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sldIdLst>
    <p:sldId id="256" r:id="rId2"/>
    <p:sldId id="259" r:id="rId3"/>
    <p:sldId id="261" r:id="rId4"/>
    <p:sldId id="262" r:id="rId5"/>
    <p:sldId id="257" r:id="rId6"/>
    <p:sldId id="282" r:id="rId7"/>
    <p:sldId id="336" r:id="rId8"/>
    <p:sldId id="323" r:id="rId9"/>
    <p:sldId id="330" r:id="rId10"/>
    <p:sldId id="331" r:id="rId11"/>
    <p:sldId id="332" r:id="rId12"/>
    <p:sldId id="334" r:id="rId13"/>
    <p:sldId id="263" r:id="rId14"/>
    <p:sldId id="264" r:id="rId15"/>
    <p:sldId id="268" r:id="rId16"/>
    <p:sldId id="258" r:id="rId17"/>
    <p:sldId id="326" r:id="rId18"/>
    <p:sldId id="327" r:id="rId19"/>
    <p:sldId id="333" r:id="rId20"/>
    <p:sldId id="324" r:id="rId21"/>
    <p:sldId id="325" r:id="rId22"/>
    <p:sldId id="337" r:id="rId23"/>
    <p:sldId id="281" r:id="rId24"/>
    <p:sldId id="342" r:id="rId25"/>
    <p:sldId id="335" r:id="rId26"/>
    <p:sldId id="271" r:id="rId27"/>
    <p:sldId id="338" r:id="rId28"/>
    <p:sldId id="266" r:id="rId29"/>
    <p:sldId id="267" r:id="rId30"/>
    <p:sldId id="328" r:id="rId31"/>
    <p:sldId id="272" r:id="rId32"/>
    <p:sldId id="283" r:id="rId33"/>
    <p:sldId id="286" r:id="rId34"/>
    <p:sldId id="285" r:id="rId35"/>
    <p:sldId id="270" r:id="rId36"/>
    <p:sldId id="284" r:id="rId37"/>
    <p:sldId id="339" r:id="rId38"/>
    <p:sldId id="343" r:id="rId39"/>
    <p:sldId id="287" r:id="rId40"/>
    <p:sldId id="265" r:id="rId41"/>
    <p:sldId id="288" r:id="rId42"/>
    <p:sldId id="289" r:id="rId43"/>
    <p:sldId id="291" r:id="rId44"/>
    <p:sldId id="290" r:id="rId45"/>
    <p:sldId id="292" r:id="rId46"/>
    <p:sldId id="344" r:id="rId47"/>
    <p:sldId id="340" r:id="rId48"/>
    <p:sldId id="341" r:id="rId49"/>
    <p:sldId id="345" r:id="rId50"/>
    <p:sldId id="346" r:id="rId51"/>
    <p:sldId id="347" r:id="rId52"/>
    <p:sldId id="329" r:id="rId53"/>
    <p:sldId id="293" r:id="rId54"/>
    <p:sldId id="294" r:id="rId55"/>
    <p:sldId id="320" r:id="rId56"/>
    <p:sldId id="295" r:id="rId57"/>
    <p:sldId id="322" r:id="rId58"/>
    <p:sldId id="352" r:id="rId59"/>
    <p:sldId id="296" r:id="rId60"/>
    <p:sldId id="348" r:id="rId61"/>
    <p:sldId id="351" r:id="rId62"/>
    <p:sldId id="350" r:id="rId63"/>
    <p:sldId id="298" r:id="rId64"/>
    <p:sldId id="299" r:id="rId65"/>
    <p:sldId id="297" r:id="rId66"/>
    <p:sldId id="349" r:id="rId67"/>
    <p:sldId id="319" r:id="rId68"/>
    <p:sldId id="318" r:id="rId69"/>
    <p:sldId id="321" r:id="rId70"/>
    <p:sldId id="315" r:id="rId71"/>
    <p:sldId id="273" r:id="rId72"/>
    <p:sldId id="269" r:id="rId73"/>
    <p:sldId id="316" r:id="rId74"/>
    <p:sldId id="274" r:id="rId75"/>
    <p:sldId id="275" r:id="rId7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3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4D4B3D-8758-4DF6-8462-D6CEEF3F13B6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C0C1E-67AF-49B8-8741-B6A17F810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154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150226B-396D-4F2F-B10E-1075C96716DE}" type="slidenum">
              <a:rPr lang="en-GB" smtClean="0"/>
              <a:pPr/>
              <a:t>50</a:t>
            </a:fld>
            <a:endParaRPr lang="en-GB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88963" y="800100"/>
            <a:ext cx="5681662" cy="3197225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6575"/>
            <a:ext cx="5032375" cy="3852863"/>
          </a:xfrm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107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75D570C-46C1-4880-9A17-D70A40AD6D13}" type="slidenum">
              <a:rPr lang="en-GB" smtClean="0"/>
              <a:pPr/>
              <a:t>51</a:t>
            </a:fld>
            <a:endParaRPr lang="en-GB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 eaLnBrk="1" hangingPunct="1">
              <a:buFontTx/>
              <a:buChar char="•"/>
            </a:pPr>
            <a:r>
              <a:rPr lang="en-GB"/>
              <a:t>ADARs bind dsRNA</a:t>
            </a:r>
          </a:p>
          <a:p>
            <a:pPr marL="171450" indent="-171450" eaLnBrk="1" hangingPunct="1">
              <a:buFontTx/>
              <a:buChar char="•"/>
            </a:pPr>
            <a:r>
              <a:rPr lang="en-GB"/>
              <a:t>Deaminate specific adenosines to inosine</a:t>
            </a:r>
          </a:p>
          <a:p>
            <a:pPr marL="171450" indent="-171450" eaLnBrk="1" hangingPunct="1">
              <a:buFontTx/>
              <a:buChar char="•"/>
            </a:pPr>
            <a:r>
              <a:rPr lang="en-GB"/>
              <a:t>Can occur in exons (red) when duplexed with introns (black) containing an Editing Complementary Sequence (ECS)</a:t>
            </a:r>
          </a:p>
          <a:p>
            <a:pPr marL="171450" indent="-171450" eaLnBrk="1" hangingPunct="1">
              <a:buFontTx/>
              <a:buChar char="•"/>
            </a:pPr>
            <a:r>
              <a:rPr lang="en-GB"/>
              <a:t>Can also occur in Alu repeat regions (green) in introns or UTRs</a:t>
            </a:r>
          </a:p>
          <a:p>
            <a:pPr marL="171450" indent="-171450" eaLnBrk="1" hangingPunct="1">
              <a:buFontTx/>
              <a:buChar char="•"/>
            </a:pPr>
            <a:r>
              <a:rPr lang="en-GB"/>
              <a:t>Editing can also occur in micro-RNA precursors and can lead to mature micro-RNAs with altered target specificity</a:t>
            </a:r>
          </a:p>
          <a:p>
            <a:pPr marL="171450" indent="-171450" eaLnBrk="1" hangingPunct="1">
              <a:buFontTx/>
              <a:buChar char="•"/>
            </a:pPr>
            <a:r>
              <a:rPr lang="en-GB"/>
              <a:t>Editing at flanking sites can affect processing of micro-RNA transcripts by Drosha &amp; Dicer</a:t>
            </a:r>
          </a:p>
          <a:p>
            <a:pPr marL="171450" indent="-171450" eaLnBrk="1" hangingPunct="1">
              <a:buFontTx/>
              <a:buChar char="•"/>
            </a:pPr>
            <a:r>
              <a:rPr lang="en-GB"/>
              <a:t>Editing within coding sequences is site specific and highly efficient</a:t>
            </a:r>
          </a:p>
          <a:p>
            <a:pPr marL="171450" indent="-171450" eaLnBrk="1" hangingPunct="1">
              <a:buFontTx/>
              <a:buChar char="•"/>
            </a:pPr>
            <a:r>
              <a:rPr lang="en-GB"/>
              <a:t>Editing in noncoding regions is promiscuous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307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8917B-79A4-4D9C-8AEC-A67061D551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604D56-7FE0-4FDC-8B9C-98A12E527F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776E02-6EF4-48A8-B877-892D879B1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E935-A154-4C5D-9883-B758029D2A5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D88B63-0C3E-480F-9710-127C28D5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53E66-D466-4929-BB8A-7CB9F41D3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40B98-784D-44A7-9876-F320B0773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807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B0017-B55C-44D4-B914-A9E369053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A7B80C-944D-4568-BB76-3FEFF7E698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DA1233-0DA5-41F4-A378-08B667CFF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E935-A154-4C5D-9883-B758029D2A5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83B51-5A38-4A2C-B4CD-8D426F6D3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22B386-DA47-4D12-9315-E2087EE3B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40B98-784D-44A7-9876-F320B0773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298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61AFE1-37E2-47E4-B4D5-64729D5D28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AE2F81-11DC-4B6B-AF56-6C31541C1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634702-7F88-4CF8-B920-AE2ABA620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E935-A154-4C5D-9883-B758029D2A5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7BCBA-C41C-488E-B832-082C86393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63E460-B041-44C0-AB66-96DEF587B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40B98-784D-44A7-9876-F320B0773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533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02239-E12A-40AA-943E-1EA1D38D7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F855B-9584-4C3F-B342-DCAA30188E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3CF6F-6D0E-4E39-9CC9-643EA988E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E935-A154-4C5D-9883-B758029D2A5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49BBFE-FBE9-4891-939D-532B5911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BF2E6-EA26-4711-AF27-A852F0591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40B98-784D-44A7-9876-F320B0773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645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717DD-567E-47E5-B04B-5013A7CC4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580252-59F4-4186-B960-9F65ADCEE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A9AFC-C958-4D8E-98CE-C29126FBD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E935-A154-4C5D-9883-B758029D2A5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756E2-042B-4608-8B38-47928A35A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A57D1-52C2-4FCA-8CCC-3C45F6FBE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40B98-784D-44A7-9876-F320B0773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813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9459E-BAED-4B50-861E-F51E89A4F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52B79A-1B22-4E84-9663-8B59C1DA77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37D5E-CF3D-4C70-9BB3-8E4FDC2D2E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4A5265-EDB1-47B1-B485-753187036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E935-A154-4C5D-9883-B758029D2A5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482991-3D5F-49F2-9974-E050831FA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911276-A3AC-413C-857E-C0AD9008E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40B98-784D-44A7-9876-F320B0773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459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AB380-A93A-42D8-852B-815F60FFD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6B8C14-ED56-459B-918C-2CF5DD3192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860CC9-1D18-4CC2-A993-C31FB0224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135B94-5B1A-430E-B6B1-A7B6BDF240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E5AC3F-ACE4-4BBF-A18E-B6467581FE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63255F-CE48-413E-BCFB-D38CB37EC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E935-A154-4C5D-9883-B758029D2A5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DE2577-6654-429E-849B-D793BFE80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FE285F-EC6F-45F3-843F-36B8EDCE5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40B98-784D-44A7-9876-F320B0773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812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33548-01CB-475E-8C55-BB155BA49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68B583-62B2-45D0-8F0A-E6C48BA9D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E935-A154-4C5D-9883-B758029D2A5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18E537-2038-4CE1-B7A3-1A381F8ED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1D57F3-DCF9-452F-8C98-BBDD9007D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40B98-784D-44A7-9876-F320B0773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9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696513-8197-4945-95ED-17491BF96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E935-A154-4C5D-9883-B758029D2A5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BC2F63-0FE3-491D-8801-FE438E9DA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089074-EF43-4BE8-AA99-2B599B147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40B98-784D-44A7-9876-F320B0773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885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B235D-02C0-4CE4-9793-F19B0E57C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EBF4E-22AE-423D-8EB8-0BE45E43C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233C7F-B3F0-4FF8-8019-B6249D4F42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3631D5-8E0F-4160-B703-1AE51923B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E935-A154-4C5D-9883-B758029D2A5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0CA535-1975-431C-B7DC-D230778A1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54D4CC-0CD0-446C-B4DB-7795523BB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40B98-784D-44A7-9876-F320B0773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997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E6427-518C-4796-92CC-C1550EE5B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7CF7AA-6C33-41D3-BE90-BCF1679E13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9077B5-6F8C-4248-BA49-DA3B673896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E6AC8D-8A8B-4EEE-8CCE-FFBCA73D8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E935-A154-4C5D-9883-B758029D2A5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28486E-A541-43C8-9929-F5051D989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A9215F-D4FB-4404-AE14-4CBED3BBE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40B98-784D-44A7-9876-F320B0773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919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A963D9-D5D7-4F23-B73E-0C610D9B2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DE5853-615B-43BC-98D2-F8024019F6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63244-D062-49AE-8BBF-8836B65213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8E935-A154-4C5D-9883-B758029D2A5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4C1BA1-60C9-4E3C-A79E-FE1BD2649B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E4390-6EA3-4913-8BED-63C33B56A2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40B98-784D-44A7-9876-F320B0773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796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64555-317E-49E7-9F71-FE3A616F9C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683" y="-320511"/>
            <a:ext cx="11604396" cy="1468225"/>
          </a:xfrm>
        </p:spPr>
        <p:txBody>
          <a:bodyPr>
            <a:normAutofit fontScale="90000"/>
          </a:bodyPr>
          <a:lstStyle/>
          <a:p>
            <a:pPr>
              <a:lnSpc>
                <a:spcPct val="20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Lecture 11.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elegans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genetics and development. 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dsRNA biology and methods. 6.12.24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8E477C-6348-4598-9C4E-F5C77686CA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0260" y="5364834"/>
            <a:ext cx="8829773" cy="640040"/>
          </a:xfrm>
        </p:spPr>
        <p:txBody>
          <a:bodyPr/>
          <a:lstStyle/>
          <a:p>
            <a:r>
              <a:rPr lang="en-US" b="1" dirty="0"/>
              <a:t>Dad   … and Mum.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705284-0312-41DC-A927-D531CFE8D9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53"/>
          <a:stretch/>
        </p:blipFill>
        <p:spPr>
          <a:xfrm>
            <a:off x="4403890" y="1952034"/>
            <a:ext cx="3080993" cy="303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6732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6416B-BB3C-426B-A251-6CCB9A2A6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33654-FC2C-4AE0-A77C-D6DC1E7DB1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D3F6FA-EDB7-40BF-9A57-CB980E817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558" y="0"/>
            <a:ext cx="96828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736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0C460-F4BA-43FF-820D-D13406514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DB152-6E3A-41DC-87C7-986F803E2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CADACA-EE27-4E32-AE64-17D484076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6552"/>
            <a:ext cx="12192000" cy="582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259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5D01C-DCA7-4F32-B9DF-ABA022B68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49EBF-315C-4062-A41A-9011447251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20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6416B-BB3C-426B-A251-6CCB9A2A6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33654-FC2C-4AE0-A77C-D6DC1E7DB1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79D99B-0E40-4D03-9D0E-F3408AA5B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157" y="0"/>
            <a:ext cx="95156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66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6416B-BB3C-426B-A251-6CCB9A2A6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33654-FC2C-4AE0-A77C-D6DC1E7DB1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559B64-D9EA-4608-B794-562E5AF1D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177" y="1361786"/>
            <a:ext cx="10183646" cy="413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73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6416B-BB3C-426B-A251-6CCB9A2A6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33654-FC2C-4AE0-A77C-D6DC1E7DB1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E27E79-381E-4DCA-A455-2286C2596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126" y="537759"/>
            <a:ext cx="7687748" cy="578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0019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6416B-BB3C-426B-A251-6CCB9A2A6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33654-FC2C-4AE0-A77C-D6DC1E7DB1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0B7649-9329-428C-8859-BC646EC85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39" y="0"/>
            <a:ext cx="474268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4C5454-9FCD-4CF6-BE3F-683F201B0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2705" y="216815"/>
            <a:ext cx="6361488" cy="630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670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93601-40D4-45DD-98BD-C16E58E16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854AC-E098-4818-BED3-7849423B74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E3EE77-72C8-4EA6-85A3-519B7BA8D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549"/>
            <a:ext cx="3772722" cy="34690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726DFD-DCE6-448C-A49F-FA57BAC44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657" y="0"/>
            <a:ext cx="3858163" cy="66303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0A8318-1C8E-4E6F-AEA7-8FBC09ECE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689" y="573787"/>
            <a:ext cx="3858163" cy="581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516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D4C65-7ABA-449C-A8EA-540B8EC05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087AD-9397-413D-B495-DE7386CF64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941856-69EA-4415-B86C-1F853992B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34" y="0"/>
            <a:ext cx="4190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7640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0C460-F4BA-43FF-820D-D13406514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DB152-6E3A-41DC-87C7-986F803E2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BDBADE-9AB5-4ECF-9E42-A4E7DD025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343" y="0"/>
            <a:ext cx="766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72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6416B-BB3C-426B-A251-6CCB9A2A6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33654-FC2C-4AE0-A77C-D6DC1E7DB1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3620E4-F71A-440B-AF1E-902BDDBBE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230" y="42390"/>
            <a:ext cx="9059539" cy="677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1035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A5A71-5BEF-496A-B8EC-9C228D752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E5828-CA83-4C9A-9DD0-2E3AD0DC02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74C919-6EEC-41C7-9FAE-0A0B4E8EA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046"/>
            <a:ext cx="12192000" cy="656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503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F4CFF-0A93-4F65-9DBF-64185DF47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CA82A-59E5-4465-8935-1953ED5239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15B454-BE07-43E6-BFEE-2E4CB44C6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82" y="0"/>
            <a:ext cx="119356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477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F78CE-C2BD-45BE-A962-5E100E334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Famous work on cell death and ageing in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elegans.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B2BBB5-1ACA-4FAB-AD19-FDFA755225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4547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0C460-F4BA-43FF-820D-D13406514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48" y="365126"/>
            <a:ext cx="4260916" cy="539848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 death (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ced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genes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DB152-6E3A-41DC-87C7-986F803E2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7005C6-E984-4FFF-B276-E350A8C62C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28" b="57033"/>
          <a:stretch/>
        </p:blipFill>
        <p:spPr>
          <a:xfrm>
            <a:off x="4178053" y="113121"/>
            <a:ext cx="6728759" cy="14371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27C061-A574-4D4C-8C47-0D43E6CC0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1" y="1792727"/>
            <a:ext cx="9241410" cy="480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8817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D159C-B08A-4B3D-9F0B-4EEB0D0C5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A3817-F681-4FAB-A3FC-21EDB0ADD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7241BE-7AB2-4471-BE29-0C8E32E7E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4852"/>
            <a:ext cx="5731540" cy="42609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4901ED-78EC-49CC-B520-C914FAF97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8018" y="1706303"/>
            <a:ext cx="5929303" cy="419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0965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E0A38-63EF-4FDD-BCCA-2DF0106B7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6287"/>
            <a:ext cx="10515600" cy="78295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Ageing genes identified in worms are also conserved and encode insulin signaling proteins.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8D266-0367-4C48-9478-64A389DA1A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376FA4F-B593-4CE0-AB1B-0E42900C8ECB}"/>
              </a:ext>
            </a:extLst>
          </p:cNvPr>
          <p:cNvSpPr txBox="1">
            <a:spLocks/>
          </p:cNvSpPr>
          <p:nvPr/>
        </p:nvSpPr>
        <p:spPr>
          <a:xfrm>
            <a:off x="9360816" y="827038"/>
            <a:ext cx="19929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 also,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Wormatlas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worm ageing movies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3A244C-31E8-408E-83F5-4F7D3A818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215" y="1186279"/>
            <a:ext cx="5835193" cy="552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4708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6416B-BB3C-426B-A251-6CCB9A2A6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33654-FC2C-4AE0-A77C-D6DC1E7DB1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5933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39FBF-A6D3-4E4B-AE37-D54AF0C35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Development by a fixed cell lineage and mutants affecting lineages.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B1429-A21B-4D7C-B493-898185CF31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6412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6416B-BB3C-426B-A251-6CCB9A2A6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33654-FC2C-4AE0-A77C-D6DC1E7DB1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5F59D2-3BD1-4CB9-95C2-FFDA5F6C0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427" y="0"/>
            <a:ext cx="90431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4633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6416B-BB3C-426B-A251-6CCB9A2A6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33654-FC2C-4AE0-A77C-D6DC1E7DB1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5957F1-D4C0-458D-BC0F-97D3CA41E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0821"/>
            <a:ext cx="12192000" cy="423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779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6416B-BB3C-426B-A251-6CCB9A2A6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33654-FC2C-4AE0-A77C-D6DC1E7DB1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D7EEA9-FF95-40E8-9B5C-7CC6D7A2A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477" y="0"/>
            <a:ext cx="89710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7302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89D52-3A26-445C-96B3-622F29F2A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26247"/>
            <a:ext cx="10690781" cy="1300536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Screen for new maternal-effect lethal, second mutations in surviving F2 worms suppressing the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lin-2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“bag of worms”  phenotype.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2982B-CD6B-4BAB-B622-D9C0775458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9C8941-9652-4293-B1E7-CC3690DCE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94" y="951739"/>
            <a:ext cx="4715533" cy="59349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03C796-CFA3-4121-8262-31D7CFE1F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50" y="1538541"/>
            <a:ext cx="5186150" cy="492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305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6416B-BB3C-426B-A251-6CCB9A2A6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33654-FC2C-4AE0-A77C-D6DC1E7DB1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4382E2-4757-43C0-8A0C-89FD09383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52" y="0"/>
            <a:ext cx="121118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003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0C460-F4BA-43FF-820D-D13406514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DB152-6E3A-41DC-87C7-986F803E2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9284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0C460-F4BA-43FF-820D-D13406514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DB152-6E3A-41DC-87C7-986F803E2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4E1890-A85D-444E-8031-8231CD6D5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832" y="0"/>
            <a:ext cx="95463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8901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0C460-F4BA-43FF-820D-D13406514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DB152-6E3A-41DC-87C7-986F803E2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04445F-E4CF-489F-8345-9D06B90A1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025" y="0"/>
            <a:ext cx="6563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997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6416B-BB3C-426B-A251-6CCB9A2A6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33654-FC2C-4AE0-A77C-D6DC1E7DB1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E6F554-13EF-46E1-956E-792AC4713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415" y="109074"/>
            <a:ext cx="7659169" cy="663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6545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0C460-F4BA-43FF-820D-D13406514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DB152-6E3A-41DC-87C7-986F803E2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8690D1-0516-4919-975A-F36B2E943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019" y="385337"/>
            <a:ext cx="9935962" cy="608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451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2AF23-47A6-4576-AB94-58AC8A7D2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Discovery of microRNA genes.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422AC-A503-4EAF-B0F9-0C720456C2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Ambros</a:t>
            </a:r>
            <a:r>
              <a:rPr lang="en-US" dirty="0"/>
              <a:t> and </a:t>
            </a:r>
            <a:r>
              <a:rPr lang="en-US" dirty="0" err="1"/>
              <a:t>Ruvkun</a:t>
            </a:r>
            <a:r>
              <a:rPr lang="en-US" dirty="0"/>
              <a:t> had back to back papers showing </a:t>
            </a:r>
            <a:r>
              <a:rPr lang="en-US" i="1" dirty="0"/>
              <a:t>lin-4</a:t>
            </a:r>
            <a:r>
              <a:rPr lang="en-US" dirty="0"/>
              <a:t> encodes only a micro RNA (miRNA) and that </a:t>
            </a:r>
            <a:r>
              <a:rPr lang="en-US" i="1" dirty="0"/>
              <a:t>lin-14</a:t>
            </a:r>
            <a:r>
              <a:rPr lang="en-US" dirty="0"/>
              <a:t> 3’UTR is the RNA target for the let-4 miRNA</a:t>
            </a:r>
          </a:p>
          <a:p>
            <a:endParaRPr lang="en-US" dirty="0"/>
          </a:p>
          <a:p>
            <a:r>
              <a:rPr lang="en-US" dirty="0"/>
              <a:t>Later, Reinhart showed let-7 is another miRNA with several targets and </a:t>
            </a:r>
            <a:r>
              <a:rPr lang="en-US" dirty="0" err="1"/>
              <a:t>Pasquinelli</a:t>
            </a:r>
            <a:r>
              <a:rPr lang="en-US" dirty="0"/>
              <a:t> showed broad conservation (with Horvitz and </a:t>
            </a:r>
            <a:r>
              <a:rPr lang="en-US" dirty="0" err="1"/>
              <a:t>Ruvkun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847922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9234F-C7E0-498C-A503-EA26D1790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AEE0F-671D-4679-A470-5084E75CF5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2CCD52-27EC-44D2-BA58-49CFFD5DD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8673"/>
            <a:ext cx="12192000" cy="510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506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0C460-F4BA-43FF-820D-D13406514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DB152-6E3A-41DC-87C7-986F803E2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B51680-DB10-4D19-BE99-EE672EA8B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99" y="263951"/>
            <a:ext cx="5328639" cy="64111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AB25B3-71DA-434D-B6C9-A2AB6F576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2808" y="-75414"/>
            <a:ext cx="3892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504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6416B-BB3C-426B-A251-6CCB9A2A6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33654-FC2C-4AE0-A77C-D6DC1E7DB1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D26626-587D-4F55-9B21-2A8DE7D2C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718" y="0"/>
            <a:ext cx="92265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929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6416B-BB3C-426B-A251-6CCB9A2A6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33654-FC2C-4AE0-A77C-D6DC1E7DB1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B412AC-D354-4610-93AD-0B639E95E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74" y="1482543"/>
            <a:ext cx="5087060" cy="4477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8EBAF3-CF70-4DB5-BEBF-7C267C55B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614" y="291235"/>
            <a:ext cx="5029902" cy="620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811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0C460-F4BA-43FF-820D-D13406514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DB152-6E3A-41DC-87C7-986F803E2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9927E0-7491-4846-8A59-3985402F6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48" y="37707"/>
            <a:ext cx="4588003" cy="39404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848036-D5EC-47D3-87A4-171A5E5E1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50" y="3783793"/>
            <a:ext cx="4908670" cy="3094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4E3890-3538-4DC9-819A-04844B8368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945" y="37708"/>
            <a:ext cx="5388257" cy="655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9905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0C460-F4BA-43FF-820D-D13406514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DB152-6E3A-41DC-87C7-986F803E2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5EB4DD-A79E-4148-9553-8F50E24F9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77" y="42662"/>
            <a:ext cx="3651102" cy="41805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EFE640-641F-41F0-B0BC-4ECF0C477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4" y="4374472"/>
            <a:ext cx="3730651" cy="22692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328C92-3EC1-4BF1-A3E4-929BC60BC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0690" y="1649771"/>
            <a:ext cx="826754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7167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0C460-F4BA-43FF-820D-D13406514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DB152-6E3A-41DC-87C7-986F803E2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862754-4F8F-41C9-8FBC-9C2D2C99B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489" y="0"/>
            <a:ext cx="103970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2665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0C460-F4BA-43FF-820D-D13406514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DB152-6E3A-41DC-87C7-986F803E2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170205-04CD-403B-8565-48825E48E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281" y="309127"/>
            <a:ext cx="10831437" cy="623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42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0C460-F4BA-43FF-820D-D13406514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DB152-6E3A-41DC-87C7-986F803E2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2EFA24-316E-4593-8292-51269C378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97" y="0"/>
            <a:ext cx="478715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F4C8C3-AB81-4EEF-BB72-3279ECEE7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683" y="105765"/>
            <a:ext cx="6857653" cy="666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3928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EBCC9-A7D2-46EF-9572-E277237FE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31B1B-FC7C-4D73-B2ED-57D844EB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6778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B8DF8-7E66-48F3-A737-1BFE5CC4E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0808" y="1562329"/>
            <a:ext cx="4029173" cy="2971964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RNA Interference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dsRNA targets silencing to  endogenous transcripts.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Later shown that long dsRNA  generates small siRNAs that cause gene silencing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760F41-5634-4778-9100-B7F8787DB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46655"/>
            <a:ext cx="10515600" cy="53030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249FBD-9D82-4B1E-9CA9-319576827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119" y="0"/>
            <a:ext cx="73708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4089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2425F-126B-4F82-BF95-2301FF308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5FFD4-72B4-476E-8B85-95FC6874BB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64DC1D-D504-4A27-84DC-B40214FE9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119" y="0"/>
            <a:ext cx="94157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0956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1700809"/>
            <a:ext cx="7772400" cy="1470025"/>
          </a:xfrm>
        </p:spPr>
        <p:txBody>
          <a:bodyPr anchor="ctr"/>
          <a:lstStyle/>
          <a:p>
            <a:pPr eaLnBrk="1" hangingPunct="1"/>
            <a:r>
              <a:rPr lang="en-GB" sz="4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ADAR RNA editing enzymes in innate immunity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95600" y="3886200"/>
            <a:ext cx="6400800" cy="1752600"/>
          </a:xfrm>
        </p:spPr>
        <p:txBody>
          <a:bodyPr/>
          <a:lstStyle/>
          <a:p>
            <a:pPr eaLnBrk="1" hangingPunct="1"/>
            <a:r>
              <a:rPr lang="en-GB" sz="3200" dirty="0">
                <a:solidFill>
                  <a:schemeClr val="accent2"/>
                </a:solidFill>
              </a:rPr>
              <a:t>Liam Keegan</a:t>
            </a:r>
          </a:p>
        </p:txBody>
      </p:sp>
      <p:pic>
        <p:nvPicPr>
          <p:cNvPr id="3076" name="Picture 5" descr="ceit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991226"/>
            <a:ext cx="314325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547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6416B-BB3C-426B-A251-6CCB9A2A6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33654-FC2C-4AE0-A77C-D6DC1E7DB1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A07C1E-3190-4698-AC97-949362CE3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897" y="0"/>
            <a:ext cx="88942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57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184401" y="331788"/>
            <a:ext cx="6391275" cy="8572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b="1">
                <a:solidFill>
                  <a:srgbClr val="006699"/>
                </a:solidFill>
                <a:latin typeface="Times" panose="02020603050405020304" pitchFamily="18" charset="0"/>
              </a:rPr>
              <a:t>Conversion of adenosine to inosine</a:t>
            </a:r>
          </a:p>
        </p:txBody>
      </p:sp>
      <p:pic>
        <p:nvPicPr>
          <p:cNvPr id="18435" name="Picture 3" descr="Keegan_Fig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051" y="1517650"/>
            <a:ext cx="4284663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ceite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991226"/>
            <a:ext cx="314325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8" t="34050" r="18124" b="15984"/>
          <a:stretch>
            <a:fillRect/>
          </a:stretch>
        </p:blipFill>
        <p:spPr bwMode="auto">
          <a:xfrm>
            <a:off x="3355975" y="1847851"/>
            <a:ext cx="4883150" cy="371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4113213" y="3297239"/>
            <a:ext cx="692150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sz="2000">
                <a:solidFill>
                  <a:schemeClr val="hlink"/>
                </a:solidFill>
                <a:latin typeface="Tahoma" panose="020B0604030504040204" pitchFamily="34" charset="0"/>
              </a:rPr>
              <a:t>exon</a:t>
            </a:r>
            <a:endParaRPr lang="en-US" sz="2000">
              <a:solidFill>
                <a:schemeClr val="hlink"/>
              </a:solidFill>
              <a:latin typeface="Tahoma" panose="020B0604030504040204" pitchFamily="34" charset="0"/>
            </a:endParaRPr>
          </a:p>
        </p:txBody>
      </p:sp>
      <p:sp>
        <p:nvSpPr>
          <p:cNvPr id="20484" name="Line 6"/>
          <p:cNvSpPr>
            <a:spLocks noChangeShapeType="1"/>
          </p:cNvSpPr>
          <p:nvPr/>
        </p:nvSpPr>
        <p:spPr bwMode="auto">
          <a:xfrm flipH="1" flipV="1">
            <a:off x="4746625" y="3609976"/>
            <a:ext cx="558800" cy="284163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485" name="Text Box 7"/>
          <p:cNvSpPr txBox="1">
            <a:spLocks noChangeArrowheads="1"/>
          </p:cNvSpPr>
          <p:nvPr/>
        </p:nvSpPr>
        <p:spPr bwMode="auto">
          <a:xfrm>
            <a:off x="5122864" y="2065339"/>
            <a:ext cx="82867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sz="2000">
                <a:solidFill>
                  <a:schemeClr val="bg2"/>
                </a:solidFill>
                <a:latin typeface="Tahoma" panose="020B0604030504040204" pitchFamily="34" charset="0"/>
              </a:rPr>
              <a:t>intron</a:t>
            </a:r>
            <a:endParaRPr lang="en-US" sz="2000">
              <a:solidFill>
                <a:schemeClr val="bg2"/>
              </a:solidFill>
              <a:latin typeface="Tahoma" panose="020B0604030504040204" pitchFamily="34" charset="0"/>
            </a:endParaRPr>
          </a:p>
        </p:txBody>
      </p:sp>
      <p:sp>
        <p:nvSpPr>
          <p:cNvPr id="20486" name="Line 8"/>
          <p:cNvSpPr>
            <a:spLocks noChangeShapeType="1"/>
          </p:cNvSpPr>
          <p:nvPr/>
        </p:nvSpPr>
        <p:spPr bwMode="auto">
          <a:xfrm flipH="1" flipV="1">
            <a:off x="5537200" y="2452689"/>
            <a:ext cx="0" cy="490537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487" name="Text Box 9"/>
          <p:cNvSpPr txBox="1">
            <a:spLocks noChangeArrowheads="1"/>
          </p:cNvSpPr>
          <p:nvPr/>
        </p:nvSpPr>
        <p:spPr bwMode="auto">
          <a:xfrm>
            <a:off x="5951538" y="4171951"/>
            <a:ext cx="692150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sz="2000">
                <a:solidFill>
                  <a:schemeClr val="bg1"/>
                </a:solidFill>
                <a:latin typeface="Tahoma" panose="020B0604030504040204" pitchFamily="34" charset="0"/>
              </a:rPr>
              <a:t>ECS</a:t>
            </a:r>
            <a:endParaRPr lang="en-US" sz="200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20488" name="Line 10"/>
          <p:cNvSpPr>
            <a:spLocks noChangeShapeType="1"/>
          </p:cNvSpPr>
          <p:nvPr/>
        </p:nvSpPr>
        <p:spPr bwMode="auto">
          <a:xfrm flipH="1" flipV="1">
            <a:off x="5703888" y="4171950"/>
            <a:ext cx="247650" cy="12223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489" name="Text Box 11"/>
          <p:cNvSpPr txBox="1">
            <a:spLocks noChangeArrowheads="1"/>
          </p:cNvSpPr>
          <p:nvPr/>
        </p:nvSpPr>
        <p:spPr bwMode="auto">
          <a:xfrm>
            <a:off x="7475538" y="5226051"/>
            <a:ext cx="1377950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sz="2000">
                <a:solidFill>
                  <a:srgbClr val="0C6C2C"/>
                </a:solidFill>
                <a:latin typeface="Tahoma" panose="020B0604030504040204" pitchFamily="34" charset="0"/>
              </a:rPr>
              <a:t>Alu repeat</a:t>
            </a:r>
            <a:endParaRPr lang="en-US" sz="2000">
              <a:solidFill>
                <a:srgbClr val="0C6C2C"/>
              </a:solidFill>
              <a:latin typeface="Tahoma" panose="020B0604030504040204" pitchFamily="34" charset="0"/>
            </a:endParaRPr>
          </a:p>
        </p:txBody>
      </p:sp>
      <p:sp>
        <p:nvSpPr>
          <p:cNvPr id="20490" name="Line 12"/>
          <p:cNvSpPr>
            <a:spLocks noChangeShapeType="1"/>
          </p:cNvSpPr>
          <p:nvPr/>
        </p:nvSpPr>
        <p:spPr bwMode="auto">
          <a:xfrm flipH="1" flipV="1">
            <a:off x="7275513" y="5210175"/>
            <a:ext cx="247650" cy="122238"/>
          </a:xfrm>
          <a:prstGeom prst="line">
            <a:avLst/>
          </a:prstGeom>
          <a:noFill/>
          <a:ln w="9525">
            <a:solidFill>
              <a:srgbClr val="0C6C2C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491" name="Text Box 13"/>
          <p:cNvSpPr txBox="1">
            <a:spLocks noChangeArrowheads="1"/>
          </p:cNvSpPr>
          <p:nvPr/>
        </p:nvSpPr>
        <p:spPr bwMode="auto">
          <a:xfrm>
            <a:off x="5951539" y="2452689"/>
            <a:ext cx="82867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sz="2000">
                <a:solidFill>
                  <a:schemeClr val="accent1"/>
                </a:solidFill>
                <a:latin typeface="Tahoma" panose="020B0604030504040204" pitchFamily="34" charset="0"/>
              </a:rPr>
              <a:t>miRNA</a:t>
            </a:r>
            <a:endParaRPr lang="en-US" sz="2000">
              <a:solidFill>
                <a:schemeClr val="accent1"/>
              </a:solidFill>
              <a:latin typeface="Tahoma" panose="020B0604030504040204" pitchFamily="34" charset="0"/>
            </a:endParaRPr>
          </a:p>
        </p:txBody>
      </p:sp>
      <p:sp>
        <p:nvSpPr>
          <p:cNvPr id="20492" name="Line 14"/>
          <p:cNvSpPr>
            <a:spLocks noChangeShapeType="1"/>
          </p:cNvSpPr>
          <p:nvPr/>
        </p:nvSpPr>
        <p:spPr bwMode="auto">
          <a:xfrm flipH="1" flipV="1">
            <a:off x="6643688" y="2830514"/>
            <a:ext cx="279400" cy="141287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493" name="Rectangle 2"/>
          <p:cNvSpPr>
            <a:spLocks noChangeArrowheads="1"/>
          </p:cNvSpPr>
          <p:nvPr/>
        </p:nvSpPr>
        <p:spPr bwMode="auto">
          <a:xfrm>
            <a:off x="2209800" y="228600"/>
            <a:ext cx="61658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GB" b="1" u="sng">
                <a:solidFill>
                  <a:schemeClr val="accent2"/>
                </a:solidFill>
                <a:latin typeface="Times New Roman" panose="02020603050405020304" pitchFamily="18" charset="0"/>
              </a:rPr>
              <a:t>A</a:t>
            </a:r>
            <a:r>
              <a:rPr lang="en-GB">
                <a:solidFill>
                  <a:schemeClr val="accent2"/>
                </a:solidFill>
                <a:latin typeface="Times New Roman" panose="02020603050405020304" pitchFamily="18" charset="0"/>
              </a:rPr>
              <a:t>denosine </a:t>
            </a:r>
            <a:r>
              <a:rPr lang="en-GB" b="1" u="sng">
                <a:solidFill>
                  <a:schemeClr val="accent2"/>
                </a:solidFill>
                <a:latin typeface="Times New Roman" panose="02020603050405020304" pitchFamily="18" charset="0"/>
              </a:rPr>
              <a:t>D</a:t>
            </a:r>
            <a:r>
              <a:rPr lang="en-GB">
                <a:solidFill>
                  <a:schemeClr val="accent2"/>
                </a:solidFill>
                <a:latin typeface="Times New Roman" panose="02020603050405020304" pitchFamily="18" charset="0"/>
              </a:rPr>
              <a:t>e</a:t>
            </a:r>
            <a:r>
              <a:rPr lang="en-GB" b="1" u="sng">
                <a:solidFill>
                  <a:schemeClr val="accent2"/>
                </a:solidFill>
                <a:latin typeface="Times New Roman" panose="02020603050405020304" pitchFamily="18" charset="0"/>
              </a:rPr>
              <a:t>a</a:t>
            </a:r>
            <a:r>
              <a:rPr lang="en-GB">
                <a:solidFill>
                  <a:schemeClr val="accent2"/>
                </a:solidFill>
                <a:latin typeface="Times New Roman" panose="02020603050405020304" pitchFamily="18" charset="0"/>
              </a:rPr>
              <a:t>minases acting on </a:t>
            </a:r>
            <a:r>
              <a:rPr lang="en-GB" b="1" u="sng">
                <a:solidFill>
                  <a:schemeClr val="accent2"/>
                </a:solidFill>
                <a:latin typeface="Times New Roman" panose="02020603050405020304" pitchFamily="18" charset="0"/>
              </a:rPr>
              <a:t>R</a:t>
            </a:r>
            <a:r>
              <a:rPr lang="en-GB">
                <a:solidFill>
                  <a:schemeClr val="accent2"/>
                </a:solidFill>
                <a:latin typeface="Times New Roman" panose="02020603050405020304" pitchFamily="18" charset="0"/>
              </a:rPr>
              <a:t>NA (ADARs) edit A → I in RNA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438401" y="3983039"/>
            <a:ext cx="2511425" cy="377825"/>
            <a:chOff x="914400" y="3983038"/>
            <a:chExt cx="2511425" cy="377825"/>
          </a:xfrm>
        </p:grpSpPr>
        <p:sp>
          <p:nvSpPr>
            <p:cNvPr id="20499" name="Text Box 5"/>
            <p:cNvSpPr txBox="1">
              <a:spLocks noChangeArrowheads="1"/>
            </p:cNvSpPr>
            <p:nvPr/>
          </p:nvSpPr>
          <p:spPr bwMode="auto">
            <a:xfrm>
              <a:off x="914400" y="3983038"/>
              <a:ext cx="1603375" cy="377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sz="2000">
                  <a:solidFill>
                    <a:srgbClr val="800080"/>
                  </a:solidFill>
                  <a:latin typeface="Tahoma" panose="020B0604030504040204" pitchFamily="34" charset="0"/>
                </a:rPr>
                <a:t>‘site-specific’</a:t>
              </a:r>
              <a:endParaRPr lang="en-US" sz="2000">
                <a:solidFill>
                  <a:srgbClr val="80008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0500" name="Line 6"/>
            <p:cNvSpPr>
              <a:spLocks noChangeShapeType="1"/>
            </p:cNvSpPr>
            <p:nvPr/>
          </p:nvSpPr>
          <p:spPr bwMode="auto">
            <a:xfrm flipH="1" flipV="1">
              <a:off x="2517775" y="4171950"/>
              <a:ext cx="908050" cy="0"/>
            </a:xfrm>
            <a:prstGeom prst="line">
              <a:avLst/>
            </a:prstGeom>
            <a:noFill/>
            <a:ln w="9525">
              <a:solidFill>
                <a:srgbClr val="800080"/>
              </a:solidFill>
              <a:round/>
              <a:headEnd type="stealth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7475539" y="3916363"/>
            <a:ext cx="2833687" cy="596900"/>
            <a:chOff x="5951538" y="3916363"/>
            <a:chExt cx="2833687" cy="596900"/>
          </a:xfrm>
        </p:grpSpPr>
        <p:sp>
          <p:nvSpPr>
            <p:cNvPr id="20497" name="Text Box 5"/>
            <p:cNvSpPr txBox="1">
              <a:spLocks noChangeArrowheads="1"/>
            </p:cNvSpPr>
            <p:nvPr/>
          </p:nvSpPr>
          <p:spPr bwMode="auto">
            <a:xfrm>
              <a:off x="7094538" y="3916363"/>
              <a:ext cx="1690687" cy="377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sz="2000">
                  <a:solidFill>
                    <a:srgbClr val="800080"/>
                  </a:solidFill>
                  <a:latin typeface="Tahoma" panose="020B0604030504040204" pitchFamily="34" charset="0"/>
                </a:rPr>
                <a:t>‘promiscuous’</a:t>
              </a:r>
              <a:endParaRPr lang="en-US" sz="2000">
                <a:solidFill>
                  <a:srgbClr val="80008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0498" name="Line 6"/>
            <p:cNvSpPr>
              <a:spLocks noChangeShapeType="1"/>
            </p:cNvSpPr>
            <p:nvPr/>
          </p:nvSpPr>
          <p:spPr bwMode="auto">
            <a:xfrm flipV="1">
              <a:off x="5951538" y="4171950"/>
              <a:ext cx="1143000" cy="341313"/>
            </a:xfrm>
            <a:prstGeom prst="line">
              <a:avLst/>
            </a:prstGeom>
            <a:noFill/>
            <a:ln w="9525">
              <a:solidFill>
                <a:srgbClr val="800080"/>
              </a:solidFill>
              <a:round/>
              <a:headEnd type="stealth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20496" name="Picture 21" descr="ceite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991226"/>
            <a:ext cx="314325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900E5-5E93-4D62-AD18-816FD6E6E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94AFA-3186-4E80-BFF8-1F9EFC736D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vitro work in </a:t>
            </a:r>
            <a:r>
              <a:rPr lang="en-US" i="1" dirty="0"/>
              <a:t>Drosophila</a:t>
            </a:r>
            <a:r>
              <a:rPr lang="en-US" dirty="0"/>
              <a:t> S2 cells identified </a:t>
            </a:r>
            <a:r>
              <a:rPr lang="en-US" b="1" dirty="0"/>
              <a:t>Dicer</a:t>
            </a:r>
            <a:r>
              <a:rPr lang="en-US" dirty="0"/>
              <a:t> as nuclease cleaving dsRNA to 21 </a:t>
            </a:r>
            <a:r>
              <a:rPr lang="en-US" dirty="0" err="1"/>
              <a:t>mers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and </a:t>
            </a:r>
            <a:r>
              <a:rPr lang="en-US" b="1" dirty="0"/>
              <a:t>RISC Complex and </a:t>
            </a:r>
            <a:r>
              <a:rPr lang="en-US" b="1" dirty="0" err="1"/>
              <a:t>Argonaute</a:t>
            </a:r>
            <a:r>
              <a:rPr lang="en-US" b="1" dirty="0"/>
              <a:t> proteins </a:t>
            </a:r>
            <a:r>
              <a:rPr lang="en-US" dirty="0"/>
              <a:t>as siRNA processor and mediator of siRNA silencing (Hannon and others).</a:t>
            </a:r>
          </a:p>
        </p:txBody>
      </p:sp>
    </p:spTree>
    <p:extLst>
      <p:ext uri="{BB962C8B-B14F-4D97-AF65-F5344CB8AC3E}">
        <p14:creationId xmlns:p14="http://schemas.microsoft.com/office/powerpoint/2010/main" val="22795983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0C460-F4BA-43FF-820D-D13406514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DB152-6E3A-41DC-87C7-986F803E2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8D4B1E-66D0-4741-A5D8-7A65DE4E5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906" y="0"/>
            <a:ext cx="7140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801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0C460-F4BA-43FF-820D-D13406514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DB152-6E3A-41DC-87C7-986F803E2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37861B-8AC2-40D2-9343-F7B86CD67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333" y="0"/>
            <a:ext cx="7681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3618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107FB-5391-4A9E-A118-DEF160914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DC0B8-4A29-4EBC-A378-190486DA2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D0E9AC-2381-4235-8E41-04E6D1804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507" y="0"/>
            <a:ext cx="6718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997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8D07C-B416-4B42-A739-9C1004C1A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FF14E-EA25-41E4-9B7B-435C7C096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34D1ED-3F27-4A20-8E31-F9C942911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025" y="0"/>
            <a:ext cx="9363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201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B8A48-B363-4A2D-A3D9-FB1395D0A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BD59DF-D256-42B3-B030-B2350C7B40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E416A8-7B86-41EF-972C-832013B6F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294" y="1037115"/>
            <a:ext cx="5672879" cy="548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9757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B26D2-C126-4614-AA92-5F160D966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75363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Dicer-like helicase proteins lacking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RNAseIII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domains are innate immune, cytoplasmic, antiviral dsRNA sensors inducing interferon: RIG I-like receptors (RLRs)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685CC-BDD7-4901-8F77-337717CB4B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4179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8D07C-B416-4B42-A739-9C1004C1A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FF14E-EA25-41E4-9B7B-435C7C096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54F7B7-8CD6-4AE0-B1B8-EB37A0E69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65" y="1485629"/>
            <a:ext cx="11965070" cy="388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542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0C460-F4BA-43FF-820D-D13406514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88" y="16330"/>
            <a:ext cx="11287812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evolutionary group,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Ecdysozoa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links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elegans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Drosophila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moulting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bilaterian invertebrates.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DB152-6E3A-41DC-87C7-986F803E2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A2036F-8744-4727-83D9-47518F510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470" y="1351320"/>
            <a:ext cx="7082600" cy="515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29885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D0CC8-9D15-4B77-92C5-1175FBE63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0D619-9F71-4016-922D-39A6268893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169EFE-D24F-4553-98E1-6D87818E0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782" y="0"/>
            <a:ext cx="79184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718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72BC9-54DE-422F-A904-0ACB46642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E33D31-1965-4A3F-8ED5-7AC6482EAC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70429F-176E-49D3-845B-FD31791C5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533" y="0"/>
            <a:ext cx="73829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3395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ACC4F-2888-47C0-BB48-D54FE795A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1155D-2E19-450C-882C-1DA5604AD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AC0D5B-9671-4C91-8754-8517F199B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45" y="138505"/>
            <a:ext cx="8049748" cy="28102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3FC186-E9C9-47C7-8915-25164734F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046" y="718759"/>
            <a:ext cx="9011908" cy="542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0266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8D07C-B416-4B42-A739-9C1004C1A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FF14E-EA25-41E4-9B7B-435C7C096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51BA77-07B8-41A2-B504-677EB07EAF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37" t="32419" r="173" b="1508"/>
          <a:stretch/>
        </p:blipFill>
        <p:spPr>
          <a:xfrm>
            <a:off x="100681" y="-141811"/>
            <a:ext cx="4213184" cy="2184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752115-65B9-40A4-A5EE-741300727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479" y="2141537"/>
            <a:ext cx="3325413" cy="43513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BADCE4-93F5-4A08-88C9-1EF8D5753C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3920" y="0"/>
            <a:ext cx="50268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3944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8D07C-B416-4B42-A739-9C1004C1A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FF14E-EA25-41E4-9B7B-435C7C096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9EB7D3-F594-4A06-9E0D-84744B9D1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450" y="1293436"/>
            <a:ext cx="7721002" cy="556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91810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8D07C-B416-4B42-A739-9C1004C1A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FF14E-EA25-41E4-9B7B-435C7C096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49925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46FE5-EFE3-4B04-81AC-E87D4D92A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120B7-4814-47C1-B4BB-9C3FC6CF47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15794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DC0B8-4A29-4EBC-A378-190486DA2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2F9165-72F4-4152-83CB-4A831BABE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94" y="2705494"/>
            <a:ext cx="3018799" cy="33528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07B71D-7900-48AE-98BE-DBAC65FD9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577" y="-3149"/>
            <a:ext cx="9054077" cy="6816877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3F63CE4-8983-4101-A4C4-FB260B0F2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F95ED93-FFFB-4C2C-B19E-350706356E43}"/>
              </a:ext>
            </a:extLst>
          </p:cNvPr>
          <p:cNvSpPr txBox="1">
            <a:spLocks/>
          </p:cNvSpPr>
          <p:nvPr/>
        </p:nvSpPr>
        <p:spPr>
          <a:xfrm>
            <a:off x="83638" y="346271"/>
            <a:ext cx="349854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C. elegans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homeobox genes control neuronal terminal identity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3281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107FB-5391-4A9E-A118-DEF160914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DC0B8-4A29-4EBC-A378-190486DA2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718319-A1C2-4569-8A70-8E2423A7E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203" y="0"/>
            <a:ext cx="75255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418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107FB-5391-4A9E-A118-DEF160914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50585"/>
          </a:xfrm>
        </p:spPr>
        <p:txBody>
          <a:bodyPr>
            <a:normAutofit/>
          </a:bodyPr>
          <a:lstStyle/>
          <a:p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elegans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terminal selector homeobox genes control different aspect of neuron function.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DC0B8-4A29-4EBC-A378-190486DA2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04BE7E-876C-49BF-953E-074BC4CB9B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9542"/>
          <a:stretch/>
        </p:blipFill>
        <p:spPr>
          <a:xfrm>
            <a:off x="69026" y="1792666"/>
            <a:ext cx="5345206" cy="41462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E754D5-7DA6-4E5C-9FEA-D27D773752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80" t="59972" r="-2645" b="-1347"/>
          <a:stretch/>
        </p:blipFill>
        <p:spPr>
          <a:xfrm>
            <a:off x="5147038" y="1825625"/>
            <a:ext cx="6900263" cy="35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04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6394C-D076-415F-9169-215978D57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670" y="-593889"/>
            <a:ext cx="12217138" cy="1955329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Surprising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Ecdysozoan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evolutionary gene loss since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Nematostella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Helps explain invertebrate genetic model success; less gene redundancy.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106C4-E7EA-4038-AB8E-634F0C367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82185"/>
            <a:ext cx="10515600" cy="259477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F65885-78A4-4776-B2D8-B5FE00E25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95" y="1017256"/>
            <a:ext cx="3149268" cy="32383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86447D-DB67-40DB-B8DD-B65E60959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787" y="1020338"/>
            <a:ext cx="5222451" cy="53325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93F2BA-AEE1-4E07-83A9-D2F639206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460" y="4905024"/>
            <a:ext cx="5068818" cy="15142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9EB84C2-C565-4EAD-A752-870C17725F7F}"/>
              </a:ext>
            </a:extLst>
          </p:cNvPr>
          <p:cNvSpPr/>
          <p:nvPr/>
        </p:nvSpPr>
        <p:spPr>
          <a:xfrm>
            <a:off x="7630160" y="4683760"/>
            <a:ext cx="4161620" cy="164592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47078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8D07C-B416-4B42-A739-9C1004C1A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FF14E-EA25-41E4-9B7B-435C7C096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42278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6416B-BB3C-426B-A251-6CCB9A2A6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33654-FC2C-4AE0-A77C-D6DC1E7DB1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09A661-DEDA-466F-BDD7-75D1E9C96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58" y="0"/>
            <a:ext cx="379814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4CC5B8-1A29-4276-9D56-C319CE5AD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6331" y="2055813"/>
            <a:ext cx="6454232" cy="342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4089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6416B-BB3C-426B-A251-6CCB9A2A6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33654-FC2C-4AE0-A77C-D6DC1E7DB1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424EC6-41F2-48D3-856F-50319BAEF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7244"/>
            <a:ext cx="12192000" cy="432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8490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8D07C-B416-4B42-A739-9C1004C1A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FF14E-EA25-41E4-9B7B-435C7C096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85352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6416B-BB3C-426B-A251-6CCB9A2A6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33654-FC2C-4AE0-A77C-D6DC1E7DB1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936D-CF1D-4A5E-B2E3-D3FC84BF1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8236"/>
            <a:ext cx="12192000" cy="372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5699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6416B-BB3C-426B-A251-6CCB9A2A6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33654-FC2C-4AE0-A77C-D6DC1E7DB1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4C3DE2-4365-4358-8989-0D5F36672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596" y="0"/>
            <a:ext cx="56188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430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92208-F9C4-4E54-AF6B-55ACD8572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EDF27-7B04-4285-B61A-2FE04C7BB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816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6416B-BB3C-426B-A251-6CCB9A2A6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33654-FC2C-4AE0-A77C-D6DC1E7DB1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9E31DF-540C-4FAE-9160-446533DA2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418" y="0"/>
            <a:ext cx="82171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5754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430</Words>
  <Application>Microsoft Office PowerPoint</Application>
  <PresentationFormat>Widescreen</PresentationFormat>
  <Paragraphs>43</Paragraphs>
  <Slides>75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2" baseType="lpstr">
      <vt:lpstr>Arial</vt:lpstr>
      <vt:lpstr>Calibri</vt:lpstr>
      <vt:lpstr>Calibri Light</vt:lpstr>
      <vt:lpstr>Tahoma</vt:lpstr>
      <vt:lpstr>Times</vt:lpstr>
      <vt:lpstr>Times New Roman</vt:lpstr>
      <vt:lpstr>Office Theme</vt:lpstr>
      <vt:lpstr>Lecture 11. C. elegans genetics and development.  dsRNA biology and methods. 6.12.24</vt:lpstr>
      <vt:lpstr>PowerPoint Presentation</vt:lpstr>
      <vt:lpstr>PowerPoint Presentation</vt:lpstr>
      <vt:lpstr>PowerPoint Presentation</vt:lpstr>
      <vt:lpstr>PowerPoint Presentation</vt:lpstr>
      <vt:lpstr>New evolutionary group, Ecdysozoa, links C. elegans to Drosophila as moulting bilaterian invertebrates.</vt:lpstr>
      <vt:lpstr>Surprising Ecdysozoan evolutionary gene loss since Nematostella.  Helps explain invertebrate genetic model success; less gene redundancy.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Famous work on cell death and ageing in C. elegans.</vt:lpstr>
      <vt:lpstr>Cell death (ced) genes</vt:lpstr>
      <vt:lpstr>PowerPoint Presentation</vt:lpstr>
      <vt:lpstr>Ageing genes identified in worms are also conserved and encode insulin signaling proteins.</vt:lpstr>
      <vt:lpstr>PowerPoint Presentation</vt:lpstr>
      <vt:lpstr>Development by a fixed cell lineage and mutants affecting lineages.</vt:lpstr>
      <vt:lpstr>PowerPoint Presentation</vt:lpstr>
      <vt:lpstr>PowerPoint Presentation</vt:lpstr>
      <vt:lpstr>Screen for new maternal-effect lethal, second mutations in surviving F2 worms suppressing the lin-2 “bag of worms”  phenotype.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Discovery of microRNA genes.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RNA Interference by dsRNA targets silencing to  endogenous transcripts.  Later shown that long dsRNA  generates small siRNAs that cause gene silencing</vt:lpstr>
      <vt:lpstr>PowerPoint Presentation</vt:lpstr>
      <vt:lpstr>ADAR RNA editing enzymes in innate immunity</vt:lpstr>
      <vt:lpstr>Conversion of adenosine to inosine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Dicer-like helicase proteins lacking RNAseIII domains are innate immune, cytoplasmic, antiviral dsRNA sensors inducing interferon: RIG I-like receptors (RLRs)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Reading</vt:lpstr>
      <vt:lpstr>PowerPoint Presentation</vt:lpstr>
      <vt:lpstr>PowerPoint Presentation</vt:lpstr>
      <vt:lpstr>PowerPoint Presentation</vt:lpstr>
      <vt:lpstr>PowerPoint Presentation</vt:lpstr>
      <vt:lpstr>C. elegans terminal selector homeobox genes control different aspect of neuron function.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11. C. elegans genetics and development. MicroRNAs and  RNA interference (RNAi). Invertebrate innate immunity 6.12.24</dc:title>
  <dc:creator>Matthew Keegan</dc:creator>
  <cp:lastModifiedBy>Matthew Keegan</cp:lastModifiedBy>
  <cp:revision>32</cp:revision>
  <dcterms:created xsi:type="dcterms:W3CDTF">2024-12-05T13:42:55Z</dcterms:created>
  <dcterms:modified xsi:type="dcterms:W3CDTF">2024-12-06T13:19:10Z</dcterms:modified>
</cp:coreProperties>
</file>