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360" r:id="rId3"/>
    <p:sldId id="361" r:id="rId4"/>
    <p:sldId id="359" r:id="rId5"/>
    <p:sldId id="362" r:id="rId6"/>
    <p:sldId id="385" r:id="rId7"/>
    <p:sldId id="408" r:id="rId8"/>
    <p:sldId id="377" r:id="rId9"/>
    <p:sldId id="259" r:id="rId10"/>
    <p:sldId id="258" r:id="rId11"/>
    <p:sldId id="381" r:id="rId12"/>
    <p:sldId id="375" r:id="rId13"/>
    <p:sldId id="380" r:id="rId14"/>
    <p:sldId id="386" r:id="rId15"/>
    <p:sldId id="388" r:id="rId16"/>
    <p:sldId id="389" r:id="rId17"/>
    <p:sldId id="268" r:id="rId18"/>
    <p:sldId id="396" r:id="rId19"/>
    <p:sldId id="411" r:id="rId20"/>
    <p:sldId id="355" r:id="rId21"/>
    <p:sldId id="260" r:id="rId22"/>
    <p:sldId id="263" r:id="rId23"/>
    <p:sldId id="264" r:id="rId24"/>
    <p:sldId id="356" r:id="rId25"/>
    <p:sldId id="357" r:id="rId26"/>
    <p:sldId id="364" r:id="rId27"/>
    <p:sldId id="366" r:id="rId28"/>
    <p:sldId id="407" r:id="rId29"/>
    <p:sldId id="399" r:id="rId30"/>
    <p:sldId id="400" r:id="rId31"/>
    <p:sldId id="367" r:id="rId32"/>
    <p:sldId id="405" r:id="rId33"/>
    <p:sldId id="403" r:id="rId34"/>
    <p:sldId id="404" r:id="rId35"/>
    <p:sldId id="406" r:id="rId36"/>
    <p:sldId id="382" r:id="rId37"/>
    <p:sldId id="409" r:id="rId38"/>
    <p:sldId id="262" r:id="rId39"/>
    <p:sldId id="398" r:id="rId40"/>
    <p:sldId id="383" r:id="rId41"/>
    <p:sldId id="384" r:id="rId42"/>
    <p:sldId id="401" r:id="rId43"/>
    <p:sldId id="412" r:id="rId44"/>
    <p:sldId id="410" r:id="rId45"/>
    <p:sldId id="272" r:id="rId46"/>
    <p:sldId id="273" r:id="rId47"/>
    <p:sldId id="274" r:id="rId48"/>
    <p:sldId id="374" r:id="rId49"/>
    <p:sldId id="365" r:id="rId50"/>
    <p:sldId id="269" r:id="rId51"/>
    <p:sldId id="270" r:id="rId52"/>
    <p:sldId id="261" r:id="rId53"/>
    <p:sldId id="363" r:id="rId54"/>
    <p:sldId id="378" r:id="rId55"/>
    <p:sldId id="379" r:id="rId56"/>
    <p:sldId id="271" r:id="rId57"/>
    <p:sldId id="265" r:id="rId58"/>
    <p:sldId id="266" r:id="rId59"/>
    <p:sldId id="267" r:id="rId60"/>
    <p:sldId id="390" r:id="rId61"/>
    <p:sldId id="391" r:id="rId62"/>
    <p:sldId id="392" r:id="rId63"/>
    <p:sldId id="402" r:id="rId64"/>
    <p:sldId id="393" r:id="rId65"/>
    <p:sldId id="39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E6921-679A-4C90-950C-8941D4BE96AA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86AA0-96BA-48C7-BB84-4EBB303AE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0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8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7E8E1-896D-43F4-A6FB-CC00B6A66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62ACC2-7A45-4DFE-B034-8E9244493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BF3C8-7806-4E9E-B6CF-B4AB14D4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7A42B-4C1E-4483-B57A-710BBB52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C1B18-535C-494C-8802-B39BC12C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8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0DDA-3D4F-499D-90DA-3D00A21D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89F38-0F7C-49FB-BFBA-FCB5EDFE1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AE186-4B5D-4F9C-A92E-8B3AEDFFA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566B9-C37A-470B-80E4-14212C23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AB775-8644-4DE2-9585-E3F88F3E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1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EBB9CF-A0E4-4DC8-AED0-7ADF56E47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7F67F-B3DA-495C-9EAF-F382B60E3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F64A2-B3B6-4C0B-B617-1FB3D2C0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B572-7E68-4C75-B4CE-1259043C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979FF-52EE-4B36-92F5-239067EC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7815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89785" y="1981200"/>
            <a:ext cx="5087815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C9C4A-65C1-44D4-8032-ED586FF6A6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E5A49-1429-4FC8-A2D3-265713D09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73E97C-93AD-41C0-A234-73FE69858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ECCB4-68C1-43D2-93BF-A14695E384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207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85AC-D513-4A69-9CF6-D5214FBD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1B7BE-9F04-4367-9342-F81F041FE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D79B-0491-4A96-B0E2-84129D20B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A105B-DDAD-48D5-B683-7B70BDDB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9736E-0306-4D78-9D71-99127D08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3A765-0344-409E-8978-C4130AEA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ACA03-11A5-494D-AB06-F24B1FF2D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0AAD0-66A9-4C03-ACCE-3A4591A6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F1F5C-62CF-4D4C-9BFF-FF71894C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E00DD-FFD4-4ECA-AF1A-64E8740F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6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999F-DF2A-4CA4-B99D-9B27026A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FFB11-47A6-4127-AA20-AD80F5B72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5D536-67C9-4F03-919A-322DC6439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53B55-1A15-47EB-883C-478CDC298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A1F98-CBE3-4AB9-B03C-250093C2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FA721-DC50-4567-B919-AABA9FE6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4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2A50-8304-4B85-A695-3002B868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13C71-A907-4F84-8073-B35243306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D9EC6-5B79-4CA4-B9DB-68586036A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61CDB-168B-4D76-921D-DF3175BAC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45579-83C4-4C78-B69C-FB507EE62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50BAB-07C2-4104-B993-BCD35D51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3FA6C-2565-4750-8219-88133D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61982-D8CB-477D-BDA8-670460D2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13E9-DABC-453E-8B69-FB78ED96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32B73-2E04-4ED9-A807-AF769545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0B00A-B3EC-46B7-9B98-19E4DD1F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4BC30-3407-43B6-955A-C5EF5BB6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2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FE7BB-72B8-480C-92FF-C39630FA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B57EA-24AB-4B17-803D-196C71AD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31C83-97BD-4506-96AB-90B272A6B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2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A6C1-4799-4C73-91EB-1619B770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A2039-9574-4293-8654-D909B309F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E3C4C-A33F-4392-B468-F20465009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8B65B-8E4E-41D8-AD5F-2297280E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29085-C492-4DB8-BB33-11012825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9AC3E-6163-451B-B5FF-CE42A1677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6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6F153-14C9-4AE2-9AA0-A29BD5B5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DA124-92E8-4919-AA5B-827B168AC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6D7EF-EB08-45E0-87F0-618C96896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0E49E-9215-4765-84BB-5B570C62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FCE04-8138-4385-8CB7-C3856F7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CD2D6-8515-45CC-A949-B9705475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1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99DC4-2DF6-4B96-8DE1-330D4E51C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E7FA6-E13E-412F-9A04-735D04B09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2069-DA22-4202-86FE-1182F2013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7CE49-CCAD-491B-9DD8-2F4AC32ECFC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BDAAF-2A80-4CF3-AC18-CA2C5A65E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45A6B-03B2-430A-8E27-526340C0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B5EE7-4FCC-40BF-B986-B91A9F5D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5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user=SXAM65cAAAAJ&amp;hl=cs&amp;oi=sra" TargetMode="External"/><Relationship Id="rId2" Type="http://schemas.openxmlformats.org/officeDocument/2006/relationships/hyperlink" Target="https://www.nature.com/articles/nrg75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enix.ciencias.ulisboa.pt/downloadFile/281612415672051/UAS-GAL4.pdf" TargetMode="External"/><Relationship Id="rId4" Type="http://schemas.openxmlformats.org/officeDocument/2006/relationships/hyperlink" Target="https://genepath.med.harvard.edu/~perrimon/papers/Perrimon.mosaics.pdf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8C1C-D559-420D-AB7C-69BC6EB3C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Lecture 4. </a:t>
            </a:r>
            <a:r>
              <a:rPr lang="en-US" sz="3200" b="1" i="1" dirty="0"/>
              <a:t>Drosophila</a:t>
            </a:r>
            <a:r>
              <a:rPr lang="en-US" sz="3200" b="1" dirty="0"/>
              <a:t> transgenes and making mosaic flies. 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2D5A-3012-46BB-830B-3F0C163C3C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18.10.24</a:t>
            </a:r>
          </a:p>
        </p:txBody>
      </p:sp>
    </p:spTree>
    <p:extLst>
      <p:ext uri="{BB962C8B-B14F-4D97-AF65-F5344CB8AC3E}">
        <p14:creationId xmlns:p14="http://schemas.microsoft.com/office/powerpoint/2010/main" val="3394305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A921-8E16-4F3C-960F-BCFF6D4A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08629-E646-41D5-BC69-F3F712E98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195DC-66BD-4C78-BED0-E7D33C65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19" y="175758"/>
            <a:ext cx="9392961" cy="6506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A8E62-B303-4C47-A68B-9C9D5407B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0" y="0"/>
            <a:ext cx="1132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3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6D7F-D671-43F7-BEFC-3584A6B0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36B4-29BC-4066-8289-AEFDF5A27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C2221-E32F-44B1-9B01-1242F5A4A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978" y="272430"/>
            <a:ext cx="12192000" cy="63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24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1F58-13D4-45A3-84E3-DB8058A8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99" y="365125"/>
            <a:ext cx="10967301" cy="1325563"/>
          </a:xfrm>
        </p:spPr>
        <p:txBody>
          <a:bodyPr>
            <a:noAutofit/>
          </a:bodyPr>
          <a:lstStyle/>
          <a:p>
            <a:r>
              <a:rPr lang="en-US" sz="2800" dirty="0"/>
              <a:t>Enhancer trapping. Remobilization of a P-element transgene having </a:t>
            </a:r>
            <a:r>
              <a:rPr lang="en-US" sz="2800" dirty="0" err="1"/>
              <a:t>promoterless</a:t>
            </a:r>
            <a:r>
              <a:rPr lang="en-US" sz="2800" dirty="0"/>
              <a:t> </a:t>
            </a:r>
            <a:r>
              <a:rPr lang="en-US" sz="2800" i="1" dirty="0"/>
              <a:t>GAL4,</a:t>
            </a:r>
            <a:r>
              <a:rPr lang="en-US" sz="2800" dirty="0"/>
              <a:t> using cross to </a:t>
            </a:r>
            <a:r>
              <a:rPr lang="en-US" sz="2800" dirty="0" err="1"/>
              <a:t>Jumpstarter</a:t>
            </a:r>
            <a:r>
              <a:rPr lang="en-US" sz="2800" dirty="0"/>
              <a:t> to supply transposase.</a:t>
            </a:r>
            <a:br>
              <a:rPr lang="en-US" sz="2800" dirty="0"/>
            </a:br>
            <a:r>
              <a:rPr lang="en-US" sz="2800" dirty="0"/>
              <a:t>Screening for wing imaginal disc expression patterns in new </a:t>
            </a:r>
            <a:r>
              <a:rPr lang="en-US" sz="2800" dirty="0" err="1"/>
              <a:t>promoterless</a:t>
            </a:r>
            <a:r>
              <a:rPr lang="en-US" sz="2800" dirty="0"/>
              <a:t> </a:t>
            </a:r>
            <a:r>
              <a:rPr lang="en-US" sz="2800" i="1" dirty="0"/>
              <a:t>GAL4</a:t>
            </a:r>
            <a:r>
              <a:rPr lang="en-US" sz="2800" dirty="0"/>
              <a:t> insertion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49AD5-A957-43B5-BD2E-460EC7C3C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D1835-91D0-4FE4-B32A-EF69FF868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064" y="1476833"/>
            <a:ext cx="6459517" cy="48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16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EC6D73C-6184-44DD-8D82-3BAAB5137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0" y="193675"/>
            <a:ext cx="3886200" cy="2039938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215" b="1">
                <a:ea typeface="ＭＳ Ｐゴシック" panose="020B0600070205080204" pitchFamily="34" charset="-128"/>
              </a:rPr>
              <a:t>Induction of ectopic eyes by GAL4-targeted expression of the </a:t>
            </a:r>
            <a:r>
              <a:rPr lang="en-GB" altLang="en-US" sz="2215" b="1" i="1">
                <a:ea typeface="ＭＳ Ｐゴシック" panose="020B0600070205080204" pitchFamily="34" charset="-128"/>
              </a:rPr>
              <a:t>eyeless</a:t>
            </a:r>
            <a:r>
              <a:rPr lang="en-GB" altLang="en-US" sz="2215" b="1">
                <a:ea typeface="ＭＳ Ｐゴシック" panose="020B0600070205080204" pitchFamily="34" charset="-128"/>
              </a:rPr>
              <a:t> gene in </a:t>
            </a:r>
            <a:r>
              <a:rPr lang="en-GB" altLang="en-US" sz="2215" b="1" i="1">
                <a:ea typeface="ＭＳ Ｐゴシック" panose="020B0600070205080204" pitchFamily="34" charset="-128"/>
              </a:rPr>
              <a:t>Drosophila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5FB4978-4D14-4B88-AE23-42894A01E0C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092325"/>
            <a:ext cx="3810000" cy="3798888"/>
          </a:xfrm>
        </p:spPr>
        <p:txBody>
          <a:bodyPr/>
          <a:lstStyle/>
          <a:p>
            <a:pPr eaLnBrk="1" hangingPunct="1">
              <a:defRPr/>
            </a:pPr>
            <a:endParaRPr lang="en-US" altLang="en-US" sz="2585">
              <a:ea typeface="ＭＳ Ｐゴシック" panose="020B0600070205080204" pitchFamily="34" charset="-128"/>
            </a:endParaRPr>
          </a:p>
        </p:txBody>
      </p:sp>
      <p:pic>
        <p:nvPicPr>
          <p:cNvPr id="114692" name="Picture 4" descr="The image “file:///H:/Ptashne%20lab%20photos/eyefig1.GIF” cannot be displayed, because it contains errors.">
            <a:extLst>
              <a:ext uri="{FF2B5EF4-FFF2-40B4-BE49-F238E27FC236}">
                <a16:creationId xmlns:a16="http://schemas.microsoft.com/office/drawing/2014/main" id="{CCE119FC-8920-4811-99E7-11BD108E6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4814"/>
            <a:ext cx="40386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The image “file:///H:/Ptashne%20lab%20photos/eyefig2.GIF” cannot be displayed, because it contains errors.">
            <a:extLst>
              <a:ext uri="{FF2B5EF4-FFF2-40B4-BE49-F238E27FC236}">
                <a16:creationId xmlns:a16="http://schemas.microsoft.com/office/drawing/2014/main" id="{36F7097B-0A07-472E-AEB7-9B3D572216FF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217863"/>
            <a:ext cx="4038600" cy="2743200"/>
          </a:xfrm>
          <a:noFill/>
        </p:spPr>
      </p:pic>
      <p:pic>
        <p:nvPicPr>
          <p:cNvPr id="114694" name="Picture 6" descr="The image “file:///H:/Ptashne%20lab%20photos/eyefig3.GIF” cannot be displayed, because it contains errors.">
            <a:extLst>
              <a:ext uri="{FF2B5EF4-FFF2-40B4-BE49-F238E27FC236}">
                <a16:creationId xmlns:a16="http://schemas.microsoft.com/office/drawing/2014/main" id="{648E4CF1-66FA-4870-B861-E237DCAB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17864"/>
            <a:ext cx="3048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07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C64DE-08C0-4189-B7F1-4D4BA67E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F16C6-42F6-4418-B05A-0B632A34D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EA728-65DF-4F4F-9AE2-5F3B5E017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32" y="118600"/>
            <a:ext cx="9897856" cy="6620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76476-415F-4B60-A517-B21673F5F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089" y="1578995"/>
            <a:ext cx="7337531" cy="52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5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CED1-597B-4B41-B53F-2729322A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666268" cy="1325563"/>
          </a:xfrm>
        </p:spPr>
        <p:txBody>
          <a:bodyPr>
            <a:normAutofit/>
          </a:bodyPr>
          <a:lstStyle/>
          <a:p>
            <a:r>
              <a:rPr lang="en-US" dirty="0"/>
              <a:t>Hormone- activated GAL4, </a:t>
            </a:r>
            <a:r>
              <a:rPr lang="en-US" dirty="0" err="1"/>
              <a:t>GeneSwitch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6CD94-EDC8-4843-93F9-F8C3A075F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DF058-E963-4BBE-817B-A857170FA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172" y="0"/>
            <a:ext cx="7540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67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70602-3BC5-48F2-B12F-B6837A1F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8" y="365125"/>
            <a:ext cx="11287812" cy="1325563"/>
          </a:xfrm>
        </p:spPr>
        <p:txBody>
          <a:bodyPr/>
          <a:lstStyle/>
          <a:p>
            <a:r>
              <a:rPr lang="en-US" dirty="0"/>
              <a:t>Tet-off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0D56A-1B36-4F8A-9A6A-E047187D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F6C51-7E10-45CE-B6CD-B04B8EE1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986" y="0"/>
            <a:ext cx="7856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67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8" y="1741438"/>
            <a:ext cx="316740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GAL4-driven tissue-targeted RNAi knockdown of gene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DC514-1549-4026-B748-7625CB8F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728" y="141401"/>
            <a:ext cx="8605423" cy="64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59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2D55-C266-4DB3-9121-34A4DBC9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52C53-CCB3-4CF7-93ED-C955396A6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43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5731-2DE0-4A54-A85A-74B0D0B4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need to make genetically mosaic animals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251D8-BF06-4E18-97B1-880F7AB93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7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24B71-34F9-432A-BC94-5D5B4A25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810" y="365125"/>
            <a:ext cx="656904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original </a:t>
            </a:r>
            <a:r>
              <a:rPr lang="en-US" i="1" dirty="0"/>
              <a:t>Drosophila</a:t>
            </a:r>
            <a:r>
              <a:rPr lang="en-US" dirty="0"/>
              <a:t> transformation method. (Rubin, </a:t>
            </a:r>
            <a:r>
              <a:rPr lang="en-US" dirty="0" err="1"/>
              <a:t>Spradling</a:t>
            </a:r>
            <a:r>
              <a:rPr lang="en-US" dirty="0"/>
              <a:t>, </a:t>
            </a:r>
            <a:r>
              <a:rPr lang="en-US"/>
              <a:t>Gehring 1980s)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19388-603D-4E3D-B275-30FCD6F3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29" y="2316852"/>
            <a:ext cx="6569048" cy="4367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52399-2F93-4CA2-A356-FB6951DA4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43" y="0"/>
            <a:ext cx="5136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7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EEFBA-0E3D-46B7-8E84-3A673609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41D96-3F3E-440C-A315-C814F8F7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3717235" cy="4351338"/>
          </a:xfrm>
        </p:spPr>
        <p:txBody>
          <a:bodyPr/>
          <a:lstStyle/>
          <a:p>
            <a:r>
              <a:rPr lang="en-US" dirty="0"/>
              <a:t>Probably missing many female sterile mutants here because homozygous mothers are not obtainable.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70183-C48F-40B4-92AC-397EF061E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9" t="9918" r="1018" b="3143"/>
          <a:stretch/>
        </p:blipFill>
        <p:spPr>
          <a:xfrm>
            <a:off x="3508516" y="559567"/>
            <a:ext cx="8703325" cy="6147594"/>
          </a:xfrm>
          <a:prstGeom prst="rect">
            <a:avLst/>
          </a:prstGeom>
        </p:spPr>
      </p:pic>
      <p:pic>
        <p:nvPicPr>
          <p:cNvPr id="5" name="Picture 14" descr="D:\Harish\CB32-online figure\CB32-online figure\CH-01\CB32-WieschausFig02-revised.tif">
            <a:extLst>
              <a:ext uri="{FF2B5EF4-FFF2-40B4-BE49-F238E27FC236}">
                <a16:creationId xmlns:a16="http://schemas.microsoft.com/office/drawing/2014/main" id="{A3D57937-0DBA-4D04-B05C-FC9A425F4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9"/>
          <a:stretch/>
        </p:blipFill>
        <p:spPr bwMode="auto">
          <a:xfrm>
            <a:off x="3617844" y="291212"/>
            <a:ext cx="8649013" cy="421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71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mosaics with clones of mutant cells in </a:t>
            </a:r>
            <a:r>
              <a:rPr lang="en-US" i="1" dirty="0"/>
              <a:t>Drosophila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Many female sterile mutants could have been missed because homozygous mutant mothers cannot be obtained; the homozygous mutant mothers die as embryos or larvae.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Such mutants are zygotic </a:t>
            </a:r>
            <a:r>
              <a:rPr lang="en-US" dirty="0" err="1"/>
              <a:t>lethals</a:t>
            </a:r>
            <a:r>
              <a:rPr lang="en-US" dirty="0"/>
              <a:t>. For zygotic </a:t>
            </a:r>
            <a:r>
              <a:rPr lang="en-US" dirty="0" err="1"/>
              <a:t>lethals</a:t>
            </a:r>
            <a:r>
              <a:rPr lang="en-US" dirty="0"/>
              <a:t> in general, studying their effects in detail requires making mosaic animals having clones of homozygous mutant tissue in heterozygous eggs, embryos, larvae or adult flies (somatic clones).</a:t>
            </a:r>
          </a:p>
          <a:p>
            <a:endParaRPr lang="en-US" dirty="0"/>
          </a:p>
          <a:p>
            <a:r>
              <a:rPr lang="en-US" dirty="0"/>
              <a:t>If the lethal mutant has a female sterile defect because the mutation removes something required in nurse cells or oocytes, then it has to be studied using clones made in the germline (germline clones)</a:t>
            </a:r>
          </a:p>
        </p:txBody>
      </p:sp>
    </p:spTree>
    <p:extLst>
      <p:ext uri="{BB962C8B-B14F-4D97-AF65-F5344CB8AC3E}">
        <p14:creationId xmlns:p14="http://schemas.microsoft.com/office/powerpoint/2010/main" val="168663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10" y="2507763"/>
            <a:ext cx="5933661" cy="1368495"/>
          </a:xfrm>
        </p:spPr>
        <p:txBody>
          <a:bodyPr>
            <a:noAutofit/>
          </a:bodyPr>
          <a:lstStyle/>
          <a:p>
            <a:r>
              <a:rPr lang="en-US" sz="2800" b="1" dirty="0"/>
              <a:t>Mitotic recombination</a:t>
            </a:r>
            <a:br>
              <a:rPr lang="en-US" sz="2800" u="sng" dirty="0"/>
            </a:br>
            <a:br>
              <a:rPr lang="en-US" sz="2800" u="sng" dirty="0"/>
            </a:br>
            <a:r>
              <a:rPr lang="en-US" sz="2800" u="sng" dirty="0"/>
              <a:t>Somatic clones. </a:t>
            </a:r>
            <a:r>
              <a:rPr lang="en-US" sz="2800" dirty="0"/>
              <a:t>Twin spots on fly cuticle show recessive mutant markers in side-by side clones arising from a single mitotic recombination event (Curt Stern, 1930).</a:t>
            </a:r>
            <a:br>
              <a:rPr lang="en-US" sz="2800" dirty="0"/>
            </a:br>
            <a:br>
              <a:rPr lang="en-US" sz="2800" dirty="0"/>
            </a:br>
            <a:r>
              <a:rPr lang="en-US" sz="2800" u="sng" dirty="0"/>
              <a:t>Germline clones </a:t>
            </a:r>
            <a:r>
              <a:rPr lang="en-US" sz="2800" dirty="0"/>
              <a:t>in ovaries using the dominant female sterile (DFS) mutant </a:t>
            </a:r>
            <a:r>
              <a:rPr lang="en-US" sz="2800" i="1" dirty="0" err="1"/>
              <a:t>OvoD</a:t>
            </a:r>
            <a:endParaRPr lang="en-US" sz="2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5304"/>
            <a:ext cx="10515600" cy="51165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72936-C43D-457C-990F-3E3A5390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87" y="-104391"/>
            <a:ext cx="5372712" cy="69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= mitotic recombination to form clones of recombinant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5A915-0500-40F1-8AB5-7B2C6DB7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238"/>
            <a:ext cx="12192000" cy="299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74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85CBE-6ADE-4B05-98EE-26BAB1C0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91117-408E-4D68-ACD9-2CB21DEFB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856A0-EBC6-4BED-B2CB-6CBF4DA7E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14" y="0"/>
            <a:ext cx="10147852" cy="131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72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CDCE-DA9B-4555-91A2-962D8A58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EA190-4557-43B7-B16D-C32D8F21D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D091E-201E-4142-BBDF-8C06581CB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88" y="-7613386"/>
            <a:ext cx="11167225" cy="1447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13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77391-E267-4687-968E-9EC790B09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6C8A8-2818-46AD-AA79-7F60ED022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1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CC31-3369-454D-9866-3770F25E2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C5237-0AA9-4FFA-97B5-BC084FBDA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46A57-41CD-4E7B-86E8-E85D2F912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65" y="0"/>
            <a:ext cx="7142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60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FBEE-E844-4B83-8579-0522736F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somatic clones with </a:t>
            </a:r>
            <a:r>
              <a:rPr lang="en-US" dirty="0" err="1"/>
              <a:t>Flp</a:t>
            </a:r>
            <a:r>
              <a:rPr lang="en-US" dirty="0"/>
              <a:t>/FRT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E5066-8619-4246-AED9-4E3DC8AB8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61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E5C0-8F5E-46E9-A0A5-B7655881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35518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somatic FRT clones and screens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CD256-26B1-47E2-B0A1-9D2327EE5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B6484-58FE-43AC-A6C9-6B6F4617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005" y="0"/>
            <a:ext cx="7026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0C9F-6ABE-4B6D-A051-8DAF8809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0441E-6C6C-43D1-856D-212EA0842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197ED-71FD-4064-ADE2-DA942AF2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53" y="380574"/>
            <a:ext cx="6220693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68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0719-868C-4D1E-9B41-E2D196D5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25C54-D3B4-4DED-8222-C8C064AC2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4FCDE-2900-45B4-B283-7AC005E3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57" y="351995"/>
            <a:ext cx="8135485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85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0DC9F-B228-4734-A83A-6806267C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FFEE-D8CA-42E1-ABF1-0F400F9CC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F09CD-16E3-4977-99D0-A6831E8B8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94" y="0"/>
            <a:ext cx="10219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40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FE235-CFB2-4318-B5EA-4B93903A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Mosaic Analysis with a Repressible Marker (MARCM) combines </a:t>
            </a:r>
            <a:r>
              <a:rPr lang="en-US" dirty="0" err="1"/>
              <a:t>Flp</a:t>
            </a:r>
            <a:r>
              <a:rPr lang="en-US" dirty="0"/>
              <a:t>/FRT with GAL4/UAS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DD236-6945-4366-AC97-4BC794DA1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32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B3CD-C96C-4AD7-B418-74948DDD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414" y="365125"/>
            <a:ext cx="3667026" cy="1325563"/>
          </a:xfrm>
        </p:spPr>
        <p:txBody>
          <a:bodyPr/>
          <a:lstStyle/>
          <a:p>
            <a:r>
              <a:rPr lang="en-US" dirty="0"/>
              <a:t>GAL80 removal by </a:t>
            </a:r>
            <a:r>
              <a:rPr lang="en-US" dirty="0" err="1"/>
              <a:t>Flp</a:t>
            </a:r>
            <a:r>
              <a:rPr lang="en-US" dirty="0"/>
              <a:t>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E2DE-58F4-49F9-A70F-FD85ACA40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368B7-8E23-42DC-AC73-5E127758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892" y="18854"/>
            <a:ext cx="8861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9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745D-0D41-4099-A645-C1C8B26D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C5C4E-044C-4BC7-91FA-FB0E28C2E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researchgate.net/profile/Radoslaw-Ejsmont/publication/262339705/figure/fig1/AS:601698942869519@1520467615399/Mosaic-analysis-with-a-repressible-cell-marker-MARCM-A-Gal4-transcription-factor.png">
            <a:extLst>
              <a:ext uri="{FF2B5EF4-FFF2-40B4-BE49-F238E27FC236}">
                <a16:creationId xmlns:a16="http://schemas.microsoft.com/office/drawing/2014/main" id="{21D11C1E-EDB3-4064-B4DD-D303CB4F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5" y="94393"/>
            <a:ext cx="10727702" cy="641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834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EFED-A60B-4ECA-AADF-91E68A6C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51501"/>
          </a:xfrm>
        </p:spPr>
        <p:txBody>
          <a:bodyPr/>
          <a:lstStyle/>
          <a:p>
            <a:r>
              <a:rPr lang="en-US" dirty="0"/>
              <a:t>Making germline clones efficiently with </a:t>
            </a:r>
            <a:r>
              <a:rPr lang="en-US" dirty="0" err="1"/>
              <a:t>Flp</a:t>
            </a:r>
            <a:r>
              <a:rPr lang="en-US" dirty="0"/>
              <a:t>/FRT</a:t>
            </a:r>
          </a:p>
        </p:txBody>
      </p:sp>
    </p:spTree>
    <p:extLst>
      <p:ext uri="{BB962C8B-B14F-4D97-AF65-F5344CB8AC3E}">
        <p14:creationId xmlns:p14="http://schemas.microsoft.com/office/powerpoint/2010/main" val="3827341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EEFBA-0E3D-46B7-8E84-3A673609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41D96-3F3E-440C-A315-C814F8F7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3717235" cy="4351338"/>
          </a:xfrm>
        </p:spPr>
        <p:txBody>
          <a:bodyPr/>
          <a:lstStyle/>
          <a:p>
            <a:r>
              <a:rPr lang="en-US" dirty="0"/>
              <a:t>Probably missing many female sterile mutants here because homozygous mothers are not obtainable.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70183-C48F-40B4-92AC-397EF061E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9" t="9918" r="1018" b="3143"/>
          <a:stretch/>
        </p:blipFill>
        <p:spPr>
          <a:xfrm>
            <a:off x="3508516" y="559567"/>
            <a:ext cx="8703325" cy="6147594"/>
          </a:xfrm>
          <a:prstGeom prst="rect">
            <a:avLst/>
          </a:prstGeom>
        </p:spPr>
      </p:pic>
      <p:pic>
        <p:nvPicPr>
          <p:cNvPr id="5" name="Picture 14" descr="D:\Harish\CB32-online figure\CB32-online figure\CH-01\CB32-WieschausFig02-revised.tif">
            <a:extLst>
              <a:ext uri="{FF2B5EF4-FFF2-40B4-BE49-F238E27FC236}">
                <a16:creationId xmlns:a16="http://schemas.microsoft.com/office/drawing/2014/main" id="{A3D57937-0DBA-4D04-B05C-FC9A425F4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9"/>
          <a:stretch/>
        </p:blipFill>
        <p:spPr bwMode="auto">
          <a:xfrm>
            <a:off x="3617844" y="291212"/>
            <a:ext cx="8649013" cy="421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70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10" y="2507763"/>
            <a:ext cx="5933661" cy="1368495"/>
          </a:xfrm>
        </p:spPr>
        <p:txBody>
          <a:bodyPr>
            <a:noAutofit/>
          </a:bodyPr>
          <a:lstStyle/>
          <a:p>
            <a:r>
              <a:rPr lang="en-US" sz="2800" b="1" dirty="0"/>
              <a:t>Mitotic recombination</a:t>
            </a:r>
            <a:br>
              <a:rPr lang="en-US" sz="2800" u="sng" dirty="0"/>
            </a:br>
            <a:br>
              <a:rPr lang="en-US" sz="2800" u="sng" dirty="0"/>
            </a:br>
            <a:r>
              <a:rPr lang="en-US" sz="2800" u="sng" dirty="0"/>
              <a:t>Somatic clones. </a:t>
            </a:r>
            <a:r>
              <a:rPr lang="en-US" sz="2800" dirty="0"/>
              <a:t>Twin spots on fly cuticle show recessive mutant markers in side-by side clones arising from a single mitotic recombination event (Curt Stern, 1930).</a:t>
            </a:r>
            <a:br>
              <a:rPr lang="en-US" sz="2800" dirty="0"/>
            </a:br>
            <a:br>
              <a:rPr lang="en-US" sz="2800" dirty="0"/>
            </a:br>
            <a:r>
              <a:rPr lang="en-US" sz="2800" u="sng" dirty="0"/>
              <a:t>Germline clones </a:t>
            </a:r>
            <a:r>
              <a:rPr lang="en-US" sz="2800" dirty="0"/>
              <a:t>in ovaries using the dominant female sterile (DFS) mutant </a:t>
            </a:r>
            <a:r>
              <a:rPr lang="en-US" sz="2800" i="1" dirty="0" err="1"/>
              <a:t>OvoD</a:t>
            </a:r>
            <a:endParaRPr lang="en-US" sz="2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5304"/>
            <a:ext cx="10515600" cy="51165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72936-C43D-457C-990F-3E3A5390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87" y="-104391"/>
            <a:ext cx="5372712" cy="69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8" y="1985201"/>
            <a:ext cx="5317435" cy="1325563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400" dirty="0"/>
            </a:br>
            <a:r>
              <a:rPr lang="en-US" sz="2400" dirty="0" err="1"/>
              <a:t>Perrimon</a:t>
            </a:r>
            <a:r>
              <a:rPr lang="en-US" sz="2400" dirty="0"/>
              <a:t> came for Madeleine </a:t>
            </a:r>
            <a:r>
              <a:rPr lang="en-US" sz="2400" dirty="0" err="1"/>
              <a:t>Gans</a:t>
            </a:r>
            <a:r>
              <a:rPr lang="en-US" sz="2400" dirty="0"/>
              <a:t> lab in Paris.</a:t>
            </a:r>
            <a:br>
              <a:rPr lang="en-US" sz="2400" dirty="0"/>
            </a:br>
            <a:br>
              <a:rPr lang="en-US" sz="2400" dirty="0"/>
            </a:br>
            <a:r>
              <a:rPr lang="en-US" sz="2800" b="1" dirty="0"/>
              <a:t>Screen for female sterile mutants on the X chromosome gave </a:t>
            </a:r>
            <a:r>
              <a:rPr lang="en-US" sz="2800" b="1" dirty="0" err="1"/>
              <a:t>OvoD</a:t>
            </a:r>
            <a:r>
              <a:rPr lang="en-US" sz="2800" b="1" dirty="0"/>
              <a:t> mutant.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Mutagenized X chromosomes were crossed to Compound X, a balancer with fused copies of the X, used to keep stocks of female-lethal or female-sterile mutants.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Female sterile mutants on the X chromosome included a dominant female sterile that is now called </a:t>
            </a:r>
            <a:r>
              <a:rPr lang="en-US" sz="2400" i="1" dirty="0" err="1"/>
              <a:t>OvoD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92728-D7EE-4FE6-B470-2EF48A834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5" r="4925"/>
          <a:stretch/>
        </p:blipFill>
        <p:spPr>
          <a:xfrm>
            <a:off x="5188221" y="0"/>
            <a:ext cx="7056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41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02C9-158F-4CCF-9085-3839C42E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83545-E0F5-46E3-A97B-7E73865A2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788FC-A75A-437C-AB94-4DE40851A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498"/>
            <a:ext cx="12192000" cy="27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AAF6-E04A-4FD1-9529-E59018B6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958EB-AB5A-4A99-9300-68B8CCDBF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DBCBC-7C68-4BC8-824D-316800E68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55" y="890233"/>
            <a:ext cx="10669489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2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EACA-6075-4C0E-BBF7-E731E4D3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17C1-4BF2-4528-BFA6-9AAE8FB47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25833-873F-49CE-8790-444D2A76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333" y="0"/>
            <a:ext cx="935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DD8CD-124A-432A-B691-B98E1BD96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4E8CB-E21D-4E78-875B-8B73A0E98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7AB91-A604-4E1E-A657-AFD1CA7F1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32" y="0"/>
            <a:ext cx="9998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55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67125-9F27-402C-A71A-EE735CB8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9C216-F6C4-42A2-837B-8FD83781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67125-9F27-402C-A71A-EE735CB8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17061"/>
          </a:xfrm>
        </p:spPr>
        <p:txBody>
          <a:bodyPr>
            <a:normAutofit/>
          </a:bodyPr>
          <a:lstStyle/>
          <a:p>
            <a:r>
              <a:rPr lang="en-US" dirty="0" err="1"/>
              <a:t>Flp</a:t>
            </a:r>
            <a:r>
              <a:rPr lang="en-US" dirty="0"/>
              <a:t>/FRT clones are used to study stem cell maintenance in germline stem cells and in somatic stem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9C216-F6C4-42A2-837B-8FD83781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31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10" y="2507763"/>
            <a:ext cx="5933661" cy="1368495"/>
          </a:xfrm>
        </p:spPr>
        <p:txBody>
          <a:bodyPr>
            <a:noAutofit/>
          </a:bodyPr>
          <a:lstStyle/>
          <a:p>
            <a:r>
              <a:rPr lang="en-US" sz="2800" b="1" dirty="0"/>
              <a:t>Mitotic recombination</a:t>
            </a:r>
            <a:br>
              <a:rPr lang="en-US" sz="2800" u="sng" dirty="0"/>
            </a:br>
            <a:br>
              <a:rPr lang="en-US" sz="2800" u="sng" dirty="0"/>
            </a:br>
            <a:r>
              <a:rPr lang="en-US" sz="2800" u="sng" dirty="0"/>
              <a:t>Somatic clones. </a:t>
            </a:r>
            <a:r>
              <a:rPr lang="en-US" sz="2800" dirty="0"/>
              <a:t>Twin spots on fly cuticle show recessive mutant markers in side-by side clones arising from a single mitotic recombination event (Curt Stern, 1930).</a:t>
            </a:r>
            <a:br>
              <a:rPr lang="en-US" sz="2800" dirty="0"/>
            </a:br>
            <a:br>
              <a:rPr lang="en-US" sz="2800" dirty="0"/>
            </a:br>
            <a:r>
              <a:rPr lang="en-US" sz="2800" u="sng" dirty="0"/>
              <a:t>Germline clones </a:t>
            </a:r>
            <a:r>
              <a:rPr lang="en-US" sz="2800" dirty="0"/>
              <a:t>in ovaries using the dominant female sterile (DFS) mutant </a:t>
            </a:r>
            <a:r>
              <a:rPr lang="en-US" sz="2800" i="1" dirty="0" err="1"/>
              <a:t>OvoD</a:t>
            </a:r>
            <a:endParaRPr lang="en-US" sz="2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5304"/>
            <a:ext cx="10515600" cy="51165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72936-C43D-457C-990F-3E3A5390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87" y="-104391"/>
            <a:ext cx="5372712" cy="69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32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E2F02-8239-4CDE-B1E2-DE7066337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5" y="0"/>
            <a:ext cx="5581816" cy="3876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34C530-D9A9-47CF-B09D-57113B289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43" y="3402351"/>
            <a:ext cx="6304722" cy="345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37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B627C-9E42-4E66-A926-9C4C10A6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855" y="0"/>
            <a:ext cx="74562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2AF10-A920-4326-9297-EFFC255C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357" y="4965944"/>
            <a:ext cx="12267031" cy="18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99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EDD98-069E-43C7-B68E-A5B0B60B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36" y="0"/>
            <a:ext cx="4664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4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5A91-3246-4B54-8803-BED43EA4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044B9-B1CF-4533-A04A-FEECAE07D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The </a:t>
            </a:r>
            <a:r>
              <a:rPr lang="en-US" b="1" dirty="0">
                <a:hlinkClick r:id="rId2"/>
              </a:rPr>
              <a:t>art </a:t>
            </a:r>
            <a:r>
              <a:rPr lang="en-US" dirty="0">
                <a:hlinkClick r:id="rId2"/>
              </a:rPr>
              <a:t>and </a:t>
            </a:r>
            <a:r>
              <a:rPr lang="en-US" b="1" dirty="0">
                <a:hlinkClick r:id="rId2"/>
              </a:rPr>
              <a:t>design </a:t>
            </a:r>
            <a:r>
              <a:rPr lang="en-US" dirty="0">
                <a:hlinkClick r:id="rId2"/>
              </a:rPr>
              <a:t>of genetic screens: </a:t>
            </a:r>
            <a:r>
              <a:rPr lang="en-US" b="1" i="1" dirty="0">
                <a:hlinkClick r:id="rId2"/>
              </a:rPr>
              <a:t>Drosophila </a:t>
            </a:r>
            <a:r>
              <a:rPr lang="en-US" i="1" dirty="0">
                <a:hlinkClick r:id="rId2"/>
              </a:rPr>
              <a:t>melanogaster</a:t>
            </a:r>
            <a:endParaRPr lang="en-US" dirty="0"/>
          </a:p>
          <a:p>
            <a:r>
              <a:rPr lang="en-US" u="sng" dirty="0">
                <a:hlinkClick r:id="rId3"/>
              </a:rPr>
              <a:t>D St Johnston</a:t>
            </a:r>
            <a:r>
              <a:rPr lang="en-US" dirty="0"/>
              <a:t> - Nature reviews genetics, 2002 - nature.com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[PDF]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Creating mosaics in </a:t>
            </a:r>
            <a:r>
              <a:rPr lang="en-US" b="1" dirty="0">
                <a:hlinkClick r:id="rId4"/>
              </a:rPr>
              <a:t>Drosophila</a:t>
            </a:r>
            <a:endParaRPr lang="en-US" dirty="0"/>
          </a:p>
          <a:p>
            <a:r>
              <a:rPr lang="en-US" dirty="0"/>
              <a:t>N </a:t>
            </a:r>
            <a:r>
              <a:rPr lang="en-US" dirty="0" err="1"/>
              <a:t>Perrimon</a:t>
            </a:r>
            <a:r>
              <a:rPr lang="en-US" dirty="0"/>
              <a:t> - International Journal of Developmental …, 1998 - genepath.med.harvard.edu</a:t>
            </a:r>
          </a:p>
          <a:p>
            <a:endParaRPr lang="en-US" dirty="0"/>
          </a:p>
          <a:p>
            <a:r>
              <a:rPr lang="en-US" b="1" dirty="0"/>
              <a:t>[PDF]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GAL4 system in </a:t>
            </a:r>
            <a:r>
              <a:rPr lang="en-US" b="1" i="1" dirty="0">
                <a:hlinkClick r:id="rId5"/>
              </a:rPr>
              <a:t>drosophila</a:t>
            </a:r>
            <a:r>
              <a:rPr lang="en-US" dirty="0">
                <a:hlinkClick r:id="rId5"/>
              </a:rPr>
              <a:t>: A fly geneticist's </a:t>
            </a:r>
            <a:r>
              <a:rPr lang="en-US" b="1" dirty="0">
                <a:hlinkClick r:id="rId5"/>
              </a:rPr>
              <a:t>swiss army knife</a:t>
            </a:r>
            <a:endParaRPr lang="en-US" dirty="0"/>
          </a:p>
          <a:p>
            <a:r>
              <a:rPr lang="en-US" dirty="0"/>
              <a:t>JB Duffy - genesis, 2002 - fenix.ciencias.ulisboa.pt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6502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4419-2094-434E-8248-BB8E6F30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3B192-EE15-4EBA-A190-E79E2297F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5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E69B-FD0B-4613-A01B-4BC7EEF6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7948E-8F06-4F18-AC9D-94AD8CB4C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E41AA-2A3A-48BF-BE8E-5BD4B6039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199"/>
          <a:stretch/>
        </p:blipFill>
        <p:spPr>
          <a:xfrm>
            <a:off x="-311916" y="1470581"/>
            <a:ext cx="12503916" cy="3099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7A436-1F99-4E4F-8C09-5868F7E4C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72" r="48599"/>
          <a:stretch/>
        </p:blipFill>
        <p:spPr>
          <a:xfrm>
            <a:off x="6219128" y="4264600"/>
            <a:ext cx="5630365" cy="10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6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3B3F0-9BA0-468E-AEEC-D89F63DA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60" y="304364"/>
            <a:ext cx="3972479" cy="6249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424EF-54BF-4BBD-B4C4-4C29CBE44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852" y="2415209"/>
            <a:ext cx="7243708" cy="38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99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8D81B-1EDA-46E2-B0C0-64C48AD1A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17" y="0"/>
            <a:ext cx="496110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A289E-BEE7-454C-9765-98761B201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9690"/>
            <a:ext cx="12192000" cy="22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70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93C8F-0BC3-4DC5-93DE-A4A1A85D8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9" t="2274" r="9642" b="69128"/>
          <a:stretch/>
        </p:blipFill>
        <p:spPr>
          <a:xfrm>
            <a:off x="2247149" y="0"/>
            <a:ext cx="7195022" cy="4276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80D00-92A4-449F-828F-4D36BEAF9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2" t="65797" b="18002"/>
          <a:stretch/>
        </p:blipFill>
        <p:spPr>
          <a:xfrm>
            <a:off x="2405269" y="4796993"/>
            <a:ext cx="7102256" cy="18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5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025B-558F-4A98-BF75-0C200818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226-8E49-4A7E-AE32-7EF3B4EED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3CE87-44D7-4FD0-A09E-47C59FC66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20" y="0"/>
            <a:ext cx="10582580" cy="80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47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67649CD-209F-4C75-B847-EBF5EEB98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3525"/>
            <a:ext cx="9144000" cy="1055688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954" b="1">
                <a:ea typeface="ＭＳ Ｐゴシック" panose="020B0600070205080204" pitchFamily="34" charset="-128"/>
              </a:rPr>
              <a:t>Uses of GAL4 Number 1: The yeast two hybrid system for identification of interacting proteins.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E078BC6-02AF-4428-A48F-76EC295BDA9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092325"/>
            <a:ext cx="3810000" cy="3798888"/>
          </a:xfrm>
        </p:spPr>
        <p:txBody>
          <a:bodyPr/>
          <a:lstStyle/>
          <a:p>
            <a:pPr eaLnBrk="1" hangingPunct="1">
              <a:defRPr/>
            </a:pPr>
            <a:endParaRPr lang="en-US" altLang="en-US" sz="2585">
              <a:ea typeface="ＭＳ Ｐゴシック" panose="020B0600070205080204" pitchFamily="34" charset="-128"/>
            </a:endParaRPr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484B46EB-A7EE-457A-931F-2432079CE96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5000" r="42000" b="57500"/>
          <a:stretch>
            <a:fillRect/>
          </a:stretch>
        </p:blipFill>
        <p:spPr>
          <a:xfrm>
            <a:off x="3937000" y="1319213"/>
            <a:ext cx="4338638" cy="4291012"/>
          </a:xfrm>
          <a:noFill/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3A4AE6B0-2009-4E2A-9069-50F49B54E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0" y="5694363"/>
            <a:ext cx="9010650" cy="6032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GB" altLang="en-US" sz="1662">
                <a:ea typeface="ＭＳ Ｐゴシック" panose="020B0600070205080204" pitchFamily="34" charset="-128"/>
              </a:rPr>
              <a:t>Can be used on a genomic scale to test all proteins against all others. Target protein fused to</a:t>
            </a:r>
          </a:p>
          <a:p>
            <a:pPr eaLnBrk="1" hangingPunct="1">
              <a:defRPr/>
            </a:pPr>
            <a:r>
              <a:rPr lang="en-GB" altLang="en-US" sz="1662">
                <a:ea typeface="ＭＳ Ｐゴシック" panose="020B0600070205080204" pitchFamily="34" charset="-128"/>
              </a:rPr>
              <a:t>DNA-binding domain in cells of one mating type mated to a library of activating region fusion proteins.</a:t>
            </a:r>
          </a:p>
        </p:txBody>
      </p:sp>
    </p:spTree>
    <p:extLst>
      <p:ext uri="{BB962C8B-B14F-4D97-AF65-F5344CB8AC3E}">
        <p14:creationId xmlns:p14="http://schemas.microsoft.com/office/powerpoint/2010/main" val="1234871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F5F1CA3-1C2A-4C98-A424-A407F03F73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615950"/>
            <a:ext cx="8763000" cy="10541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2215" b="1" dirty="0">
                <a:ea typeface="ＭＳ Ｐゴシック" panose="020B0600070205080204" pitchFamily="34" charset="-128"/>
              </a:rPr>
              <a:t>Uses of GAL4: GAL4 activates transcription from UAS</a:t>
            </a:r>
            <a:r>
              <a:rPr lang="en-GB" altLang="en-US" sz="2215" b="1" baseline="-25000" dirty="0">
                <a:ea typeface="ＭＳ Ｐゴシック" panose="020B0600070205080204" pitchFamily="34" charset="-128"/>
              </a:rPr>
              <a:t>G</a:t>
            </a:r>
            <a:r>
              <a:rPr lang="en-GB" altLang="en-US" sz="2215" b="1" dirty="0">
                <a:ea typeface="ＭＳ Ｐゴシック" panose="020B0600070205080204" pitchFamily="34" charset="-128"/>
              </a:rPr>
              <a:t> in </a:t>
            </a:r>
            <a:r>
              <a:rPr lang="en-GB" altLang="en-US" sz="2215" b="1" i="1" dirty="0">
                <a:ea typeface="ＭＳ Ｐゴシック" panose="020B0600070205080204" pitchFamily="34" charset="-128"/>
              </a:rPr>
              <a:t>Drosophila</a:t>
            </a:r>
            <a:r>
              <a:rPr lang="en-GB" altLang="en-US" sz="2215" b="1" dirty="0">
                <a:ea typeface="ＭＳ Ｐゴシック" panose="020B0600070205080204" pitchFamily="34" charset="-128"/>
              </a:rPr>
              <a:t>.</a:t>
            </a:r>
            <a:br>
              <a:rPr lang="en-GB" altLang="en-US" sz="2215" b="1" dirty="0">
                <a:ea typeface="ＭＳ Ｐゴシック" panose="020B0600070205080204" pitchFamily="34" charset="-128"/>
              </a:rPr>
            </a:br>
            <a:br>
              <a:rPr lang="en-GB" altLang="en-US" sz="2215" b="1" dirty="0">
                <a:ea typeface="ＭＳ Ｐゴシック" panose="020B0600070205080204" pitchFamily="34" charset="-128"/>
              </a:rPr>
            </a:br>
            <a:r>
              <a:rPr lang="en-GB" altLang="en-US" sz="1846" b="1" dirty="0">
                <a:ea typeface="ＭＳ Ｐゴシック" panose="020B0600070205080204" pitchFamily="34" charset="-128"/>
              </a:rPr>
              <a:t>Widely used for targeted protein expression in </a:t>
            </a:r>
            <a:r>
              <a:rPr lang="en-GB" altLang="en-US" sz="1846" b="1" i="1" dirty="0">
                <a:ea typeface="ＭＳ Ｐゴシック" panose="020B0600070205080204" pitchFamily="34" charset="-128"/>
              </a:rPr>
              <a:t>Drosophila</a:t>
            </a:r>
            <a:r>
              <a:rPr lang="en-GB" altLang="en-US" sz="1846" b="1" dirty="0">
                <a:ea typeface="ＭＳ Ｐゴシック" panose="020B0600070205080204" pitchFamily="34" charset="-128"/>
              </a:rPr>
              <a:t> </a:t>
            </a:r>
            <a:br>
              <a:rPr lang="en-GB" altLang="en-US" sz="1846" b="1" dirty="0">
                <a:ea typeface="ＭＳ Ｐゴシック" panose="020B0600070205080204" pitchFamily="34" charset="-128"/>
              </a:rPr>
            </a:br>
            <a:r>
              <a:rPr lang="en-GB" altLang="en-US" sz="1846" b="1" dirty="0">
                <a:ea typeface="ＭＳ Ｐゴシック" panose="020B0600070205080204" pitchFamily="34" charset="-128"/>
              </a:rPr>
              <a:t>(GAL4-UAS two-component system).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2DD4468-0AF2-4C4E-95B5-2FDA0CAA72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092325"/>
            <a:ext cx="3810000" cy="3798888"/>
          </a:xfrm>
        </p:spPr>
        <p:txBody>
          <a:bodyPr/>
          <a:lstStyle/>
          <a:p>
            <a:pPr eaLnBrk="1" hangingPunct="1">
              <a:defRPr/>
            </a:pPr>
            <a:endParaRPr lang="en-US" altLang="en-US" sz="2585">
              <a:ea typeface="ＭＳ Ｐゴシック" panose="020B0600070205080204" pitchFamily="34" charset="-128"/>
            </a:endParaRP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85278676-D856-43DE-A7FF-043333058871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t="13789" r="44765" b="46042"/>
          <a:stretch>
            <a:fillRect/>
          </a:stretch>
        </p:blipFill>
        <p:spPr>
          <a:xfrm>
            <a:off x="2573517" y="1702444"/>
            <a:ext cx="7173797" cy="5356170"/>
          </a:xfrm>
          <a:noFill/>
        </p:spPr>
      </p:pic>
    </p:spTree>
    <p:extLst>
      <p:ext uri="{BB962C8B-B14F-4D97-AF65-F5344CB8AC3E}">
        <p14:creationId xmlns:p14="http://schemas.microsoft.com/office/powerpoint/2010/main" val="2020874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9EFF3-0E50-4880-B074-24EFB0090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77" y="13811"/>
            <a:ext cx="10183646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29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B655-CA14-4EC2-85D8-EB94DA379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313" y="61442"/>
            <a:ext cx="3029373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6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948E8-2616-4CB9-BDC8-29BC189B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48" y="137653"/>
            <a:ext cx="6477904" cy="65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7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8C43D-68B3-44AF-B224-1F08C7EC5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2966"/>
            <a:ext cx="12192000" cy="19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1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8D8D-7475-477F-9AC3-B7F85A23D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1CD36-2426-4E2B-BEAF-D5FD0ECA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78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5B0F-032B-4CE0-AE9E-A8313DB8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82" y="365125"/>
            <a:ext cx="2960017" cy="1325563"/>
          </a:xfrm>
        </p:spPr>
        <p:txBody>
          <a:bodyPr/>
          <a:lstStyle/>
          <a:p>
            <a:r>
              <a:rPr lang="en-US" dirty="0" err="1"/>
              <a:t>Flp</a:t>
            </a:r>
            <a:r>
              <a:rPr lang="en-US" dirty="0"/>
              <a:t>-out, GAL4-on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ECA4A-D4F4-4E76-B2AC-E30959476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22156-963A-4CC1-AEE1-0532B2C4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03" y="0"/>
            <a:ext cx="9507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16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8248-13C9-4D81-9225-C34607B3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365125"/>
            <a:ext cx="11240678" cy="1325563"/>
          </a:xfrm>
        </p:spPr>
        <p:txBody>
          <a:bodyPr/>
          <a:lstStyle/>
          <a:p>
            <a:r>
              <a:rPr lang="en-US" dirty="0"/>
              <a:t>UAS </a:t>
            </a:r>
            <a:r>
              <a:rPr lang="en-US" dirty="0" err="1"/>
              <a:t>Flp</a:t>
            </a:r>
            <a:r>
              <a:rPr lang="en-US" dirty="0"/>
              <a:t>-on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20D0-DD4D-4F70-A7CF-DDF1B2D8F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90870-9ABE-4D2F-BBC1-A6E241146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048" y="-65988"/>
            <a:ext cx="8587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86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B3CD-C96C-4AD7-B418-74948DDD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414" y="365125"/>
            <a:ext cx="3667026" cy="1325563"/>
          </a:xfrm>
        </p:spPr>
        <p:txBody>
          <a:bodyPr/>
          <a:lstStyle/>
          <a:p>
            <a:r>
              <a:rPr lang="en-US" dirty="0"/>
              <a:t>GAL80 removal by </a:t>
            </a:r>
            <a:r>
              <a:rPr lang="en-US" dirty="0" err="1"/>
              <a:t>Flp</a:t>
            </a:r>
            <a:r>
              <a:rPr lang="en-US" dirty="0"/>
              <a:t>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E2DE-58F4-49F9-A70F-FD85ACA40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368B7-8E23-42DC-AC73-5E127758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892" y="0"/>
            <a:ext cx="8861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81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745D-0D41-4099-A645-C1C8B26D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C5C4E-044C-4BC7-91FA-FB0E28C2E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researchgate.net/profile/Radoslaw-Ejsmont/publication/262339705/figure/fig1/AS:601698942869519@1520467615399/Mosaic-analysis-with-a-repressible-cell-marker-MARCM-A-Gal4-transcription-factor.png">
            <a:extLst>
              <a:ext uri="{FF2B5EF4-FFF2-40B4-BE49-F238E27FC236}">
                <a16:creationId xmlns:a16="http://schemas.microsoft.com/office/drawing/2014/main" id="{21D11C1E-EDB3-4064-B4DD-D303CB4F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5" y="94393"/>
            <a:ext cx="10727702" cy="641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824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FFF2-03D9-4FB7-B77D-9665A50B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365125"/>
            <a:ext cx="11231252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Ey-Flp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directed </a:t>
            </a:r>
            <a:br>
              <a:rPr lang="en-US" dirty="0"/>
            </a:br>
            <a:r>
              <a:rPr lang="en-US" dirty="0"/>
              <a:t>mosaics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55FAE-4973-49AE-87AB-A827880F6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45074-A2AB-4528-B74A-9099164E4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216" y="-75415"/>
            <a:ext cx="7995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68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F1D8-03D7-4F31-88C4-EA7047B1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365125"/>
            <a:ext cx="3685880" cy="1325563"/>
          </a:xfrm>
        </p:spPr>
        <p:txBody>
          <a:bodyPr/>
          <a:lstStyle/>
          <a:p>
            <a:r>
              <a:rPr lang="en-US" dirty="0"/>
              <a:t>Modifier screen in eyes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5D52-FB49-43B5-AB97-E58601A45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3A7C9-86B3-4D11-9FB0-F15A2965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12" y="0"/>
            <a:ext cx="7744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5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5687-AD56-42EA-B8DA-214E560F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GAL4-UAS binary expression system in flies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85F0B-B344-45B1-807E-A9D9DC105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F436DD3-FA8E-4592-B953-6DAF7C2ED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0151" y="76200"/>
            <a:ext cx="9720263" cy="1055688"/>
          </a:xfrm>
        </p:spPr>
        <p:txBody>
          <a:bodyPr/>
          <a:lstStyle/>
          <a:p>
            <a:pPr>
              <a:defRPr/>
            </a:pPr>
            <a:r>
              <a:rPr lang="en-GB" altLang="cs-CZ" sz="2585" b="1" dirty="0">
                <a:ea typeface="ＭＳ Ｐゴシック" panose="020B0600070205080204" pitchFamily="34" charset="-128"/>
              </a:rPr>
              <a:t>Yeast </a:t>
            </a:r>
            <a:r>
              <a:rPr lang="en-GB" altLang="cs-CZ" sz="2585" b="1" i="1" dirty="0">
                <a:ea typeface="ＭＳ Ｐゴシック" panose="020B0600070205080204" pitchFamily="34" charset="-128"/>
              </a:rPr>
              <a:t>GAL4 </a:t>
            </a:r>
            <a:r>
              <a:rPr lang="en-GB" altLang="cs-CZ" sz="2585" b="1" dirty="0">
                <a:ea typeface="ＭＳ Ｐゴシック" panose="020B0600070205080204" pitchFamily="34" charset="-128"/>
              </a:rPr>
              <a:t>gene encodes a positive regulatory protein that turns on transcription of </a:t>
            </a:r>
            <a:r>
              <a:rPr lang="en-GB" altLang="cs-CZ" sz="2585" b="1" i="1" dirty="0">
                <a:ea typeface="ＭＳ Ｐゴシック" panose="020B0600070205080204" pitchFamily="34" charset="-128"/>
              </a:rPr>
              <a:t>GAL</a:t>
            </a:r>
            <a:r>
              <a:rPr lang="en-GB" altLang="cs-CZ" sz="2585" b="1" dirty="0">
                <a:ea typeface="ＭＳ Ｐゴシック" panose="020B0600070205080204" pitchFamily="34" charset="-128"/>
              </a:rPr>
              <a:t> genes to grow on galactose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513E186-969C-49F6-8314-72B13574E17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092325"/>
            <a:ext cx="3810000" cy="3798888"/>
          </a:xfrm>
        </p:spPr>
        <p:txBody>
          <a:bodyPr/>
          <a:lstStyle/>
          <a:p>
            <a:pPr>
              <a:defRPr/>
            </a:pPr>
            <a:endParaRPr lang="cs-CZ" altLang="cs-CZ" sz="2585">
              <a:ea typeface="ＭＳ Ｐゴシック" panose="020B0600070205080204" pitchFamily="34" charset="-128"/>
            </a:endParaRP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14196A70-F791-4D6A-B461-CA5D47EDF7F1}"/>
              </a:ext>
            </a:extLst>
          </p:cNvPr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6172200" y="2092325"/>
            <a:ext cx="3810000" cy="3798888"/>
          </a:xfrm>
        </p:spPr>
      </p:sp>
      <p:pic>
        <p:nvPicPr>
          <p:cNvPr id="60421" name="Picture 8">
            <a:extLst>
              <a:ext uri="{FF2B5EF4-FFF2-40B4-BE49-F238E27FC236}">
                <a16:creationId xmlns:a16="http://schemas.microsoft.com/office/drawing/2014/main" id="{D3479BC7-41EC-4C39-B430-42EFA7F4F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5"/>
          <a:stretch>
            <a:fillRect/>
          </a:stretch>
        </p:blipFill>
        <p:spPr bwMode="auto">
          <a:xfrm>
            <a:off x="2362200" y="1185863"/>
            <a:ext cx="746760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>
            <a:extLst>
              <a:ext uri="{FF2B5EF4-FFF2-40B4-BE49-F238E27FC236}">
                <a16:creationId xmlns:a16="http://schemas.microsoft.com/office/drawing/2014/main" id="{C7E8C942-3978-42E0-96FB-C4D91E3E7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943600"/>
            <a:ext cx="7923212" cy="3190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cs-CZ" sz="1477" dirty="0">
                <a:ea typeface="ＭＳ Ｐゴシック" panose="020B0600070205080204" pitchFamily="34" charset="-128"/>
              </a:rPr>
              <a:t>Mark </a:t>
            </a:r>
            <a:r>
              <a:rPr lang="en-GB" altLang="cs-CZ" sz="1477" dirty="0" err="1">
                <a:ea typeface="ＭＳ Ｐゴシック" panose="020B0600070205080204" pitchFamily="34" charset="-128"/>
              </a:rPr>
              <a:t>Ptashne</a:t>
            </a:r>
            <a:r>
              <a:rPr lang="en-GB" altLang="cs-CZ" sz="1477" dirty="0">
                <a:ea typeface="ＭＳ Ｐゴシック" panose="020B0600070205080204" pitchFamily="34" charset="-128"/>
              </a:rPr>
              <a:t> with graduate students Cynthia </a:t>
            </a:r>
            <a:r>
              <a:rPr lang="en-GB" altLang="cs-CZ" sz="1477" dirty="0" err="1">
                <a:ea typeface="ＭＳ Ｐゴシック" panose="020B0600070205080204" pitchFamily="34" charset="-128"/>
              </a:rPr>
              <a:t>Wohlberger</a:t>
            </a:r>
            <a:r>
              <a:rPr lang="en-GB" altLang="cs-CZ" sz="1477" dirty="0">
                <a:ea typeface="ＭＳ Ｐゴシック" panose="020B0600070205080204" pitchFamily="34" charset="-128"/>
              </a:rPr>
              <a:t>, Liam Keegan, Ed </a:t>
            </a:r>
            <a:r>
              <a:rPr lang="en-GB" altLang="cs-CZ" sz="1477" dirty="0" err="1">
                <a:ea typeface="ＭＳ Ｐゴシック" panose="020B0600070205080204" pitchFamily="34" charset="-128"/>
              </a:rPr>
              <a:t>Giniger</a:t>
            </a:r>
            <a:r>
              <a:rPr lang="en-GB" altLang="cs-CZ" sz="1477" dirty="0">
                <a:ea typeface="ＭＳ Ｐゴシック" panose="020B0600070205080204" pitchFamily="34" charset="-128"/>
              </a:rPr>
              <a:t> at Harvard, 1982</a:t>
            </a:r>
          </a:p>
        </p:txBody>
      </p:sp>
    </p:spTree>
    <p:extLst>
      <p:ext uri="{BB962C8B-B14F-4D97-AF65-F5344CB8AC3E}">
        <p14:creationId xmlns:p14="http://schemas.microsoft.com/office/powerpoint/2010/main" val="182239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36D9-0232-4A2A-97FC-28BCC8CF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A110-C18B-4FC5-B33C-B35C4B27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EC48F-8FF6-4B6D-89C2-06BCEEC44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13"/>
            <a:ext cx="12192000" cy="6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4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770</Words>
  <Application>Microsoft Office PowerPoint</Application>
  <PresentationFormat>Widescreen</PresentationFormat>
  <Paragraphs>54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ＭＳ Ｐゴシック</vt:lpstr>
      <vt:lpstr>Arial</vt:lpstr>
      <vt:lpstr>Calibri</vt:lpstr>
      <vt:lpstr>Calibri Light</vt:lpstr>
      <vt:lpstr>Times New Roman</vt:lpstr>
      <vt:lpstr>Office Theme</vt:lpstr>
      <vt:lpstr>Lecture 4. Drosophila transgenes and making mosaic flies.  </vt:lpstr>
      <vt:lpstr>The original Drosophila transformation method. (Rubin, Spradling, Gehring 1980s)</vt:lpstr>
      <vt:lpstr>PowerPoint Presentation</vt:lpstr>
      <vt:lpstr>PowerPoint Presentation</vt:lpstr>
      <vt:lpstr>PowerPoint Presentation</vt:lpstr>
      <vt:lpstr>PowerPoint Presentation</vt:lpstr>
      <vt:lpstr>GAL4-UAS binary expression system in flies</vt:lpstr>
      <vt:lpstr>Yeast GAL4 gene encodes a positive regulatory protein that turns on transcription of GAL genes to grow on galactose</vt:lpstr>
      <vt:lpstr>PowerPoint Presentation</vt:lpstr>
      <vt:lpstr>PowerPoint Presentation</vt:lpstr>
      <vt:lpstr>PowerPoint Presentation</vt:lpstr>
      <vt:lpstr>Enhancer trapping. Remobilization of a P-element transgene having promoterless GAL4, using cross to Jumpstarter to supply transposase. Screening for wing imaginal disc expression patterns in new promoterless GAL4 insertion lines</vt:lpstr>
      <vt:lpstr>Induction of ectopic eyes by GAL4-targeted expression of the eyeless gene in Drosophila</vt:lpstr>
      <vt:lpstr>PowerPoint Presentation</vt:lpstr>
      <vt:lpstr>Hormone- activated GAL4, GeneSwitch</vt:lpstr>
      <vt:lpstr>Tet-off</vt:lpstr>
      <vt:lpstr>GAL4-driven tissue-targeted RNAi knockdown of gene expression</vt:lpstr>
      <vt:lpstr>PowerPoint Presentation</vt:lpstr>
      <vt:lpstr>Why we need to make genetically mosaic animals</vt:lpstr>
      <vt:lpstr>PowerPoint Presentation</vt:lpstr>
      <vt:lpstr>Making mosaics with clones of mutant cells in Drosophila</vt:lpstr>
      <vt:lpstr>Mitotic recombination  Somatic clones. Twin spots on fly cuticle show recessive mutant markers in side-by side clones arising from a single mitotic recombination event (Curt Stern, 1930).  Germline clones in ovaries using the dominant female sterile (DFS) mutant OvoD</vt:lpstr>
      <vt:lpstr>MR = mitotic recombination to form clones of recombinant cells</vt:lpstr>
      <vt:lpstr>PowerPoint Presentation</vt:lpstr>
      <vt:lpstr>PowerPoint Presentation</vt:lpstr>
      <vt:lpstr>PowerPoint Presentation</vt:lpstr>
      <vt:lpstr>PowerPoint Presentation</vt:lpstr>
      <vt:lpstr>Making somatic clones with Flp/FRT</vt:lpstr>
      <vt:lpstr>Examples of somatic FRT clones and screens </vt:lpstr>
      <vt:lpstr>PowerPoint Presentation</vt:lpstr>
      <vt:lpstr>PowerPoint Presentation</vt:lpstr>
      <vt:lpstr>Mosaic Analysis with a Repressible Marker (MARCM) combines Flp/FRT with GAL4/UAS</vt:lpstr>
      <vt:lpstr>GAL80 removal by Flp away</vt:lpstr>
      <vt:lpstr>PowerPoint Presentation</vt:lpstr>
      <vt:lpstr>Making germline clones efficiently with Flp/FRT</vt:lpstr>
      <vt:lpstr>PowerPoint Presentation</vt:lpstr>
      <vt:lpstr>Mitotic recombination  Somatic clones. Twin spots on fly cuticle show recessive mutant markers in side-by side clones arising from a single mitotic recombination event (Curt Stern, 1930).  Germline clones in ovaries using the dominant female sterile (DFS) mutant OvoD</vt:lpstr>
      <vt:lpstr>  Perrimon came for Madeleine Gans lab in Paris.  Screen for female sterile mutants on the X chromosome gave OvoD mutant.  Mutagenized X chromosomes were crossed to Compound X, a balancer with fused copies of the X, used to keep stocks of female-lethal or female-sterile mutants.  Female sterile mutants on the X chromosome included a dominant female sterile that is now called OvoD </vt:lpstr>
      <vt:lpstr>PowerPoint Presentation</vt:lpstr>
      <vt:lpstr>PowerPoint Presentation</vt:lpstr>
      <vt:lpstr>PowerPoint Presentation</vt:lpstr>
      <vt:lpstr>PowerPoint Presentation</vt:lpstr>
      <vt:lpstr>Flp/FRT clones are used to study stem cell maintenance in germline stem cells and in somatic stem cells</vt:lpstr>
      <vt:lpstr>Mitotic recombination  Somatic clones. Twin spots on fly cuticle show recessive mutant markers in side-by side clones arising from a single mitotic recombination event (Curt Stern, 1930).  Germline clones in ovaries using the dominant female sterile (DFS) mutant OvoD</vt:lpstr>
      <vt:lpstr>PowerPoint Presentation</vt:lpstr>
      <vt:lpstr>PowerPoint Presentation</vt:lpstr>
      <vt:lpstr>PowerPoint Presentation</vt:lpstr>
      <vt:lpstr>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Uses of GAL4 Number 1: The yeast two hybrid system for identification of interacting proteins.</vt:lpstr>
      <vt:lpstr>Uses of GAL4: GAL4 activates transcription from UASG in Drosophila.  Widely used for targeted protein expression in Drosophila  (GAL4-UAS two-component system).</vt:lpstr>
      <vt:lpstr>PowerPoint Presentation</vt:lpstr>
      <vt:lpstr>PowerPoint Presentation</vt:lpstr>
      <vt:lpstr>PowerPoint Presentation</vt:lpstr>
      <vt:lpstr>PowerPoint Presentation</vt:lpstr>
      <vt:lpstr>Flp-out, GAL4-on</vt:lpstr>
      <vt:lpstr>UAS Flp-on</vt:lpstr>
      <vt:lpstr>GAL80 removal by Flp away</vt:lpstr>
      <vt:lpstr>PowerPoint Presentation</vt:lpstr>
      <vt:lpstr>Ey-Flp, directed  mosaics</vt:lpstr>
      <vt:lpstr>Modifier screen in eyes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 Mitotic recombination; using Drosophila to study homozygous lethal mutations and cell lineages using somatic clones of marked, mutant cells</dc:title>
  <dc:creator>Matthew Keegan</dc:creator>
  <cp:lastModifiedBy>Matthew Keegan</cp:lastModifiedBy>
  <cp:revision>41</cp:revision>
  <dcterms:created xsi:type="dcterms:W3CDTF">2024-10-15T08:21:27Z</dcterms:created>
  <dcterms:modified xsi:type="dcterms:W3CDTF">2024-10-18T13:14:55Z</dcterms:modified>
</cp:coreProperties>
</file>