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6" r:id="rId3"/>
    <p:sldId id="297" r:id="rId4"/>
    <p:sldId id="313" r:id="rId5"/>
    <p:sldId id="302" r:id="rId6"/>
    <p:sldId id="259" r:id="rId7"/>
    <p:sldId id="314" r:id="rId8"/>
    <p:sldId id="321" r:id="rId9"/>
    <p:sldId id="306" r:id="rId10"/>
    <p:sldId id="298" r:id="rId11"/>
    <p:sldId id="299" r:id="rId12"/>
    <p:sldId id="300" r:id="rId13"/>
    <p:sldId id="301" r:id="rId14"/>
    <p:sldId id="261" r:id="rId15"/>
    <p:sldId id="275" r:id="rId16"/>
    <p:sldId id="260" r:id="rId17"/>
    <p:sldId id="263" r:id="rId18"/>
    <p:sldId id="265" r:id="rId19"/>
    <p:sldId id="292" r:id="rId20"/>
    <p:sldId id="276" r:id="rId21"/>
    <p:sldId id="308" r:id="rId22"/>
    <p:sldId id="310" r:id="rId23"/>
    <p:sldId id="309" r:id="rId24"/>
    <p:sldId id="312" r:id="rId25"/>
    <p:sldId id="277" r:id="rId26"/>
    <p:sldId id="318" r:id="rId27"/>
    <p:sldId id="311" r:id="rId28"/>
    <p:sldId id="278" r:id="rId29"/>
    <p:sldId id="315" r:id="rId30"/>
    <p:sldId id="279" r:id="rId31"/>
    <p:sldId id="280" r:id="rId32"/>
    <p:sldId id="303" r:id="rId33"/>
    <p:sldId id="305" r:id="rId34"/>
    <p:sldId id="281" r:id="rId35"/>
    <p:sldId id="282" r:id="rId36"/>
    <p:sldId id="304" r:id="rId37"/>
    <p:sldId id="283" r:id="rId38"/>
    <p:sldId id="319" r:id="rId39"/>
    <p:sldId id="284" r:id="rId40"/>
    <p:sldId id="258" r:id="rId41"/>
    <p:sldId id="285" r:id="rId42"/>
    <p:sldId id="289" r:id="rId43"/>
    <p:sldId id="288" r:id="rId44"/>
    <p:sldId id="317" r:id="rId45"/>
    <p:sldId id="290" r:id="rId46"/>
    <p:sldId id="320" r:id="rId47"/>
    <p:sldId id="286" r:id="rId48"/>
    <p:sldId id="316" r:id="rId49"/>
    <p:sldId id="322" r:id="rId50"/>
    <p:sldId id="287" r:id="rId51"/>
    <p:sldId id="293" r:id="rId52"/>
    <p:sldId id="291" r:id="rId53"/>
    <p:sldId id="257" r:id="rId54"/>
    <p:sldId id="295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222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D8F6E-7633-4DCF-8E15-BCAFF1B99C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A4CEE5-4FBA-4B76-865B-17C4F828E2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4229F4-F0C0-427E-8669-3C1A340AC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B3729-7188-479B-9722-D2891DDBE2C0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6502C3-696B-47BE-9C48-B7E370EE9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36AC80-405F-499D-9BDA-BD7AB35EC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74C02-ED59-4799-9C9F-9FAF3A93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73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24495-4E1F-4565-BC47-58A8BA102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686C9A-C4BC-45B5-A965-DBBB3C6575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DAF6C5-8184-4709-B4E7-4A8B7E81F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B3729-7188-479B-9722-D2891DDBE2C0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DD31BB-819B-445D-B87A-61167B6A3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3F221-DCA9-4702-8FF7-5FDA83BA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74C02-ED59-4799-9C9F-9FAF3A93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846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63A469-E268-4230-B32B-F3A4817B9C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F252EC-571F-4F3C-9234-1E7C625FBD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2B709-AF7A-4371-8FD8-9A984D6DE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B3729-7188-479B-9722-D2891DDBE2C0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F3A136-8170-4157-96A2-3B1582D02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D7D619-20EE-4D1C-BBDA-9F479BE4D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74C02-ED59-4799-9C9F-9FAF3A93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23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D2B3A-5EB9-4D11-8329-C02DA1054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E34A4-F627-439C-88FF-064A07743E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94DC5A-B7E4-414D-BC31-75DD9250E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B3729-7188-479B-9722-D2891DDBE2C0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65B3EC-0CFF-444E-881D-CD2E806FB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33853-0209-4AAA-86BC-6D413BFB6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74C02-ED59-4799-9C9F-9FAF3A93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357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A7DE6-44F2-41CC-B245-26089C954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176F67-2647-4B27-AB31-F664EA9D0A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25FE87-B889-4EA0-9B2A-19BAC181A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B3729-7188-479B-9722-D2891DDBE2C0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75EDD-AF9D-4056-9E96-13AF0AB03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A6531-0341-45CC-B7A1-247397547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74C02-ED59-4799-9C9F-9FAF3A93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952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352DC-C314-45B9-8726-DFFCBD8CA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924636-63B3-4300-8572-86FAAA4195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7FFD2F-4617-41B2-9583-709B778BF4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575699-A5A3-493F-A017-722570657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B3729-7188-479B-9722-D2891DDBE2C0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BAA2D4-9B35-40B7-A798-64B141071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7E0E89-027E-45E3-8EC1-767E3D639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74C02-ED59-4799-9C9F-9FAF3A93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243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1AACC-3B4A-496E-B9FF-74F48815E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8A3D38-1F19-4734-88F1-3AA4A27E23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EE230E-0FE1-4F20-ACB3-2BF86AC44A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16DFDE-0BCA-4355-897C-F4F02F4213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56A991-F2AC-4FBD-B74D-25763DBB7F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2C9AC8-610D-40F6-B75E-131D68EE4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B3729-7188-479B-9722-D2891DDBE2C0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58CDF5-D5A2-49A7-B7B9-59BCBB0FF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E03407-3173-429A-8AF4-208F19E3E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74C02-ED59-4799-9C9F-9FAF3A93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217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FB4FC-1F8B-45A0-B2F1-110D5E8C4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713E97-9249-47A6-B92E-B46E157DB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B3729-7188-479B-9722-D2891DDBE2C0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C1B82C-4BB2-4A1C-A38C-D81F0BFB1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12677D-BCE2-4766-9C18-00C4A352E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74C02-ED59-4799-9C9F-9FAF3A93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406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CA1F5E-FB4E-467E-A025-39FF44894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B3729-7188-479B-9722-D2891DDBE2C0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D34752-D2FE-43E3-9C48-D4F196337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D5992E-5CD1-4E7E-AA87-FEB4C6592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74C02-ED59-4799-9C9F-9FAF3A93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158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44B67-ED14-435C-93FE-C76FEA87F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097785-F38B-4E2C-838C-985415A4C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024501-E441-4D26-ABE1-0E86CB4B67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EED2F3-6E71-4E90-BCFB-9D403C33C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B3729-7188-479B-9722-D2891DDBE2C0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2855D1-0A62-4FFE-A017-60B0E7799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E648E0-E261-4955-AB19-9741CCB9A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74C02-ED59-4799-9C9F-9FAF3A93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987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03C92-792E-444D-BF26-4943E0C2E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E7535B-3BBD-4188-8745-9C1D165809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F8CFFA-0942-4561-93CE-35BA0DC695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39731B-5C84-452F-BE3A-E9D5E1FD8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B3729-7188-479B-9722-D2891DDBE2C0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4B872F-F190-4146-847E-2AE7BE3F6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1B8978-21B3-4B27-B799-5C9296740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74C02-ED59-4799-9C9F-9FAF3A93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183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E28019-94A9-403E-9098-519BB8578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09DA9-64A4-437C-B364-71F6EAD63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6122E-B8D7-49C3-860A-E3DBCCC2E2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B3729-7188-479B-9722-D2891DDBE2C0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309A52-5330-460F-B5B8-2438D60856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AC2B7-D22A-4C19-84EE-4D758F7F0F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74C02-ED59-4799-9C9F-9FAF3A93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9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2C578-E9D8-4C93-836E-2CB48C4291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2231" y="-94267"/>
            <a:ext cx="11783505" cy="1451728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Lecture 7. Vision and movement. 13.11.24</a:t>
            </a:r>
            <a:br>
              <a:rPr lang="en-US" dirty="0"/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C97E10-2861-4785-B598-586A0709AE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BD49E6-4EDA-4B72-999E-3DDCAA35A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9550" y="4326116"/>
            <a:ext cx="3131455" cy="25318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27D499-AB28-4047-844E-4234E973C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324" y="1008668"/>
            <a:ext cx="6224995" cy="59895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60BDFF-F62C-42D7-A2E5-4D89C18595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1375" y="652868"/>
            <a:ext cx="3059631" cy="323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867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99E02-F0D8-42E8-B4F7-BBA05C482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E3D3A-EF78-47BD-9A93-6956270B08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675131-8A34-4871-9FF6-30117C7AB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071" y="499653"/>
            <a:ext cx="10621857" cy="585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335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99E02-F0D8-42E8-B4F7-BBA05C482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E3D3A-EF78-47BD-9A93-6956270B08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1CAB61-78EF-4AC4-A03D-A0D5B4094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519" y="1904787"/>
            <a:ext cx="9754961" cy="30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2729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99E02-F0D8-42E8-B4F7-BBA05C482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E3D3A-EF78-47BD-9A93-6956270B08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0BEA5B-F983-4BFA-9538-A6E015EC0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888" y="0"/>
            <a:ext cx="56262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652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99E02-F0D8-42E8-B4F7-BBA05C482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E3D3A-EF78-47BD-9A93-6956270B08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768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32D29-30E4-4290-BA56-9F118FC72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9A5A8-E307-47CB-A7C0-6DD528F19F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7" descr="image006">
            <a:extLst>
              <a:ext uri="{FF2B5EF4-FFF2-40B4-BE49-F238E27FC236}">
                <a16:creationId xmlns:a16="http://schemas.microsoft.com/office/drawing/2014/main" id="{52869E0B-36FF-4EDF-B440-1BF591D3C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9700"/>
            <a:ext cx="9429751" cy="671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86443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32D29-30E4-4290-BA56-9F118FC72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image002">
            <a:extLst>
              <a:ext uri="{FF2B5EF4-FFF2-40B4-BE49-F238E27FC236}">
                <a16:creationId xmlns:a16="http://schemas.microsoft.com/office/drawing/2014/main" id="{3B9BD45E-337D-412E-B000-13D407A385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07"/>
          <a:stretch/>
        </p:blipFill>
        <p:spPr bwMode="auto">
          <a:xfrm>
            <a:off x="2182355" y="78589"/>
            <a:ext cx="8554776" cy="489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image003">
            <a:extLst>
              <a:ext uri="{FF2B5EF4-FFF2-40B4-BE49-F238E27FC236}">
                <a16:creationId xmlns:a16="http://schemas.microsoft.com/office/drawing/2014/main" id="{28D31C9C-DF19-4035-8AAA-1B641B847A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818"/>
          <a:stretch/>
        </p:blipFill>
        <p:spPr bwMode="auto">
          <a:xfrm>
            <a:off x="1116816" y="5079323"/>
            <a:ext cx="9373908" cy="1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8823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32D29-30E4-4290-BA56-9F118FC72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image002">
            <a:extLst>
              <a:ext uri="{FF2B5EF4-FFF2-40B4-BE49-F238E27FC236}">
                <a16:creationId xmlns:a16="http://schemas.microsoft.com/office/drawing/2014/main" id="{3B9BD45E-337D-412E-B000-13D407A385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47"/>
          <a:stretch/>
        </p:blipFill>
        <p:spPr bwMode="auto">
          <a:xfrm>
            <a:off x="674067" y="216815"/>
            <a:ext cx="10280094" cy="449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image003">
            <a:extLst>
              <a:ext uri="{FF2B5EF4-FFF2-40B4-BE49-F238E27FC236}">
                <a16:creationId xmlns:a16="http://schemas.microsoft.com/office/drawing/2014/main" id="{28D31C9C-DF19-4035-8AAA-1B641B847A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72"/>
          <a:stretch/>
        </p:blipFill>
        <p:spPr bwMode="auto">
          <a:xfrm>
            <a:off x="1409046" y="5054235"/>
            <a:ext cx="9373908" cy="174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82510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32D29-30E4-4290-BA56-9F118FC72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9A5A8-E307-47CB-A7C0-6DD528F19F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5" descr="image004">
            <a:extLst>
              <a:ext uri="{FF2B5EF4-FFF2-40B4-BE49-F238E27FC236}">
                <a16:creationId xmlns:a16="http://schemas.microsoft.com/office/drawing/2014/main" id="{44E84C99-6699-4FD1-831A-15640BEEC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7253"/>
            <a:ext cx="6267450" cy="727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image005">
            <a:extLst>
              <a:ext uri="{FF2B5EF4-FFF2-40B4-BE49-F238E27FC236}">
                <a16:creationId xmlns:a16="http://schemas.microsoft.com/office/drawing/2014/main" id="{3107E75B-9658-44DF-A884-379705721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182" y="2835942"/>
            <a:ext cx="7249818" cy="1802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8705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32D29-30E4-4290-BA56-9F118FC72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9A5A8-E307-47CB-A7C0-6DD528F19F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6" descr="image007">
            <a:extLst>
              <a:ext uri="{FF2B5EF4-FFF2-40B4-BE49-F238E27FC236}">
                <a16:creationId xmlns:a16="http://schemas.microsoft.com/office/drawing/2014/main" id="{5B0C5C0C-2D09-4A24-BD2A-662E41778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14" y="-113119"/>
            <a:ext cx="9303023" cy="6803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25468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78FD4-494D-48C2-ACCE-7B6059246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324BD5-011A-4FB2-A66A-CB099C53F2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647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99E02-F0D8-42E8-B4F7-BBA05C482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E3D3A-EF78-47BD-9A93-6956270B08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2E31A0-A98E-4EAB-A07B-4952451C4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600" y="603315"/>
            <a:ext cx="11565745" cy="564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8822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CA2D6-7677-452A-AAB2-C65544B5B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5C4CE-CEEB-4868-988D-6E3FB19F8E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D1722D-09B2-456D-921F-B02267EAD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269" y="0"/>
            <a:ext cx="101214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117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A2ADA-6C22-4EBD-9B53-FD474B218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16" y="1100417"/>
            <a:ext cx="2941163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Tethered flies walking or flying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301CB9-952A-4CFC-A255-4DC1DF5B6F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67CD96-D903-4E20-9AB3-402764FE5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5439" y="94268"/>
            <a:ext cx="7818101" cy="577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82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68881-3E80-4801-AA5A-D68BA2E91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4DECB-6AE2-4763-A889-78C2C8175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A292CC-0BC1-42F9-84C7-95385F1D8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787" y="0"/>
            <a:ext cx="601842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8E9A8D-5D33-491D-B7A0-1928EA7FB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3262" y="3310206"/>
            <a:ext cx="7478169" cy="108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9466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B43D4-813D-42D7-ADEF-EC43C3CF2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BB0EE3-441F-4CF7-80D4-8EDE052E04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EC6BE6-4C39-4994-9563-6FD09C716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274" y="0"/>
            <a:ext cx="71594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2628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29702-407D-4160-AA5C-DCCDD838F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583CE-9644-4C12-B87D-DF8CB8DF29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3C3E20-2AD8-44BD-BCD4-0AF5739F2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088" y="0"/>
            <a:ext cx="111998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9907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E15BD-C8FE-4082-8D1E-ECE286DFE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D7B39-D1E4-4D1D-B076-898F014D2D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6CF0B8-2E85-4E81-9C62-F72B0918C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812" y="190048"/>
            <a:ext cx="5020376" cy="647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5067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7B20D-5A5E-4646-A2C0-227CE2379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46816D-69FA-4FA6-B3E8-2BF58F2113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8B3AE7-5D76-49B0-89F3-4BE918799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362" y="66205"/>
            <a:ext cx="8783276" cy="672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4142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A338F-63D3-4A2B-9971-D39FF4FA4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5B7C39-3A92-4C51-B9EA-7564255DB9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0574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E15BD-C8FE-4082-8D1E-ECE286DFE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D7B39-D1E4-4D1D-B076-898F014D2D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98C087-0866-4B51-A38D-9A29FC38D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506" y="0"/>
            <a:ext cx="94949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6902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32D29-30E4-4290-BA56-9F118FC72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9A5A8-E307-47CB-A7C0-6DD528F19F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1" descr="image001">
            <a:extLst>
              <a:ext uri="{FF2B5EF4-FFF2-40B4-BE49-F238E27FC236}">
                <a16:creationId xmlns:a16="http://schemas.microsoft.com/office/drawing/2014/main" id="{772DCE94-498F-4E13-8F37-B90F8A664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970" y="-611474"/>
            <a:ext cx="8003358" cy="750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698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99E02-F0D8-42E8-B4F7-BBA05C482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2838" y="2589853"/>
            <a:ext cx="4200961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Pigments are in lysosome-related organelles.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Fly eye </a:t>
            </a:r>
            <a:r>
              <a:rPr lang="en-US" dirty="0" err="1"/>
              <a:t>colour</a:t>
            </a:r>
            <a:r>
              <a:rPr lang="en-US" dirty="0"/>
              <a:t> genes are homologous to human albinism genes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99DD82-1235-4943-B121-0B1C90B04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999" y="0"/>
            <a:ext cx="56393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0005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E15BD-C8FE-4082-8D1E-ECE286DFE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D7B39-D1E4-4D1D-B076-898F014D2D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8D4840-E22F-406E-97CA-C3D5C5C9E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589" y="197963"/>
            <a:ext cx="375130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5FDBF7-B48E-481E-9428-D28E10EF4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0402" y="1980998"/>
            <a:ext cx="5973009" cy="289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2945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E15BD-C8FE-4082-8D1E-ECE286DFE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D7B39-D1E4-4D1D-B076-898F014D2D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DC4004-52EA-4317-9FCA-7EB3DEA1E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5854"/>
            <a:ext cx="12192000" cy="508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2989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32D29-30E4-4290-BA56-9F118FC72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9A5A8-E307-47CB-A7C0-6DD528F19F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1" descr="image001">
            <a:extLst>
              <a:ext uri="{FF2B5EF4-FFF2-40B4-BE49-F238E27FC236}">
                <a16:creationId xmlns:a16="http://schemas.microsoft.com/office/drawing/2014/main" id="{772DCE94-498F-4E13-8F37-B90F8A664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970" y="-611474"/>
            <a:ext cx="8003358" cy="750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92016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4159C-80D5-4951-A110-575627074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CFAA2E-842E-49EE-B995-389F0944CD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64AB26-016A-4093-9639-D7657AE83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619" y="0"/>
            <a:ext cx="94867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1269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E15BD-C8FE-4082-8D1E-ECE286DFE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D7B39-D1E4-4D1D-B076-898F014D2D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B70E87-7D4B-4402-B1CA-D5D8A728C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1260"/>
            <a:ext cx="12192000" cy="387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1580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E15BD-C8FE-4082-8D1E-ECE286DFE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D7B39-D1E4-4D1D-B076-898F014D2D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915251-E81C-4B12-8876-0A64366E2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9540"/>
            <a:ext cx="12192000" cy="547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3832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32D29-30E4-4290-BA56-9F118FC72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9A5A8-E307-47CB-A7C0-6DD528F19F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1" descr="image001">
            <a:extLst>
              <a:ext uri="{FF2B5EF4-FFF2-40B4-BE49-F238E27FC236}">
                <a16:creationId xmlns:a16="http://schemas.microsoft.com/office/drawing/2014/main" id="{772DCE94-498F-4E13-8F37-B90F8A664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970" y="-611474"/>
            <a:ext cx="8003358" cy="750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69335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E15BD-C8FE-4082-8D1E-ECE286DFE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D7B39-D1E4-4D1D-B076-898F014D2D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4DF5EF-88EC-4D82-A11F-82B2BFD72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7023"/>
            <a:ext cx="12192000" cy="440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0034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2F325-8D48-4F0A-B510-87B3FC13E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A3684-BE35-4656-B0B7-457C572150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2867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E15BD-C8FE-4082-8D1E-ECE286DFE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21" y="-238191"/>
            <a:ext cx="12349113" cy="1325563"/>
          </a:xfrm>
        </p:spPr>
        <p:txBody>
          <a:bodyPr/>
          <a:lstStyle/>
          <a:p>
            <a:r>
              <a:rPr lang="en-US" dirty="0"/>
              <a:t>Anterior and posterior central brain visual pathways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D7B39-D1E4-4D1D-B076-898F014D2D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68CF58-E0A0-48AE-80D5-E36CAB7F4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17" y="858966"/>
            <a:ext cx="10883245" cy="584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35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51C36-230F-48E5-B097-A41D1436B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48" y="2599278"/>
            <a:ext cx="3233394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Gary Larson cartoon.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 This is not how a fly sees.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Visual neural superposition corrects for this</a:t>
            </a:r>
          </a:p>
        </p:txBody>
      </p:sp>
      <p:pic>
        <p:nvPicPr>
          <p:cNvPr id="4" name="Picture 3" descr="image003">
            <a:extLst>
              <a:ext uri="{FF2B5EF4-FFF2-40B4-BE49-F238E27FC236}">
                <a16:creationId xmlns:a16="http://schemas.microsoft.com/office/drawing/2014/main" id="{72237E94-190F-4253-B7D9-3015FAE00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491" y="145146"/>
            <a:ext cx="5043340" cy="654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72302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32D29-30E4-4290-BA56-9F118FC72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9A5A8-E307-47CB-A7C0-6DD528F19F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image002">
            <a:extLst>
              <a:ext uri="{FF2B5EF4-FFF2-40B4-BE49-F238E27FC236}">
                <a16:creationId xmlns:a16="http://schemas.microsoft.com/office/drawing/2014/main" id="{375A4C2D-9375-4EE1-ACA9-F973751F9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98" y="273561"/>
            <a:ext cx="9243057" cy="6513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3B75D2-77DE-4AD2-B022-F9BBBC053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3565" y="943897"/>
            <a:ext cx="2158435" cy="146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4936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E15BD-C8FE-4082-8D1E-ECE286DFE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D7B39-D1E4-4D1D-B076-898F014D2D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F5D5B3-9E1B-4176-BA10-F5705EA97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9969" y="990259"/>
            <a:ext cx="5992061" cy="487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4109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E15BD-C8FE-4082-8D1E-ECE286DFE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243" y="365126"/>
            <a:ext cx="11689237" cy="445580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Fast visual reflexes. Optomotor and escape responses.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D7B39-D1E4-4D1D-B076-898F014D2D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61C079-18DB-4D81-B8D7-8D97C53E9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194" y="904972"/>
            <a:ext cx="6169066" cy="585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7572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E15BD-C8FE-4082-8D1E-ECE286DFE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D7B39-D1E4-4D1D-B076-898F014D2D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041CEE-24A7-4C7E-A25B-ECE84BEE1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3759" y="1214128"/>
            <a:ext cx="6144482" cy="442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2659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687A4-1BCD-450E-AF5D-6D13170A7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0099"/>
            <a:ext cx="3328447" cy="13255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Giant fiber escape response pathway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11798-4798-4C9C-8C65-50306CEE6A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E598E8-1C02-4059-933B-2B97840D7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9934" y="150829"/>
            <a:ext cx="68273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1058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E15BD-C8FE-4082-8D1E-ECE286DFE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D7B39-D1E4-4D1D-B076-898F014D2D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4F110E-4CD3-4F69-8951-E96534F55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9887" y="0"/>
            <a:ext cx="7732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5137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986A6-62CB-4278-8076-93422EF68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E4B7F-5303-4BA8-B503-165C21C242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8022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E15BD-C8FE-4082-8D1E-ECE286DFE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D7B39-D1E4-4D1D-B076-898F014D2D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72EBD4-F852-49B5-AA5F-8FD2B94D7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3459"/>
            <a:ext cx="12192000" cy="441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4290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4F00C-13F0-4E60-92BA-211DA7A47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A2E07-443F-43F6-BB0B-D592F85D9E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12B2D0-D929-4536-9DEB-74A814986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67" y="0"/>
            <a:ext cx="11668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4410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EF754-7BBF-40AD-A0FD-C1CE95400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184E56-BAEC-4420-B720-34C987274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9264E7-6CD6-4135-8213-A5F980D10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6848"/>
            <a:ext cx="12192000" cy="372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679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E15BD-C8FE-4082-8D1E-ECE286DFE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D7B39-D1E4-4D1D-B076-898F014D2D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98C087-0866-4B51-A38D-9A29FC38D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506" y="0"/>
            <a:ext cx="94949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7950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E15BD-C8FE-4082-8D1E-ECE286DFE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D7B39-D1E4-4D1D-B076-898F014D2D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C6302A-4C5D-4105-B5D4-401D05F62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396" y="63265"/>
            <a:ext cx="7173798" cy="682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974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CA2D6-7677-452A-AAB2-C65544B5B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5C4CE-CEEB-4868-988D-6E3FB19F8E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D1722D-09B2-456D-921F-B02267EAD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269" y="0"/>
            <a:ext cx="101214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1824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E15BD-C8FE-4082-8D1E-ECE286DFE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D7B39-D1E4-4D1D-B076-898F014D2D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1254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7AAD5-DFB5-4D37-A002-6E3289A6F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58067-2C66-4E06-9B19-69FE17334C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1" descr="image001">
            <a:extLst>
              <a:ext uri="{FF2B5EF4-FFF2-40B4-BE49-F238E27FC236}">
                <a16:creationId xmlns:a16="http://schemas.microsoft.com/office/drawing/2014/main" id="{AB85EA8E-49CA-4A8C-96E0-F9494F721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175"/>
            <a:ext cx="6451600" cy="429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10027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3E173-1534-4CC8-B7EC-8F21E00EE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806C63-9667-4A35-85A4-7775735BC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35BD53-B684-4B79-9053-45AF0BA81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068" y="131975"/>
            <a:ext cx="383361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EA1D5A-7376-443F-A12C-E16CA7780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790" y="-122548"/>
            <a:ext cx="6820852" cy="60206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431D95-8424-4E2D-9585-AE4A1C3CBA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6820" y="3153089"/>
            <a:ext cx="7249537" cy="32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662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32D29-30E4-4290-BA56-9F118FC72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9A5A8-E307-47CB-A7C0-6DD528F19F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1" descr="image001">
            <a:extLst>
              <a:ext uri="{FF2B5EF4-FFF2-40B4-BE49-F238E27FC236}">
                <a16:creationId xmlns:a16="http://schemas.microsoft.com/office/drawing/2014/main" id="{772DCE94-498F-4E13-8F37-B90F8A664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970" y="-611474"/>
            <a:ext cx="8003358" cy="750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0566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3707E-7D48-4FB3-9103-8383A0F4F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5950D-7901-47C5-BD9B-6722B213BE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6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32D29-30E4-4290-BA56-9F118FC72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image002">
            <a:extLst>
              <a:ext uri="{FF2B5EF4-FFF2-40B4-BE49-F238E27FC236}">
                <a16:creationId xmlns:a16="http://schemas.microsoft.com/office/drawing/2014/main" id="{3B9BD45E-337D-412E-B000-13D407A385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07"/>
          <a:stretch/>
        </p:blipFill>
        <p:spPr bwMode="auto">
          <a:xfrm>
            <a:off x="2182355" y="78589"/>
            <a:ext cx="8554776" cy="489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image003">
            <a:extLst>
              <a:ext uri="{FF2B5EF4-FFF2-40B4-BE49-F238E27FC236}">
                <a16:creationId xmlns:a16="http://schemas.microsoft.com/office/drawing/2014/main" id="{28D31C9C-DF19-4035-8AAA-1B641B847A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818"/>
          <a:stretch/>
        </p:blipFill>
        <p:spPr bwMode="auto">
          <a:xfrm>
            <a:off x="1116816" y="5079323"/>
            <a:ext cx="9373908" cy="1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5611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BF425-54B1-4580-B6DB-92EA208F2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4DCD4-EECA-40B1-8094-9B4FF63CAC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B54971-D29D-4C9C-819C-34952E67D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9025"/>
            <a:ext cx="12192000" cy="467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279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274</TotalTime>
  <Words>76</Words>
  <Application>Microsoft Office PowerPoint</Application>
  <PresentationFormat>Widescreen</PresentationFormat>
  <Paragraphs>7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9" baseType="lpstr">
      <vt:lpstr>Arial</vt:lpstr>
      <vt:lpstr>Calibri</vt:lpstr>
      <vt:lpstr>Calibri Light</vt:lpstr>
      <vt:lpstr>Times New Roman</vt:lpstr>
      <vt:lpstr>Office Theme</vt:lpstr>
      <vt:lpstr>Lecture 7. Vision and movement. 13.11.24 </vt:lpstr>
      <vt:lpstr>PowerPoint Presentation</vt:lpstr>
      <vt:lpstr>Pigments are in lysosome-related organelles.  Fly eye colour genes are homologous to human albinism genes</vt:lpstr>
      <vt:lpstr>Gary Larson cartoon.   This is not how a fly sees.  Visual neural superposition corrects for this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Tethered flies walking or flying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Anterior and posterior central brain visual pathways</vt:lpstr>
      <vt:lpstr>PowerPoint Presentation</vt:lpstr>
      <vt:lpstr>PowerPoint Presentation</vt:lpstr>
      <vt:lpstr>Fast visual reflexes. Optomotor and escape responses.</vt:lpstr>
      <vt:lpstr>PowerPoint Presentation</vt:lpstr>
      <vt:lpstr>Giant fiber escape response pathway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7. Vision and movement. 13.11.24</dc:title>
  <dc:creator>Matthew Keegan</dc:creator>
  <cp:lastModifiedBy>Matthew Keegan</cp:lastModifiedBy>
  <cp:revision>21</cp:revision>
  <dcterms:created xsi:type="dcterms:W3CDTF">2024-11-13T10:34:44Z</dcterms:created>
  <dcterms:modified xsi:type="dcterms:W3CDTF">2024-11-22T11:58:18Z</dcterms:modified>
</cp:coreProperties>
</file>