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283" r:id="rId3"/>
    <p:sldId id="315" r:id="rId4"/>
    <p:sldId id="314" r:id="rId5"/>
    <p:sldId id="313" r:id="rId6"/>
    <p:sldId id="286" r:id="rId7"/>
    <p:sldId id="284" r:id="rId8"/>
    <p:sldId id="290" r:id="rId9"/>
    <p:sldId id="289" r:id="rId10"/>
    <p:sldId id="285" r:id="rId11"/>
    <p:sldId id="287" r:id="rId12"/>
    <p:sldId id="288" r:id="rId13"/>
    <p:sldId id="291" r:id="rId14"/>
    <p:sldId id="293" r:id="rId15"/>
    <p:sldId id="256" r:id="rId16"/>
    <p:sldId id="273" r:id="rId17"/>
    <p:sldId id="275" r:id="rId18"/>
    <p:sldId id="317" r:id="rId19"/>
    <p:sldId id="274" r:id="rId20"/>
    <p:sldId id="279" r:id="rId21"/>
    <p:sldId id="280" r:id="rId22"/>
    <p:sldId id="316" r:id="rId23"/>
    <p:sldId id="271" r:id="rId24"/>
    <p:sldId id="272" r:id="rId25"/>
    <p:sldId id="270" r:id="rId26"/>
    <p:sldId id="318" r:id="rId27"/>
    <p:sldId id="260" r:id="rId28"/>
    <p:sldId id="264" r:id="rId29"/>
    <p:sldId id="267" r:id="rId30"/>
    <p:sldId id="268" r:id="rId31"/>
    <p:sldId id="269" r:id="rId32"/>
    <p:sldId id="319" r:id="rId33"/>
    <p:sldId id="261" r:id="rId34"/>
    <p:sldId id="259" r:id="rId35"/>
    <p:sldId id="262" r:id="rId36"/>
    <p:sldId id="266" r:id="rId37"/>
    <p:sldId id="265" r:id="rId38"/>
    <p:sldId id="296" r:id="rId39"/>
    <p:sldId id="281" r:id="rId40"/>
    <p:sldId id="312" r:id="rId41"/>
    <p:sldId id="310" r:id="rId42"/>
    <p:sldId id="257" r:id="rId43"/>
    <p:sldId id="322" r:id="rId44"/>
    <p:sldId id="258" r:id="rId45"/>
    <p:sldId id="311" r:id="rId46"/>
    <p:sldId id="282" r:id="rId47"/>
    <p:sldId id="278" r:id="rId48"/>
    <p:sldId id="276" r:id="rId49"/>
    <p:sldId id="277" r:id="rId50"/>
    <p:sldId id="263" r:id="rId51"/>
    <p:sldId id="297" r:id="rId52"/>
    <p:sldId id="298" r:id="rId53"/>
    <p:sldId id="299" r:id="rId54"/>
    <p:sldId id="300" r:id="rId55"/>
    <p:sldId id="301" r:id="rId56"/>
    <p:sldId id="321" r:id="rId57"/>
    <p:sldId id="302" r:id="rId58"/>
    <p:sldId id="303" r:id="rId59"/>
    <p:sldId id="30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6949D-EFB0-42EE-BD13-9CE8FF34E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74C38-A98C-4856-B7FF-C93AF5BD9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205CE-8999-488A-9364-9C32EC6C0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F22-9593-411C-B703-71A2714A09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75845-040D-4A62-B670-2954A825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3B33D-762A-4E82-82AD-C0837B111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E343-BD27-4521-8CD7-753DCDAB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4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173F-ED76-4ED2-9FAC-59D559AA9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1C1300-8EAB-4329-8086-69158CE29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02015-AFD5-45B2-A095-D6354D10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F22-9593-411C-B703-71A2714A09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35371-04CB-4336-BEDB-402715EA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5B720-1A23-40E4-8D6F-A0C46B1EC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E343-BD27-4521-8CD7-753DCDAB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2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7E9A20-DC29-4670-BD35-31BB59184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1DC25-895F-408B-B12B-6A39C5E16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539D7-8B00-4BB7-8669-9874FFC87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F22-9593-411C-B703-71A2714A09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F75AB-C9A0-4727-8DC1-07C17BDE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5BBA1-C773-4D5E-8436-35B9566C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E343-BD27-4521-8CD7-753DCDAB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FCB-AB0E-440B-950C-DD201E559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7528E-A1CC-4ACD-BFE3-FD618FCA3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0DDD1-CDF1-4F21-99B0-540752A4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F22-9593-411C-B703-71A2714A09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62DAB-E159-4DC5-9FDA-AAEB6BF4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4B106-9B6B-4470-A16C-AC3F51A25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E343-BD27-4521-8CD7-753DCDAB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86F8-6B5D-43A6-9979-008156192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F4A13-84E3-421B-9831-CDE25567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B54BB-016C-41D4-918A-8E91608B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F22-9593-411C-B703-71A2714A09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D8D99-8B25-4D2E-9EBF-2CA877EB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749FB-5161-4542-921A-8A9D4584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E343-BD27-4521-8CD7-753DCDAB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D355-CBA4-4268-8743-60E5AA7E1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C23DD-5581-49BA-9E47-134DEFB3F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27D96-796C-4C38-AB62-99D79B2FF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94533-26EC-4495-973B-BB953473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F22-9593-411C-B703-71A2714A09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51C0A-12A8-41C1-A031-779413D6E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FCB7C-F22F-40AB-8DCF-0F01C599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E343-BD27-4521-8CD7-753DCDAB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4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24DCD-0A20-44BD-B322-E3F1FCD5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B7765-30A5-42FE-A51B-FF0CC2502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533EB-7A39-4F29-9241-0884CAFC2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77AC9-C6E0-4F76-AA04-FF2D97E373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2DED2-56D3-47E3-A8F5-90B8541A8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3DEC0E-E56F-45A6-90C5-359BE0DD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F22-9593-411C-B703-71A2714A09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36D95-58ED-49BC-8C83-781F90F84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07576A-F8C5-49F4-8782-1E4F078F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E343-BD27-4521-8CD7-753DCDAB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5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6F0BF-D1EC-43B3-BB34-26EF65E8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D046BB-3ECB-4A8B-9001-4F446154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F22-9593-411C-B703-71A2714A09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77067-8BCC-4652-A321-98427202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FDD52-D3A5-498B-A4EF-8C57F2A7A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E343-BD27-4521-8CD7-753DCDAB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7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E23E9-DB6B-4AD5-9713-C4AD75E73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F22-9593-411C-B703-71A2714A09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8CB17B-2780-48BF-8B1C-3070BE5B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A70E0-B07C-4706-96D9-B03A1344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E343-BD27-4521-8CD7-753DCDAB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8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8FE47-E320-4F6B-9E79-C919F5FA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F98F6-D2CA-4926-B0A9-135080FFA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9EB99-BD04-490A-98F1-E99811206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659D9-ECEB-475D-AAE2-DB453C46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F22-9593-411C-B703-71A2714A09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3EF2D-8A5E-4AF8-82E3-6404F317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C9A8C0-C99B-42F1-974A-32AF15F5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E343-BD27-4521-8CD7-753DCDAB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76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05A62-3B5B-4D15-98E3-BEF7B3C2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4AA732-84AE-47CB-AD4B-BD20C01C1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BBCC9-3CC9-4470-84A1-0EB6F0270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80922-BC26-4C70-B6F5-222183DB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F22-9593-411C-B703-71A2714A09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FA9CA-1DA7-4112-B6D1-0E07C6B87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E89D8-7743-45D5-88A3-9565D9A2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E343-BD27-4521-8CD7-753DCDAB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2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A6ED44-377C-4E8E-BB7C-0053FE1A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20B0B-D06F-423D-BAA0-5C5F3B93C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66B9F-B77E-4D3D-8B0F-1252A46EAF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EF22-9593-411C-B703-71A2714A09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8144A-8DE4-497A-B4D5-204E4B58D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6A313-4159-4A44-BD55-40B61FB4E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5E343-BD27-4521-8CD7-753DCDAB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8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655B-710C-4969-A894-79C0B86F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First, a bit more about vision and eyes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0E6C9-B2ED-42DC-AF8F-448309C0D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33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3703B-1CDD-468E-B6A4-B2ADA4EDC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2C206-AED1-4E69-99AD-68A7FB760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77C23-0779-4005-88CC-F17880397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820" y="-113124"/>
            <a:ext cx="5358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5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2BE5-383E-479E-9CE5-370331E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976" y="365125"/>
            <a:ext cx="664982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Vertebrate and fly first visual synapses are both large and multiple contact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8737B-7D26-4156-A330-FC9DE3EA1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27" t="71677" r="-1"/>
          <a:stretch/>
        </p:blipFill>
        <p:spPr>
          <a:xfrm>
            <a:off x="4854804" y="2469823"/>
            <a:ext cx="7022448" cy="316740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0EE06-8823-4C39-875E-6A783A2ED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983" b="29616"/>
          <a:stretch/>
        </p:blipFill>
        <p:spPr>
          <a:xfrm>
            <a:off x="-699522" y="-97443"/>
            <a:ext cx="5196106" cy="684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04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1DE0-6AD9-4478-954F-3086442F3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76" y="1034429"/>
            <a:ext cx="650842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Some transcriptional regulators of eye cell types and </a:t>
            </a:r>
            <a:r>
              <a:rPr lang="en-US" i="1" dirty="0"/>
              <a:t>opsin</a:t>
            </a:r>
            <a:r>
              <a:rPr lang="en-US" dirty="0"/>
              <a:t> genes are conserved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FE892-F537-4C74-A88B-8181465D7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C3C0ED-7950-4C49-8CCD-B72A936A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0" y="72239"/>
            <a:ext cx="412204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A55A96-804F-4B45-AA33-9A7299F1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456" y="3132544"/>
            <a:ext cx="6101344" cy="339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99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B0F35-EB7C-4DD7-A634-F628F50EE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A3134-FDD3-45A7-AEFC-C28C4BAB6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A3276-C902-4DB5-A808-EFBF15EC2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24" y="0"/>
            <a:ext cx="9848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21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D1202-9FB0-4450-973C-BAE0062B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68DC3-4D46-4495-8B0B-7BAAAFC4B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14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32EEB-62E0-4CF2-9BA0-BC2F29FBF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94" y="1"/>
            <a:ext cx="11843208" cy="772136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9. Olfaction, learning and memory. 22.11.24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15D3B-4E39-4142-919D-206AEDE85B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77B7D-1BC9-4551-B2DC-E32D868AE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61" y="772137"/>
            <a:ext cx="7095595" cy="598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85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E5577-02BB-4F1F-ADE2-F0DBFD0F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76" y="718759"/>
            <a:ext cx="10545647" cy="5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9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86FBC-7356-4101-84CC-8C08982C7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1" y="1123628"/>
            <a:ext cx="11917438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61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9B7BE-457B-4FF9-83FB-3162BC3C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9" y="0"/>
            <a:ext cx="10220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16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7579E-6116-4F69-86AD-7A3F4787B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17" y="622172"/>
            <a:ext cx="11850003" cy="582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80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0EA1A-570D-4A50-A28B-1B8E007E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01E26-27B5-41F2-9514-5EBAC19CD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A5181-B526-43A3-A05E-E2598A63A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34" y="90021"/>
            <a:ext cx="10612331" cy="66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37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45A99-3F4A-4CBD-8455-CA9D5D15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50006-3D87-4A05-A634-9E12A3511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81C7C-2538-4609-A42B-9F996A64E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880" y="0"/>
            <a:ext cx="7744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94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125E1-D6F0-4953-891E-D2188D8CB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36B39-ADC4-4708-8117-DFD1A8737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03611-45CD-4597-9190-EF240CEDD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873" y="207390"/>
            <a:ext cx="7962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83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6E727-0FF0-4E6C-BD1F-77004E839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653" y="0"/>
            <a:ext cx="6196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66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B9700-6AC8-46C6-974A-86DCD4C5F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905"/>
            <a:ext cx="12192000" cy="614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64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F6BC1-E072-4D69-9567-DBD862E73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433"/>
            <a:ext cx="12192000" cy="582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86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47854-D03C-4C1D-8DE4-E2EC8781C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19"/>
          <a:stretch/>
        </p:blipFill>
        <p:spPr>
          <a:xfrm>
            <a:off x="1593133" y="116503"/>
            <a:ext cx="8453901" cy="674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64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4C6A2-0FB4-4501-A952-F009D851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33D59-5549-4FDA-9EBA-DAA13C191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78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54B5F-00D2-4C34-A011-046935871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2C822-D2DB-4672-A6BC-7582ACC5A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C6245-FF35-4DBE-BC6F-8BC720A2E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025" y="0"/>
            <a:ext cx="929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88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661CA-3AE7-4952-BFB7-FF636D718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407" y="0"/>
            <a:ext cx="8785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54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9B7BE-457B-4FF9-83FB-3162BC3C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9" y="0"/>
            <a:ext cx="10220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0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603C-46B0-4B97-AD40-712F4CB1D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8510"/>
            <a:ext cx="365838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Evolutionists thought eyes evolved many times independently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C2899-7177-4072-96F6-05EB49670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6C9FA-842B-401D-AFE1-D3AD8AF4C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970" y="-4"/>
            <a:ext cx="6766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65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200F6-6D3D-4719-9A8B-B8112B719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556" y="0"/>
            <a:ext cx="7196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63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7DBF2-CD0A-4BD4-ACA8-00C38746F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153" y="642548"/>
            <a:ext cx="7125694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23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83C5-2B83-4328-8D81-E85EE31D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0D6A9-0193-462D-A6A2-3C8E92F3D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86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5330-BAAA-48E1-9404-0195F2308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FFCFF-6E7C-46F0-906D-1E6D7A24B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20CC3-2009-4831-B520-CCECE4AE2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032" y="24497"/>
            <a:ext cx="4127412" cy="4934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25EEB6-1FD9-436E-AA35-FB9EE868F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8" y="5069184"/>
            <a:ext cx="12192000" cy="176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39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3A88-47BF-4E94-B129-3D2BAC774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399C-C950-43EE-8DD9-19381E41D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F52C1-C5B4-4AA7-A613-837C09B3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553" y="0"/>
            <a:ext cx="6907631" cy="5449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76B068-50F8-49B7-ACB0-167FB3001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7898"/>
            <a:ext cx="12192000" cy="142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6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4DDF9-5A4B-46AA-A1DC-EAA9BA654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38" y="0"/>
            <a:ext cx="9532351" cy="698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02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6E727-0FF0-4E6C-BD1F-77004E839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653" y="0"/>
            <a:ext cx="6196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7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180DE-7A5F-4D82-B56E-A52E0DA62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133"/>
            <a:ext cx="12192000" cy="46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75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DCC2-DE1E-416D-BD84-17B5E808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43499-1ABB-4FFB-AE94-4E40DD5A3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74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A923-2882-4076-BD0D-18B4F8578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9C393-0B58-4905-8562-A3D47E6B7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77D2A-A8F2-443F-B00A-08E459556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7" y="438224"/>
            <a:ext cx="7095595" cy="5981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95F294-3B0C-4C88-8EAB-8AD994FF1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090" y="1199100"/>
            <a:ext cx="4895491" cy="276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60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2DC09-F92F-43BD-905F-BE5EAA2ED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1" y="1967682"/>
            <a:ext cx="482652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However, discovery of </a:t>
            </a:r>
            <a:r>
              <a:rPr lang="en-US" i="1" dirty="0"/>
              <a:t>Eyeless</a:t>
            </a:r>
            <a:r>
              <a:rPr lang="en-US" dirty="0"/>
              <a:t>/</a:t>
            </a:r>
            <a:r>
              <a:rPr lang="en-US" i="1" dirty="0"/>
              <a:t>PAX6</a:t>
            </a:r>
            <a:r>
              <a:rPr lang="en-US" dirty="0"/>
              <a:t> suggests eyes are all evolutionarily related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031B5-9B8C-4262-8EFD-25B362E9E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"/>
          <a:stretch/>
        </p:blipFill>
        <p:spPr>
          <a:xfrm>
            <a:off x="5236220" y="223721"/>
            <a:ext cx="647067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1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29A92-A0C9-4006-881A-3E34F435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82" y="-247618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Honeybee mushroom bodies, 200,000 Kenyon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CA554-6EDE-4CAD-BB0C-406BFA8E1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D5BC0-8A46-492B-876E-2ADDC4051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01314"/>
            <a:ext cx="5213022" cy="3660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874F58-6832-45A0-89CB-FBDB782B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265" y="1498862"/>
            <a:ext cx="6290335" cy="334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68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06944-FF3B-47EE-A91F-51D20FE8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869A6-1CF9-4710-AC32-712E2354D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CFE9F-583A-4274-B442-1F46A56F4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4" y="100891"/>
            <a:ext cx="3914606" cy="3110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2CDB1B-9381-42A6-8890-3BC5BB513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76"/>
          <a:stretch/>
        </p:blipFill>
        <p:spPr>
          <a:xfrm>
            <a:off x="-85431" y="3391735"/>
            <a:ext cx="7771089" cy="3110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5142B2-8C5B-4006-8DE3-38D9E9E38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417" y="55216"/>
            <a:ext cx="4048007" cy="3110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DF9EDD-6110-46F3-92B6-061A3C7D6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297" y="3277725"/>
            <a:ext cx="4631703" cy="36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28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E25AC-3E28-4498-97C4-6ADFD19F6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746E3-C633-413D-88AE-43CD86307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8E8E8-CC21-43DB-B6D0-11468022B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" y="-289414"/>
            <a:ext cx="7085876" cy="7220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E0F68-00D9-4287-91F0-CC494D7D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22" y="756978"/>
            <a:ext cx="4669602" cy="51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54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017A-229C-4F3E-80C0-F5D2758D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59" y="2137364"/>
            <a:ext cx="517286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Stupid fly mutants named after vegetables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8CA76-331A-4362-B07B-3F779530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544" y="-18852"/>
            <a:ext cx="638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02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1F23-F6E0-476D-B028-5593B5BF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364C8-AA03-44E9-8576-D080F54F1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3233" y="133730"/>
            <a:ext cx="5670567" cy="6724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C83E6E-B194-4136-A8B9-B57177591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452" y="-18854"/>
            <a:ext cx="3529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71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3828-ACA7-4931-BFE1-A5E69FE3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E7C0F-A6B7-46CC-967D-68568BF8C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43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2FB54-35C6-40E2-B75C-A9F96309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6338C-481A-4C43-980C-5CD611B43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AF6DD-7AA4-4A35-9479-DB88F97F1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68" y="0"/>
            <a:ext cx="882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65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EBD3-B82D-47D0-B95F-38C021F8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0941D-9F5A-40B7-9D07-865590E16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831D3-8744-4724-959A-137EDECEC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381" y="0"/>
            <a:ext cx="7965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772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7812B-5F5E-443D-9EA8-5EDE55AA4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08"/>
          <a:stretch/>
        </p:blipFill>
        <p:spPr>
          <a:xfrm>
            <a:off x="5679620" y="1451729"/>
            <a:ext cx="6373191" cy="4351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0DA0C9-7762-44F1-A625-64051E1A9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626"/>
          <a:stretch/>
        </p:blipFill>
        <p:spPr>
          <a:xfrm>
            <a:off x="173371" y="1461156"/>
            <a:ext cx="5548575" cy="443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92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A8B1-20F7-4B6C-AD93-4319F54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AD54-BDE3-4344-AB92-C92F32FE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F40C3-98BC-4233-9AE0-9E3013BAE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42" y="0"/>
            <a:ext cx="10202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8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FD6E-5DB3-41B4-AEFA-575F9D20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Eyeless</a:t>
            </a:r>
            <a:r>
              <a:rPr lang="en-US" dirty="0"/>
              <a:t>/</a:t>
            </a:r>
            <a:r>
              <a:rPr lang="en-US" i="1" dirty="0"/>
              <a:t>PAX6</a:t>
            </a:r>
            <a:r>
              <a:rPr lang="en-US" dirty="0"/>
              <a:t> suggests eyes are all evolutionarily related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A28B1-A542-4CC0-8093-4A6B20B51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611F4-6F60-4A42-AA7C-83A0F515F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7248"/>
            <a:ext cx="5524473" cy="5167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7BCDD7-8304-442A-832B-4CEC8C1F3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73" y="2086614"/>
            <a:ext cx="6553419" cy="3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207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BACB9-BBB3-4C49-8C7D-87EA6F42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F4D98-2AC7-4B43-A759-7080CBF48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AEA9B-A9A2-4024-ACBD-2C9EA51A6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00" y="0"/>
            <a:ext cx="1037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357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C3C7-3AA1-4233-A08D-458CAC13A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5512-C815-4E34-88A4-5DB779A28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543A0-9D3F-4CD3-9E46-59ED20758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8" y="0"/>
            <a:ext cx="10976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01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C3C7-3AA1-4233-A08D-458CAC13A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5512-C815-4E34-88A4-5DB779A28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954BB-846C-4DDF-A8D2-A07F809AB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540" y="0"/>
            <a:ext cx="4788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573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C3C7-3AA1-4233-A08D-458CAC13A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5512-C815-4E34-88A4-5DB779A28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6F538-3ECD-497D-B99E-E0FD310E6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039"/>
            <a:ext cx="12192000" cy="451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56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C3C7-3AA1-4233-A08D-458CAC13A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5512-C815-4E34-88A4-5DB779A28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B56D2-9474-4D7A-BE9E-90E13DD61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02" y="-94268"/>
            <a:ext cx="504131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2F58B-F52D-4D3F-8BD0-45B8726BC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370" y="2717880"/>
            <a:ext cx="3520126" cy="4250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D00550-FE32-4CAB-88FD-399DC6B20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545" y="-22691"/>
            <a:ext cx="7069685" cy="26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462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C3C7-3AA1-4233-A08D-458CAC13A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5512-C815-4E34-88A4-5DB779A28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CDC2E-ECE2-4CAE-B424-137BDFB61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41" y="0"/>
            <a:ext cx="11145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63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2FB54-35C6-40E2-B75C-A9F96309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6338C-481A-4C43-980C-5CD611B43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AF6DD-7AA4-4A35-9479-DB88F97F1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68" y="0"/>
            <a:ext cx="882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989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C3C7-3AA1-4233-A08D-458CAC13A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5512-C815-4E34-88A4-5DB779A28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EF3D2-11E4-4974-8BB7-4A2D47C8F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943" y="228153"/>
            <a:ext cx="6192114" cy="6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57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C3C7-3AA1-4233-A08D-458CAC13A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5512-C815-4E34-88A4-5DB779A28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70DFD-9F70-45A9-AD4D-0242ACCCF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664" y="0"/>
            <a:ext cx="4856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38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C3C7-3AA1-4233-A08D-458CAC13A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5512-C815-4E34-88A4-5DB779A28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12A96-20E7-49CF-96F0-ACCABB40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215" y="0"/>
            <a:ext cx="5349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5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769E-A9D6-4DB3-BFBB-1B149087C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" y="101169"/>
            <a:ext cx="12192000" cy="1325563"/>
          </a:xfrm>
        </p:spPr>
        <p:txBody>
          <a:bodyPr/>
          <a:lstStyle/>
          <a:p>
            <a:r>
              <a:rPr lang="en-US" dirty="0"/>
              <a:t>Ramon y </a:t>
            </a:r>
            <a:r>
              <a:rPr lang="en-US" dirty="0" err="1"/>
              <a:t>Cajal</a:t>
            </a:r>
            <a:r>
              <a:rPr lang="en-US" dirty="0"/>
              <a:t> saw that insect and vertebrate eyes have similar neuron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D6FDA-70B4-432A-82C4-8C492D4C1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0CAE2-824F-41C3-ADE1-C81106D28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917"/>
            <a:ext cx="12192000" cy="52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02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BF02-F145-4FA1-BA93-3AEC20EB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2D75C-493C-4453-A71C-D6BA7C810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CD291-744E-49C0-876D-B0C299855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530" y="18854"/>
            <a:ext cx="6362083" cy="5480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AD8C17-8D90-441A-A220-9628C05E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48" y="5712093"/>
            <a:ext cx="12192000" cy="119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53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E5588-0C74-4147-B1C8-73FA12702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8124D-EC02-4F0F-800E-C72E93F26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FB147-1B2F-4F8B-A4DF-5BE35C9DC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15" t="989" b="64399"/>
          <a:stretch/>
        </p:blipFill>
        <p:spPr>
          <a:xfrm>
            <a:off x="8240696" y="754145"/>
            <a:ext cx="3951304" cy="255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5D7204-959D-4CDB-ACFD-12301F75B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71" r="33576"/>
          <a:stretch/>
        </p:blipFill>
        <p:spPr>
          <a:xfrm>
            <a:off x="-94270" y="210067"/>
            <a:ext cx="8427563" cy="61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34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D499B-3FCF-4551-B98E-841839B3A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0A064-227F-4002-A101-AAB82C067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2653D-B372-447E-9F00-A3697CEBF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65"/>
          <a:stretch/>
        </p:blipFill>
        <p:spPr>
          <a:xfrm>
            <a:off x="0" y="686510"/>
            <a:ext cx="12192000" cy="532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94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100</Words>
  <Application>Microsoft Office PowerPoint</Application>
  <PresentationFormat>Widescreen</PresentationFormat>
  <Paragraphs>12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Office Theme</vt:lpstr>
      <vt:lpstr>First, a bit more about vision and eyes</vt:lpstr>
      <vt:lpstr>PowerPoint Presentation</vt:lpstr>
      <vt:lpstr>Evolutionists thought eyes evolved many times independently</vt:lpstr>
      <vt:lpstr>However, discovery of Eyeless/PAX6 suggests eyes are all evolutionarily related</vt:lpstr>
      <vt:lpstr>Eyeless/PAX6 suggests eyes are all evolutionarily related</vt:lpstr>
      <vt:lpstr>Ramon y Cajal saw that insect and vertebrate eyes have similar neuron types</vt:lpstr>
      <vt:lpstr>PowerPoint Presentation</vt:lpstr>
      <vt:lpstr>PowerPoint Presentation</vt:lpstr>
      <vt:lpstr>PowerPoint Presentation</vt:lpstr>
      <vt:lpstr>PowerPoint Presentation</vt:lpstr>
      <vt:lpstr>Vertebrate and fly first visual synapses are both large and multiple contact</vt:lpstr>
      <vt:lpstr>Some transcriptional regulators of eye cell types and opsin genes are conserved</vt:lpstr>
      <vt:lpstr>PowerPoint Presentation</vt:lpstr>
      <vt:lpstr>PowerPoint Presentation</vt:lpstr>
      <vt:lpstr>Lecture 9. Olfaction, learning and memory. 22.11.24</vt:lpstr>
      <vt:lpstr>]</vt:lpstr>
      <vt:lpstr>PowerPoint Presentation</vt:lpstr>
      <vt:lpstr>PowerPoint Presentation</vt:lpstr>
      <vt:lpstr>PowerPoint Presentation</vt:lpstr>
      <vt:lpstr>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Honeybee mushroom bodies, 200,000 Kenyon cells</vt:lpstr>
      <vt:lpstr>PowerPoint Presentation</vt:lpstr>
      <vt:lpstr>PowerPoint Presentation</vt:lpstr>
      <vt:lpstr>Stupid fly mutants named after vegetables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9. Olfaction, learning and memory. 22.11.24</dc:title>
  <dc:creator>Matthew Keegan</dc:creator>
  <cp:lastModifiedBy>Matthew Keegan</cp:lastModifiedBy>
  <cp:revision>26</cp:revision>
  <dcterms:created xsi:type="dcterms:W3CDTF">2024-11-21T14:43:56Z</dcterms:created>
  <dcterms:modified xsi:type="dcterms:W3CDTF">2024-11-22T11:40:22Z</dcterms:modified>
</cp:coreProperties>
</file>