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7" r:id="rId2"/>
    <p:sldId id="360" r:id="rId3"/>
    <p:sldId id="366" r:id="rId4"/>
    <p:sldId id="355" r:id="rId5"/>
    <p:sldId id="358" r:id="rId6"/>
    <p:sldId id="356" r:id="rId7"/>
    <p:sldId id="361" r:id="rId8"/>
    <p:sldId id="354" r:id="rId9"/>
    <p:sldId id="363" r:id="rId10"/>
    <p:sldId id="364" r:id="rId11"/>
    <p:sldId id="365" r:id="rId12"/>
    <p:sldId id="331" r:id="rId13"/>
    <p:sldId id="282" r:id="rId14"/>
    <p:sldId id="367" r:id="rId15"/>
    <p:sldId id="368" r:id="rId16"/>
    <p:sldId id="265" r:id="rId17"/>
    <p:sldId id="329" r:id="rId18"/>
    <p:sldId id="330" r:id="rId19"/>
    <p:sldId id="376" r:id="rId20"/>
    <p:sldId id="351" r:id="rId21"/>
    <p:sldId id="347" r:id="rId22"/>
    <p:sldId id="348" r:id="rId23"/>
    <p:sldId id="352" r:id="rId24"/>
    <p:sldId id="370" r:id="rId25"/>
    <p:sldId id="369" r:id="rId26"/>
    <p:sldId id="257" r:id="rId27"/>
    <p:sldId id="258" r:id="rId28"/>
    <p:sldId id="374" r:id="rId29"/>
    <p:sldId id="326" r:id="rId3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DD2"/>
    <a:srgbClr val="FFFFFF"/>
    <a:srgbClr val="5179F9"/>
    <a:srgbClr val="43732B"/>
    <a:srgbClr val="6A8CFA"/>
    <a:srgbClr val="B9A8F6"/>
    <a:srgbClr val="C55DFF"/>
    <a:srgbClr val="BA8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7CEF0BE-8B4F-B2A9-1471-E43B2BCBAF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5DB44A-00BA-2BF9-47A1-73C72E0F7B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2C5AFF-166B-4188-9488-58B8295F973F}" type="datetimeFigureOut">
              <a:rPr lang="cs-CZ"/>
              <a:pPr>
                <a:defRPr/>
              </a:pPr>
              <a:t>31.10.2023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1553E1EE-491E-93C6-68EE-1103381D4B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55EE26B-FA68-27BD-9F29-92BF6E152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024A3A-A452-15FD-0220-2C6F608C3B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4265DD-3FEE-BC12-5D76-627632D06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AF40CA-EB7E-4CFE-8671-C1BDDF33FC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5A7C0E6D-A697-E65A-8704-CF9FCB0FE2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0AA1935E-25F8-EAA8-F222-69D2793A4A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B707D70B-3F1B-5408-2BD5-4D2E4DE36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F9F8D5-3C24-437D-A1A9-5B9644FFD667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516E17C-9001-D08D-6C15-50F24A395B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DF14A75B-C5FE-9836-5075-F35D876A2D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94729ACD-0B26-014B-9493-41F7310557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33BE47-6CA2-4480-B8D8-8B4B4EC40A87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10DBAAAC-0C2D-84F7-7C88-06831C7DD3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BF627E2B-ED32-AD51-4BBE-9AB389545F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A1559710-72AA-A51A-9B27-57B00154E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4B44AC-59D1-4376-9114-079E513853E6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440AACA8-3613-55F0-19EE-B1A66ABA8B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FD2EE26A-45A1-E265-8691-00527EE275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Excitovaný stav je nestabilní a elektrony se vzápětí vracejí zpět do původního, základního stavu. Tento přechod bývá doprovázen uvolněním tepelné a světelné (= fluorescence) energie. Protože část energie se ztrácí ve formě tepla, má vyzářené světlo jinou (delší) vlnovou délku než původní záření. Vhodně zvolenou kombinací filtru lze pak obě záření oddělit (emisní od excitačního).</a:t>
            </a:r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5F5943A6-0AF1-59E9-7887-40BAF3738C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5AAD7F-A35F-47F6-8247-2C947C4DA5A8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7817F8ED-1F70-3FB1-F899-477BBEF7AB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138F12EE-683B-AD25-DA86-AC396A9826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8BBE5F04-889A-8576-2864-CAC4FCE03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F2AAB6-11C9-48FF-8BC2-F7DF21854447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D54557-5811-979C-2EA0-CF795163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8CC63-20A9-4E0F-902E-E5F192765CB3}" type="datetimeFigureOut">
              <a:rPr lang="cs-CZ"/>
              <a:pPr>
                <a:defRPr/>
              </a:pPr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69DF5C-6487-D228-AD44-10B65450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DEF8E9-DC2F-52BA-87F7-43E30B95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B88E-2EF2-4B44-A56D-A334021D92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23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6A569F-8638-F711-793F-A549B582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6301-C816-40EC-B12B-41764DC8D578}" type="datetimeFigureOut">
              <a:rPr lang="cs-CZ"/>
              <a:pPr>
                <a:defRPr/>
              </a:pPr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ED4F3B-E94F-641C-334A-BE171E59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1272F0-397F-0093-0996-9319E61F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1B77-735F-4B74-8879-B916322091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762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44F8D4-44D4-2DD8-A3A4-1926235B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BBF7-26DF-4F1C-A23D-F7998E3B7DA7}" type="datetimeFigureOut">
              <a:rPr lang="cs-CZ"/>
              <a:pPr>
                <a:defRPr/>
              </a:pPr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D96CEB-D1C2-6C3B-0C96-8FFEA35D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8A1AD3-61F2-56AA-3163-D9128B8A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0475-DF7B-4D25-9E02-92EC8616C5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954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4BF0BB-4532-9F30-1275-541B7FB6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A720-F421-4FCC-9EA4-12BF0F7ACCE8}" type="datetimeFigureOut">
              <a:rPr lang="cs-CZ"/>
              <a:pPr>
                <a:defRPr/>
              </a:pPr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BAC8A7-DE68-1782-885A-20D94CF9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4C94AA-81FA-323C-65D2-A646048E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F21B-A496-45FA-A1BC-95686117E0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806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08784F-38F3-17F4-8637-95E8F2F9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70A8-405E-47DF-BC5D-3187518245B4}" type="datetimeFigureOut">
              <a:rPr lang="cs-CZ"/>
              <a:pPr>
                <a:defRPr/>
              </a:pPr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4E41F2-EE0C-8708-66E9-46001A29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E0135F-578E-AE75-DAA6-D4B57273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8E09-764A-41A6-BAB1-D3BC212961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544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C11BD0F-DE59-D4C8-84E9-C7599317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6D6FC-5620-49E3-A326-07D6E61F6A94}" type="datetimeFigureOut">
              <a:rPr lang="cs-CZ"/>
              <a:pPr>
                <a:defRPr/>
              </a:pPr>
              <a:t>31.10.2023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9FC4A50-E3B9-78B4-76C7-6AF87FE6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CA90F52-BB80-5877-1D0A-C1FFED24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373D3-0E81-469A-B146-CB1B3E9477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505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7C298257-D629-3888-946E-DFA1FC19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CF807-FBF7-4231-BE42-F84FBBBBA9DA}" type="datetimeFigureOut">
              <a:rPr lang="cs-CZ"/>
              <a:pPr>
                <a:defRPr/>
              </a:pPr>
              <a:t>31.10.2023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DDA4175-5454-453A-E70E-FF1F6270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9F7FD96-E139-5066-0D14-54FD2434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EBB74-0A72-4B89-9738-4156FB123D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590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A731A51C-73A6-38BB-2019-453A2C15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7E23E-77D6-4555-9938-8544A014B8E9}" type="datetimeFigureOut">
              <a:rPr lang="cs-CZ"/>
              <a:pPr>
                <a:defRPr/>
              </a:pPr>
              <a:t>31.10.2023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EECDA3D0-CDCF-9543-7F82-4D1BF081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9B8D0FD-7EE5-07CD-1750-B1B9E960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8AE3-14EE-458A-9F89-E14D9D42A5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835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A781B5EB-56FE-1433-2B57-83F8F910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2241-C489-443D-9B88-EE8D950CFBE3}" type="datetimeFigureOut">
              <a:rPr lang="cs-CZ"/>
              <a:pPr>
                <a:defRPr/>
              </a:pPr>
              <a:t>31.10.2023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27F76DA-865F-9820-3237-AA5C40AC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9463CDB2-8127-B948-9B3C-3396F320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80B3-BB64-451F-9CE0-AFDF35E0B9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724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B714C93A-E20C-211E-D598-60C3E6F3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6971-7758-4FDE-A93A-3E04F3C69E18}" type="datetimeFigureOut">
              <a:rPr lang="cs-CZ"/>
              <a:pPr>
                <a:defRPr/>
              </a:pPr>
              <a:t>31.10.2023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3726D1B-4AB1-1C86-423F-7AFCD8B5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EF810A7-4B76-552D-3FD6-D7A5250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485D8-723B-4DD3-BA90-AE566B208B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572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821FFC9-EA0D-AC87-8EFC-373938CC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9896-7CB9-4FD8-8B8A-5AD25047D4CA}" type="datetimeFigureOut">
              <a:rPr lang="cs-CZ"/>
              <a:pPr>
                <a:defRPr/>
              </a:pPr>
              <a:t>31.10.2023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93F785-4267-8A9C-EB43-14CDBCBF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B81F8FC-C9BD-A491-3308-82451C2D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1585-F34C-4B44-9C20-5928F258BE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114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8C803983-4179-8664-97EF-028D45B2F3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2F0B269D-91FF-1043-B386-802BE0D35E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403A7C-0D9C-5CCD-9DD8-9106667C7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5ABB9F-3816-4560-B4BA-AA7C2A192ED0}" type="datetimeFigureOut">
              <a:rPr lang="cs-CZ"/>
              <a:pPr>
                <a:defRPr/>
              </a:pPr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112BA6-A831-27D0-4E17-A2CB313BB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BEF02E-7A8C-0456-CCBB-8DB26C0A8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BB2C14-82AB-4447-8505-15D3ED384D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tyjTH59vv0FFGM&amp;tbnid=r9rcB2t2Ll039M:&amp;ved=0CAUQjRw&amp;url=http%3A%2F%2Fredflowerproject.blogspot.com%2F2010%2F10%2Fancient-angiosperms.html&amp;ei=TWSAU4_8LMnjPOf2gbAM&amp;bvm=bv.67720277,d.ZGU&amp;psig=AFQjCNEe1NoPDeuStHhG1rxelZXzkVO3IA&amp;ust=1401009606087279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openxmlformats.org/officeDocument/2006/relationships/hyperlink" Target="http://www.google.cz/url?sa=i&amp;rct=j&amp;q=&amp;esrc=s&amp;source=images&amp;cd=&amp;cad=rja&amp;uact=8&amp;docid=ibOGJ58Uqok7CM&amp;tbnid=zJBQiTMD5kZIXM:&amp;ved=0CAUQjRw&amp;url=http%3A%2F%2Fwww.edupic.net%2Fcells.htm&amp;ei=nWSAU-2sHYeUOMKqgYAB&amp;bvm=bv.67720277,d.ZGU&amp;psig=AFQjCNGahm9Ur9bll4huOiwSDmriXS6vKw&amp;ust=1401009679233633" TargetMode="External"/><Relationship Id="rId2" Type="http://schemas.openxmlformats.org/officeDocument/2006/relationships/hyperlink" Target="http://www.google.cz/url?sa=i&amp;rct=j&amp;q=&amp;esrc=s&amp;source=images&amp;cd=&amp;cad=rja&amp;uact=8&amp;docid=FGpIQ2ajZO1fZM&amp;tbnid=qoH3uV55gkCAAM:&amp;ved=0CAUQjRw&amp;url=http%3A%2F%2Fturfmutt.discoveryeducation.com%2Flesson-three.cfm&amp;ei=oWGAU-iHEcWIOMqfgLgK&amp;bvm=bv.67720277,d.ZGU&amp;psig=AFQjCNH5I0UxNYNhNSY-HuCr1dYSg_PrJw&amp;ust=14010089228976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z/url?sa=i&amp;rct=j&amp;q=&amp;esrc=s&amp;source=images&amp;cd=&amp;cad=rja&amp;uact=8&amp;docid=oX68w4jWwoJW6M&amp;tbnid=0yE0u2cJdCf1tM:&amp;ved=0CAUQjRw&amp;url=http%3A%2F%2Ftuebingen.mpg.de%2Fen%2Fnews-press%2Fpress-releases%2Fdetail%2Fmicro-rnas-in-plants-regulation-of-the-regulator.html&amp;ei=IGOAU_yjD4fuOt3MgLgL&amp;bvm=bv.67720277,d.ZGU&amp;psig=AFQjCNG90Fi9RJzF8sXYCNBS16WOAvdO2w&amp;ust=1401009228570150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z/url?sa=i&amp;rct=j&amp;q=&amp;esrc=s&amp;source=images&amp;cd=&amp;cad=rja&amp;uact=8&amp;docid=L2wUY446UpHmpM&amp;tbnid=nE4F3ng1rTpNnM:&amp;ved=0CAUQjRw&amp;url=http%3A%2F%2Fjacquelinechurch.com%2Ftop-ten-tips-to-ease-allergy-symptoms-during-pollen-season-aka-sprin%2F&amp;ei=a2SAU4bwMcSsO_H8gMgN&amp;bvm=bv.67720277,d.ZGU&amp;psig=AFQjCNFykBNsfM491W_83rOnKcVVqR-Q1g&amp;ust=1401009640409676" TargetMode="External"/><Relationship Id="rId4" Type="http://schemas.openxmlformats.org/officeDocument/2006/relationships/hyperlink" Target="http://www.google.cz/url?sa=i&amp;rct=j&amp;q=&amp;esrc=s&amp;source=images&amp;cd=&amp;cad=rja&amp;uact=8&amp;docid=oL0KTOHSQuwIzM&amp;tbnid=DsIZxD9cmU2wFM:&amp;ved=0CAUQjRw&amp;url=http%3A%2F%2Fwww.dreamstime.com%2Fstock-photo-cell-nucleus-image14279900&amp;ei=4mGAU9dHyYU7m5-BkAs&amp;bvm=bv.67720277,d.ZGU&amp;psig=AFQjCNFShGkNqfj6-9SqTyKrPwomv1wrlA&amp;ust=1401008964171640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hyperlink" Target="http://www.google.cz/url?sa=i&amp;rct=j&amp;q=&amp;esrc=s&amp;source=images&amp;cd=&amp;cad=rja&amp;uact=8&amp;docid=s1NOxFmBoPsF7M&amp;tbnid=wvQX1uR0HTMtZM:&amp;ved=0CAUQjRw&amp;url=http%3A%2F%2Fwww.mpg.de%2F7529329%2Fbluehzeitpunkt_arabidopsis&amp;ei=fluAU6uaA4ieO-zqgZAL&amp;psig=AFQjCNEA5OpxkxmV4aRDGNcOIbUu5fsz_w&amp;ust=140100733177716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4">
            <a:extLst>
              <a:ext uri="{FF2B5EF4-FFF2-40B4-BE49-F238E27FC236}">
                <a16:creationId xmlns:a16="http://schemas.microsoft.com/office/drawing/2014/main" id="{16F9EEAB-1675-4319-89FD-7E11A08ED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89138"/>
            <a:ext cx="83518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800" b="1" dirty="0">
                <a:latin typeface="+mn-lt"/>
                <a:cs typeface="Arial" charset="0"/>
              </a:rPr>
              <a:t>Průtoková </a:t>
            </a:r>
            <a:r>
              <a:rPr lang="cs-CZ" sz="4800" b="1" dirty="0" err="1">
                <a:latin typeface="+mn-lt"/>
                <a:cs typeface="Arial" charset="0"/>
              </a:rPr>
              <a:t>cytometrie</a:t>
            </a:r>
            <a:endParaRPr lang="cs-CZ" sz="4800" b="1" dirty="0">
              <a:latin typeface="+mn-lt"/>
              <a:cs typeface="Arial" charset="0"/>
            </a:endParaRPr>
          </a:p>
          <a:p>
            <a:pPr algn="ctr" eaLnBrk="1" hangingPunct="1">
              <a:defRPr/>
            </a:pPr>
            <a:r>
              <a:rPr lang="cs-CZ" sz="4800" b="1" dirty="0" err="1">
                <a:latin typeface="+mn-lt"/>
                <a:cs typeface="Arial" charset="0"/>
              </a:rPr>
              <a:t>flow</a:t>
            </a:r>
            <a:r>
              <a:rPr lang="cs-CZ" sz="4800" b="1" dirty="0">
                <a:latin typeface="+mn-lt"/>
                <a:cs typeface="Arial" charset="0"/>
              </a:rPr>
              <a:t> </a:t>
            </a:r>
            <a:r>
              <a:rPr lang="cs-CZ" sz="4800" b="1" dirty="0" err="1">
                <a:latin typeface="+mn-lt"/>
                <a:cs typeface="Arial" charset="0"/>
              </a:rPr>
              <a:t>cytometry</a:t>
            </a:r>
            <a:r>
              <a:rPr lang="cs-CZ" sz="4800" b="1" dirty="0">
                <a:latin typeface="+mn-lt"/>
                <a:cs typeface="Arial" charset="0"/>
              </a:rPr>
              <a:t> (FCM)</a:t>
            </a:r>
            <a:endParaRPr lang="cs-CZ" sz="2400" b="1" dirty="0"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cs-CZ" sz="2400" b="1" dirty="0"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cs-CZ" sz="2400" b="1" dirty="0">
              <a:latin typeface="+mn-lt"/>
              <a:cs typeface="Arial" charset="0"/>
            </a:endParaRPr>
          </a:p>
          <a:p>
            <a:pPr algn="ctr" eaLnBrk="1" hangingPunct="1">
              <a:defRPr/>
            </a:pPr>
            <a:r>
              <a:rPr lang="cs-CZ" sz="2400" b="1" dirty="0">
                <a:latin typeface="+mn-lt"/>
                <a:cs typeface="Arial" charset="0"/>
              </a:rPr>
              <a:t>Bi6589 Laboratorní a </a:t>
            </a:r>
            <a:r>
              <a:rPr lang="cs-CZ" sz="2400" b="1" dirty="0" err="1">
                <a:latin typeface="+mn-lt"/>
                <a:cs typeface="Arial" charset="0"/>
              </a:rPr>
              <a:t>bioinformatické</a:t>
            </a:r>
            <a:r>
              <a:rPr lang="cs-CZ" sz="2400" b="1" dirty="0">
                <a:latin typeface="+mn-lt"/>
                <a:cs typeface="Arial" charset="0"/>
              </a:rPr>
              <a:t> metody rostlinné biosystematiky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919F989-A03E-97A6-9BBF-6007D3055FE4}"/>
              </a:ext>
            </a:extLst>
          </p:cNvPr>
          <p:cNvSpPr txBox="1"/>
          <p:nvPr/>
        </p:nvSpPr>
        <p:spPr>
          <a:xfrm>
            <a:off x="179388" y="1341438"/>
            <a:ext cx="8712200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Co odebírat</a:t>
            </a:r>
          </a:p>
          <a:p>
            <a:pPr>
              <a:defRPr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dirty="0"/>
              <a:t>Živý materiál (nejčastěji list)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dirty="0"/>
              <a:t>Semena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dirty="0"/>
              <a:t>Vzorky ze silikagelu/herbáře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dirty="0"/>
              <a:t>Pyl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K čemu přihlížet při odběru</a:t>
            </a:r>
          </a:p>
          <a:p>
            <a:pPr>
              <a:defRPr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dirty="0"/>
              <a:t>ontogenetické stáří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dirty="0"/>
              <a:t>intenzita oslunění a množství sekundárních metabolitů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dirty="0"/>
              <a:t>způsob uchování vzorku (semena vs. pletivo)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Volitelné</a:t>
            </a:r>
          </a:p>
          <a:p>
            <a:pPr>
              <a:defRPr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/>
              <a:t>Extrakční pufr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/>
              <a:t>Standard</a:t>
            </a:r>
          </a:p>
        </p:txBody>
      </p:sp>
      <p:sp>
        <p:nvSpPr>
          <p:cNvPr id="16387" name="TextovéPole 2">
            <a:extLst>
              <a:ext uri="{FF2B5EF4-FFF2-40B4-BE49-F238E27FC236}">
                <a16:creationId xmlns:a16="http://schemas.microsoft.com/office/drawing/2014/main" id="{C9CB7AB0-0BD8-F6F1-A539-7983C2B96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713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>
                <a:latin typeface="Arial" panose="020B0604020202020204" pitchFamily="34" charset="0"/>
              </a:rPr>
              <a:t>Příprava rostlinného materiálu k měření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38F79826-E0BD-09A8-34C6-4E9C152384D9}"/>
              </a:ext>
            </a:extLst>
          </p:cNvPr>
          <p:cNvSpPr/>
          <p:nvPr/>
        </p:nvSpPr>
        <p:spPr>
          <a:xfrm>
            <a:off x="4427538" y="1484313"/>
            <a:ext cx="2016125" cy="338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17411" name="Skupina 17">
            <a:extLst>
              <a:ext uri="{FF2B5EF4-FFF2-40B4-BE49-F238E27FC236}">
                <a16:creationId xmlns:a16="http://schemas.microsoft.com/office/drawing/2014/main" id="{EA5550F3-1B79-1211-263F-BCEE6371FFCF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1398588"/>
            <a:ext cx="1885950" cy="1885950"/>
            <a:chOff x="467544" y="4509120"/>
            <a:chExt cx="1885900" cy="1885900"/>
          </a:xfrm>
        </p:grpSpPr>
        <p:pic>
          <p:nvPicPr>
            <p:cNvPr id="17463" name="Picture 6" descr="http://ecx.images-amazon.com/images/I/315vmAqR9zL._SL500_AA300_.jpg">
              <a:extLst>
                <a:ext uri="{FF2B5EF4-FFF2-40B4-BE49-F238E27FC236}">
                  <a16:creationId xmlns:a16="http://schemas.microsoft.com/office/drawing/2014/main" id="{F079CBDC-BEA4-3738-4E58-BF9121CF3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509120"/>
              <a:ext cx="1885900" cy="18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4" name="Picture 8" descr="http://sketchup.google.com/3dwarehouse/download?mid=b491c9c6eda51221df8fb139ded75366&amp;rtyp=lt&amp;ctyp=other&amp;ts=1221372858000">
              <a:extLst>
                <a:ext uri="{FF2B5EF4-FFF2-40B4-BE49-F238E27FC236}">
                  <a16:creationId xmlns:a16="http://schemas.microsoft.com/office/drawing/2014/main" id="{9213662C-8608-A47B-9655-A04AEDCF1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085184"/>
              <a:ext cx="936104" cy="62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89340456-9933-BC21-2E89-211A7D4F267D}"/>
              </a:ext>
            </a:extLst>
          </p:cNvPr>
          <p:cNvCxnSpPr/>
          <p:nvPr/>
        </p:nvCxnSpPr>
        <p:spPr>
          <a:xfrm>
            <a:off x="827088" y="1268413"/>
            <a:ext cx="215900" cy="1081087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2" descr="http://www.sos-medequip.com/652-1546-thickbox/biohit-proline-automatic-pipette.jpg">
            <a:extLst>
              <a:ext uri="{FF2B5EF4-FFF2-40B4-BE49-F238E27FC236}">
                <a16:creationId xmlns:a16="http://schemas.microsoft.com/office/drawing/2014/main" id="{F33926BE-B7C9-040B-D761-A95888D5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28" r="17949"/>
          <a:stretch>
            <a:fillRect/>
          </a:stretch>
        </p:blipFill>
        <p:spPr bwMode="auto">
          <a:xfrm>
            <a:off x="4427538" y="1412875"/>
            <a:ext cx="20161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Skupina 18">
            <a:extLst>
              <a:ext uri="{FF2B5EF4-FFF2-40B4-BE49-F238E27FC236}">
                <a16:creationId xmlns:a16="http://schemas.microsoft.com/office/drawing/2014/main" id="{F33016AB-1DA2-672F-58D9-1925C80E1A68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4079875"/>
            <a:ext cx="287338" cy="717550"/>
            <a:chOff x="5393968" y="5015557"/>
            <a:chExt cx="288032" cy="717699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C1E4C76D-3A1B-036E-29DD-B44922AFFAB7}"/>
                </a:ext>
              </a:extLst>
            </p:cNvPr>
            <p:cNvSpPr/>
            <p:nvPr/>
          </p:nvSpPr>
          <p:spPr>
            <a:xfrm>
              <a:off x="5527640" y="5015557"/>
              <a:ext cx="35009" cy="71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pic>
          <p:nvPicPr>
            <p:cNvPr id="17462" name="Picture 12" descr="http://lostinscientia.files.wordpress.com/2013/10/4-5-test-tubes.png">
              <a:extLst>
                <a:ext uri="{FF2B5EF4-FFF2-40B4-BE49-F238E27FC236}">
                  <a16:creationId xmlns:a16="http://schemas.microsoft.com/office/drawing/2014/main" id="{BF219340-8F1C-3F55-CBED-7485A2376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71"/>
            <a:stretch>
              <a:fillRect/>
            </a:stretch>
          </p:blipFill>
          <p:spPr bwMode="auto">
            <a:xfrm>
              <a:off x="5393968" y="5072459"/>
              <a:ext cx="288032" cy="66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Picture 8" descr="Bel-Art 146460000 Urbanti® Plastic 100mm High-Speed Analytical Filter Funnel, TPX® Polymethylpenten">
            <a:extLst>
              <a:ext uri="{FF2B5EF4-FFF2-40B4-BE49-F238E27FC236}">
                <a16:creationId xmlns:a16="http://schemas.microsoft.com/office/drawing/2014/main" id="{6FE0AEBF-2D13-1746-86C9-72565ECED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356076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lechovka 20">
            <a:extLst>
              <a:ext uri="{FF2B5EF4-FFF2-40B4-BE49-F238E27FC236}">
                <a16:creationId xmlns:a16="http://schemas.microsoft.com/office/drawing/2014/main" id="{6DCCA10B-B59A-31A6-91D8-689F63916C42}"/>
              </a:ext>
            </a:extLst>
          </p:cNvPr>
          <p:cNvSpPr/>
          <p:nvPr/>
        </p:nvSpPr>
        <p:spPr>
          <a:xfrm>
            <a:off x="4749800" y="4384675"/>
            <a:ext cx="153988" cy="358775"/>
          </a:xfrm>
          <a:prstGeom prst="can">
            <a:avLst>
              <a:gd name="adj" fmla="val 64683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236B98AD-C020-D9B5-9A7B-E25B8C13BB8E}"/>
              </a:ext>
            </a:extLst>
          </p:cNvPr>
          <p:cNvSpPr/>
          <p:nvPr/>
        </p:nvSpPr>
        <p:spPr>
          <a:xfrm>
            <a:off x="4754563" y="4384675"/>
            <a:ext cx="142875" cy="46038"/>
          </a:xfrm>
          <a:prstGeom prst="ellipse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B3FF2A8-7200-BFD3-4741-91FD9897FBE9}"/>
              </a:ext>
            </a:extLst>
          </p:cNvPr>
          <p:cNvSpPr/>
          <p:nvPr/>
        </p:nvSpPr>
        <p:spPr>
          <a:xfrm>
            <a:off x="6713538" y="1397000"/>
            <a:ext cx="2089150" cy="345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17419" name="Picture 2" descr="http://www.sos-medequip.com/652-1546-thickbox/biohit-proline-automatic-pipette.jpg">
            <a:extLst>
              <a:ext uri="{FF2B5EF4-FFF2-40B4-BE49-F238E27FC236}">
                <a16:creationId xmlns:a16="http://schemas.microsoft.com/office/drawing/2014/main" id="{EA6C4585-133C-EF1E-5842-70C3BB359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28" r="17949"/>
          <a:stretch>
            <a:fillRect/>
          </a:stretch>
        </p:blipFill>
        <p:spPr bwMode="auto">
          <a:xfrm>
            <a:off x="6750050" y="1485900"/>
            <a:ext cx="20161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C:\old_comp\c\DOKUMENTY\osobni\labiny2014\IMG_2365.JPG">
            <a:extLst>
              <a:ext uri="{FF2B5EF4-FFF2-40B4-BE49-F238E27FC236}">
                <a16:creationId xmlns:a16="http://schemas.microsoft.com/office/drawing/2014/main" id="{F3C8927C-AECF-99C4-0E8E-076C5ED47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4301" b="22701"/>
          <a:stretch>
            <a:fillRect/>
          </a:stretch>
        </p:blipFill>
        <p:spPr bwMode="auto">
          <a:xfrm>
            <a:off x="412750" y="3479800"/>
            <a:ext cx="38893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A6EA824F-05B9-8181-3021-9E907802393D}"/>
              </a:ext>
            </a:extLst>
          </p:cNvPr>
          <p:cNvSpPr txBox="1"/>
          <p:nvPr/>
        </p:nvSpPr>
        <p:spPr>
          <a:xfrm>
            <a:off x="6683375" y="981075"/>
            <a:ext cx="19431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400" dirty="0">
                <a:latin typeface="+mn-lt"/>
                <a:cs typeface="Arial" charset="0"/>
              </a:rPr>
              <a:t>4. přidáme </a:t>
            </a:r>
            <a:r>
              <a:rPr lang="cs-CZ" sz="1400" dirty="0" err="1">
                <a:latin typeface="+mn-lt"/>
                <a:cs typeface="Arial" charset="0"/>
              </a:rPr>
              <a:t>fluorochrom</a:t>
            </a:r>
            <a:endParaRPr lang="cs-CZ" sz="1400" dirty="0">
              <a:latin typeface="+mn-lt"/>
              <a:cs typeface="Arial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86787BF3-9949-37D3-BDF0-F6E830FD1123}"/>
              </a:ext>
            </a:extLst>
          </p:cNvPr>
          <p:cNvSpPr txBox="1"/>
          <p:nvPr/>
        </p:nvSpPr>
        <p:spPr>
          <a:xfrm>
            <a:off x="4346575" y="984250"/>
            <a:ext cx="21256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400" dirty="0">
                <a:latin typeface="+mn-lt"/>
                <a:cs typeface="Arial" charset="0"/>
              </a:rPr>
              <a:t>3. zfiltrujeme do zkumavky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CAE5290-8BD2-DD4C-5360-4D0642557B40}"/>
              </a:ext>
            </a:extLst>
          </p:cNvPr>
          <p:cNvSpPr txBox="1"/>
          <p:nvPr/>
        </p:nvSpPr>
        <p:spPr>
          <a:xfrm>
            <a:off x="468313" y="981075"/>
            <a:ext cx="19431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400">
                <a:latin typeface="+mn-lt"/>
                <a:cs typeface="Arial" charset="0"/>
              </a:rPr>
              <a:t>1. pufr + kousek listu</a:t>
            </a:r>
          </a:p>
        </p:txBody>
      </p:sp>
      <p:pic>
        <p:nvPicPr>
          <p:cNvPr id="17424" name="Picture 6" descr="http://ecx.images-amazon.com/images/I/315vmAqR9zL._SL500_AA300_.jpg">
            <a:extLst>
              <a:ext uri="{FF2B5EF4-FFF2-40B4-BE49-F238E27FC236}">
                <a16:creationId xmlns:a16="http://schemas.microsoft.com/office/drawing/2014/main" id="{67C885B8-CAA0-858B-A91E-BC73718D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2875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ovnoramenný trojúhelník 80">
            <a:extLst>
              <a:ext uri="{FF2B5EF4-FFF2-40B4-BE49-F238E27FC236}">
                <a16:creationId xmlns:a16="http://schemas.microsoft.com/office/drawing/2014/main" id="{E44E2EA2-1430-A901-1E0F-0F47D5CF1907}"/>
              </a:ext>
            </a:extLst>
          </p:cNvPr>
          <p:cNvSpPr/>
          <p:nvPr/>
        </p:nvSpPr>
        <p:spPr>
          <a:xfrm>
            <a:off x="3071813" y="2271713"/>
            <a:ext cx="71437" cy="46037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2" name="Rovnoramenný trojúhelník 81">
            <a:extLst>
              <a:ext uri="{FF2B5EF4-FFF2-40B4-BE49-F238E27FC236}">
                <a16:creationId xmlns:a16="http://schemas.microsoft.com/office/drawing/2014/main" id="{100447CC-6807-0213-B612-CAA15530D811}"/>
              </a:ext>
            </a:extLst>
          </p:cNvPr>
          <p:cNvSpPr/>
          <p:nvPr/>
        </p:nvSpPr>
        <p:spPr>
          <a:xfrm rot="19666359">
            <a:off x="3149600" y="2287588"/>
            <a:ext cx="73025" cy="44450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3" name="Rovnoramenný trojúhelník 82">
            <a:extLst>
              <a:ext uri="{FF2B5EF4-FFF2-40B4-BE49-F238E27FC236}">
                <a16:creationId xmlns:a16="http://schemas.microsoft.com/office/drawing/2014/main" id="{FCFE5B43-2BA9-94FB-89C3-5A4C1A0A2E85}"/>
              </a:ext>
            </a:extLst>
          </p:cNvPr>
          <p:cNvSpPr/>
          <p:nvPr/>
        </p:nvSpPr>
        <p:spPr>
          <a:xfrm rot="19623129">
            <a:off x="3079750" y="2351088"/>
            <a:ext cx="73025" cy="46037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4" name="Rovnoramenný trojúhelník 83">
            <a:extLst>
              <a:ext uri="{FF2B5EF4-FFF2-40B4-BE49-F238E27FC236}">
                <a16:creationId xmlns:a16="http://schemas.microsoft.com/office/drawing/2014/main" id="{CB666D5C-4BBB-506E-C9AE-0FA0C28A8232}"/>
              </a:ext>
            </a:extLst>
          </p:cNvPr>
          <p:cNvSpPr/>
          <p:nvPr/>
        </p:nvSpPr>
        <p:spPr>
          <a:xfrm rot="17689488">
            <a:off x="3151188" y="2359025"/>
            <a:ext cx="71438" cy="46037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5" name="Rovnoramenný trojúhelník 84">
            <a:extLst>
              <a:ext uri="{FF2B5EF4-FFF2-40B4-BE49-F238E27FC236}">
                <a16:creationId xmlns:a16="http://schemas.microsoft.com/office/drawing/2014/main" id="{8D366174-93F5-E07E-D582-37CB64E5E5D0}"/>
              </a:ext>
            </a:extLst>
          </p:cNvPr>
          <p:cNvSpPr/>
          <p:nvPr/>
        </p:nvSpPr>
        <p:spPr>
          <a:xfrm rot="19666359">
            <a:off x="3222625" y="2359025"/>
            <a:ext cx="71438" cy="46038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6" name="Rovnoramenný trojúhelník 85">
            <a:extLst>
              <a:ext uri="{FF2B5EF4-FFF2-40B4-BE49-F238E27FC236}">
                <a16:creationId xmlns:a16="http://schemas.microsoft.com/office/drawing/2014/main" id="{264D4648-6070-0952-4845-80808C30ED8E}"/>
              </a:ext>
            </a:extLst>
          </p:cNvPr>
          <p:cNvSpPr/>
          <p:nvPr/>
        </p:nvSpPr>
        <p:spPr>
          <a:xfrm rot="19623129">
            <a:off x="3222625" y="2432050"/>
            <a:ext cx="71438" cy="44450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7" name="Rovnoramenný trojúhelník 86">
            <a:extLst>
              <a:ext uri="{FF2B5EF4-FFF2-40B4-BE49-F238E27FC236}">
                <a16:creationId xmlns:a16="http://schemas.microsoft.com/office/drawing/2014/main" id="{32DE99AB-8A8E-B5BB-A3DD-9474E4A044E0}"/>
              </a:ext>
            </a:extLst>
          </p:cNvPr>
          <p:cNvSpPr/>
          <p:nvPr/>
        </p:nvSpPr>
        <p:spPr>
          <a:xfrm rot="21039556">
            <a:off x="3132138" y="2349500"/>
            <a:ext cx="71437" cy="44450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8" name="Rovnoramenný trojúhelník 87">
            <a:extLst>
              <a:ext uri="{FF2B5EF4-FFF2-40B4-BE49-F238E27FC236}">
                <a16:creationId xmlns:a16="http://schemas.microsoft.com/office/drawing/2014/main" id="{DAD81FFE-5E7C-F352-38CD-2B2E93C15F87}"/>
              </a:ext>
            </a:extLst>
          </p:cNvPr>
          <p:cNvSpPr/>
          <p:nvPr/>
        </p:nvSpPr>
        <p:spPr>
          <a:xfrm rot="20996326">
            <a:off x="3132138" y="2420938"/>
            <a:ext cx="71437" cy="46037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9" name="Rovnoramenný trojúhelník 88">
            <a:extLst>
              <a:ext uri="{FF2B5EF4-FFF2-40B4-BE49-F238E27FC236}">
                <a16:creationId xmlns:a16="http://schemas.microsoft.com/office/drawing/2014/main" id="{27A6D935-C406-6BB1-1935-6307DD5E59BA}"/>
              </a:ext>
            </a:extLst>
          </p:cNvPr>
          <p:cNvSpPr/>
          <p:nvPr/>
        </p:nvSpPr>
        <p:spPr>
          <a:xfrm rot="256557">
            <a:off x="3289300" y="2273300"/>
            <a:ext cx="71438" cy="46038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0" name="Rovnoramenný trojúhelník 89">
            <a:extLst>
              <a:ext uri="{FF2B5EF4-FFF2-40B4-BE49-F238E27FC236}">
                <a16:creationId xmlns:a16="http://schemas.microsoft.com/office/drawing/2014/main" id="{45937ECC-BE17-1833-5499-E947BC85DB85}"/>
              </a:ext>
            </a:extLst>
          </p:cNvPr>
          <p:cNvSpPr/>
          <p:nvPr/>
        </p:nvSpPr>
        <p:spPr>
          <a:xfrm rot="213327">
            <a:off x="3214688" y="2295525"/>
            <a:ext cx="71437" cy="46038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1" name="Rovnoramenný trojúhelník 90">
            <a:extLst>
              <a:ext uri="{FF2B5EF4-FFF2-40B4-BE49-F238E27FC236}">
                <a16:creationId xmlns:a16="http://schemas.microsoft.com/office/drawing/2014/main" id="{DB2BF730-2EE1-3566-8F99-3CD8350CA643}"/>
              </a:ext>
            </a:extLst>
          </p:cNvPr>
          <p:cNvSpPr/>
          <p:nvPr/>
        </p:nvSpPr>
        <p:spPr>
          <a:xfrm rot="18054112">
            <a:off x="3352006" y="2305844"/>
            <a:ext cx="73025" cy="46038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2" name="Rovnoramenný trojúhelník 91">
            <a:extLst>
              <a:ext uri="{FF2B5EF4-FFF2-40B4-BE49-F238E27FC236}">
                <a16:creationId xmlns:a16="http://schemas.microsoft.com/office/drawing/2014/main" id="{307EFB4F-2ED1-7150-77E9-FF9ABE1269B1}"/>
              </a:ext>
            </a:extLst>
          </p:cNvPr>
          <p:cNvSpPr/>
          <p:nvPr/>
        </p:nvSpPr>
        <p:spPr>
          <a:xfrm rot="18010882">
            <a:off x="3352800" y="2378075"/>
            <a:ext cx="71438" cy="46038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3" name="Rovnoramenný trojúhelník 92">
            <a:extLst>
              <a:ext uri="{FF2B5EF4-FFF2-40B4-BE49-F238E27FC236}">
                <a16:creationId xmlns:a16="http://schemas.microsoft.com/office/drawing/2014/main" id="{3240967F-FA94-E0E0-BD2D-0C84230C771F}"/>
              </a:ext>
            </a:extLst>
          </p:cNvPr>
          <p:cNvSpPr/>
          <p:nvPr/>
        </p:nvSpPr>
        <p:spPr>
          <a:xfrm rot="21039556">
            <a:off x="3290888" y="2349500"/>
            <a:ext cx="73025" cy="44450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b="1"/>
          </a:p>
        </p:txBody>
      </p:sp>
      <p:sp>
        <p:nvSpPr>
          <p:cNvPr id="94" name="Rovnoramenný trojúhelník 93">
            <a:extLst>
              <a:ext uri="{FF2B5EF4-FFF2-40B4-BE49-F238E27FC236}">
                <a16:creationId xmlns:a16="http://schemas.microsoft.com/office/drawing/2014/main" id="{ABCEA895-36D7-EDE3-113E-35BCB597BF6F}"/>
              </a:ext>
            </a:extLst>
          </p:cNvPr>
          <p:cNvSpPr/>
          <p:nvPr/>
        </p:nvSpPr>
        <p:spPr>
          <a:xfrm rot="20996326">
            <a:off x="3290888" y="2420938"/>
            <a:ext cx="73025" cy="46037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b="1"/>
          </a:p>
        </p:txBody>
      </p:sp>
      <p:sp>
        <p:nvSpPr>
          <p:cNvPr id="95" name="Rovnoramenný trojúhelník 94">
            <a:extLst>
              <a:ext uri="{FF2B5EF4-FFF2-40B4-BE49-F238E27FC236}">
                <a16:creationId xmlns:a16="http://schemas.microsoft.com/office/drawing/2014/main" id="{4B56CD59-91E7-E95F-DAC1-21D370965DC9}"/>
              </a:ext>
            </a:extLst>
          </p:cNvPr>
          <p:cNvSpPr/>
          <p:nvPr/>
        </p:nvSpPr>
        <p:spPr>
          <a:xfrm rot="19666359">
            <a:off x="3430588" y="2359025"/>
            <a:ext cx="73025" cy="46038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6" name="Rovnoramenný trojúhelník 95">
            <a:extLst>
              <a:ext uri="{FF2B5EF4-FFF2-40B4-BE49-F238E27FC236}">
                <a16:creationId xmlns:a16="http://schemas.microsoft.com/office/drawing/2014/main" id="{8D2CB21B-A9E5-240D-65E5-721FAB5BD89E}"/>
              </a:ext>
            </a:extLst>
          </p:cNvPr>
          <p:cNvSpPr/>
          <p:nvPr/>
        </p:nvSpPr>
        <p:spPr>
          <a:xfrm rot="19623129">
            <a:off x="3430588" y="2432050"/>
            <a:ext cx="73025" cy="44450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7" name="Rovnoramenný trojúhelník 96">
            <a:extLst>
              <a:ext uri="{FF2B5EF4-FFF2-40B4-BE49-F238E27FC236}">
                <a16:creationId xmlns:a16="http://schemas.microsoft.com/office/drawing/2014/main" id="{1FCD3260-9EAD-47B1-7FE9-094BD09D7E8E}"/>
              </a:ext>
            </a:extLst>
          </p:cNvPr>
          <p:cNvSpPr/>
          <p:nvPr/>
        </p:nvSpPr>
        <p:spPr>
          <a:xfrm rot="256557">
            <a:off x="3498850" y="2273300"/>
            <a:ext cx="71438" cy="46038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8" name="Rovnoramenný trojúhelník 97">
            <a:extLst>
              <a:ext uri="{FF2B5EF4-FFF2-40B4-BE49-F238E27FC236}">
                <a16:creationId xmlns:a16="http://schemas.microsoft.com/office/drawing/2014/main" id="{416B574F-5D8C-05AA-CC91-1C5548E040F2}"/>
              </a:ext>
            </a:extLst>
          </p:cNvPr>
          <p:cNvSpPr/>
          <p:nvPr/>
        </p:nvSpPr>
        <p:spPr>
          <a:xfrm rot="213327">
            <a:off x="3422650" y="2295525"/>
            <a:ext cx="73025" cy="46038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9" name="Rovnoramenný trojúhelník 98">
            <a:extLst>
              <a:ext uri="{FF2B5EF4-FFF2-40B4-BE49-F238E27FC236}">
                <a16:creationId xmlns:a16="http://schemas.microsoft.com/office/drawing/2014/main" id="{AF6DD11B-C02B-0B4A-8115-2B0D3BA46ECD}"/>
              </a:ext>
            </a:extLst>
          </p:cNvPr>
          <p:cNvSpPr/>
          <p:nvPr/>
        </p:nvSpPr>
        <p:spPr>
          <a:xfrm rot="18054112">
            <a:off x="3561556" y="2305844"/>
            <a:ext cx="73025" cy="46038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0" name="Rovnoramenný trojúhelník 99">
            <a:extLst>
              <a:ext uri="{FF2B5EF4-FFF2-40B4-BE49-F238E27FC236}">
                <a16:creationId xmlns:a16="http://schemas.microsoft.com/office/drawing/2014/main" id="{9B440BD7-219A-7415-9FDB-98C39071B431}"/>
              </a:ext>
            </a:extLst>
          </p:cNvPr>
          <p:cNvSpPr/>
          <p:nvPr/>
        </p:nvSpPr>
        <p:spPr>
          <a:xfrm rot="18010882">
            <a:off x="3562350" y="2378075"/>
            <a:ext cx="71438" cy="46038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1" name="Rovnoramenný trojúhelník 100">
            <a:extLst>
              <a:ext uri="{FF2B5EF4-FFF2-40B4-BE49-F238E27FC236}">
                <a16:creationId xmlns:a16="http://schemas.microsoft.com/office/drawing/2014/main" id="{0AA3737A-6C9E-0C0E-71CE-6136CB3F8ACB}"/>
              </a:ext>
            </a:extLst>
          </p:cNvPr>
          <p:cNvSpPr/>
          <p:nvPr/>
        </p:nvSpPr>
        <p:spPr>
          <a:xfrm rot="21039556">
            <a:off x="3500438" y="2349500"/>
            <a:ext cx="71437" cy="44450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b="1"/>
          </a:p>
        </p:txBody>
      </p:sp>
      <p:sp>
        <p:nvSpPr>
          <p:cNvPr id="102" name="Rovnoramenný trojúhelník 101">
            <a:extLst>
              <a:ext uri="{FF2B5EF4-FFF2-40B4-BE49-F238E27FC236}">
                <a16:creationId xmlns:a16="http://schemas.microsoft.com/office/drawing/2014/main" id="{1BA5743D-E1D3-814C-D838-8674C8A09FA0}"/>
              </a:ext>
            </a:extLst>
          </p:cNvPr>
          <p:cNvSpPr/>
          <p:nvPr/>
        </p:nvSpPr>
        <p:spPr>
          <a:xfrm rot="20996326">
            <a:off x="3500438" y="2420938"/>
            <a:ext cx="71437" cy="46037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b="1"/>
          </a:p>
        </p:txBody>
      </p:sp>
      <p:sp>
        <p:nvSpPr>
          <p:cNvPr id="103" name="Rovnoramenný trojúhelník 102">
            <a:extLst>
              <a:ext uri="{FF2B5EF4-FFF2-40B4-BE49-F238E27FC236}">
                <a16:creationId xmlns:a16="http://schemas.microsoft.com/office/drawing/2014/main" id="{D548DD06-9506-CFC8-D2D0-DBE5F8149FDD}"/>
              </a:ext>
            </a:extLst>
          </p:cNvPr>
          <p:cNvSpPr/>
          <p:nvPr/>
        </p:nvSpPr>
        <p:spPr>
          <a:xfrm rot="213327">
            <a:off x="3367088" y="2447925"/>
            <a:ext cx="66675" cy="36513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4" name="Rovnoramenný trojúhelník 103">
            <a:extLst>
              <a:ext uri="{FF2B5EF4-FFF2-40B4-BE49-F238E27FC236}">
                <a16:creationId xmlns:a16="http://schemas.microsoft.com/office/drawing/2014/main" id="{94CC228A-1B9A-2025-A335-CFAEEBB5C4EF}"/>
              </a:ext>
            </a:extLst>
          </p:cNvPr>
          <p:cNvSpPr/>
          <p:nvPr/>
        </p:nvSpPr>
        <p:spPr>
          <a:xfrm rot="213327">
            <a:off x="3519488" y="2312988"/>
            <a:ext cx="66675" cy="34925"/>
          </a:xfrm>
          <a:prstGeom prst="triangle">
            <a:avLst/>
          </a:prstGeom>
          <a:solidFill>
            <a:srgbClr val="43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17449" name="Picture 4" descr="http://s3.amazonaws.com/rapgenius/filepicker%2Fdx88U9QfSSqEqRH1MKzA_razorblade.jpg">
            <a:extLst>
              <a:ext uri="{FF2B5EF4-FFF2-40B4-BE49-F238E27FC236}">
                <a16:creationId xmlns:a16="http://schemas.microsoft.com/office/drawing/2014/main" id="{B49142A1-6E0C-FA2E-FC00-9EDB8644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82688"/>
            <a:ext cx="1441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" name="Přímá spojovací šipka 108">
            <a:extLst>
              <a:ext uri="{FF2B5EF4-FFF2-40B4-BE49-F238E27FC236}">
                <a16:creationId xmlns:a16="http://schemas.microsoft.com/office/drawing/2014/main" id="{CA813D79-ECB3-9D4C-FFBE-B4CC46AFFBB0}"/>
              </a:ext>
            </a:extLst>
          </p:cNvPr>
          <p:cNvCxnSpPr/>
          <p:nvPr/>
        </p:nvCxnSpPr>
        <p:spPr>
          <a:xfrm flipH="1">
            <a:off x="1476375" y="1268413"/>
            <a:ext cx="142875" cy="93662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CF1725E3-3B0A-AFBD-DB73-096E57248EEB}"/>
              </a:ext>
            </a:extLst>
          </p:cNvPr>
          <p:cNvSpPr txBox="1"/>
          <p:nvPr/>
        </p:nvSpPr>
        <p:spPr>
          <a:xfrm>
            <a:off x="2484438" y="981075"/>
            <a:ext cx="19431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400">
                <a:latin typeface="+mn-lt"/>
                <a:cs typeface="Arial" charset="0"/>
              </a:rPr>
              <a:t>2. posekáme žiletkou</a:t>
            </a: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3A976F63-2C2B-0140-ACC6-75C700F88D99}"/>
              </a:ext>
            </a:extLst>
          </p:cNvPr>
          <p:cNvSpPr txBox="1"/>
          <p:nvPr/>
        </p:nvSpPr>
        <p:spPr>
          <a:xfrm>
            <a:off x="5292725" y="5051425"/>
            <a:ext cx="25923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400" dirty="0">
                <a:latin typeface="+mn-lt"/>
                <a:cs typeface="Arial" charset="0"/>
              </a:rPr>
              <a:t>5. zkumavku zasuneme do stroje </a:t>
            </a: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DD6ED0E9-63EA-753E-6173-95CD10520FA8}"/>
              </a:ext>
            </a:extLst>
          </p:cNvPr>
          <p:cNvSpPr txBox="1"/>
          <p:nvPr/>
        </p:nvSpPr>
        <p:spPr>
          <a:xfrm>
            <a:off x="179388" y="333375"/>
            <a:ext cx="86772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b="1">
                <a:latin typeface="+mn-lt"/>
                <a:cs typeface="Arial" charset="0"/>
              </a:rPr>
              <a:t>Velikost genomu – příprava vzorku</a:t>
            </a:r>
          </a:p>
        </p:txBody>
      </p:sp>
      <p:grpSp>
        <p:nvGrpSpPr>
          <p:cNvPr id="17454" name="Skupina 18">
            <a:extLst>
              <a:ext uri="{FF2B5EF4-FFF2-40B4-BE49-F238E27FC236}">
                <a16:creationId xmlns:a16="http://schemas.microsoft.com/office/drawing/2014/main" id="{84DE75EF-381C-3AF0-6361-C6CF3DB741CD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4079875"/>
            <a:ext cx="287337" cy="717550"/>
            <a:chOff x="5393968" y="5015557"/>
            <a:chExt cx="288032" cy="717699"/>
          </a:xfrm>
        </p:grpSpPr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A46C513A-9F54-13AE-62B5-91E4088B21EE}"/>
                </a:ext>
              </a:extLst>
            </p:cNvPr>
            <p:cNvSpPr/>
            <p:nvPr/>
          </p:nvSpPr>
          <p:spPr>
            <a:xfrm>
              <a:off x="5527641" y="5015557"/>
              <a:ext cx="35009" cy="71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pic>
          <p:nvPicPr>
            <p:cNvPr id="17460" name="Picture 12" descr="http://lostinscientia.files.wordpress.com/2013/10/4-5-test-tubes.png">
              <a:extLst>
                <a:ext uri="{FF2B5EF4-FFF2-40B4-BE49-F238E27FC236}">
                  <a16:creationId xmlns:a16="http://schemas.microsoft.com/office/drawing/2014/main" id="{488A9953-8B76-D14D-0B12-63E61D490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71"/>
            <a:stretch>
              <a:fillRect/>
            </a:stretch>
          </p:blipFill>
          <p:spPr bwMode="auto">
            <a:xfrm>
              <a:off x="5393968" y="5072459"/>
              <a:ext cx="288032" cy="66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Plechovka 20">
            <a:extLst>
              <a:ext uri="{FF2B5EF4-FFF2-40B4-BE49-F238E27FC236}">
                <a16:creationId xmlns:a16="http://schemas.microsoft.com/office/drawing/2014/main" id="{7A0808D1-6872-857A-3F77-E1A845303F4E}"/>
              </a:ext>
            </a:extLst>
          </p:cNvPr>
          <p:cNvSpPr/>
          <p:nvPr/>
        </p:nvSpPr>
        <p:spPr>
          <a:xfrm>
            <a:off x="7024688" y="4384675"/>
            <a:ext cx="153987" cy="358775"/>
          </a:xfrm>
          <a:prstGeom prst="can">
            <a:avLst>
              <a:gd name="adj" fmla="val 64683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2CC6B3F-8B35-24DC-219E-8FBFB272C6EF}"/>
              </a:ext>
            </a:extLst>
          </p:cNvPr>
          <p:cNvCxnSpPr/>
          <p:nvPr/>
        </p:nvCxnSpPr>
        <p:spPr>
          <a:xfrm>
            <a:off x="8197850" y="4954588"/>
            <a:ext cx="0" cy="430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4AFC6D9-5AD7-64BB-1BC6-A80E37AF42E6}"/>
              </a:ext>
            </a:extLst>
          </p:cNvPr>
          <p:cNvCxnSpPr/>
          <p:nvPr/>
        </p:nvCxnSpPr>
        <p:spPr>
          <a:xfrm flipH="1">
            <a:off x="4452938" y="5373688"/>
            <a:ext cx="37449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58" name="TextovéPole 14">
            <a:extLst>
              <a:ext uri="{FF2B5EF4-FFF2-40B4-BE49-F238E27FC236}">
                <a16:creationId xmlns:a16="http://schemas.microsoft.com/office/drawing/2014/main" id="{3B9970D5-75B9-C50B-93F6-ABB15DA7B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6105525"/>
            <a:ext cx="4968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Doba přípravy a měření vzorku: 10 minut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Cena měření: 15 Kč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ovéPole 1">
            <a:extLst>
              <a:ext uri="{FF2B5EF4-FFF2-40B4-BE49-F238E27FC236}">
                <a16:creationId xmlns:a16="http://schemas.microsoft.com/office/drawing/2014/main" id="{F66D9E0D-8AF0-2032-A27C-322E266E7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5720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3200" b="1">
                <a:latin typeface="+mn-lt"/>
                <a:cs typeface="Arial" charset="0"/>
              </a:rPr>
              <a:t>Jak hmotnost DNA v jádře změřit?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40BB254-71FB-4909-C592-04602A1A6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3382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>
                <a:latin typeface="+mn-lt"/>
                <a:cs typeface="Arial" charset="0"/>
              </a:rPr>
              <a:t>Sekvenace celého genomu</a:t>
            </a:r>
          </a:p>
        </p:txBody>
      </p:sp>
      <p:cxnSp>
        <p:nvCxnSpPr>
          <p:cNvPr id="5" name="Přímá spojovací šipka 4">
            <a:extLst>
              <a:ext uri="{FF2B5EF4-FFF2-40B4-BE49-F238E27FC236}">
                <a16:creationId xmlns:a16="http://schemas.microsoft.com/office/drawing/2014/main" id="{F2090E0A-2CD6-75F6-5D83-021DD4F6C3E8}"/>
              </a:ext>
            </a:extLst>
          </p:cNvPr>
          <p:cNvCxnSpPr/>
          <p:nvPr/>
        </p:nvCxnSpPr>
        <p:spPr>
          <a:xfrm flipH="1">
            <a:off x="2771775" y="1052513"/>
            <a:ext cx="1295400" cy="1008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B6577C99-A544-38EC-CF19-99787A9858B1}"/>
              </a:ext>
            </a:extLst>
          </p:cNvPr>
          <p:cNvCxnSpPr/>
          <p:nvPr/>
        </p:nvCxnSpPr>
        <p:spPr>
          <a:xfrm>
            <a:off x="4572000" y="1052513"/>
            <a:ext cx="1223963" cy="1008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A9E7D7CD-3CB0-14AC-FCB9-F6F9AAE94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349500"/>
            <a:ext cx="3384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>
                <a:latin typeface="+mn-lt"/>
                <a:cs typeface="Arial" charset="0"/>
              </a:rPr>
              <a:t>Průtoková cytometrie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F0889BE-D0CC-0518-86AF-DC4C8F8B7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843338"/>
            <a:ext cx="33829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latin typeface="+mn-lt"/>
                <a:cs typeface="Arial" charset="0"/>
              </a:rPr>
              <a:t>zdlouhavá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7BDE927-C6A7-8E7D-5AE7-379BEF63F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840163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latin typeface="+mn-lt"/>
                <a:cs typeface="Arial" charset="0"/>
              </a:rPr>
              <a:t>rychlá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157133-7818-D2E2-D59D-A12E9EACD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560888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latin typeface="+mn-lt"/>
                <a:cs typeface="Arial" charset="0"/>
              </a:rPr>
              <a:t>levná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1AC41C8-21CA-CB41-FE03-268E7F20B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62475"/>
            <a:ext cx="33829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latin typeface="+mn-lt"/>
                <a:cs typeface="Arial" charset="0"/>
              </a:rPr>
              <a:t>drahá</a:t>
            </a:r>
          </a:p>
        </p:txBody>
      </p:sp>
      <p:sp>
        <p:nvSpPr>
          <p:cNvPr id="17" name="Zaoblený obdélník 16">
            <a:extLst>
              <a:ext uri="{FF2B5EF4-FFF2-40B4-BE49-F238E27FC236}">
                <a16:creationId xmlns:a16="http://schemas.microsoft.com/office/drawing/2014/main" id="{F45FE2DA-820D-6D41-6811-B70CD2ABEA45}"/>
              </a:ext>
            </a:extLst>
          </p:cNvPr>
          <p:cNvSpPr/>
          <p:nvPr/>
        </p:nvSpPr>
        <p:spPr>
          <a:xfrm>
            <a:off x="5435600" y="2205038"/>
            <a:ext cx="2952750" cy="1368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8AA73DB-9E1E-F3CD-398C-524AD020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229225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latin typeface="+mn-lt"/>
                <a:cs typeface="Arial" charset="0"/>
              </a:rPr>
              <a:t>jednoduchá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8A8FB0A-1116-95A3-3208-D685583A5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230813"/>
            <a:ext cx="33829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latin typeface="+mn-lt"/>
                <a:cs typeface="Arial" charset="0"/>
              </a:rPr>
              <a:t>složitá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26D4E36-19ED-A59B-1108-48DAD3472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6000750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latin typeface="+mn-lt"/>
                <a:cs typeface="Arial" charset="0"/>
              </a:rPr>
              <a:t>živý materiál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79CCD03-314F-F7CF-36C1-68A9E5BD5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59463"/>
            <a:ext cx="4032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latin typeface="+mn-lt"/>
                <a:cs typeface="Arial" charset="0"/>
              </a:rPr>
              <a:t>živý/sušený/zamražený materiál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1">
            <a:extLst>
              <a:ext uri="{FF2B5EF4-FFF2-40B4-BE49-F238E27FC236}">
                <a16:creationId xmlns:a16="http://schemas.microsoft.com/office/drawing/2014/main" id="{BF62A40F-199D-1F44-F257-E37CCB098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41663"/>
            <a:ext cx="8497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200" b="1" dirty="0">
                <a:latin typeface="+mn-lt"/>
                <a:cs typeface="Arial" charset="0"/>
              </a:rPr>
              <a:t>K čemu je to dobré?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1">
            <a:extLst>
              <a:ext uri="{FF2B5EF4-FFF2-40B4-BE49-F238E27FC236}">
                <a16:creationId xmlns:a16="http://schemas.microsoft.com/office/drawing/2014/main" id="{0235E6A3-A85A-E447-7AB1-CA37A8BA2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>
                <a:latin typeface="Arial" panose="020B0604020202020204" pitchFamily="34" charset="0"/>
              </a:rPr>
              <a:t>Průtoková cytometrie</a:t>
            </a:r>
          </a:p>
        </p:txBody>
      </p:sp>
      <p:sp>
        <p:nvSpPr>
          <p:cNvPr id="20483" name="TextovéPole 2">
            <a:extLst>
              <a:ext uri="{FF2B5EF4-FFF2-40B4-BE49-F238E27FC236}">
                <a16:creationId xmlns:a16="http://schemas.microsoft.com/office/drawing/2014/main" id="{1410046A-9C9D-FD19-44F5-4D9695CDD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1060450"/>
            <a:ext cx="914400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Měření optických vlastností malých částic, které jsou uvedeny do pohybu.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4BA243FB-3260-C341-B5AD-E1C90AE19D71}"/>
              </a:ext>
            </a:extLst>
          </p:cNvPr>
          <p:cNvSpPr/>
          <p:nvPr/>
        </p:nvSpPr>
        <p:spPr>
          <a:xfrm>
            <a:off x="1481138" y="3390900"/>
            <a:ext cx="865187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90E9225-BB13-DB1E-7649-101374AA44E3}"/>
              </a:ext>
            </a:extLst>
          </p:cNvPr>
          <p:cNvSpPr/>
          <p:nvPr/>
        </p:nvSpPr>
        <p:spPr>
          <a:xfrm>
            <a:off x="3924300" y="3390900"/>
            <a:ext cx="863600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F819711-6491-9392-9194-1B7DD502C7DC}"/>
              </a:ext>
            </a:extLst>
          </p:cNvPr>
          <p:cNvSpPr/>
          <p:nvPr/>
        </p:nvSpPr>
        <p:spPr>
          <a:xfrm>
            <a:off x="6240463" y="3390900"/>
            <a:ext cx="863600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24330DB-B4F9-1885-4EA0-57FD57F860B5}"/>
              </a:ext>
            </a:extLst>
          </p:cNvPr>
          <p:cNvCxnSpPr/>
          <p:nvPr/>
        </p:nvCxnSpPr>
        <p:spPr>
          <a:xfrm>
            <a:off x="3870325" y="2671763"/>
            <a:ext cx="0" cy="8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CE2DD9C-66D0-F962-F509-49D10172DDB7}"/>
              </a:ext>
            </a:extLst>
          </p:cNvPr>
          <p:cNvCxnSpPr/>
          <p:nvPr/>
        </p:nvCxnSpPr>
        <p:spPr>
          <a:xfrm>
            <a:off x="3995738" y="2670175"/>
            <a:ext cx="0" cy="75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F521B6F-A1D1-D50B-E60C-4737CD303FA1}"/>
              </a:ext>
            </a:extLst>
          </p:cNvPr>
          <p:cNvCxnSpPr/>
          <p:nvPr/>
        </p:nvCxnSpPr>
        <p:spPr>
          <a:xfrm>
            <a:off x="4140200" y="2670175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D8E317E-5C72-16B5-95CD-23E7F3DAC0D0}"/>
              </a:ext>
            </a:extLst>
          </p:cNvPr>
          <p:cNvCxnSpPr/>
          <p:nvPr/>
        </p:nvCxnSpPr>
        <p:spPr>
          <a:xfrm>
            <a:off x="4284663" y="2670175"/>
            <a:ext cx="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39196FF-7AB2-9939-451B-8DE69C7E3EE6}"/>
              </a:ext>
            </a:extLst>
          </p:cNvPr>
          <p:cNvCxnSpPr/>
          <p:nvPr/>
        </p:nvCxnSpPr>
        <p:spPr>
          <a:xfrm>
            <a:off x="4572000" y="2670175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197FA47-9F46-EF13-E6C9-9944CCA98A43}"/>
              </a:ext>
            </a:extLst>
          </p:cNvPr>
          <p:cNvCxnSpPr/>
          <p:nvPr/>
        </p:nvCxnSpPr>
        <p:spPr>
          <a:xfrm>
            <a:off x="4841875" y="2670175"/>
            <a:ext cx="0" cy="8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3E9143B-D283-06E3-721C-13C879DC56B3}"/>
              </a:ext>
            </a:extLst>
          </p:cNvPr>
          <p:cNvCxnSpPr/>
          <p:nvPr/>
        </p:nvCxnSpPr>
        <p:spPr>
          <a:xfrm>
            <a:off x="4427538" y="2670175"/>
            <a:ext cx="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19F4BA4-D300-21A3-A280-9309A81814D1}"/>
              </a:ext>
            </a:extLst>
          </p:cNvPr>
          <p:cNvCxnSpPr/>
          <p:nvPr/>
        </p:nvCxnSpPr>
        <p:spPr>
          <a:xfrm>
            <a:off x="4716463" y="2670175"/>
            <a:ext cx="0" cy="75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4D7E0818-619C-2F6A-602A-6759B4FCD5BF}"/>
              </a:ext>
            </a:extLst>
          </p:cNvPr>
          <p:cNvCxnSpPr/>
          <p:nvPr/>
        </p:nvCxnSpPr>
        <p:spPr>
          <a:xfrm>
            <a:off x="6318250" y="2671763"/>
            <a:ext cx="0" cy="75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F2494C77-3BE6-6506-56BC-97F24DD79980}"/>
              </a:ext>
            </a:extLst>
          </p:cNvPr>
          <p:cNvCxnSpPr/>
          <p:nvPr/>
        </p:nvCxnSpPr>
        <p:spPr>
          <a:xfrm>
            <a:off x="6462713" y="2671763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9E230A88-4D4D-9DB0-1295-323092405B50}"/>
              </a:ext>
            </a:extLst>
          </p:cNvPr>
          <p:cNvCxnSpPr/>
          <p:nvPr/>
        </p:nvCxnSpPr>
        <p:spPr>
          <a:xfrm>
            <a:off x="6607175" y="2671763"/>
            <a:ext cx="0" cy="64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0846AEC6-D203-5980-A528-19B424EF6AD8}"/>
              </a:ext>
            </a:extLst>
          </p:cNvPr>
          <p:cNvCxnSpPr/>
          <p:nvPr/>
        </p:nvCxnSpPr>
        <p:spPr>
          <a:xfrm>
            <a:off x="6894513" y="2671763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E35C3586-1999-9D7E-E995-7898C76CB7BA}"/>
              </a:ext>
            </a:extLst>
          </p:cNvPr>
          <p:cNvCxnSpPr/>
          <p:nvPr/>
        </p:nvCxnSpPr>
        <p:spPr>
          <a:xfrm>
            <a:off x="6750050" y="2671763"/>
            <a:ext cx="0" cy="64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246E57E-4684-D816-E5F9-1FDDEB447670}"/>
              </a:ext>
            </a:extLst>
          </p:cNvPr>
          <p:cNvCxnSpPr/>
          <p:nvPr/>
        </p:nvCxnSpPr>
        <p:spPr>
          <a:xfrm>
            <a:off x="7019925" y="2671763"/>
            <a:ext cx="0" cy="75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B1F0713B-E197-9D60-1427-DDB9A6EEC488}"/>
              </a:ext>
            </a:extLst>
          </p:cNvPr>
          <p:cNvCxnSpPr/>
          <p:nvPr/>
        </p:nvCxnSpPr>
        <p:spPr>
          <a:xfrm>
            <a:off x="1422400" y="2671763"/>
            <a:ext cx="0" cy="86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3B97BF81-B046-6595-D670-66878674DF81}"/>
              </a:ext>
            </a:extLst>
          </p:cNvPr>
          <p:cNvCxnSpPr/>
          <p:nvPr/>
        </p:nvCxnSpPr>
        <p:spPr>
          <a:xfrm>
            <a:off x="1547813" y="2671763"/>
            <a:ext cx="0" cy="75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4738C2F8-FAC9-D852-B6E9-B6575029A72A}"/>
              </a:ext>
            </a:extLst>
          </p:cNvPr>
          <p:cNvCxnSpPr/>
          <p:nvPr/>
        </p:nvCxnSpPr>
        <p:spPr>
          <a:xfrm>
            <a:off x="1692275" y="2671763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00BA50B2-6D5B-F40E-6A2F-66E9A62F4594}"/>
              </a:ext>
            </a:extLst>
          </p:cNvPr>
          <p:cNvCxnSpPr/>
          <p:nvPr/>
        </p:nvCxnSpPr>
        <p:spPr>
          <a:xfrm>
            <a:off x="1835150" y="2671763"/>
            <a:ext cx="0" cy="64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B3D8068B-7ABB-DDED-C510-D1C72937D251}"/>
              </a:ext>
            </a:extLst>
          </p:cNvPr>
          <p:cNvCxnSpPr/>
          <p:nvPr/>
        </p:nvCxnSpPr>
        <p:spPr>
          <a:xfrm>
            <a:off x="2124075" y="2671763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A8E5DD72-F22A-5942-9D82-824E25EA9A6A}"/>
              </a:ext>
            </a:extLst>
          </p:cNvPr>
          <p:cNvCxnSpPr/>
          <p:nvPr/>
        </p:nvCxnSpPr>
        <p:spPr>
          <a:xfrm>
            <a:off x="2393950" y="2671763"/>
            <a:ext cx="0" cy="8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4C4CE0C0-9E51-4444-CE3A-245B68FF1B8C}"/>
              </a:ext>
            </a:extLst>
          </p:cNvPr>
          <p:cNvCxnSpPr/>
          <p:nvPr/>
        </p:nvCxnSpPr>
        <p:spPr>
          <a:xfrm>
            <a:off x="1979613" y="2671763"/>
            <a:ext cx="0" cy="64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28EF7AB0-CF38-08B0-E389-0C20DD86FA2A}"/>
              </a:ext>
            </a:extLst>
          </p:cNvPr>
          <p:cNvCxnSpPr/>
          <p:nvPr/>
        </p:nvCxnSpPr>
        <p:spPr>
          <a:xfrm>
            <a:off x="2268538" y="2671763"/>
            <a:ext cx="0" cy="75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443B993D-4EE4-01C0-944D-72E03B0F441B}"/>
              </a:ext>
            </a:extLst>
          </p:cNvPr>
          <p:cNvCxnSpPr/>
          <p:nvPr/>
        </p:nvCxnSpPr>
        <p:spPr>
          <a:xfrm>
            <a:off x="3870325" y="4038600"/>
            <a:ext cx="0" cy="86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85896E28-9210-8E7F-B281-C1D9BF22FF0D}"/>
              </a:ext>
            </a:extLst>
          </p:cNvPr>
          <p:cNvCxnSpPr/>
          <p:nvPr/>
        </p:nvCxnSpPr>
        <p:spPr>
          <a:xfrm>
            <a:off x="4003675" y="4149725"/>
            <a:ext cx="0" cy="75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1CB2510E-07B1-A79C-F267-936233A494F3}"/>
              </a:ext>
            </a:extLst>
          </p:cNvPr>
          <p:cNvCxnSpPr/>
          <p:nvPr/>
        </p:nvCxnSpPr>
        <p:spPr>
          <a:xfrm>
            <a:off x="4143375" y="4211638"/>
            <a:ext cx="0" cy="69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C0484ED3-9F0E-F8D7-A9FD-C82CA6E98490}"/>
              </a:ext>
            </a:extLst>
          </p:cNvPr>
          <p:cNvCxnSpPr/>
          <p:nvPr/>
        </p:nvCxnSpPr>
        <p:spPr>
          <a:xfrm>
            <a:off x="4284663" y="4264025"/>
            <a:ext cx="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13BD48E3-C2C2-D1AE-27C3-EDD67FA801F8}"/>
              </a:ext>
            </a:extLst>
          </p:cNvPr>
          <p:cNvCxnSpPr/>
          <p:nvPr/>
        </p:nvCxnSpPr>
        <p:spPr>
          <a:xfrm>
            <a:off x="4572000" y="4221163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9E60D119-3E34-2ADC-8C73-450FB1C24F63}"/>
              </a:ext>
            </a:extLst>
          </p:cNvPr>
          <p:cNvCxnSpPr/>
          <p:nvPr/>
        </p:nvCxnSpPr>
        <p:spPr>
          <a:xfrm>
            <a:off x="4841875" y="4049713"/>
            <a:ext cx="0" cy="8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0FBA5AFE-EC47-613B-87A7-2DA21BDE1F3E}"/>
              </a:ext>
            </a:extLst>
          </p:cNvPr>
          <p:cNvCxnSpPr/>
          <p:nvPr/>
        </p:nvCxnSpPr>
        <p:spPr>
          <a:xfrm>
            <a:off x="4427538" y="4264025"/>
            <a:ext cx="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2CCFDE4A-F2CD-3C4D-C09E-C31F2069AE64}"/>
              </a:ext>
            </a:extLst>
          </p:cNvPr>
          <p:cNvCxnSpPr/>
          <p:nvPr/>
        </p:nvCxnSpPr>
        <p:spPr>
          <a:xfrm>
            <a:off x="4719638" y="4157663"/>
            <a:ext cx="0" cy="75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>
            <a:extLst>
              <a:ext uri="{FF2B5EF4-FFF2-40B4-BE49-F238E27FC236}">
                <a16:creationId xmlns:a16="http://schemas.microsoft.com/office/drawing/2014/main" id="{1B22340F-D010-8424-4F0D-DD2CF65946AE}"/>
              </a:ext>
            </a:extLst>
          </p:cNvPr>
          <p:cNvCxnSpPr/>
          <p:nvPr/>
        </p:nvCxnSpPr>
        <p:spPr>
          <a:xfrm flipH="1">
            <a:off x="4962525" y="2670175"/>
            <a:ext cx="0" cy="2243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4522E759-4AC1-7583-B948-D261886CAB12}"/>
              </a:ext>
            </a:extLst>
          </p:cNvPr>
          <p:cNvCxnSpPr/>
          <p:nvPr/>
        </p:nvCxnSpPr>
        <p:spPr>
          <a:xfrm flipH="1">
            <a:off x="3744913" y="2665413"/>
            <a:ext cx="0" cy="2243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se šipkou 90">
            <a:extLst>
              <a:ext uri="{FF2B5EF4-FFF2-40B4-BE49-F238E27FC236}">
                <a16:creationId xmlns:a16="http://schemas.microsoft.com/office/drawing/2014/main" id="{51DF9C8F-5775-5FCC-B190-94DC90C03F90}"/>
              </a:ext>
            </a:extLst>
          </p:cNvPr>
          <p:cNvCxnSpPr/>
          <p:nvPr/>
        </p:nvCxnSpPr>
        <p:spPr>
          <a:xfrm>
            <a:off x="7104063" y="3535363"/>
            <a:ext cx="892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se šipkou 97">
            <a:extLst>
              <a:ext uri="{FF2B5EF4-FFF2-40B4-BE49-F238E27FC236}">
                <a16:creationId xmlns:a16="http://schemas.microsoft.com/office/drawing/2014/main" id="{351ECE5F-0AAC-05D7-15FB-E7A30A1534E2}"/>
              </a:ext>
            </a:extLst>
          </p:cNvPr>
          <p:cNvCxnSpPr/>
          <p:nvPr/>
        </p:nvCxnSpPr>
        <p:spPr>
          <a:xfrm>
            <a:off x="7183438" y="3654425"/>
            <a:ext cx="817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se šipkou 98">
            <a:extLst>
              <a:ext uri="{FF2B5EF4-FFF2-40B4-BE49-F238E27FC236}">
                <a16:creationId xmlns:a16="http://schemas.microsoft.com/office/drawing/2014/main" id="{9E8F0CD4-50FB-D40F-16B0-82BE977448D5}"/>
              </a:ext>
            </a:extLst>
          </p:cNvPr>
          <p:cNvCxnSpPr/>
          <p:nvPr/>
        </p:nvCxnSpPr>
        <p:spPr>
          <a:xfrm>
            <a:off x="7177088" y="3932238"/>
            <a:ext cx="817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se šipkou 100">
            <a:extLst>
              <a:ext uri="{FF2B5EF4-FFF2-40B4-BE49-F238E27FC236}">
                <a16:creationId xmlns:a16="http://schemas.microsoft.com/office/drawing/2014/main" id="{4A7E419F-FCFA-9995-D424-89BA694966D9}"/>
              </a:ext>
            </a:extLst>
          </p:cNvPr>
          <p:cNvCxnSpPr/>
          <p:nvPr/>
        </p:nvCxnSpPr>
        <p:spPr>
          <a:xfrm>
            <a:off x="6948488" y="4183063"/>
            <a:ext cx="1046162" cy="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se šipkou 101">
            <a:extLst>
              <a:ext uri="{FF2B5EF4-FFF2-40B4-BE49-F238E27FC236}">
                <a16:creationId xmlns:a16="http://schemas.microsoft.com/office/drawing/2014/main" id="{7BE4BF46-C7D7-0640-297D-5F1A4197CA77}"/>
              </a:ext>
            </a:extLst>
          </p:cNvPr>
          <p:cNvCxnSpPr/>
          <p:nvPr/>
        </p:nvCxnSpPr>
        <p:spPr>
          <a:xfrm>
            <a:off x="7104063" y="4057650"/>
            <a:ext cx="8937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nice se šipkou 110">
            <a:extLst>
              <a:ext uri="{FF2B5EF4-FFF2-40B4-BE49-F238E27FC236}">
                <a16:creationId xmlns:a16="http://schemas.microsoft.com/office/drawing/2014/main" id="{BB8AF4E0-89B3-7225-BF05-9B0E91A15B25}"/>
              </a:ext>
            </a:extLst>
          </p:cNvPr>
          <p:cNvCxnSpPr/>
          <p:nvPr/>
        </p:nvCxnSpPr>
        <p:spPr>
          <a:xfrm>
            <a:off x="7235825" y="3786188"/>
            <a:ext cx="758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5" name="TextovéPole 113">
            <a:extLst>
              <a:ext uri="{FF2B5EF4-FFF2-40B4-BE49-F238E27FC236}">
                <a16:creationId xmlns:a16="http://schemas.microsoft.com/office/drawing/2014/main" id="{6957C4A3-E812-6CE4-7D52-F18374233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5376863"/>
            <a:ext cx="19446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Fluorescence (Excitace/emise)</a:t>
            </a:r>
          </a:p>
        </p:txBody>
      </p:sp>
      <p:sp>
        <p:nvSpPr>
          <p:cNvPr id="20526" name="TextovéPole 114">
            <a:extLst>
              <a:ext uri="{FF2B5EF4-FFF2-40B4-BE49-F238E27FC236}">
                <a16:creationId xmlns:a16="http://schemas.microsoft.com/office/drawing/2014/main" id="{25EF492C-2097-BCFF-4338-09E8A7E66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5129213"/>
            <a:ext cx="230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Zástin paprsku;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Rozptýlené světlo =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Forward scater</a:t>
            </a:r>
          </a:p>
        </p:txBody>
      </p:sp>
      <p:sp>
        <p:nvSpPr>
          <p:cNvPr id="20527" name="TextovéPole 115">
            <a:extLst>
              <a:ext uri="{FF2B5EF4-FFF2-40B4-BE49-F238E27FC236}">
                <a16:creationId xmlns:a16="http://schemas.microsoft.com/office/drawing/2014/main" id="{81270576-5787-BDD5-9FCB-988AE009F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5129213"/>
            <a:ext cx="2305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Odraz paprsku;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Boční světlo =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Side scater</a:t>
            </a:r>
          </a:p>
        </p:txBody>
      </p:sp>
      <p:cxnSp>
        <p:nvCxnSpPr>
          <p:cNvPr id="117" name="Přímá spojnice se šipkou 116">
            <a:extLst>
              <a:ext uri="{FF2B5EF4-FFF2-40B4-BE49-F238E27FC236}">
                <a16:creationId xmlns:a16="http://schemas.microsoft.com/office/drawing/2014/main" id="{54529F28-25F7-B042-3161-0C5A9A22DEC6}"/>
              </a:ext>
            </a:extLst>
          </p:cNvPr>
          <p:cNvCxnSpPr/>
          <p:nvPr/>
        </p:nvCxnSpPr>
        <p:spPr>
          <a:xfrm>
            <a:off x="1416050" y="4029075"/>
            <a:ext cx="0" cy="865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se šipkou 117">
            <a:extLst>
              <a:ext uri="{FF2B5EF4-FFF2-40B4-BE49-F238E27FC236}">
                <a16:creationId xmlns:a16="http://schemas.microsoft.com/office/drawing/2014/main" id="{1CED6990-8AB6-A07C-0481-FCD1F5416031}"/>
              </a:ext>
            </a:extLst>
          </p:cNvPr>
          <p:cNvCxnSpPr/>
          <p:nvPr/>
        </p:nvCxnSpPr>
        <p:spPr>
          <a:xfrm>
            <a:off x="1549400" y="4140200"/>
            <a:ext cx="0" cy="754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>
            <a:extLst>
              <a:ext uri="{FF2B5EF4-FFF2-40B4-BE49-F238E27FC236}">
                <a16:creationId xmlns:a16="http://schemas.microsoft.com/office/drawing/2014/main" id="{5C679DDF-6B28-B8B5-3B59-36AE0E3812FF}"/>
              </a:ext>
            </a:extLst>
          </p:cNvPr>
          <p:cNvCxnSpPr/>
          <p:nvPr/>
        </p:nvCxnSpPr>
        <p:spPr>
          <a:xfrm>
            <a:off x="1689100" y="4202113"/>
            <a:ext cx="0" cy="692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se šipkou 119">
            <a:extLst>
              <a:ext uri="{FF2B5EF4-FFF2-40B4-BE49-F238E27FC236}">
                <a16:creationId xmlns:a16="http://schemas.microsoft.com/office/drawing/2014/main" id="{38D9BE23-199F-7CAE-3B4E-DA22C909BD98}"/>
              </a:ext>
            </a:extLst>
          </p:cNvPr>
          <p:cNvCxnSpPr/>
          <p:nvPr/>
        </p:nvCxnSpPr>
        <p:spPr>
          <a:xfrm>
            <a:off x="1830388" y="4254500"/>
            <a:ext cx="0" cy="649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>
            <a:extLst>
              <a:ext uri="{FF2B5EF4-FFF2-40B4-BE49-F238E27FC236}">
                <a16:creationId xmlns:a16="http://schemas.microsoft.com/office/drawing/2014/main" id="{B48401A8-484E-C7C1-FD9B-7EE7FFEDA8A3}"/>
              </a:ext>
            </a:extLst>
          </p:cNvPr>
          <p:cNvCxnSpPr/>
          <p:nvPr/>
        </p:nvCxnSpPr>
        <p:spPr>
          <a:xfrm>
            <a:off x="2117725" y="4211638"/>
            <a:ext cx="0" cy="692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se šipkou 121">
            <a:extLst>
              <a:ext uri="{FF2B5EF4-FFF2-40B4-BE49-F238E27FC236}">
                <a16:creationId xmlns:a16="http://schemas.microsoft.com/office/drawing/2014/main" id="{8242D6EC-FD4F-D614-B33D-6FB70EEBBFF6}"/>
              </a:ext>
            </a:extLst>
          </p:cNvPr>
          <p:cNvCxnSpPr/>
          <p:nvPr/>
        </p:nvCxnSpPr>
        <p:spPr>
          <a:xfrm>
            <a:off x="2387600" y="4038600"/>
            <a:ext cx="0" cy="865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nice se šipkou 122">
            <a:extLst>
              <a:ext uri="{FF2B5EF4-FFF2-40B4-BE49-F238E27FC236}">
                <a16:creationId xmlns:a16="http://schemas.microsoft.com/office/drawing/2014/main" id="{E757A96B-891B-88DC-9DED-E892058A16E0}"/>
              </a:ext>
            </a:extLst>
          </p:cNvPr>
          <p:cNvCxnSpPr/>
          <p:nvPr/>
        </p:nvCxnSpPr>
        <p:spPr>
          <a:xfrm>
            <a:off x="1973263" y="4254500"/>
            <a:ext cx="0" cy="649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nice se šipkou 123">
            <a:extLst>
              <a:ext uri="{FF2B5EF4-FFF2-40B4-BE49-F238E27FC236}">
                <a16:creationId xmlns:a16="http://schemas.microsoft.com/office/drawing/2014/main" id="{AC0FE888-7AB2-1F00-F6DD-86F45C7533C2}"/>
              </a:ext>
            </a:extLst>
          </p:cNvPr>
          <p:cNvCxnSpPr/>
          <p:nvPr/>
        </p:nvCxnSpPr>
        <p:spPr>
          <a:xfrm>
            <a:off x="2263775" y="4148138"/>
            <a:ext cx="0" cy="755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6" name="TextovéPole 126">
            <a:extLst>
              <a:ext uri="{FF2B5EF4-FFF2-40B4-BE49-F238E27FC236}">
                <a16:creationId xmlns:a16="http://schemas.microsoft.com/office/drawing/2014/main" id="{AA5BF97A-91C6-A887-4B81-D9566EF4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2060575"/>
            <a:ext cx="6348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Optické vlastnosti částic</a:t>
            </a:r>
          </a:p>
        </p:txBody>
      </p:sp>
      <p:sp>
        <p:nvSpPr>
          <p:cNvPr id="20537" name="TextovéPole 128">
            <a:extLst>
              <a:ext uri="{FF2B5EF4-FFF2-40B4-BE49-F238E27FC236}">
                <a16:creationId xmlns:a16="http://schemas.microsoft.com/office/drawing/2014/main" id="{B59199D2-5805-F6D2-5ABB-EA1396AC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321425"/>
            <a:ext cx="8907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Částice: </a:t>
            </a:r>
            <a:r>
              <a:rPr lang="cs-CZ" altLang="cs-CZ" sz="1800">
                <a:latin typeface="Arial" panose="020B0604020202020204" pitchFamily="34" charset="0"/>
              </a:rPr>
              <a:t>pylová zrna, mikroorganismy, buňky, buněčná jádra, apod.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08A52BB0-22FE-0E81-964D-7DB848B39B6F}"/>
              </a:ext>
            </a:extLst>
          </p:cNvPr>
          <p:cNvSpPr/>
          <p:nvPr/>
        </p:nvSpPr>
        <p:spPr>
          <a:xfrm>
            <a:off x="1187450" y="2522538"/>
            <a:ext cx="1439863" cy="277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3BADB6D1-67FD-A9AC-DEB8-37E64F82429A}"/>
              </a:ext>
            </a:extLst>
          </p:cNvPr>
          <p:cNvSpPr/>
          <p:nvPr/>
        </p:nvSpPr>
        <p:spPr>
          <a:xfrm>
            <a:off x="5133975" y="6351588"/>
            <a:ext cx="1460500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">
            <a:extLst>
              <a:ext uri="{FF2B5EF4-FFF2-40B4-BE49-F238E27FC236}">
                <a16:creationId xmlns:a16="http://schemas.microsoft.com/office/drawing/2014/main" id="{B6228773-F281-F50A-12B4-5B4CF1F6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81038"/>
            <a:ext cx="8856662" cy="3140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dirty="0"/>
              <a:t>Zdroj taxonomických znaků (stálé; k dispozici i ve sterilním stavu; mitoticky neaktivní chromozomy)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Velikost genomu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GC obsah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Ploidní</a:t>
            </a:r>
            <a:r>
              <a:rPr lang="cs-CZ" altLang="cs-CZ" dirty="0"/>
              <a:t> úroveň (cca karyotyp)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Endopolyploidizace</a:t>
            </a:r>
            <a:r>
              <a:rPr lang="cs-CZ" altLang="cs-CZ" dirty="0"/>
              <a:t> (zásobní orgány)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Vnitrodruhová variabilita (aneuploidie; B-chromozomy vs. zvětšení/zmenšení chromozomů)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Identifikace </a:t>
            </a:r>
            <a:r>
              <a:rPr lang="cs-CZ" altLang="cs-CZ" dirty="0" err="1"/>
              <a:t>holocentrických</a:t>
            </a:r>
            <a:r>
              <a:rPr lang="cs-CZ" altLang="cs-CZ" dirty="0"/>
              <a:t> vs. </a:t>
            </a:r>
            <a:r>
              <a:rPr lang="cs-CZ" altLang="cs-CZ" dirty="0" err="1"/>
              <a:t>monocentrických</a:t>
            </a:r>
            <a:r>
              <a:rPr lang="cs-CZ" altLang="cs-CZ" dirty="0"/>
              <a:t> chromozomů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</p:txBody>
      </p:sp>
      <p:sp>
        <p:nvSpPr>
          <p:cNvPr id="22531" name="TextovéPole 1">
            <a:extLst>
              <a:ext uri="{FF2B5EF4-FFF2-40B4-BE49-F238E27FC236}">
                <a16:creationId xmlns:a16="http://schemas.microsoft.com/office/drawing/2014/main" id="{C1C74BFA-434F-117B-E650-32DFD5C7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K čemu je to dobré?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>
            <a:extLst>
              <a:ext uri="{FF2B5EF4-FFF2-40B4-BE49-F238E27FC236}">
                <a16:creationId xmlns:a16="http://schemas.microsoft.com/office/drawing/2014/main" id="{267D5EAC-F17E-19FE-3115-9904B7363C9B}"/>
              </a:ext>
            </a:extLst>
          </p:cNvPr>
          <p:cNvSpPr/>
          <p:nvPr/>
        </p:nvSpPr>
        <p:spPr>
          <a:xfrm>
            <a:off x="2017713" y="-7623175"/>
            <a:ext cx="15300325" cy="153003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D18B98DF-D215-4BAB-A530-CDA4E1ED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84263"/>
            <a:ext cx="1204913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09B140C4-A54F-F35E-1B5A-09BA8471EC6E}"/>
              </a:ext>
            </a:extLst>
          </p:cNvPr>
          <p:cNvSpPr/>
          <p:nvPr/>
        </p:nvSpPr>
        <p:spPr>
          <a:xfrm>
            <a:off x="1198563" y="4695825"/>
            <a:ext cx="180975" cy="1809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6591D81-8E3D-6C73-0D86-03D17A00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300663"/>
            <a:ext cx="21463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0A3991C-BF08-E6FF-B563-1E00111C9ABC}"/>
              </a:ext>
            </a:extLst>
          </p:cNvPr>
          <p:cNvSpPr txBox="1"/>
          <p:nvPr/>
        </p:nvSpPr>
        <p:spPr>
          <a:xfrm>
            <a:off x="4389438" y="6005513"/>
            <a:ext cx="1873250" cy="70802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  <a:cs typeface="+mn-cs"/>
              </a:rPr>
              <a:t>půdní měňavka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i="1" dirty="0">
                <a:latin typeface="+mn-lt"/>
                <a:cs typeface="+mn-cs"/>
              </a:rPr>
              <a:t>Chaos </a:t>
            </a:r>
            <a:r>
              <a:rPr lang="cs-CZ" sz="2000" i="1" dirty="0" err="1">
                <a:latin typeface="+mn-lt"/>
                <a:cs typeface="+mn-cs"/>
              </a:rPr>
              <a:t>chaos</a:t>
            </a:r>
            <a:endParaRPr lang="cs-CZ" sz="2000" dirty="0">
              <a:latin typeface="+mn-lt"/>
              <a:cs typeface="+mn-cs"/>
            </a:endParaRP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96B50EEA-A027-5596-621F-1A2E4453308E}"/>
              </a:ext>
            </a:extLst>
          </p:cNvPr>
          <p:cNvCxnSpPr/>
          <p:nvPr/>
        </p:nvCxnSpPr>
        <p:spPr>
          <a:xfrm>
            <a:off x="898525" y="4076700"/>
            <a:ext cx="287338" cy="5048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E39BC5B-976D-7BB3-FA77-1979F6E49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219450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Jádro váží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0,0023 pg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5C8A0CA-163E-8DBF-34C5-8320E09D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688" y="6005513"/>
            <a:ext cx="130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Jádro váží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1400 pg</a:t>
            </a:r>
          </a:p>
        </p:txBody>
      </p: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8860AA1C-4B49-B8A4-33CE-3DC142C8F3EB}"/>
              </a:ext>
            </a:extLst>
          </p:cNvPr>
          <p:cNvCxnSpPr/>
          <p:nvPr/>
        </p:nvCxnSpPr>
        <p:spPr>
          <a:xfrm flipV="1">
            <a:off x="3709988" y="5546725"/>
            <a:ext cx="423862" cy="4175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B665D4E-FCAF-B1DD-97F8-DD24B41A2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392738"/>
            <a:ext cx="30924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Jádra se liší 600 000 krát  !!!</a:t>
            </a:r>
          </a:p>
        </p:txBody>
      </p:sp>
      <p:sp>
        <p:nvSpPr>
          <p:cNvPr id="23564" name="TextovéPole 30">
            <a:extLst>
              <a:ext uri="{FF2B5EF4-FFF2-40B4-BE49-F238E27FC236}">
                <a16:creationId xmlns:a16="http://schemas.microsoft.com/office/drawing/2014/main" id="{8FE87F10-3E34-81F7-4808-9B2F7248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04813"/>
            <a:ext cx="3600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Diverzita genomů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cs-CZ" altLang="cs-CZ" sz="360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63007142-AFE9-FF6E-E561-66F57126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6988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1BE74A4-E75F-3488-34D0-89A4D73A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695825"/>
            <a:ext cx="3063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BB35E514-A4B6-F766-9463-D1A68E49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2441575"/>
            <a:ext cx="30575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Střevní parazit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/>
              <a:t>Encephalitozoon intestinalis</a:t>
            </a:r>
            <a:endParaRPr lang="cs-CZ" altLang="cs-CZ" sz="200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DE07B43-EFB4-D372-FE03-4377C8003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4450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Slunce a Země se hmotnostně liší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„jen“ 330 000 krát !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AE0B73A-DF40-C90D-7468-808EA368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4632325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Země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CD2D4F2B-E124-784E-45ED-10CECE044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3995738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Slunce</a:t>
            </a:r>
          </a:p>
        </p:txBody>
      </p:sp>
      <p:sp>
        <p:nvSpPr>
          <p:cNvPr id="23571" name="TextovéPole 30">
            <a:extLst>
              <a:ext uri="{FF2B5EF4-FFF2-40B4-BE49-F238E27FC236}">
                <a16:creationId xmlns:a16="http://schemas.microsoft.com/office/drawing/2014/main" id="{E2739EAA-12E3-CDA5-D031-F2F2C5712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419100"/>
            <a:ext cx="1639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Trpaslík</a:t>
            </a:r>
          </a:p>
        </p:txBody>
      </p:sp>
      <p:sp>
        <p:nvSpPr>
          <p:cNvPr id="23572" name="TextovéPole 32">
            <a:extLst>
              <a:ext uri="{FF2B5EF4-FFF2-40B4-BE49-F238E27FC236}">
                <a16:creationId xmlns:a16="http://schemas.microsoft.com/office/drawing/2014/main" id="{F6B19A9A-15FE-235C-B8D7-F9702DA22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4635500"/>
            <a:ext cx="1641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Obr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8" grpId="0" animBg="1"/>
      <p:bldP spid="25" grpId="0"/>
      <p:bldP spid="26" grpId="0"/>
      <p:bldP spid="30" grpId="0"/>
      <p:bldP spid="11" grpId="0" animBg="1"/>
      <p:bldP spid="24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eesbirdblog.files.wordpress.com/2009/08/2-common-ostrich-struthio-camelus-massaicus-by-bob-nan.jpg">
            <a:extLst>
              <a:ext uri="{FF2B5EF4-FFF2-40B4-BE49-F238E27FC236}">
                <a16:creationId xmlns:a16="http://schemas.microsoft.com/office/drawing/2014/main" id="{5243F165-F871-2019-6140-A0E7C3AB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r="4430"/>
          <a:stretch>
            <a:fillRect/>
          </a:stretch>
        </p:blipFill>
        <p:spPr bwMode="auto">
          <a:xfrm>
            <a:off x="3048000" y="1763713"/>
            <a:ext cx="285273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8" descr="http://upload.wikimedia.org/wikipedia/commons/f/fb/Archilochus-alexandri-003.jpg">
            <a:extLst>
              <a:ext uri="{FF2B5EF4-FFF2-40B4-BE49-F238E27FC236}">
                <a16:creationId xmlns:a16="http://schemas.microsoft.com/office/drawing/2014/main" id="{48426209-5311-EFB5-F1C2-A03A8C67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3971925"/>
            <a:ext cx="28511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9">
            <a:extLst>
              <a:ext uri="{FF2B5EF4-FFF2-40B4-BE49-F238E27FC236}">
                <a16:creationId xmlns:a16="http://schemas.microsoft.com/office/drawing/2014/main" id="{26DA3756-2AD2-B270-008F-DA6056BC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5500688"/>
            <a:ext cx="296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900" b="1" i="1" dirty="0" err="1">
                <a:solidFill>
                  <a:schemeClr val="bg1"/>
                </a:solidFill>
                <a:latin typeface="+mn-lt"/>
              </a:rPr>
              <a:t>Archilochus</a:t>
            </a:r>
            <a:r>
              <a:rPr lang="cs-CZ" sz="9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900" b="1" i="1" dirty="0" err="1">
                <a:solidFill>
                  <a:schemeClr val="bg1"/>
                </a:solidFill>
                <a:latin typeface="+mn-lt"/>
              </a:rPr>
              <a:t>alexandri</a:t>
            </a:r>
            <a:r>
              <a:rPr lang="cs-CZ" sz="900" b="1" i="1" dirty="0">
                <a:solidFill>
                  <a:schemeClr val="bg1"/>
                </a:solidFill>
                <a:latin typeface="+mn-lt"/>
              </a:rPr>
              <a:t>                                         </a:t>
            </a:r>
            <a:r>
              <a:rPr lang="cs-CZ" sz="2000" b="1" dirty="0">
                <a:solidFill>
                  <a:schemeClr val="bg1"/>
                </a:solidFill>
                <a:latin typeface="+mn-lt"/>
              </a:rPr>
              <a:t>0,9 </a:t>
            </a:r>
            <a:r>
              <a:rPr lang="cs-CZ" sz="2000" b="1" dirty="0" err="1">
                <a:solidFill>
                  <a:schemeClr val="bg1"/>
                </a:solidFill>
                <a:latin typeface="+mn-lt"/>
              </a:rPr>
              <a:t>pg</a:t>
            </a:r>
            <a:endParaRPr lang="cs-CZ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ovéPole 19">
            <a:extLst>
              <a:ext uri="{FF2B5EF4-FFF2-40B4-BE49-F238E27FC236}">
                <a16:creationId xmlns:a16="http://schemas.microsoft.com/office/drawing/2014/main" id="{0BBFA996-E8D5-A978-80A0-62C4695BD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5837238"/>
            <a:ext cx="248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>
                <a:latin typeface="+mn-lt"/>
              </a:rPr>
              <a:t>kolibřík černobradý</a:t>
            </a:r>
          </a:p>
        </p:txBody>
      </p:sp>
      <p:sp>
        <p:nvSpPr>
          <p:cNvPr id="19" name="TextovéPole 26">
            <a:extLst>
              <a:ext uri="{FF2B5EF4-FFF2-40B4-BE49-F238E27FC236}">
                <a16:creationId xmlns:a16="http://schemas.microsoft.com/office/drawing/2014/main" id="{DA06C958-0A2A-CBE3-D788-07D691074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708150"/>
            <a:ext cx="1906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900" b="1" i="1">
                <a:latin typeface="+mn-lt"/>
              </a:rPr>
              <a:t>Struthio camelus         </a:t>
            </a:r>
            <a:r>
              <a:rPr lang="cs-CZ" sz="2000" b="1">
                <a:latin typeface="+mn-lt"/>
              </a:rPr>
              <a:t>2,2 pg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87E43B6-FB77-7947-3460-3CF0ED889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1392238"/>
            <a:ext cx="219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>
                <a:latin typeface="+mn-lt"/>
              </a:rPr>
              <a:t>pštros dvouprstý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9DF742F-751E-4310-91F9-0B233812F7EE}"/>
              </a:ext>
            </a:extLst>
          </p:cNvPr>
          <p:cNvSpPr txBox="1"/>
          <p:nvPr/>
        </p:nvSpPr>
        <p:spPr>
          <a:xfrm>
            <a:off x="6084888" y="3500438"/>
            <a:ext cx="10747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4000" b="1">
                <a:latin typeface="+mn-lt"/>
                <a:cs typeface="Arial" charset="0"/>
              </a:rPr>
              <a:t>2,4x</a:t>
            </a:r>
          </a:p>
        </p:txBody>
      </p:sp>
      <p:sp>
        <p:nvSpPr>
          <p:cNvPr id="24585" name="TextovéPole 6">
            <a:extLst>
              <a:ext uri="{FF2B5EF4-FFF2-40B4-BE49-F238E27FC236}">
                <a16:creationId xmlns:a16="http://schemas.microsoft.com/office/drawing/2014/main" id="{E6C85486-DB75-3884-9DDB-3B3FDC52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4175"/>
            <a:ext cx="799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U mnohobuněčných organizmů rozdíly často menší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3D3D6A6-C0C8-8C5C-D40D-E627CF37C420}"/>
              </a:ext>
            </a:extLst>
          </p:cNvPr>
          <p:cNvSpPr txBox="1"/>
          <p:nvPr/>
        </p:nvSpPr>
        <p:spPr>
          <a:xfrm>
            <a:off x="2771775" y="1196975"/>
            <a:ext cx="10795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cs-CZ" sz="2800" b="1">
                <a:latin typeface="+mn-lt"/>
                <a:cs typeface="Arial" charset="0"/>
              </a:rPr>
              <a:t>Ptáci</a:t>
            </a:r>
          </a:p>
        </p:txBody>
      </p: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3BE56C9F-7B6E-9A9B-6238-7DE5895EC6C4}"/>
              </a:ext>
            </a:extLst>
          </p:cNvPr>
          <p:cNvCxnSpPr/>
          <p:nvPr/>
        </p:nvCxnSpPr>
        <p:spPr>
          <a:xfrm>
            <a:off x="6053138" y="1916113"/>
            <a:ext cx="0" cy="381635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6">
            <a:extLst>
              <a:ext uri="{FF2B5EF4-FFF2-40B4-BE49-F238E27FC236}">
                <a16:creationId xmlns:a16="http://schemas.microsoft.com/office/drawing/2014/main" id="{91480DE0-06D9-35D7-1983-4F6BAE089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6838"/>
            <a:ext cx="799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Existují i opačné případy – extrémních rozdílů</a:t>
            </a:r>
          </a:p>
        </p:txBody>
      </p:sp>
      <p:grpSp>
        <p:nvGrpSpPr>
          <p:cNvPr id="25603" name="Skupina 34">
            <a:extLst>
              <a:ext uri="{FF2B5EF4-FFF2-40B4-BE49-F238E27FC236}">
                <a16:creationId xmlns:a16="http://schemas.microsoft.com/office/drawing/2014/main" id="{EC3ACB60-4850-FB79-6E1D-A89B15B146F9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908050"/>
            <a:ext cx="2322513" cy="2592388"/>
            <a:chOff x="5076279" y="908932"/>
            <a:chExt cx="2322568" cy="2591561"/>
          </a:xfrm>
        </p:grpSpPr>
        <p:pic>
          <p:nvPicPr>
            <p:cNvPr id="25617" name="Picture 9" descr="http://central.languagepod101.com/stockphoto/media/8843&amp;v=fit512.jpg">
              <a:extLst>
                <a:ext uri="{FF2B5EF4-FFF2-40B4-BE49-F238E27FC236}">
                  <a16:creationId xmlns:a16="http://schemas.microsoft.com/office/drawing/2014/main" id="{FABA472B-F3BC-0619-01C1-66AB83E70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1" r="17314"/>
            <a:stretch>
              <a:fillRect/>
            </a:stretch>
          </p:blipFill>
          <p:spPr bwMode="auto">
            <a:xfrm>
              <a:off x="5076279" y="908932"/>
              <a:ext cx="2322568" cy="259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ovéPole 21">
              <a:extLst>
                <a:ext uri="{FF2B5EF4-FFF2-40B4-BE49-F238E27FC236}">
                  <a16:creationId xmlns:a16="http://schemas.microsoft.com/office/drawing/2014/main" id="{89B4A1F8-5B39-E0FA-7E2F-08790AABE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745" y="2372140"/>
              <a:ext cx="1987597" cy="707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cs-CZ" sz="4000" b="1" dirty="0">
                  <a:latin typeface="+mn-lt"/>
                  <a:cs typeface="Tahoma" pitchFamily="34" charset="0"/>
                </a:rPr>
                <a:t>300 </a:t>
              </a:r>
              <a:r>
                <a:rPr lang="cs-CZ" sz="4000" b="1" dirty="0" err="1">
                  <a:latin typeface="+mn-lt"/>
                  <a:cs typeface="Tahoma" pitchFamily="34" charset="0"/>
                </a:rPr>
                <a:t>pg</a:t>
              </a:r>
              <a:r>
                <a:rPr lang="cs-CZ" sz="4000" b="1" dirty="0">
                  <a:latin typeface="+mn-lt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5604" name="Skupina 32">
            <a:extLst>
              <a:ext uri="{FF2B5EF4-FFF2-40B4-BE49-F238E27FC236}">
                <a16:creationId xmlns:a16="http://schemas.microsoft.com/office/drawing/2014/main" id="{FCA99EA8-0BC9-3A51-FA82-1606B0B69D16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128713"/>
            <a:ext cx="4511675" cy="2325687"/>
            <a:chOff x="395288" y="1128713"/>
            <a:chExt cx="4511675" cy="2325687"/>
          </a:xfrm>
        </p:grpSpPr>
        <p:pic>
          <p:nvPicPr>
            <p:cNvPr id="25615" name="Picture 4" descr="http://www.hillkeep.ca/images/Kinugasa_japonica_IMGP6624x.jpg">
              <a:extLst>
                <a:ext uri="{FF2B5EF4-FFF2-40B4-BE49-F238E27FC236}">
                  <a16:creationId xmlns:a16="http://schemas.microsoft.com/office/drawing/2014/main" id="{4B10545E-6C6B-B97C-9758-50194886C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196975"/>
              <a:ext cx="4438650" cy="22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29">
              <a:extLst>
                <a:ext uri="{FF2B5EF4-FFF2-40B4-BE49-F238E27FC236}">
                  <a16:creationId xmlns:a16="http://schemas.microsoft.com/office/drawing/2014/main" id="{920574C3-4193-0F3A-A001-1179C7B97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1128713"/>
              <a:ext cx="18732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cs-CZ" sz="1400" b="1" i="1">
                  <a:solidFill>
                    <a:schemeClr val="bg1"/>
                  </a:solidFill>
                  <a:latin typeface="+mn-lt"/>
                  <a:cs typeface="Arial" charset="0"/>
                </a:rPr>
                <a:t>Paris japonica</a:t>
              </a:r>
            </a:p>
          </p:txBody>
        </p:sp>
      </p:grpSp>
      <p:grpSp>
        <p:nvGrpSpPr>
          <p:cNvPr id="25605" name="Skupina 33">
            <a:extLst>
              <a:ext uri="{FF2B5EF4-FFF2-40B4-BE49-F238E27FC236}">
                <a16:creationId xmlns:a16="http://schemas.microsoft.com/office/drawing/2014/main" id="{8A44116F-478C-A2BE-4F79-EB3C2948280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492500"/>
            <a:ext cx="2120900" cy="2816225"/>
            <a:chOff x="468313" y="3492500"/>
            <a:chExt cx="2120900" cy="2816225"/>
          </a:xfrm>
        </p:grpSpPr>
        <p:pic>
          <p:nvPicPr>
            <p:cNvPr id="25613" name="Picture 2" descr="http://upload.wikimedia.org/wikipedia/commons/d/df/Genlisea_aurea_flower_4_Darwiniana.jpg">
              <a:extLst>
                <a:ext uri="{FF2B5EF4-FFF2-40B4-BE49-F238E27FC236}">
                  <a16:creationId xmlns:a16="http://schemas.microsoft.com/office/drawing/2014/main" id="{280CE61A-1D70-2707-FE6A-793FF4AE8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3527425"/>
              <a:ext cx="2087562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ovéPole 30">
              <a:extLst>
                <a:ext uri="{FF2B5EF4-FFF2-40B4-BE49-F238E27FC236}">
                  <a16:creationId xmlns:a16="http://schemas.microsoft.com/office/drawing/2014/main" id="{5C0EEC52-5498-104D-A52D-220C1B2CA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150" y="3492500"/>
              <a:ext cx="10080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cs-CZ" sz="1400" b="1" i="1">
                  <a:solidFill>
                    <a:schemeClr val="bg1"/>
                  </a:solidFill>
                  <a:latin typeface="+mn-lt"/>
                  <a:cs typeface="Arial" charset="0"/>
                </a:rPr>
                <a:t>Genlisea aurea</a:t>
              </a:r>
            </a:p>
          </p:txBody>
        </p:sp>
      </p:grpSp>
      <p:grpSp>
        <p:nvGrpSpPr>
          <p:cNvPr id="25606" name="Skupina 35">
            <a:extLst>
              <a:ext uri="{FF2B5EF4-FFF2-40B4-BE49-F238E27FC236}">
                <a16:creationId xmlns:a16="http://schemas.microsoft.com/office/drawing/2014/main" id="{E3653329-2842-CF17-94A4-8FDC98B102ED}"/>
              </a:ext>
            </a:extLst>
          </p:cNvPr>
          <p:cNvGrpSpPr>
            <a:grpSpLocks/>
          </p:cNvGrpSpPr>
          <p:nvPr/>
        </p:nvGrpSpPr>
        <p:grpSpPr bwMode="auto">
          <a:xfrm>
            <a:off x="2651125" y="5157788"/>
            <a:ext cx="5232400" cy="1357312"/>
            <a:chOff x="2650645" y="5157192"/>
            <a:chExt cx="5233512" cy="1357699"/>
          </a:xfrm>
        </p:grpSpPr>
        <p:pic>
          <p:nvPicPr>
            <p:cNvPr id="25610" name="Picture 7" descr="http://www.chem.wisc.edu/deptfiles/genchem/sstutorial/Text2/Tx21/mass/1gram.gif">
              <a:extLst>
                <a:ext uri="{FF2B5EF4-FFF2-40B4-BE49-F238E27FC236}">
                  <a16:creationId xmlns:a16="http://schemas.microsoft.com/office/drawing/2014/main" id="{0FDADAF3-ED6B-C084-F44A-6305266D8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205" y="5157192"/>
              <a:ext cx="935037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ovéPole 19">
              <a:extLst>
                <a:ext uri="{FF2B5EF4-FFF2-40B4-BE49-F238E27FC236}">
                  <a16:creationId xmlns:a16="http://schemas.microsoft.com/office/drawing/2014/main" id="{71E56949-326B-7B77-BBC2-3E9540BF3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604" y="5806664"/>
              <a:ext cx="2016553" cy="708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cs-CZ" sz="4000" b="1">
                  <a:latin typeface="+mn-lt"/>
                  <a:cs typeface="Tahoma" pitchFamily="34" charset="0"/>
                </a:rPr>
                <a:t>0,1 pg</a:t>
              </a:r>
            </a:p>
          </p:txBody>
        </p:sp>
        <p:cxnSp>
          <p:nvCxnSpPr>
            <p:cNvPr id="27" name="Přímá spojovací šipka 26">
              <a:extLst>
                <a:ext uri="{FF2B5EF4-FFF2-40B4-BE49-F238E27FC236}">
                  <a16:creationId xmlns:a16="http://schemas.microsoft.com/office/drawing/2014/main" id="{65B9E448-8F8E-077A-1C0D-B12440CCE658}"/>
                </a:ext>
              </a:extLst>
            </p:cNvPr>
            <p:cNvCxnSpPr/>
            <p:nvPr/>
          </p:nvCxnSpPr>
          <p:spPr>
            <a:xfrm flipH="1">
              <a:off x="2650645" y="6165541"/>
              <a:ext cx="3216959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Přímá spojovací šipka 29">
            <a:extLst>
              <a:ext uri="{FF2B5EF4-FFF2-40B4-BE49-F238E27FC236}">
                <a16:creationId xmlns:a16="http://schemas.microsoft.com/office/drawing/2014/main" id="{F8236CED-A89A-7DCE-84E9-4E9D4E99E6FE}"/>
              </a:ext>
            </a:extLst>
          </p:cNvPr>
          <p:cNvCxnSpPr/>
          <p:nvPr/>
        </p:nvCxnSpPr>
        <p:spPr>
          <a:xfrm flipH="1">
            <a:off x="7523163" y="2662238"/>
            <a:ext cx="1587" cy="325120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C8EA5D5-B5EE-CFB4-C4A8-8FADA8DDFCA5}"/>
              </a:ext>
            </a:extLst>
          </p:cNvPr>
          <p:cNvSpPr txBox="1"/>
          <p:nvPr/>
        </p:nvSpPr>
        <p:spPr>
          <a:xfrm>
            <a:off x="7626350" y="3754438"/>
            <a:ext cx="1727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4000" b="1" dirty="0">
                <a:latin typeface="+mn-lt"/>
                <a:cs typeface="Arial" charset="0"/>
              </a:rPr>
              <a:t>3000x</a:t>
            </a:r>
          </a:p>
        </p:txBody>
      </p:sp>
      <p:sp>
        <p:nvSpPr>
          <p:cNvPr id="25609" name="TextovéPole 6">
            <a:extLst>
              <a:ext uri="{FF2B5EF4-FFF2-40B4-BE49-F238E27FC236}">
                <a16:creationId xmlns:a16="http://schemas.microsoft.com/office/drawing/2014/main" id="{186A0D49-035A-9C26-D819-F52A289ED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01663"/>
            <a:ext cx="799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krytosemenné rostliny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1">
            <a:extLst>
              <a:ext uri="{FF2B5EF4-FFF2-40B4-BE49-F238E27FC236}">
                <a16:creationId xmlns:a16="http://schemas.microsoft.com/office/drawing/2014/main" id="{004C67E7-8A2D-BA97-953E-000C8B72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49275"/>
            <a:ext cx="30289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Obrázek 2">
            <a:extLst>
              <a:ext uri="{FF2B5EF4-FFF2-40B4-BE49-F238E27FC236}">
                <a16:creationId xmlns:a16="http://schemas.microsoft.com/office/drawing/2014/main" id="{D542A79C-9EBE-0079-D913-92675FEA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302895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Obrázek 3">
            <a:extLst>
              <a:ext uri="{FF2B5EF4-FFF2-40B4-BE49-F238E27FC236}">
                <a16:creationId xmlns:a16="http://schemas.microsoft.com/office/drawing/2014/main" id="{B06E6A01-C160-AD88-61C1-E65E4E760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25688"/>
            <a:ext cx="3046412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ovéPole 4">
            <a:extLst>
              <a:ext uri="{FF2B5EF4-FFF2-40B4-BE49-F238E27FC236}">
                <a16:creationId xmlns:a16="http://schemas.microsoft.com/office/drawing/2014/main" id="{4C176ED0-C439-61A9-20B1-2457B77AD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6453188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Holocentrické chromozomy</a:t>
            </a:r>
          </a:p>
        </p:txBody>
      </p:sp>
      <p:sp>
        <p:nvSpPr>
          <p:cNvPr id="26630" name="TextovéPole 5">
            <a:extLst>
              <a:ext uri="{FF2B5EF4-FFF2-40B4-BE49-F238E27FC236}">
                <a16:creationId xmlns:a16="http://schemas.microsoft.com/office/drawing/2014/main" id="{D8B97384-4AA3-312D-BA96-6E79A93F3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2890838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Monocentrické chromozomy</a:t>
            </a:r>
          </a:p>
        </p:txBody>
      </p:sp>
      <p:sp>
        <p:nvSpPr>
          <p:cNvPr id="26631" name="TextovéPole 6">
            <a:extLst>
              <a:ext uri="{FF2B5EF4-FFF2-40B4-BE49-F238E27FC236}">
                <a16:creationId xmlns:a16="http://schemas.microsoft.com/office/drawing/2014/main" id="{472A7A0B-5712-A733-68DB-C3D1A207F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724400"/>
            <a:ext cx="345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Rostoucí nestresovaná rostlina </a:t>
            </a:r>
          </a:p>
        </p:txBody>
      </p:sp>
      <p:sp>
        <p:nvSpPr>
          <p:cNvPr id="8" name="Blesk 7">
            <a:extLst>
              <a:ext uri="{FF2B5EF4-FFF2-40B4-BE49-F238E27FC236}">
                <a16:creationId xmlns:a16="http://schemas.microsoft.com/office/drawing/2014/main" id="{F9F765CD-5889-0BDD-CF51-EEA0152D91AF}"/>
              </a:ext>
            </a:extLst>
          </p:cNvPr>
          <p:cNvSpPr/>
          <p:nvPr/>
        </p:nvSpPr>
        <p:spPr>
          <a:xfrm flipH="1">
            <a:off x="3827463" y="2341563"/>
            <a:ext cx="1008062" cy="145097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633" name="TextovéPole 8">
            <a:extLst>
              <a:ext uri="{FF2B5EF4-FFF2-40B4-BE49-F238E27FC236}">
                <a16:creationId xmlns:a16="http://schemas.microsoft.com/office/drawing/2014/main" id="{B24FB610-7E1F-8031-2765-252ED8EB2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773238"/>
            <a:ext cx="125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UV záření</a:t>
            </a:r>
          </a:p>
        </p:txBody>
      </p:sp>
      <p:sp>
        <p:nvSpPr>
          <p:cNvPr id="26634" name="TextovéPole 9">
            <a:extLst>
              <a:ext uri="{FF2B5EF4-FFF2-40B4-BE49-F238E27FC236}">
                <a16:creationId xmlns:a16="http://schemas.microsoft.com/office/drawing/2014/main" id="{10E4F169-6E13-22B9-7B4A-2B34F0C30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01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Holocentrický vs. mononocentrický chromozom?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ovéPole 1">
            <a:extLst>
              <a:ext uri="{FF2B5EF4-FFF2-40B4-BE49-F238E27FC236}">
                <a16:creationId xmlns:a16="http://schemas.microsoft.com/office/drawing/2014/main" id="{26940594-6DCC-7D2A-966F-13FE8B288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>
                <a:latin typeface="Arial" panose="020B0604020202020204" pitchFamily="34" charset="0"/>
              </a:rPr>
              <a:t>Průtoková cytometrie</a:t>
            </a:r>
          </a:p>
        </p:txBody>
      </p:sp>
      <p:pic>
        <p:nvPicPr>
          <p:cNvPr id="4099" name="Obrázek 15">
            <a:extLst>
              <a:ext uri="{FF2B5EF4-FFF2-40B4-BE49-F238E27FC236}">
                <a16:creationId xmlns:a16="http://schemas.microsoft.com/office/drawing/2014/main" id="{A368424B-7E81-584E-4413-ED1909740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2125662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1BA761E6-9236-933C-28E2-99EDE04238F9}"/>
              </a:ext>
            </a:extLst>
          </p:cNvPr>
          <p:cNvSpPr/>
          <p:nvPr/>
        </p:nvSpPr>
        <p:spPr>
          <a:xfrm>
            <a:off x="4114800" y="1554163"/>
            <a:ext cx="2873375" cy="15144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01" name="TextovéPole 17">
            <a:extLst>
              <a:ext uri="{FF2B5EF4-FFF2-40B4-BE49-F238E27FC236}">
                <a16:creationId xmlns:a16="http://schemas.microsoft.com/office/drawing/2014/main" id="{9AE93E61-E3CD-C492-DA21-F2F99C5B5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166938"/>
            <a:ext cx="1341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Black box</a:t>
            </a:r>
          </a:p>
        </p:txBody>
      </p:sp>
      <p:pic>
        <p:nvPicPr>
          <p:cNvPr id="4102" name="Obrázek 60">
            <a:extLst>
              <a:ext uri="{FF2B5EF4-FFF2-40B4-BE49-F238E27FC236}">
                <a16:creationId xmlns:a16="http://schemas.microsoft.com/office/drawing/2014/main" id="{2E82EF0E-C147-8AF6-D16C-C47A56D56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206875"/>
            <a:ext cx="2814637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D8D3C6E-D23D-0C6F-D961-224A132A4A1C}"/>
              </a:ext>
            </a:extLst>
          </p:cNvPr>
          <p:cNvCxnSpPr/>
          <p:nvPr/>
        </p:nvCxnSpPr>
        <p:spPr>
          <a:xfrm>
            <a:off x="1763713" y="2349500"/>
            <a:ext cx="22066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FCFB4733-FEB3-5D57-A192-9E872E5E4A1C}"/>
              </a:ext>
            </a:extLst>
          </p:cNvPr>
          <p:cNvCxnSpPr/>
          <p:nvPr/>
        </p:nvCxnSpPr>
        <p:spPr>
          <a:xfrm>
            <a:off x="5605463" y="3211513"/>
            <a:ext cx="0" cy="935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142834CC-A527-9BC4-4C1B-7A95B678B75B}"/>
              </a:ext>
            </a:extLst>
          </p:cNvPr>
          <p:cNvCxnSpPr/>
          <p:nvPr/>
        </p:nvCxnSpPr>
        <p:spPr>
          <a:xfrm>
            <a:off x="7067550" y="5329238"/>
            <a:ext cx="5762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ovéPole 54">
            <a:extLst>
              <a:ext uri="{FF2B5EF4-FFF2-40B4-BE49-F238E27FC236}">
                <a16:creationId xmlns:a16="http://schemas.microsoft.com/office/drawing/2014/main" id="{520FA81B-CB75-6623-7CB0-938DE2FBA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25" y="5114925"/>
            <a:ext cx="1592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Informace</a:t>
            </a:r>
          </a:p>
        </p:txBody>
      </p: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9432BCC9-E920-F9D2-39ED-CA511CBD0EF4}"/>
              </a:ext>
            </a:extLst>
          </p:cNvPr>
          <p:cNvCxnSpPr/>
          <p:nvPr/>
        </p:nvCxnSpPr>
        <p:spPr>
          <a:xfrm>
            <a:off x="1770063" y="2336800"/>
            <a:ext cx="0" cy="360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6">
            <a:extLst>
              <a:ext uri="{FF2B5EF4-FFF2-40B4-BE49-F238E27FC236}">
                <a16:creationId xmlns:a16="http://schemas.microsoft.com/office/drawing/2014/main" id="{84FF2BEC-B044-0A66-EA31-1FF72C906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29241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Rozrůznily se velikosti genomu náhodně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nebo adaptivní evolucí?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urfmutt.discoveryeducation.com/images/Stoma_GuardCells.jpg">
            <a:hlinkClick r:id="rId2"/>
            <a:extLst>
              <a:ext uri="{FF2B5EF4-FFF2-40B4-BE49-F238E27FC236}">
                <a16:creationId xmlns:a16="http://schemas.microsoft.com/office/drawing/2014/main" id="{929D1B25-10F7-DAAB-5F74-0B7FCB7DF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085850"/>
            <a:ext cx="26400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http://thumbs.dreamstime.com/x/cell-nucleus-14279900.jpg">
            <a:hlinkClick r:id="rId4"/>
            <a:extLst>
              <a:ext uri="{FF2B5EF4-FFF2-40B4-BE49-F238E27FC236}">
                <a16:creationId xmlns:a16="http://schemas.microsoft.com/office/drawing/2014/main" id="{0003A879-9FCC-D000-B20C-E3432ED2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065213"/>
            <a:ext cx="26400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2" descr="http://tuebingen.mpg.de/uploads/RTEmagicP_Arabidopsis_02.jpg">
            <a:hlinkClick r:id="rId6"/>
            <a:extLst>
              <a:ext uri="{FF2B5EF4-FFF2-40B4-BE49-F238E27FC236}">
                <a16:creationId xmlns:a16="http://schemas.microsoft.com/office/drawing/2014/main" id="{D75BE5B9-EEF8-7F41-DBCA-B6B30684D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860800"/>
            <a:ext cx="3240088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ovéPole 8">
            <a:extLst>
              <a:ext uri="{FF2B5EF4-FFF2-40B4-BE49-F238E27FC236}">
                <a16:creationId xmlns:a16="http://schemas.microsoft.com/office/drawing/2014/main" id="{A17D63A9-4D78-383F-B3BD-7CA752712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60700"/>
            <a:ext cx="409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velké jádro se do malé buňky nevejde</a:t>
            </a:r>
          </a:p>
        </p:txBody>
      </p:sp>
      <p:sp>
        <p:nvSpPr>
          <p:cNvPr id="28678" name="TextovéPole 9">
            <a:extLst>
              <a:ext uri="{FF2B5EF4-FFF2-40B4-BE49-F238E27FC236}">
                <a16:creationId xmlns:a16="http://schemas.microsoft.com/office/drawing/2014/main" id="{65A3D3BF-F66E-CD74-B502-8FFBA04A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3054350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velké průduchy se nemohou rychle zavřít</a:t>
            </a:r>
          </a:p>
        </p:txBody>
      </p:sp>
      <p:sp>
        <p:nvSpPr>
          <p:cNvPr id="28679" name="TextovéPole 10">
            <a:extLst>
              <a:ext uri="{FF2B5EF4-FFF2-40B4-BE49-F238E27FC236}">
                <a16:creationId xmlns:a16="http://schemas.microsoft.com/office/drawing/2014/main" id="{470246B3-AF68-C80C-25D2-CCA084B31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99200"/>
            <a:ext cx="3490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velký pyl se se hůř transportuje</a:t>
            </a:r>
          </a:p>
        </p:txBody>
      </p:sp>
      <p:sp>
        <p:nvSpPr>
          <p:cNvPr id="28680" name="TextovéPole 11">
            <a:extLst>
              <a:ext uri="{FF2B5EF4-FFF2-40B4-BE49-F238E27FC236}">
                <a16:creationId xmlns:a16="http://schemas.microsoft.com/office/drawing/2014/main" id="{1F796013-43CC-52F7-54AE-5C167F236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6299200"/>
            <a:ext cx="349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velká jádra se pomalu dělí</a:t>
            </a:r>
          </a:p>
        </p:txBody>
      </p:sp>
      <p:pic>
        <p:nvPicPr>
          <p:cNvPr id="28681" name="Picture 14" descr="http://1.bp.blogspot.com/_mTtLMFeSCqU/TLXSt_p9WEI/AAAAAAAAACI/b7yE_ba7EBo/s200/wind+pollination.gif">
            <a:hlinkClick r:id="rId8"/>
            <a:extLst>
              <a:ext uri="{FF2B5EF4-FFF2-40B4-BE49-F238E27FC236}">
                <a16:creationId xmlns:a16="http://schemas.microsoft.com/office/drawing/2014/main" id="{CE42A501-2374-84F6-54F1-4CD7818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214813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6" descr="http://jacquelinechurch.com/wp-content/uploads/2013/03/pollen17Birch.jpg">
            <a:hlinkClick r:id="rId10"/>
            <a:extLst>
              <a:ext uri="{FF2B5EF4-FFF2-40B4-BE49-F238E27FC236}">
                <a16:creationId xmlns:a16="http://schemas.microsoft.com/office/drawing/2014/main" id="{74FD4213-F189-8DAE-06F3-29393DA70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4430713"/>
            <a:ext cx="1865312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8" descr="http://www.edupic.net/Images/Mitosis/anaphase.png">
            <a:hlinkClick r:id="rId12"/>
            <a:extLst>
              <a:ext uri="{FF2B5EF4-FFF2-40B4-BE49-F238E27FC236}">
                <a16:creationId xmlns:a16="http://schemas.microsoft.com/office/drawing/2014/main" id="{16B00FA9-002A-C0F0-A5BE-B47E39FE6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922713"/>
            <a:ext cx="13239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ovéPole 6">
            <a:extLst>
              <a:ext uri="{FF2B5EF4-FFF2-40B4-BE49-F238E27FC236}">
                <a16:creationId xmlns:a16="http://schemas.microsoft.com/office/drawing/2014/main" id="{362CC581-42FC-8326-BB97-84234F82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Velikost genomu ovlivňuje vlastnosti organizmů</a:t>
            </a:r>
          </a:p>
        </p:txBody>
      </p:sp>
      <p:pic>
        <p:nvPicPr>
          <p:cNvPr id="28685" name="Picture 6" descr="http://3.bp.blogspot.com/-BItPj0pQmB0/UYJQjkQvSvI/AAAAAAAAF-8/mgp_LL36eqo/s400/preg+stomach+right.jpg">
            <a:extLst>
              <a:ext uri="{FF2B5EF4-FFF2-40B4-BE49-F238E27FC236}">
                <a16:creationId xmlns:a16="http://schemas.microsoft.com/office/drawing/2014/main" id="{E8BB524B-254C-4375-86CA-07522241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2076450"/>
            <a:ext cx="7191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>
            <a:extLst>
              <a:ext uri="{FF2B5EF4-FFF2-40B4-BE49-F238E27FC236}">
                <a16:creationId xmlns:a16="http://schemas.microsoft.com/office/drawing/2014/main" id="{214CB46B-FD4C-081C-71C5-DCB3EADE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28432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ovéPole 7">
            <a:extLst>
              <a:ext uri="{FF2B5EF4-FFF2-40B4-BE49-F238E27FC236}">
                <a16:creationId xmlns:a16="http://schemas.microsoft.com/office/drawing/2014/main" id="{8C5C066D-C540-290C-1330-6D1203C8B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844675"/>
            <a:ext cx="4535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Proč se Mendelův hrách nestal modelem současných genetiků ?</a:t>
            </a:r>
          </a:p>
        </p:txBody>
      </p:sp>
      <p:sp>
        <p:nvSpPr>
          <p:cNvPr id="29700" name="TextovéPole 8">
            <a:extLst>
              <a:ext uri="{FF2B5EF4-FFF2-40B4-BE49-F238E27FC236}">
                <a16:creationId xmlns:a16="http://schemas.microsoft.com/office/drawing/2014/main" id="{33878393-30E6-6594-00CC-C7379032F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2740025"/>
            <a:ext cx="482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Má genom moc velký !!!       9 pg</a:t>
            </a:r>
          </a:p>
        </p:txBody>
      </p:sp>
      <p:pic>
        <p:nvPicPr>
          <p:cNvPr id="29701" name="Picture 9" descr="http://www.biologie.uni-hamburg.de/b-online/e08_mend/mendel.jpg">
            <a:extLst>
              <a:ext uri="{FF2B5EF4-FFF2-40B4-BE49-F238E27FC236}">
                <a16:creationId xmlns:a16="http://schemas.microsoft.com/office/drawing/2014/main" id="{00EDE34D-DB1E-BC82-64FC-0F7F7F78D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3"/>
          <a:stretch>
            <a:fillRect/>
          </a:stretch>
        </p:blipFill>
        <p:spPr bwMode="auto">
          <a:xfrm>
            <a:off x="325438" y="876300"/>
            <a:ext cx="2843212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ovéPole 11">
            <a:extLst>
              <a:ext uri="{FF2B5EF4-FFF2-40B4-BE49-F238E27FC236}">
                <a16:creationId xmlns:a16="http://schemas.microsoft.com/office/drawing/2014/main" id="{FBA5D57D-D219-C68A-CC26-8F56F7E7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908050"/>
            <a:ext cx="558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Druh s malým genomem = ideální model pro genetiku !</a:t>
            </a:r>
          </a:p>
        </p:txBody>
      </p:sp>
      <p:sp>
        <p:nvSpPr>
          <p:cNvPr id="29703" name="TextovéPole 6">
            <a:extLst>
              <a:ext uri="{FF2B5EF4-FFF2-40B4-BE49-F238E27FC236}">
                <a16:creationId xmlns:a16="http://schemas.microsoft.com/office/drawing/2014/main" id="{23405C8B-355D-21EE-AD0F-6E504AF9E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0350"/>
            <a:ext cx="799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Znalost velikosti genomu má i metodické důsledky</a:t>
            </a:r>
          </a:p>
        </p:txBody>
      </p:sp>
      <p:pic>
        <p:nvPicPr>
          <p:cNvPr id="29704" name="Picture 13" descr="http://www.mpg.de/7529598/zoom.jpg">
            <a:hlinkClick r:id="rId4"/>
            <a:extLst>
              <a:ext uri="{FF2B5EF4-FFF2-40B4-BE49-F238E27FC236}">
                <a16:creationId xmlns:a16="http://schemas.microsoft.com/office/drawing/2014/main" id="{29E4A061-B9F7-2F5A-5B27-B27A9E6DC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86200"/>
            <a:ext cx="304006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ovéPole 12">
            <a:extLst>
              <a:ext uri="{FF2B5EF4-FFF2-40B4-BE49-F238E27FC236}">
                <a16:creationId xmlns:a16="http://schemas.microsoft.com/office/drawing/2014/main" id="{79C14588-7CD8-BD63-037F-EAD8A386D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454400"/>
            <a:ext cx="367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latin typeface="Arial" panose="020B0604020202020204" pitchFamily="34" charset="0"/>
              </a:rPr>
              <a:t>Arabidopsis thaliana</a:t>
            </a:r>
          </a:p>
        </p:txBody>
      </p:sp>
      <p:sp>
        <p:nvSpPr>
          <p:cNvPr id="29706" name="TextovéPole 13">
            <a:extLst>
              <a:ext uri="{FF2B5EF4-FFF2-40B4-BE49-F238E27FC236}">
                <a16:creationId xmlns:a16="http://schemas.microsoft.com/office/drawing/2014/main" id="{AB988DE9-F818-9B69-ABDE-684398E67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886200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1C = 0,32 pg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">
            <a:extLst>
              <a:ext uri="{FF2B5EF4-FFF2-40B4-BE49-F238E27FC236}">
                <a16:creationId xmlns:a16="http://schemas.microsoft.com/office/drawing/2014/main" id="{09BD559E-76A8-B01A-ECBA-BD5DEBBBE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81038"/>
            <a:ext cx="8856662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dirty="0"/>
              <a:t>Zdroj taxonomických znaků (stálé; k dispozici i ve sterilním stavu; mitoticky neaktivní chromozomy)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Velikost genomu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GC obsah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Ploidní</a:t>
            </a:r>
            <a:r>
              <a:rPr lang="cs-CZ" altLang="cs-CZ" dirty="0"/>
              <a:t> úroveň (cca karyotyp)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Endoreduplikace</a:t>
            </a:r>
            <a:r>
              <a:rPr lang="cs-CZ" altLang="cs-CZ" dirty="0"/>
              <a:t> (zásobní orgány)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Vnitrodruhová variabilita (aneuploidie; B-chromozomy vs. zvětšení/zmenšení chromozomů)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Identifikace </a:t>
            </a:r>
            <a:r>
              <a:rPr lang="cs-CZ" altLang="cs-CZ" dirty="0" err="1"/>
              <a:t>holocentrických</a:t>
            </a:r>
            <a:r>
              <a:rPr lang="cs-CZ" altLang="cs-CZ" dirty="0"/>
              <a:t> vs. </a:t>
            </a:r>
            <a:r>
              <a:rPr lang="cs-CZ" altLang="cs-CZ" dirty="0" err="1"/>
              <a:t>monocentrických</a:t>
            </a:r>
            <a:r>
              <a:rPr lang="cs-CZ" altLang="cs-CZ" dirty="0"/>
              <a:t> chromozomů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Souvislosti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Ekologické (odolnost k mrazu, rychlost ontogeneze, pravděpodobnost </a:t>
            </a:r>
            <a:r>
              <a:rPr lang="cs-CZ" altLang="cs-CZ" dirty="0" err="1"/>
              <a:t>invazibility</a:t>
            </a:r>
            <a:r>
              <a:rPr lang="cs-CZ" altLang="cs-CZ" dirty="0"/>
              <a:t>)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Fenologické (nástup kvetení)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Fyziologické (velikost buněk)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Metodické (</a:t>
            </a:r>
            <a:r>
              <a:rPr lang="cs-CZ" altLang="cs-CZ" dirty="0" err="1"/>
              <a:t>vytypování</a:t>
            </a:r>
            <a:r>
              <a:rPr lang="cs-CZ" altLang="cs-CZ" dirty="0"/>
              <a:t> organizmů pro </a:t>
            </a:r>
            <a:r>
              <a:rPr lang="cs-CZ" altLang="cs-CZ" dirty="0" err="1"/>
              <a:t>sekvenování</a:t>
            </a:r>
            <a:r>
              <a:rPr lang="cs-CZ" altLang="cs-CZ" dirty="0"/>
              <a:t>)</a:t>
            </a:r>
          </a:p>
          <a:p>
            <a:pPr>
              <a:defRPr/>
            </a:pPr>
            <a:endParaRPr lang="cs-CZ" altLang="cs-CZ" dirty="0"/>
          </a:p>
        </p:txBody>
      </p:sp>
      <p:sp>
        <p:nvSpPr>
          <p:cNvPr id="30723" name="TextovéPole 1">
            <a:extLst>
              <a:ext uri="{FF2B5EF4-FFF2-40B4-BE49-F238E27FC236}">
                <a16:creationId xmlns:a16="http://schemas.microsoft.com/office/drawing/2014/main" id="{A57155E9-597B-ED7C-5616-E474C52A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K čemu je to dobré?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ovéPole 6">
            <a:extLst>
              <a:ext uri="{FF2B5EF4-FFF2-40B4-BE49-F238E27FC236}">
                <a16:creationId xmlns:a16="http://schemas.microsoft.com/office/drawing/2014/main" id="{EBC929BD-78AC-CE74-1ECC-357A8B2E1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29241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SEX? Koho to zajímá?!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">
            <a:extLst>
              <a:ext uri="{FF2B5EF4-FFF2-40B4-BE49-F238E27FC236}">
                <a16:creationId xmlns:a16="http://schemas.microsoft.com/office/drawing/2014/main" id="{862C3726-F45B-5343-9EE6-F783FA714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81038"/>
            <a:ext cx="8856662" cy="591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dirty="0"/>
              <a:t>Zdroj taxonomických znaků (stálé; k dispozici i ve sterilním stavu; mitoticky neaktivní chromozomy)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Velikost genomu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GC obsah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Ploidní</a:t>
            </a:r>
            <a:r>
              <a:rPr lang="cs-CZ" altLang="cs-CZ" dirty="0"/>
              <a:t> úroveň (cca karyotyp)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Endoreduplikace</a:t>
            </a:r>
            <a:r>
              <a:rPr lang="cs-CZ" altLang="cs-CZ" dirty="0"/>
              <a:t> (zásobní orgány)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Vnitrodruhová variabilita (aneuploidie; B-chromozomy vs. zvětšení/zmenšení chromozomů)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Identifikace </a:t>
            </a:r>
            <a:r>
              <a:rPr lang="cs-CZ" altLang="cs-CZ" dirty="0" err="1"/>
              <a:t>holocentrických</a:t>
            </a:r>
            <a:r>
              <a:rPr lang="cs-CZ" altLang="cs-CZ" dirty="0"/>
              <a:t> vs. </a:t>
            </a:r>
            <a:r>
              <a:rPr lang="cs-CZ" altLang="cs-CZ" dirty="0" err="1"/>
              <a:t>monocentrických</a:t>
            </a:r>
            <a:r>
              <a:rPr lang="cs-CZ" altLang="cs-CZ" dirty="0"/>
              <a:t> chromozomů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Souvislosti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Ekologické (odolnost k mrazu, rychlost ontogeneze, pravděpodobnost </a:t>
            </a:r>
            <a:r>
              <a:rPr lang="cs-CZ" altLang="cs-CZ" dirty="0" err="1"/>
              <a:t>invazibility</a:t>
            </a:r>
            <a:r>
              <a:rPr lang="cs-CZ" altLang="cs-CZ" dirty="0"/>
              <a:t>)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Fenologické (nástup kvetení)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Fyziologické (velikost buněk)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Metodické (vytipování organizmů pro </a:t>
            </a:r>
            <a:r>
              <a:rPr lang="cs-CZ" altLang="cs-CZ" dirty="0" err="1"/>
              <a:t>sekvenování</a:t>
            </a:r>
            <a:r>
              <a:rPr lang="cs-CZ" altLang="cs-CZ" dirty="0"/>
              <a:t>)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Sex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Způsob rozmnožování (</a:t>
            </a:r>
            <a:r>
              <a:rPr lang="cs-CZ" altLang="cs-CZ" dirty="0" err="1"/>
              <a:t>sexuálové</a:t>
            </a:r>
            <a:r>
              <a:rPr lang="cs-CZ" altLang="cs-CZ" dirty="0"/>
              <a:t> vs. </a:t>
            </a:r>
            <a:r>
              <a:rPr lang="cs-CZ" altLang="cs-CZ" dirty="0" err="1"/>
              <a:t>apomikti</a:t>
            </a:r>
            <a:r>
              <a:rPr lang="cs-CZ" altLang="cs-CZ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Mezidruhová hybridizace (identifikace hybridů; rozdíl mezi rodiči </a:t>
            </a:r>
            <a:r>
              <a:rPr lang="en-US" altLang="cs-CZ" dirty="0"/>
              <a:t>&gt;</a:t>
            </a:r>
            <a:r>
              <a:rPr lang="cs-CZ" altLang="cs-CZ" dirty="0"/>
              <a:t>10%)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Šlechtění (experimentální hybridizace a </a:t>
            </a:r>
            <a:r>
              <a:rPr lang="cs-CZ" altLang="cs-CZ" dirty="0" err="1"/>
              <a:t>polyploidizace</a:t>
            </a:r>
            <a:r>
              <a:rPr lang="cs-CZ" altLang="cs-CZ" dirty="0"/>
              <a:t>; výběr a pěstování hybridních jedinců)</a:t>
            </a:r>
          </a:p>
        </p:txBody>
      </p:sp>
      <p:sp>
        <p:nvSpPr>
          <p:cNvPr id="32771" name="TextovéPole 1">
            <a:extLst>
              <a:ext uri="{FF2B5EF4-FFF2-40B4-BE49-F238E27FC236}">
                <a16:creationId xmlns:a16="http://schemas.microsoft.com/office/drawing/2014/main" id="{63E91670-6D14-7E44-6DAB-A434B9DC9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K čemu je to dobré?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mbryo_sac">
            <a:extLst>
              <a:ext uri="{FF2B5EF4-FFF2-40B4-BE49-F238E27FC236}">
                <a16:creationId xmlns:a16="http://schemas.microsoft.com/office/drawing/2014/main" id="{05380174-F1F4-CAD4-C1FD-D1DCA829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26"/>
          <a:stretch>
            <a:fillRect/>
          </a:stretch>
        </p:blipFill>
        <p:spPr bwMode="auto">
          <a:xfrm>
            <a:off x="125413" y="871538"/>
            <a:ext cx="89566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6" name="Group 4">
            <a:extLst>
              <a:ext uri="{FF2B5EF4-FFF2-40B4-BE49-F238E27FC236}">
                <a16:creationId xmlns:a16="http://schemas.microsoft.com/office/drawing/2014/main" id="{7CB27FE6-AA5D-1E39-E324-58BB8C334DB9}"/>
              </a:ext>
            </a:extLst>
          </p:cNvPr>
          <p:cNvGraphicFramePr>
            <a:graphicFrameLocks noGrp="1"/>
          </p:cNvGraphicFramePr>
          <p:nvPr/>
        </p:nvGraphicFramePr>
        <p:xfrm>
          <a:off x="125413" y="3806825"/>
          <a:ext cx="8956675" cy="2179638"/>
        </p:xfrm>
        <a:graphic>
          <a:graphicData uri="http://schemas.openxmlformats.org/drawingml/2006/table">
            <a:tbl>
              <a:tblPr/>
              <a:tblGrid>
                <a:gridCol w="105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0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03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3017">
                <a:tc rowSpan="2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embryo sacs</a:t>
                      </a:r>
                      <a:endParaRPr kumimoji="0" lang="cs-CZ" altLang="cs-CZ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sperm cells</a:t>
                      </a: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reduced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unreduced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17"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egg cell 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polar nuclei 2C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egg cell 2C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polar nuclei 4C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reduced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5C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unreduced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2C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4C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4C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6C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reduced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 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3C 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2C 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5C 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unreduced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 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4C 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2C 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6C 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4C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76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embryo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endosperm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embryo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endosperm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71" marR="68571" marT="34309" marB="343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864" name="TextovéPole 2">
            <a:extLst>
              <a:ext uri="{FF2B5EF4-FFF2-40B4-BE49-F238E27FC236}">
                <a16:creationId xmlns:a16="http://schemas.microsoft.com/office/drawing/2014/main" id="{3125A107-741B-6595-6C1B-6F9DF8A4E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5113"/>
            <a:ext cx="847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Způsob rozmnožování – detekce reprodukčních systémů</a:t>
            </a:r>
          </a:p>
        </p:txBody>
      </p:sp>
      <p:sp>
        <p:nvSpPr>
          <p:cNvPr id="33865" name="TextovéPole 3">
            <a:extLst>
              <a:ext uri="{FF2B5EF4-FFF2-40B4-BE49-F238E27FC236}">
                <a16:creationId xmlns:a16="http://schemas.microsoft.com/office/drawing/2014/main" id="{400A2057-7EBA-5112-2778-EB6991502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6308725"/>
            <a:ext cx="757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Apomixie = nepohlavní rozmnožování pomocí semen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>
            <a:extLst>
              <a:ext uri="{FF2B5EF4-FFF2-40B4-BE49-F238E27FC236}">
                <a16:creationId xmlns:a16="http://schemas.microsoft.com/office/drawing/2014/main" id="{72A22453-231F-0327-7CA8-17A10D9B6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11888"/>
            <a:ext cx="6696075" cy="4143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1050" b="1" dirty="0" err="1"/>
              <a:t>Matzk</a:t>
            </a:r>
            <a:r>
              <a:rPr lang="cs-CZ" altLang="cs-CZ" sz="1050" b="1" dirty="0"/>
              <a:t>  F., </a:t>
            </a:r>
            <a:r>
              <a:rPr lang="cs-CZ" altLang="cs-CZ" sz="1050" b="1" dirty="0" err="1"/>
              <a:t>Meister</a:t>
            </a:r>
            <a:r>
              <a:rPr lang="cs-CZ" altLang="cs-CZ" sz="1050" b="1" dirty="0"/>
              <a:t> A. </a:t>
            </a:r>
            <a:r>
              <a:rPr lang="en-US" altLang="cs-CZ" sz="1050" b="1" dirty="0"/>
              <a:t>&amp;</a:t>
            </a:r>
            <a:r>
              <a:rPr lang="cs-CZ" altLang="cs-CZ" sz="1050" b="1" dirty="0"/>
              <a:t> Schubert I. (2000): An </a:t>
            </a:r>
            <a:r>
              <a:rPr lang="cs-CZ" altLang="cs-CZ" sz="1050" b="1" dirty="0" err="1"/>
              <a:t>efficient</a:t>
            </a:r>
            <a:r>
              <a:rPr lang="cs-CZ" altLang="cs-CZ" sz="1050" b="1" dirty="0"/>
              <a:t> </a:t>
            </a:r>
            <a:r>
              <a:rPr lang="cs-CZ" altLang="cs-CZ" sz="1050" b="1" dirty="0" err="1"/>
              <a:t>screen</a:t>
            </a:r>
            <a:r>
              <a:rPr lang="cs-CZ" altLang="cs-CZ" sz="1050" b="1" dirty="0"/>
              <a:t> </a:t>
            </a:r>
            <a:r>
              <a:rPr lang="cs-CZ" altLang="cs-CZ" sz="1050" b="1" dirty="0" err="1"/>
              <a:t>for</a:t>
            </a:r>
            <a:r>
              <a:rPr lang="cs-CZ" altLang="cs-CZ" sz="1050" b="1" dirty="0"/>
              <a:t> </a:t>
            </a:r>
            <a:r>
              <a:rPr lang="cs-CZ" altLang="cs-CZ" sz="1050" b="1" dirty="0" err="1"/>
              <a:t>reproductive</a:t>
            </a:r>
            <a:r>
              <a:rPr lang="cs-CZ" altLang="cs-CZ" sz="1050" b="1" dirty="0"/>
              <a:t> </a:t>
            </a:r>
            <a:r>
              <a:rPr lang="cs-CZ" altLang="cs-CZ" sz="1050" b="1" dirty="0" err="1"/>
              <a:t>pathways</a:t>
            </a:r>
            <a:r>
              <a:rPr lang="cs-CZ" altLang="cs-CZ" sz="1050" b="1" dirty="0"/>
              <a:t> </a:t>
            </a:r>
            <a:r>
              <a:rPr lang="cs-CZ" altLang="cs-CZ" sz="1050" b="1" dirty="0" err="1"/>
              <a:t>using</a:t>
            </a:r>
            <a:r>
              <a:rPr lang="cs-CZ" altLang="cs-CZ" sz="1050" b="1" dirty="0"/>
              <a:t> </a:t>
            </a:r>
            <a:r>
              <a:rPr lang="cs-CZ" altLang="cs-CZ" sz="1050" b="1" dirty="0" err="1"/>
              <a:t>mature</a:t>
            </a:r>
            <a:r>
              <a:rPr lang="cs-CZ" altLang="cs-CZ" sz="1050" b="1" dirty="0"/>
              <a:t> </a:t>
            </a:r>
            <a:r>
              <a:rPr lang="cs-CZ" altLang="cs-CZ" sz="1050" b="1" dirty="0" err="1"/>
              <a:t>seeds</a:t>
            </a:r>
            <a:r>
              <a:rPr lang="cs-CZ" altLang="cs-CZ" sz="1050" b="1" dirty="0"/>
              <a:t> </a:t>
            </a:r>
            <a:r>
              <a:rPr lang="cs-CZ" altLang="cs-CZ" sz="1050" b="1" dirty="0" err="1"/>
              <a:t>of</a:t>
            </a:r>
            <a:r>
              <a:rPr lang="cs-CZ" altLang="cs-CZ" sz="1050" b="1" dirty="0"/>
              <a:t> </a:t>
            </a:r>
            <a:r>
              <a:rPr lang="cs-CZ" altLang="cs-CZ" sz="1050" b="1" dirty="0" err="1"/>
              <a:t>monocots</a:t>
            </a:r>
            <a:r>
              <a:rPr lang="cs-CZ" altLang="cs-CZ" sz="1050" b="1" dirty="0"/>
              <a:t> and </a:t>
            </a:r>
            <a:r>
              <a:rPr lang="cs-CZ" altLang="cs-CZ" sz="1050" b="1" dirty="0" err="1"/>
              <a:t>dicots</a:t>
            </a:r>
            <a:r>
              <a:rPr lang="cs-CZ" altLang="cs-CZ" sz="1050" b="1" dirty="0"/>
              <a:t>. – </a:t>
            </a:r>
            <a:r>
              <a:rPr lang="cs-CZ" altLang="cs-CZ" sz="1050" b="1" dirty="0" err="1"/>
              <a:t>Pl</a:t>
            </a:r>
            <a:r>
              <a:rPr lang="cs-CZ" altLang="cs-CZ" sz="1050" b="1" dirty="0"/>
              <a:t> </a:t>
            </a:r>
            <a:r>
              <a:rPr lang="cs-CZ" altLang="cs-CZ" sz="1050" b="1" dirty="0" err="1"/>
              <a:t>Journ</a:t>
            </a:r>
            <a:r>
              <a:rPr lang="cs-CZ" altLang="cs-CZ" sz="1050" b="1" dirty="0"/>
              <a:t> 21: 97–108.</a:t>
            </a:r>
            <a:endParaRPr lang="en-US" altLang="cs-CZ" sz="1050" b="1" dirty="0"/>
          </a:p>
        </p:txBody>
      </p:sp>
      <p:pic>
        <p:nvPicPr>
          <p:cNvPr id="34819" name="Picture 7" descr="embryo_end">
            <a:extLst>
              <a:ext uri="{FF2B5EF4-FFF2-40B4-BE49-F238E27FC236}">
                <a16:creationId xmlns:a16="http://schemas.microsoft.com/office/drawing/2014/main" id="{475BD3EF-F7F2-CC2B-BECC-CE24CD95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r="28392" b="17506"/>
          <a:stretch>
            <a:fillRect/>
          </a:stretch>
        </p:blipFill>
        <p:spPr bwMode="auto">
          <a:xfrm>
            <a:off x="201613" y="835025"/>
            <a:ext cx="88392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ovéPole 2">
            <a:extLst>
              <a:ext uri="{FF2B5EF4-FFF2-40B4-BE49-F238E27FC236}">
                <a16:creationId xmlns:a16="http://schemas.microsoft.com/office/drawing/2014/main" id="{50557878-1695-2E14-0786-825DB4AD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265113"/>
            <a:ext cx="847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Způsob rozmnožování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ek 2">
            <a:extLst>
              <a:ext uri="{FF2B5EF4-FFF2-40B4-BE49-F238E27FC236}">
                <a16:creationId xmlns:a16="http://schemas.microsoft.com/office/drawing/2014/main" id="{EB4926DD-4F52-77ED-3966-2A40F027A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1400"/>
            <a:ext cx="437832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ovéPole 3">
            <a:extLst>
              <a:ext uri="{FF2B5EF4-FFF2-40B4-BE49-F238E27FC236}">
                <a16:creationId xmlns:a16="http://schemas.microsoft.com/office/drawing/2014/main" id="{28180092-456D-F226-1CBC-74C0FFBCD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Mezidruhová hybridizace a polyploidizace</a:t>
            </a:r>
          </a:p>
        </p:txBody>
      </p:sp>
      <p:sp>
        <p:nvSpPr>
          <p:cNvPr id="35844" name="TextovéPole 4">
            <a:extLst>
              <a:ext uri="{FF2B5EF4-FFF2-40B4-BE49-F238E27FC236}">
                <a16:creationId xmlns:a16="http://schemas.microsoft.com/office/drawing/2014/main" id="{3802DE30-57D9-E5A8-DE60-32FB81138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1442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R1</a:t>
            </a:r>
          </a:p>
        </p:txBody>
      </p:sp>
      <p:sp>
        <p:nvSpPr>
          <p:cNvPr id="35845" name="TextovéPole 5">
            <a:extLst>
              <a:ext uri="{FF2B5EF4-FFF2-40B4-BE49-F238E27FC236}">
                <a16:creationId xmlns:a16="http://schemas.microsoft.com/office/drawing/2014/main" id="{53834DD2-862E-21F4-AEFC-DD6B1B764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625725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R2</a:t>
            </a:r>
          </a:p>
        </p:txBody>
      </p:sp>
      <p:sp>
        <p:nvSpPr>
          <p:cNvPr id="35846" name="TextovéPole 6">
            <a:extLst>
              <a:ext uri="{FF2B5EF4-FFF2-40B4-BE49-F238E27FC236}">
                <a16:creationId xmlns:a16="http://schemas.microsoft.com/office/drawing/2014/main" id="{121E54D9-8B95-0045-7BB9-0F31157E4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34645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F1</a:t>
            </a:r>
          </a:p>
        </p:txBody>
      </p:sp>
      <p:pic>
        <p:nvPicPr>
          <p:cNvPr id="35847" name="Obrázek 7">
            <a:extLst>
              <a:ext uri="{FF2B5EF4-FFF2-40B4-BE49-F238E27FC236}">
                <a16:creationId xmlns:a16="http://schemas.microsoft.com/office/drawing/2014/main" id="{EE4FCC46-F4FD-672E-1858-2007ADC2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6590" r="42125" b="30400"/>
          <a:stretch>
            <a:fillRect/>
          </a:stretch>
        </p:blipFill>
        <p:spPr bwMode="auto">
          <a:xfrm>
            <a:off x="4572000" y="2339975"/>
            <a:ext cx="4392613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ovéPole 8">
            <a:extLst>
              <a:ext uri="{FF2B5EF4-FFF2-40B4-BE49-F238E27FC236}">
                <a16:creationId xmlns:a16="http://schemas.microsoft.com/office/drawing/2014/main" id="{CB4BD3C6-00F7-DFFB-2DC7-CA270B288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630078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Šmarda et al. 2018; </a:t>
            </a:r>
            <a:r>
              <a:rPr lang="cs-CZ" altLang="cs-CZ" sz="1800" i="1">
                <a:latin typeface="Arial" panose="020B0604020202020204" pitchFamily="34" charset="0"/>
              </a:rPr>
              <a:t>Ginkgo biloba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akdairyinfo.com/Pic/Sex%20Sorting.jpg">
            <a:extLst>
              <a:ext uri="{FF2B5EF4-FFF2-40B4-BE49-F238E27FC236}">
                <a16:creationId xmlns:a16="http://schemas.microsoft.com/office/drawing/2014/main" id="{3ED1061D-0871-89B1-D683-256554EC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31400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BD2830B-D582-ED92-C40C-F6AE5F9EAD1D}"/>
              </a:ext>
            </a:extLst>
          </p:cNvPr>
          <p:cNvSpPr txBox="1"/>
          <p:nvPr/>
        </p:nvSpPr>
        <p:spPr>
          <a:xfrm>
            <a:off x="179388" y="333375"/>
            <a:ext cx="86772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b="1" dirty="0">
                <a:latin typeface="+mn-lt"/>
                <a:cs typeface="Arial" charset="0"/>
              </a:rPr>
              <a:t>Další aplikace průtokové </a:t>
            </a:r>
            <a:r>
              <a:rPr lang="cs-CZ" sz="2800" b="1" dirty="0" err="1">
                <a:latin typeface="+mn-lt"/>
                <a:cs typeface="Arial" charset="0"/>
              </a:rPr>
              <a:t>cytometrie</a:t>
            </a:r>
            <a:endParaRPr lang="cs-CZ" sz="2800" b="1" dirty="0">
              <a:latin typeface="+mn-lt"/>
              <a:cs typeface="Arial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4A9441-9700-4175-86D7-E0AA2D5CA6E6}"/>
              </a:ext>
            </a:extLst>
          </p:cNvPr>
          <p:cNvSpPr txBox="1"/>
          <p:nvPr/>
        </p:nvSpPr>
        <p:spPr>
          <a:xfrm>
            <a:off x="4787900" y="1052513"/>
            <a:ext cx="3240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latin typeface="+mj-lt"/>
                <a:cs typeface="Arial" charset="0"/>
              </a:rPr>
              <a:t>– třídění spermií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056A542-5BBF-C8DA-3808-BA514EC3DF81}"/>
              </a:ext>
            </a:extLst>
          </p:cNvPr>
          <p:cNvSpPr txBox="1"/>
          <p:nvPr/>
        </p:nvSpPr>
        <p:spPr>
          <a:xfrm>
            <a:off x="4787900" y="1711325"/>
            <a:ext cx="41767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 eaLnBrk="1" hangingPunct="1">
              <a:defRPr/>
            </a:pPr>
            <a:r>
              <a:rPr lang="cs-CZ" sz="2400" b="1" dirty="0">
                <a:latin typeface="+mj-lt"/>
                <a:cs typeface="Arial" charset="0"/>
              </a:rPr>
              <a:t>– diagnostika leukémie a jiných hematologických chorob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F53A6D5-7C31-1068-9AB9-02D13BE51E29}"/>
              </a:ext>
            </a:extLst>
          </p:cNvPr>
          <p:cNvSpPr txBox="1"/>
          <p:nvPr/>
        </p:nvSpPr>
        <p:spPr>
          <a:xfrm>
            <a:off x="4787900" y="2698750"/>
            <a:ext cx="41767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latin typeface="+mj-lt"/>
                <a:cs typeface="Arial" charset="0"/>
              </a:rPr>
              <a:t>– diagnostika AIDS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B2D1F87-9229-B81B-0F5B-CD7DACDC6032}"/>
              </a:ext>
            </a:extLst>
          </p:cNvPr>
          <p:cNvSpPr txBox="1"/>
          <p:nvPr/>
        </p:nvSpPr>
        <p:spPr>
          <a:xfrm>
            <a:off x="4787900" y="3286125"/>
            <a:ext cx="41767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 eaLnBrk="1" hangingPunct="1">
              <a:defRPr/>
            </a:pPr>
            <a:r>
              <a:rPr lang="cs-CZ" sz="2400" b="1" dirty="0">
                <a:latin typeface="+mj-lt"/>
                <a:cs typeface="Arial" charset="0"/>
              </a:rPr>
              <a:t>– pylová </a:t>
            </a:r>
            <a:r>
              <a:rPr lang="cs-CZ" sz="2400" b="1" dirty="0" err="1">
                <a:latin typeface="+mj-lt"/>
                <a:cs typeface="Arial" charset="0"/>
              </a:rPr>
              <a:t>viabilita</a:t>
            </a:r>
            <a:endParaRPr lang="cs-CZ" sz="2400" b="1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>
            <a:extLst>
              <a:ext uri="{FF2B5EF4-FFF2-40B4-BE49-F238E27FC236}">
                <a16:creationId xmlns:a16="http://schemas.microsoft.com/office/drawing/2014/main" id="{B61D9CB9-57B5-41C4-3FA4-280357B11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>
                <a:latin typeface="Arial" panose="020B0604020202020204" pitchFamily="34" charset="0"/>
              </a:rPr>
              <a:t>Průtoková cytometrie</a:t>
            </a:r>
          </a:p>
        </p:txBody>
      </p:sp>
      <p:pic>
        <p:nvPicPr>
          <p:cNvPr id="6147" name="Obrázek 15">
            <a:extLst>
              <a:ext uri="{FF2B5EF4-FFF2-40B4-BE49-F238E27FC236}">
                <a16:creationId xmlns:a16="http://schemas.microsoft.com/office/drawing/2014/main" id="{69D2BD40-1B05-42A3-1057-5100AC8C3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2125662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ovéPole 17">
            <a:extLst>
              <a:ext uri="{FF2B5EF4-FFF2-40B4-BE49-F238E27FC236}">
                <a16:creationId xmlns:a16="http://schemas.microsoft.com/office/drawing/2014/main" id="{68CEB464-31AA-805F-7622-4EEDDE109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166938"/>
            <a:ext cx="1341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Black box</a:t>
            </a:r>
          </a:p>
        </p:txBody>
      </p:sp>
      <p:pic>
        <p:nvPicPr>
          <p:cNvPr id="6149" name="Obrázek 60">
            <a:extLst>
              <a:ext uri="{FF2B5EF4-FFF2-40B4-BE49-F238E27FC236}">
                <a16:creationId xmlns:a16="http://schemas.microsoft.com/office/drawing/2014/main" id="{1C6475A9-6825-DE8E-1666-FBE52D9D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206875"/>
            <a:ext cx="2814637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AD9D4414-4A48-7A57-2DC1-C05315D4E2D9}"/>
              </a:ext>
            </a:extLst>
          </p:cNvPr>
          <p:cNvCxnSpPr/>
          <p:nvPr/>
        </p:nvCxnSpPr>
        <p:spPr>
          <a:xfrm>
            <a:off x="1763713" y="2349500"/>
            <a:ext cx="22066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C0A3348C-CCCD-1B39-A465-C6EF6B13371F}"/>
              </a:ext>
            </a:extLst>
          </p:cNvPr>
          <p:cNvCxnSpPr/>
          <p:nvPr/>
        </p:nvCxnSpPr>
        <p:spPr>
          <a:xfrm>
            <a:off x="5605463" y="3211513"/>
            <a:ext cx="0" cy="935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ED055C8B-E07A-5014-ECF5-6CD8C369D5F0}"/>
              </a:ext>
            </a:extLst>
          </p:cNvPr>
          <p:cNvCxnSpPr/>
          <p:nvPr/>
        </p:nvCxnSpPr>
        <p:spPr>
          <a:xfrm>
            <a:off x="7067550" y="5329238"/>
            <a:ext cx="5762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ovéPole 54">
            <a:extLst>
              <a:ext uri="{FF2B5EF4-FFF2-40B4-BE49-F238E27FC236}">
                <a16:creationId xmlns:a16="http://schemas.microsoft.com/office/drawing/2014/main" id="{FAC2D55E-99CE-3658-D4F1-44A81F98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25" y="5114925"/>
            <a:ext cx="1592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Informace</a:t>
            </a:r>
          </a:p>
        </p:txBody>
      </p: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4F0DE498-9BE1-1E94-DA8F-3B27F10F124B}"/>
              </a:ext>
            </a:extLst>
          </p:cNvPr>
          <p:cNvCxnSpPr/>
          <p:nvPr/>
        </p:nvCxnSpPr>
        <p:spPr>
          <a:xfrm>
            <a:off x="1770063" y="2336800"/>
            <a:ext cx="0" cy="360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5" name="Picture 13" descr="C:\old_comp\c\DOKUMENTY\osobni\labiny2014\IMG_2365.JPG">
            <a:extLst>
              <a:ext uri="{FF2B5EF4-FFF2-40B4-BE49-F238E27FC236}">
                <a16:creationId xmlns:a16="http://schemas.microsoft.com/office/drawing/2014/main" id="{F52820D4-5534-FF2A-4BE6-FC7B0E0A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4301" b="22701"/>
          <a:stretch>
            <a:fillRect/>
          </a:stretch>
        </p:blipFill>
        <p:spPr bwMode="auto">
          <a:xfrm>
            <a:off x="4067175" y="1554163"/>
            <a:ext cx="294163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ovéPole 1">
            <a:extLst>
              <a:ext uri="{FF2B5EF4-FFF2-40B4-BE49-F238E27FC236}">
                <a16:creationId xmlns:a16="http://schemas.microsoft.com/office/drawing/2014/main" id="{92321169-0762-3D97-73DA-B48D3892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1766888"/>
            <a:ext cx="227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Průtokový cytometr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">
            <a:extLst>
              <a:ext uri="{FF2B5EF4-FFF2-40B4-BE49-F238E27FC236}">
                <a16:creationId xmlns:a16="http://schemas.microsoft.com/office/drawing/2014/main" id="{94525D9C-D4BD-2816-D792-5016EABBB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04813"/>
            <a:ext cx="6840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Srdce cytometru = průtoková kyveta</a:t>
            </a:r>
          </a:p>
        </p:txBody>
      </p:sp>
      <p:pic>
        <p:nvPicPr>
          <p:cNvPr id="8195" name="Picture 4" descr="C:\old_comp\c\DOKUMENTY\osobni\labiny2014\IMG_2362.JPG">
            <a:extLst>
              <a:ext uri="{FF2B5EF4-FFF2-40B4-BE49-F238E27FC236}">
                <a16:creationId xmlns:a16="http://schemas.microsoft.com/office/drawing/2014/main" id="{12D42BDF-3F3B-D7E7-BE8C-B5463EF9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487362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http://www.abcam.com/ps/CMS/Images/Flow-Cytometry-how%20it%20works-Diagram.jpg">
            <a:extLst>
              <a:ext uri="{FF2B5EF4-FFF2-40B4-BE49-F238E27FC236}">
                <a16:creationId xmlns:a16="http://schemas.microsoft.com/office/drawing/2014/main" id="{9889F031-64BA-FF25-A2AD-0378D34E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268413"/>
            <a:ext cx="30226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C0F7F83-1159-2095-05E6-BC8F45BA7E07}"/>
              </a:ext>
            </a:extLst>
          </p:cNvPr>
          <p:cNvSpPr txBox="1"/>
          <p:nvPr/>
        </p:nvSpPr>
        <p:spPr>
          <a:xfrm>
            <a:off x="539750" y="5264150"/>
            <a:ext cx="7704138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Funkce průtokové kyvety</a:t>
            </a:r>
          </a:p>
          <a:p>
            <a:pPr>
              <a:defRPr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Separace částic v proudu unášecí kapaliny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Počátek měření optických vlastností částic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Velikost částic: 0,2-200µm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1">
            <a:extLst>
              <a:ext uri="{FF2B5EF4-FFF2-40B4-BE49-F238E27FC236}">
                <a16:creationId xmlns:a16="http://schemas.microsoft.com/office/drawing/2014/main" id="{CF92FA00-91BD-68F1-2DEA-9B1CD1A74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>
                <a:latin typeface="Arial" panose="020B0604020202020204" pitchFamily="34" charset="0"/>
              </a:rPr>
              <a:t>Průtoková cytometrie</a:t>
            </a:r>
          </a:p>
        </p:txBody>
      </p:sp>
      <p:sp>
        <p:nvSpPr>
          <p:cNvPr id="9219" name="TextovéPole 2">
            <a:extLst>
              <a:ext uri="{FF2B5EF4-FFF2-40B4-BE49-F238E27FC236}">
                <a16:creationId xmlns:a16="http://schemas.microsoft.com/office/drawing/2014/main" id="{C5448651-00A9-1E7E-34A4-73A52494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1060450"/>
            <a:ext cx="914400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Měření optických vlastností malých částic, které jsou uvedeny do pohybu.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F908FD2-E678-4558-B6B5-6ACFFC59A651}"/>
              </a:ext>
            </a:extLst>
          </p:cNvPr>
          <p:cNvSpPr/>
          <p:nvPr/>
        </p:nvSpPr>
        <p:spPr>
          <a:xfrm>
            <a:off x="1481138" y="3390900"/>
            <a:ext cx="865187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1E79DD18-581B-64FB-E2CD-6730B612DA84}"/>
              </a:ext>
            </a:extLst>
          </p:cNvPr>
          <p:cNvSpPr/>
          <p:nvPr/>
        </p:nvSpPr>
        <p:spPr>
          <a:xfrm>
            <a:off x="3924300" y="3390900"/>
            <a:ext cx="863600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8186770-245C-7428-6C86-55C4469DC6AA}"/>
              </a:ext>
            </a:extLst>
          </p:cNvPr>
          <p:cNvSpPr/>
          <p:nvPr/>
        </p:nvSpPr>
        <p:spPr>
          <a:xfrm>
            <a:off x="6240463" y="3390900"/>
            <a:ext cx="863600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4EC3B14-05F8-BC39-BC08-B6ACF54CCF48}"/>
              </a:ext>
            </a:extLst>
          </p:cNvPr>
          <p:cNvCxnSpPr/>
          <p:nvPr/>
        </p:nvCxnSpPr>
        <p:spPr>
          <a:xfrm>
            <a:off x="3870325" y="2671763"/>
            <a:ext cx="0" cy="8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236C297-6495-72E8-5C4C-6311FEA9B61A}"/>
              </a:ext>
            </a:extLst>
          </p:cNvPr>
          <p:cNvCxnSpPr/>
          <p:nvPr/>
        </p:nvCxnSpPr>
        <p:spPr>
          <a:xfrm>
            <a:off x="3995738" y="2670175"/>
            <a:ext cx="0" cy="75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3A6F2A4-D758-DBCA-F9F0-63E18DBF127C}"/>
              </a:ext>
            </a:extLst>
          </p:cNvPr>
          <p:cNvCxnSpPr/>
          <p:nvPr/>
        </p:nvCxnSpPr>
        <p:spPr>
          <a:xfrm>
            <a:off x="4140200" y="2670175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271647D-D3A5-B487-37CB-A1812F3D5C74}"/>
              </a:ext>
            </a:extLst>
          </p:cNvPr>
          <p:cNvCxnSpPr/>
          <p:nvPr/>
        </p:nvCxnSpPr>
        <p:spPr>
          <a:xfrm>
            <a:off x="4284663" y="2670175"/>
            <a:ext cx="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86B0B1B-E23C-DA0C-112A-2AD6E986D9B6}"/>
              </a:ext>
            </a:extLst>
          </p:cNvPr>
          <p:cNvCxnSpPr/>
          <p:nvPr/>
        </p:nvCxnSpPr>
        <p:spPr>
          <a:xfrm>
            <a:off x="4572000" y="2670175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5854C34-6C73-0903-EC5B-76AD4C4C9397}"/>
              </a:ext>
            </a:extLst>
          </p:cNvPr>
          <p:cNvCxnSpPr/>
          <p:nvPr/>
        </p:nvCxnSpPr>
        <p:spPr>
          <a:xfrm>
            <a:off x="4841875" y="2670175"/>
            <a:ext cx="0" cy="8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B2442EA-0E39-F967-B4AC-81682FBEC235}"/>
              </a:ext>
            </a:extLst>
          </p:cNvPr>
          <p:cNvCxnSpPr/>
          <p:nvPr/>
        </p:nvCxnSpPr>
        <p:spPr>
          <a:xfrm>
            <a:off x="4427538" y="2670175"/>
            <a:ext cx="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FC6129B-C025-E3F8-344F-83B51CEAA7BF}"/>
              </a:ext>
            </a:extLst>
          </p:cNvPr>
          <p:cNvCxnSpPr/>
          <p:nvPr/>
        </p:nvCxnSpPr>
        <p:spPr>
          <a:xfrm>
            <a:off x="4716463" y="2670175"/>
            <a:ext cx="0" cy="75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212B2FEF-A996-095E-0682-7A2EAA036F0D}"/>
              </a:ext>
            </a:extLst>
          </p:cNvPr>
          <p:cNvCxnSpPr/>
          <p:nvPr/>
        </p:nvCxnSpPr>
        <p:spPr>
          <a:xfrm>
            <a:off x="6318250" y="2671763"/>
            <a:ext cx="0" cy="75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FF4C9D67-8D8C-BE5F-BABC-33E254B533EF}"/>
              </a:ext>
            </a:extLst>
          </p:cNvPr>
          <p:cNvCxnSpPr/>
          <p:nvPr/>
        </p:nvCxnSpPr>
        <p:spPr>
          <a:xfrm>
            <a:off x="6462713" y="2671763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80E2D40A-7605-8C06-FFF6-ABAE0F8F341A}"/>
              </a:ext>
            </a:extLst>
          </p:cNvPr>
          <p:cNvCxnSpPr/>
          <p:nvPr/>
        </p:nvCxnSpPr>
        <p:spPr>
          <a:xfrm>
            <a:off x="6607175" y="2671763"/>
            <a:ext cx="0" cy="64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44EF0CAA-546C-BBAA-3ECA-A673C5B47C91}"/>
              </a:ext>
            </a:extLst>
          </p:cNvPr>
          <p:cNvCxnSpPr/>
          <p:nvPr/>
        </p:nvCxnSpPr>
        <p:spPr>
          <a:xfrm>
            <a:off x="6894513" y="2671763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31E6FA6E-F0CC-7E22-DE88-1CEEBA31E9D1}"/>
              </a:ext>
            </a:extLst>
          </p:cNvPr>
          <p:cNvCxnSpPr/>
          <p:nvPr/>
        </p:nvCxnSpPr>
        <p:spPr>
          <a:xfrm>
            <a:off x="6750050" y="2671763"/>
            <a:ext cx="0" cy="64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0BC3598C-6F4E-E6B0-3F12-73D8D1502CE3}"/>
              </a:ext>
            </a:extLst>
          </p:cNvPr>
          <p:cNvCxnSpPr/>
          <p:nvPr/>
        </p:nvCxnSpPr>
        <p:spPr>
          <a:xfrm>
            <a:off x="7019925" y="2671763"/>
            <a:ext cx="0" cy="75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4F435984-1378-BC1A-0815-8BFB4C4E17B8}"/>
              </a:ext>
            </a:extLst>
          </p:cNvPr>
          <p:cNvCxnSpPr/>
          <p:nvPr/>
        </p:nvCxnSpPr>
        <p:spPr>
          <a:xfrm>
            <a:off x="1422400" y="2671763"/>
            <a:ext cx="0" cy="86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E5C7B3E2-464D-1E77-6A24-4B11B8572A7D}"/>
              </a:ext>
            </a:extLst>
          </p:cNvPr>
          <p:cNvCxnSpPr/>
          <p:nvPr/>
        </p:nvCxnSpPr>
        <p:spPr>
          <a:xfrm>
            <a:off x="1547813" y="2671763"/>
            <a:ext cx="0" cy="75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87EDA6EB-2796-6689-1870-5D9047831D16}"/>
              </a:ext>
            </a:extLst>
          </p:cNvPr>
          <p:cNvCxnSpPr/>
          <p:nvPr/>
        </p:nvCxnSpPr>
        <p:spPr>
          <a:xfrm>
            <a:off x="1692275" y="2671763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5FF168B6-3351-54D5-C7FC-C65CE6ABD663}"/>
              </a:ext>
            </a:extLst>
          </p:cNvPr>
          <p:cNvCxnSpPr/>
          <p:nvPr/>
        </p:nvCxnSpPr>
        <p:spPr>
          <a:xfrm>
            <a:off x="1835150" y="2671763"/>
            <a:ext cx="0" cy="64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BACD304A-6666-4F27-1EFF-1DE2BD888F21}"/>
              </a:ext>
            </a:extLst>
          </p:cNvPr>
          <p:cNvCxnSpPr/>
          <p:nvPr/>
        </p:nvCxnSpPr>
        <p:spPr>
          <a:xfrm>
            <a:off x="2124075" y="2671763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757370BC-5F44-EDD0-7ADA-6E83A82F0B94}"/>
              </a:ext>
            </a:extLst>
          </p:cNvPr>
          <p:cNvCxnSpPr/>
          <p:nvPr/>
        </p:nvCxnSpPr>
        <p:spPr>
          <a:xfrm>
            <a:off x="2393950" y="2671763"/>
            <a:ext cx="0" cy="8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78D33DA0-3B57-968F-012C-0D65100ADBBF}"/>
              </a:ext>
            </a:extLst>
          </p:cNvPr>
          <p:cNvCxnSpPr/>
          <p:nvPr/>
        </p:nvCxnSpPr>
        <p:spPr>
          <a:xfrm>
            <a:off x="1979613" y="2671763"/>
            <a:ext cx="0" cy="64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5C5BD894-D814-BEC9-DD5B-AEA97CE8547B}"/>
              </a:ext>
            </a:extLst>
          </p:cNvPr>
          <p:cNvCxnSpPr/>
          <p:nvPr/>
        </p:nvCxnSpPr>
        <p:spPr>
          <a:xfrm>
            <a:off x="2268538" y="2671763"/>
            <a:ext cx="0" cy="75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F0E24DC8-8FC6-7519-3B68-95D718907E0A}"/>
              </a:ext>
            </a:extLst>
          </p:cNvPr>
          <p:cNvCxnSpPr/>
          <p:nvPr/>
        </p:nvCxnSpPr>
        <p:spPr>
          <a:xfrm>
            <a:off x="3870325" y="4038600"/>
            <a:ext cx="0" cy="86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6C0DD21C-D0B7-1187-6482-9C42B28E5B52}"/>
              </a:ext>
            </a:extLst>
          </p:cNvPr>
          <p:cNvCxnSpPr/>
          <p:nvPr/>
        </p:nvCxnSpPr>
        <p:spPr>
          <a:xfrm>
            <a:off x="4003675" y="4149725"/>
            <a:ext cx="0" cy="75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69651AAD-8F61-02E5-56AD-B80D20403590}"/>
              </a:ext>
            </a:extLst>
          </p:cNvPr>
          <p:cNvCxnSpPr/>
          <p:nvPr/>
        </p:nvCxnSpPr>
        <p:spPr>
          <a:xfrm>
            <a:off x="4143375" y="4211638"/>
            <a:ext cx="0" cy="69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88D9B618-4F08-050D-029A-5E074B07BA04}"/>
              </a:ext>
            </a:extLst>
          </p:cNvPr>
          <p:cNvCxnSpPr/>
          <p:nvPr/>
        </p:nvCxnSpPr>
        <p:spPr>
          <a:xfrm>
            <a:off x="4284663" y="4264025"/>
            <a:ext cx="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36DAE072-B4C2-D28E-D186-11CBB2C4578B}"/>
              </a:ext>
            </a:extLst>
          </p:cNvPr>
          <p:cNvCxnSpPr/>
          <p:nvPr/>
        </p:nvCxnSpPr>
        <p:spPr>
          <a:xfrm>
            <a:off x="4572000" y="4221163"/>
            <a:ext cx="0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39F13B5E-7CB8-E5BC-4D57-9ED58ADDA592}"/>
              </a:ext>
            </a:extLst>
          </p:cNvPr>
          <p:cNvCxnSpPr/>
          <p:nvPr/>
        </p:nvCxnSpPr>
        <p:spPr>
          <a:xfrm>
            <a:off x="4841875" y="4049713"/>
            <a:ext cx="0" cy="8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B366BFA6-5D61-BECB-E03B-1A1CB688E4E6}"/>
              </a:ext>
            </a:extLst>
          </p:cNvPr>
          <p:cNvCxnSpPr/>
          <p:nvPr/>
        </p:nvCxnSpPr>
        <p:spPr>
          <a:xfrm>
            <a:off x="4427538" y="4264025"/>
            <a:ext cx="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51C737FC-0B9A-C585-466E-0C381B46D824}"/>
              </a:ext>
            </a:extLst>
          </p:cNvPr>
          <p:cNvCxnSpPr/>
          <p:nvPr/>
        </p:nvCxnSpPr>
        <p:spPr>
          <a:xfrm>
            <a:off x="4719638" y="4157663"/>
            <a:ext cx="0" cy="75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>
            <a:extLst>
              <a:ext uri="{FF2B5EF4-FFF2-40B4-BE49-F238E27FC236}">
                <a16:creationId xmlns:a16="http://schemas.microsoft.com/office/drawing/2014/main" id="{E5F5A795-D073-E487-AEA0-30076712AA24}"/>
              </a:ext>
            </a:extLst>
          </p:cNvPr>
          <p:cNvCxnSpPr/>
          <p:nvPr/>
        </p:nvCxnSpPr>
        <p:spPr>
          <a:xfrm flipH="1">
            <a:off x="4962525" y="2670175"/>
            <a:ext cx="0" cy="2243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CCADDD21-0B48-2743-EC26-B4F4D1A9932B}"/>
              </a:ext>
            </a:extLst>
          </p:cNvPr>
          <p:cNvCxnSpPr/>
          <p:nvPr/>
        </p:nvCxnSpPr>
        <p:spPr>
          <a:xfrm flipH="1">
            <a:off x="3744913" y="2665413"/>
            <a:ext cx="0" cy="2243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se šipkou 90">
            <a:extLst>
              <a:ext uri="{FF2B5EF4-FFF2-40B4-BE49-F238E27FC236}">
                <a16:creationId xmlns:a16="http://schemas.microsoft.com/office/drawing/2014/main" id="{A67FA587-81E1-3E3A-D3D5-D4A200D16EE7}"/>
              </a:ext>
            </a:extLst>
          </p:cNvPr>
          <p:cNvCxnSpPr/>
          <p:nvPr/>
        </p:nvCxnSpPr>
        <p:spPr>
          <a:xfrm>
            <a:off x="7104063" y="3535363"/>
            <a:ext cx="892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se šipkou 97">
            <a:extLst>
              <a:ext uri="{FF2B5EF4-FFF2-40B4-BE49-F238E27FC236}">
                <a16:creationId xmlns:a16="http://schemas.microsoft.com/office/drawing/2014/main" id="{165BE305-CC8B-B201-5E41-0A196A3D9B6B}"/>
              </a:ext>
            </a:extLst>
          </p:cNvPr>
          <p:cNvCxnSpPr/>
          <p:nvPr/>
        </p:nvCxnSpPr>
        <p:spPr>
          <a:xfrm>
            <a:off x="7183438" y="3654425"/>
            <a:ext cx="817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se šipkou 98">
            <a:extLst>
              <a:ext uri="{FF2B5EF4-FFF2-40B4-BE49-F238E27FC236}">
                <a16:creationId xmlns:a16="http://schemas.microsoft.com/office/drawing/2014/main" id="{0D58E13C-8713-EC07-4C51-D1E7803C1944}"/>
              </a:ext>
            </a:extLst>
          </p:cNvPr>
          <p:cNvCxnSpPr/>
          <p:nvPr/>
        </p:nvCxnSpPr>
        <p:spPr>
          <a:xfrm>
            <a:off x="7177088" y="3932238"/>
            <a:ext cx="817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se šipkou 100">
            <a:extLst>
              <a:ext uri="{FF2B5EF4-FFF2-40B4-BE49-F238E27FC236}">
                <a16:creationId xmlns:a16="http://schemas.microsoft.com/office/drawing/2014/main" id="{C5A7D4FF-FC1A-67AD-5E0A-07070576750B}"/>
              </a:ext>
            </a:extLst>
          </p:cNvPr>
          <p:cNvCxnSpPr/>
          <p:nvPr/>
        </p:nvCxnSpPr>
        <p:spPr>
          <a:xfrm>
            <a:off x="6948488" y="4183063"/>
            <a:ext cx="1046162" cy="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se šipkou 101">
            <a:extLst>
              <a:ext uri="{FF2B5EF4-FFF2-40B4-BE49-F238E27FC236}">
                <a16:creationId xmlns:a16="http://schemas.microsoft.com/office/drawing/2014/main" id="{4A146AC1-C034-0740-7337-5CE045FCEC5F}"/>
              </a:ext>
            </a:extLst>
          </p:cNvPr>
          <p:cNvCxnSpPr/>
          <p:nvPr/>
        </p:nvCxnSpPr>
        <p:spPr>
          <a:xfrm>
            <a:off x="7104063" y="4057650"/>
            <a:ext cx="8937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nice se šipkou 110">
            <a:extLst>
              <a:ext uri="{FF2B5EF4-FFF2-40B4-BE49-F238E27FC236}">
                <a16:creationId xmlns:a16="http://schemas.microsoft.com/office/drawing/2014/main" id="{74E4A951-A0E6-852E-CFB4-E7963C14EB78}"/>
              </a:ext>
            </a:extLst>
          </p:cNvPr>
          <p:cNvCxnSpPr/>
          <p:nvPr/>
        </p:nvCxnSpPr>
        <p:spPr>
          <a:xfrm>
            <a:off x="7235825" y="3786188"/>
            <a:ext cx="758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1" name="TextovéPole 113">
            <a:extLst>
              <a:ext uri="{FF2B5EF4-FFF2-40B4-BE49-F238E27FC236}">
                <a16:creationId xmlns:a16="http://schemas.microsoft.com/office/drawing/2014/main" id="{B4DB0451-CB75-56B5-E8C9-3BE7375F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5376863"/>
            <a:ext cx="19446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Fluorescence (Excitace/emise)</a:t>
            </a:r>
          </a:p>
        </p:txBody>
      </p:sp>
      <p:sp>
        <p:nvSpPr>
          <p:cNvPr id="9262" name="TextovéPole 114">
            <a:extLst>
              <a:ext uri="{FF2B5EF4-FFF2-40B4-BE49-F238E27FC236}">
                <a16:creationId xmlns:a16="http://schemas.microsoft.com/office/drawing/2014/main" id="{7DB421BC-3558-7507-53CD-5BA154A7D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5129213"/>
            <a:ext cx="230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Zástin paprsku;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Rozptýlené světlo =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Forward scater</a:t>
            </a:r>
          </a:p>
        </p:txBody>
      </p:sp>
      <p:sp>
        <p:nvSpPr>
          <p:cNvPr id="9263" name="TextovéPole 115">
            <a:extLst>
              <a:ext uri="{FF2B5EF4-FFF2-40B4-BE49-F238E27FC236}">
                <a16:creationId xmlns:a16="http://schemas.microsoft.com/office/drawing/2014/main" id="{5146CDA7-D695-D746-7261-6A53B754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5129213"/>
            <a:ext cx="2305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Odraz paprsku;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Boční světlo =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Side scater</a:t>
            </a:r>
          </a:p>
        </p:txBody>
      </p:sp>
      <p:cxnSp>
        <p:nvCxnSpPr>
          <p:cNvPr id="117" name="Přímá spojnice se šipkou 116">
            <a:extLst>
              <a:ext uri="{FF2B5EF4-FFF2-40B4-BE49-F238E27FC236}">
                <a16:creationId xmlns:a16="http://schemas.microsoft.com/office/drawing/2014/main" id="{766621DC-94AA-26BE-57E9-F7739D40E476}"/>
              </a:ext>
            </a:extLst>
          </p:cNvPr>
          <p:cNvCxnSpPr/>
          <p:nvPr/>
        </p:nvCxnSpPr>
        <p:spPr>
          <a:xfrm>
            <a:off x="1416050" y="4029075"/>
            <a:ext cx="0" cy="865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se šipkou 117">
            <a:extLst>
              <a:ext uri="{FF2B5EF4-FFF2-40B4-BE49-F238E27FC236}">
                <a16:creationId xmlns:a16="http://schemas.microsoft.com/office/drawing/2014/main" id="{B201451A-D028-CCD7-FE41-49E6DC2EB452}"/>
              </a:ext>
            </a:extLst>
          </p:cNvPr>
          <p:cNvCxnSpPr/>
          <p:nvPr/>
        </p:nvCxnSpPr>
        <p:spPr>
          <a:xfrm>
            <a:off x="1549400" y="4140200"/>
            <a:ext cx="0" cy="754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>
            <a:extLst>
              <a:ext uri="{FF2B5EF4-FFF2-40B4-BE49-F238E27FC236}">
                <a16:creationId xmlns:a16="http://schemas.microsoft.com/office/drawing/2014/main" id="{DF205842-1A8B-A11B-DC24-E8F7115200B6}"/>
              </a:ext>
            </a:extLst>
          </p:cNvPr>
          <p:cNvCxnSpPr/>
          <p:nvPr/>
        </p:nvCxnSpPr>
        <p:spPr>
          <a:xfrm>
            <a:off x="1689100" y="4202113"/>
            <a:ext cx="0" cy="692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se šipkou 119">
            <a:extLst>
              <a:ext uri="{FF2B5EF4-FFF2-40B4-BE49-F238E27FC236}">
                <a16:creationId xmlns:a16="http://schemas.microsoft.com/office/drawing/2014/main" id="{42BA1BEF-1260-CCAD-1B0C-889E389D2295}"/>
              </a:ext>
            </a:extLst>
          </p:cNvPr>
          <p:cNvCxnSpPr/>
          <p:nvPr/>
        </p:nvCxnSpPr>
        <p:spPr>
          <a:xfrm>
            <a:off x="1830388" y="4254500"/>
            <a:ext cx="0" cy="649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>
            <a:extLst>
              <a:ext uri="{FF2B5EF4-FFF2-40B4-BE49-F238E27FC236}">
                <a16:creationId xmlns:a16="http://schemas.microsoft.com/office/drawing/2014/main" id="{78841A90-9149-290A-6105-90AE7A4F1415}"/>
              </a:ext>
            </a:extLst>
          </p:cNvPr>
          <p:cNvCxnSpPr/>
          <p:nvPr/>
        </p:nvCxnSpPr>
        <p:spPr>
          <a:xfrm>
            <a:off x="2117725" y="4211638"/>
            <a:ext cx="0" cy="692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se šipkou 121">
            <a:extLst>
              <a:ext uri="{FF2B5EF4-FFF2-40B4-BE49-F238E27FC236}">
                <a16:creationId xmlns:a16="http://schemas.microsoft.com/office/drawing/2014/main" id="{7614FAD9-A454-AF0E-6250-70284E335459}"/>
              </a:ext>
            </a:extLst>
          </p:cNvPr>
          <p:cNvCxnSpPr/>
          <p:nvPr/>
        </p:nvCxnSpPr>
        <p:spPr>
          <a:xfrm>
            <a:off x="2387600" y="4038600"/>
            <a:ext cx="0" cy="865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nice se šipkou 122">
            <a:extLst>
              <a:ext uri="{FF2B5EF4-FFF2-40B4-BE49-F238E27FC236}">
                <a16:creationId xmlns:a16="http://schemas.microsoft.com/office/drawing/2014/main" id="{D86298BA-87AE-99E1-AEB8-73ED2C6B08DF}"/>
              </a:ext>
            </a:extLst>
          </p:cNvPr>
          <p:cNvCxnSpPr/>
          <p:nvPr/>
        </p:nvCxnSpPr>
        <p:spPr>
          <a:xfrm>
            <a:off x="1973263" y="4254500"/>
            <a:ext cx="0" cy="649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nice se šipkou 123">
            <a:extLst>
              <a:ext uri="{FF2B5EF4-FFF2-40B4-BE49-F238E27FC236}">
                <a16:creationId xmlns:a16="http://schemas.microsoft.com/office/drawing/2014/main" id="{9F15078E-924D-7DFF-A375-5AD97E546460}"/>
              </a:ext>
            </a:extLst>
          </p:cNvPr>
          <p:cNvCxnSpPr/>
          <p:nvPr/>
        </p:nvCxnSpPr>
        <p:spPr>
          <a:xfrm>
            <a:off x="2263775" y="4148138"/>
            <a:ext cx="0" cy="755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2" name="TextovéPole 126">
            <a:extLst>
              <a:ext uri="{FF2B5EF4-FFF2-40B4-BE49-F238E27FC236}">
                <a16:creationId xmlns:a16="http://schemas.microsoft.com/office/drawing/2014/main" id="{E2F9A2CC-0498-2DC6-97E2-2B1E2165A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2060575"/>
            <a:ext cx="6348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Optické vlastnosti částic</a:t>
            </a:r>
          </a:p>
        </p:txBody>
      </p:sp>
      <p:sp>
        <p:nvSpPr>
          <p:cNvPr id="9273" name="TextovéPole 128">
            <a:extLst>
              <a:ext uri="{FF2B5EF4-FFF2-40B4-BE49-F238E27FC236}">
                <a16:creationId xmlns:a16="http://schemas.microsoft.com/office/drawing/2014/main" id="{C83AA1BF-A1B9-E176-94BB-80A51380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321425"/>
            <a:ext cx="8907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Částice: </a:t>
            </a:r>
            <a:r>
              <a:rPr lang="cs-CZ" altLang="cs-CZ" sz="1800">
                <a:latin typeface="Arial" panose="020B0604020202020204" pitchFamily="34" charset="0"/>
              </a:rPr>
              <a:t>pylová zrna, mikroorganismy, buňky, buněčná jádra, apod.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59384397-8AD2-3B1D-14E6-3AD0B01B8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09613"/>
            <a:ext cx="8785225" cy="5472112"/>
          </a:xfrm>
          <a:prstGeom prst="rect">
            <a:avLst/>
          </a:prstGeom>
          <a:solidFill>
            <a:srgbClr val="000000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7F93CE88-D226-A699-4E86-0FFE61316D15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762000"/>
            <a:ext cx="4105275" cy="4071938"/>
            <a:chOff x="3061" y="49"/>
            <a:chExt cx="2586" cy="2565"/>
          </a:xfrm>
        </p:grpSpPr>
        <p:grpSp>
          <p:nvGrpSpPr>
            <p:cNvPr id="11328" name="Group 6">
              <a:extLst>
                <a:ext uri="{FF2B5EF4-FFF2-40B4-BE49-F238E27FC236}">
                  <a16:creationId xmlns:a16="http://schemas.microsoft.com/office/drawing/2014/main" id="{A68CB851-FDAD-E76D-BBE7-5E8BE0B5F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49"/>
              <a:ext cx="2586" cy="2565"/>
              <a:chOff x="3061" y="49"/>
              <a:chExt cx="2586" cy="2565"/>
            </a:xfrm>
          </p:grpSpPr>
          <p:sp>
            <p:nvSpPr>
              <p:cNvPr id="11331" name="Rectangle 7">
                <a:extLst>
                  <a:ext uri="{FF2B5EF4-FFF2-40B4-BE49-F238E27FC236}">
                    <a16:creationId xmlns:a16="http://schemas.microsoft.com/office/drawing/2014/main" id="{3CFF6852-E845-D119-AA15-808B1E920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1" y="73"/>
                <a:ext cx="2586" cy="25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11332" name="Group 8">
                <a:extLst>
                  <a:ext uri="{FF2B5EF4-FFF2-40B4-BE49-F238E27FC236}">
                    <a16:creationId xmlns:a16="http://schemas.microsoft.com/office/drawing/2014/main" id="{3F1B26DD-E325-4118-4012-7156E95FA8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1" y="49"/>
                <a:ext cx="2412" cy="2345"/>
                <a:chOff x="3191" y="49"/>
                <a:chExt cx="2412" cy="2345"/>
              </a:xfrm>
            </p:grpSpPr>
            <p:grpSp>
              <p:nvGrpSpPr>
                <p:cNvPr id="11333" name="Group 9">
                  <a:extLst>
                    <a:ext uri="{FF2B5EF4-FFF2-40B4-BE49-F238E27FC236}">
                      <a16:creationId xmlns:a16="http://schemas.microsoft.com/office/drawing/2014/main" id="{CBFBCF8A-65FA-7617-FA5D-F4C90848EF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91" y="119"/>
                  <a:ext cx="2412" cy="2275"/>
                  <a:chOff x="3191" y="119"/>
                  <a:chExt cx="2412" cy="2275"/>
                </a:xfrm>
              </p:grpSpPr>
              <p:grpSp>
                <p:nvGrpSpPr>
                  <p:cNvPr id="11335" name="Group 10">
                    <a:extLst>
                      <a:ext uri="{FF2B5EF4-FFF2-40B4-BE49-F238E27FC236}">
                        <a16:creationId xmlns:a16="http://schemas.microsoft.com/office/drawing/2014/main" id="{48283C56-90A4-6D2E-CCCE-D17A3BE6B8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91" y="206"/>
                    <a:ext cx="2412" cy="2188"/>
                    <a:chOff x="2835" y="1585"/>
                    <a:chExt cx="2412" cy="2188"/>
                  </a:xfrm>
                </p:grpSpPr>
                <p:grpSp>
                  <p:nvGrpSpPr>
                    <p:cNvPr id="11337" name="Group 11">
                      <a:extLst>
                        <a:ext uri="{FF2B5EF4-FFF2-40B4-BE49-F238E27FC236}">
                          <a16:creationId xmlns:a16="http://schemas.microsoft.com/office/drawing/2014/main" id="{5ABD5E68-AB7F-359A-92AB-CA91CB5993E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76" y="1585"/>
                      <a:ext cx="2071" cy="1709"/>
                      <a:chOff x="3176" y="1585"/>
                      <a:chExt cx="2071" cy="1709"/>
                    </a:xfrm>
                  </p:grpSpPr>
                  <p:grpSp>
                    <p:nvGrpSpPr>
                      <p:cNvPr id="11345" name="Group 12">
                        <a:extLst>
                          <a:ext uri="{FF2B5EF4-FFF2-40B4-BE49-F238E27FC236}">
                            <a16:creationId xmlns:a16="http://schemas.microsoft.com/office/drawing/2014/main" id="{342177BE-6720-019D-EF80-266872C088D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76" y="2276"/>
                        <a:ext cx="1290" cy="1018"/>
                        <a:chOff x="1427" y="2069"/>
                        <a:chExt cx="1290" cy="1018"/>
                      </a:xfrm>
                    </p:grpSpPr>
                    <p:grpSp>
                      <p:nvGrpSpPr>
                        <p:cNvPr id="11347" name="Group 13">
                          <a:extLst>
                            <a:ext uri="{FF2B5EF4-FFF2-40B4-BE49-F238E27FC236}">
                              <a16:creationId xmlns:a16="http://schemas.microsoft.com/office/drawing/2014/main" id="{F8656891-1B40-0052-0F63-FD3C0C44E95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7" y="2069"/>
                          <a:ext cx="1290" cy="1018"/>
                          <a:chOff x="1427" y="2069"/>
                          <a:chExt cx="1290" cy="1018"/>
                        </a:xfrm>
                      </p:grpSpPr>
                      <p:grpSp>
                        <p:nvGrpSpPr>
                          <p:cNvPr id="11349" name="Group 14">
                            <a:extLst>
                              <a:ext uri="{FF2B5EF4-FFF2-40B4-BE49-F238E27FC236}">
                                <a16:creationId xmlns:a16="http://schemas.microsoft.com/office/drawing/2014/main" id="{5DB945D6-99B7-0873-712C-82CD4856326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27" y="2069"/>
                            <a:ext cx="1290" cy="1018"/>
                            <a:chOff x="1427" y="2069"/>
                            <a:chExt cx="1290" cy="1018"/>
                          </a:xfrm>
                        </p:grpSpPr>
                        <p:grpSp>
                          <p:nvGrpSpPr>
                            <p:cNvPr id="11351" name="Group 15">
                              <a:extLst>
                                <a:ext uri="{FF2B5EF4-FFF2-40B4-BE49-F238E27FC236}">
                                  <a16:creationId xmlns:a16="http://schemas.microsoft.com/office/drawing/2014/main" id="{6BA30ED3-2C92-A1C2-5396-CCDEE532F1F1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27" y="2069"/>
                              <a:ext cx="1290" cy="1018"/>
                              <a:chOff x="1427" y="2069"/>
                              <a:chExt cx="1290" cy="1018"/>
                            </a:xfrm>
                          </p:grpSpPr>
                          <p:pic>
                            <p:nvPicPr>
                              <p:cNvPr id="11354" name="Picture 16" descr="Schéma průtokové cytometrie">
                                <a:extLst>
                                  <a:ext uri="{FF2B5EF4-FFF2-40B4-BE49-F238E27FC236}">
                                    <a16:creationId xmlns:a16="http://schemas.microsoft.com/office/drawing/2014/main" id="{9AFE92F4-658A-AF02-14A7-BB1C6E38564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 rot="10800000">
                                <a:off x="1427" y="2069"/>
                                <a:ext cx="1290" cy="10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sp>
                            <p:nvSpPr>
                              <p:cNvPr id="11355" name="Rectangle 17">
                                <a:extLst>
                                  <a:ext uri="{FF2B5EF4-FFF2-40B4-BE49-F238E27FC236}">
                                    <a16:creationId xmlns:a16="http://schemas.microsoft.com/office/drawing/2014/main" id="{A4F959B4-F59A-C6D4-A19B-8F956693E760}"/>
                                  </a:ext>
                                </a:extLst>
                              </p:cNvPr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29" y="2750"/>
                                <a:ext cx="182" cy="13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>
                                <a:solidFill>
                                  <a:schemeClr val="bg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>
                                  <a:spcBef>
                                    <a:spcPct val="20000"/>
                                  </a:spcBef>
                                  <a:buFont typeface="Arial" panose="020B0604020202020204" pitchFamily="34" charset="0"/>
                                  <a:buChar char="•"/>
                                  <a:defRPr sz="320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1pPr>
                                <a:lvl2pPr marL="742950" indent="-285750">
                                  <a:spcBef>
                                    <a:spcPct val="20000"/>
                                  </a:spcBef>
                                  <a:buFont typeface="Arial" panose="020B0604020202020204" pitchFamily="34" charset="0"/>
                                  <a:buChar char="–"/>
                                  <a:defRPr sz="280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2pPr>
                                <a:lvl3pPr marL="1143000" indent="-228600">
                                  <a:spcBef>
                                    <a:spcPct val="20000"/>
                                  </a:spcBef>
                                  <a:buFont typeface="Arial" panose="020B0604020202020204" pitchFamily="34" charset="0"/>
                                  <a:buChar char="•"/>
                                  <a:defRPr sz="240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3pPr>
                                <a:lvl4pPr marL="1600200" indent="-228600">
                                  <a:spcBef>
                                    <a:spcPct val="20000"/>
                                  </a:spcBef>
                                  <a:buFont typeface="Arial" panose="020B0604020202020204" pitchFamily="34" charset="0"/>
                                  <a:buChar char="–"/>
                                  <a:defRPr sz="200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4pPr>
                                <a:lvl5pPr marL="2057400" indent="-228600">
                                  <a:spcBef>
                                    <a:spcPct val="20000"/>
                                  </a:spcBef>
                                  <a:buFont typeface="Arial" panose="020B0604020202020204" pitchFamily="34" charset="0"/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Font typeface="Arial" panose="020B0604020202020204" pitchFamily="34" charset="0"/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Font typeface="Arial" panose="020B0604020202020204" pitchFamily="34" charset="0"/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Font typeface="Arial" panose="020B0604020202020204" pitchFamily="34" charset="0"/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Font typeface="Arial" panose="020B0604020202020204" pitchFamily="34" charset="0"/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9pPr>
                              </a:lstStyle>
                              <a:p>
                                <a:pPr eaLnBrk="1" hangingPunct="1">
                                  <a:spcBef>
                                    <a:spcPct val="0"/>
                                  </a:spcBef>
                                  <a:buFontTx/>
                                  <a:buNone/>
                                </a:pPr>
                                <a:endParaRPr lang="cs-CZ" altLang="cs-CZ" sz="1800">
                                  <a:latin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1352" name="Rectangle 18">
                              <a:extLst>
                                <a:ext uri="{FF2B5EF4-FFF2-40B4-BE49-F238E27FC236}">
                                  <a16:creationId xmlns:a16="http://schemas.microsoft.com/office/drawing/2014/main" id="{01C0A07D-2E12-5C3D-B385-1E606864320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25" y="3013"/>
                              <a:ext cx="318" cy="4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cs-CZ" altLang="cs-CZ" sz="180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353" name="Rectangle 19">
                              <a:extLst>
                                <a:ext uri="{FF2B5EF4-FFF2-40B4-BE49-F238E27FC236}">
                                  <a16:creationId xmlns:a16="http://schemas.microsoft.com/office/drawing/2014/main" id="{06B4BBDA-B18D-58AC-3202-1069E4768E82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44" y="2614"/>
                              <a:ext cx="318" cy="19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cs-CZ" altLang="cs-CZ" sz="180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350" name="Rectangle 20">
                            <a:extLst>
                              <a:ext uri="{FF2B5EF4-FFF2-40B4-BE49-F238E27FC236}">
                                <a16:creationId xmlns:a16="http://schemas.microsoft.com/office/drawing/2014/main" id="{14019C2D-223F-0939-BA6C-8195699074A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1" y="2614"/>
                            <a:ext cx="318" cy="18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cs-CZ" altLang="cs-CZ" sz="180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1348" name="Rectangle 21">
                          <a:extLst>
                            <a:ext uri="{FF2B5EF4-FFF2-40B4-BE49-F238E27FC236}">
                              <a16:creationId xmlns:a16="http://schemas.microsoft.com/office/drawing/2014/main" id="{3FDFAC54-524C-3F50-4562-D1AC5210C52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37" y="2078"/>
                          <a:ext cx="862" cy="6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cs-CZ" altLang="cs-CZ" sz="180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11346" name="Picture 22">
                        <a:extLst>
                          <a:ext uri="{FF2B5EF4-FFF2-40B4-BE49-F238E27FC236}">
                            <a16:creationId xmlns:a16="http://schemas.microsoft.com/office/drawing/2014/main" id="{6B94E114-B6CE-1FBE-C332-8EE9C35639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665"/>
                      <a:stretch>
                        <a:fillRect/>
                      </a:stretch>
                    </p:blipFill>
                    <p:spPr bwMode="auto">
                      <a:xfrm>
                        <a:off x="3477" y="1585"/>
                        <a:ext cx="1770" cy="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sp>
                  <p:nvSpPr>
                    <p:cNvPr id="11338" name="Text Box 23">
                      <a:extLst>
                        <a:ext uri="{FF2B5EF4-FFF2-40B4-BE49-F238E27FC236}">
                          <a16:creationId xmlns:a16="http://schemas.microsoft.com/office/drawing/2014/main" id="{7BECCA24-6D7C-A10A-9BAE-AA3EEEC466E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25" y="3294"/>
                      <a:ext cx="771" cy="1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cs-CZ" altLang="cs-CZ" sz="1300" b="1">
                          <a:latin typeface="Arial" panose="020B0604020202020204" pitchFamily="34" charset="0"/>
                        </a:rPr>
                        <a:t>zesilovač</a:t>
                      </a:r>
                    </a:p>
                  </p:txBody>
                </p:sp>
                <p:sp>
                  <p:nvSpPr>
                    <p:cNvPr id="11339" name="Text Box 24">
                      <a:extLst>
                        <a:ext uri="{FF2B5EF4-FFF2-40B4-BE49-F238E27FC236}">
                          <a16:creationId xmlns:a16="http://schemas.microsoft.com/office/drawing/2014/main" id="{7C81DA73-2D45-1976-5D09-1AE7BBABB52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20" y="3028"/>
                      <a:ext cx="454" cy="12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cs-CZ" altLang="cs-CZ" sz="1300" b="1">
                          <a:latin typeface="Arial" panose="020B0604020202020204" pitchFamily="34" charset="0"/>
                        </a:rPr>
                        <a:t>laser</a:t>
                      </a:r>
                    </a:p>
                  </p:txBody>
                </p:sp>
                <p:sp>
                  <p:nvSpPr>
                    <p:cNvPr id="11340" name="Text Box 25">
                      <a:extLst>
                        <a:ext uri="{FF2B5EF4-FFF2-40B4-BE49-F238E27FC236}">
                          <a16:creationId xmlns:a16="http://schemas.microsoft.com/office/drawing/2014/main" id="{78A05F60-DC53-A975-6A23-16B07BA7A1C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0" y="3521"/>
                      <a:ext cx="681" cy="2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cs-CZ" altLang="cs-CZ" sz="1300" b="1">
                          <a:latin typeface="Arial" panose="020B0604020202020204" pitchFamily="34" charset="0"/>
                        </a:rPr>
                        <a:t>detektor fluorescence</a:t>
                      </a:r>
                    </a:p>
                  </p:txBody>
                </p:sp>
                <p:sp>
                  <p:nvSpPr>
                    <p:cNvPr id="11341" name="Text Box 26">
                      <a:extLst>
                        <a:ext uri="{FF2B5EF4-FFF2-40B4-BE49-F238E27FC236}">
                          <a16:creationId xmlns:a16="http://schemas.microsoft.com/office/drawing/2014/main" id="{1A1BA5F9-2F83-0447-370E-FB00C0E0D75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35" y="2619"/>
                      <a:ext cx="590" cy="12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cs-CZ" altLang="cs-CZ" sz="1300" b="1">
                          <a:latin typeface="Arial" panose="020B0604020202020204" pitchFamily="34" charset="0"/>
                        </a:rPr>
                        <a:t>zapisovač</a:t>
                      </a:r>
                    </a:p>
                  </p:txBody>
                </p:sp>
                <p:sp>
                  <p:nvSpPr>
                    <p:cNvPr id="11342" name="Line 27">
                      <a:extLst>
                        <a:ext uri="{FF2B5EF4-FFF2-40B4-BE49-F238E27FC236}">
                          <a16:creationId xmlns:a16="http://schemas.microsoft.com/office/drawing/2014/main" id="{EDDC073B-6393-3DF3-50E3-6275781FBD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778"/>
                      <a:ext cx="136" cy="22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11343" name="Line 28">
                      <a:extLst>
                        <a:ext uri="{FF2B5EF4-FFF2-40B4-BE49-F238E27FC236}">
                          <a16:creationId xmlns:a16="http://schemas.microsoft.com/office/drawing/2014/main" id="{518412DF-D513-10CD-105D-7406ECC3A5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34" y="3182"/>
                      <a:ext cx="90" cy="10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11344" name="Line 29">
                      <a:extLst>
                        <a:ext uri="{FF2B5EF4-FFF2-40B4-BE49-F238E27FC236}">
                          <a16:creationId xmlns:a16="http://schemas.microsoft.com/office/drawing/2014/main" id="{EF8E27D3-6D46-114C-A612-C3417297591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96" y="3249"/>
                      <a:ext cx="137" cy="22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11336" name="Rectangle 30">
                    <a:extLst>
                      <a:ext uri="{FF2B5EF4-FFF2-40B4-BE49-F238E27FC236}">
                        <a16:creationId xmlns:a16="http://schemas.microsoft.com/office/drawing/2014/main" id="{11F300C5-9058-8992-14F4-3FFDC8E6A1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19"/>
                    <a:ext cx="499" cy="18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1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334" name="Text Box 31">
                  <a:extLst>
                    <a:ext uri="{FF2B5EF4-FFF2-40B4-BE49-F238E27FC236}">
                      <a16:creationId xmlns:a16="http://schemas.microsoft.com/office/drawing/2014/main" id="{287643F9-0994-4AEA-7640-D9332D33EC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96" y="49"/>
                  <a:ext cx="2041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200" b="1">
                      <a:latin typeface="Arial" panose="020B0604020202020204" pitchFamily="34" charset="0"/>
                    </a:rPr>
                    <a:t>značená jádra vzorku a standardu</a:t>
                  </a:r>
                </a:p>
              </p:txBody>
            </p:sp>
          </p:grpSp>
        </p:grpSp>
        <p:sp>
          <p:nvSpPr>
            <p:cNvPr id="11329" name="Text Box 32">
              <a:extLst>
                <a:ext uri="{FF2B5EF4-FFF2-40B4-BE49-F238E27FC236}">
                  <a16:creationId xmlns:a16="http://schemas.microsoft.com/office/drawing/2014/main" id="{A7604ECB-C80D-2118-D8C8-97C810BEB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9" y="281"/>
              <a:ext cx="86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200" b="1">
                  <a:latin typeface="Arial" panose="020B0604020202020204" pitchFamily="34" charset="0"/>
                </a:rPr>
                <a:t>unášecí tekutina</a:t>
              </a:r>
            </a:p>
          </p:txBody>
        </p:sp>
        <p:sp>
          <p:nvSpPr>
            <p:cNvPr id="11330" name="Text Box 33">
              <a:extLst>
                <a:ext uri="{FF2B5EF4-FFF2-40B4-BE49-F238E27FC236}">
                  <a16:creationId xmlns:a16="http://schemas.microsoft.com/office/drawing/2014/main" id="{6EF648E0-BA5D-3BF9-D931-3F625CF05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2" y="508"/>
              <a:ext cx="544" cy="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cs-CZ" altLang="cs-CZ" sz="1200" b="1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200" b="1">
                  <a:latin typeface="Arial" panose="020B0604020202020204" pitchFamily="34" charset="0"/>
                </a:rPr>
                <a:t>vzorková tryska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cs-CZ" altLang="cs-CZ" sz="12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34">
            <a:extLst>
              <a:ext uri="{FF2B5EF4-FFF2-40B4-BE49-F238E27FC236}">
                <a16:creationId xmlns:a16="http://schemas.microsoft.com/office/drawing/2014/main" id="{0222AEDF-EB0C-895A-F0F9-03E9B449F289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1089025"/>
            <a:ext cx="4262437" cy="3024188"/>
            <a:chOff x="975" y="255"/>
            <a:chExt cx="2685" cy="1905"/>
          </a:xfrm>
        </p:grpSpPr>
        <p:sp>
          <p:nvSpPr>
            <p:cNvPr id="11315" name="Rectangle 35">
              <a:extLst>
                <a:ext uri="{FF2B5EF4-FFF2-40B4-BE49-F238E27FC236}">
                  <a16:creationId xmlns:a16="http://schemas.microsoft.com/office/drawing/2014/main" id="{71D78C30-4855-759D-9A56-180CC6DAE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255"/>
              <a:ext cx="181" cy="19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11316" name="Group 36">
              <a:extLst>
                <a:ext uri="{FF2B5EF4-FFF2-40B4-BE49-F238E27FC236}">
                  <a16:creationId xmlns:a16="http://schemas.microsoft.com/office/drawing/2014/main" id="{3E60B2CA-A3AA-61A7-7E84-B2DA54536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255"/>
              <a:ext cx="2685" cy="1905"/>
              <a:chOff x="975" y="255"/>
              <a:chExt cx="2685" cy="1905"/>
            </a:xfrm>
          </p:grpSpPr>
          <p:grpSp>
            <p:nvGrpSpPr>
              <p:cNvPr id="11317" name="Group 37">
                <a:extLst>
                  <a:ext uri="{FF2B5EF4-FFF2-40B4-BE49-F238E27FC236}">
                    <a16:creationId xmlns:a16="http://schemas.microsoft.com/office/drawing/2014/main" id="{47D6BFA8-D709-140B-9D4D-1376928D49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5" y="255"/>
                <a:ext cx="1973" cy="1905"/>
                <a:chOff x="453" y="73"/>
                <a:chExt cx="1973" cy="1905"/>
              </a:xfrm>
            </p:grpSpPr>
            <p:grpSp>
              <p:nvGrpSpPr>
                <p:cNvPr id="11322" name="Group 38">
                  <a:extLst>
                    <a:ext uri="{FF2B5EF4-FFF2-40B4-BE49-F238E27FC236}">
                      <a16:creationId xmlns:a16="http://schemas.microsoft.com/office/drawing/2014/main" id="{A5A984C1-EFFC-7769-79C5-2CFBEE140F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3" y="73"/>
                  <a:ext cx="1973" cy="1905"/>
                  <a:chOff x="453" y="73"/>
                  <a:chExt cx="1973" cy="1905"/>
                </a:xfrm>
              </p:grpSpPr>
              <p:pic>
                <p:nvPicPr>
                  <p:cNvPr id="11324" name="Picture 39">
                    <a:extLst>
                      <a:ext uri="{FF2B5EF4-FFF2-40B4-BE49-F238E27FC236}">
                        <a16:creationId xmlns:a16="http://schemas.microsoft.com/office/drawing/2014/main" id="{6AD5D19F-3CAF-18CB-E8D7-C713D56F62C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422" t="14592" r="54619" b="21846"/>
                  <a:stretch>
                    <a:fillRect/>
                  </a:stretch>
                </p:blipFill>
                <p:spPr bwMode="auto">
                  <a:xfrm>
                    <a:off x="453" y="73"/>
                    <a:ext cx="1973" cy="19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325" name="Rectangle 40">
                    <a:extLst>
                      <a:ext uri="{FF2B5EF4-FFF2-40B4-BE49-F238E27FC236}">
                        <a16:creationId xmlns:a16="http://schemas.microsoft.com/office/drawing/2014/main" id="{200618A3-240E-A92F-E24A-7A02C4FAF2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75" y="1570"/>
                    <a:ext cx="137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326" name="Rectangle 41">
                    <a:extLst>
                      <a:ext uri="{FF2B5EF4-FFF2-40B4-BE49-F238E27FC236}">
                        <a16:creationId xmlns:a16="http://schemas.microsoft.com/office/drawing/2014/main" id="{CE300334-357F-592E-FC6E-993303ACD0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9" y="164"/>
                    <a:ext cx="137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327" name="Rectangle 42">
                    <a:extLst>
                      <a:ext uri="{FF2B5EF4-FFF2-40B4-BE49-F238E27FC236}">
                        <a16:creationId xmlns:a16="http://schemas.microsoft.com/office/drawing/2014/main" id="{59310C43-41E7-C276-FB5D-524087B4EA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436"/>
                    <a:ext cx="137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1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323" name="Rectangle 43">
                  <a:extLst>
                    <a:ext uri="{FF2B5EF4-FFF2-40B4-BE49-F238E27FC236}">
                      <a16:creationId xmlns:a16="http://schemas.microsoft.com/office/drawing/2014/main" id="{9441AD2C-1FD0-0810-8067-4AA5930495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79"/>
                  <a:ext cx="1791" cy="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1318" name="Line 44">
                <a:extLst>
                  <a:ext uri="{FF2B5EF4-FFF2-40B4-BE49-F238E27FC236}">
                    <a16:creationId xmlns:a16="http://schemas.microsoft.com/office/drawing/2014/main" id="{C5FC1FA6-C407-A8D0-2459-F9EEFF167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2" y="1842"/>
                <a:ext cx="9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9" name="Line 45">
                <a:extLst>
                  <a:ext uri="{FF2B5EF4-FFF2-40B4-BE49-F238E27FC236}">
                    <a16:creationId xmlns:a16="http://schemas.microsoft.com/office/drawing/2014/main" id="{A1A1F0F9-B9C4-D90F-5808-3215595CE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8" y="1570"/>
                <a:ext cx="14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20" name="Text Box 46">
                <a:extLst>
                  <a:ext uri="{FF2B5EF4-FFF2-40B4-BE49-F238E27FC236}">
                    <a16:creationId xmlns:a16="http://schemas.microsoft.com/office/drawing/2014/main" id="{092E531A-5729-0BC7-D7F6-395A02C73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1416"/>
                <a:ext cx="113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200" b="1">
                    <a:latin typeface="Arial" panose="020B0604020202020204" pitchFamily="34" charset="0"/>
                  </a:rPr>
                  <a:t>menší částice</a:t>
                </a:r>
              </a:p>
            </p:txBody>
          </p:sp>
          <p:sp>
            <p:nvSpPr>
              <p:cNvPr id="11321" name="Text Box 47">
                <a:extLst>
                  <a:ext uri="{FF2B5EF4-FFF2-40B4-BE49-F238E27FC236}">
                    <a16:creationId xmlns:a16="http://schemas.microsoft.com/office/drawing/2014/main" id="{71BBB616-1724-E8D1-4C3B-A1D5C01FFE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1" y="1694"/>
                <a:ext cx="1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200" b="1">
                    <a:latin typeface="Arial" panose="020B0604020202020204" pitchFamily="34" charset="0"/>
                  </a:rPr>
                  <a:t>větší částice</a:t>
                </a:r>
              </a:p>
            </p:txBody>
          </p:sp>
        </p:grpSp>
      </p:grpSp>
      <p:sp>
        <p:nvSpPr>
          <p:cNvPr id="35888" name="Text Box 48">
            <a:extLst>
              <a:ext uri="{FF2B5EF4-FFF2-40B4-BE49-F238E27FC236}">
                <a16:creationId xmlns:a16="http://schemas.microsoft.com/office/drawing/2014/main" id="{E95C8AD9-F215-C774-268F-CB0BE3D5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5192713"/>
            <a:ext cx="8964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FF00"/>
                </a:solidFill>
                <a:latin typeface="Arial" panose="020B0604020202020204" pitchFamily="34" charset="0"/>
              </a:rPr>
              <a:t>pozice vzorku</a:t>
            </a:r>
            <a:r>
              <a:rPr lang="cs-CZ" altLang="cs-CZ" sz="1800" b="1">
                <a:latin typeface="Arial" panose="020B0604020202020204" pitchFamily="34" charset="0"/>
              </a:rPr>
              <a:t>  </a:t>
            </a: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   hmotnost jader standardu (pg)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" panose="020B0604020202020204" pitchFamily="34" charset="0"/>
              </a:rPr>
              <a:t>hmotnost jádra vzorku (pg) =  ---------------------------------------------------------------------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FF00"/>
                </a:solidFill>
                <a:latin typeface="Arial" panose="020B0604020202020204" pitchFamily="34" charset="0"/>
              </a:rPr>
              <a:t>pozice standardu</a:t>
            </a:r>
          </a:p>
        </p:txBody>
      </p:sp>
      <p:grpSp>
        <p:nvGrpSpPr>
          <p:cNvPr id="16" name="Group 49">
            <a:extLst>
              <a:ext uri="{FF2B5EF4-FFF2-40B4-BE49-F238E27FC236}">
                <a16:creationId xmlns:a16="http://schemas.microsoft.com/office/drawing/2014/main" id="{43DA39F9-1C62-3066-EFD7-4244416FAD5C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959225"/>
            <a:ext cx="3849688" cy="822325"/>
            <a:chOff x="204" y="2063"/>
            <a:chExt cx="2425" cy="518"/>
          </a:xfrm>
        </p:grpSpPr>
        <p:grpSp>
          <p:nvGrpSpPr>
            <p:cNvPr id="11309" name="Group 50">
              <a:extLst>
                <a:ext uri="{FF2B5EF4-FFF2-40B4-BE49-F238E27FC236}">
                  <a16:creationId xmlns:a16="http://schemas.microsoft.com/office/drawing/2014/main" id="{175FE3FB-C16E-B3FB-3C5A-C29C5549C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2063"/>
              <a:ext cx="1013" cy="479"/>
              <a:chOff x="1616" y="2063"/>
              <a:chExt cx="1013" cy="479"/>
            </a:xfrm>
          </p:grpSpPr>
          <p:sp>
            <p:nvSpPr>
              <p:cNvPr id="11311" name="Text Box 51">
                <a:extLst>
                  <a:ext uri="{FF2B5EF4-FFF2-40B4-BE49-F238E27FC236}">
                    <a16:creationId xmlns:a16="http://schemas.microsoft.com/office/drawing/2014/main" id="{C84804AE-747F-AE44-B292-D5CA572E7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6" y="2251"/>
                <a:ext cx="59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200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pozice standardu</a:t>
                </a:r>
              </a:p>
            </p:txBody>
          </p:sp>
          <p:sp>
            <p:nvSpPr>
              <p:cNvPr id="11312" name="Text Box 52">
                <a:extLst>
                  <a:ext uri="{FF2B5EF4-FFF2-40B4-BE49-F238E27FC236}">
                    <a16:creationId xmlns:a16="http://schemas.microsoft.com/office/drawing/2014/main" id="{2ACDD7BA-1F88-326E-4AD6-4ACF27C64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9" y="2251"/>
                <a:ext cx="59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200" b="1">
                    <a:solidFill>
                      <a:srgbClr val="00FF00"/>
                    </a:solidFill>
                    <a:latin typeface="Arial" panose="020B0604020202020204" pitchFamily="34" charset="0"/>
                  </a:rPr>
                  <a:t>pozice vzorku</a:t>
                </a:r>
              </a:p>
            </p:txBody>
          </p:sp>
          <p:sp>
            <p:nvSpPr>
              <p:cNvPr id="11313" name="Line 53">
                <a:extLst>
                  <a:ext uri="{FF2B5EF4-FFF2-40B4-BE49-F238E27FC236}">
                    <a16:creationId xmlns:a16="http://schemas.microsoft.com/office/drawing/2014/main" id="{39396C42-82DC-AE0D-E283-C66EC2B36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5" y="2063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4" name="Line 54">
                <a:extLst>
                  <a:ext uri="{FF2B5EF4-FFF2-40B4-BE49-F238E27FC236}">
                    <a16:creationId xmlns:a16="http://schemas.microsoft.com/office/drawing/2014/main" id="{19C54758-898C-A48D-3E28-7AA99DA60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2063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310" name="Text Box 55">
              <a:extLst>
                <a:ext uri="{FF2B5EF4-FFF2-40B4-BE49-F238E27FC236}">
                  <a16:creationId xmlns:a16="http://schemas.microsoft.com/office/drawing/2014/main" id="{4E6B31D4-E758-3CFE-ADF6-0671535EC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2251"/>
              <a:ext cx="140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Osa x ≈ intenzita flurescence</a:t>
              </a:r>
            </a:p>
          </p:txBody>
        </p:sp>
      </p:grpSp>
      <p:sp>
        <p:nvSpPr>
          <p:cNvPr id="11271" name="Text Box 56">
            <a:extLst>
              <a:ext uri="{FF2B5EF4-FFF2-40B4-BE49-F238E27FC236}">
                <a16:creationId xmlns:a16="http://schemas.microsoft.com/office/drawing/2014/main" id="{7BA0664C-E53E-8A9E-AE6B-5D2AAF79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60350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Co se děje v průtokové kyveta? </a:t>
            </a:r>
          </a:p>
        </p:txBody>
      </p:sp>
      <p:sp>
        <p:nvSpPr>
          <p:cNvPr id="35897" name="Text Box 57">
            <a:extLst>
              <a:ext uri="{FF2B5EF4-FFF2-40B4-BE49-F238E27FC236}">
                <a16:creationId xmlns:a16="http://schemas.microsoft.com/office/drawing/2014/main" id="{8BCB32ED-6D98-4AFD-7DDC-F3B9C5E0F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6184900"/>
            <a:ext cx="89646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100" b="1">
                <a:latin typeface="Arial" panose="020B0604020202020204" pitchFamily="34" charset="0"/>
              </a:rPr>
              <a:t>Základní výhoda cytometru: rychlá analýza velkého množství částic</a:t>
            </a:r>
          </a:p>
        </p:txBody>
      </p:sp>
      <p:grpSp>
        <p:nvGrpSpPr>
          <p:cNvPr id="18" name="Skupina 102">
            <a:extLst>
              <a:ext uri="{FF2B5EF4-FFF2-40B4-BE49-F238E27FC236}">
                <a16:creationId xmlns:a16="http://schemas.microsoft.com/office/drawing/2014/main" id="{BE42B74F-C594-C58D-F78A-15EA597DEEB5}"/>
              </a:ext>
            </a:extLst>
          </p:cNvPr>
          <p:cNvGrpSpPr>
            <a:grpSpLocks/>
          </p:cNvGrpSpPr>
          <p:nvPr/>
        </p:nvGrpSpPr>
        <p:grpSpPr bwMode="auto">
          <a:xfrm>
            <a:off x="6700838" y="1062038"/>
            <a:ext cx="2263775" cy="2695575"/>
            <a:chOff x="6700540" y="1062261"/>
            <a:chExt cx="2263948" cy="2695689"/>
          </a:xfrm>
        </p:grpSpPr>
        <p:sp>
          <p:nvSpPr>
            <p:cNvPr id="58" name="Pravoúhlý trojúhelník 57">
              <a:extLst>
                <a:ext uri="{FF2B5EF4-FFF2-40B4-BE49-F238E27FC236}">
                  <a16:creationId xmlns:a16="http://schemas.microsoft.com/office/drawing/2014/main" id="{226CCDE6-DD92-1724-5B10-04170BB0CEF8}"/>
                </a:ext>
              </a:extLst>
            </p:cNvPr>
            <p:cNvSpPr/>
            <p:nvPr/>
          </p:nvSpPr>
          <p:spPr>
            <a:xfrm rot="10800000">
              <a:off x="6700540" y="2098942"/>
              <a:ext cx="90494" cy="431818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59" name="Pravoúhlý trojúhelník 58">
              <a:extLst>
                <a:ext uri="{FF2B5EF4-FFF2-40B4-BE49-F238E27FC236}">
                  <a16:creationId xmlns:a16="http://schemas.microsoft.com/office/drawing/2014/main" id="{3F8E51A4-A5BD-8A95-D603-80E6B322AA41}"/>
                </a:ext>
              </a:extLst>
            </p:cNvPr>
            <p:cNvSpPr/>
            <p:nvPr/>
          </p:nvSpPr>
          <p:spPr>
            <a:xfrm rot="10800000" flipH="1">
              <a:off x="6930745" y="2095767"/>
              <a:ext cx="88907" cy="433406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DE8B4EF5-EDC4-5665-5CD1-85F617CD413C}"/>
                </a:ext>
              </a:extLst>
            </p:cNvPr>
            <p:cNvSpPr/>
            <p:nvPr/>
          </p:nvSpPr>
          <p:spPr>
            <a:xfrm>
              <a:off x="6700540" y="1524243"/>
              <a:ext cx="90494" cy="5762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7C66CA52-0A7B-D072-2C7F-798B7504585E}"/>
                </a:ext>
              </a:extLst>
            </p:cNvPr>
            <p:cNvSpPr/>
            <p:nvPr/>
          </p:nvSpPr>
          <p:spPr>
            <a:xfrm>
              <a:off x="6930745" y="1522655"/>
              <a:ext cx="88907" cy="5762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9F61F553-8DF9-E7A4-81B9-CE7BED9F418E}"/>
                </a:ext>
              </a:extLst>
            </p:cNvPr>
            <p:cNvSpPr/>
            <p:nvPr/>
          </p:nvSpPr>
          <p:spPr>
            <a:xfrm>
              <a:off x="6791034" y="1529006"/>
              <a:ext cx="141299" cy="10081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56" name="Elipsa 55">
              <a:extLst>
                <a:ext uri="{FF2B5EF4-FFF2-40B4-BE49-F238E27FC236}">
                  <a16:creationId xmlns:a16="http://schemas.microsoft.com/office/drawing/2014/main" id="{3A1701EE-B80C-3750-694D-1192AECA62A0}"/>
                </a:ext>
              </a:extLst>
            </p:cNvPr>
            <p:cNvSpPr/>
            <p:nvPr/>
          </p:nvSpPr>
          <p:spPr>
            <a:xfrm>
              <a:off x="6800560" y="1543293"/>
              <a:ext cx="71443" cy="7302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2" name="Elipsa 61">
              <a:extLst>
                <a:ext uri="{FF2B5EF4-FFF2-40B4-BE49-F238E27FC236}">
                  <a16:creationId xmlns:a16="http://schemas.microsoft.com/office/drawing/2014/main" id="{21878A60-2C63-986A-484A-49DD6BEA6794}"/>
                </a:ext>
              </a:extLst>
            </p:cNvPr>
            <p:cNvSpPr/>
            <p:nvPr/>
          </p:nvSpPr>
          <p:spPr>
            <a:xfrm>
              <a:off x="6818024" y="1643311"/>
              <a:ext cx="44453" cy="4286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F0C16281-293F-A6A4-819E-BE25F695A42E}"/>
                </a:ext>
              </a:extLst>
            </p:cNvPr>
            <p:cNvSpPr/>
            <p:nvPr/>
          </p:nvSpPr>
          <p:spPr>
            <a:xfrm>
              <a:off x="6803735" y="2537110"/>
              <a:ext cx="109546" cy="612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0" name="Oblouk 59">
              <a:extLst>
                <a:ext uri="{FF2B5EF4-FFF2-40B4-BE49-F238E27FC236}">
                  <a16:creationId xmlns:a16="http://schemas.microsoft.com/office/drawing/2014/main" id="{D86B1510-6129-60E4-69E7-14156D594E99}"/>
                </a:ext>
              </a:extLst>
            </p:cNvPr>
            <p:cNvSpPr/>
            <p:nvPr/>
          </p:nvSpPr>
          <p:spPr>
            <a:xfrm>
              <a:off x="6757694" y="2532348"/>
              <a:ext cx="65092" cy="1224014"/>
            </a:xfrm>
            <a:prstGeom prst="arc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3C624261-761F-39E8-1B6C-BF3AD4DF6431}"/>
                </a:ext>
              </a:extLst>
            </p:cNvPr>
            <p:cNvSpPr/>
            <p:nvPr/>
          </p:nvSpPr>
          <p:spPr>
            <a:xfrm flipH="1">
              <a:off x="6895817" y="2533935"/>
              <a:ext cx="65093" cy="1224015"/>
            </a:xfrm>
            <a:prstGeom prst="arc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7" name="Elipsa 66">
              <a:extLst>
                <a:ext uri="{FF2B5EF4-FFF2-40B4-BE49-F238E27FC236}">
                  <a16:creationId xmlns:a16="http://schemas.microsoft.com/office/drawing/2014/main" id="{AD331338-87FA-7F8F-8B7C-B8AE50085F01}"/>
                </a:ext>
              </a:extLst>
            </p:cNvPr>
            <p:cNvSpPr/>
            <p:nvPr/>
          </p:nvSpPr>
          <p:spPr>
            <a:xfrm>
              <a:off x="6862477" y="1779841"/>
              <a:ext cx="71442" cy="7302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8" name="Elipsa 67">
              <a:extLst>
                <a:ext uri="{FF2B5EF4-FFF2-40B4-BE49-F238E27FC236}">
                  <a16:creationId xmlns:a16="http://schemas.microsoft.com/office/drawing/2014/main" id="{CCB472A5-143B-88F1-8644-C752EECB87AD}"/>
                </a:ext>
              </a:extLst>
            </p:cNvPr>
            <p:cNvSpPr/>
            <p:nvPr/>
          </p:nvSpPr>
          <p:spPr>
            <a:xfrm>
              <a:off x="6803735" y="1932248"/>
              <a:ext cx="73031" cy="7302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9" name="Elipsa 68">
              <a:extLst>
                <a:ext uri="{FF2B5EF4-FFF2-40B4-BE49-F238E27FC236}">
                  <a16:creationId xmlns:a16="http://schemas.microsoft.com/office/drawing/2014/main" id="{C54702F4-BF36-EC41-931B-07089EC29BF3}"/>
                </a:ext>
              </a:extLst>
            </p:cNvPr>
            <p:cNvSpPr/>
            <p:nvPr/>
          </p:nvSpPr>
          <p:spPr>
            <a:xfrm>
              <a:off x="6867240" y="2068779"/>
              <a:ext cx="71443" cy="7144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70" name="Elipsa 69">
              <a:extLst>
                <a:ext uri="{FF2B5EF4-FFF2-40B4-BE49-F238E27FC236}">
                  <a16:creationId xmlns:a16="http://schemas.microsoft.com/office/drawing/2014/main" id="{66204445-F56B-51A5-6A91-18C8B0530856}"/>
                </a:ext>
              </a:extLst>
            </p:cNvPr>
            <p:cNvSpPr/>
            <p:nvPr/>
          </p:nvSpPr>
          <p:spPr>
            <a:xfrm>
              <a:off x="6803735" y="2140219"/>
              <a:ext cx="73031" cy="7144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71" name="Elipsa 70">
              <a:extLst>
                <a:ext uri="{FF2B5EF4-FFF2-40B4-BE49-F238E27FC236}">
                  <a16:creationId xmlns:a16="http://schemas.microsoft.com/office/drawing/2014/main" id="{E5F4807F-C810-C90D-C142-206F589DC9EB}"/>
                </a:ext>
              </a:extLst>
            </p:cNvPr>
            <p:cNvSpPr/>
            <p:nvPr/>
          </p:nvSpPr>
          <p:spPr>
            <a:xfrm>
              <a:off x="6864064" y="2356128"/>
              <a:ext cx="73031" cy="7302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72" name="Elipsa 71">
              <a:extLst>
                <a:ext uri="{FF2B5EF4-FFF2-40B4-BE49-F238E27FC236}">
                  <a16:creationId xmlns:a16="http://schemas.microsoft.com/office/drawing/2014/main" id="{DCFA37FC-EC8F-C7F2-21CD-F9D8787845D5}"/>
                </a:ext>
              </a:extLst>
            </p:cNvPr>
            <p:cNvSpPr/>
            <p:nvPr/>
          </p:nvSpPr>
          <p:spPr>
            <a:xfrm>
              <a:off x="6876765" y="1557582"/>
              <a:ext cx="42866" cy="4286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73" name="Elipsa 72">
              <a:extLst>
                <a:ext uri="{FF2B5EF4-FFF2-40B4-BE49-F238E27FC236}">
                  <a16:creationId xmlns:a16="http://schemas.microsoft.com/office/drawing/2014/main" id="{40B96B56-B12C-7E73-12A7-79CF756DAD7B}"/>
                </a:ext>
              </a:extLst>
            </p:cNvPr>
            <p:cNvSpPr/>
            <p:nvPr/>
          </p:nvSpPr>
          <p:spPr>
            <a:xfrm>
              <a:off x="6876765" y="1910022"/>
              <a:ext cx="42866" cy="4286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74" name="Elipsa 73">
              <a:extLst>
                <a:ext uri="{FF2B5EF4-FFF2-40B4-BE49-F238E27FC236}">
                  <a16:creationId xmlns:a16="http://schemas.microsoft.com/office/drawing/2014/main" id="{7DE3BC67-CF5D-1819-0B28-5CD79FAF3A66}"/>
                </a:ext>
              </a:extLst>
            </p:cNvPr>
            <p:cNvSpPr/>
            <p:nvPr/>
          </p:nvSpPr>
          <p:spPr>
            <a:xfrm>
              <a:off x="6803735" y="1795717"/>
              <a:ext cx="44453" cy="4286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75" name="Elipsa 74">
              <a:extLst>
                <a:ext uri="{FF2B5EF4-FFF2-40B4-BE49-F238E27FC236}">
                  <a16:creationId xmlns:a16="http://schemas.microsoft.com/office/drawing/2014/main" id="{DC3ADA4D-69C8-69BC-E0C0-1820F957CFE2}"/>
                </a:ext>
              </a:extLst>
            </p:cNvPr>
            <p:cNvSpPr/>
            <p:nvPr/>
          </p:nvSpPr>
          <p:spPr>
            <a:xfrm>
              <a:off x="6876765" y="1719514"/>
              <a:ext cx="42866" cy="4445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76" name="Elipsa 75">
              <a:extLst>
                <a:ext uri="{FF2B5EF4-FFF2-40B4-BE49-F238E27FC236}">
                  <a16:creationId xmlns:a16="http://schemas.microsoft.com/office/drawing/2014/main" id="{5A57118F-2E4F-59FC-240C-314BDC23990B}"/>
                </a:ext>
              </a:extLst>
            </p:cNvPr>
            <p:cNvSpPr/>
            <p:nvPr/>
          </p:nvSpPr>
          <p:spPr>
            <a:xfrm>
              <a:off x="6876765" y="2014801"/>
              <a:ext cx="42866" cy="4445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77" name="Elipsa 76">
              <a:extLst>
                <a:ext uri="{FF2B5EF4-FFF2-40B4-BE49-F238E27FC236}">
                  <a16:creationId xmlns:a16="http://schemas.microsoft.com/office/drawing/2014/main" id="{B6D415DE-0786-EEEA-6D01-18EDF81D3525}"/>
                </a:ext>
              </a:extLst>
            </p:cNvPr>
            <p:cNvSpPr/>
            <p:nvPr/>
          </p:nvSpPr>
          <p:spPr>
            <a:xfrm>
              <a:off x="6830725" y="1854457"/>
              <a:ext cx="42865" cy="4286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78" name="Elipsa 77">
              <a:extLst>
                <a:ext uri="{FF2B5EF4-FFF2-40B4-BE49-F238E27FC236}">
                  <a16:creationId xmlns:a16="http://schemas.microsoft.com/office/drawing/2014/main" id="{7CE736EB-00E6-6BCD-02D9-4903E33884B2}"/>
                </a:ext>
              </a:extLst>
            </p:cNvPr>
            <p:cNvSpPr/>
            <p:nvPr/>
          </p:nvSpPr>
          <p:spPr>
            <a:xfrm>
              <a:off x="6797384" y="1695700"/>
              <a:ext cx="71443" cy="7302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79" name="Elipsa 78">
              <a:extLst>
                <a:ext uri="{FF2B5EF4-FFF2-40B4-BE49-F238E27FC236}">
                  <a16:creationId xmlns:a16="http://schemas.microsoft.com/office/drawing/2014/main" id="{9655802F-842C-73A4-09FE-D9A72B83226D}"/>
                </a:ext>
              </a:extLst>
            </p:cNvPr>
            <p:cNvSpPr/>
            <p:nvPr/>
          </p:nvSpPr>
          <p:spPr>
            <a:xfrm>
              <a:off x="6876765" y="2210072"/>
              <a:ext cx="42866" cy="4445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80" name="Elipsa 79">
              <a:extLst>
                <a:ext uri="{FF2B5EF4-FFF2-40B4-BE49-F238E27FC236}">
                  <a16:creationId xmlns:a16="http://schemas.microsoft.com/office/drawing/2014/main" id="{E805F3C4-3E39-F912-A4AD-31B858B8BE88}"/>
                </a:ext>
              </a:extLst>
            </p:cNvPr>
            <p:cNvSpPr/>
            <p:nvPr/>
          </p:nvSpPr>
          <p:spPr>
            <a:xfrm>
              <a:off x="6803735" y="2289450"/>
              <a:ext cx="44453" cy="4286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81" name="Elipsa 80">
              <a:extLst>
                <a:ext uri="{FF2B5EF4-FFF2-40B4-BE49-F238E27FC236}">
                  <a16:creationId xmlns:a16="http://schemas.microsoft.com/office/drawing/2014/main" id="{5DB70588-8EED-28A8-4DE0-81159BB3B06C}"/>
                </a:ext>
              </a:extLst>
            </p:cNvPr>
            <p:cNvSpPr/>
            <p:nvPr/>
          </p:nvSpPr>
          <p:spPr>
            <a:xfrm>
              <a:off x="6803735" y="2449795"/>
              <a:ext cx="44453" cy="4286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82" name="Elipsa 81">
              <a:extLst>
                <a:ext uri="{FF2B5EF4-FFF2-40B4-BE49-F238E27FC236}">
                  <a16:creationId xmlns:a16="http://schemas.microsoft.com/office/drawing/2014/main" id="{D2A82001-4877-228B-5BBE-0DB1A5E45FE2}"/>
                </a:ext>
              </a:extLst>
            </p:cNvPr>
            <p:cNvSpPr/>
            <p:nvPr/>
          </p:nvSpPr>
          <p:spPr>
            <a:xfrm>
              <a:off x="6803735" y="2060840"/>
              <a:ext cx="44453" cy="4286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83" name="Obdélník 82">
              <a:extLst>
                <a:ext uri="{FF2B5EF4-FFF2-40B4-BE49-F238E27FC236}">
                  <a16:creationId xmlns:a16="http://schemas.microsoft.com/office/drawing/2014/main" id="{C078647F-6D37-90FD-A130-B89B45B4BB3D}"/>
                </a:ext>
              </a:extLst>
            </p:cNvPr>
            <p:cNvSpPr/>
            <p:nvPr/>
          </p:nvSpPr>
          <p:spPr>
            <a:xfrm>
              <a:off x="6806910" y="1163865"/>
              <a:ext cx="107958" cy="360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90" name="Šipka dolů 89">
              <a:extLst>
                <a:ext uri="{FF2B5EF4-FFF2-40B4-BE49-F238E27FC236}">
                  <a16:creationId xmlns:a16="http://schemas.microsoft.com/office/drawing/2014/main" id="{7BD55F24-D0CF-E78B-47A6-9E33EB81EE95}"/>
                </a:ext>
              </a:extLst>
            </p:cNvPr>
            <p:cNvSpPr/>
            <p:nvPr/>
          </p:nvSpPr>
          <p:spPr>
            <a:xfrm>
              <a:off x="7095857" y="1327384"/>
              <a:ext cx="142886" cy="433406"/>
            </a:xfrm>
            <a:prstGeom prst="downArrow">
              <a:avLst>
                <a:gd name="adj1" fmla="val 32363"/>
                <a:gd name="adj2" fmla="val 85274"/>
              </a:avLst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91" name="Šipka dolů 90">
              <a:extLst>
                <a:ext uri="{FF2B5EF4-FFF2-40B4-BE49-F238E27FC236}">
                  <a16:creationId xmlns:a16="http://schemas.microsoft.com/office/drawing/2014/main" id="{245A68E5-9CF2-2E26-323A-D29F880CA938}"/>
                </a:ext>
              </a:extLst>
            </p:cNvPr>
            <p:cNvSpPr/>
            <p:nvPr/>
          </p:nvSpPr>
          <p:spPr>
            <a:xfrm>
              <a:off x="6791034" y="1062261"/>
              <a:ext cx="134948" cy="431818"/>
            </a:xfrm>
            <a:prstGeom prst="downArrow">
              <a:avLst>
                <a:gd name="adj1" fmla="val 32363"/>
                <a:gd name="adj2" fmla="val 85274"/>
              </a:avLst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11305" name="Text Box 33">
              <a:extLst>
                <a:ext uri="{FF2B5EF4-FFF2-40B4-BE49-F238E27FC236}">
                  <a16:creationId xmlns:a16="http://schemas.microsoft.com/office/drawing/2014/main" id="{DD417D5D-40FC-0017-8748-CED2D3E52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4680" y="2278613"/>
              <a:ext cx="1259808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200" b="1">
                  <a:latin typeface="Arial" panose="020B0604020202020204" pitchFamily="34" charset="0"/>
                </a:rPr>
                <a:t>hydrodynamická fokusace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cs-CZ" altLang="cs-CZ" sz="1200" b="1">
                <a:latin typeface="Arial" panose="020B0604020202020204" pitchFamily="34" charset="0"/>
              </a:endParaRPr>
            </a:p>
          </p:txBody>
        </p:sp>
        <p:cxnSp>
          <p:nvCxnSpPr>
            <p:cNvPr id="95" name="Přímá spojovací šipka 94">
              <a:extLst>
                <a:ext uri="{FF2B5EF4-FFF2-40B4-BE49-F238E27FC236}">
                  <a16:creationId xmlns:a16="http://schemas.microsoft.com/office/drawing/2014/main" id="{4AD4D6A5-F2CE-FEAB-7331-CD9E07409DC2}"/>
                </a:ext>
              </a:extLst>
            </p:cNvPr>
            <p:cNvCxnSpPr/>
            <p:nvPr/>
          </p:nvCxnSpPr>
          <p:spPr>
            <a:xfrm flipH="1">
              <a:off x="6881529" y="2427569"/>
              <a:ext cx="792223" cy="557236"/>
            </a:xfrm>
            <a:prstGeom prst="straightConnector1">
              <a:avLst/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ovací šipka 96">
              <a:extLst>
                <a:ext uri="{FF2B5EF4-FFF2-40B4-BE49-F238E27FC236}">
                  <a16:creationId xmlns:a16="http://schemas.microsoft.com/office/drawing/2014/main" id="{C90B99AE-FCED-8520-DAD9-7E22092A4E4E}"/>
                </a:ext>
              </a:extLst>
            </p:cNvPr>
            <p:cNvCxnSpPr/>
            <p:nvPr/>
          </p:nvCxnSpPr>
          <p:spPr>
            <a:xfrm flipH="1">
              <a:off x="6952971" y="2414868"/>
              <a:ext cx="733481" cy="0"/>
            </a:xfrm>
            <a:prstGeom prst="straightConnector1">
              <a:avLst/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ovací šipka 101">
              <a:extLst>
                <a:ext uri="{FF2B5EF4-FFF2-40B4-BE49-F238E27FC236}">
                  <a16:creationId xmlns:a16="http://schemas.microsoft.com/office/drawing/2014/main" id="{BCEDA562-B516-C334-A935-B0C087967711}"/>
                </a:ext>
              </a:extLst>
            </p:cNvPr>
            <p:cNvCxnSpPr/>
            <p:nvPr/>
          </p:nvCxnSpPr>
          <p:spPr>
            <a:xfrm flipH="1">
              <a:off x="6995838" y="1875095"/>
              <a:ext cx="684264" cy="0"/>
            </a:xfrm>
            <a:prstGeom prst="straightConnector1">
              <a:avLst/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Line 29">
            <a:extLst>
              <a:ext uri="{FF2B5EF4-FFF2-40B4-BE49-F238E27FC236}">
                <a16:creationId xmlns:a16="http://schemas.microsoft.com/office/drawing/2014/main" id="{39F380A3-23CB-6DDE-B905-7147B8E617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48488" y="3500438"/>
            <a:ext cx="528637" cy="373062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F5F02E62-1084-1025-658E-8251D65E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563" y="3822700"/>
            <a:ext cx="1512887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6600CC"/>
                </a:solidFill>
                <a:latin typeface="Arial" panose="020B0604020202020204" pitchFamily="34" charset="0"/>
              </a:rPr>
              <a:t>fluorescence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8" grpId="0"/>
      <p:bldP spid="35897" grpId="0"/>
      <p:bldP spid="108" grpId="0" animBg="1"/>
      <p:bldP spid="10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22DFE095-3C97-18EB-B10C-586FF03E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635000"/>
          </a:xfrm>
        </p:spPr>
        <p:txBody>
          <a:bodyPr/>
          <a:lstStyle/>
          <a:p>
            <a:r>
              <a:rPr lang="cs-CZ" altLang="cs-CZ" sz="3200"/>
              <a:t>Pojmy</a:t>
            </a:r>
          </a:p>
        </p:txBody>
      </p:sp>
      <p:pic>
        <p:nvPicPr>
          <p:cNvPr id="12291" name="Obrázek 3">
            <a:extLst>
              <a:ext uri="{FF2B5EF4-FFF2-40B4-BE49-F238E27FC236}">
                <a16:creationId xmlns:a16="http://schemas.microsoft.com/office/drawing/2014/main" id="{F8E3B142-8AA6-6C7C-06B8-D17CD89B9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039813"/>
            <a:ext cx="42481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4">
            <a:extLst>
              <a:ext uri="{FF2B5EF4-FFF2-40B4-BE49-F238E27FC236}">
                <a16:creationId xmlns:a16="http://schemas.microsoft.com/office/drawing/2014/main" id="{DBE8284E-575B-4BF5-A49D-7FD1B9EA0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4283075"/>
            <a:ext cx="381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Osa X = optické vlastnosti částic</a:t>
            </a:r>
          </a:p>
        </p:txBody>
      </p:sp>
      <p:sp>
        <p:nvSpPr>
          <p:cNvPr id="12293" name="TextovéPole 6">
            <a:extLst>
              <a:ext uri="{FF2B5EF4-FFF2-40B4-BE49-F238E27FC236}">
                <a16:creationId xmlns:a16="http://schemas.microsoft.com/office/drawing/2014/main" id="{D86FA37F-213D-4080-DA63-1C6BFFA9C0F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88193" y="2480469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Osa Y = počet částic</a:t>
            </a:r>
          </a:p>
        </p:txBody>
      </p:sp>
      <p:sp>
        <p:nvSpPr>
          <p:cNvPr id="12294" name="Obdélník 7">
            <a:extLst>
              <a:ext uri="{FF2B5EF4-FFF2-40B4-BE49-F238E27FC236}">
                <a16:creationId xmlns:a16="http://schemas.microsoft.com/office/drawing/2014/main" id="{4560CEA2-704D-6B7C-52E1-507E93F9E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00663"/>
            <a:ext cx="80660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Přesnost měření </a:t>
            </a:r>
            <a:r>
              <a:rPr lang="cs-CZ" altLang="cs-CZ" sz="1800">
                <a:latin typeface="Arial" panose="020B0604020202020204" pitchFamily="34" charset="0"/>
              </a:rPr>
              <a:t>je stanovená pomocí </a:t>
            </a:r>
            <a:r>
              <a:rPr lang="cs-CZ" altLang="cs-CZ" sz="1800" b="1">
                <a:latin typeface="Arial" panose="020B0604020202020204" pitchFamily="34" charset="0"/>
              </a:rPr>
              <a:t>variačního koeficientu </a:t>
            </a:r>
            <a:r>
              <a:rPr lang="cs-CZ" altLang="cs-CZ" sz="1800">
                <a:latin typeface="Arial" panose="020B0604020202020204" pitchFamily="34" charset="0"/>
              </a:rPr>
              <a:t>(CV).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	 směrodatná odchylka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CV =                                              x 100</a:t>
            </a:r>
            <a:endParaRPr lang="cs-CZ" altLang="cs-CZ" sz="1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	 průměrná pozice píku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D9C511F-511A-69B4-BB81-9E41C67C6C56}"/>
              </a:ext>
            </a:extLst>
          </p:cNvPr>
          <p:cNvCxnSpPr/>
          <p:nvPr/>
        </p:nvCxnSpPr>
        <p:spPr>
          <a:xfrm>
            <a:off x="1125538" y="6308725"/>
            <a:ext cx="25193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ovéPole 9">
            <a:extLst>
              <a:ext uri="{FF2B5EF4-FFF2-40B4-BE49-F238E27FC236}">
                <a16:creationId xmlns:a16="http://schemas.microsoft.com/office/drawing/2014/main" id="{91D130D7-A624-E1C6-9232-671018C98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547813"/>
            <a:ext cx="28082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Standard</a:t>
            </a:r>
            <a:r>
              <a:rPr lang="cs-CZ" altLang="cs-CZ" sz="1800">
                <a:latin typeface="Arial" panose="020B0604020202020204" pitchFamily="34" charset="0"/>
              </a:rPr>
              <a:t> = organismus se známou velikostí stanovovaných hodnot (velikost genomu, GC obsah, atd.)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93D4D4A-0C7D-40C8-02D0-34CE231AAE51}"/>
              </a:ext>
            </a:extLst>
          </p:cNvPr>
          <p:cNvSpPr txBox="1"/>
          <p:nvPr/>
        </p:nvSpPr>
        <p:spPr>
          <a:xfrm>
            <a:off x="225425" y="820738"/>
            <a:ext cx="89646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Fluorescenční barvy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/>
              <a:t>Způsob navázání: neselektivní (PI, EB); selektivní na AT báze (DAPI, DIPI, </a:t>
            </a:r>
            <a:r>
              <a:rPr lang="cs-CZ" dirty="0" err="1"/>
              <a:t>Hoechst</a:t>
            </a:r>
            <a:r>
              <a:rPr lang="cs-CZ" dirty="0"/>
              <a:t>); preferující GC báze (některá antibiotika)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/>
              <a:t>Excitační a emisní vlnová délka</a:t>
            </a:r>
          </a:p>
        </p:txBody>
      </p:sp>
      <p:sp>
        <p:nvSpPr>
          <p:cNvPr id="13315" name="TextovéPole 4">
            <a:extLst>
              <a:ext uri="{FF2B5EF4-FFF2-40B4-BE49-F238E27FC236}">
                <a16:creationId xmlns:a16="http://schemas.microsoft.com/office/drawing/2014/main" id="{685DE073-AC47-0DD5-967F-450411DA9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8713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Pojmy</a:t>
            </a:r>
          </a:p>
        </p:txBody>
      </p:sp>
      <p:pic>
        <p:nvPicPr>
          <p:cNvPr id="13316" name="Picture 4" descr="C:\old_comp\c\DOKUMENTY\osobni\labiny2014\IMG_2362.JPG">
            <a:extLst>
              <a:ext uri="{FF2B5EF4-FFF2-40B4-BE49-F238E27FC236}">
                <a16:creationId xmlns:a16="http://schemas.microsoft.com/office/drawing/2014/main" id="{065C3309-15F4-7FC9-9393-C55DFF45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2873375"/>
            <a:ext cx="1549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6" descr="http://www.bio.miami.edu/dana/pix/visible_spectrum.jpg">
            <a:extLst>
              <a:ext uri="{FF2B5EF4-FFF2-40B4-BE49-F238E27FC236}">
                <a16:creationId xmlns:a16="http://schemas.microsoft.com/office/drawing/2014/main" id="{92D65F10-1A88-B417-F5DC-A86C762B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965575"/>
            <a:ext cx="8840788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Skupina 40">
            <a:extLst>
              <a:ext uri="{FF2B5EF4-FFF2-40B4-BE49-F238E27FC236}">
                <a16:creationId xmlns:a16="http://schemas.microsoft.com/office/drawing/2014/main" id="{41F32A8C-2114-FA44-CD6A-40965F424541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873375"/>
            <a:ext cx="2559050" cy="1192213"/>
            <a:chOff x="539750" y="4003675"/>
            <a:chExt cx="2559050" cy="1192213"/>
          </a:xfrm>
        </p:grpSpPr>
        <p:pic>
          <p:nvPicPr>
            <p:cNvPr id="13327" name="Picture 8" descr="http://global-sei.com/news/press/09/images/09_08_1.jpg">
              <a:extLst>
                <a:ext uri="{FF2B5EF4-FFF2-40B4-BE49-F238E27FC236}">
                  <a16:creationId xmlns:a16="http://schemas.microsoft.com/office/drawing/2014/main" id="{062D9269-2B6F-E5A0-419E-884E64690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4003675"/>
              <a:ext cx="2519363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TextovéPole 16">
              <a:extLst>
                <a:ext uri="{FF2B5EF4-FFF2-40B4-BE49-F238E27FC236}">
                  <a16:creationId xmlns:a16="http://schemas.microsoft.com/office/drawing/2014/main" id="{CD6196A8-1694-5737-440E-87A280A1A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338" y="4005263"/>
              <a:ext cx="230346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66FF66"/>
                  </a:solidFill>
                  <a:latin typeface="Arial" panose="020B0604020202020204" pitchFamily="34" charset="0"/>
                </a:rPr>
                <a:t>Excitation: green laser</a:t>
              </a:r>
            </a:p>
          </p:txBody>
        </p:sp>
        <p:sp>
          <p:nvSpPr>
            <p:cNvPr id="13329" name="TextovéPole 22">
              <a:extLst>
                <a:ext uri="{FF2B5EF4-FFF2-40B4-BE49-F238E27FC236}">
                  <a16:creationId xmlns:a16="http://schemas.microsoft.com/office/drawing/2014/main" id="{A227EBFD-8EC5-A40A-67BC-35ED9DA99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200" y="4919663"/>
              <a:ext cx="863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>
                  <a:solidFill>
                    <a:srgbClr val="66FF66"/>
                  </a:solidFill>
                  <a:latin typeface="Arial" panose="020B0604020202020204" pitchFamily="34" charset="0"/>
                </a:rPr>
                <a:t>536 nm</a:t>
              </a:r>
            </a:p>
          </p:txBody>
        </p:sp>
      </p:grpSp>
      <p:sp>
        <p:nvSpPr>
          <p:cNvPr id="13319" name="TextovéPole 11">
            <a:extLst>
              <a:ext uri="{FF2B5EF4-FFF2-40B4-BE49-F238E27FC236}">
                <a16:creationId xmlns:a16="http://schemas.microsoft.com/office/drawing/2014/main" id="{4BC624A6-C3E1-45C2-AC88-5CCA7148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2454275"/>
            <a:ext cx="446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Propidium iodide (PI)</a:t>
            </a:r>
          </a:p>
        </p:txBody>
      </p:sp>
      <p:pic>
        <p:nvPicPr>
          <p:cNvPr id="13320" name="Picture 29" descr="http://www.sigmaaldrich.com/content/dam/sigma-aldrich/structure8/011/mfcd00011921.eps/_jcr_content/renditions/mfcd00011921-medium.png">
            <a:extLst>
              <a:ext uri="{FF2B5EF4-FFF2-40B4-BE49-F238E27FC236}">
                <a16:creationId xmlns:a16="http://schemas.microsoft.com/office/drawing/2014/main" id="{D2482C25-EBBC-BE50-391D-0A2CFAEB5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08288"/>
            <a:ext cx="21590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1" name="Skupina 42">
            <a:extLst>
              <a:ext uri="{FF2B5EF4-FFF2-40B4-BE49-F238E27FC236}">
                <a16:creationId xmlns:a16="http://schemas.microsoft.com/office/drawing/2014/main" id="{57E7FB6D-E796-CDD9-AB96-8119AF63C6FF}"/>
              </a:ext>
            </a:extLst>
          </p:cNvPr>
          <p:cNvGrpSpPr>
            <a:grpSpLocks/>
          </p:cNvGrpSpPr>
          <p:nvPr/>
        </p:nvGrpSpPr>
        <p:grpSpPr bwMode="auto">
          <a:xfrm>
            <a:off x="4795838" y="2851150"/>
            <a:ext cx="1590675" cy="1206500"/>
            <a:chOff x="4795838" y="3981450"/>
            <a:chExt cx="1590675" cy="1206500"/>
          </a:xfrm>
        </p:grpSpPr>
        <p:grpSp>
          <p:nvGrpSpPr>
            <p:cNvPr id="13323" name="Skupina 41">
              <a:extLst>
                <a:ext uri="{FF2B5EF4-FFF2-40B4-BE49-F238E27FC236}">
                  <a16:creationId xmlns:a16="http://schemas.microsoft.com/office/drawing/2014/main" id="{90C4B138-5A70-619B-4E0E-04844D66FA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5838" y="3981450"/>
              <a:ext cx="1536700" cy="1184275"/>
              <a:chOff x="4795838" y="3981450"/>
              <a:chExt cx="1536700" cy="1184275"/>
            </a:xfrm>
          </p:grpSpPr>
          <p:pic>
            <p:nvPicPr>
              <p:cNvPr id="13325" name="Picture 28" descr="http://www.isc.kharkov.com/old/photogallery/cells/D-K8-1400.jpg">
                <a:extLst>
                  <a:ext uri="{FF2B5EF4-FFF2-40B4-BE49-F238E27FC236}">
                    <a16:creationId xmlns:a16="http://schemas.microsoft.com/office/drawing/2014/main" id="{B045D12A-DA4B-E217-D402-4738A8819C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1238" y="4003675"/>
                <a:ext cx="1511300" cy="1162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6" name="TextovéPole 24">
                <a:extLst>
                  <a:ext uri="{FF2B5EF4-FFF2-40B4-BE49-F238E27FC236}">
                    <a16:creationId xmlns:a16="http://schemas.microsoft.com/office/drawing/2014/main" id="{E1E064E4-1961-F648-BA70-B38A1FFDE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5838" y="3981450"/>
                <a:ext cx="792162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617 nm</a:t>
                </a:r>
              </a:p>
            </p:txBody>
          </p:sp>
        </p:grpSp>
        <p:sp>
          <p:nvSpPr>
            <p:cNvPr id="13324" name="TextovéPole 19">
              <a:extLst>
                <a:ext uri="{FF2B5EF4-FFF2-40B4-BE49-F238E27FC236}">
                  <a16:creationId xmlns:a16="http://schemas.microsoft.com/office/drawing/2014/main" id="{7411D98E-84C6-3B96-C587-282D810CB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3988" y="4941888"/>
              <a:ext cx="11525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FF0000"/>
                  </a:solidFill>
                  <a:latin typeface="Arial" panose="020B0604020202020204" pitchFamily="34" charset="0"/>
                </a:rPr>
                <a:t>Fluorescence</a:t>
              </a:r>
            </a:p>
          </p:txBody>
        </p:sp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7344198-7151-6C53-F4AA-CC27D2D1667C}"/>
              </a:ext>
            </a:extLst>
          </p:cNvPr>
          <p:cNvSpPr txBox="1"/>
          <p:nvPr/>
        </p:nvSpPr>
        <p:spPr>
          <a:xfrm>
            <a:off x="111125" y="5556250"/>
            <a:ext cx="88534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Day</a:t>
            </a:r>
            <a:r>
              <a:rPr lang="cs-CZ" b="1" dirty="0"/>
              <a:t> </a:t>
            </a:r>
            <a:r>
              <a:rPr lang="cs-CZ" b="1" dirty="0" err="1"/>
              <a:t>Factor</a:t>
            </a:r>
            <a:r>
              <a:rPr lang="cs-CZ" b="1" dirty="0"/>
              <a:t> (DF)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/>
              <a:t>Důležitý pro výpočet GC obsahu; poměr poměrů (vzorek/standard(DAPI) ku vzorek/standard(PI))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74AEDEB-BFC6-3822-EDAC-D85DF5E38D8A}"/>
              </a:ext>
            </a:extLst>
          </p:cNvPr>
          <p:cNvSpPr txBox="1"/>
          <p:nvPr/>
        </p:nvSpPr>
        <p:spPr>
          <a:xfrm>
            <a:off x="827088" y="2565400"/>
            <a:ext cx="777716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200" b="1">
                <a:latin typeface="+mn-lt"/>
                <a:cs typeface="Arial" charset="0"/>
              </a:rPr>
              <a:t>Jak se připravuje vzorek pro cytometrické stanovení velikosti genomu?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1132</Words>
  <Application>Microsoft Office PowerPoint</Application>
  <PresentationFormat>Předvádění na obrazovce (4:3)</PresentationFormat>
  <Paragraphs>279</Paragraphs>
  <Slides>29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Wingdings</vt:lpstr>
      <vt:lpstr>Tahoma</vt:lpstr>
      <vt:lpstr>Comic Sans MS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Pojmy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Jakub Šmerda</cp:lastModifiedBy>
  <cp:revision>377</cp:revision>
  <dcterms:created xsi:type="dcterms:W3CDTF">2011-04-08T09:58:11Z</dcterms:created>
  <dcterms:modified xsi:type="dcterms:W3CDTF">2023-10-31T13:32:00Z</dcterms:modified>
</cp:coreProperties>
</file>