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329" r:id="rId2"/>
    <p:sldId id="328" r:id="rId3"/>
    <p:sldId id="327" r:id="rId4"/>
    <p:sldId id="277" r:id="rId5"/>
    <p:sldId id="278" r:id="rId6"/>
    <p:sldId id="333" r:id="rId7"/>
    <p:sldId id="290" r:id="rId8"/>
    <p:sldId id="291" r:id="rId9"/>
    <p:sldId id="330" r:id="rId10"/>
    <p:sldId id="331" r:id="rId11"/>
    <p:sldId id="334" r:id="rId12"/>
    <p:sldId id="275" r:id="rId13"/>
    <p:sldId id="337" r:id="rId14"/>
    <p:sldId id="338" r:id="rId15"/>
    <p:sldId id="276" r:id="rId16"/>
    <p:sldId id="339" r:id="rId17"/>
    <p:sldId id="332" r:id="rId18"/>
    <p:sldId id="340" r:id="rId19"/>
    <p:sldId id="305" r:id="rId20"/>
    <p:sldId id="343" r:id="rId21"/>
    <p:sldId id="271" r:id="rId22"/>
    <p:sldId id="303" r:id="rId23"/>
    <p:sldId id="347" r:id="rId24"/>
    <p:sldId id="348" r:id="rId25"/>
    <p:sldId id="349" r:id="rId26"/>
    <p:sldId id="34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18E678-F8EB-D4CD-C2A0-FE01ACE7A6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35D377-4115-5525-142C-09C4B12BAF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712FF93-02B6-0A98-CC4E-6D3DB580DF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EFBEC3B-916D-C117-49FC-054431E71F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F1EA23E-2782-C0CD-039B-E48891482B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A229B2E-6876-15FA-4BF3-024345A9C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565FB-79C7-4A40-9940-DD98C5D61C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C99-28F2-4916-A8CE-1224A88C77E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051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5E9A-1DD6-4F16-9221-61F8AC006D3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50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74C5-6E76-48D4-ABE3-FEE0A99046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79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53042-48A2-4972-6E14-C9BBEBC0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F50F8EA7-4397-6730-4064-60C32BDC7CC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949AA-44FF-FD78-FB22-2752F6C6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0E0E7A-9D24-1127-CE90-13166C1E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FEBEB-C75E-614E-F9AC-92E8DE49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4BA7FA-B22B-4120-B156-391E8C7E09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24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9479631-4D5D-70BC-D816-973936E4715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BA2AEF-DDB9-8467-461E-7F0C09F7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5DAD-4882-4CC0-8D79-87CFE05A79BD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791190-0F09-061C-AA3E-589B39FB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EF61F5-B4CC-448D-3D6C-F1BA0D25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006026B-F8AC-4004-A5DF-28636A1A92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708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E9DB-2409-4131-AA76-99ED03EE118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5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E853-1E81-4089-A4AC-86C0EDA7AA2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1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7D34-7054-4E1A-A439-C7DA6DB4C6D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2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A61B-675D-4D3F-A4D6-7A62FB28629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5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140-F1D0-408E-95E6-3B748F47AC9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55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8772-DEFC-4BBF-83AD-5B1DC7E57DA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10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EFAF-6989-4E70-BA3C-5E3D9D93A8D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87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E9CD-0836-4182-9398-5F141AB9D4F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22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E9DB-2409-4131-AA76-99ED03EE118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93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8BBA-15C2-49DE-A012-D203A516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2443162"/>
            <a:ext cx="11077575" cy="344011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Bi6589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Laboratorní a </a:t>
            </a:r>
            <a:r>
              <a:rPr lang="cs-CZ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bioinformatické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metody rostlinné biosystematiky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77399-C98A-41C7-BE93-1FA6631C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" y="448817"/>
            <a:ext cx="2785074" cy="1584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D0BD56-C05E-48CC-A6C6-EA71BA16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9" y="420962"/>
            <a:ext cx="1610995" cy="1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AE22FBC-4027-347C-B409-C8035E621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273049"/>
            <a:ext cx="11677823" cy="1143000"/>
          </a:xfrm>
          <a:noFill/>
          <a:ln/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</a:rPr>
              <a:t>Stanovení </a:t>
            </a:r>
            <a:r>
              <a:rPr lang="cs-CZ" altLang="cs-CZ" dirty="0">
                <a:solidFill>
                  <a:schemeClr val="tx1"/>
                </a:solidFill>
              </a:rPr>
              <a:t>koncentrace</a:t>
            </a:r>
            <a:r>
              <a:rPr lang="cs-CZ" altLang="cs-CZ" sz="4000" dirty="0">
                <a:solidFill>
                  <a:schemeClr val="tx1"/>
                </a:solidFill>
              </a:rPr>
              <a:t> DNA měřením fluorescence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8C00DB-6A39-E894-B960-FF22FE704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3" t="40550" r="51707" b="20648"/>
          <a:stretch/>
        </p:blipFill>
        <p:spPr>
          <a:xfrm>
            <a:off x="983432" y="1948545"/>
            <a:ext cx="5328592" cy="490945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7008E6-6CF7-E63C-FF4F-1A5A2F5F1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0" t="-250" r="20694" b="250"/>
          <a:stretch/>
        </p:blipFill>
        <p:spPr>
          <a:xfrm>
            <a:off x="7896200" y="1416048"/>
            <a:ext cx="3667269" cy="5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CE472F3-3577-2F2D-5CD2-6373A535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7" y="1268760"/>
            <a:ext cx="5863020" cy="48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3D64F8D-0B63-85AF-ADF3-8A885206DB20}"/>
              </a:ext>
            </a:extLst>
          </p:cNvPr>
          <p:cNvSpPr txBox="1">
            <a:spLocks/>
          </p:cNvSpPr>
          <p:nvPr/>
        </p:nvSpPr>
        <p:spPr>
          <a:xfrm>
            <a:off x="407368" y="5089815"/>
            <a:ext cx="7932843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Polymerázová řetězová reakce</a:t>
            </a:r>
          </a:p>
          <a:p>
            <a:pPr algn="l"/>
            <a:r>
              <a:rPr lang="cs-CZ" sz="4500" dirty="0" err="1">
                <a:latin typeface="+mn-lt"/>
              </a:rPr>
              <a:t>Polymerase</a:t>
            </a:r>
            <a:r>
              <a:rPr lang="cs-CZ" sz="4500" dirty="0">
                <a:latin typeface="+mn-lt"/>
              </a:rPr>
              <a:t> </a:t>
            </a:r>
            <a:r>
              <a:rPr lang="cs-CZ" sz="4500" dirty="0" err="1">
                <a:latin typeface="+mn-lt"/>
              </a:rPr>
              <a:t>Chain</a:t>
            </a:r>
            <a:r>
              <a:rPr lang="cs-CZ" sz="4500" dirty="0">
                <a:latin typeface="+mn-lt"/>
              </a:rPr>
              <a:t> </a:t>
            </a:r>
            <a:r>
              <a:rPr lang="cs-CZ" sz="4500" dirty="0" err="1">
                <a:latin typeface="+mn-lt"/>
              </a:rPr>
              <a:t>Reaction</a:t>
            </a:r>
            <a:r>
              <a:rPr lang="cs-CZ" sz="4500" dirty="0">
                <a:latin typeface="+mn-lt"/>
              </a:rPr>
              <a:t> (PCR)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3508CE8-2AD6-40D1-56D8-031638137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60649"/>
            <a:ext cx="7848872" cy="1656183"/>
          </a:xfrm>
        </p:spPr>
        <p:txBody>
          <a:bodyPr anchor="ctr"/>
          <a:lstStyle/>
          <a:p>
            <a:r>
              <a:rPr lang="cs-CZ" sz="4800" dirty="0">
                <a:latin typeface="+mn-lt"/>
              </a:rPr>
              <a:t>Metody molekulární biologie</a:t>
            </a:r>
          </a:p>
        </p:txBody>
      </p:sp>
    </p:spTree>
    <p:extLst>
      <p:ext uri="{BB962C8B-B14F-4D97-AF65-F5344CB8AC3E}">
        <p14:creationId xmlns:p14="http://schemas.microsoft.com/office/powerpoint/2010/main" val="202491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0055CFCE-C0E9-D871-BC83-7416E93C5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764136"/>
            <a:ext cx="7200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400" dirty="0"/>
              <a:t>Důmyslná metoda pro zmnožení (amplifikaci) známé sekvence.</a:t>
            </a:r>
          </a:p>
          <a:p>
            <a:pPr>
              <a:spcBef>
                <a:spcPct val="50000"/>
              </a:spcBef>
            </a:pPr>
            <a:endParaRPr lang="cs-CZ" altLang="cs-CZ" sz="2400" b="1" dirty="0"/>
          </a:p>
          <a:p>
            <a:pPr>
              <a:spcBef>
                <a:spcPct val="50000"/>
              </a:spcBef>
            </a:pPr>
            <a:r>
              <a:rPr lang="cs-CZ" altLang="cs-CZ" sz="2400" b="1" dirty="0"/>
              <a:t>Trocha historie</a:t>
            </a:r>
          </a:p>
          <a:p>
            <a:r>
              <a:rPr lang="cs-CZ" altLang="cs-CZ" sz="2400" dirty="0"/>
              <a:t>1979 – Kary B. </a:t>
            </a:r>
            <a:r>
              <a:rPr lang="cs-CZ" altLang="cs-CZ" sz="2400" dirty="0" err="1"/>
              <a:t>Mullis</a:t>
            </a:r>
            <a:r>
              <a:rPr lang="cs-CZ" altLang="cs-CZ" sz="2400" dirty="0"/>
              <a:t> objevil principy PCR </a:t>
            </a:r>
          </a:p>
          <a:p>
            <a:r>
              <a:rPr lang="cs-CZ" altLang="cs-CZ" sz="2400" dirty="0"/>
              <a:t>1985 – popsána samotná PCR</a:t>
            </a:r>
          </a:p>
          <a:p>
            <a:r>
              <a:rPr lang="cs-CZ" altLang="cs-CZ" sz="2400" dirty="0"/>
              <a:t>1993 – Nobelova cena za chemii</a:t>
            </a:r>
          </a:p>
          <a:p>
            <a:pPr>
              <a:spcBef>
                <a:spcPct val="50000"/>
              </a:spcBef>
            </a:pPr>
            <a:endParaRPr lang="cs-CZ" altLang="cs-CZ" sz="2400" dirty="0"/>
          </a:p>
          <a:p>
            <a:pPr>
              <a:spcBef>
                <a:spcPct val="50000"/>
              </a:spcBef>
            </a:pPr>
            <a:r>
              <a:rPr lang="cs-CZ" altLang="cs-CZ" sz="2400" b="1" dirty="0"/>
              <a:t>Paradox</a:t>
            </a:r>
            <a:r>
              <a:rPr lang="cs-CZ" altLang="cs-CZ" sz="2400" dirty="0"/>
              <a:t>: 1971 -  Dr. K. </a:t>
            </a:r>
            <a:r>
              <a:rPr lang="cs-CZ" altLang="cs-CZ" sz="2400" dirty="0" err="1"/>
              <a:t>Kleppe</a:t>
            </a:r>
            <a:r>
              <a:rPr lang="cs-CZ" altLang="cs-CZ" sz="2400" dirty="0"/>
              <a:t> a H.G. </a:t>
            </a:r>
            <a:r>
              <a:rPr lang="cs-CZ" altLang="cs-CZ" sz="2400" dirty="0" err="1"/>
              <a:t>Khorana</a:t>
            </a:r>
            <a:r>
              <a:rPr lang="cs-CZ" altLang="cs-CZ" sz="2400" dirty="0"/>
              <a:t> publikovali principy na kterých stojí PCR</a:t>
            </a:r>
            <a:r>
              <a:rPr lang="en-US" altLang="cs-CZ" sz="2400" dirty="0"/>
              <a:t>; j</a:t>
            </a:r>
            <a:r>
              <a:rPr lang="cs-CZ" altLang="cs-CZ" sz="2400" dirty="0" err="1"/>
              <a:t>ejich</a:t>
            </a:r>
            <a:r>
              <a:rPr lang="cs-CZ" altLang="cs-CZ" sz="2400" dirty="0"/>
              <a:t> nápad však zapadl</a:t>
            </a:r>
          </a:p>
        </p:txBody>
      </p:sp>
      <p:pic>
        <p:nvPicPr>
          <p:cNvPr id="2050" name="Picture 2" descr="Kary B. Mullis">
            <a:extLst>
              <a:ext uri="{FF2B5EF4-FFF2-40B4-BE49-F238E27FC236}">
                <a16:creationId xmlns:a16="http://schemas.microsoft.com/office/drawing/2014/main" id="{02FCE6F3-2638-5D76-5C39-343B9066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47BA14D-8CBB-BE8C-48F0-B04E8433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38"/>
          <a:stretch/>
        </p:blipFill>
        <p:spPr>
          <a:xfrm>
            <a:off x="7772400" y="1497360"/>
            <a:ext cx="4419600" cy="536064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EA95C7E-66CE-6E6F-C48D-E6B7FF818856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Polymerázová řetězová reakce (PCR)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2" name="Picture 30">
            <a:extLst>
              <a:ext uri="{FF2B5EF4-FFF2-40B4-BE49-F238E27FC236}">
                <a16:creationId xmlns:a16="http://schemas.microsoft.com/office/drawing/2014/main" id="{E0AFF2D8-AF62-714D-C3B0-BCADF090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9" y="2034368"/>
            <a:ext cx="4694383" cy="43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4" name="Text Box 32">
            <a:extLst>
              <a:ext uri="{FF2B5EF4-FFF2-40B4-BE49-F238E27FC236}">
                <a16:creationId xmlns:a16="http://schemas.microsoft.com/office/drawing/2014/main" id="{5317C205-1109-0364-4230-12C28E48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79" y="1557313"/>
            <a:ext cx="2181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dirty="0"/>
              <a:t>Denaturace 94°C</a:t>
            </a: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1B581D71-EEBA-D5EE-C504-B6DF2B70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826457"/>
            <a:ext cx="16176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dirty="0"/>
              <a:t>Elongace       72°C</a:t>
            </a: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5B401385-60EA-8715-D3FF-47D5BCA2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711" y="5469319"/>
            <a:ext cx="180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dirty="0" err="1"/>
              <a:t>Anelace</a:t>
            </a:r>
            <a:r>
              <a:rPr lang="cs-CZ" altLang="cs-CZ" sz="2800" dirty="0"/>
              <a:t> 45-65°C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607987-024B-120A-A7B1-7CCB32010725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PCR - princip</a:t>
            </a:r>
          </a:p>
        </p:txBody>
      </p:sp>
      <p:pic>
        <p:nvPicPr>
          <p:cNvPr id="3" name="Picture 2" descr="Different steps in PCR">
            <a:extLst>
              <a:ext uri="{FF2B5EF4-FFF2-40B4-BE49-F238E27FC236}">
                <a16:creationId xmlns:a16="http://schemas.microsoft.com/office/drawing/2014/main" id="{09E9A421-4949-CA03-CAF8-BCA76B51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1124744"/>
            <a:ext cx="5159896" cy="54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1">
            <a:extLst>
              <a:ext uri="{FF2B5EF4-FFF2-40B4-BE49-F238E27FC236}">
                <a16:creationId xmlns:a16="http://schemas.microsoft.com/office/drawing/2014/main" id="{9A741CC8-0BD0-E60B-F394-7A05768F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040" y="3618545"/>
            <a:ext cx="20200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23066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07987-024B-120A-A7B1-7CCB32010725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PCR - princip</a:t>
            </a:r>
          </a:p>
        </p:txBody>
      </p:sp>
      <p:pic>
        <p:nvPicPr>
          <p:cNvPr id="6" name="Picture 4" descr="PCR gel">
            <a:extLst>
              <a:ext uri="{FF2B5EF4-FFF2-40B4-BE49-F238E27FC236}">
                <a16:creationId xmlns:a16="http://schemas.microsoft.com/office/drawing/2014/main" id="{DCE1CBC6-029C-A53F-C318-ADCE12F7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321526"/>
            <a:ext cx="486423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xponential Amplification">
            <a:extLst>
              <a:ext uri="{FF2B5EF4-FFF2-40B4-BE49-F238E27FC236}">
                <a16:creationId xmlns:a16="http://schemas.microsoft.com/office/drawing/2014/main" id="{17A1D560-458A-3182-4924-B21CFA20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" y="1412237"/>
            <a:ext cx="7038003" cy="360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0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een and red algaes in  Norris geyser basin. Yellowstone National Park">
            <a:extLst>
              <a:ext uri="{FF2B5EF4-FFF2-40B4-BE49-F238E27FC236}">
                <a16:creationId xmlns:a16="http://schemas.microsoft.com/office/drawing/2014/main" id="{C63B0959-B402-6E73-6550-4966B1FD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3836" r="2864" b="3325"/>
          <a:stretch>
            <a:fillRect/>
          </a:stretch>
        </p:blipFill>
        <p:spPr bwMode="auto">
          <a:xfrm>
            <a:off x="428628" y="1464819"/>
            <a:ext cx="6724300" cy="448446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F84CC22D-1056-8DB3-4506-46A346DF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93" y="3023973"/>
            <a:ext cx="5118844" cy="36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BE8CE5C6-31EF-7BB0-D0F0-516AEDD0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055829"/>
            <a:ext cx="65508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/>
              <a:t>Národní park </a:t>
            </a:r>
            <a:r>
              <a:rPr lang="cs-CZ" altLang="cs-CZ" sz="3200" dirty="0" err="1"/>
              <a:t>Yellowstone</a:t>
            </a:r>
            <a:r>
              <a:rPr lang="cs-CZ" altLang="cs-CZ" sz="3200" dirty="0"/>
              <a:t> (USA)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4D998C6-D477-F4CD-6666-D4BA24E8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727" y="2348880"/>
            <a:ext cx="43929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3200" i="1" dirty="0" err="1"/>
              <a:t>Thermus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aquaticus</a:t>
            </a:r>
            <a:endParaRPr lang="cs-CZ" altLang="cs-CZ" sz="3200" i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FA8C8C-E549-0FFC-FCC2-C2869CF1B501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PCR - princip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Group 3">
            <a:extLst>
              <a:ext uri="{FF2B5EF4-FFF2-40B4-BE49-F238E27FC236}">
                <a16:creationId xmlns:a16="http://schemas.microsoft.com/office/drawing/2014/main" id="{EC1A7BF9-7ECB-FC61-B9FD-EF03FB5EE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1925"/>
              </p:ext>
            </p:extLst>
          </p:nvPr>
        </p:nvGraphicFramePr>
        <p:xfrm>
          <a:off x="479376" y="1412776"/>
          <a:ext cx="8136903" cy="3870672"/>
        </p:xfrm>
        <a:graphic>
          <a:graphicData uri="http://schemas.openxmlformats.org/drawingml/2006/table">
            <a:tbl>
              <a:tblPr/>
              <a:tblGrid>
                <a:gridCol w="260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Komponenta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Pipetovaný objem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Zásobní koncentrace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Finální koncentrace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DNA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1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50 - 100 ng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Taq polymerase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1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1U/ 1μl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1U/ reakce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Primer F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1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 μM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250 nM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Primer R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1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 μM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250 nM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dNTP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0,3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 mM (each)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nM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Pufr (15 mM MgCl</a:t>
                      </a:r>
                      <a:r>
                        <a:rPr kumimoji="0" lang="cs-CZ" altLang="cs-CZ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2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 x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x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PCR voda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13,7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Doplnit do 20 μl</a:t>
                      </a:r>
                    </a:p>
                  </a:txBody>
                  <a:tcPr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T="45704" marB="45704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 μl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04" marB="4570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04" marB="45704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94" name="Text Box 60">
            <a:extLst>
              <a:ext uri="{FF2B5EF4-FFF2-40B4-BE49-F238E27FC236}">
                <a16:creationId xmlns:a16="http://schemas.microsoft.com/office/drawing/2014/main" id="{A01A7E6A-38F9-7E67-E825-DCF04DC5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4653136"/>
            <a:ext cx="2881313" cy="20145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PCR program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1x 	94°C	2 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30x	94°C	30 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56°C	30 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72°C	30 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4°C	</a:t>
            </a:r>
            <a:r>
              <a:rPr lang="cs-CZ" altLang="cs-CZ" sz="1800" dirty="0" err="1">
                <a:latin typeface="Arial" panose="020B0604020202020204" pitchFamily="34" charset="0"/>
              </a:rPr>
              <a:t>forever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FA9C309-8E46-B6FF-B434-8E1623F6E534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PCR - protokol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5C90A088-AB3B-30AA-75F5-315F917D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268760"/>
            <a:ext cx="1159328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200" b="1" dirty="0"/>
              <a:t>Výhody</a:t>
            </a:r>
          </a:p>
          <a:p>
            <a:pPr>
              <a:buFontTx/>
              <a:buChar char="•"/>
            </a:pPr>
            <a:r>
              <a:rPr lang="cs-CZ" altLang="cs-CZ" sz="2200" dirty="0"/>
              <a:t>   jednoduchost</a:t>
            </a:r>
          </a:p>
          <a:p>
            <a:pPr>
              <a:buFontTx/>
              <a:buChar char="•"/>
            </a:pPr>
            <a:r>
              <a:rPr lang="cs-CZ" altLang="cs-CZ" sz="2200" dirty="0"/>
              <a:t>   rychlost</a:t>
            </a:r>
          </a:p>
          <a:p>
            <a:pPr>
              <a:buFontTx/>
              <a:buChar char="•"/>
            </a:pPr>
            <a:r>
              <a:rPr lang="cs-CZ" altLang="cs-CZ" sz="2200" dirty="0"/>
              <a:t>   velká možnost modifikací základního postupu</a:t>
            </a:r>
          </a:p>
          <a:p>
            <a:pPr>
              <a:buFontTx/>
              <a:buChar char="•"/>
            </a:pPr>
            <a:r>
              <a:rPr lang="cs-CZ" altLang="cs-CZ" sz="2200" dirty="0"/>
              <a:t>   návaznost na další metody</a:t>
            </a:r>
          </a:p>
          <a:p>
            <a:pPr>
              <a:buFontTx/>
              <a:buChar char="•"/>
            </a:pPr>
            <a:r>
              <a:rPr lang="cs-CZ" altLang="cs-CZ" sz="2200" dirty="0"/>
              <a:t>   možnost automatizace</a:t>
            </a:r>
          </a:p>
          <a:p>
            <a:pPr>
              <a:buFontTx/>
              <a:buChar char="•"/>
            </a:pPr>
            <a:r>
              <a:rPr lang="cs-CZ" altLang="cs-CZ" sz="2200" dirty="0"/>
              <a:t>   potřeba 50 –100 </a:t>
            </a:r>
            <a:r>
              <a:rPr lang="cs-CZ" altLang="cs-CZ" sz="2200" dirty="0" err="1"/>
              <a:t>ng</a:t>
            </a:r>
            <a:r>
              <a:rPr lang="cs-CZ" altLang="cs-CZ" sz="2200" dirty="0"/>
              <a:t> DNA (v ideálním případě je tedy možné pomnožit DNA úsek z několika buněk)</a:t>
            </a:r>
          </a:p>
          <a:p>
            <a:pPr>
              <a:buFontTx/>
              <a:buChar char="•"/>
            </a:pPr>
            <a:r>
              <a:rPr lang="cs-CZ" altLang="cs-CZ" sz="2200" dirty="0"/>
              <a:t>   v některých případech stačí hrubý extrakt DNA</a:t>
            </a:r>
          </a:p>
          <a:p>
            <a:endParaRPr lang="cs-CZ" altLang="cs-CZ" sz="2200" dirty="0"/>
          </a:p>
          <a:p>
            <a:r>
              <a:rPr lang="cs-CZ" altLang="cs-CZ" sz="2200" b="1" dirty="0"/>
              <a:t>Nevýhody</a:t>
            </a:r>
          </a:p>
          <a:p>
            <a:pPr>
              <a:buFontTx/>
              <a:buChar char="•"/>
            </a:pPr>
            <a:r>
              <a:rPr lang="cs-CZ" altLang="cs-CZ" sz="2200" dirty="0"/>
              <a:t>   omezená délka amplifikovaného fragmentu (3-15 tis. </a:t>
            </a:r>
            <a:r>
              <a:rPr lang="cs-CZ" altLang="cs-CZ" sz="2200" dirty="0" err="1"/>
              <a:t>pb</a:t>
            </a:r>
            <a:r>
              <a:rPr lang="cs-CZ" altLang="cs-CZ" sz="2200" dirty="0"/>
              <a:t>)</a:t>
            </a:r>
          </a:p>
          <a:p>
            <a:pPr>
              <a:buFontTx/>
              <a:buChar char="•"/>
            </a:pPr>
            <a:r>
              <a:rPr lang="cs-CZ" altLang="cs-CZ" sz="2200" dirty="0"/>
              <a:t>   chybovost polymerázy</a:t>
            </a:r>
          </a:p>
          <a:p>
            <a:pPr>
              <a:buFontTx/>
              <a:buChar char="•"/>
            </a:pPr>
            <a:r>
              <a:rPr lang="cs-CZ" altLang="cs-CZ" sz="2200" dirty="0"/>
              <a:t>   obecně nutná znalost cílové sekvence (některé modifikace standardní PCR tuto znalost nevyžadují)</a:t>
            </a:r>
          </a:p>
          <a:p>
            <a:pPr>
              <a:buFontTx/>
              <a:buChar char="•"/>
            </a:pPr>
            <a:r>
              <a:rPr lang="cs-CZ" altLang="cs-CZ" sz="2200" dirty="0"/>
              <a:t>   u rostlinných pletiv častý výskyt inhibitorů PCR </a:t>
            </a:r>
          </a:p>
          <a:p>
            <a:pPr>
              <a:buFontTx/>
              <a:buChar char="•"/>
            </a:pPr>
            <a:r>
              <a:rPr lang="cs-CZ" altLang="cs-CZ" sz="2200" dirty="0"/>
              <a:t>   </a:t>
            </a:r>
            <a:r>
              <a:rPr lang="cs-CZ" altLang="cs-CZ" sz="2200" dirty="0" err="1"/>
              <a:t>nespecificita</a:t>
            </a:r>
            <a:r>
              <a:rPr lang="cs-CZ" altLang="cs-CZ" sz="2200" dirty="0"/>
              <a:t> PCR (</a:t>
            </a:r>
            <a:r>
              <a:rPr lang="cs-CZ" altLang="cs-CZ" sz="2200" dirty="0" err="1"/>
              <a:t>primerů</a:t>
            </a:r>
            <a:r>
              <a:rPr lang="cs-CZ" altLang="cs-CZ" sz="2200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EA95FB-9243-43BF-A1A3-3F0B9E894463}"/>
              </a:ext>
            </a:extLst>
          </p:cNvPr>
          <p:cNvSpPr txBox="1">
            <a:spLocks/>
          </p:cNvSpPr>
          <p:nvPr/>
        </p:nvSpPr>
        <p:spPr>
          <a:xfrm>
            <a:off x="335360" y="-91863"/>
            <a:ext cx="11017224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PCR - shrnutí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13D64F8D-0B63-85AF-ADF3-8A885206DB20}"/>
              </a:ext>
            </a:extLst>
          </p:cNvPr>
          <p:cNvSpPr txBox="1">
            <a:spLocks/>
          </p:cNvSpPr>
          <p:nvPr/>
        </p:nvSpPr>
        <p:spPr>
          <a:xfrm>
            <a:off x="479376" y="5814763"/>
            <a:ext cx="4176464" cy="7825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4800" dirty="0" err="1">
                <a:latin typeface="Arial" panose="020B0604020202020204" pitchFamily="34" charset="0"/>
              </a:rPr>
              <a:t>Sekvenování</a:t>
            </a:r>
            <a:endParaRPr lang="cs-CZ" sz="4500" dirty="0"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74B44B5-088C-AD7F-7CD7-8B3E99AB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60649"/>
            <a:ext cx="7848872" cy="1656183"/>
          </a:xfrm>
        </p:spPr>
        <p:txBody>
          <a:bodyPr anchor="ctr"/>
          <a:lstStyle/>
          <a:p>
            <a:r>
              <a:rPr lang="cs-CZ" sz="4800" dirty="0">
                <a:latin typeface="+mn-lt"/>
              </a:rPr>
              <a:t>Metody molekulární biologie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56179A-F93E-425E-9500-8DC8B486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1" y="1484784"/>
            <a:ext cx="8045829" cy="53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>
            <a:extLst>
              <a:ext uri="{FF2B5EF4-FFF2-40B4-BE49-F238E27FC236}">
                <a16:creationId xmlns:a16="http://schemas.microsoft.com/office/drawing/2014/main" id="{6B707042-ED63-1495-CC97-2C1F236A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916832"/>
            <a:ext cx="540231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/>
              <a:t>Starší metody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err="1"/>
              <a:t>Sangerova</a:t>
            </a:r>
            <a:r>
              <a:rPr lang="cs-CZ" altLang="cs-CZ" sz="2400" dirty="0"/>
              <a:t> metoda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 err="1"/>
              <a:t>Maxam</a:t>
            </a:r>
            <a:r>
              <a:rPr lang="cs-CZ" altLang="cs-CZ" sz="2400" dirty="0"/>
              <a:t>–Gilbertova metoda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err="1"/>
              <a:t>Pyrosekvenování</a:t>
            </a:r>
            <a:r>
              <a:rPr lang="cs-CZ" altLang="cs-CZ" sz="2400" dirty="0"/>
              <a:t> </a:t>
            </a:r>
          </a:p>
          <a:p>
            <a:pPr>
              <a:spcBef>
                <a:spcPct val="50000"/>
              </a:spcBef>
            </a:pPr>
            <a:endParaRPr lang="cs-CZ" altLang="cs-CZ" sz="2400" b="1" dirty="0"/>
          </a:p>
          <a:p>
            <a:pPr>
              <a:spcBef>
                <a:spcPct val="50000"/>
              </a:spcBef>
            </a:pPr>
            <a:r>
              <a:rPr lang="cs-CZ" altLang="cs-CZ" sz="2400" b="1" dirty="0"/>
              <a:t>Nové metody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454, </a:t>
            </a:r>
            <a:r>
              <a:rPr lang="cs-CZ" altLang="cs-CZ" sz="2400" dirty="0" err="1"/>
              <a:t>Solexa</a:t>
            </a:r>
            <a:r>
              <a:rPr lang="cs-CZ" altLang="cs-CZ" sz="2400" dirty="0"/>
              <a:t>, Solid, Ion </a:t>
            </a:r>
            <a:r>
              <a:rPr lang="cs-CZ" altLang="cs-CZ" sz="2400" dirty="0" err="1"/>
              <a:t>Torrent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Oxsford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Nanopore</a:t>
            </a:r>
            <a:r>
              <a:rPr lang="cs-CZ" altLang="cs-CZ" sz="2400" dirty="0"/>
              <a:t>, ... „Black box“ 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8B0E136E-5358-4C9F-6770-8F6609B3F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20" y="1916832"/>
            <a:ext cx="482376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/>
              <a:t>Liší se</a:t>
            </a:r>
            <a:r>
              <a:rPr lang="cs-CZ" altLang="cs-CZ" sz="24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Délkou </a:t>
            </a:r>
            <a:r>
              <a:rPr lang="cs-CZ" altLang="cs-CZ" sz="2400" dirty="0" err="1"/>
              <a:t>sekvenovaného</a:t>
            </a:r>
            <a:r>
              <a:rPr lang="cs-CZ" altLang="cs-CZ" sz="2400" dirty="0"/>
              <a:t> fragmentu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Finanční náročností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Časovými nároky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Chybovostí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5C040D6-04E8-2392-9263-35CA07BD8F4C}"/>
              </a:ext>
            </a:extLst>
          </p:cNvPr>
          <p:cNvSpPr>
            <a:spLocks/>
          </p:cNvSpPr>
          <p:nvPr/>
        </p:nvSpPr>
        <p:spPr bwMode="auto">
          <a:xfrm>
            <a:off x="407368" y="307315"/>
            <a:ext cx="9721080" cy="9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dirty="0" err="1">
                <a:latin typeface="Arial" panose="020B0604020202020204" pitchFamily="34" charset="0"/>
              </a:rPr>
              <a:t>Sekvenování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3534BD-9006-267B-FBBE-BDC874DD185C}"/>
              </a:ext>
            </a:extLst>
          </p:cNvPr>
          <p:cNvSpPr txBox="1"/>
          <p:nvPr/>
        </p:nvSpPr>
        <p:spPr>
          <a:xfrm>
            <a:off x="8688288" y="522760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Vztah k našemu problému: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Organelové markery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Jaderné markery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72488"/>
            <a:ext cx="11305256" cy="1793945"/>
          </a:xfrm>
        </p:spPr>
        <p:txBody>
          <a:bodyPr anchor="ctr">
            <a:noAutofit/>
          </a:bodyPr>
          <a:lstStyle/>
          <a:p>
            <a:r>
              <a:rPr lang="cs-CZ" sz="6600" dirty="0">
                <a:latin typeface="+mn-lt"/>
              </a:rPr>
              <a:t>Metody molekulární biologie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E1F0C-BF16-8BF9-2115-54DB7172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2" t="-9" r="2449" b="9"/>
          <a:stretch/>
        </p:blipFill>
        <p:spPr>
          <a:xfrm>
            <a:off x="3334297" y="2013512"/>
            <a:ext cx="8255149" cy="4572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36330DF-727F-117F-8399-9D7F790F5F5B}"/>
              </a:ext>
            </a:extLst>
          </p:cNvPr>
          <p:cNvSpPr txBox="1"/>
          <p:nvPr/>
        </p:nvSpPr>
        <p:spPr>
          <a:xfrm>
            <a:off x="839416" y="4774327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Analýzy DNA</a:t>
            </a:r>
          </a:p>
        </p:txBody>
      </p:sp>
    </p:spTree>
    <p:extLst>
      <p:ext uri="{BB962C8B-B14F-4D97-AF65-F5344CB8AC3E}">
        <p14:creationId xmlns:p14="http://schemas.microsoft.com/office/powerpoint/2010/main" val="4120308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2FFD4CF-9AEF-3E1B-6319-9A32AAC76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00" r="49601" b="5322"/>
          <a:stretch/>
        </p:blipFill>
        <p:spPr>
          <a:xfrm>
            <a:off x="6658002" y="1412776"/>
            <a:ext cx="4896544" cy="4392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260EC5-E4E0-C7E8-BCA8-B99DC60A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789040"/>
            <a:ext cx="4320480" cy="2033166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763EDC9-1A57-4525-9C32-318E6D0C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530" y="6237239"/>
            <a:ext cx="3483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cs-CZ" sz="2400" b="1" dirty="0" err="1"/>
              <a:t>deoxycytozin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>(</a:t>
            </a:r>
            <a:r>
              <a:rPr lang="en-US" altLang="cs-CZ" sz="2400" b="1" dirty="0" err="1"/>
              <a:t>dCTP</a:t>
            </a:r>
            <a:r>
              <a:rPr lang="cs-CZ" altLang="cs-CZ" sz="2400" b="1" dirty="0"/>
              <a:t>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BCD7CFF-4295-E4CA-5726-2647C4BC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6207421"/>
            <a:ext cx="3842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cs-CZ" sz="2400" b="1" dirty="0" err="1"/>
              <a:t>dideoxycytozin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>(</a:t>
            </a:r>
            <a:r>
              <a:rPr lang="en-US" altLang="cs-CZ" sz="2400" b="1" dirty="0" err="1"/>
              <a:t>ddCTP</a:t>
            </a:r>
            <a:r>
              <a:rPr lang="cs-CZ" altLang="cs-CZ" sz="2400" b="1" dirty="0"/>
              <a:t>)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C9139FE-E418-9475-5645-F186DFB8D2EA}"/>
              </a:ext>
            </a:extLst>
          </p:cNvPr>
          <p:cNvSpPr/>
          <p:nvPr/>
        </p:nvSpPr>
        <p:spPr>
          <a:xfrm>
            <a:off x="3807279" y="5445224"/>
            <a:ext cx="78155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582FBE9-6C59-CA0D-0F04-FE813D0D7B26}"/>
              </a:ext>
            </a:extLst>
          </p:cNvPr>
          <p:cNvSpPr/>
          <p:nvPr/>
        </p:nvSpPr>
        <p:spPr>
          <a:xfrm>
            <a:off x="7023246" y="1412776"/>
            <a:ext cx="3320903" cy="3095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185DDDC-CDEC-A1AE-5575-087229D6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99" y="1434406"/>
            <a:ext cx="4680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3200" dirty="0">
                <a:latin typeface="Arial" panose="020B0604020202020204" pitchFamily="34" charset="0"/>
              </a:rPr>
              <a:t>Principy: 1977</a:t>
            </a:r>
          </a:p>
          <a:p>
            <a:pPr algn="l"/>
            <a:r>
              <a:rPr lang="cs-CZ" altLang="cs-CZ" sz="3200" dirty="0">
                <a:latin typeface="Arial" panose="020B0604020202020204" pitchFamily="34" charset="0"/>
              </a:rPr>
              <a:t>Komerční využití: 1986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6CDDF99-722D-1259-BF2F-4D9C65D4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6235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Sangerova</a:t>
            </a:r>
            <a:r>
              <a:rPr lang="cs-CZ" altLang="cs-CZ" sz="4400" dirty="0">
                <a:latin typeface="Arial" panose="020B0604020202020204" pitchFamily="34" charset="0"/>
              </a:rPr>
              <a:t> metoda - princip</a:t>
            </a:r>
          </a:p>
        </p:txBody>
      </p:sp>
    </p:spTree>
    <p:extLst>
      <p:ext uri="{BB962C8B-B14F-4D97-AF65-F5344CB8AC3E}">
        <p14:creationId xmlns:p14="http://schemas.microsoft.com/office/powerpoint/2010/main" val="309073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CFE0D847-FDAC-0217-2331-78248462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21" y="6309320"/>
            <a:ext cx="11725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b="1" dirty="0"/>
              <a:t>Po přiřazení </a:t>
            </a:r>
            <a:r>
              <a:rPr lang="cs-CZ" altLang="cs-CZ" b="1" dirty="0" err="1"/>
              <a:t>ddNTP</a:t>
            </a:r>
            <a:r>
              <a:rPr lang="cs-CZ" altLang="cs-CZ" b="1" dirty="0"/>
              <a:t> se zastaví prodlužování řetězce. Inkorporace </a:t>
            </a:r>
            <a:r>
              <a:rPr lang="cs-CZ" altLang="cs-CZ" b="1" dirty="0" err="1"/>
              <a:t>ddNTP</a:t>
            </a:r>
            <a:r>
              <a:rPr lang="cs-CZ" altLang="cs-CZ" b="1" dirty="0"/>
              <a:t> je náhodná, vznikají tedy fragmenty různých délek.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EEC621-A324-B548-1C16-9FBE4C00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8379"/>
          <a:stretch/>
        </p:blipFill>
        <p:spPr bwMode="auto">
          <a:xfrm>
            <a:off x="911424" y="1124744"/>
            <a:ext cx="9145015" cy="4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AE548C9-7723-EC75-4BBA-4D63A889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6235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Sangerova</a:t>
            </a:r>
            <a:r>
              <a:rPr lang="cs-CZ" altLang="cs-CZ" sz="4400" dirty="0">
                <a:latin typeface="Arial" panose="020B0604020202020204" pitchFamily="34" charset="0"/>
              </a:rPr>
              <a:t> metoda - princip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AF5D14EA-2A86-CAE1-236B-1484E759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92" y="1268760"/>
            <a:ext cx="11665296" cy="53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200" b="1" dirty="0"/>
              <a:t>Výhody</a:t>
            </a:r>
            <a:endParaRPr lang="cs-CZ" altLang="cs-CZ" sz="2200" dirty="0"/>
          </a:p>
          <a:p>
            <a:pPr lvl="1">
              <a:buFontTx/>
              <a:buChar char="•"/>
            </a:pPr>
            <a:r>
              <a:rPr lang="cs-CZ" altLang="cs-CZ" sz="2200" dirty="0"/>
              <a:t>   nízká koncentrace </a:t>
            </a:r>
            <a:r>
              <a:rPr lang="cs-CZ" altLang="cs-CZ" sz="2200" dirty="0" err="1"/>
              <a:t>templátu</a:t>
            </a:r>
            <a:r>
              <a:rPr lang="cs-CZ" altLang="cs-CZ" sz="2200" dirty="0"/>
              <a:t> (10-100 </a:t>
            </a:r>
            <a:r>
              <a:rPr lang="cs-CZ" altLang="cs-CZ" sz="2200" dirty="0" err="1"/>
              <a:t>ng</a:t>
            </a:r>
            <a:r>
              <a:rPr lang="cs-CZ" altLang="cs-CZ" sz="2200" dirty="0"/>
              <a:t>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vysoká opakovatelnost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známé vlastnosti, funkce a evoluční význam studovaných fragmentů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možnost automatizace (zavedený pracovní postup)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rychlé a cenově výhodné při malém počtu vzorků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jednoduchá analýza dat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délka čtení (500-700 </a:t>
            </a:r>
            <a:r>
              <a:rPr lang="cs-CZ" altLang="cs-CZ" sz="2200" dirty="0" err="1"/>
              <a:t>pb</a:t>
            </a:r>
            <a:r>
              <a:rPr lang="cs-CZ" altLang="cs-CZ" sz="2200" dirty="0"/>
              <a:t>)</a:t>
            </a:r>
          </a:p>
          <a:p>
            <a:pPr lvl="1">
              <a:lnSpc>
                <a:spcPct val="140000"/>
              </a:lnSpc>
            </a:pPr>
            <a:endParaRPr lang="cs-CZ" altLang="cs-CZ" sz="2200" dirty="0"/>
          </a:p>
          <a:p>
            <a:r>
              <a:rPr lang="cs-CZ" altLang="cs-CZ" sz="2200" b="1" dirty="0"/>
              <a:t>Nevýhody</a:t>
            </a:r>
            <a:endParaRPr lang="cs-CZ" altLang="cs-CZ" sz="2200" dirty="0"/>
          </a:p>
          <a:p>
            <a:pPr lvl="1">
              <a:buFontTx/>
              <a:buChar char="•"/>
            </a:pPr>
            <a:r>
              <a:rPr lang="cs-CZ" altLang="cs-CZ" sz="2200" dirty="0"/>
              <a:t>   pracná technika a náročná na technické vybavení (lze řešit jako službu)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problémy při kontaminaci vzorku cizorodou DNA (v případě, kdy se používá univerzální </a:t>
            </a:r>
            <a:r>
              <a:rPr lang="cs-CZ" altLang="cs-CZ" sz="2200" dirty="0" err="1"/>
              <a:t>primer</a:t>
            </a:r>
            <a:r>
              <a:rPr lang="cs-CZ" altLang="cs-CZ" sz="2200" dirty="0"/>
              <a:t>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drahý, časově náročný vývoj univerzálních </a:t>
            </a:r>
            <a:r>
              <a:rPr lang="cs-CZ" altLang="cs-CZ" sz="2200" dirty="0" err="1"/>
              <a:t>primerů</a:t>
            </a:r>
            <a:r>
              <a:rPr lang="cs-CZ" altLang="cs-CZ" sz="2200" dirty="0"/>
              <a:t> (omezená možnost použitelnosti)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nízké pokrytí genomu 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nízký stupeň variace v taxonomických jednotkách menších než druh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500193E-621E-542D-3A5A-55F96D529F45}"/>
              </a:ext>
            </a:extLst>
          </p:cNvPr>
          <p:cNvSpPr>
            <a:spLocks/>
          </p:cNvSpPr>
          <p:nvPr/>
        </p:nvSpPr>
        <p:spPr bwMode="auto">
          <a:xfrm>
            <a:off x="263352" y="62261"/>
            <a:ext cx="9457728" cy="9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Sangerova</a:t>
            </a:r>
            <a:r>
              <a:rPr lang="cs-CZ" altLang="cs-CZ" sz="4400" dirty="0">
                <a:latin typeface="Arial" panose="020B0604020202020204" pitchFamily="34" charset="0"/>
              </a:rPr>
              <a:t> metoda - shrnutí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B24A83-7282-F860-043A-52E72E22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551512" cy="13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Next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Generation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Sequencing</a:t>
            </a:r>
            <a:r>
              <a:rPr lang="cs-CZ" altLang="cs-CZ" sz="4400" dirty="0">
                <a:latin typeface="Arial" panose="020B0604020202020204" pitchFamily="34" charset="0"/>
              </a:rPr>
              <a:t> (NGS) - p</a:t>
            </a:r>
            <a:r>
              <a:rPr lang="cs-CZ" altLang="cs-CZ" dirty="0">
                <a:latin typeface="Arial" panose="020B0604020202020204" pitchFamily="34" charset="0"/>
              </a:rPr>
              <a:t>rincip </a:t>
            </a:r>
            <a:endParaRPr lang="cs-CZ" altLang="cs-CZ" sz="44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51B306-91D8-A05F-DFBC-B988C957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64" y="1196752"/>
            <a:ext cx="9217024" cy="55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8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B24A83-7282-F860-043A-52E72E22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551512" cy="13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Next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Generation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Sequencing</a:t>
            </a:r>
            <a:r>
              <a:rPr lang="cs-CZ" altLang="cs-CZ" sz="4400" dirty="0">
                <a:latin typeface="Arial" panose="020B0604020202020204" pitchFamily="34" charset="0"/>
              </a:rPr>
              <a:t> (NGS) - p</a:t>
            </a:r>
            <a:r>
              <a:rPr lang="cs-CZ" altLang="cs-CZ" dirty="0">
                <a:latin typeface="Arial" panose="020B0604020202020204" pitchFamily="34" charset="0"/>
              </a:rPr>
              <a:t>rincip </a:t>
            </a:r>
            <a:endParaRPr lang="cs-CZ" altLang="cs-CZ" sz="4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Sekvenování Illumina">
            <a:extLst>
              <a:ext uri="{FF2B5EF4-FFF2-40B4-BE49-F238E27FC236}">
                <a16:creationId xmlns:a16="http://schemas.microsoft.com/office/drawing/2014/main" id="{DAB70B2E-3EB7-747B-52BC-7D334C2B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" t="-456" r="442" b="-553"/>
          <a:stretch/>
        </p:blipFill>
        <p:spPr bwMode="auto">
          <a:xfrm>
            <a:off x="212700" y="922499"/>
            <a:ext cx="4928552" cy="59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D69D08-0FD0-C833-EB50-D7474C11ADD2}"/>
              </a:ext>
            </a:extLst>
          </p:cNvPr>
          <p:cNvSpPr txBox="1"/>
          <p:nvPr/>
        </p:nvSpPr>
        <p:spPr>
          <a:xfrm>
            <a:off x="6096000" y="1412776"/>
            <a:ext cx="543260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4000" b="1" i="0" dirty="0" err="1">
                <a:solidFill>
                  <a:srgbClr val="000000"/>
                </a:solidFill>
                <a:effectLst/>
                <a:latin typeface="-apple-system"/>
              </a:rPr>
              <a:t>Sekvenování</a:t>
            </a:r>
            <a:r>
              <a:rPr lang="cs-CZ" sz="4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cs-CZ" sz="4000" b="1" i="0" dirty="0" err="1">
                <a:solidFill>
                  <a:srgbClr val="000000"/>
                </a:solidFill>
                <a:effectLst/>
                <a:latin typeface="-apple-system"/>
              </a:rPr>
              <a:t>Illumina</a:t>
            </a:r>
            <a:endParaRPr lang="cs-CZ" sz="4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Založena na barvivových terminátorech.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Při této metodě jsou molekuly DNA nejprve připojeny k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primerům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na sklíčku a amplifikovány (tzv. můstkové zesílení).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Při elongaci, může být DNA prodloužena vždy pouze o jeden fluorescenčně značený nukleotid.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Kamera pořídí snímky fluorescenčních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zanček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Poté je barvivo spolu s koncovým 3′ blokátorem chemicky odstraněno z DNA a je zahájen další cyklus.</a:t>
            </a:r>
          </a:p>
        </p:txBody>
      </p:sp>
    </p:spTree>
    <p:extLst>
      <p:ext uri="{BB962C8B-B14F-4D97-AF65-F5344CB8AC3E}">
        <p14:creationId xmlns:p14="http://schemas.microsoft.com/office/powerpoint/2010/main" val="425067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B24A83-7282-F860-043A-52E72E22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551512" cy="13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Next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Generation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Sequencing</a:t>
            </a:r>
            <a:r>
              <a:rPr lang="cs-CZ" altLang="cs-CZ" sz="4400" dirty="0">
                <a:latin typeface="Arial" panose="020B0604020202020204" pitchFamily="34" charset="0"/>
              </a:rPr>
              <a:t> (NGS) - p</a:t>
            </a:r>
            <a:r>
              <a:rPr lang="cs-CZ" altLang="cs-CZ" dirty="0">
                <a:latin typeface="Arial" panose="020B0604020202020204" pitchFamily="34" charset="0"/>
              </a:rPr>
              <a:t>rincip </a:t>
            </a:r>
            <a:endParaRPr lang="cs-CZ" altLang="cs-CZ" sz="4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Sekvenování Illumina">
            <a:extLst>
              <a:ext uri="{FF2B5EF4-FFF2-40B4-BE49-F238E27FC236}">
                <a16:creationId xmlns:a16="http://schemas.microsoft.com/office/drawing/2014/main" id="{DAB70B2E-3EB7-747B-52BC-7D334C2B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" t="-456" r="442" b="-553"/>
          <a:stretch/>
        </p:blipFill>
        <p:spPr bwMode="auto">
          <a:xfrm>
            <a:off x="212700" y="922499"/>
            <a:ext cx="4928552" cy="59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8508C0-54CD-7755-2CB9-F4FC5F4B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45" y="1522108"/>
            <a:ext cx="6283525" cy="493991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8BB910F-545A-1573-3618-09E654141CD0}"/>
              </a:ext>
            </a:extLst>
          </p:cNvPr>
          <p:cNvCxnSpPr>
            <a:cxnSpLocks/>
          </p:cNvCxnSpPr>
          <p:nvPr/>
        </p:nvCxnSpPr>
        <p:spPr>
          <a:xfrm flipV="1">
            <a:off x="4727848" y="1497361"/>
            <a:ext cx="1027697" cy="4914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F62F9B-E378-ED91-47F3-9D4D56FCEA0D}"/>
              </a:ext>
            </a:extLst>
          </p:cNvPr>
          <p:cNvCxnSpPr>
            <a:cxnSpLocks/>
          </p:cNvCxnSpPr>
          <p:nvPr/>
        </p:nvCxnSpPr>
        <p:spPr>
          <a:xfrm>
            <a:off x="4655840" y="2636912"/>
            <a:ext cx="1099705" cy="38498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86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B24A83-7282-F860-043A-52E72E22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0" y="34279"/>
            <a:ext cx="11623519" cy="10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4400" dirty="0" err="1">
                <a:latin typeface="Arial" panose="020B0604020202020204" pitchFamily="34" charset="0"/>
              </a:rPr>
              <a:t>Next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generation</a:t>
            </a:r>
            <a:r>
              <a:rPr lang="cs-CZ" altLang="cs-CZ" sz="4400" dirty="0">
                <a:latin typeface="Arial" panose="020B0604020202020204" pitchFamily="34" charset="0"/>
              </a:rPr>
              <a:t> </a:t>
            </a:r>
            <a:r>
              <a:rPr lang="cs-CZ" altLang="cs-CZ" sz="4400" dirty="0" err="1">
                <a:latin typeface="Arial" panose="020B0604020202020204" pitchFamily="34" charset="0"/>
              </a:rPr>
              <a:t>sequencing</a:t>
            </a:r>
            <a:r>
              <a:rPr lang="cs-CZ" altLang="cs-CZ" sz="4400" dirty="0">
                <a:latin typeface="Arial" panose="020B0604020202020204" pitchFamily="34" charset="0"/>
              </a:rPr>
              <a:t> (NGS) - shrnutí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27168A4-C134-973F-B533-B8F9FEA7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92" y="1268760"/>
            <a:ext cx="11665296" cy="53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200" b="1" dirty="0"/>
              <a:t>Výhody</a:t>
            </a:r>
            <a:endParaRPr lang="cs-CZ" altLang="cs-CZ" sz="2200" dirty="0"/>
          </a:p>
          <a:p>
            <a:pPr lvl="1">
              <a:buFontTx/>
              <a:buChar char="•"/>
            </a:pPr>
            <a:r>
              <a:rPr lang="cs-CZ" altLang="cs-CZ" sz="2200" dirty="0"/>
              <a:t>   pokrytí téměř celého genomu (alternativně náhodný výběr sekvencí z celého genomu)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velké množství informací z malého množství DNA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velký stupeň variability v sekvencích v různých taxonomických úrovních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opakovatelnost</a:t>
            </a:r>
          </a:p>
          <a:p>
            <a:pPr lvl="1">
              <a:lnSpc>
                <a:spcPct val="140000"/>
              </a:lnSpc>
            </a:pPr>
            <a:endParaRPr lang="cs-CZ" altLang="cs-CZ" sz="2200" dirty="0"/>
          </a:p>
          <a:p>
            <a:r>
              <a:rPr lang="cs-CZ" altLang="cs-CZ" sz="2200" b="1" dirty="0"/>
              <a:t>Nevýhody</a:t>
            </a:r>
            <a:endParaRPr lang="cs-CZ" altLang="cs-CZ" sz="2200" dirty="0"/>
          </a:p>
          <a:p>
            <a:pPr lvl="1">
              <a:buFontTx/>
              <a:buChar char="•"/>
            </a:pPr>
            <a:r>
              <a:rPr lang="cs-CZ" altLang="cs-CZ" sz="2200" dirty="0"/>
              <a:t>   pracná technika a náročná na technické vybavení (lze řešit jako službu)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finančně nevýhodné pro malý počet vzorků (do cca 20 vzorků)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časově neefektivní/nevýhodné pro malý počet vzorků (do cca 20)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k</a:t>
            </a:r>
            <a:r>
              <a:rPr lang="cs-CZ" sz="2200" b="0" i="0" dirty="0">
                <a:effectLst/>
              </a:rPr>
              <a:t>rátké čtení (150-300 </a:t>
            </a:r>
            <a:r>
              <a:rPr lang="cs-CZ" sz="2200" b="0" i="0" dirty="0" err="1">
                <a:effectLst/>
              </a:rPr>
              <a:t>bps</a:t>
            </a:r>
            <a:r>
              <a:rPr lang="cs-CZ" sz="2200" b="0" i="0" dirty="0">
                <a:effectLst/>
              </a:rPr>
              <a:t>) např. od </a:t>
            </a:r>
            <a:r>
              <a:rPr lang="cs-CZ" sz="2200" b="0" i="0" dirty="0" err="1">
                <a:effectLst/>
              </a:rPr>
              <a:t>Illumina</a:t>
            </a:r>
            <a:endParaRPr lang="cs-CZ" sz="2200" b="0" i="0" dirty="0">
              <a:effectLst/>
            </a:endParaRPr>
          </a:p>
          <a:p>
            <a:pPr lvl="1">
              <a:buFontTx/>
              <a:buChar char="•"/>
            </a:pPr>
            <a:r>
              <a:rPr lang="cs-CZ" sz="2200" dirty="0"/>
              <a:t>   obvykle analyzujeme anonymní fragmenty (ne</a:t>
            </a:r>
            <a:r>
              <a:rPr lang="cs-CZ" altLang="cs-CZ" sz="2200" dirty="0"/>
              <a:t>známe jejich vlastnosti, funkci a evoluční význam)</a:t>
            </a:r>
          </a:p>
          <a:p>
            <a:pPr lvl="1">
              <a:buFontTx/>
              <a:buChar char="•"/>
            </a:pPr>
            <a:r>
              <a:rPr lang="cs-CZ" altLang="cs-CZ" sz="2200" dirty="0"/>
              <a:t>   problematické odstraňování </a:t>
            </a:r>
            <a:r>
              <a:rPr lang="cs-CZ" altLang="cs-CZ" sz="2200" dirty="0" err="1"/>
              <a:t>paralogů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ortologů</a:t>
            </a:r>
            <a:endParaRPr lang="cs-CZ" altLang="cs-CZ" sz="2200" dirty="0"/>
          </a:p>
          <a:p>
            <a:pPr lvl="1">
              <a:buFontTx/>
              <a:buChar char="•"/>
            </a:pPr>
            <a:r>
              <a:rPr lang="cs-CZ" sz="2200" b="0" i="0" dirty="0">
                <a:effectLst/>
              </a:rPr>
              <a:t>   složitá analýza dat</a:t>
            </a:r>
          </a:p>
        </p:txBody>
      </p:sp>
    </p:spTree>
    <p:extLst>
      <p:ext uri="{BB962C8B-B14F-4D97-AF65-F5344CB8AC3E}">
        <p14:creationId xmlns:p14="http://schemas.microsoft.com/office/powerpoint/2010/main" val="104695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60649"/>
            <a:ext cx="7848872" cy="1656183"/>
          </a:xfrm>
        </p:spPr>
        <p:txBody>
          <a:bodyPr anchor="ctr"/>
          <a:lstStyle/>
          <a:p>
            <a:r>
              <a:rPr lang="cs-CZ" sz="4800" dirty="0">
                <a:latin typeface="+mn-lt"/>
              </a:rPr>
              <a:t>Metody molekulární biologie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3D64F8D-0B63-85AF-ADF3-8A885206DB20}"/>
              </a:ext>
            </a:extLst>
          </p:cNvPr>
          <p:cNvSpPr txBox="1">
            <a:spLocks/>
          </p:cNvSpPr>
          <p:nvPr/>
        </p:nvSpPr>
        <p:spPr>
          <a:xfrm>
            <a:off x="1497694" y="4776226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Elektroforéza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B77789-ACA1-266D-1770-E87ECCA1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2293" y="1517826"/>
            <a:ext cx="6847625" cy="38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3A09A00A-3811-EEF5-607C-D9AF1536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634" y="1289721"/>
            <a:ext cx="2232025" cy="5402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A9CAA1D-86DF-D340-9F5A-534E837A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071" y="1362746"/>
            <a:ext cx="2089150" cy="360363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AB4C4084-64CD-6BEB-EBF6-E81D9FBD3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021" y="1353221"/>
            <a:ext cx="647700" cy="576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-</a:t>
            </a:r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1DC12EB3-BC62-F68A-7BF0-CC2075A1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021" y="6052221"/>
            <a:ext cx="647700" cy="576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+</a:t>
            </a: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24C834F7-95E3-1963-E211-8037AF442A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54084" y="1388566"/>
            <a:ext cx="1439863" cy="69215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44E97847-FC13-9CD2-357C-67446710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622" y="2708944"/>
            <a:ext cx="287337" cy="2808288"/>
          </a:xfrm>
          <a:prstGeom prst="downArrow">
            <a:avLst>
              <a:gd name="adj1" fmla="val 50000"/>
              <a:gd name="adj2" fmla="val 24433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A3E608D3-15DE-9723-7E65-73E07081BD7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649071" y="3774157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Směr postupu DNA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EFB4A577-4621-880A-5687-C1ECB1F73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460" y="5468217"/>
            <a:ext cx="31077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dirty="0"/>
              <a:t>kratší fragmenty jsou pohyblivější než delší fragmenty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99AFA107-DEFD-C173-4D9D-CC2BEC3C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147" y="385988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/>
              <a:t>Agarózový gel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55DB3E15-C539-5FFD-6C21-627A41F6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947" y="170903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El. proud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7AC6569B-0985-D29B-963D-591139B6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292567"/>
            <a:ext cx="3060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dirty="0"/>
              <a:t>DNA/RNA má záporný náboj díky fosfátovým skupinám</a:t>
            </a: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A7CF81E6-9F5F-9DC2-9743-CF8B0D178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772" y="1507208"/>
            <a:ext cx="13684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8155B65B-803D-0529-914B-A372686AD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3496" y="1627858"/>
            <a:ext cx="360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56E498F8-F733-D4E7-69DC-480F32581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696" y="1411958"/>
            <a:ext cx="792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C5163148-55DB-1CA9-3681-391C7CF8BEED}"/>
              </a:ext>
            </a:extLst>
          </p:cNvPr>
          <p:cNvSpPr>
            <a:spLocks noChangeShapeType="1"/>
          </p:cNvSpPr>
          <p:nvPr/>
        </p:nvSpPr>
        <p:spPr bwMode="auto">
          <a:xfrm rot="20445681">
            <a:off x="5196509" y="1484984"/>
            <a:ext cx="919163" cy="327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ED9894ED-CDA1-8479-49AB-28B4EDBA67A0}"/>
              </a:ext>
            </a:extLst>
          </p:cNvPr>
          <p:cNvSpPr>
            <a:spLocks noChangeShapeType="1"/>
          </p:cNvSpPr>
          <p:nvPr/>
        </p:nvSpPr>
        <p:spPr bwMode="auto">
          <a:xfrm rot="21088315">
            <a:off x="5196508" y="1411958"/>
            <a:ext cx="565150" cy="80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8C8EC165-6405-5AC8-117F-7C5B1854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6224815"/>
            <a:ext cx="2331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dirty="0"/>
              <a:t>Pufr  TBE vs. TAE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112D6EB-203A-61E1-5559-6125372EB899}"/>
              </a:ext>
            </a:extLst>
          </p:cNvPr>
          <p:cNvSpPr txBox="1"/>
          <p:nvPr/>
        </p:nvSpPr>
        <p:spPr>
          <a:xfrm>
            <a:off x="119336" y="45308"/>
            <a:ext cx="1231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Elektroforéza – princip separace nukleových kyselin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4724E-6 L -0.00382 0.335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67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00323 L -0.04323 0.14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8728E-6 L -0.00382 0.661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30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5822E-6 L -0.00278 0.217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087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2619E-6 L 0.00069 0.445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F40258E-3B37-CDCF-D742-CE1A6AC5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8"/>
          <a:stretch>
            <a:fillRect/>
          </a:stretch>
        </p:blipFill>
        <p:spPr bwMode="auto">
          <a:xfrm>
            <a:off x="4438900" y="1340693"/>
            <a:ext cx="284321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A8B599A9-FC4F-7D84-E88C-661AA9AC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038" y="1656605"/>
            <a:ext cx="1222375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"/>
              </a:lnSpc>
              <a:spcBef>
                <a:spcPct val="50000"/>
              </a:spcBef>
            </a:pPr>
            <a:r>
              <a:rPr lang="cs-CZ" altLang="cs-CZ" b="1"/>
              <a:t>10 000 –</a:t>
            </a:r>
          </a:p>
          <a:p>
            <a:pPr algn="r">
              <a:lnSpc>
                <a:spcPct val="15000"/>
              </a:lnSpc>
              <a:spcBef>
                <a:spcPct val="50000"/>
              </a:spcBef>
            </a:pPr>
            <a:r>
              <a:rPr lang="cs-CZ" altLang="cs-CZ" b="1"/>
              <a:t>4 000 –</a:t>
            </a:r>
          </a:p>
          <a:p>
            <a:pPr algn="r">
              <a:lnSpc>
                <a:spcPct val="15000"/>
              </a:lnSpc>
              <a:spcBef>
                <a:spcPct val="50000"/>
              </a:spcBef>
            </a:pPr>
            <a:r>
              <a:rPr lang="cs-CZ" altLang="cs-CZ" b="1"/>
              <a:t>3 000 –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cs-CZ" altLang="cs-CZ" b="1"/>
              <a:t>2 000 –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cs-CZ" altLang="cs-CZ" b="1"/>
              <a:t>1 550 –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cs-CZ" altLang="cs-CZ" b="1"/>
              <a:t>1 000 –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cs-CZ" altLang="cs-CZ" b="1"/>
              <a:t> 750 –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cs-CZ" altLang="cs-CZ" b="1"/>
              <a:t>500 –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cs-CZ" altLang="cs-CZ" b="1"/>
              <a:t>400 –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cs-CZ" altLang="cs-CZ" b="1"/>
              <a:t>300 –</a:t>
            </a:r>
          </a:p>
          <a:p>
            <a:pPr algn="r">
              <a:spcBef>
                <a:spcPct val="50000"/>
              </a:spcBef>
            </a:pPr>
            <a:r>
              <a:rPr lang="cs-CZ" altLang="cs-CZ" b="1"/>
              <a:t>200 –</a:t>
            </a:r>
          </a:p>
          <a:p>
            <a:pPr algn="r">
              <a:lnSpc>
                <a:spcPct val="140000"/>
              </a:lnSpc>
              <a:spcBef>
                <a:spcPct val="50000"/>
              </a:spcBef>
            </a:pPr>
            <a:r>
              <a:rPr lang="cs-CZ" altLang="cs-CZ" b="1"/>
              <a:t>100 –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cs-CZ" altLang="cs-CZ" b="1"/>
              <a:t>50 –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97E36551-8EFB-C020-B3B9-37D22320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37" y="1629618"/>
            <a:ext cx="3168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VM – velikostní marker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    1 – genomová DNA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2, 3 – DNA fragmenty</a:t>
            </a:r>
          </a:p>
          <a:p>
            <a:pPr>
              <a:spcBef>
                <a:spcPct val="50000"/>
              </a:spcBef>
            </a:pPr>
            <a:endParaRPr lang="cs-CZ" altLang="cs-CZ" sz="2000" b="1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1C1E761B-5D9C-E717-EE39-4C739E1B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62" y="1053355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pb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C7E82EB7-1110-6334-8868-59395F18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4437383"/>
            <a:ext cx="360044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Vizualizace DNA: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na DNA se naváže fluorescenční barvivo, které po osvícení UV zářením fluoreskuje.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018EBA-4589-8A8D-1D0F-E61474839922}"/>
              </a:ext>
            </a:extLst>
          </p:cNvPr>
          <p:cNvSpPr txBox="1"/>
          <p:nvPr/>
        </p:nvSpPr>
        <p:spPr>
          <a:xfrm>
            <a:off x="119336" y="45308"/>
            <a:ext cx="1231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Elektroforéza – </a:t>
            </a:r>
            <a:r>
              <a:rPr lang="cs-CZ" sz="4400" dirty="0" err="1"/>
              <a:t>elektroforetogram</a:t>
            </a:r>
            <a:endParaRPr lang="cs-CZ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13D64F8D-0B63-85AF-ADF3-8A885206DB20}"/>
              </a:ext>
            </a:extLst>
          </p:cNvPr>
          <p:cNvSpPr txBox="1">
            <a:spLocks/>
          </p:cNvSpPr>
          <p:nvPr/>
        </p:nvSpPr>
        <p:spPr>
          <a:xfrm>
            <a:off x="407368" y="4776226"/>
            <a:ext cx="4680520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dirty="0">
                <a:latin typeface="+mn-lt"/>
              </a:rPr>
              <a:t>Kvantifikace nukleových kyselin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B77789-ACA1-266D-1770-E87ECCA1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2293" y="1517826"/>
            <a:ext cx="6847625" cy="385178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29B4399-81CD-6FDB-8544-B1BE1F5E8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60649"/>
            <a:ext cx="7848872" cy="1656183"/>
          </a:xfrm>
        </p:spPr>
        <p:txBody>
          <a:bodyPr anchor="ctr"/>
          <a:lstStyle/>
          <a:p>
            <a:r>
              <a:rPr lang="cs-CZ" sz="4800" dirty="0">
                <a:latin typeface="+mn-lt"/>
              </a:rPr>
              <a:t>Metody molekulární biologie</a:t>
            </a:r>
          </a:p>
        </p:txBody>
      </p:sp>
    </p:spTree>
    <p:extLst>
      <p:ext uri="{BB962C8B-B14F-4D97-AF65-F5344CB8AC3E}">
        <p14:creationId xmlns:p14="http://schemas.microsoft.com/office/powerpoint/2010/main" val="317683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50B63A-BA55-5B07-3DF7-A3CB44F8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Kvantifikace nukleových kyselin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138F587C-CE9A-B191-AA10-DC90650D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1" y="3142881"/>
            <a:ext cx="4500563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C9BE7FB6-2C88-202F-B60A-B50032CA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690688"/>
            <a:ext cx="4176390" cy="114458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/>
              <a:t>(</a:t>
            </a:r>
            <a:r>
              <a:rPr lang="cs-CZ" altLang="cs-CZ" sz="2400" b="1" dirty="0" err="1"/>
              <a:t>spektro</a:t>
            </a:r>
            <a:r>
              <a:rPr lang="cs-CZ" altLang="cs-CZ" sz="2400" b="1" dirty="0"/>
              <a:t>)fotometr</a:t>
            </a:r>
            <a:r>
              <a:rPr lang="cs-CZ" altLang="cs-CZ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dirty="0"/>
              <a:t>měří: absorbanci, tedy kolik světla bylo pohlceno vzorkem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23A349BE-F0E5-BC0B-3FA0-55083054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1690981"/>
            <a:ext cx="4557067" cy="114458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altLang="cs-CZ" sz="2400" b="1" dirty="0"/>
              <a:t>(</a:t>
            </a:r>
            <a:r>
              <a:rPr lang="cs-CZ" altLang="cs-CZ" sz="2400" b="1" dirty="0" err="1"/>
              <a:t>spectro</a:t>
            </a:r>
            <a:r>
              <a:rPr lang="cs-CZ" altLang="cs-CZ" sz="2400" b="1" dirty="0"/>
              <a:t>)</a:t>
            </a:r>
            <a:r>
              <a:rPr lang="cs-CZ" altLang="cs-CZ" sz="2400" b="1" dirty="0" err="1"/>
              <a:t>fluorometr</a:t>
            </a:r>
            <a:endParaRPr lang="cs-CZ" altLang="cs-CZ" sz="2400" b="1" dirty="0"/>
          </a:p>
          <a:p>
            <a:pPr algn="ctr">
              <a:spcBef>
                <a:spcPct val="50000"/>
              </a:spcBef>
            </a:pPr>
            <a:r>
              <a:rPr lang="cs-CZ" altLang="cs-CZ" dirty="0"/>
              <a:t>měří: intenzitu fluorescenčního záření emitovaného vzorkem 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B797B832-CA9B-44D7-3FC5-DDB3D7D5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142880"/>
            <a:ext cx="448627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8C0AD95-6986-A91E-9DD2-C988161E3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273049"/>
            <a:ext cx="11677823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chemeClr val="tx1"/>
                </a:solidFill>
              </a:rPr>
              <a:t>Stanovení </a:t>
            </a:r>
            <a:r>
              <a:rPr lang="cs-CZ" altLang="cs-CZ" dirty="0">
                <a:solidFill>
                  <a:schemeClr val="tx1"/>
                </a:solidFill>
              </a:rPr>
              <a:t>koncentrace</a:t>
            </a:r>
            <a:r>
              <a:rPr lang="cs-CZ" altLang="cs-CZ" sz="4000" dirty="0">
                <a:solidFill>
                  <a:schemeClr val="tx1"/>
                </a:solidFill>
              </a:rPr>
              <a:t> DNA měřením absorbance při 260 </a:t>
            </a:r>
            <a:r>
              <a:rPr lang="cs-CZ" altLang="cs-CZ" sz="4000" dirty="0" err="1">
                <a:solidFill>
                  <a:schemeClr val="tx1"/>
                </a:solidFill>
              </a:rPr>
              <a:t>nm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graphicFrame>
        <p:nvGraphicFramePr>
          <p:cNvPr id="44037" name="Group 5">
            <a:extLst>
              <a:ext uri="{FF2B5EF4-FFF2-40B4-BE49-F238E27FC236}">
                <a16:creationId xmlns:a16="http://schemas.microsoft.com/office/drawing/2014/main" id="{4D6C5C2D-2F7A-D2A9-B670-9FCCFE4F0F50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276411"/>
              </p:ext>
            </p:extLst>
          </p:nvPr>
        </p:nvGraphicFramePr>
        <p:xfrm>
          <a:off x="709372" y="3829269"/>
          <a:ext cx="3683000" cy="201168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321460438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46395249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Nukleová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kyselina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Extinkční koeficient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A260 =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541063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ds DNA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el-GR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g/ml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212596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DNA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kumimoji="0" lang="el-GR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g/ml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88255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RNA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kumimoji="0" lang="el-GR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g/ml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117898"/>
                  </a:ext>
                </a:extLst>
              </a:tr>
            </a:tbl>
          </a:graphicData>
        </a:graphic>
      </p:graphicFrame>
      <p:pic>
        <p:nvPicPr>
          <p:cNvPr id="44035" name="Picture 3">
            <a:extLst>
              <a:ext uri="{FF2B5EF4-FFF2-40B4-BE49-F238E27FC236}">
                <a16:creationId xmlns:a16="http://schemas.microsoft.com/office/drawing/2014/main" id="{8273F907-A5E7-5433-3482-64F5724C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95" y="1891839"/>
            <a:ext cx="7208934" cy="44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75981D68-1DAD-FD85-29C4-8048BDA0C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397675"/>
            <a:ext cx="90360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latin typeface="+mn-lt"/>
              </a:rPr>
              <a:t>1) vlož do kyvety 114 </a:t>
            </a:r>
            <a:r>
              <a:rPr lang="cs-CZ" altLang="cs-CZ" b="1" dirty="0" err="1">
                <a:latin typeface="+mn-lt"/>
              </a:rPr>
              <a:t>μl</a:t>
            </a:r>
            <a:r>
              <a:rPr lang="cs-CZ" altLang="cs-CZ" b="1" dirty="0">
                <a:latin typeface="+mn-lt"/>
              </a:rPr>
              <a:t> destilované vody</a:t>
            </a:r>
          </a:p>
          <a:p>
            <a:r>
              <a:rPr lang="cs-CZ" altLang="cs-CZ" b="1" dirty="0">
                <a:latin typeface="+mn-lt"/>
              </a:rPr>
              <a:t>2) proveď kalibraci spektrofotometru (nastavení nulové hodnoty)</a:t>
            </a:r>
          </a:p>
          <a:p>
            <a:r>
              <a:rPr lang="cs-CZ" altLang="cs-CZ" b="1" dirty="0">
                <a:latin typeface="+mn-lt"/>
              </a:rPr>
              <a:t>3) přidej do kyvety 6 </a:t>
            </a:r>
            <a:r>
              <a:rPr lang="cs-CZ" altLang="cs-CZ" b="1" dirty="0" err="1">
                <a:latin typeface="+mn-lt"/>
              </a:rPr>
              <a:t>μl</a:t>
            </a:r>
            <a:r>
              <a:rPr lang="cs-CZ" altLang="cs-CZ" b="1" dirty="0">
                <a:latin typeface="+mn-lt"/>
              </a:rPr>
              <a:t> vzorku;</a:t>
            </a:r>
          </a:p>
          <a:p>
            <a:r>
              <a:rPr lang="cs-CZ" altLang="cs-CZ" b="1" dirty="0">
                <a:latin typeface="+mn-lt"/>
              </a:rPr>
              <a:t>4) promíchej obsah kyvety pipetou</a:t>
            </a:r>
          </a:p>
          <a:p>
            <a:r>
              <a:rPr lang="cs-CZ" altLang="cs-CZ" b="1" dirty="0">
                <a:latin typeface="+mn-lt"/>
              </a:rPr>
              <a:t>5) změř absorbanci při 260 </a:t>
            </a:r>
            <a:r>
              <a:rPr lang="cs-CZ" altLang="cs-CZ" b="1" dirty="0" err="1">
                <a:latin typeface="+mn-lt"/>
              </a:rPr>
              <a:t>nm</a:t>
            </a:r>
            <a:r>
              <a:rPr lang="cs-CZ" altLang="cs-CZ" b="1" dirty="0">
                <a:latin typeface="+mn-lt"/>
              </a:rPr>
              <a:t> (A260)</a:t>
            </a:r>
          </a:p>
          <a:p>
            <a:r>
              <a:rPr lang="cs-CZ" altLang="cs-CZ" b="1" dirty="0">
                <a:latin typeface="+mn-lt"/>
              </a:rPr>
              <a:t>6) odečti naměřenou hodnotou </a:t>
            </a:r>
          </a:p>
          <a:p>
            <a:r>
              <a:rPr lang="cs-CZ" altLang="cs-CZ" b="1" dirty="0">
                <a:latin typeface="+mn-lt"/>
              </a:rPr>
              <a:t>7) proveď výpočet koncentrace DNA dle vzorce</a:t>
            </a:r>
            <a:endParaRPr lang="cs-CZ" altLang="cs-CZ" dirty="0">
              <a:latin typeface="+mn-lt"/>
            </a:endParaRPr>
          </a:p>
        </p:txBody>
      </p:sp>
      <p:sp>
        <p:nvSpPr>
          <p:cNvPr id="44054" name="Text Box 22">
            <a:extLst>
              <a:ext uri="{FF2B5EF4-FFF2-40B4-BE49-F238E27FC236}">
                <a16:creationId xmlns:a16="http://schemas.microsoft.com/office/drawing/2014/main" id="{EB26EA6F-9DA3-C00E-6203-B5EB4C76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72" y="6316739"/>
            <a:ext cx="8645988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b="1" dirty="0"/>
              <a:t>Koncentrace nukleové kyseliny = A260 x extinkční koeficient x </a:t>
            </a:r>
            <a:r>
              <a:rPr lang="cs-CZ" altLang="cs-CZ" sz="2000" b="1" dirty="0" err="1"/>
              <a:t>diluční</a:t>
            </a:r>
            <a:r>
              <a:rPr lang="cs-CZ" altLang="cs-CZ" sz="2000" b="1" dirty="0"/>
              <a:t> faktor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AE22FBC-4027-347C-B409-C8035E621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273049"/>
            <a:ext cx="11677823" cy="1143000"/>
          </a:xfrm>
          <a:noFill/>
          <a:ln/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</a:rPr>
              <a:t>Stanovení </a:t>
            </a:r>
            <a:r>
              <a:rPr lang="cs-CZ" altLang="cs-CZ" dirty="0">
                <a:solidFill>
                  <a:schemeClr val="tx1"/>
                </a:solidFill>
              </a:rPr>
              <a:t>koncentrace</a:t>
            </a:r>
            <a:r>
              <a:rPr lang="cs-CZ" altLang="cs-CZ" sz="4000" dirty="0">
                <a:solidFill>
                  <a:schemeClr val="tx1"/>
                </a:solidFill>
              </a:rPr>
              <a:t> DNA měřením fluorescence</a:t>
            </a:r>
          </a:p>
        </p:txBody>
      </p:sp>
      <p:pic>
        <p:nvPicPr>
          <p:cNvPr id="1026" name="Picture 2" descr="Qubit™ Fluorometric Quantitation - Protocol - OneLab">
            <a:extLst>
              <a:ext uri="{FF2B5EF4-FFF2-40B4-BE49-F238E27FC236}">
                <a16:creationId xmlns:a16="http://schemas.microsoft.com/office/drawing/2014/main" id="{DBE6C718-DB26-5DAF-2A92-8E1780B0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41474"/>
            <a:ext cx="6667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511130-22CE-82E7-9A7D-1902A8B0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0" t="-250" r="20694" b="250"/>
          <a:stretch/>
        </p:blipFill>
        <p:spPr>
          <a:xfrm>
            <a:off x="7896200" y="1416048"/>
            <a:ext cx="3667269" cy="5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5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8689</TotalTime>
  <Words>1023</Words>
  <Application>Microsoft Office PowerPoint</Application>
  <PresentationFormat>Širokoúhlá obrazovka</PresentationFormat>
  <Paragraphs>211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Motiv Office</vt:lpstr>
      <vt:lpstr>Bi6589   Laboratorní a bioinformatické metody rostlinné biosystematiky</vt:lpstr>
      <vt:lpstr>Metody molekulární biologie</vt:lpstr>
      <vt:lpstr>Metody molekulární biologie</vt:lpstr>
      <vt:lpstr>Prezentace aplikace PowerPoint</vt:lpstr>
      <vt:lpstr>Prezentace aplikace PowerPoint</vt:lpstr>
      <vt:lpstr>Metody molekulární biologie</vt:lpstr>
      <vt:lpstr>Kvantifikace nukleových kyselin</vt:lpstr>
      <vt:lpstr>Stanovení koncentrace DNA měřením absorbance při 260 nm</vt:lpstr>
      <vt:lpstr>Stanovení koncentrace DNA měřením fluorescence</vt:lpstr>
      <vt:lpstr>Stanovení koncentrace DNA měřením fluorescence</vt:lpstr>
      <vt:lpstr>Metody molekulární biologie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Metody molekulární biologie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Jakub Šmerda</cp:lastModifiedBy>
  <cp:revision>45</cp:revision>
  <dcterms:created xsi:type="dcterms:W3CDTF">2009-03-23T14:13:41Z</dcterms:created>
  <dcterms:modified xsi:type="dcterms:W3CDTF">2023-11-24T11:32:24Z</dcterms:modified>
</cp:coreProperties>
</file>