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327" r:id="rId4"/>
    <p:sldId id="318" r:id="rId5"/>
    <p:sldId id="319" r:id="rId6"/>
    <p:sldId id="256" r:id="rId7"/>
    <p:sldId id="330" r:id="rId8"/>
    <p:sldId id="317" r:id="rId9"/>
    <p:sldId id="332" r:id="rId10"/>
    <p:sldId id="333" r:id="rId11"/>
    <p:sldId id="316" r:id="rId12"/>
    <p:sldId id="325" r:id="rId13"/>
    <p:sldId id="334" r:id="rId14"/>
    <p:sldId id="338" r:id="rId15"/>
    <p:sldId id="342" r:id="rId16"/>
    <p:sldId id="337" r:id="rId17"/>
    <p:sldId id="335" r:id="rId18"/>
    <p:sldId id="341" r:id="rId19"/>
    <p:sldId id="340" r:id="rId20"/>
    <p:sldId id="324" r:id="rId21"/>
    <p:sldId id="323" r:id="rId22"/>
    <p:sldId id="343" r:id="rId23"/>
    <p:sldId id="350" r:id="rId24"/>
    <p:sldId id="346" r:id="rId25"/>
    <p:sldId id="321" r:id="rId26"/>
    <p:sldId id="345" r:id="rId27"/>
    <p:sldId id="355" r:id="rId28"/>
    <p:sldId id="352" r:id="rId29"/>
    <p:sldId id="351" r:id="rId30"/>
    <p:sldId id="354" r:id="rId31"/>
    <p:sldId id="353" r:id="rId32"/>
    <p:sldId id="348" r:id="rId33"/>
    <p:sldId id="349" r:id="rId34"/>
    <p:sldId id="344" r:id="rId35"/>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ub Šmerda" initials="JŠ" lastIdx="2" clrIdx="0">
    <p:extLst>
      <p:ext uri="{19B8F6BF-5375-455C-9EA6-DF929625EA0E}">
        <p15:presenceInfo xmlns:p15="http://schemas.microsoft.com/office/powerpoint/2012/main" userId="S::133653@muni.cz::33b6124f-f11d-4167-b6fd-17c63e9413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1F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22T21:48:03.590" idx="2">
    <p:pos x="240" y="3360"/>
    <p:text>GISH na chromozomechTragopogon mirus 2n = 4x = 24 -1 +1. (A) Chromozomy podbarvené DAPI; (B) DNA sondy identifikující subgenomy pocházející buď z T. dubius (zelená) nebo T. porrifolius (červená); (C) Karyotyp s chromozomy barvenými DAPI (z A) a chromozomy hybridizované genomovou DNA (z B) pocházejícími z T. dubius (horní dvě řady) a T. porrifolius (spodní dvě řady). Bílé čáry označují trisomické a monosomické chromozomy.</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74D45-0DB6-45A2-45EC-84FBC797C0D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F3673F9-79F9-AC2E-9348-3FBC24F03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28F532F-A709-3C42-AC26-B9E463D27E18}"/>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52FB0C88-DBEF-186E-3F97-58163F4FD8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6AD95B-3FCD-4265-D752-04F837A88681}"/>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270047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00FB5-91C4-695A-9DDA-37F696521EE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0543DB4-B071-9805-AC14-483D87FD363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89D26F-294E-C551-CE17-92AF3EF59778}"/>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E6F31BB1-56E7-4771-A729-B519E9A792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02BE47D-2540-EA20-0E67-BAAC31D653F7}"/>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404211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31F886D-5E6E-4591-B1EC-0104BDA9481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F44C8CE-83B9-C5E9-6D21-48684C879CD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C397E3-9401-3E6D-D370-3F849583EE52}"/>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4247E156-D4B8-190C-0EB1-8A10FC0B70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FECC5FA-B3C1-B027-1D94-086CDB70A324}"/>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153441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D51219-0E13-2453-8445-3E465B80267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4DFD1D5-F72D-5424-E5C4-63AF487D953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6EBBC1-067D-DD0F-A4F1-28CFAF830B5D}"/>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A3593AC5-E12C-C9EC-4FD9-26E08B3564D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3A20014-D939-A0C0-D5C5-356DB1125859}"/>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244065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C75C0-4E33-1CD8-73FF-9685245EA7B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C1E65E3-C4F4-EDD5-B144-E75D0DE4B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99691B2-7872-941A-B872-5C28301E8118}"/>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1BBACD9F-9E3D-8B31-6FE3-B7E74844AF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C0A1A6-9CF7-FB8D-AEBC-0D6ECE9656CB}"/>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87477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3751C7-D310-8999-0EA0-F15A8EC7D3F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980CFEF-F050-47E9-D2AE-EEB2C642D3F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AE827BF-382A-4B68-9CEA-E61A8880B3E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32E476D-BB7D-50F7-905E-1B16F34EBA54}"/>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6" name="Zástupný symbol pro zápatí 5">
            <a:extLst>
              <a:ext uri="{FF2B5EF4-FFF2-40B4-BE49-F238E27FC236}">
                <a16:creationId xmlns:a16="http://schemas.microsoft.com/office/drawing/2014/main" id="{A79AE40E-2BB1-2D5D-B2C9-4FFEF5E770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C2A4BDC-DC7B-3BDA-6D85-4CB3DF12FF18}"/>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1038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6E244F-4D17-1C30-F3CC-8B05D141855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5D3EEA9-4523-FF9C-CBEC-B7E699E12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AE9A1A6-E3E8-B98E-2FAF-F58ED9CBFE2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A718A18-B330-C360-443A-9E5BEA727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A53C815-1DAC-D29F-159B-67C35D35939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C78E2B4-4AF0-CF00-3C43-ABE66048CF67}"/>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8" name="Zástupný symbol pro zápatí 7">
            <a:extLst>
              <a:ext uri="{FF2B5EF4-FFF2-40B4-BE49-F238E27FC236}">
                <a16:creationId xmlns:a16="http://schemas.microsoft.com/office/drawing/2014/main" id="{265D25C9-7EBF-9DAB-8462-A59086054BC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C8479E6-B804-A743-90B3-35DA98D721B3}"/>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298478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D76CB-2F98-AB38-5928-DC976DEE89E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36F9610-1F72-EA10-85C3-19260EEE3923}"/>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4" name="Zástupný symbol pro zápatí 3">
            <a:extLst>
              <a:ext uri="{FF2B5EF4-FFF2-40B4-BE49-F238E27FC236}">
                <a16:creationId xmlns:a16="http://schemas.microsoft.com/office/drawing/2014/main" id="{4CB31C7D-24BA-DDFB-8EFE-A5DB9F00197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1BFB3EC-D9EC-B0C2-8F4D-4B593202287D}"/>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246535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0CE0C7E-4EC6-C468-1DD7-9B62451B26E8}"/>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3" name="Zástupný symbol pro zápatí 2">
            <a:extLst>
              <a:ext uri="{FF2B5EF4-FFF2-40B4-BE49-F238E27FC236}">
                <a16:creationId xmlns:a16="http://schemas.microsoft.com/office/drawing/2014/main" id="{140B9A74-3821-4090-E4A2-E820D94EC42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2AF983C-82AA-28C6-07DE-B2A4F0D8BD6F}"/>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86378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EC83F-1CA8-8166-E430-18B8A32A9CD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A4A8477-45C0-D365-92E3-46FF615DC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516C221-C60D-3E35-66EA-11C27AC7C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80E51B-0AE1-498A-41C5-53A9F8020EEC}"/>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6" name="Zástupný symbol pro zápatí 5">
            <a:extLst>
              <a:ext uri="{FF2B5EF4-FFF2-40B4-BE49-F238E27FC236}">
                <a16:creationId xmlns:a16="http://schemas.microsoft.com/office/drawing/2014/main" id="{9B1A753B-1415-100A-667E-52F7AF27C53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02B10C1-F0CE-78A4-C85F-900822FC9EBC}"/>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308767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B24DA-8B3F-47E8-5DE5-E2D1E61CE20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A147786-49FD-74AD-DEE1-79897D573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C6BE15A-3CFB-F60E-9819-E45942382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6DEBE06-E9A9-4F02-1566-7104C2EF7C40}"/>
              </a:ext>
            </a:extLst>
          </p:cNvPr>
          <p:cNvSpPr>
            <a:spLocks noGrp="1"/>
          </p:cNvSpPr>
          <p:nvPr>
            <p:ph type="dt" sz="half" idx="10"/>
          </p:nvPr>
        </p:nvSpPr>
        <p:spPr/>
        <p:txBody>
          <a:bodyPr/>
          <a:lstStyle/>
          <a:p>
            <a:fld id="{07280022-5932-4C8D-B90E-DB7B8C5AE708}" type="datetimeFigureOut">
              <a:rPr lang="cs-CZ" smtClean="0"/>
              <a:t>21.10.2024</a:t>
            </a:fld>
            <a:endParaRPr lang="cs-CZ"/>
          </a:p>
        </p:txBody>
      </p:sp>
      <p:sp>
        <p:nvSpPr>
          <p:cNvPr id="6" name="Zástupný symbol pro zápatí 5">
            <a:extLst>
              <a:ext uri="{FF2B5EF4-FFF2-40B4-BE49-F238E27FC236}">
                <a16:creationId xmlns:a16="http://schemas.microsoft.com/office/drawing/2014/main" id="{D7F6AE0A-2085-0075-A264-A9EAA329029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050DBB2-9643-8F55-BF68-4A3320A9843A}"/>
              </a:ext>
            </a:extLst>
          </p:cNvPr>
          <p:cNvSpPr>
            <a:spLocks noGrp="1"/>
          </p:cNvSpPr>
          <p:nvPr>
            <p:ph type="sldNum" sz="quarter" idx="12"/>
          </p:nvPr>
        </p:nvSpPr>
        <p:spPr/>
        <p:txBody>
          <a:bodyPr/>
          <a:lstStyle/>
          <a:p>
            <a:fld id="{1E24BD70-7F87-4175-90A8-3083B82221AA}" type="slidenum">
              <a:rPr lang="cs-CZ" smtClean="0"/>
              <a:t>‹#›</a:t>
            </a:fld>
            <a:endParaRPr lang="cs-CZ"/>
          </a:p>
        </p:txBody>
      </p:sp>
    </p:spTree>
    <p:extLst>
      <p:ext uri="{BB962C8B-B14F-4D97-AF65-F5344CB8AC3E}">
        <p14:creationId xmlns:p14="http://schemas.microsoft.com/office/powerpoint/2010/main" val="17482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E8037E5-9B73-FB58-552B-7C93480D3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2F4E447-588E-900E-CDFD-739497C9F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22D51C-800F-5DF2-AF82-795ED68B3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80022-5932-4C8D-B90E-DB7B8C5AE708}" type="datetimeFigureOut">
              <a:rPr lang="cs-CZ" smtClean="0"/>
              <a:t>21.10.2024</a:t>
            </a:fld>
            <a:endParaRPr lang="cs-CZ"/>
          </a:p>
        </p:txBody>
      </p:sp>
      <p:sp>
        <p:nvSpPr>
          <p:cNvPr id="5" name="Zástupný symbol pro zápatí 4">
            <a:extLst>
              <a:ext uri="{FF2B5EF4-FFF2-40B4-BE49-F238E27FC236}">
                <a16:creationId xmlns:a16="http://schemas.microsoft.com/office/drawing/2014/main" id="{0B806D45-5BFE-7AC9-27D3-C60F0300E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5D3F4D6-E69F-BED5-DCEB-BC5D282B5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4BD70-7F87-4175-90A8-3083B82221AA}" type="slidenum">
              <a:rPr lang="cs-CZ" smtClean="0"/>
              <a:t>‹#›</a:t>
            </a:fld>
            <a:endParaRPr lang="cs-CZ"/>
          </a:p>
        </p:txBody>
      </p:sp>
    </p:spTree>
    <p:extLst>
      <p:ext uri="{BB962C8B-B14F-4D97-AF65-F5344CB8AC3E}">
        <p14:creationId xmlns:p14="http://schemas.microsoft.com/office/powerpoint/2010/main" val="207048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38/s41598-019-41262-6"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sajb.2017.11.017"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55/2010/612017"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371/journal.pgen.1007700.g004"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dx.doi.org/10.1093/aob/mcr267"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scitotenv.2022.160908"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58BBA-15C2-49DE-A012-D203A516D6DA}"/>
              </a:ext>
            </a:extLst>
          </p:cNvPr>
          <p:cNvSpPr>
            <a:spLocks noGrp="1"/>
          </p:cNvSpPr>
          <p:nvPr>
            <p:ph type="ctrTitle"/>
          </p:nvPr>
        </p:nvSpPr>
        <p:spPr>
          <a:xfrm>
            <a:off x="557213" y="2443162"/>
            <a:ext cx="11077575" cy="3440113"/>
          </a:xfrm>
        </p:spPr>
        <p:txBody>
          <a:bodyPr>
            <a:normAutofit/>
          </a:bodyPr>
          <a:lstStyle/>
          <a:p>
            <a:r>
              <a:rPr lang="cs-CZ" b="1" i="0" dirty="0">
                <a:solidFill>
                  <a:srgbClr val="0A0A0A"/>
                </a:solidFill>
                <a:effectLst/>
                <a:latin typeface="Arial" panose="020B0604020202020204" pitchFamily="34" charset="0"/>
                <a:cs typeface="Arial" panose="020B0604020202020204" pitchFamily="34" charset="0"/>
              </a:rPr>
              <a:t>Bi6589</a:t>
            </a:r>
            <a:r>
              <a:rPr lang="cs-CZ" b="0" i="0" dirty="0">
                <a:solidFill>
                  <a:srgbClr val="0A0A0A"/>
                </a:solidFill>
                <a:effectLst/>
                <a:latin typeface="Arial" panose="020B0604020202020204" pitchFamily="34" charset="0"/>
                <a:cs typeface="Arial" panose="020B0604020202020204" pitchFamily="34" charset="0"/>
              </a:rPr>
              <a:t> </a:t>
            </a:r>
            <a:br>
              <a:rPr lang="cs-CZ" b="0" i="0" dirty="0">
                <a:solidFill>
                  <a:srgbClr val="0A0A0A"/>
                </a:solidFill>
                <a:effectLst/>
                <a:latin typeface="Arial" panose="020B0604020202020204" pitchFamily="34" charset="0"/>
                <a:cs typeface="Arial" panose="020B0604020202020204" pitchFamily="34" charset="0"/>
              </a:rPr>
            </a:br>
            <a:br>
              <a:rPr lang="cs-CZ" b="0" i="0" dirty="0">
                <a:solidFill>
                  <a:srgbClr val="0A0A0A"/>
                </a:solidFill>
                <a:effectLst/>
                <a:latin typeface="Arial" panose="020B0604020202020204" pitchFamily="34" charset="0"/>
                <a:cs typeface="Arial" panose="020B0604020202020204" pitchFamily="34" charset="0"/>
              </a:rPr>
            </a:br>
            <a:r>
              <a:rPr lang="cs-CZ" b="0" i="0" dirty="0">
                <a:solidFill>
                  <a:srgbClr val="0A0A0A"/>
                </a:solidFill>
                <a:effectLst/>
                <a:latin typeface="Arial" panose="020B0604020202020204" pitchFamily="34" charset="0"/>
                <a:cs typeface="Arial" panose="020B0604020202020204" pitchFamily="34" charset="0"/>
              </a:rPr>
              <a:t>Laboratorní a </a:t>
            </a:r>
            <a:r>
              <a:rPr lang="cs-CZ" b="0" i="0" dirty="0" err="1">
                <a:solidFill>
                  <a:srgbClr val="0A0A0A"/>
                </a:solidFill>
                <a:effectLst/>
                <a:latin typeface="Arial" panose="020B0604020202020204" pitchFamily="34" charset="0"/>
                <a:cs typeface="Arial" panose="020B0604020202020204" pitchFamily="34" charset="0"/>
              </a:rPr>
              <a:t>bioinformatické</a:t>
            </a:r>
            <a:r>
              <a:rPr lang="cs-CZ" b="0" i="0" dirty="0">
                <a:solidFill>
                  <a:srgbClr val="0A0A0A"/>
                </a:solidFill>
                <a:effectLst/>
                <a:latin typeface="Arial" panose="020B0604020202020204" pitchFamily="34" charset="0"/>
                <a:cs typeface="Arial" panose="020B0604020202020204" pitchFamily="34" charset="0"/>
              </a:rPr>
              <a:t> metody rostlinné biosystematiky</a:t>
            </a:r>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D977399-C98A-41C7-BE93-1FA6631CB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32" y="448817"/>
            <a:ext cx="2785074" cy="1584960"/>
          </a:xfrm>
          <a:prstGeom prst="rect">
            <a:avLst/>
          </a:prstGeom>
        </p:spPr>
      </p:pic>
      <p:pic>
        <p:nvPicPr>
          <p:cNvPr id="9" name="Obrázek 8">
            <a:extLst>
              <a:ext uri="{FF2B5EF4-FFF2-40B4-BE49-F238E27FC236}">
                <a16:creationId xmlns:a16="http://schemas.microsoft.com/office/drawing/2014/main" id="{F1D0BD56-C05E-48CC-A6C6-EA71BA166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679" y="420962"/>
            <a:ext cx="1610995" cy="1612815"/>
          </a:xfrm>
          <a:prstGeom prst="rect">
            <a:avLst/>
          </a:prstGeom>
        </p:spPr>
      </p:pic>
    </p:spTree>
    <p:extLst>
      <p:ext uri="{BB962C8B-B14F-4D97-AF65-F5344CB8AC3E}">
        <p14:creationId xmlns:p14="http://schemas.microsoft.com/office/powerpoint/2010/main" val="331276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a:xfrm>
            <a:off x="660646" y="365125"/>
            <a:ext cx="10515600" cy="1325563"/>
          </a:xfrm>
        </p:spPr>
        <p:txBody>
          <a:bodyPr/>
          <a:lstStyle/>
          <a:p>
            <a:r>
              <a:rPr lang="cs-CZ" dirty="0"/>
              <a:t>Průduchy – důležité informace</a:t>
            </a:r>
          </a:p>
        </p:txBody>
      </p:sp>
      <p:sp>
        <p:nvSpPr>
          <p:cNvPr id="5" name="TextovéPole 4">
            <a:extLst>
              <a:ext uri="{FF2B5EF4-FFF2-40B4-BE49-F238E27FC236}">
                <a16:creationId xmlns:a16="http://schemas.microsoft.com/office/drawing/2014/main" id="{CF0DCF9E-83D9-0BF8-074B-BCDE888C6E6B}"/>
              </a:ext>
            </a:extLst>
          </p:cNvPr>
          <p:cNvSpPr txBox="1"/>
          <p:nvPr/>
        </p:nvSpPr>
        <p:spPr>
          <a:xfrm>
            <a:off x="580105" y="1690688"/>
            <a:ext cx="9540439" cy="4708981"/>
          </a:xfrm>
          <a:prstGeom prst="rect">
            <a:avLst/>
          </a:prstGeom>
          <a:noFill/>
        </p:spPr>
        <p:txBody>
          <a:bodyPr wrap="square">
            <a:spAutoFit/>
          </a:bodyPr>
          <a:lstStyle/>
          <a:p>
            <a:r>
              <a:rPr lang="cs-CZ" b="1" dirty="0"/>
              <a:t>Dle polohy průduchů k rovině listu </a:t>
            </a:r>
            <a:r>
              <a:rPr lang="cs-CZ" dirty="0"/>
              <a:t>(zohlednit při přípravě preparátu)</a:t>
            </a:r>
            <a:endParaRPr lang="cs-CZ" b="1" dirty="0"/>
          </a:p>
          <a:p>
            <a:pPr>
              <a:spcBef>
                <a:spcPts val="600"/>
              </a:spcBef>
            </a:pPr>
            <a:r>
              <a:rPr lang="cs-CZ" dirty="0"/>
              <a:t>1) </a:t>
            </a:r>
            <a:r>
              <a:rPr lang="cs-CZ" dirty="0" err="1"/>
              <a:t>F</a:t>
            </a:r>
            <a:r>
              <a:rPr lang="cs-CZ" b="0" i="0" dirty="0" err="1">
                <a:effectLst/>
              </a:rPr>
              <a:t>aneroporní</a:t>
            </a:r>
            <a:r>
              <a:rPr lang="cs-CZ" b="0" i="0" dirty="0">
                <a:effectLst/>
              </a:rPr>
              <a:t> – v rovině listu, nejčastější typ</a:t>
            </a:r>
          </a:p>
          <a:p>
            <a:pPr algn="l">
              <a:spcBef>
                <a:spcPts val="600"/>
              </a:spcBef>
            </a:pPr>
            <a:r>
              <a:rPr lang="cs-CZ" dirty="0"/>
              <a:t>2) E</a:t>
            </a:r>
            <a:r>
              <a:rPr lang="cs-CZ" b="0" i="0" dirty="0">
                <a:effectLst/>
              </a:rPr>
              <a:t>merzní – nad úrovní listu (vyčnívají), typické pro </a:t>
            </a:r>
            <a:r>
              <a:rPr lang="cs-CZ" b="0" i="0" u="none" strike="noStrike" dirty="0">
                <a:effectLst/>
              </a:rPr>
              <a:t>vlhkomilné rostliny</a:t>
            </a:r>
            <a:r>
              <a:rPr lang="cs-CZ" b="0" i="0" dirty="0">
                <a:effectLst/>
              </a:rPr>
              <a:t>;</a:t>
            </a:r>
          </a:p>
          <a:p>
            <a:pPr algn="l">
              <a:spcBef>
                <a:spcPts val="600"/>
              </a:spcBef>
            </a:pPr>
            <a:r>
              <a:rPr lang="cs-CZ" dirty="0"/>
              <a:t>3) S</a:t>
            </a:r>
            <a:r>
              <a:rPr lang="cs-CZ" b="0" i="0" dirty="0">
                <a:effectLst/>
              </a:rPr>
              <a:t>ubmerzní (</a:t>
            </a:r>
            <a:r>
              <a:rPr lang="cs-CZ" b="0" i="0" dirty="0" err="1">
                <a:effectLst/>
              </a:rPr>
              <a:t>kryptoporní</a:t>
            </a:r>
            <a:r>
              <a:rPr lang="cs-CZ" b="0" i="0" dirty="0">
                <a:effectLst/>
              </a:rPr>
              <a:t>) – pod úrovní listu (ponořené), typické pro </a:t>
            </a:r>
            <a:r>
              <a:rPr lang="cs-CZ" b="0" i="0" u="none" strike="noStrike" dirty="0">
                <a:effectLst/>
              </a:rPr>
              <a:t>suchomilné rostliny</a:t>
            </a:r>
            <a:r>
              <a:rPr lang="cs-CZ" b="0" i="0" dirty="0">
                <a:effectLst/>
              </a:rPr>
              <a:t> (zamezuje nadměrným ztrátám vody)</a:t>
            </a:r>
          </a:p>
          <a:p>
            <a:pPr algn="l"/>
            <a:endParaRPr lang="cs-CZ" dirty="0"/>
          </a:p>
          <a:p>
            <a:pPr algn="l"/>
            <a:endParaRPr lang="cs-CZ" dirty="0"/>
          </a:p>
          <a:p>
            <a:r>
              <a:rPr lang="cs-CZ" b="1" dirty="0"/>
              <a:t>Podle umístění stomat rozlišujeme listy </a:t>
            </a:r>
            <a:r>
              <a:rPr lang="cs-CZ" dirty="0"/>
              <a:t>(ujasnit si, co chci měřit)</a:t>
            </a:r>
          </a:p>
          <a:p>
            <a:pPr>
              <a:spcBef>
                <a:spcPts val="600"/>
              </a:spcBef>
            </a:pPr>
            <a:r>
              <a:rPr lang="cs-CZ" dirty="0"/>
              <a:t>1) </a:t>
            </a:r>
            <a:r>
              <a:rPr lang="cs-CZ" dirty="0" err="1"/>
              <a:t>hypostomatické</a:t>
            </a:r>
            <a:r>
              <a:rPr lang="cs-CZ" dirty="0"/>
              <a:t>: stomata se nacházejí v abaxiální (spodní) epidermis – nejčastější typ listu</a:t>
            </a:r>
          </a:p>
          <a:p>
            <a:pPr>
              <a:spcBef>
                <a:spcPts val="600"/>
              </a:spcBef>
            </a:pPr>
            <a:r>
              <a:rPr lang="cs-CZ" dirty="0"/>
              <a:t>2) </a:t>
            </a:r>
            <a:r>
              <a:rPr lang="cs-CZ" dirty="0" err="1"/>
              <a:t>epistomatické</a:t>
            </a:r>
            <a:r>
              <a:rPr lang="cs-CZ" dirty="0"/>
              <a:t>: stomata jsou pouze v adaxiální (horní) epidermis</a:t>
            </a:r>
          </a:p>
          <a:p>
            <a:pPr>
              <a:spcBef>
                <a:spcPts val="600"/>
              </a:spcBef>
            </a:pPr>
            <a:r>
              <a:rPr lang="cs-CZ" dirty="0"/>
              <a:t>3) </a:t>
            </a:r>
            <a:r>
              <a:rPr lang="cs-CZ" dirty="0" err="1"/>
              <a:t>amfistomatické</a:t>
            </a:r>
            <a:r>
              <a:rPr lang="cs-CZ" dirty="0"/>
              <a:t>: stomata jsou v epidermis abaxiální i adaxiální</a:t>
            </a:r>
          </a:p>
          <a:p>
            <a:endParaRPr lang="cs-CZ" dirty="0"/>
          </a:p>
          <a:p>
            <a:endParaRPr lang="cs-CZ" dirty="0"/>
          </a:p>
          <a:p>
            <a:endParaRPr lang="cs-CZ" dirty="0"/>
          </a:p>
          <a:p>
            <a:pPr algn="l"/>
            <a:r>
              <a:rPr lang="cs-CZ" b="1" i="0" dirty="0">
                <a:effectLst/>
              </a:rPr>
              <a:t>Klasifikace stomat podle počtu a tvaru epidermálních buněk sousedících se stomaty</a:t>
            </a:r>
          </a:p>
        </p:txBody>
      </p:sp>
    </p:spTree>
    <p:extLst>
      <p:ext uri="{BB962C8B-B14F-4D97-AF65-F5344CB8AC3E}">
        <p14:creationId xmlns:p14="http://schemas.microsoft.com/office/powerpoint/2010/main" val="180601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4C6AA14-B9A8-868C-D145-5BAF6CF6963D}"/>
              </a:ext>
            </a:extLst>
          </p:cNvPr>
          <p:cNvSpPr txBox="1"/>
          <p:nvPr/>
        </p:nvSpPr>
        <p:spPr>
          <a:xfrm>
            <a:off x="745722" y="1837678"/>
            <a:ext cx="10777493" cy="3847207"/>
          </a:xfrm>
          <a:prstGeom prst="rect">
            <a:avLst/>
          </a:prstGeom>
          <a:noFill/>
        </p:spPr>
        <p:txBody>
          <a:bodyPr wrap="square" rtlCol="0">
            <a:spAutoFit/>
          </a:bodyPr>
          <a:lstStyle/>
          <a:p>
            <a:r>
              <a:rPr lang="cs-CZ" sz="2800" b="1" dirty="0"/>
              <a:t>U některých rostlin průduchy chybí, resp. druhotně vymizely!</a:t>
            </a:r>
          </a:p>
          <a:p>
            <a:endParaRPr lang="cs-CZ" dirty="0"/>
          </a:p>
          <a:p>
            <a:pPr marL="285750" indent="-285750">
              <a:buFont typeface="Arial" panose="020B0604020202020204" pitchFamily="34" charset="0"/>
              <a:buChar char="•"/>
            </a:pPr>
            <a:r>
              <a:rPr lang="cs-CZ" dirty="0"/>
              <a:t>Játrovky, lišejníky, šídlatky (</a:t>
            </a:r>
            <a:r>
              <a:rPr lang="cs-CZ" b="0" i="1" dirty="0" err="1">
                <a:solidFill>
                  <a:srgbClr val="202122"/>
                </a:solidFill>
                <a:effectLst/>
              </a:rPr>
              <a:t>Isoëtes</a:t>
            </a:r>
            <a:r>
              <a:rPr lang="cs-CZ" b="0" dirty="0">
                <a:solidFill>
                  <a:srgbClr val="202122"/>
                </a:solidFill>
                <a:effectLst/>
              </a:rPr>
              <a:t>), některé druhy </a:t>
            </a:r>
            <a:r>
              <a:rPr lang="cs-CZ" b="0" dirty="0" err="1">
                <a:solidFill>
                  <a:srgbClr val="202122"/>
                </a:solidFill>
                <a:effectLst/>
              </a:rPr>
              <a:t>hlevíků</a:t>
            </a:r>
            <a:r>
              <a:rPr lang="cs-CZ" b="0" dirty="0">
                <a:solidFill>
                  <a:srgbClr val="202122"/>
                </a:solidFill>
                <a:effectLst/>
              </a:rPr>
              <a:t>, některé druhy kapradin (např. </a:t>
            </a:r>
            <a:r>
              <a:rPr lang="cs-CZ" dirty="0"/>
              <a:t>čeleď </a:t>
            </a:r>
            <a:r>
              <a:rPr lang="cs-CZ" i="1" dirty="0" err="1"/>
              <a:t>Salviniaceae</a:t>
            </a:r>
            <a:r>
              <a:rPr lang="cs-CZ" dirty="0"/>
              <a:t>); </a:t>
            </a:r>
          </a:p>
          <a:p>
            <a:pPr marL="285750" indent="-285750">
              <a:buFont typeface="Arial" panose="020B0604020202020204" pitchFamily="34" charset="0"/>
              <a:buChar char="•"/>
            </a:pPr>
            <a:r>
              <a:rPr lang="cs-CZ" dirty="0"/>
              <a:t>u mechorostů jsou obvykle průduchy přítomné na sporofytu (tzn. na tobolce), výjimečně i na gametofytu; </a:t>
            </a:r>
          </a:p>
          <a:p>
            <a:pPr marL="285750" indent="-285750">
              <a:buFont typeface="Arial" panose="020B0604020202020204" pitchFamily="34" charset="0"/>
              <a:buChar char="•"/>
            </a:pPr>
            <a:r>
              <a:rPr lang="cs-CZ" dirty="0"/>
              <a:t>chybí u nezelených/parazitických druhů krytosemenných rostlin, jako je hlístník hnízdák (</a:t>
            </a:r>
            <a:r>
              <a:rPr lang="cs-CZ" i="1" dirty="0" err="1"/>
              <a:t>Neottia</a:t>
            </a:r>
            <a:r>
              <a:rPr lang="cs-CZ" i="1" dirty="0"/>
              <a:t> </a:t>
            </a:r>
            <a:r>
              <a:rPr lang="cs-CZ" i="1" dirty="0" err="1"/>
              <a:t>nidus</a:t>
            </a:r>
            <a:r>
              <a:rPr lang="cs-CZ" i="1" dirty="0"/>
              <a:t>-avis</a:t>
            </a:r>
            <a:r>
              <a:rPr lang="cs-CZ" dirty="0"/>
              <a:t>) či hnilák (</a:t>
            </a:r>
            <a:r>
              <a:rPr lang="cs-CZ" i="1" dirty="0" err="1"/>
              <a:t>Monotropa</a:t>
            </a:r>
            <a:r>
              <a:rPr lang="cs-CZ" dirty="0"/>
              <a:t>); </a:t>
            </a:r>
          </a:p>
          <a:p>
            <a:pPr marL="285750" indent="-285750">
              <a:buFont typeface="Arial" panose="020B0604020202020204" pitchFamily="34" charset="0"/>
              <a:buChar char="•"/>
            </a:pPr>
            <a:r>
              <a:rPr lang="cs-CZ" dirty="0"/>
              <a:t>až na výjimky je nemají vodních rostlin (vyjma např. leknín, </a:t>
            </a:r>
            <a:r>
              <a:rPr lang="cs-CZ" i="1" dirty="0" err="1"/>
              <a:t>Nymphaea</a:t>
            </a:r>
            <a:r>
              <a:rPr lang="cs-CZ" dirty="0"/>
              <a:t>). </a:t>
            </a:r>
          </a:p>
          <a:p>
            <a:endParaRPr lang="cs-CZ" dirty="0"/>
          </a:p>
          <a:p>
            <a:endParaRPr lang="cs-CZ" dirty="0"/>
          </a:p>
          <a:p>
            <a:endParaRPr lang="cs-CZ" dirty="0"/>
          </a:p>
          <a:p>
            <a:endParaRPr lang="cs-CZ" dirty="0"/>
          </a:p>
          <a:p>
            <a:endParaRPr lang="cs-CZ" dirty="0"/>
          </a:p>
          <a:p>
            <a:r>
              <a:rPr lang="cs-CZ" b="1" dirty="0"/>
              <a:t>Průduchy nejsou jen na listech! Lze je nalézt na květech, listenech, úponcích, kořenech hlízách atd.</a:t>
            </a:r>
          </a:p>
        </p:txBody>
      </p:sp>
      <p:sp>
        <p:nvSpPr>
          <p:cNvPr id="6" name="Nadpis 1">
            <a:extLst>
              <a:ext uri="{FF2B5EF4-FFF2-40B4-BE49-F238E27FC236}">
                <a16:creationId xmlns:a16="http://schemas.microsoft.com/office/drawing/2014/main" id="{F38AAA11-DD12-3880-F0BD-6337A360D5A9}"/>
              </a:ext>
            </a:extLst>
          </p:cNvPr>
          <p:cNvSpPr>
            <a:spLocks noGrp="1"/>
          </p:cNvSpPr>
          <p:nvPr>
            <p:ph type="title"/>
          </p:nvPr>
        </p:nvSpPr>
        <p:spPr>
          <a:xfrm>
            <a:off x="660646" y="365125"/>
            <a:ext cx="10515600" cy="1325563"/>
          </a:xfrm>
        </p:spPr>
        <p:txBody>
          <a:bodyPr/>
          <a:lstStyle/>
          <a:p>
            <a:r>
              <a:rPr lang="cs-CZ" dirty="0"/>
              <a:t>Průduchy – důležité informace</a:t>
            </a:r>
          </a:p>
        </p:txBody>
      </p:sp>
    </p:spTree>
    <p:extLst>
      <p:ext uri="{BB962C8B-B14F-4D97-AF65-F5344CB8AC3E}">
        <p14:creationId xmlns:p14="http://schemas.microsoft.com/office/powerpoint/2010/main" val="324286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Měření průduchů</a:t>
            </a:r>
          </a:p>
        </p:txBody>
      </p:sp>
      <p:sp>
        <p:nvSpPr>
          <p:cNvPr id="3" name="TextovéPole 2">
            <a:extLst>
              <a:ext uri="{FF2B5EF4-FFF2-40B4-BE49-F238E27FC236}">
                <a16:creationId xmlns:a16="http://schemas.microsoft.com/office/drawing/2014/main" id="{719AB4C2-A1F9-A63A-4637-F2C4632700D0}"/>
              </a:ext>
            </a:extLst>
          </p:cNvPr>
          <p:cNvSpPr txBox="1"/>
          <p:nvPr/>
        </p:nvSpPr>
        <p:spPr>
          <a:xfrm>
            <a:off x="838200" y="1690688"/>
            <a:ext cx="6005052" cy="3970318"/>
          </a:xfrm>
          <a:prstGeom prst="rect">
            <a:avLst/>
          </a:prstGeom>
          <a:noFill/>
        </p:spPr>
        <p:txBody>
          <a:bodyPr wrap="square" rtlCol="0">
            <a:spAutoFit/>
          </a:bodyPr>
          <a:lstStyle/>
          <a:p>
            <a:r>
              <a:rPr lang="cs-CZ" b="1" dirty="0"/>
              <a:t>Bělení listu v SAVU</a:t>
            </a:r>
          </a:p>
          <a:p>
            <a:endParaRPr lang="cs-CZ" dirty="0"/>
          </a:p>
          <a:p>
            <a:pPr marL="342900" indent="-342900">
              <a:buAutoNum type="arabicParenR"/>
            </a:pPr>
            <a:r>
              <a:rPr lang="cs-CZ" dirty="0"/>
              <a:t>Hydratace suchého materiálu</a:t>
            </a:r>
          </a:p>
          <a:p>
            <a:pPr marL="342900" indent="-342900">
              <a:buAutoNum type="arabicParenR"/>
            </a:pPr>
            <a:r>
              <a:rPr lang="cs-CZ" dirty="0"/>
              <a:t>Vybělení v SAVU</a:t>
            </a:r>
          </a:p>
          <a:p>
            <a:pPr marL="342900" indent="-342900">
              <a:buAutoNum type="arabicParenR"/>
            </a:pPr>
            <a:r>
              <a:rPr lang="cs-CZ" dirty="0"/>
              <a:t>Přenesení pletiva na podložní sklíčko</a:t>
            </a:r>
          </a:p>
          <a:p>
            <a:pPr marL="342900" indent="-342900">
              <a:buAutoNum type="arabicParenR"/>
            </a:pPr>
            <a:endParaRPr lang="cs-CZ" dirty="0"/>
          </a:p>
          <a:p>
            <a:endParaRPr lang="cs-CZ" dirty="0"/>
          </a:p>
          <a:p>
            <a:r>
              <a:rPr lang="cs-CZ" b="1" dirty="0" err="1"/>
              <a:t>Mikroreliéfní</a:t>
            </a:r>
            <a:r>
              <a:rPr lang="cs-CZ" b="1" dirty="0"/>
              <a:t> metoda (otisky průduchů) </a:t>
            </a:r>
          </a:p>
          <a:p>
            <a:endParaRPr lang="cs-CZ" dirty="0"/>
          </a:p>
          <a:p>
            <a:r>
              <a:rPr lang="cs-CZ" dirty="0"/>
              <a:t>1) Zpřístupnění průduchů (oholení apod.)</a:t>
            </a:r>
          </a:p>
          <a:p>
            <a:r>
              <a:rPr lang="cs-CZ" dirty="0"/>
              <a:t>2) Nalakování pokožky listu</a:t>
            </a:r>
          </a:p>
          <a:p>
            <a:r>
              <a:rPr lang="cs-CZ" dirty="0"/>
              <a:t>3) Přelepení průhlednou lepicí páskou</a:t>
            </a:r>
          </a:p>
          <a:p>
            <a:r>
              <a:rPr lang="cs-CZ" dirty="0"/>
              <a:t>4) Stržení lepicí pásky</a:t>
            </a:r>
          </a:p>
          <a:p>
            <a:r>
              <a:rPr lang="cs-CZ" dirty="0"/>
              <a:t>5) Nalepení lepicí pásky s otisky průduchů na podložní sklíčko</a:t>
            </a:r>
          </a:p>
        </p:txBody>
      </p:sp>
      <p:pic>
        <p:nvPicPr>
          <p:cNvPr id="4" name="Picture 2" descr="Schematic representation of the stomatal and pore dimensions as measured by image analysis. The grey area represents the guard cells, the black area the pore walls, and the white area (internal ellipse) depicts the stomatal pore area. ">
            <a:extLst>
              <a:ext uri="{FF2B5EF4-FFF2-40B4-BE49-F238E27FC236}">
                <a16:creationId xmlns:a16="http://schemas.microsoft.com/office/drawing/2014/main" id="{7A46C93A-8BE7-94BE-0178-AFCD0A196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962" y="1628513"/>
            <a:ext cx="3219450" cy="4314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FD7FAD7-8FCD-809A-A163-A6DD6100FA76}"/>
              </a:ext>
            </a:extLst>
          </p:cNvPr>
          <p:cNvSpPr txBox="1"/>
          <p:nvPr/>
        </p:nvSpPr>
        <p:spPr>
          <a:xfrm>
            <a:off x="7333222" y="6308209"/>
            <a:ext cx="4485916" cy="369332"/>
          </a:xfrm>
          <a:prstGeom prst="rect">
            <a:avLst/>
          </a:prstGeom>
          <a:noFill/>
        </p:spPr>
        <p:txBody>
          <a:bodyPr wrap="square" rtlCol="0">
            <a:spAutoFit/>
          </a:bodyPr>
          <a:lstStyle/>
          <a:p>
            <a:pPr algn="ctr"/>
            <a:r>
              <a:rPr lang="cs-CZ" b="1" dirty="0"/>
              <a:t>Průměrný počet průduchů na mm</a:t>
            </a:r>
            <a:r>
              <a:rPr lang="cs-CZ" b="1" baseline="30000" dirty="0"/>
              <a:t>2</a:t>
            </a:r>
            <a:r>
              <a:rPr lang="cs-CZ" b="1" dirty="0"/>
              <a:t>: 50-484 ks</a:t>
            </a:r>
          </a:p>
        </p:txBody>
      </p:sp>
      <p:sp>
        <p:nvSpPr>
          <p:cNvPr id="6" name="TextovéPole 5">
            <a:extLst>
              <a:ext uri="{FF2B5EF4-FFF2-40B4-BE49-F238E27FC236}">
                <a16:creationId xmlns:a16="http://schemas.microsoft.com/office/drawing/2014/main" id="{5F374201-93FC-F1E1-A078-ED7A96E7F865}"/>
              </a:ext>
            </a:extLst>
          </p:cNvPr>
          <p:cNvSpPr txBox="1"/>
          <p:nvPr/>
        </p:nvSpPr>
        <p:spPr>
          <a:xfrm rot="16200000">
            <a:off x="9701066" y="3668738"/>
            <a:ext cx="2953892" cy="369332"/>
          </a:xfrm>
          <a:prstGeom prst="rect">
            <a:avLst/>
          </a:prstGeom>
          <a:noFill/>
        </p:spPr>
        <p:txBody>
          <a:bodyPr wrap="square" rtlCol="0">
            <a:spAutoFit/>
          </a:bodyPr>
          <a:lstStyle/>
          <a:p>
            <a:pPr algn="ctr"/>
            <a:r>
              <a:rPr lang="cs-CZ" b="1" i="0" dirty="0">
                <a:solidFill>
                  <a:srgbClr val="202122"/>
                </a:solidFill>
                <a:effectLst/>
              </a:rPr>
              <a:t>Délka průduchu: 10–80 </a:t>
            </a:r>
            <a:r>
              <a:rPr lang="el-GR" b="1" i="0" dirty="0">
                <a:solidFill>
                  <a:srgbClr val="202122"/>
                </a:solidFill>
                <a:effectLst/>
              </a:rPr>
              <a:t>μ</a:t>
            </a:r>
            <a:r>
              <a:rPr lang="cs-CZ" b="1" i="0" dirty="0">
                <a:solidFill>
                  <a:srgbClr val="202122"/>
                </a:solidFill>
                <a:effectLst/>
              </a:rPr>
              <a:t>m</a:t>
            </a:r>
          </a:p>
        </p:txBody>
      </p:sp>
      <p:sp>
        <p:nvSpPr>
          <p:cNvPr id="8" name="TextovéPole 7">
            <a:extLst>
              <a:ext uri="{FF2B5EF4-FFF2-40B4-BE49-F238E27FC236}">
                <a16:creationId xmlns:a16="http://schemas.microsoft.com/office/drawing/2014/main" id="{6E11538C-DEDB-0F0F-E3AA-379F25AF1C54}"/>
              </a:ext>
            </a:extLst>
          </p:cNvPr>
          <p:cNvSpPr txBox="1"/>
          <p:nvPr/>
        </p:nvSpPr>
        <p:spPr>
          <a:xfrm>
            <a:off x="7714962" y="882297"/>
            <a:ext cx="3182406" cy="646331"/>
          </a:xfrm>
          <a:prstGeom prst="rect">
            <a:avLst/>
          </a:prstGeom>
          <a:noFill/>
        </p:spPr>
        <p:txBody>
          <a:bodyPr wrap="square">
            <a:spAutoFit/>
          </a:bodyPr>
          <a:lstStyle/>
          <a:p>
            <a:pPr algn="ctr"/>
            <a:r>
              <a:rPr lang="cs-CZ" b="1" dirty="0"/>
              <a:t>Průměrná velikost průduchové štěrbiny: 17,7 x 6,7 </a:t>
            </a:r>
            <a:r>
              <a:rPr lang="el-GR" b="1" i="0" dirty="0">
                <a:solidFill>
                  <a:srgbClr val="202122"/>
                </a:solidFill>
                <a:effectLst/>
              </a:rPr>
              <a:t>μ</a:t>
            </a:r>
            <a:r>
              <a:rPr lang="cs-CZ" b="1" dirty="0"/>
              <a:t>m</a:t>
            </a:r>
          </a:p>
        </p:txBody>
      </p:sp>
    </p:spTree>
    <p:extLst>
      <p:ext uri="{BB962C8B-B14F-4D97-AF65-F5344CB8AC3E}">
        <p14:creationId xmlns:p14="http://schemas.microsoft.com/office/powerpoint/2010/main" val="127198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88955-21A0-8039-9BE2-DC7F6436567B}"/>
              </a:ext>
            </a:extLst>
          </p:cNvPr>
          <p:cNvSpPr>
            <a:spLocks noGrp="1"/>
          </p:cNvSpPr>
          <p:nvPr>
            <p:ph type="ctrTitle"/>
          </p:nvPr>
        </p:nvSpPr>
        <p:spPr>
          <a:xfrm>
            <a:off x="167149" y="181315"/>
            <a:ext cx="9144000" cy="2387600"/>
          </a:xfrm>
        </p:spPr>
        <p:txBody>
          <a:bodyPr anchor="ctr"/>
          <a:lstStyle/>
          <a:p>
            <a:r>
              <a:rPr lang="cs-CZ" dirty="0">
                <a:latin typeface="+mn-lt"/>
              </a:rPr>
              <a:t>Mikroskopické techniky</a:t>
            </a:r>
          </a:p>
        </p:txBody>
      </p:sp>
      <p:sp>
        <p:nvSpPr>
          <p:cNvPr id="3" name="Nadpis 1">
            <a:extLst>
              <a:ext uri="{FF2B5EF4-FFF2-40B4-BE49-F238E27FC236}">
                <a16:creationId xmlns:a16="http://schemas.microsoft.com/office/drawing/2014/main" id="{13D64F8D-0B63-85AF-ADF3-8A885206DB20}"/>
              </a:ext>
            </a:extLst>
          </p:cNvPr>
          <p:cNvSpPr txBox="1">
            <a:spLocks/>
          </p:cNvSpPr>
          <p:nvPr/>
        </p:nvSpPr>
        <p:spPr>
          <a:xfrm>
            <a:off x="1145459" y="4056281"/>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dirty="0">
                <a:latin typeface="+mn-lt"/>
              </a:rPr>
              <a:t>Pyl</a:t>
            </a:r>
          </a:p>
        </p:txBody>
      </p:sp>
      <p:pic>
        <p:nvPicPr>
          <p:cNvPr id="8194" name="Picture 2" descr="Pylová zrnka jednotlivých rostlin se od sebe liší velikostí i tvarem">
            <a:extLst>
              <a:ext uri="{FF2B5EF4-FFF2-40B4-BE49-F238E27FC236}">
                <a16:creationId xmlns:a16="http://schemas.microsoft.com/office/drawing/2014/main" id="{71A7136C-9F4E-89FE-6862-3CE9FC982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167" y="1935332"/>
            <a:ext cx="7248833" cy="4180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8DFDA53-15FD-2895-041D-37E02FC1716B}"/>
              </a:ext>
            </a:extLst>
          </p:cNvPr>
          <p:cNvSpPr txBox="1"/>
          <p:nvPr/>
        </p:nvSpPr>
        <p:spPr>
          <a:xfrm>
            <a:off x="1145459" y="6087360"/>
            <a:ext cx="6395883" cy="707886"/>
          </a:xfrm>
          <a:prstGeom prst="rect">
            <a:avLst/>
          </a:prstGeom>
          <a:noFill/>
        </p:spPr>
        <p:txBody>
          <a:bodyPr wrap="square" rtlCol="0">
            <a:spAutoFit/>
          </a:bodyPr>
          <a:lstStyle/>
          <a:p>
            <a:r>
              <a:rPr lang="pl-PL" sz="2000" b="1" i="0" dirty="0">
                <a:effectLst/>
              </a:rPr>
              <a:t>Palynologie = nauka o </a:t>
            </a:r>
            <a:r>
              <a:rPr lang="pl-PL" sz="2000" b="1" i="0" u="none" strike="noStrike" dirty="0">
                <a:effectLst/>
              </a:rPr>
              <a:t>pylu, sporách a cystách. </a:t>
            </a:r>
            <a:endParaRPr lang="pl-PL" sz="2000" b="1" i="0" dirty="0">
              <a:effectLst/>
            </a:endParaRPr>
          </a:p>
          <a:p>
            <a:endParaRPr lang="cs-CZ" sz="2000" dirty="0"/>
          </a:p>
        </p:txBody>
      </p:sp>
    </p:spTree>
    <p:extLst>
      <p:ext uri="{BB962C8B-B14F-4D97-AF65-F5344CB8AC3E}">
        <p14:creationId xmlns:p14="http://schemas.microsoft.com/office/powerpoint/2010/main" val="361354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Morfologie pylových zrn</a:t>
            </a:r>
          </a:p>
        </p:txBody>
      </p:sp>
      <p:sp>
        <p:nvSpPr>
          <p:cNvPr id="4" name="TextovéPole 3">
            <a:extLst>
              <a:ext uri="{FF2B5EF4-FFF2-40B4-BE49-F238E27FC236}">
                <a16:creationId xmlns:a16="http://schemas.microsoft.com/office/drawing/2014/main" id="{A9724EAB-89C1-6A8A-7C5E-13491EFF1986}"/>
              </a:ext>
            </a:extLst>
          </p:cNvPr>
          <p:cNvSpPr txBox="1"/>
          <p:nvPr/>
        </p:nvSpPr>
        <p:spPr>
          <a:xfrm>
            <a:off x="5290405" y="1786361"/>
            <a:ext cx="6740345" cy="2308324"/>
          </a:xfrm>
          <a:prstGeom prst="rect">
            <a:avLst/>
          </a:prstGeom>
          <a:noFill/>
        </p:spPr>
        <p:txBody>
          <a:bodyPr wrap="square" rtlCol="0">
            <a:spAutoFit/>
          </a:bodyPr>
          <a:lstStyle/>
          <a:p>
            <a:r>
              <a:rPr lang="cs-CZ" b="1" dirty="0"/>
              <a:t>TVAR: </a:t>
            </a:r>
            <a:r>
              <a:rPr lang="cs-CZ" dirty="0"/>
              <a:t>Kulovitý; elipsoidní; nitkovitý (vodní rostliny)</a:t>
            </a:r>
          </a:p>
          <a:p>
            <a:endParaRPr lang="cs-CZ" b="1" dirty="0"/>
          </a:p>
          <a:p>
            <a:r>
              <a:rPr lang="cs-CZ" b="1" dirty="0"/>
              <a:t>APERTURY (</a:t>
            </a:r>
            <a:r>
              <a:rPr lang="cs-CZ" b="1" dirty="0" err="1"/>
              <a:t>tremy</a:t>
            </a:r>
            <a:r>
              <a:rPr lang="cs-CZ" b="1" dirty="0"/>
              <a:t>, otvory) </a:t>
            </a:r>
            <a:r>
              <a:rPr lang="cs-CZ" dirty="0"/>
              <a:t>-</a:t>
            </a:r>
            <a:r>
              <a:rPr lang="cs-CZ" b="1" dirty="0"/>
              <a:t> </a:t>
            </a:r>
            <a:r>
              <a:rPr lang="cs-CZ" dirty="0" err="1"/>
              <a:t>ztenčeniny</a:t>
            </a:r>
            <a:r>
              <a:rPr lang="cs-CZ" dirty="0"/>
              <a:t> v </a:t>
            </a:r>
            <a:r>
              <a:rPr lang="cs-CZ" dirty="0" err="1"/>
              <a:t>exině</a:t>
            </a:r>
            <a:r>
              <a:rPr lang="cs-CZ" dirty="0"/>
              <a:t> jimiž klíčí pylová láčka</a:t>
            </a:r>
          </a:p>
          <a:p>
            <a:r>
              <a:rPr lang="cs-CZ" b="1" dirty="0"/>
              <a:t> </a:t>
            </a:r>
            <a:r>
              <a:rPr lang="cs-CZ" dirty="0"/>
              <a:t>Rozlišují se dle: </a:t>
            </a:r>
          </a:p>
          <a:p>
            <a:r>
              <a:rPr lang="cs-CZ" b="1" i="1" dirty="0"/>
              <a:t>POČTU:</a:t>
            </a:r>
            <a:r>
              <a:rPr lang="cs-CZ" i="1" dirty="0"/>
              <a:t> </a:t>
            </a:r>
            <a:r>
              <a:rPr lang="cs-CZ" dirty="0"/>
              <a:t>mono - </a:t>
            </a:r>
            <a:r>
              <a:rPr lang="cs-CZ" dirty="0" err="1"/>
              <a:t>polyaperturátní</a:t>
            </a:r>
            <a:r>
              <a:rPr lang="cs-CZ" dirty="0"/>
              <a:t> </a:t>
            </a:r>
          </a:p>
          <a:p>
            <a:r>
              <a:rPr lang="cs-CZ" b="1" i="1" dirty="0"/>
              <a:t>POLOHY (umístění):</a:t>
            </a:r>
            <a:r>
              <a:rPr lang="cs-CZ" b="1" dirty="0"/>
              <a:t> </a:t>
            </a:r>
            <a:r>
              <a:rPr lang="cs-CZ" dirty="0" err="1"/>
              <a:t>zonoapertury</a:t>
            </a:r>
            <a:r>
              <a:rPr lang="cs-CZ" dirty="0"/>
              <a:t> (v určité rovině) – </a:t>
            </a:r>
            <a:r>
              <a:rPr lang="cs-CZ" dirty="0" err="1"/>
              <a:t>pantoapertury</a:t>
            </a:r>
            <a:r>
              <a:rPr lang="cs-CZ" dirty="0"/>
              <a:t> (po celém povrchu )</a:t>
            </a:r>
          </a:p>
          <a:p>
            <a:r>
              <a:rPr lang="cs-CZ" b="1" i="1" dirty="0"/>
              <a:t>TYPU:</a:t>
            </a:r>
          </a:p>
        </p:txBody>
      </p:sp>
      <p:sp>
        <p:nvSpPr>
          <p:cNvPr id="6" name="Ovál 5">
            <a:extLst>
              <a:ext uri="{FF2B5EF4-FFF2-40B4-BE49-F238E27FC236}">
                <a16:creationId xmlns:a16="http://schemas.microsoft.com/office/drawing/2014/main" id="{D09EC8B6-A08A-B7BB-B2CB-1D3A8CB065B1}"/>
              </a:ext>
            </a:extLst>
          </p:cNvPr>
          <p:cNvSpPr/>
          <p:nvPr/>
        </p:nvSpPr>
        <p:spPr>
          <a:xfrm>
            <a:off x="2246050" y="2610512"/>
            <a:ext cx="2112886" cy="2032987"/>
          </a:xfrm>
          <a:prstGeom prst="ellipse">
            <a:avLst/>
          </a:prstGeom>
          <a:noFill/>
          <a:ln w="53975" cmpd="sng"/>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vál 6">
            <a:extLst>
              <a:ext uri="{FF2B5EF4-FFF2-40B4-BE49-F238E27FC236}">
                <a16:creationId xmlns:a16="http://schemas.microsoft.com/office/drawing/2014/main" id="{7D8ABC56-F44D-C320-E3D3-703F3AC2ABDD}"/>
              </a:ext>
            </a:extLst>
          </p:cNvPr>
          <p:cNvSpPr/>
          <p:nvPr/>
        </p:nvSpPr>
        <p:spPr>
          <a:xfrm>
            <a:off x="2123767" y="2497893"/>
            <a:ext cx="2340077" cy="2283209"/>
          </a:xfrm>
          <a:prstGeom prst="ellipse">
            <a:avLst/>
          </a:prstGeom>
          <a:noFill/>
          <a:ln w="2540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0AC084D0-43B7-DB83-DDE3-DEBA690E3D1D}"/>
              </a:ext>
            </a:extLst>
          </p:cNvPr>
          <p:cNvSpPr/>
          <p:nvPr/>
        </p:nvSpPr>
        <p:spPr>
          <a:xfrm>
            <a:off x="2074605" y="2448231"/>
            <a:ext cx="2428567" cy="2372199"/>
          </a:xfrm>
          <a:prstGeom prst="ellipse">
            <a:avLst/>
          </a:prstGeom>
          <a:noFill/>
          <a:ln w="730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D15757D8-DBE5-A76F-E1A6-906A21C0E858}"/>
              </a:ext>
            </a:extLst>
          </p:cNvPr>
          <p:cNvSpPr/>
          <p:nvPr/>
        </p:nvSpPr>
        <p:spPr>
          <a:xfrm>
            <a:off x="2910348" y="2851355"/>
            <a:ext cx="304800" cy="2949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obrazec 12">
            <a:extLst>
              <a:ext uri="{FF2B5EF4-FFF2-40B4-BE49-F238E27FC236}">
                <a16:creationId xmlns:a16="http://schemas.microsoft.com/office/drawing/2014/main" id="{F579EF28-CB90-9922-276E-E80054ECEE39}"/>
              </a:ext>
            </a:extLst>
          </p:cNvPr>
          <p:cNvSpPr/>
          <p:nvPr/>
        </p:nvSpPr>
        <p:spPr>
          <a:xfrm>
            <a:off x="3185652" y="3911473"/>
            <a:ext cx="337561" cy="297844"/>
          </a:xfrm>
          <a:custGeom>
            <a:avLst/>
            <a:gdLst>
              <a:gd name="connsiteX0" fmla="*/ 78658 w 337561"/>
              <a:gd name="connsiteY0" fmla="*/ 1766 h 297844"/>
              <a:gd name="connsiteX1" fmla="*/ 78658 w 337561"/>
              <a:gd name="connsiteY1" fmla="*/ 1766 h 297844"/>
              <a:gd name="connsiteX2" fmla="*/ 314632 w 337561"/>
              <a:gd name="connsiteY2" fmla="*/ 70591 h 297844"/>
              <a:gd name="connsiteX3" fmla="*/ 334296 w 337561"/>
              <a:gd name="connsiteY3" fmla="*/ 129585 h 297844"/>
              <a:gd name="connsiteX4" fmla="*/ 324464 w 337561"/>
              <a:gd name="connsiteY4" fmla="*/ 208243 h 297844"/>
              <a:gd name="connsiteX5" fmla="*/ 167148 w 337561"/>
              <a:gd name="connsiteY5" fmla="*/ 198411 h 297844"/>
              <a:gd name="connsiteX6" fmla="*/ 117987 w 337561"/>
              <a:gd name="connsiteY6" fmla="*/ 218075 h 297844"/>
              <a:gd name="connsiteX7" fmla="*/ 137651 w 337561"/>
              <a:gd name="connsiteY7" fmla="*/ 286901 h 297844"/>
              <a:gd name="connsiteX8" fmla="*/ 108154 w 337561"/>
              <a:gd name="connsiteY8" fmla="*/ 296733 h 297844"/>
              <a:gd name="connsiteX9" fmla="*/ 0 w 337561"/>
              <a:gd name="connsiteY9" fmla="*/ 247572 h 297844"/>
              <a:gd name="connsiteX10" fmla="*/ 9832 w 337561"/>
              <a:gd name="connsiteY10" fmla="*/ 198411 h 297844"/>
              <a:gd name="connsiteX11" fmla="*/ 58993 w 337561"/>
              <a:gd name="connsiteY11" fmla="*/ 168914 h 297844"/>
              <a:gd name="connsiteX12" fmla="*/ 9832 w 337561"/>
              <a:gd name="connsiteY12" fmla="*/ 109920 h 297844"/>
              <a:gd name="connsiteX13" fmla="*/ 39329 w 337561"/>
              <a:gd name="connsiteY13" fmla="*/ 1766 h 297844"/>
              <a:gd name="connsiteX14" fmla="*/ 78658 w 337561"/>
              <a:gd name="connsiteY14" fmla="*/ 1766 h 2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561" h="297844">
                <a:moveTo>
                  <a:pt x="78658" y="1766"/>
                </a:moveTo>
                <a:lnTo>
                  <a:pt x="78658" y="1766"/>
                </a:lnTo>
                <a:cubicBezTo>
                  <a:pt x="190124" y="13499"/>
                  <a:pt x="257613" y="-19012"/>
                  <a:pt x="314632" y="70591"/>
                </a:cubicBezTo>
                <a:cubicBezTo>
                  <a:pt x="325760" y="88079"/>
                  <a:pt x="327741" y="109920"/>
                  <a:pt x="334296" y="129585"/>
                </a:cubicBezTo>
                <a:cubicBezTo>
                  <a:pt x="331019" y="155804"/>
                  <a:pt x="348897" y="198182"/>
                  <a:pt x="324464" y="208243"/>
                </a:cubicBezTo>
                <a:cubicBezTo>
                  <a:pt x="275881" y="228248"/>
                  <a:pt x="219630" y="195912"/>
                  <a:pt x="167148" y="198411"/>
                </a:cubicBezTo>
                <a:cubicBezTo>
                  <a:pt x="149519" y="199250"/>
                  <a:pt x="134374" y="211520"/>
                  <a:pt x="117987" y="218075"/>
                </a:cubicBezTo>
                <a:cubicBezTo>
                  <a:pt x="124542" y="241017"/>
                  <a:pt x="140611" y="263225"/>
                  <a:pt x="137651" y="286901"/>
                </a:cubicBezTo>
                <a:cubicBezTo>
                  <a:pt x="136365" y="297185"/>
                  <a:pt x="118119" y="299580"/>
                  <a:pt x="108154" y="296733"/>
                </a:cubicBezTo>
                <a:cubicBezTo>
                  <a:pt x="70077" y="285854"/>
                  <a:pt x="36051" y="263959"/>
                  <a:pt x="0" y="247572"/>
                </a:cubicBezTo>
                <a:cubicBezTo>
                  <a:pt x="3277" y="231185"/>
                  <a:pt x="-195" y="211780"/>
                  <a:pt x="9832" y="198411"/>
                </a:cubicBezTo>
                <a:cubicBezTo>
                  <a:pt x="21298" y="183123"/>
                  <a:pt x="49512" y="185507"/>
                  <a:pt x="58993" y="168914"/>
                </a:cubicBezTo>
                <a:cubicBezTo>
                  <a:pt x="79817" y="132471"/>
                  <a:pt x="24140" y="117074"/>
                  <a:pt x="9832" y="109920"/>
                </a:cubicBezTo>
                <a:cubicBezTo>
                  <a:pt x="18770" y="47354"/>
                  <a:pt x="11176" y="48688"/>
                  <a:pt x="39329" y="1766"/>
                </a:cubicBezTo>
                <a:cubicBezTo>
                  <a:pt x="41714" y="-2209"/>
                  <a:pt x="72103" y="1766"/>
                  <a:pt x="78658" y="176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louk 13">
            <a:extLst>
              <a:ext uri="{FF2B5EF4-FFF2-40B4-BE49-F238E27FC236}">
                <a16:creationId xmlns:a16="http://schemas.microsoft.com/office/drawing/2014/main" id="{93FED30B-8588-E1D0-EAA0-CAE9C1C5E394}"/>
              </a:ext>
            </a:extLst>
          </p:cNvPr>
          <p:cNvSpPr/>
          <p:nvPr/>
        </p:nvSpPr>
        <p:spPr>
          <a:xfrm rot="17064862">
            <a:off x="2849906" y="3280628"/>
            <a:ext cx="2357441" cy="2587823"/>
          </a:xfrm>
          <a:prstGeom prst="arc">
            <a:avLst>
              <a:gd name="adj1" fmla="val 15522994"/>
              <a:gd name="adj2" fmla="val 0"/>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6" name="Přímá spojnice 15">
            <a:extLst>
              <a:ext uri="{FF2B5EF4-FFF2-40B4-BE49-F238E27FC236}">
                <a16:creationId xmlns:a16="http://schemas.microsoft.com/office/drawing/2014/main" id="{90C0E49D-221B-8E2C-25F4-C8DB80B5EF57}"/>
              </a:ext>
            </a:extLst>
          </p:cNvPr>
          <p:cNvCxnSpPr>
            <a:cxnSpLocks/>
          </p:cNvCxnSpPr>
          <p:nvPr/>
        </p:nvCxnSpPr>
        <p:spPr>
          <a:xfrm>
            <a:off x="1169940" y="2521710"/>
            <a:ext cx="1076110" cy="369357"/>
          </a:xfrm>
          <a:prstGeom prst="line">
            <a:avLst/>
          </a:prstGeom>
          <a:ln w="22225" cmpd="sng">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051A7652-9A9F-17E3-3A7C-9DF7CDBF0A5E}"/>
              </a:ext>
            </a:extLst>
          </p:cNvPr>
          <p:cNvCxnSpPr>
            <a:cxnSpLocks/>
          </p:cNvCxnSpPr>
          <p:nvPr/>
        </p:nvCxnSpPr>
        <p:spPr>
          <a:xfrm>
            <a:off x="901016" y="2891067"/>
            <a:ext cx="1345034" cy="434526"/>
          </a:xfrm>
          <a:prstGeom prst="line">
            <a:avLst/>
          </a:prstGeom>
          <a:ln w="22225" cmpd="sng">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A8DBA8F5-1D51-0CCF-8AD5-DC46B99AC96B}"/>
              </a:ext>
            </a:extLst>
          </p:cNvPr>
          <p:cNvCxnSpPr>
            <a:cxnSpLocks/>
          </p:cNvCxnSpPr>
          <p:nvPr/>
        </p:nvCxnSpPr>
        <p:spPr>
          <a:xfrm flipV="1">
            <a:off x="2249983" y="4296613"/>
            <a:ext cx="965165" cy="1429414"/>
          </a:xfrm>
          <a:prstGeom prst="line">
            <a:avLst/>
          </a:prstGeom>
          <a:ln w="22225" cmpd="sng">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9027D0E9-C7AF-5D2A-B4C6-90F7793F2C2B}"/>
              </a:ext>
            </a:extLst>
          </p:cNvPr>
          <p:cNvCxnSpPr>
            <a:cxnSpLocks/>
            <a:endCxn id="11" idx="3"/>
          </p:cNvCxnSpPr>
          <p:nvPr/>
        </p:nvCxnSpPr>
        <p:spPr>
          <a:xfrm flipV="1">
            <a:off x="1405702" y="3103125"/>
            <a:ext cx="1549283" cy="1571873"/>
          </a:xfrm>
          <a:prstGeom prst="line">
            <a:avLst/>
          </a:prstGeom>
          <a:ln w="22225" cmpd="sng">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18BF5AA7-766E-6343-6FC5-D4DE1EF0A2D0}"/>
              </a:ext>
            </a:extLst>
          </p:cNvPr>
          <p:cNvSpPr txBox="1"/>
          <p:nvPr/>
        </p:nvSpPr>
        <p:spPr>
          <a:xfrm>
            <a:off x="161250" y="2116362"/>
            <a:ext cx="2428567" cy="369332"/>
          </a:xfrm>
          <a:prstGeom prst="rect">
            <a:avLst/>
          </a:prstGeom>
          <a:noFill/>
        </p:spPr>
        <p:txBody>
          <a:bodyPr wrap="square" rtlCol="0">
            <a:spAutoFit/>
          </a:bodyPr>
          <a:lstStyle/>
          <a:p>
            <a:r>
              <a:rPr lang="cs-CZ" dirty="0" err="1"/>
              <a:t>Exina</a:t>
            </a:r>
            <a:r>
              <a:rPr lang="cs-CZ" dirty="0"/>
              <a:t> se skulptury</a:t>
            </a:r>
          </a:p>
        </p:txBody>
      </p:sp>
      <p:sp>
        <p:nvSpPr>
          <p:cNvPr id="27" name="TextovéPole 26">
            <a:extLst>
              <a:ext uri="{FF2B5EF4-FFF2-40B4-BE49-F238E27FC236}">
                <a16:creationId xmlns:a16="http://schemas.microsoft.com/office/drawing/2014/main" id="{382063B1-33CF-E70F-84E4-AB6A42277A69}"/>
              </a:ext>
            </a:extLst>
          </p:cNvPr>
          <p:cNvSpPr txBox="1"/>
          <p:nvPr/>
        </p:nvSpPr>
        <p:spPr>
          <a:xfrm>
            <a:off x="148017" y="2552978"/>
            <a:ext cx="1136278" cy="369332"/>
          </a:xfrm>
          <a:prstGeom prst="rect">
            <a:avLst/>
          </a:prstGeom>
          <a:noFill/>
        </p:spPr>
        <p:txBody>
          <a:bodyPr wrap="square" rtlCol="0">
            <a:spAutoFit/>
          </a:bodyPr>
          <a:lstStyle/>
          <a:p>
            <a:r>
              <a:rPr lang="cs-CZ" dirty="0"/>
              <a:t>Intina</a:t>
            </a:r>
          </a:p>
        </p:txBody>
      </p:sp>
      <p:sp>
        <p:nvSpPr>
          <p:cNvPr id="29" name="TextovéPole 28">
            <a:extLst>
              <a:ext uri="{FF2B5EF4-FFF2-40B4-BE49-F238E27FC236}">
                <a16:creationId xmlns:a16="http://schemas.microsoft.com/office/drawing/2014/main" id="{36C2EE4D-6488-1899-9C2E-8F304A77E2A8}"/>
              </a:ext>
            </a:extLst>
          </p:cNvPr>
          <p:cNvSpPr txBox="1"/>
          <p:nvPr/>
        </p:nvSpPr>
        <p:spPr>
          <a:xfrm>
            <a:off x="161250" y="1703409"/>
            <a:ext cx="3925034" cy="369332"/>
          </a:xfrm>
          <a:prstGeom prst="rect">
            <a:avLst/>
          </a:prstGeom>
          <a:noFill/>
        </p:spPr>
        <p:txBody>
          <a:bodyPr wrap="square" rtlCol="0">
            <a:spAutoFit/>
          </a:bodyPr>
          <a:lstStyle/>
          <a:p>
            <a:r>
              <a:rPr lang="cs-CZ" b="1" dirty="0"/>
              <a:t>Stěna pylového zrna (</a:t>
            </a:r>
            <a:r>
              <a:rPr lang="cs-CZ" b="1" dirty="0" err="1"/>
              <a:t>sporoderma</a:t>
            </a:r>
            <a:r>
              <a:rPr lang="cs-CZ" b="1" dirty="0"/>
              <a:t>)</a:t>
            </a:r>
          </a:p>
        </p:txBody>
      </p:sp>
      <p:sp>
        <p:nvSpPr>
          <p:cNvPr id="33" name="TextovéPole 32">
            <a:extLst>
              <a:ext uri="{FF2B5EF4-FFF2-40B4-BE49-F238E27FC236}">
                <a16:creationId xmlns:a16="http://schemas.microsoft.com/office/drawing/2014/main" id="{F6DA5541-1F8E-4040-CB54-2B359410EC70}"/>
              </a:ext>
            </a:extLst>
          </p:cNvPr>
          <p:cNvSpPr txBox="1"/>
          <p:nvPr/>
        </p:nvSpPr>
        <p:spPr>
          <a:xfrm>
            <a:off x="48270" y="4802956"/>
            <a:ext cx="2791630" cy="369332"/>
          </a:xfrm>
          <a:prstGeom prst="rect">
            <a:avLst/>
          </a:prstGeom>
          <a:noFill/>
        </p:spPr>
        <p:txBody>
          <a:bodyPr wrap="square" rtlCol="0">
            <a:spAutoFit/>
          </a:bodyPr>
          <a:lstStyle/>
          <a:p>
            <a:r>
              <a:rPr lang="cs-CZ" dirty="0"/>
              <a:t>Jádro generativní buňky</a:t>
            </a:r>
          </a:p>
        </p:txBody>
      </p:sp>
      <p:sp>
        <p:nvSpPr>
          <p:cNvPr id="35" name="TextovéPole 34">
            <a:extLst>
              <a:ext uri="{FF2B5EF4-FFF2-40B4-BE49-F238E27FC236}">
                <a16:creationId xmlns:a16="http://schemas.microsoft.com/office/drawing/2014/main" id="{C3E4054A-9829-0CE6-B3E2-34DD7437D4E7}"/>
              </a:ext>
            </a:extLst>
          </p:cNvPr>
          <p:cNvSpPr txBox="1"/>
          <p:nvPr/>
        </p:nvSpPr>
        <p:spPr>
          <a:xfrm>
            <a:off x="435642" y="5784333"/>
            <a:ext cx="2886750" cy="369332"/>
          </a:xfrm>
          <a:prstGeom prst="rect">
            <a:avLst/>
          </a:prstGeom>
          <a:noFill/>
        </p:spPr>
        <p:txBody>
          <a:bodyPr wrap="square" rtlCol="0">
            <a:spAutoFit/>
          </a:bodyPr>
          <a:lstStyle/>
          <a:p>
            <a:r>
              <a:rPr lang="cs-CZ" dirty="0"/>
              <a:t>Jádro vegetativní buňky</a:t>
            </a:r>
          </a:p>
        </p:txBody>
      </p:sp>
      <p:sp>
        <p:nvSpPr>
          <p:cNvPr id="38" name="Ovál 37">
            <a:extLst>
              <a:ext uri="{FF2B5EF4-FFF2-40B4-BE49-F238E27FC236}">
                <a16:creationId xmlns:a16="http://schemas.microsoft.com/office/drawing/2014/main" id="{0BC48E43-B84B-ADA6-988C-82A9D1DD07E9}"/>
              </a:ext>
            </a:extLst>
          </p:cNvPr>
          <p:cNvSpPr/>
          <p:nvPr/>
        </p:nvSpPr>
        <p:spPr>
          <a:xfrm>
            <a:off x="5566036" y="4111429"/>
            <a:ext cx="1700981" cy="1582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Ovál 38">
            <a:extLst>
              <a:ext uri="{FF2B5EF4-FFF2-40B4-BE49-F238E27FC236}">
                <a16:creationId xmlns:a16="http://schemas.microsoft.com/office/drawing/2014/main" id="{A8ABBC48-91EE-E538-946D-E89D180CA473}"/>
              </a:ext>
            </a:extLst>
          </p:cNvPr>
          <p:cNvSpPr/>
          <p:nvPr/>
        </p:nvSpPr>
        <p:spPr>
          <a:xfrm>
            <a:off x="7582616" y="4122609"/>
            <a:ext cx="1700981" cy="1582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0" name="Ovál 39">
            <a:extLst>
              <a:ext uri="{FF2B5EF4-FFF2-40B4-BE49-F238E27FC236}">
                <a16:creationId xmlns:a16="http://schemas.microsoft.com/office/drawing/2014/main" id="{25246ECA-E481-9C8F-2401-FA6F66C6891B}"/>
              </a:ext>
            </a:extLst>
          </p:cNvPr>
          <p:cNvSpPr/>
          <p:nvPr/>
        </p:nvSpPr>
        <p:spPr>
          <a:xfrm>
            <a:off x="9590003" y="4122609"/>
            <a:ext cx="1700981" cy="1582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2" name="Ovál 41">
            <a:extLst>
              <a:ext uri="{FF2B5EF4-FFF2-40B4-BE49-F238E27FC236}">
                <a16:creationId xmlns:a16="http://schemas.microsoft.com/office/drawing/2014/main" id="{3C4B0298-7EB9-1BB3-3F23-EF37DCCA4839}"/>
              </a:ext>
            </a:extLst>
          </p:cNvPr>
          <p:cNvSpPr/>
          <p:nvPr/>
        </p:nvSpPr>
        <p:spPr>
          <a:xfrm>
            <a:off x="7698533" y="4788061"/>
            <a:ext cx="385069" cy="35259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vál 42">
            <a:extLst>
              <a:ext uri="{FF2B5EF4-FFF2-40B4-BE49-F238E27FC236}">
                <a16:creationId xmlns:a16="http://schemas.microsoft.com/office/drawing/2014/main" id="{4C90BA65-F63F-FAF4-1122-A67876D2A0E0}"/>
              </a:ext>
            </a:extLst>
          </p:cNvPr>
          <p:cNvSpPr/>
          <p:nvPr/>
        </p:nvSpPr>
        <p:spPr>
          <a:xfrm>
            <a:off x="8839091" y="4788061"/>
            <a:ext cx="385069" cy="35259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Ovál 43">
            <a:extLst>
              <a:ext uri="{FF2B5EF4-FFF2-40B4-BE49-F238E27FC236}">
                <a16:creationId xmlns:a16="http://schemas.microsoft.com/office/drawing/2014/main" id="{67A784EE-03A2-2F45-21BC-907C22563A44}"/>
              </a:ext>
            </a:extLst>
          </p:cNvPr>
          <p:cNvSpPr/>
          <p:nvPr/>
        </p:nvSpPr>
        <p:spPr>
          <a:xfrm>
            <a:off x="8260950" y="4788061"/>
            <a:ext cx="385069" cy="35259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hnutý pruh 45">
            <a:extLst>
              <a:ext uri="{FF2B5EF4-FFF2-40B4-BE49-F238E27FC236}">
                <a16:creationId xmlns:a16="http://schemas.microsoft.com/office/drawing/2014/main" id="{94B4D467-A633-DC89-8F6B-A9F76E7D46BC}"/>
              </a:ext>
            </a:extLst>
          </p:cNvPr>
          <p:cNvSpPr/>
          <p:nvPr/>
        </p:nvSpPr>
        <p:spPr>
          <a:xfrm rot="16200000">
            <a:off x="5380375" y="4745800"/>
            <a:ext cx="1277582" cy="336611"/>
          </a:xfrm>
          <a:prstGeom prst="blockArc">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7" name="Ohnutý pruh 46">
            <a:extLst>
              <a:ext uri="{FF2B5EF4-FFF2-40B4-BE49-F238E27FC236}">
                <a16:creationId xmlns:a16="http://schemas.microsoft.com/office/drawing/2014/main" id="{48BBD5EE-15E0-C54B-72E7-4A2837B224C2}"/>
              </a:ext>
            </a:extLst>
          </p:cNvPr>
          <p:cNvSpPr/>
          <p:nvPr/>
        </p:nvSpPr>
        <p:spPr>
          <a:xfrm rot="5400000">
            <a:off x="6128402" y="4752559"/>
            <a:ext cx="1277582" cy="323094"/>
          </a:xfrm>
          <a:prstGeom prst="blockArc">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8" name="Ohnutý pruh 47">
            <a:extLst>
              <a:ext uri="{FF2B5EF4-FFF2-40B4-BE49-F238E27FC236}">
                <a16:creationId xmlns:a16="http://schemas.microsoft.com/office/drawing/2014/main" id="{ADBF6297-82EE-D764-03A6-F6A0E94A2E59}"/>
              </a:ext>
            </a:extLst>
          </p:cNvPr>
          <p:cNvSpPr/>
          <p:nvPr/>
        </p:nvSpPr>
        <p:spPr>
          <a:xfrm rot="16200000">
            <a:off x="9416526" y="4731049"/>
            <a:ext cx="1277582" cy="336611"/>
          </a:xfrm>
          <a:prstGeom prst="blockArc">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9" name="Ohnutý pruh 48">
            <a:extLst>
              <a:ext uri="{FF2B5EF4-FFF2-40B4-BE49-F238E27FC236}">
                <a16:creationId xmlns:a16="http://schemas.microsoft.com/office/drawing/2014/main" id="{0B030A08-EDA6-E222-9CDF-E7737C9E533D}"/>
              </a:ext>
            </a:extLst>
          </p:cNvPr>
          <p:cNvSpPr/>
          <p:nvPr/>
        </p:nvSpPr>
        <p:spPr>
          <a:xfrm rot="5400000">
            <a:off x="10164553" y="4737808"/>
            <a:ext cx="1277582" cy="323094"/>
          </a:xfrm>
          <a:prstGeom prst="blockArc">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0" name="Ovál 49">
            <a:extLst>
              <a:ext uri="{FF2B5EF4-FFF2-40B4-BE49-F238E27FC236}">
                <a16:creationId xmlns:a16="http://schemas.microsoft.com/office/drawing/2014/main" id="{53C0A794-5FFA-11F3-BD80-9A76EF0ED64D}"/>
              </a:ext>
            </a:extLst>
          </p:cNvPr>
          <p:cNvSpPr/>
          <p:nvPr/>
        </p:nvSpPr>
        <p:spPr>
          <a:xfrm>
            <a:off x="9669904" y="4783144"/>
            <a:ext cx="385069" cy="35259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vál 50">
            <a:extLst>
              <a:ext uri="{FF2B5EF4-FFF2-40B4-BE49-F238E27FC236}">
                <a16:creationId xmlns:a16="http://schemas.microsoft.com/office/drawing/2014/main" id="{B19BC621-8E88-AFA7-3507-29B6F8677E11}"/>
              </a:ext>
            </a:extLst>
          </p:cNvPr>
          <p:cNvSpPr/>
          <p:nvPr/>
        </p:nvSpPr>
        <p:spPr>
          <a:xfrm>
            <a:off x="10810462" y="4783144"/>
            <a:ext cx="385069" cy="35259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Ovál 51">
            <a:extLst>
              <a:ext uri="{FF2B5EF4-FFF2-40B4-BE49-F238E27FC236}">
                <a16:creationId xmlns:a16="http://schemas.microsoft.com/office/drawing/2014/main" id="{10164C9B-ADC5-C6B1-1EAF-1EDD84FCC231}"/>
              </a:ext>
            </a:extLst>
          </p:cNvPr>
          <p:cNvSpPr/>
          <p:nvPr/>
        </p:nvSpPr>
        <p:spPr>
          <a:xfrm>
            <a:off x="10232321" y="4783144"/>
            <a:ext cx="385069" cy="35259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bdélník 53">
            <a:extLst>
              <a:ext uri="{FF2B5EF4-FFF2-40B4-BE49-F238E27FC236}">
                <a16:creationId xmlns:a16="http://schemas.microsoft.com/office/drawing/2014/main" id="{C49ABBB3-FBC4-67EA-D6A2-45B7A78C1FF2}"/>
              </a:ext>
            </a:extLst>
          </p:cNvPr>
          <p:cNvSpPr/>
          <p:nvPr/>
        </p:nvSpPr>
        <p:spPr>
          <a:xfrm>
            <a:off x="6373911" y="4275315"/>
            <a:ext cx="85291" cy="127758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bdélník 54">
            <a:extLst>
              <a:ext uri="{FF2B5EF4-FFF2-40B4-BE49-F238E27FC236}">
                <a16:creationId xmlns:a16="http://schemas.microsoft.com/office/drawing/2014/main" id="{7A476411-A0F9-3059-4F26-8A30897A030D}"/>
              </a:ext>
            </a:extLst>
          </p:cNvPr>
          <p:cNvSpPr/>
          <p:nvPr/>
        </p:nvSpPr>
        <p:spPr>
          <a:xfrm>
            <a:off x="10380322" y="4275315"/>
            <a:ext cx="85291" cy="127758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TextovéPole 55">
            <a:extLst>
              <a:ext uri="{FF2B5EF4-FFF2-40B4-BE49-F238E27FC236}">
                <a16:creationId xmlns:a16="http://schemas.microsoft.com/office/drawing/2014/main" id="{30FE1F1D-4C02-312C-F401-14A7F215A31B}"/>
              </a:ext>
            </a:extLst>
          </p:cNvPr>
          <p:cNvSpPr txBox="1"/>
          <p:nvPr/>
        </p:nvSpPr>
        <p:spPr>
          <a:xfrm>
            <a:off x="5888779" y="5784333"/>
            <a:ext cx="6027175" cy="369332"/>
          </a:xfrm>
          <a:prstGeom prst="rect">
            <a:avLst/>
          </a:prstGeom>
          <a:noFill/>
        </p:spPr>
        <p:txBody>
          <a:bodyPr wrap="square" rtlCol="0">
            <a:spAutoFit/>
          </a:bodyPr>
          <a:lstStyle/>
          <a:p>
            <a:r>
              <a:rPr lang="cs-CZ" dirty="0" err="1"/>
              <a:t>kolpátní</a:t>
            </a:r>
            <a:r>
              <a:rPr lang="cs-CZ" dirty="0"/>
              <a:t>		    </a:t>
            </a:r>
            <a:r>
              <a:rPr lang="cs-CZ" dirty="0" err="1"/>
              <a:t>porátní</a:t>
            </a:r>
            <a:r>
              <a:rPr lang="cs-CZ" dirty="0"/>
              <a:t>	           	       </a:t>
            </a:r>
            <a:r>
              <a:rPr lang="cs-CZ" dirty="0" err="1"/>
              <a:t>kolporatní</a:t>
            </a:r>
            <a:endParaRPr lang="cs-CZ" dirty="0"/>
          </a:p>
        </p:txBody>
      </p:sp>
      <p:sp>
        <p:nvSpPr>
          <p:cNvPr id="62" name="TextovéPole 61">
            <a:extLst>
              <a:ext uri="{FF2B5EF4-FFF2-40B4-BE49-F238E27FC236}">
                <a16:creationId xmlns:a16="http://schemas.microsoft.com/office/drawing/2014/main" id="{A83D7A6F-5E94-F5E2-BED0-D14B858FFC88}"/>
              </a:ext>
            </a:extLst>
          </p:cNvPr>
          <p:cNvSpPr txBox="1"/>
          <p:nvPr/>
        </p:nvSpPr>
        <p:spPr>
          <a:xfrm>
            <a:off x="5290405" y="6351839"/>
            <a:ext cx="6401486" cy="369332"/>
          </a:xfrm>
          <a:prstGeom prst="rect">
            <a:avLst/>
          </a:prstGeom>
          <a:noFill/>
        </p:spPr>
        <p:txBody>
          <a:bodyPr wrap="square" rtlCol="0">
            <a:spAutoFit/>
          </a:bodyPr>
          <a:lstStyle/>
          <a:p>
            <a:r>
              <a:rPr lang="cs-CZ" b="1" dirty="0"/>
              <a:t>SKULPTURY POVRCHU:</a:t>
            </a:r>
            <a:r>
              <a:rPr lang="cs-CZ" dirty="0"/>
              <a:t> </a:t>
            </a:r>
            <a:r>
              <a:rPr lang="cs-CZ" dirty="0" err="1"/>
              <a:t>psilátní</a:t>
            </a:r>
            <a:r>
              <a:rPr lang="cs-CZ" dirty="0"/>
              <a:t>, </a:t>
            </a:r>
            <a:r>
              <a:rPr lang="cs-CZ" dirty="0" err="1"/>
              <a:t>skabrátní</a:t>
            </a:r>
            <a:r>
              <a:rPr lang="cs-CZ" dirty="0"/>
              <a:t>, </a:t>
            </a:r>
            <a:r>
              <a:rPr lang="cs-CZ" dirty="0" err="1"/>
              <a:t>verukátní</a:t>
            </a:r>
            <a:r>
              <a:rPr lang="cs-CZ" dirty="0"/>
              <a:t> atd. </a:t>
            </a:r>
          </a:p>
        </p:txBody>
      </p:sp>
    </p:spTree>
    <p:extLst>
      <p:ext uri="{BB962C8B-B14F-4D97-AF65-F5344CB8AC3E}">
        <p14:creationId xmlns:p14="http://schemas.microsoft.com/office/powerpoint/2010/main" val="156670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Morfologie pylových zrn</a:t>
            </a:r>
          </a:p>
        </p:txBody>
      </p:sp>
      <p:sp>
        <p:nvSpPr>
          <p:cNvPr id="4" name="TextovéPole 3">
            <a:extLst>
              <a:ext uri="{FF2B5EF4-FFF2-40B4-BE49-F238E27FC236}">
                <a16:creationId xmlns:a16="http://schemas.microsoft.com/office/drawing/2014/main" id="{A9724EAB-89C1-6A8A-7C5E-13491EFF1986}"/>
              </a:ext>
            </a:extLst>
          </p:cNvPr>
          <p:cNvSpPr txBox="1"/>
          <p:nvPr/>
        </p:nvSpPr>
        <p:spPr>
          <a:xfrm>
            <a:off x="5290405" y="1786361"/>
            <a:ext cx="6740345" cy="2308324"/>
          </a:xfrm>
          <a:prstGeom prst="rect">
            <a:avLst/>
          </a:prstGeom>
          <a:noFill/>
        </p:spPr>
        <p:txBody>
          <a:bodyPr wrap="square" rtlCol="0">
            <a:spAutoFit/>
          </a:bodyPr>
          <a:lstStyle/>
          <a:p>
            <a:r>
              <a:rPr lang="cs-CZ" b="1" dirty="0"/>
              <a:t>TVAR: </a:t>
            </a:r>
            <a:r>
              <a:rPr lang="cs-CZ" dirty="0"/>
              <a:t>Kulovitý; elipsoidní; nitkovitý (vodní rostliny)</a:t>
            </a:r>
          </a:p>
          <a:p>
            <a:endParaRPr lang="cs-CZ" b="1" dirty="0"/>
          </a:p>
          <a:p>
            <a:r>
              <a:rPr lang="cs-CZ" b="1" dirty="0"/>
              <a:t>APERTURY (</a:t>
            </a:r>
            <a:r>
              <a:rPr lang="cs-CZ" b="1" dirty="0" err="1"/>
              <a:t>tremy</a:t>
            </a:r>
            <a:r>
              <a:rPr lang="cs-CZ" b="1" dirty="0"/>
              <a:t>, otvory) </a:t>
            </a:r>
            <a:r>
              <a:rPr lang="cs-CZ" dirty="0"/>
              <a:t>-</a:t>
            </a:r>
            <a:r>
              <a:rPr lang="cs-CZ" b="1" dirty="0"/>
              <a:t> </a:t>
            </a:r>
            <a:r>
              <a:rPr lang="cs-CZ" dirty="0" err="1"/>
              <a:t>ztenčeniny</a:t>
            </a:r>
            <a:r>
              <a:rPr lang="cs-CZ" dirty="0"/>
              <a:t> v </a:t>
            </a:r>
            <a:r>
              <a:rPr lang="cs-CZ" dirty="0" err="1"/>
              <a:t>exině</a:t>
            </a:r>
            <a:r>
              <a:rPr lang="cs-CZ" dirty="0"/>
              <a:t> jimiž klíčí pylová láčka</a:t>
            </a:r>
          </a:p>
          <a:p>
            <a:r>
              <a:rPr lang="cs-CZ" b="1" dirty="0"/>
              <a:t> </a:t>
            </a:r>
            <a:r>
              <a:rPr lang="cs-CZ" dirty="0"/>
              <a:t>Rozlišují se dle: </a:t>
            </a:r>
          </a:p>
          <a:p>
            <a:r>
              <a:rPr lang="cs-CZ" b="1" i="1" dirty="0"/>
              <a:t>POČTU:</a:t>
            </a:r>
            <a:r>
              <a:rPr lang="cs-CZ" i="1" dirty="0"/>
              <a:t> </a:t>
            </a:r>
            <a:r>
              <a:rPr lang="cs-CZ" dirty="0"/>
              <a:t>mono - </a:t>
            </a:r>
            <a:r>
              <a:rPr lang="cs-CZ" dirty="0" err="1"/>
              <a:t>polyaperturátní</a:t>
            </a:r>
            <a:r>
              <a:rPr lang="cs-CZ" dirty="0"/>
              <a:t> </a:t>
            </a:r>
          </a:p>
          <a:p>
            <a:r>
              <a:rPr lang="cs-CZ" b="1" i="1" dirty="0"/>
              <a:t>POLOHY (umístění):</a:t>
            </a:r>
            <a:r>
              <a:rPr lang="cs-CZ" b="1" dirty="0"/>
              <a:t> </a:t>
            </a:r>
            <a:r>
              <a:rPr lang="cs-CZ" dirty="0" err="1"/>
              <a:t>zonoapertury</a:t>
            </a:r>
            <a:r>
              <a:rPr lang="cs-CZ" dirty="0"/>
              <a:t> (v určité rovině) – </a:t>
            </a:r>
            <a:r>
              <a:rPr lang="cs-CZ" dirty="0" err="1"/>
              <a:t>pantoapertury</a:t>
            </a:r>
            <a:r>
              <a:rPr lang="cs-CZ" dirty="0"/>
              <a:t> (po celém povrchu )</a:t>
            </a:r>
          </a:p>
          <a:p>
            <a:r>
              <a:rPr lang="cs-CZ" b="1" i="1" dirty="0"/>
              <a:t>TYPU: </a:t>
            </a:r>
            <a:r>
              <a:rPr lang="cs-CZ" dirty="0" err="1"/>
              <a:t>kolpátní</a:t>
            </a:r>
            <a:r>
              <a:rPr lang="cs-CZ" dirty="0"/>
              <a:t>, </a:t>
            </a:r>
            <a:r>
              <a:rPr lang="cs-CZ" dirty="0" err="1"/>
              <a:t>porátní</a:t>
            </a:r>
            <a:r>
              <a:rPr lang="cs-CZ" dirty="0"/>
              <a:t>, </a:t>
            </a:r>
            <a:r>
              <a:rPr lang="cs-CZ" dirty="0" err="1"/>
              <a:t>kolporátní</a:t>
            </a:r>
            <a:endParaRPr lang="cs-CZ" dirty="0"/>
          </a:p>
        </p:txBody>
      </p:sp>
      <p:sp>
        <p:nvSpPr>
          <p:cNvPr id="62" name="TextovéPole 61">
            <a:extLst>
              <a:ext uri="{FF2B5EF4-FFF2-40B4-BE49-F238E27FC236}">
                <a16:creationId xmlns:a16="http://schemas.microsoft.com/office/drawing/2014/main" id="{A83D7A6F-5E94-F5E2-BED0-D14B858FFC88}"/>
              </a:ext>
            </a:extLst>
          </p:cNvPr>
          <p:cNvSpPr txBox="1"/>
          <p:nvPr/>
        </p:nvSpPr>
        <p:spPr>
          <a:xfrm>
            <a:off x="5396936" y="5109256"/>
            <a:ext cx="6339344" cy="369332"/>
          </a:xfrm>
          <a:prstGeom prst="rect">
            <a:avLst/>
          </a:prstGeom>
          <a:noFill/>
        </p:spPr>
        <p:txBody>
          <a:bodyPr wrap="square" rtlCol="0">
            <a:spAutoFit/>
          </a:bodyPr>
          <a:lstStyle/>
          <a:p>
            <a:r>
              <a:rPr lang="cs-CZ" b="1" dirty="0"/>
              <a:t>SKULPTURY POVRCHU: </a:t>
            </a:r>
            <a:r>
              <a:rPr lang="cs-CZ" dirty="0" err="1"/>
              <a:t>psilátní</a:t>
            </a:r>
            <a:r>
              <a:rPr lang="cs-CZ" dirty="0"/>
              <a:t>, </a:t>
            </a:r>
            <a:r>
              <a:rPr lang="cs-CZ" dirty="0" err="1"/>
              <a:t>skabrátní</a:t>
            </a:r>
            <a:r>
              <a:rPr lang="cs-CZ" dirty="0"/>
              <a:t>, </a:t>
            </a:r>
            <a:r>
              <a:rPr lang="cs-CZ" dirty="0" err="1"/>
              <a:t>verukátní</a:t>
            </a:r>
            <a:r>
              <a:rPr lang="cs-CZ" dirty="0"/>
              <a:t> atd.  </a:t>
            </a:r>
          </a:p>
        </p:txBody>
      </p:sp>
      <p:pic>
        <p:nvPicPr>
          <p:cNvPr id="15362" name="Picture 2">
            <a:extLst>
              <a:ext uri="{FF2B5EF4-FFF2-40B4-BE49-F238E27FC236}">
                <a16:creationId xmlns:a16="http://schemas.microsoft.com/office/drawing/2014/main" id="{410D1F86-0706-664F-5B4E-0D3A266EE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14" y="2601899"/>
            <a:ext cx="4965953" cy="361686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113D1DB5-D9E7-DBF8-8B97-8128B28BD9EE}"/>
              </a:ext>
            </a:extLst>
          </p:cNvPr>
          <p:cNvSpPr txBox="1"/>
          <p:nvPr/>
        </p:nvSpPr>
        <p:spPr>
          <a:xfrm>
            <a:off x="241916" y="6308209"/>
            <a:ext cx="6094520" cy="369332"/>
          </a:xfrm>
          <a:prstGeom prst="rect">
            <a:avLst/>
          </a:prstGeom>
          <a:noFill/>
        </p:spPr>
        <p:txBody>
          <a:bodyPr wrap="square">
            <a:spAutoFit/>
          </a:bodyPr>
          <a:lstStyle/>
          <a:p>
            <a:r>
              <a:rPr lang="cs-CZ" dirty="0"/>
              <a:t>http://www.botany.unibe.ch/paleo/pollen_e/surface.htm</a:t>
            </a:r>
          </a:p>
        </p:txBody>
      </p:sp>
    </p:spTree>
    <p:extLst>
      <p:ext uri="{BB962C8B-B14F-4D97-AF65-F5344CB8AC3E}">
        <p14:creationId xmlns:p14="http://schemas.microsoft.com/office/powerpoint/2010/main" val="377357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Morfologie pylových zrn</a:t>
            </a:r>
          </a:p>
        </p:txBody>
      </p:sp>
      <p:pic>
        <p:nvPicPr>
          <p:cNvPr id="3" name="Obrázek 2">
            <a:extLst>
              <a:ext uri="{FF2B5EF4-FFF2-40B4-BE49-F238E27FC236}">
                <a16:creationId xmlns:a16="http://schemas.microsoft.com/office/drawing/2014/main" id="{A1A00E59-9823-4B28-DA6B-2EC0E92EC035}"/>
              </a:ext>
            </a:extLst>
          </p:cNvPr>
          <p:cNvPicPr>
            <a:picLocks noChangeAspect="1"/>
          </p:cNvPicPr>
          <p:nvPr/>
        </p:nvPicPr>
        <p:blipFill>
          <a:blip r:embed="rId2"/>
          <a:stretch>
            <a:fillRect/>
          </a:stretch>
        </p:blipFill>
        <p:spPr>
          <a:xfrm>
            <a:off x="309240" y="1615736"/>
            <a:ext cx="9175149" cy="4580877"/>
          </a:xfrm>
          <a:prstGeom prst="rect">
            <a:avLst/>
          </a:prstGeom>
        </p:spPr>
      </p:pic>
      <p:sp>
        <p:nvSpPr>
          <p:cNvPr id="5" name="TextovéPole 4">
            <a:extLst>
              <a:ext uri="{FF2B5EF4-FFF2-40B4-BE49-F238E27FC236}">
                <a16:creationId xmlns:a16="http://schemas.microsoft.com/office/drawing/2014/main" id="{DA5410B6-38D1-334E-D8E1-CDE2A70742C6}"/>
              </a:ext>
            </a:extLst>
          </p:cNvPr>
          <p:cNvSpPr txBox="1"/>
          <p:nvPr/>
        </p:nvSpPr>
        <p:spPr>
          <a:xfrm>
            <a:off x="9603417" y="1491449"/>
            <a:ext cx="2479092" cy="3416320"/>
          </a:xfrm>
          <a:prstGeom prst="rect">
            <a:avLst/>
          </a:prstGeom>
          <a:noFill/>
        </p:spPr>
        <p:txBody>
          <a:bodyPr wrap="square" rtlCol="0">
            <a:spAutoFit/>
          </a:bodyPr>
          <a:lstStyle/>
          <a:p>
            <a:r>
              <a:rPr lang="cs-CZ" dirty="0"/>
              <a:t>U entomogamních rostlin charakteristický tvar a výrazné povrchové útvary (skulptury), které by měli umožnit efektivní přenos pylu, ale současně zabránit sběru pylu opylovačům (tzv. „pylové dilema“ mezi rostlinou a opylovači).</a:t>
            </a:r>
          </a:p>
          <a:p>
            <a:endParaRPr lang="cs-CZ" dirty="0"/>
          </a:p>
        </p:txBody>
      </p:sp>
      <p:sp>
        <p:nvSpPr>
          <p:cNvPr id="8" name="TextovéPole 7">
            <a:extLst>
              <a:ext uri="{FF2B5EF4-FFF2-40B4-BE49-F238E27FC236}">
                <a16:creationId xmlns:a16="http://schemas.microsoft.com/office/drawing/2014/main" id="{7E10E0B9-AA82-CCF2-948E-3C05D3550BAD}"/>
              </a:ext>
            </a:extLst>
          </p:cNvPr>
          <p:cNvSpPr txBox="1"/>
          <p:nvPr/>
        </p:nvSpPr>
        <p:spPr>
          <a:xfrm>
            <a:off x="9603417" y="4838242"/>
            <a:ext cx="2479092" cy="1477328"/>
          </a:xfrm>
          <a:prstGeom prst="rect">
            <a:avLst/>
          </a:prstGeom>
          <a:noFill/>
        </p:spPr>
        <p:txBody>
          <a:bodyPr wrap="square" rtlCol="0">
            <a:spAutoFit/>
          </a:bodyPr>
          <a:lstStyle/>
          <a:p>
            <a:r>
              <a:rPr lang="cs-CZ" dirty="0"/>
              <a:t>U </a:t>
            </a:r>
            <a:r>
              <a:rPr lang="cs-CZ" dirty="0" err="1"/>
              <a:t>anemogamních</a:t>
            </a:r>
            <a:r>
              <a:rPr lang="cs-CZ" dirty="0"/>
              <a:t> rostlin obvykle povrch pylových zrn hladký, nelepivý a velmi často opatřený vzdušnými vaky.</a:t>
            </a:r>
          </a:p>
        </p:txBody>
      </p:sp>
      <p:sp>
        <p:nvSpPr>
          <p:cNvPr id="10" name="TextovéPole 9">
            <a:extLst>
              <a:ext uri="{FF2B5EF4-FFF2-40B4-BE49-F238E27FC236}">
                <a16:creationId xmlns:a16="http://schemas.microsoft.com/office/drawing/2014/main" id="{AA17EF1B-0C0B-CCDF-8038-17AC04DB30E3}"/>
              </a:ext>
            </a:extLst>
          </p:cNvPr>
          <p:cNvSpPr txBox="1"/>
          <p:nvPr/>
        </p:nvSpPr>
        <p:spPr>
          <a:xfrm>
            <a:off x="202708" y="6308209"/>
            <a:ext cx="7897416" cy="369332"/>
          </a:xfrm>
          <a:prstGeom prst="rect">
            <a:avLst/>
          </a:prstGeom>
          <a:noFill/>
        </p:spPr>
        <p:txBody>
          <a:bodyPr wrap="square">
            <a:spAutoFit/>
          </a:bodyPr>
          <a:lstStyle/>
          <a:p>
            <a:r>
              <a:rPr lang="cs-CZ" b="0" i="0" dirty="0" err="1">
                <a:solidFill>
                  <a:srgbClr val="222222"/>
                </a:solidFill>
                <a:effectLst/>
                <a:latin typeface="-apple-system"/>
              </a:rPr>
              <a:t>Sci</a:t>
            </a:r>
            <a:r>
              <a:rPr lang="cs-CZ" b="0" i="0" dirty="0">
                <a:solidFill>
                  <a:srgbClr val="222222"/>
                </a:solidFill>
                <a:effectLst/>
                <a:latin typeface="-apple-system"/>
              </a:rPr>
              <a:t>. Report. </a:t>
            </a:r>
            <a:r>
              <a:rPr lang="cs-CZ" b="0" i="0" dirty="0">
                <a:solidFill>
                  <a:srgbClr val="222222"/>
                </a:solidFill>
                <a:effectLst/>
                <a:latin typeface="-apple-system"/>
                <a:hlinkClick r:id="rId3"/>
              </a:rPr>
              <a:t>https://doi.org/10.1038/s41598-019-41262-6</a:t>
            </a:r>
            <a:r>
              <a:rPr lang="cs-CZ" b="0" i="0" dirty="0">
                <a:solidFill>
                  <a:srgbClr val="222222"/>
                </a:solidFill>
                <a:effectLst/>
                <a:latin typeface="-apple-system"/>
              </a:rPr>
              <a:t> (2018)</a:t>
            </a:r>
            <a:endParaRPr lang="cs-CZ" dirty="0"/>
          </a:p>
        </p:txBody>
      </p:sp>
    </p:spTree>
    <p:extLst>
      <p:ext uri="{BB962C8B-B14F-4D97-AF65-F5344CB8AC3E}">
        <p14:creationId xmlns:p14="http://schemas.microsoft.com/office/powerpoint/2010/main" val="328266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Velikost pylových zrn</a:t>
            </a:r>
          </a:p>
        </p:txBody>
      </p:sp>
      <p:sp>
        <p:nvSpPr>
          <p:cNvPr id="4" name="TextovéPole 3">
            <a:extLst>
              <a:ext uri="{FF2B5EF4-FFF2-40B4-BE49-F238E27FC236}">
                <a16:creationId xmlns:a16="http://schemas.microsoft.com/office/drawing/2014/main" id="{B91CCD90-8DE6-E3E4-B729-AA6D65E8E410}"/>
              </a:ext>
            </a:extLst>
          </p:cNvPr>
          <p:cNvSpPr txBox="1"/>
          <p:nvPr/>
        </p:nvSpPr>
        <p:spPr>
          <a:xfrm>
            <a:off x="6862992" y="1315236"/>
            <a:ext cx="5175682" cy="3970318"/>
          </a:xfrm>
          <a:prstGeom prst="rect">
            <a:avLst/>
          </a:prstGeom>
          <a:noFill/>
        </p:spPr>
        <p:txBody>
          <a:bodyPr wrap="square">
            <a:spAutoFit/>
          </a:bodyPr>
          <a:lstStyle/>
          <a:p>
            <a:r>
              <a:rPr lang="cs-CZ" b="1" dirty="0"/>
              <a:t>Velikost pylových zrn</a:t>
            </a:r>
            <a:r>
              <a:rPr lang="cs-CZ" dirty="0"/>
              <a:t>: 5 - 250</a:t>
            </a:r>
            <a:r>
              <a:rPr lang="el-GR" b="1" i="0" dirty="0">
                <a:solidFill>
                  <a:srgbClr val="202122"/>
                </a:solidFill>
                <a:effectLst/>
              </a:rPr>
              <a:t> </a:t>
            </a:r>
            <a:r>
              <a:rPr lang="el-GR" i="0" dirty="0">
                <a:solidFill>
                  <a:srgbClr val="202122"/>
                </a:solidFill>
                <a:effectLst/>
              </a:rPr>
              <a:t>μ</a:t>
            </a:r>
            <a:r>
              <a:rPr lang="cs-CZ" i="0" dirty="0">
                <a:solidFill>
                  <a:srgbClr val="202122"/>
                </a:solidFill>
                <a:effectLst/>
              </a:rPr>
              <a:t>m</a:t>
            </a:r>
            <a:r>
              <a:rPr lang="cs-CZ" dirty="0">
                <a:solidFill>
                  <a:srgbClr val="202122"/>
                </a:solidFill>
              </a:rPr>
              <a:t> (pomněnka/tykev)</a:t>
            </a:r>
          </a:p>
          <a:p>
            <a:endParaRPr lang="cs-CZ" dirty="0">
              <a:solidFill>
                <a:srgbClr val="202122"/>
              </a:solidFill>
            </a:endParaRPr>
          </a:p>
          <a:p>
            <a:r>
              <a:rPr lang="cs-CZ" dirty="0"/>
              <a:t>Udává se, že </a:t>
            </a:r>
            <a:r>
              <a:rPr lang="cs-CZ" b="1" dirty="0"/>
              <a:t>v</a:t>
            </a:r>
            <a:r>
              <a:rPr lang="cs-CZ" b="1" i="0" dirty="0">
                <a:effectLst/>
              </a:rPr>
              <a:t>elikost pylových zrn </a:t>
            </a:r>
            <a:r>
              <a:rPr lang="cs-CZ" b="0" i="0" u="none" strike="noStrike" dirty="0">
                <a:effectLst/>
              </a:rPr>
              <a:t>koreluje</a:t>
            </a:r>
            <a:r>
              <a:rPr lang="cs-CZ" b="0" i="0" dirty="0">
                <a:effectLst/>
              </a:rPr>
              <a:t> se stupněm </a:t>
            </a:r>
            <a:r>
              <a:rPr lang="cs-CZ" b="1" i="0" u="none" strike="noStrike" dirty="0">
                <a:effectLst/>
              </a:rPr>
              <a:t>ploidie</a:t>
            </a:r>
            <a:r>
              <a:rPr lang="cs-CZ" b="0" i="0" dirty="0">
                <a:effectLst/>
              </a:rPr>
              <a:t>.</a:t>
            </a:r>
            <a:r>
              <a:rPr lang="cs-CZ" dirty="0"/>
              <a:t> </a:t>
            </a:r>
          </a:p>
          <a:p>
            <a:endParaRPr lang="cs-CZ" dirty="0"/>
          </a:p>
          <a:p>
            <a:r>
              <a:rPr lang="cs-CZ" b="1" dirty="0"/>
              <a:t>Neplatí obecně</a:t>
            </a:r>
            <a:r>
              <a:rPr lang="cs-CZ" dirty="0"/>
              <a:t>, některé práce to vyvracejí a jako možné </a:t>
            </a:r>
            <a:r>
              <a:rPr lang="cs-CZ" b="1" dirty="0"/>
              <a:t>důvody</a:t>
            </a:r>
            <a:r>
              <a:rPr lang="cs-CZ" dirty="0"/>
              <a:t> udávají: </a:t>
            </a:r>
          </a:p>
          <a:p>
            <a:pPr marL="342900" indent="-342900">
              <a:buAutoNum type="arabicParenR"/>
            </a:pPr>
            <a:r>
              <a:rPr lang="cs-CZ" b="0" i="0" dirty="0">
                <a:effectLst/>
              </a:rPr>
              <a:t>vyšší ploidie menší pylová zrna, která by se mohla snáze zapojit do reprodukce; </a:t>
            </a:r>
          </a:p>
          <a:p>
            <a:pPr marL="342900" indent="-342900">
              <a:buAutoNum type="arabicParenR"/>
            </a:pPr>
            <a:r>
              <a:rPr lang="cs-CZ" b="0" i="0" dirty="0">
                <a:effectLst/>
              </a:rPr>
              <a:t>pylová zrna polyploidů mohou být pod selektivním tlakem, aby byla kompatibilní s velikostí blizny jejich rodičovských rostlin;  </a:t>
            </a:r>
          </a:p>
          <a:p>
            <a:pPr marL="342900" indent="-342900">
              <a:buAutoNum type="arabicParenR"/>
            </a:pPr>
            <a:r>
              <a:rPr lang="cs-CZ" b="0" i="0" dirty="0">
                <a:effectLst/>
              </a:rPr>
              <a:t>velikost pylu nekoreluje s ploidií, ale s C-</a:t>
            </a:r>
            <a:r>
              <a:rPr lang="cs-CZ" b="0" i="0" dirty="0" err="1">
                <a:effectLst/>
              </a:rPr>
              <a:t>value</a:t>
            </a:r>
            <a:r>
              <a:rPr lang="cs-CZ" b="0" i="0" dirty="0">
                <a:effectLst/>
              </a:rPr>
              <a:t> hodnotou</a:t>
            </a:r>
            <a:endParaRPr lang="cs-CZ" dirty="0"/>
          </a:p>
        </p:txBody>
      </p:sp>
      <p:pic>
        <p:nvPicPr>
          <p:cNvPr id="18" name="Obrázek 17">
            <a:extLst>
              <a:ext uri="{FF2B5EF4-FFF2-40B4-BE49-F238E27FC236}">
                <a16:creationId xmlns:a16="http://schemas.microsoft.com/office/drawing/2014/main" id="{B3B09482-85CE-81EB-2D80-8198BB110B66}"/>
              </a:ext>
            </a:extLst>
          </p:cNvPr>
          <p:cNvPicPr>
            <a:picLocks noChangeAspect="1"/>
          </p:cNvPicPr>
          <p:nvPr/>
        </p:nvPicPr>
        <p:blipFill>
          <a:blip r:embed="rId2"/>
          <a:stretch>
            <a:fillRect/>
          </a:stretch>
        </p:blipFill>
        <p:spPr>
          <a:xfrm>
            <a:off x="326808" y="1296810"/>
            <a:ext cx="6434276" cy="5196065"/>
          </a:xfrm>
          <a:prstGeom prst="rect">
            <a:avLst/>
          </a:prstGeom>
        </p:spPr>
      </p:pic>
      <p:sp>
        <p:nvSpPr>
          <p:cNvPr id="20" name="TextovéPole 19">
            <a:extLst>
              <a:ext uri="{FF2B5EF4-FFF2-40B4-BE49-F238E27FC236}">
                <a16:creationId xmlns:a16="http://schemas.microsoft.com/office/drawing/2014/main" id="{5471424F-D2BE-963F-B7EB-2AD2BEB363C0}"/>
              </a:ext>
            </a:extLst>
          </p:cNvPr>
          <p:cNvSpPr txBox="1"/>
          <p:nvPr/>
        </p:nvSpPr>
        <p:spPr>
          <a:xfrm>
            <a:off x="224900" y="6488668"/>
            <a:ext cx="9319334" cy="369332"/>
          </a:xfrm>
          <a:prstGeom prst="rect">
            <a:avLst/>
          </a:prstGeom>
          <a:noFill/>
        </p:spPr>
        <p:txBody>
          <a:bodyPr wrap="square">
            <a:spAutoFit/>
          </a:bodyPr>
          <a:lstStyle/>
          <a:p>
            <a:r>
              <a:rPr lang="cs-CZ" b="0" i="0" u="none" strike="noStrike" dirty="0" err="1">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South</a:t>
            </a:r>
            <a:r>
              <a:rPr lang="cs-CZ" b="0" i="0" u="none" strike="noStrike" dirty="0">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 </a:t>
            </a:r>
            <a:r>
              <a:rPr lang="cs-CZ" b="0" i="0" u="none" strike="noStrike" dirty="0" err="1">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African</a:t>
            </a:r>
            <a:r>
              <a:rPr lang="cs-CZ" b="0" i="0" u="none" strike="noStrike" dirty="0">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 </a:t>
            </a:r>
            <a:r>
              <a:rPr lang="cs-CZ" b="0" i="0" u="none" strike="noStrike" dirty="0" err="1">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Journal</a:t>
            </a:r>
            <a:r>
              <a:rPr lang="cs-CZ" b="0" i="0" u="none" strike="noStrike" dirty="0">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 </a:t>
            </a:r>
            <a:r>
              <a:rPr lang="cs-CZ" b="0" i="0" u="none" strike="noStrike" dirty="0" err="1">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of</a:t>
            </a:r>
            <a:r>
              <a:rPr lang="cs-CZ" b="0" i="0" u="none" strike="noStrike" dirty="0">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 Botany. </a:t>
            </a:r>
            <a:r>
              <a:rPr lang="cs-CZ" b="0" i="0" u="none" strike="noStrike" dirty="0">
                <a:solidFill>
                  <a:srgbClr val="0563C1"/>
                </a:solidFill>
                <a:effectLst/>
                <a:latin typeface="ElsevierSans"/>
                <a:hlinkClick r:id="rId3" tooltip="Trvalé propojení pomocí digitálního identifikátoru objektu">
                  <a:extLst>
                    <a:ext uri="{A12FA001-AC4F-418D-AE19-62706E023703}">
                      <ahyp:hlinkClr xmlns:ahyp="http://schemas.microsoft.com/office/drawing/2018/hyperlinkcolor" val="tx"/>
                    </a:ext>
                  </a:extLst>
                </a:hlinkClick>
              </a:rPr>
              <a:t>https://doi.org/10.1016/j.sajb.2017.11.017</a:t>
            </a:r>
            <a:r>
              <a:rPr lang="cs-CZ" b="0" i="0" u="none" strike="noStrike" dirty="0">
                <a:solidFill>
                  <a:srgbClr val="1F1F1F"/>
                </a:solidFill>
                <a:effectLst/>
                <a:latin typeface="ElsevierSans"/>
              </a:rPr>
              <a:t> (2017)</a:t>
            </a:r>
            <a:endParaRPr lang="cs-CZ" dirty="0"/>
          </a:p>
        </p:txBody>
      </p:sp>
      <p:sp>
        <p:nvSpPr>
          <p:cNvPr id="21" name="TextovéPole 20">
            <a:extLst>
              <a:ext uri="{FF2B5EF4-FFF2-40B4-BE49-F238E27FC236}">
                <a16:creationId xmlns:a16="http://schemas.microsoft.com/office/drawing/2014/main" id="{C227BD9F-057B-5F7F-C716-682367C9773B}"/>
              </a:ext>
            </a:extLst>
          </p:cNvPr>
          <p:cNvSpPr txBox="1"/>
          <p:nvPr/>
        </p:nvSpPr>
        <p:spPr>
          <a:xfrm>
            <a:off x="6791418" y="5561190"/>
            <a:ext cx="5175682" cy="1200329"/>
          </a:xfrm>
          <a:prstGeom prst="rect">
            <a:avLst/>
          </a:prstGeom>
          <a:noFill/>
        </p:spPr>
        <p:txBody>
          <a:bodyPr wrap="square" rtlCol="0">
            <a:spAutoFit/>
          </a:bodyPr>
          <a:lstStyle/>
          <a:p>
            <a:r>
              <a:rPr lang="cs-CZ" b="0" dirty="0">
                <a:solidFill>
                  <a:srgbClr val="1F1F1F"/>
                </a:solidFill>
                <a:effectLst/>
                <a:latin typeface="ElsevierGulliver"/>
              </a:rPr>
              <a:t>Velikost pylových zrn různých druhů rodu </a:t>
            </a:r>
            <a:r>
              <a:rPr lang="cs-CZ" b="0" i="1" dirty="0" err="1">
                <a:solidFill>
                  <a:srgbClr val="1F1F1F"/>
                </a:solidFill>
                <a:effectLst/>
                <a:latin typeface="ElsevierGulliver"/>
              </a:rPr>
              <a:t>Streptocarpus</a:t>
            </a:r>
            <a:r>
              <a:rPr lang="cs-CZ" b="0" i="1" dirty="0">
                <a:solidFill>
                  <a:srgbClr val="1F1F1F"/>
                </a:solidFill>
                <a:effectLst/>
                <a:latin typeface="ElsevierGulliver"/>
              </a:rPr>
              <a:t> </a:t>
            </a:r>
            <a:r>
              <a:rPr lang="cs-CZ" b="0" dirty="0">
                <a:solidFill>
                  <a:srgbClr val="1F1F1F"/>
                </a:solidFill>
                <a:effectLst/>
                <a:latin typeface="ElsevierGulliver"/>
              </a:rPr>
              <a:t>(v 2x charakteristická velikost pro jednotlivé sekce)</a:t>
            </a:r>
          </a:p>
          <a:p>
            <a:endParaRPr lang="cs-CZ" dirty="0"/>
          </a:p>
        </p:txBody>
      </p:sp>
    </p:spTree>
    <p:extLst>
      <p:ext uri="{BB962C8B-B14F-4D97-AF65-F5344CB8AC3E}">
        <p14:creationId xmlns:p14="http://schemas.microsoft.com/office/powerpoint/2010/main" val="101983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Velikost pylových zrn</a:t>
            </a:r>
          </a:p>
        </p:txBody>
      </p:sp>
      <p:sp>
        <p:nvSpPr>
          <p:cNvPr id="4" name="TextovéPole 3">
            <a:extLst>
              <a:ext uri="{FF2B5EF4-FFF2-40B4-BE49-F238E27FC236}">
                <a16:creationId xmlns:a16="http://schemas.microsoft.com/office/drawing/2014/main" id="{B91CCD90-8DE6-E3E4-B729-AA6D65E8E410}"/>
              </a:ext>
            </a:extLst>
          </p:cNvPr>
          <p:cNvSpPr txBox="1"/>
          <p:nvPr/>
        </p:nvSpPr>
        <p:spPr>
          <a:xfrm>
            <a:off x="6862992" y="1315236"/>
            <a:ext cx="5175682" cy="3970318"/>
          </a:xfrm>
          <a:prstGeom prst="rect">
            <a:avLst/>
          </a:prstGeom>
          <a:noFill/>
        </p:spPr>
        <p:txBody>
          <a:bodyPr wrap="square">
            <a:spAutoFit/>
          </a:bodyPr>
          <a:lstStyle/>
          <a:p>
            <a:r>
              <a:rPr lang="cs-CZ" dirty="0"/>
              <a:t>Velikost pylových zrn: 5 - 250</a:t>
            </a:r>
            <a:r>
              <a:rPr lang="el-GR" b="1" i="0" dirty="0">
                <a:solidFill>
                  <a:srgbClr val="202122"/>
                </a:solidFill>
                <a:effectLst/>
              </a:rPr>
              <a:t> </a:t>
            </a:r>
            <a:r>
              <a:rPr lang="el-GR" i="0" dirty="0">
                <a:solidFill>
                  <a:srgbClr val="202122"/>
                </a:solidFill>
                <a:effectLst/>
              </a:rPr>
              <a:t>μ</a:t>
            </a:r>
            <a:r>
              <a:rPr lang="cs-CZ" i="0" dirty="0">
                <a:solidFill>
                  <a:srgbClr val="202122"/>
                </a:solidFill>
                <a:effectLst/>
              </a:rPr>
              <a:t>m</a:t>
            </a:r>
            <a:r>
              <a:rPr lang="cs-CZ" dirty="0">
                <a:solidFill>
                  <a:srgbClr val="202122"/>
                </a:solidFill>
              </a:rPr>
              <a:t> (pomněnka/tykev)</a:t>
            </a:r>
          </a:p>
          <a:p>
            <a:endParaRPr lang="cs-CZ" dirty="0"/>
          </a:p>
          <a:p>
            <a:r>
              <a:rPr lang="cs-CZ" dirty="0"/>
              <a:t>Udává se, že v</a:t>
            </a:r>
            <a:r>
              <a:rPr lang="cs-CZ" b="0" i="0" dirty="0">
                <a:effectLst/>
              </a:rPr>
              <a:t>elikost pylových zrn </a:t>
            </a:r>
            <a:r>
              <a:rPr lang="cs-CZ" b="0" i="0" u="none" strike="noStrike" dirty="0">
                <a:effectLst/>
              </a:rPr>
              <a:t>koreluje</a:t>
            </a:r>
            <a:r>
              <a:rPr lang="cs-CZ" b="0" i="0" dirty="0">
                <a:effectLst/>
              </a:rPr>
              <a:t> se stupněm </a:t>
            </a:r>
            <a:r>
              <a:rPr lang="cs-CZ" b="0" i="0" u="none" strike="noStrike" dirty="0">
                <a:effectLst/>
              </a:rPr>
              <a:t>ploidie</a:t>
            </a:r>
            <a:r>
              <a:rPr lang="cs-CZ" b="0" i="0" dirty="0">
                <a:effectLst/>
              </a:rPr>
              <a:t>.</a:t>
            </a:r>
            <a:r>
              <a:rPr lang="cs-CZ" dirty="0"/>
              <a:t> </a:t>
            </a:r>
          </a:p>
          <a:p>
            <a:endParaRPr lang="cs-CZ" dirty="0"/>
          </a:p>
          <a:p>
            <a:r>
              <a:rPr lang="cs-CZ" dirty="0"/>
              <a:t>Neplatí obecně, některé práce to vyvracejí a jako možné důvody udávají: </a:t>
            </a:r>
          </a:p>
          <a:p>
            <a:pPr marL="342900" indent="-342900">
              <a:buAutoNum type="arabicParenR"/>
            </a:pPr>
            <a:r>
              <a:rPr lang="cs-CZ" b="0" i="0" dirty="0">
                <a:effectLst/>
              </a:rPr>
              <a:t>vyšší ploidie menší pylová zrna, která by se mohla snáze zapojit do reprodukce; </a:t>
            </a:r>
          </a:p>
          <a:p>
            <a:pPr marL="342900" indent="-342900">
              <a:buAutoNum type="arabicParenR"/>
            </a:pPr>
            <a:r>
              <a:rPr lang="cs-CZ" b="0" i="0" dirty="0">
                <a:effectLst/>
              </a:rPr>
              <a:t>pylová zrna polyploidů mohou být pod selektivním tlakem, aby byla kompatibilní s velikostí blizny jejich rodičovských rostlin;  </a:t>
            </a:r>
          </a:p>
          <a:p>
            <a:pPr marL="342900" indent="-342900">
              <a:buAutoNum type="arabicParenR"/>
            </a:pPr>
            <a:r>
              <a:rPr lang="cs-CZ" b="1" i="0" dirty="0">
                <a:effectLst/>
              </a:rPr>
              <a:t>velikost pylu nekoreluje s ploidií, ale s C-</a:t>
            </a:r>
            <a:r>
              <a:rPr lang="cs-CZ" b="1" i="0" dirty="0" err="1">
                <a:effectLst/>
              </a:rPr>
              <a:t>value</a:t>
            </a:r>
            <a:r>
              <a:rPr lang="cs-CZ" b="1" i="0" dirty="0">
                <a:effectLst/>
              </a:rPr>
              <a:t> hodnotou</a:t>
            </a:r>
            <a:endParaRPr lang="cs-CZ" b="1" dirty="0"/>
          </a:p>
        </p:txBody>
      </p:sp>
      <p:pic>
        <p:nvPicPr>
          <p:cNvPr id="14338" name="Picture 2" descr="(a) ">
            <a:extLst>
              <a:ext uri="{FF2B5EF4-FFF2-40B4-BE49-F238E27FC236}">
                <a16:creationId xmlns:a16="http://schemas.microsoft.com/office/drawing/2014/main" id="{9B2370FD-2491-F1F7-1C12-F07ABF55B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78" y="1339987"/>
            <a:ext cx="5415566" cy="4982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3D332633-DCBA-34A7-C4F1-89DD11D2C597}"/>
              </a:ext>
            </a:extLst>
          </p:cNvPr>
          <p:cNvSpPr txBox="1"/>
          <p:nvPr/>
        </p:nvSpPr>
        <p:spPr>
          <a:xfrm>
            <a:off x="291576" y="6308209"/>
            <a:ext cx="6214369" cy="369332"/>
          </a:xfrm>
          <a:prstGeom prst="rect">
            <a:avLst/>
          </a:prstGeom>
          <a:noFill/>
        </p:spPr>
        <p:txBody>
          <a:bodyPr wrap="square">
            <a:spAutoFit/>
          </a:bodyPr>
          <a:lstStyle/>
          <a:p>
            <a:r>
              <a:rPr lang="cs-CZ" b="0" i="0" dirty="0">
                <a:solidFill>
                  <a:srgbClr val="000000"/>
                </a:solidFill>
                <a:effectLst/>
              </a:rPr>
              <a:t> </a:t>
            </a:r>
            <a:r>
              <a:rPr lang="cs-CZ" b="0" i="0" dirty="0" err="1">
                <a:solidFill>
                  <a:srgbClr val="000000"/>
                </a:solidFill>
                <a:effectLst/>
              </a:rPr>
              <a:t>Journal</a:t>
            </a:r>
            <a:r>
              <a:rPr lang="cs-CZ" b="0" i="0" dirty="0">
                <a:solidFill>
                  <a:srgbClr val="000000"/>
                </a:solidFill>
                <a:effectLst/>
              </a:rPr>
              <a:t> </a:t>
            </a:r>
            <a:r>
              <a:rPr lang="cs-CZ" b="0" i="0" dirty="0" err="1">
                <a:solidFill>
                  <a:srgbClr val="000000"/>
                </a:solidFill>
                <a:effectLst/>
              </a:rPr>
              <a:t>of</a:t>
            </a:r>
            <a:r>
              <a:rPr lang="cs-CZ" b="0" i="0" dirty="0">
                <a:solidFill>
                  <a:srgbClr val="000000"/>
                </a:solidFill>
                <a:effectLst/>
              </a:rPr>
              <a:t> Botany. </a:t>
            </a:r>
            <a:r>
              <a:rPr lang="cs-CZ" b="0" i="0" u="none" strike="noStrike" dirty="0">
                <a:solidFill>
                  <a:srgbClr val="4D8A17"/>
                </a:solidFill>
                <a:effectLst/>
                <a:hlinkClick r:id="rId3"/>
              </a:rPr>
              <a:t>https://doi.org/10.1155/2010/612017</a:t>
            </a:r>
            <a:r>
              <a:rPr lang="cs-CZ" b="0" i="0" u="none" strike="noStrike" dirty="0">
                <a:solidFill>
                  <a:srgbClr val="4D8A17"/>
                </a:solidFill>
                <a:effectLst/>
              </a:rPr>
              <a:t> </a:t>
            </a:r>
            <a:r>
              <a:rPr lang="cs-CZ" b="0" i="0" u="none" strike="noStrike" dirty="0">
                <a:effectLst/>
              </a:rPr>
              <a:t>(2010)</a:t>
            </a:r>
            <a:endParaRPr lang="cs-CZ" dirty="0"/>
          </a:p>
        </p:txBody>
      </p:sp>
    </p:spTree>
    <p:extLst>
      <p:ext uri="{BB962C8B-B14F-4D97-AF65-F5344CB8AC3E}">
        <p14:creationId xmlns:p14="http://schemas.microsoft.com/office/powerpoint/2010/main" val="21357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Velikost pylových zrn</a:t>
            </a:r>
          </a:p>
        </p:txBody>
      </p:sp>
      <p:sp>
        <p:nvSpPr>
          <p:cNvPr id="4" name="TextovéPole 3">
            <a:extLst>
              <a:ext uri="{FF2B5EF4-FFF2-40B4-BE49-F238E27FC236}">
                <a16:creationId xmlns:a16="http://schemas.microsoft.com/office/drawing/2014/main" id="{B91CCD90-8DE6-E3E4-B729-AA6D65E8E410}"/>
              </a:ext>
            </a:extLst>
          </p:cNvPr>
          <p:cNvSpPr txBox="1"/>
          <p:nvPr/>
        </p:nvSpPr>
        <p:spPr>
          <a:xfrm>
            <a:off x="6862992" y="1315236"/>
            <a:ext cx="5175682" cy="3970318"/>
          </a:xfrm>
          <a:prstGeom prst="rect">
            <a:avLst/>
          </a:prstGeom>
          <a:noFill/>
        </p:spPr>
        <p:txBody>
          <a:bodyPr wrap="square">
            <a:spAutoFit/>
          </a:bodyPr>
          <a:lstStyle/>
          <a:p>
            <a:r>
              <a:rPr lang="cs-CZ" dirty="0"/>
              <a:t>Velikost pylových zrn: 5 - 250</a:t>
            </a:r>
            <a:r>
              <a:rPr lang="el-GR" b="1" i="0" dirty="0">
                <a:solidFill>
                  <a:srgbClr val="202122"/>
                </a:solidFill>
                <a:effectLst/>
              </a:rPr>
              <a:t> </a:t>
            </a:r>
            <a:r>
              <a:rPr lang="el-GR" i="0" dirty="0">
                <a:solidFill>
                  <a:srgbClr val="202122"/>
                </a:solidFill>
                <a:effectLst/>
              </a:rPr>
              <a:t>μ</a:t>
            </a:r>
            <a:r>
              <a:rPr lang="cs-CZ" i="0" dirty="0">
                <a:solidFill>
                  <a:srgbClr val="202122"/>
                </a:solidFill>
                <a:effectLst/>
              </a:rPr>
              <a:t>m</a:t>
            </a:r>
            <a:r>
              <a:rPr lang="cs-CZ" dirty="0">
                <a:solidFill>
                  <a:srgbClr val="202122"/>
                </a:solidFill>
              </a:rPr>
              <a:t> (pomněnka/tykev)</a:t>
            </a:r>
          </a:p>
          <a:p>
            <a:endParaRPr lang="cs-CZ" dirty="0">
              <a:solidFill>
                <a:srgbClr val="202122"/>
              </a:solidFill>
            </a:endParaRPr>
          </a:p>
          <a:p>
            <a:r>
              <a:rPr lang="cs-CZ" dirty="0"/>
              <a:t>Udává se, že v</a:t>
            </a:r>
            <a:r>
              <a:rPr lang="cs-CZ" b="0" i="0" dirty="0">
                <a:effectLst/>
              </a:rPr>
              <a:t>elikost pylových zrn </a:t>
            </a:r>
            <a:r>
              <a:rPr lang="cs-CZ" b="0" i="0" u="none" strike="noStrike" dirty="0">
                <a:effectLst/>
              </a:rPr>
              <a:t>koreluje</a:t>
            </a:r>
            <a:r>
              <a:rPr lang="cs-CZ" b="0" i="0" dirty="0">
                <a:effectLst/>
              </a:rPr>
              <a:t> se stupněm </a:t>
            </a:r>
            <a:r>
              <a:rPr lang="cs-CZ" b="0" i="0" u="none" strike="noStrike" dirty="0">
                <a:effectLst/>
              </a:rPr>
              <a:t>ploidie</a:t>
            </a:r>
            <a:r>
              <a:rPr lang="cs-CZ" b="0" i="0" dirty="0">
                <a:effectLst/>
              </a:rPr>
              <a:t>.</a:t>
            </a:r>
            <a:r>
              <a:rPr lang="cs-CZ" dirty="0"/>
              <a:t> </a:t>
            </a:r>
          </a:p>
          <a:p>
            <a:endParaRPr lang="cs-CZ" dirty="0"/>
          </a:p>
          <a:p>
            <a:r>
              <a:rPr lang="cs-CZ" dirty="0"/>
              <a:t>Neplatí obecně, některé práce to vyvracejí a jako možné důvody udávají: </a:t>
            </a:r>
          </a:p>
          <a:p>
            <a:pPr marL="342900" indent="-342900">
              <a:buAutoNum type="arabicParenR"/>
            </a:pPr>
            <a:r>
              <a:rPr lang="cs-CZ" b="0" i="0" dirty="0">
                <a:effectLst/>
              </a:rPr>
              <a:t>vyšší ploidie menší pylová zrna, která by se mohla snáze zapojit do reprodukce; </a:t>
            </a:r>
          </a:p>
          <a:p>
            <a:pPr marL="342900" indent="-342900">
              <a:buAutoNum type="arabicParenR"/>
            </a:pPr>
            <a:r>
              <a:rPr lang="cs-CZ" b="0" i="0" dirty="0">
                <a:effectLst/>
              </a:rPr>
              <a:t>pylová zrna polyploidů mohou být pod selektivním tlakem, aby byla kompatibilní s velikostí blizny jejich rodičovských rostlin;  </a:t>
            </a:r>
          </a:p>
          <a:p>
            <a:pPr marL="342900" indent="-342900">
              <a:buAutoNum type="arabicParenR"/>
            </a:pPr>
            <a:r>
              <a:rPr lang="cs-CZ" b="1" i="0" dirty="0">
                <a:effectLst/>
              </a:rPr>
              <a:t>velikost pylu nekoreluje s ploidií, ale s C-</a:t>
            </a:r>
            <a:r>
              <a:rPr lang="cs-CZ" b="1" i="0" dirty="0" err="1">
                <a:effectLst/>
              </a:rPr>
              <a:t>value</a:t>
            </a:r>
            <a:r>
              <a:rPr lang="cs-CZ" b="1" i="0" dirty="0">
                <a:effectLst/>
              </a:rPr>
              <a:t> hodnotou</a:t>
            </a:r>
            <a:endParaRPr lang="cs-CZ" b="1" dirty="0"/>
          </a:p>
        </p:txBody>
      </p:sp>
      <p:pic>
        <p:nvPicPr>
          <p:cNvPr id="14338" name="Picture 2" descr="(a) ">
            <a:extLst>
              <a:ext uri="{FF2B5EF4-FFF2-40B4-BE49-F238E27FC236}">
                <a16:creationId xmlns:a16="http://schemas.microsoft.com/office/drawing/2014/main" id="{9B2370FD-2491-F1F7-1C12-F07ABF55B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78" y="1339987"/>
            <a:ext cx="5415566" cy="49823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a:extLst>
              <a:ext uri="{FF2B5EF4-FFF2-40B4-BE49-F238E27FC236}">
                <a16:creationId xmlns:a16="http://schemas.microsoft.com/office/drawing/2014/main" id="{6A068C4E-F04E-A6F1-ECD3-507348876E9B}"/>
              </a:ext>
            </a:extLst>
          </p:cNvPr>
          <p:cNvCxnSpPr>
            <a:cxnSpLocks/>
          </p:cNvCxnSpPr>
          <p:nvPr/>
        </p:nvCxnSpPr>
        <p:spPr>
          <a:xfrm>
            <a:off x="690978" y="1349687"/>
            <a:ext cx="5415566" cy="46960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5CF7DF4E-44F6-5CC3-09F0-4A32530E49D0}"/>
              </a:ext>
            </a:extLst>
          </p:cNvPr>
          <p:cNvCxnSpPr>
            <a:cxnSpLocks/>
          </p:cNvCxnSpPr>
          <p:nvPr/>
        </p:nvCxnSpPr>
        <p:spPr>
          <a:xfrm flipH="1">
            <a:off x="690978" y="1349687"/>
            <a:ext cx="5405022" cy="46960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5239D399-AEF5-8A8F-1530-019834884C62}"/>
              </a:ext>
            </a:extLst>
          </p:cNvPr>
          <p:cNvSpPr txBox="1"/>
          <p:nvPr/>
        </p:nvSpPr>
        <p:spPr>
          <a:xfrm>
            <a:off x="284825" y="6261388"/>
            <a:ext cx="6094520" cy="646331"/>
          </a:xfrm>
          <a:prstGeom prst="rect">
            <a:avLst/>
          </a:prstGeom>
          <a:noFill/>
        </p:spPr>
        <p:txBody>
          <a:bodyPr wrap="square">
            <a:spAutoFit/>
          </a:bodyPr>
          <a:lstStyle/>
          <a:p>
            <a:pPr algn="ctr"/>
            <a:r>
              <a:rPr lang="cs-CZ" b="0" i="0" dirty="0">
                <a:solidFill>
                  <a:srgbClr val="000000"/>
                </a:solidFill>
                <a:effectLst/>
                <a:latin typeface="STIXGeneral-Regular"/>
              </a:rPr>
              <a:t>Regresní analýza využívající fylogeneticky nezávislých kontrastů nepodpořila tento korelovaný vztah</a:t>
            </a:r>
            <a:endParaRPr lang="cs-CZ" dirty="0"/>
          </a:p>
        </p:txBody>
      </p:sp>
    </p:spTree>
    <p:extLst>
      <p:ext uri="{BB962C8B-B14F-4D97-AF65-F5344CB8AC3E}">
        <p14:creationId xmlns:p14="http://schemas.microsoft.com/office/powerpoint/2010/main" val="324262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88955-21A0-8039-9BE2-DC7F6436567B}"/>
              </a:ext>
            </a:extLst>
          </p:cNvPr>
          <p:cNvSpPr>
            <a:spLocks noGrp="1"/>
          </p:cNvSpPr>
          <p:nvPr>
            <p:ph type="ctrTitle"/>
          </p:nvPr>
        </p:nvSpPr>
        <p:spPr>
          <a:xfrm>
            <a:off x="1524000" y="1672778"/>
            <a:ext cx="9144000" cy="2387600"/>
          </a:xfrm>
        </p:spPr>
        <p:txBody>
          <a:bodyPr anchor="ctr"/>
          <a:lstStyle/>
          <a:p>
            <a:r>
              <a:rPr lang="cs-CZ" dirty="0">
                <a:latin typeface="+mn-lt"/>
              </a:rPr>
              <a:t>Mikroskopické techniky</a:t>
            </a:r>
          </a:p>
        </p:txBody>
      </p:sp>
      <p:sp>
        <p:nvSpPr>
          <p:cNvPr id="6" name="Nadpis 1">
            <a:extLst>
              <a:ext uri="{FF2B5EF4-FFF2-40B4-BE49-F238E27FC236}">
                <a16:creationId xmlns:a16="http://schemas.microsoft.com/office/drawing/2014/main" id="{D61B9829-A14E-C605-02F7-4DD73ED6FA8A}"/>
              </a:ext>
            </a:extLst>
          </p:cNvPr>
          <p:cNvSpPr txBox="1">
            <a:spLocks/>
          </p:cNvSpPr>
          <p:nvPr/>
        </p:nvSpPr>
        <p:spPr>
          <a:xfrm>
            <a:off x="1145459" y="4056281"/>
            <a:ext cx="9144000" cy="2387600"/>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dirty="0">
                <a:latin typeface="+mn-lt"/>
              </a:rPr>
              <a:t>Průduchy</a:t>
            </a:r>
          </a:p>
          <a:p>
            <a:pPr algn="l"/>
            <a:r>
              <a:rPr lang="cs-CZ" dirty="0">
                <a:latin typeface="+mn-lt"/>
              </a:rPr>
              <a:t>Pyl</a:t>
            </a:r>
          </a:p>
          <a:p>
            <a:pPr algn="l"/>
            <a:r>
              <a:rPr lang="cs-CZ" dirty="0">
                <a:latin typeface="+mn-lt"/>
              </a:rPr>
              <a:t>Chromozomy</a:t>
            </a:r>
          </a:p>
        </p:txBody>
      </p:sp>
    </p:spTree>
    <p:extLst>
      <p:ext uri="{BB962C8B-B14F-4D97-AF65-F5344CB8AC3E}">
        <p14:creationId xmlns:p14="http://schemas.microsoft.com/office/powerpoint/2010/main" val="344543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Pylová </a:t>
            </a:r>
            <a:r>
              <a:rPr lang="cs-CZ" dirty="0" err="1"/>
              <a:t>viabilita</a:t>
            </a:r>
            <a:endParaRPr lang="cs-CZ" dirty="0"/>
          </a:p>
        </p:txBody>
      </p:sp>
      <p:sp>
        <p:nvSpPr>
          <p:cNvPr id="3" name="TextovéPole 2">
            <a:extLst>
              <a:ext uri="{FF2B5EF4-FFF2-40B4-BE49-F238E27FC236}">
                <a16:creationId xmlns:a16="http://schemas.microsoft.com/office/drawing/2014/main" id="{505CC99F-CBFE-C804-5FDA-4C10FD4FE90B}"/>
              </a:ext>
            </a:extLst>
          </p:cNvPr>
          <p:cNvSpPr txBox="1"/>
          <p:nvPr/>
        </p:nvSpPr>
        <p:spPr>
          <a:xfrm>
            <a:off x="363985" y="1526959"/>
            <a:ext cx="11327906" cy="4893647"/>
          </a:xfrm>
          <a:prstGeom prst="rect">
            <a:avLst/>
          </a:prstGeom>
          <a:noFill/>
        </p:spPr>
        <p:txBody>
          <a:bodyPr wrap="square" rtlCol="0">
            <a:spAutoFit/>
          </a:bodyPr>
          <a:lstStyle/>
          <a:p>
            <a:r>
              <a:rPr lang="cs-CZ" sz="2400" b="1" dirty="0"/>
              <a:t>Při mezidruhové hybridizaci vznikají jedinci, kteří mají sníženou </a:t>
            </a:r>
            <a:r>
              <a:rPr lang="cs-CZ" sz="2400" b="1" dirty="0" err="1"/>
              <a:t>viabilitu</a:t>
            </a:r>
            <a:r>
              <a:rPr lang="cs-CZ" sz="2400" b="1" dirty="0"/>
              <a:t> pylu.</a:t>
            </a:r>
          </a:p>
          <a:p>
            <a:endParaRPr lang="cs-CZ" dirty="0"/>
          </a:p>
          <a:p>
            <a:endParaRPr lang="cs-CZ" dirty="0"/>
          </a:p>
          <a:p>
            <a:r>
              <a:rPr lang="cs-CZ" b="1" dirty="0"/>
              <a:t>Pylovou </a:t>
            </a:r>
            <a:r>
              <a:rPr lang="cs-CZ" b="1" dirty="0" err="1"/>
              <a:t>viabilitu</a:t>
            </a:r>
            <a:r>
              <a:rPr lang="cs-CZ" b="1" dirty="0"/>
              <a:t> lze testovat:</a:t>
            </a:r>
          </a:p>
          <a:p>
            <a:endParaRPr lang="cs-CZ" b="1" dirty="0"/>
          </a:p>
          <a:p>
            <a:r>
              <a:rPr lang="cs-CZ" b="1" dirty="0"/>
              <a:t>1) klíčení pylu a růstu pylové láčky </a:t>
            </a:r>
            <a:r>
              <a:rPr lang="cs-CZ" dirty="0"/>
              <a:t>(klíčení pylových zrn na živném médiu): </a:t>
            </a:r>
            <a:r>
              <a:rPr lang="cs-CZ" i="1" dirty="0"/>
              <a:t>in vitro, in </a:t>
            </a:r>
            <a:r>
              <a:rPr lang="cs-CZ" i="1" dirty="0" err="1"/>
              <a:t>vivo</a:t>
            </a:r>
            <a:endParaRPr lang="cs-CZ" i="1" dirty="0"/>
          </a:p>
          <a:p>
            <a:pPr marL="342900" indent="-342900">
              <a:buAutoNum type="arabicParenR"/>
            </a:pPr>
            <a:endParaRPr lang="cs-CZ" dirty="0"/>
          </a:p>
          <a:p>
            <a:r>
              <a:rPr lang="cs-CZ" b="1" dirty="0"/>
              <a:t>2) Barvení pylu: </a:t>
            </a:r>
            <a:r>
              <a:rPr lang="cs-CZ" b="0" i="0" dirty="0">
                <a:solidFill>
                  <a:srgbClr val="282828"/>
                </a:solidFill>
                <a:effectLst/>
                <a:latin typeface="MuseoSans"/>
              </a:rPr>
              <a:t>má za cíl vizualizovat specifické sloučeniny, obsahy nebo buněčné </a:t>
            </a:r>
            <a:r>
              <a:rPr lang="cs-CZ" b="0" i="0" dirty="0" err="1">
                <a:solidFill>
                  <a:srgbClr val="282828"/>
                </a:solidFill>
                <a:effectLst/>
                <a:latin typeface="MuseoSans"/>
              </a:rPr>
              <a:t>kompartmenty</a:t>
            </a:r>
            <a:r>
              <a:rPr lang="cs-CZ" b="0" i="0" dirty="0">
                <a:solidFill>
                  <a:srgbClr val="282828"/>
                </a:solidFill>
                <a:effectLst/>
                <a:latin typeface="MuseoSans"/>
              </a:rPr>
              <a:t> související s životaschopností pylu (</a:t>
            </a:r>
            <a:r>
              <a:rPr lang="cs-CZ" b="0" i="0" dirty="0" err="1">
                <a:solidFill>
                  <a:srgbClr val="282828"/>
                </a:solidFill>
                <a:effectLst/>
                <a:latin typeface="MuseoSans"/>
              </a:rPr>
              <a:t>acetokarmín</a:t>
            </a:r>
            <a:r>
              <a:rPr lang="cs-CZ" b="0" i="0" dirty="0">
                <a:solidFill>
                  <a:srgbClr val="282828"/>
                </a:solidFill>
                <a:effectLst/>
                <a:latin typeface="MuseoSans"/>
              </a:rPr>
              <a:t>, </a:t>
            </a:r>
            <a:r>
              <a:rPr lang="cs-CZ" b="0" i="0" dirty="0" err="1">
                <a:solidFill>
                  <a:srgbClr val="282828"/>
                </a:solidFill>
                <a:effectLst/>
                <a:latin typeface="MuseoSans"/>
              </a:rPr>
              <a:t>tetrazolium</a:t>
            </a:r>
            <a:r>
              <a:rPr lang="cs-CZ" b="0" i="0" dirty="0">
                <a:solidFill>
                  <a:srgbClr val="282828"/>
                </a:solidFill>
                <a:effectLst/>
                <a:latin typeface="MuseoSans"/>
              </a:rPr>
              <a:t>, </a:t>
            </a:r>
            <a:r>
              <a:rPr lang="cs-CZ" i="0" dirty="0">
                <a:solidFill>
                  <a:srgbClr val="282828"/>
                </a:solidFill>
                <a:effectLst/>
                <a:latin typeface="MuseoSans"/>
              </a:rPr>
              <a:t>fluorescein </a:t>
            </a:r>
            <a:r>
              <a:rPr lang="cs-CZ" i="0" dirty="0" err="1">
                <a:solidFill>
                  <a:srgbClr val="282828"/>
                </a:solidFill>
                <a:effectLst/>
                <a:latin typeface="MuseoSans"/>
              </a:rPr>
              <a:t>diacetátem</a:t>
            </a:r>
            <a:r>
              <a:rPr lang="cs-CZ" i="0" dirty="0">
                <a:solidFill>
                  <a:srgbClr val="282828"/>
                </a:solidFill>
                <a:effectLst/>
                <a:latin typeface="MuseoSans"/>
              </a:rPr>
              <a:t> (FDA), apod.)</a:t>
            </a:r>
          </a:p>
          <a:p>
            <a:endParaRPr lang="cs-CZ" b="0" i="0" dirty="0">
              <a:solidFill>
                <a:srgbClr val="282828"/>
              </a:solidFill>
              <a:effectLst/>
              <a:latin typeface="MuseoSans"/>
            </a:endParaRPr>
          </a:p>
          <a:p>
            <a:r>
              <a:rPr lang="cs-CZ" b="1" i="0" dirty="0">
                <a:solidFill>
                  <a:srgbClr val="282828"/>
                </a:solidFill>
                <a:effectLst/>
                <a:latin typeface="MuseoSans"/>
              </a:rPr>
              <a:t>Alexandrovo barvení: </a:t>
            </a:r>
            <a:r>
              <a:rPr lang="cs-CZ" i="0" dirty="0">
                <a:solidFill>
                  <a:srgbClr val="282828"/>
                </a:solidFill>
                <a:effectLst/>
                <a:latin typeface="MuseoSans"/>
              </a:rPr>
              <a:t>barví c</a:t>
            </a:r>
            <a:r>
              <a:rPr lang="cs-CZ" b="0" i="0" dirty="0">
                <a:solidFill>
                  <a:srgbClr val="282828"/>
                </a:solidFill>
                <a:effectLst/>
                <a:latin typeface="MuseoSans"/>
              </a:rPr>
              <a:t>ytoplazmu červeně, zatímco buněčné stěny jsou zbarveny zeleně. Červená barva signalizuje životaschopné pylové zrno; zelená barva indikuje </a:t>
            </a:r>
            <a:r>
              <a:rPr lang="cs-CZ" b="0" i="0" dirty="0" err="1">
                <a:solidFill>
                  <a:srgbClr val="282828"/>
                </a:solidFill>
                <a:effectLst/>
                <a:latin typeface="MuseoSans"/>
              </a:rPr>
              <a:t>abortované</a:t>
            </a:r>
            <a:r>
              <a:rPr lang="cs-CZ" b="0" i="0" dirty="0">
                <a:solidFill>
                  <a:srgbClr val="282828"/>
                </a:solidFill>
                <a:effectLst/>
                <a:latin typeface="MuseoSans"/>
              </a:rPr>
              <a:t> pylové zrno (chybí cytoplazma a proto je viditelná zelená buněčná stěna)</a:t>
            </a:r>
          </a:p>
          <a:p>
            <a:endParaRPr lang="cs-CZ" dirty="0">
              <a:solidFill>
                <a:srgbClr val="282828"/>
              </a:solidFill>
              <a:latin typeface="MuseoSans"/>
            </a:endParaRPr>
          </a:p>
          <a:p>
            <a:r>
              <a:rPr lang="cs-CZ" b="1" dirty="0">
                <a:solidFill>
                  <a:srgbClr val="282828"/>
                </a:solidFill>
                <a:latin typeface="MuseoSans"/>
              </a:rPr>
              <a:t>3) P</a:t>
            </a:r>
            <a:r>
              <a:rPr lang="cs-CZ" b="1" i="0" dirty="0">
                <a:solidFill>
                  <a:srgbClr val="282828"/>
                </a:solidFill>
                <a:effectLst/>
                <a:latin typeface="MuseoSans"/>
              </a:rPr>
              <a:t>růtoková </a:t>
            </a:r>
            <a:r>
              <a:rPr lang="cs-CZ" b="1" i="0" dirty="0" err="1">
                <a:solidFill>
                  <a:srgbClr val="282828"/>
                </a:solidFill>
                <a:effectLst/>
                <a:latin typeface="MuseoSans"/>
              </a:rPr>
              <a:t>cytometrie</a:t>
            </a:r>
            <a:r>
              <a:rPr lang="cs-CZ" dirty="0">
                <a:solidFill>
                  <a:srgbClr val="282828"/>
                </a:solidFill>
                <a:latin typeface="MuseoSans"/>
              </a:rPr>
              <a:t>: např.: impedanční průtoková </a:t>
            </a:r>
            <a:r>
              <a:rPr lang="cs-CZ" dirty="0" err="1">
                <a:solidFill>
                  <a:srgbClr val="282828"/>
                </a:solidFill>
                <a:latin typeface="MuseoSans"/>
              </a:rPr>
              <a:t>cytometrie</a:t>
            </a:r>
            <a:r>
              <a:rPr lang="cs-CZ" dirty="0">
                <a:solidFill>
                  <a:srgbClr val="282828"/>
                </a:solidFill>
                <a:latin typeface="MuseoSans"/>
              </a:rPr>
              <a:t>, která </a:t>
            </a:r>
            <a:r>
              <a:rPr lang="cs-CZ" b="0" i="0" dirty="0">
                <a:solidFill>
                  <a:srgbClr val="282828"/>
                </a:solidFill>
                <a:effectLst/>
                <a:latin typeface="MuseoSans"/>
              </a:rPr>
              <a:t>měří elektrické vlastnosti jednotlivých buněk</a:t>
            </a:r>
          </a:p>
          <a:p>
            <a:endParaRPr lang="cs-CZ" b="0" i="0" dirty="0">
              <a:solidFill>
                <a:srgbClr val="282828"/>
              </a:solidFill>
              <a:effectLst/>
              <a:latin typeface="MuseoSans"/>
            </a:endParaRPr>
          </a:p>
          <a:p>
            <a:r>
              <a:rPr lang="cs-CZ" b="1" dirty="0">
                <a:solidFill>
                  <a:srgbClr val="282828"/>
                </a:solidFill>
                <a:latin typeface="MuseoSans"/>
              </a:rPr>
              <a:t>4) Analýza finálního souboru semen po opylení</a:t>
            </a:r>
            <a:endParaRPr lang="cs-CZ" b="1" dirty="0"/>
          </a:p>
        </p:txBody>
      </p:sp>
    </p:spTree>
    <p:extLst>
      <p:ext uri="{BB962C8B-B14F-4D97-AF65-F5344CB8AC3E}">
        <p14:creationId xmlns:p14="http://schemas.microsoft.com/office/powerpoint/2010/main" val="54727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Alexandrovo barvení - protokol</a:t>
            </a:r>
          </a:p>
        </p:txBody>
      </p:sp>
      <p:sp>
        <p:nvSpPr>
          <p:cNvPr id="5" name="TextovéPole 4">
            <a:extLst>
              <a:ext uri="{FF2B5EF4-FFF2-40B4-BE49-F238E27FC236}">
                <a16:creationId xmlns:a16="http://schemas.microsoft.com/office/drawing/2014/main" id="{26AF622D-FF51-E1D4-E758-A70F2020F6D5}"/>
              </a:ext>
            </a:extLst>
          </p:cNvPr>
          <p:cNvSpPr txBox="1"/>
          <p:nvPr/>
        </p:nvSpPr>
        <p:spPr>
          <a:xfrm>
            <a:off x="6762565" y="2500517"/>
            <a:ext cx="4591235" cy="3693319"/>
          </a:xfrm>
          <a:prstGeom prst="rect">
            <a:avLst/>
          </a:prstGeom>
          <a:noFill/>
        </p:spPr>
        <p:txBody>
          <a:bodyPr wrap="square">
            <a:spAutoFit/>
          </a:bodyPr>
          <a:lstStyle/>
          <a:p>
            <a:r>
              <a:rPr lang="cs-CZ" b="1" dirty="0"/>
              <a:t>Složení Alexandrova barviva (Alexander 1969)</a:t>
            </a:r>
          </a:p>
          <a:p>
            <a:endParaRPr lang="cs-CZ" dirty="0"/>
          </a:p>
          <a:p>
            <a:r>
              <a:rPr lang="cs-CZ" dirty="0"/>
              <a:t>Na 100ml roztoku:</a:t>
            </a:r>
          </a:p>
          <a:p>
            <a:endParaRPr lang="cs-CZ" dirty="0"/>
          </a:p>
          <a:p>
            <a:r>
              <a:rPr lang="en-US" dirty="0"/>
              <a:t>10 ml 9</a:t>
            </a:r>
            <a:r>
              <a:rPr lang="cs-CZ" dirty="0"/>
              <a:t>5</a:t>
            </a:r>
            <a:r>
              <a:rPr lang="en-US" dirty="0"/>
              <a:t>% ethanol </a:t>
            </a:r>
            <a:endParaRPr lang="cs-CZ" dirty="0"/>
          </a:p>
          <a:p>
            <a:r>
              <a:rPr lang="cs-CZ" dirty="0"/>
              <a:t>10 mg malachitové zeleně</a:t>
            </a:r>
            <a:r>
              <a:rPr lang="en-US" dirty="0"/>
              <a:t> </a:t>
            </a:r>
            <a:endParaRPr lang="cs-CZ" dirty="0"/>
          </a:p>
          <a:p>
            <a:r>
              <a:rPr lang="en-US" dirty="0"/>
              <a:t>50 ml </a:t>
            </a:r>
            <a:r>
              <a:rPr lang="cs-CZ" dirty="0"/>
              <a:t>destilované vody </a:t>
            </a:r>
          </a:p>
          <a:p>
            <a:r>
              <a:rPr lang="en-US" dirty="0"/>
              <a:t>25 ml glycerol </a:t>
            </a:r>
            <a:endParaRPr lang="cs-CZ" dirty="0"/>
          </a:p>
          <a:p>
            <a:r>
              <a:rPr lang="en-US" dirty="0"/>
              <a:t>5 g </a:t>
            </a:r>
            <a:r>
              <a:rPr lang="cs-CZ" dirty="0"/>
              <a:t>fenolu</a:t>
            </a:r>
          </a:p>
          <a:p>
            <a:r>
              <a:rPr lang="cs-CZ" dirty="0"/>
              <a:t>5 g chloral hydrátu </a:t>
            </a:r>
          </a:p>
          <a:p>
            <a:r>
              <a:rPr lang="cs-CZ" dirty="0"/>
              <a:t>50 mg kyselého fuchsinu</a:t>
            </a:r>
          </a:p>
          <a:p>
            <a:r>
              <a:rPr lang="cs-CZ" dirty="0"/>
              <a:t>0,5 ml 1% oranže G v destilované vodě </a:t>
            </a:r>
          </a:p>
          <a:p>
            <a:r>
              <a:rPr lang="cs-CZ" dirty="0"/>
              <a:t>1-4 ml ledové kyseliny octové</a:t>
            </a:r>
          </a:p>
        </p:txBody>
      </p:sp>
      <p:sp>
        <p:nvSpPr>
          <p:cNvPr id="9" name="TextovéPole 8">
            <a:extLst>
              <a:ext uri="{FF2B5EF4-FFF2-40B4-BE49-F238E27FC236}">
                <a16:creationId xmlns:a16="http://schemas.microsoft.com/office/drawing/2014/main" id="{F1272C4F-F41A-6B5B-D339-C5BEBEEC13B1}"/>
              </a:ext>
            </a:extLst>
          </p:cNvPr>
          <p:cNvSpPr txBox="1"/>
          <p:nvPr/>
        </p:nvSpPr>
        <p:spPr>
          <a:xfrm>
            <a:off x="659165" y="2605298"/>
            <a:ext cx="5137953" cy="3416320"/>
          </a:xfrm>
          <a:prstGeom prst="rect">
            <a:avLst/>
          </a:prstGeom>
          <a:noFill/>
        </p:spPr>
        <p:txBody>
          <a:bodyPr wrap="square">
            <a:spAutoFit/>
          </a:bodyPr>
          <a:lstStyle/>
          <a:p>
            <a:r>
              <a:rPr lang="cs-CZ" b="1" dirty="0"/>
              <a:t>Postup</a:t>
            </a:r>
          </a:p>
          <a:p>
            <a:endParaRPr lang="cs-CZ" dirty="0"/>
          </a:p>
          <a:p>
            <a:pPr marL="342900" indent="-342900">
              <a:buFont typeface="+mj-lt"/>
              <a:buAutoNum type="arabicParenR"/>
            </a:pPr>
            <a:r>
              <a:rPr lang="cs-CZ" dirty="0"/>
              <a:t>Nakapat několik kapek Alexanderovy barvící směsi na podložní sklo. </a:t>
            </a:r>
          </a:p>
          <a:p>
            <a:pPr marL="342900" indent="-342900">
              <a:buFont typeface="+mj-lt"/>
              <a:buAutoNum type="arabicParenR"/>
            </a:pPr>
            <a:endParaRPr lang="cs-CZ" dirty="0"/>
          </a:p>
          <a:p>
            <a:pPr marL="342900" indent="-342900">
              <a:buFont typeface="+mj-lt"/>
              <a:buAutoNum type="arabicParenR"/>
            </a:pPr>
            <a:r>
              <a:rPr lang="cs-CZ" dirty="0"/>
              <a:t>Do kapky barviva vypreparovat pylová zrna a překrýt krycím sklem.</a:t>
            </a:r>
          </a:p>
          <a:p>
            <a:pPr marL="342900" indent="-342900">
              <a:buFont typeface="+mj-lt"/>
              <a:buAutoNum type="arabicParenR"/>
            </a:pPr>
            <a:endParaRPr lang="cs-CZ" dirty="0"/>
          </a:p>
          <a:p>
            <a:pPr marL="342900" indent="-342900">
              <a:buFont typeface="+mj-lt"/>
              <a:buAutoNum type="arabicParenR"/>
            </a:pPr>
            <a:r>
              <a:rPr lang="cs-CZ" dirty="0"/>
              <a:t>Zarámovat sklo bezbarvým lakem. </a:t>
            </a:r>
          </a:p>
          <a:p>
            <a:pPr marL="342900" indent="-342900">
              <a:buFont typeface="+mj-lt"/>
              <a:buAutoNum type="arabicParenR"/>
            </a:pPr>
            <a:endParaRPr lang="cs-CZ" dirty="0"/>
          </a:p>
          <a:p>
            <a:pPr marL="342900" indent="-342900">
              <a:buFont typeface="+mj-lt"/>
              <a:buAutoNum type="arabicParenR"/>
            </a:pPr>
            <a:r>
              <a:rPr lang="cs-CZ" dirty="0"/>
              <a:t>Po několika minutách vyhodnotit zbarvení pylových zrn</a:t>
            </a:r>
          </a:p>
        </p:txBody>
      </p:sp>
    </p:spTree>
    <p:extLst>
      <p:ext uri="{BB962C8B-B14F-4D97-AF65-F5344CB8AC3E}">
        <p14:creationId xmlns:p14="http://schemas.microsoft.com/office/powerpoint/2010/main" val="53492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88955-21A0-8039-9BE2-DC7F6436567B}"/>
              </a:ext>
            </a:extLst>
          </p:cNvPr>
          <p:cNvSpPr>
            <a:spLocks noGrp="1"/>
          </p:cNvSpPr>
          <p:nvPr>
            <p:ph type="ctrTitle"/>
          </p:nvPr>
        </p:nvSpPr>
        <p:spPr>
          <a:xfrm>
            <a:off x="167149" y="181315"/>
            <a:ext cx="9144000" cy="2387600"/>
          </a:xfrm>
        </p:spPr>
        <p:txBody>
          <a:bodyPr anchor="ctr"/>
          <a:lstStyle/>
          <a:p>
            <a:r>
              <a:rPr lang="cs-CZ" dirty="0">
                <a:latin typeface="+mn-lt"/>
              </a:rPr>
              <a:t>Mikroskopické techniky</a:t>
            </a:r>
          </a:p>
        </p:txBody>
      </p:sp>
      <p:sp>
        <p:nvSpPr>
          <p:cNvPr id="3" name="Nadpis 1">
            <a:extLst>
              <a:ext uri="{FF2B5EF4-FFF2-40B4-BE49-F238E27FC236}">
                <a16:creationId xmlns:a16="http://schemas.microsoft.com/office/drawing/2014/main" id="{13D64F8D-0B63-85AF-ADF3-8A885206DB20}"/>
              </a:ext>
            </a:extLst>
          </p:cNvPr>
          <p:cNvSpPr txBox="1">
            <a:spLocks/>
          </p:cNvSpPr>
          <p:nvPr/>
        </p:nvSpPr>
        <p:spPr>
          <a:xfrm>
            <a:off x="1145459" y="4056281"/>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dirty="0">
                <a:latin typeface="+mn-lt"/>
              </a:rPr>
              <a:t>Chromozomy</a:t>
            </a:r>
          </a:p>
        </p:txBody>
      </p:sp>
      <p:sp>
        <p:nvSpPr>
          <p:cNvPr id="4" name="TextovéPole 3">
            <a:extLst>
              <a:ext uri="{FF2B5EF4-FFF2-40B4-BE49-F238E27FC236}">
                <a16:creationId xmlns:a16="http://schemas.microsoft.com/office/drawing/2014/main" id="{124FB122-54A8-FD08-C6EC-78EC81866177}"/>
              </a:ext>
            </a:extLst>
          </p:cNvPr>
          <p:cNvSpPr txBox="1"/>
          <p:nvPr/>
        </p:nvSpPr>
        <p:spPr>
          <a:xfrm>
            <a:off x="1145459" y="6087360"/>
            <a:ext cx="6395883" cy="707886"/>
          </a:xfrm>
          <a:prstGeom prst="rect">
            <a:avLst/>
          </a:prstGeom>
          <a:noFill/>
        </p:spPr>
        <p:txBody>
          <a:bodyPr wrap="square" rtlCol="0">
            <a:spAutoFit/>
          </a:bodyPr>
          <a:lstStyle/>
          <a:p>
            <a:r>
              <a:rPr lang="pl-PL" sz="2000" b="1" i="0" dirty="0">
                <a:effectLst/>
              </a:rPr>
              <a:t>Karyologie = nauka o </a:t>
            </a:r>
            <a:r>
              <a:rPr lang="pl-PL" sz="2000" b="1" i="0" u="none" strike="noStrike" dirty="0">
                <a:effectLst/>
              </a:rPr>
              <a:t>struktuře</a:t>
            </a:r>
            <a:r>
              <a:rPr lang="pl-PL" sz="2000" b="1" i="0" dirty="0">
                <a:effectLst/>
              </a:rPr>
              <a:t> a </a:t>
            </a:r>
            <a:r>
              <a:rPr lang="pl-PL" sz="2000" b="1" i="0" u="none" strike="noStrike" dirty="0">
                <a:effectLst/>
              </a:rPr>
              <a:t>funkci</a:t>
            </a:r>
            <a:r>
              <a:rPr lang="pl-PL" sz="2000" b="1" i="0" dirty="0">
                <a:effectLst/>
              </a:rPr>
              <a:t> buněčného jádra</a:t>
            </a:r>
          </a:p>
          <a:p>
            <a:endParaRPr lang="cs-CZ" sz="2000" dirty="0"/>
          </a:p>
        </p:txBody>
      </p:sp>
      <p:pic>
        <p:nvPicPr>
          <p:cNvPr id="18434" name="Picture 2" descr="figure 7">
            <a:extLst>
              <a:ext uri="{FF2B5EF4-FFF2-40B4-BE49-F238E27FC236}">
                <a16:creationId xmlns:a16="http://schemas.microsoft.com/office/drawing/2014/main" id="{74C1ECFF-E7C8-B4FD-82F0-849129E62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153" y="1839481"/>
            <a:ext cx="65246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Změny ve velikosti buněčného jádra</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550762" y="1824076"/>
            <a:ext cx="5619219" cy="4524315"/>
          </a:xfrm>
          <a:prstGeom prst="rect">
            <a:avLst/>
          </a:prstGeom>
          <a:noFill/>
        </p:spPr>
        <p:txBody>
          <a:bodyPr wrap="square" rtlCol="0">
            <a:spAutoFit/>
          </a:bodyPr>
          <a:lstStyle/>
          <a:p>
            <a:r>
              <a:rPr lang="cs-CZ" b="1" dirty="0"/>
              <a:t>Rozdíly mezi druhy vs. rozdíly uvnitř druhu</a:t>
            </a:r>
          </a:p>
          <a:p>
            <a:endParaRPr lang="cs-CZ" dirty="0"/>
          </a:p>
          <a:p>
            <a:r>
              <a:rPr lang="cs-CZ" b="1" dirty="0"/>
              <a:t>Variabilitu ve velikosti genomu způsobují změny:</a:t>
            </a:r>
          </a:p>
          <a:p>
            <a:pPr marL="342900" indent="-342900">
              <a:buAutoNum type="arabicParenR"/>
            </a:pPr>
            <a:r>
              <a:rPr lang="cs-CZ" dirty="0"/>
              <a:t>Počtu chromozomů – polyploidie, aneuploidie. </a:t>
            </a:r>
          </a:p>
          <a:p>
            <a:pPr marL="342900" indent="-342900">
              <a:buAutoNum type="arabicParenR"/>
            </a:pPr>
            <a:r>
              <a:rPr lang="cs-CZ" dirty="0"/>
              <a:t>Ve velikosti chromozomů (repetice, </a:t>
            </a:r>
            <a:r>
              <a:rPr lang="cs-CZ" dirty="0" err="1"/>
              <a:t>transpozony</a:t>
            </a:r>
            <a:r>
              <a:rPr lang="cs-CZ" dirty="0"/>
              <a:t>, vystřihování DNA, atd.)</a:t>
            </a:r>
          </a:p>
          <a:p>
            <a:pPr marL="342900" indent="-342900">
              <a:buAutoNum type="arabicParenR"/>
            </a:pPr>
            <a:r>
              <a:rPr lang="cs-CZ" dirty="0"/>
              <a:t>B chromozomy</a:t>
            </a:r>
          </a:p>
          <a:p>
            <a:pPr marL="342900" indent="-342900">
              <a:buAutoNum type="arabicParenR"/>
            </a:pPr>
            <a:r>
              <a:rPr lang="cs-CZ" dirty="0"/>
              <a:t>Pohlavní chromozomy</a:t>
            </a:r>
          </a:p>
          <a:p>
            <a:endParaRPr lang="cs-CZ" dirty="0"/>
          </a:p>
          <a:p>
            <a:endParaRPr lang="cs-CZ" dirty="0"/>
          </a:p>
          <a:p>
            <a:endParaRPr lang="cs-CZ" dirty="0"/>
          </a:p>
          <a:p>
            <a:endParaRPr lang="cs-CZ" dirty="0"/>
          </a:p>
          <a:p>
            <a:endParaRPr lang="cs-CZ" dirty="0"/>
          </a:p>
          <a:p>
            <a:r>
              <a:rPr lang="cs-CZ" b="1" dirty="0"/>
              <a:t>Procesy beze změn velikosti genomu</a:t>
            </a:r>
          </a:p>
          <a:p>
            <a:r>
              <a:rPr lang="cs-CZ" dirty="0"/>
              <a:t>1) rozpady a fúze chromozomů (především u taxonů s </a:t>
            </a:r>
            <a:r>
              <a:rPr lang="cs-CZ" dirty="0" err="1"/>
              <a:t>holocentrickými</a:t>
            </a:r>
            <a:r>
              <a:rPr lang="cs-CZ" dirty="0"/>
              <a:t> chromozomy)</a:t>
            </a:r>
          </a:p>
        </p:txBody>
      </p:sp>
    </p:spTree>
    <p:extLst>
      <p:ext uri="{BB962C8B-B14F-4D97-AF65-F5344CB8AC3E}">
        <p14:creationId xmlns:p14="http://schemas.microsoft.com/office/powerpoint/2010/main" val="179541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Změny ve velikosti buněčného jádra</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550762" y="1824076"/>
            <a:ext cx="5619219" cy="4524315"/>
          </a:xfrm>
          <a:prstGeom prst="rect">
            <a:avLst/>
          </a:prstGeom>
          <a:noFill/>
        </p:spPr>
        <p:txBody>
          <a:bodyPr wrap="square" rtlCol="0">
            <a:spAutoFit/>
          </a:bodyPr>
          <a:lstStyle/>
          <a:p>
            <a:r>
              <a:rPr lang="cs-CZ" b="1" dirty="0"/>
              <a:t>Rozdíly mezi druhy vs. rozdíly uvnitř druhu</a:t>
            </a:r>
          </a:p>
          <a:p>
            <a:endParaRPr lang="cs-CZ" dirty="0"/>
          </a:p>
          <a:p>
            <a:r>
              <a:rPr lang="cs-CZ" b="1" dirty="0"/>
              <a:t>Variabilitu ve velikosti genomu způsobují změny:</a:t>
            </a:r>
          </a:p>
          <a:p>
            <a:pPr marL="342900" indent="-342900">
              <a:buAutoNum type="arabicParenR"/>
            </a:pPr>
            <a:r>
              <a:rPr lang="cs-CZ" dirty="0"/>
              <a:t>Počtu chromozomů – polyploidie, aneuploidie. </a:t>
            </a:r>
          </a:p>
          <a:p>
            <a:pPr marL="342900" indent="-342900">
              <a:buAutoNum type="arabicParenR"/>
            </a:pPr>
            <a:r>
              <a:rPr lang="cs-CZ" b="1" dirty="0"/>
              <a:t>Ve velikosti chromozomů (repetice, </a:t>
            </a:r>
            <a:r>
              <a:rPr lang="cs-CZ" b="1" dirty="0" err="1"/>
              <a:t>transpozony</a:t>
            </a:r>
            <a:r>
              <a:rPr lang="cs-CZ" b="1" dirty="0"/>
              <a:t>, vystřihování DNA, atd.)</a:t>
            </a:r>
          </a:p>
          <a:p>
            <a:pPr marL="342900" indent="-342900">
              <a:buAutoNum type="arabicParenR"/>
            </a:pPr>
            <a:r>
              <a:rPr lang="cs-CZ" dirty="0"/>
              <a:t>B chromozomy</a:t>
            </a:r>
          </a:p>
          <a:p>
            <a:pPr marL="342900" indent="-342900">
              <a:buAutoNum type="arabicParenR"/>
            </a:pPr>
            <a:r>
              <a:rPr lang="cs-CZ" dirty="0"/>
              <a:t>Pohlavní chromozomy</a:t>
            </a:r>
          </a:p>
          <a:p>
            <a:endParaRPr lang="cs-CZ" dirty="0"/>
          </a:p>
          <a:p>
            <a:endParaRPr lang="cs-CZ" dirty="0"/>
          </a:p>
          <a:p>
            <a:endParaRPr lang="cs-CZ" dirty="0"/>
          </a:p>
          <a:p>
            <a:endParaRPr lang="cs-CZ" dirty="0"/>
          </a:p>
          <a:p>
            <a:endParaRPr lang="cs-CZ" dirty="0"/>
          </a:p>
          <a:p>
            <a:r>
              <a:rPr lang="cs-CZ" b="1" dirty="0"/>
              <a:t>Procesy beze změn velikosti genomu</a:t>
            </a:r>
          </a:p>
          <a:p>
            <a:r>
              <a:rPr lang="cs-CZ" dirty="0"/>
              <a:t>1) rozpady a fúze chromozomů (především u taxonů s </a:t>
            </a:r>
            <a:r>
              <a:rPr lang="cs-CZ" dirty="0" err="1"/>
              <a:t>holocentrickými</a:t>
            </a:r>
            <a:r>
              <a:rPr lang="cs-CZ" dirty="0"/>
              <a:t> chromozomy)</a:t>
            </a:r>
          </a:p>
        </p:txBody>
      </p:sp>
      <p:pic>
        <p:nvPicPr>
          <p:cNvPr id="21506" name="Picture 2">
            <a:extLst>
              <a:ext uri="{FF2B5EF4-FFF2-40B4-BE49-F238E27FC236}">
                <a16:creationId xmlns:a16="http://schemas.microsoft.com/office/drawing/2014/main" id="{F243559F-FAA6-E3F3-1224-B3D7A32B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268" y="2405848"/>
            <a:ext cx="5573463" cy="3737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2B715DE0-BF01-23E6-5E70-1BBF55738068}"/>
              </a:ext>
            </a:extLst>
          </p:cNvPr>
          <p:cNvSpPr txBox="1"/>
          <p:nvPr/>
        </p:nvSpPr>
        <p:spPr>
          <a:xfrm>
            <a:off x="5477523" y="6399490"/>
            <a:ext cx="6831367" cy="369332"/>
          </a:xfrm>
          <a:prstGeom prst="rect">
            <a:avLst/>
          </a:prstGeom>
          <a:noFill/>
        </p:spPr>
        <p:txBody>
          <a:bodyPr wrap="square">
            <a:spAutoFit/>
          </a:bodyPr>
          <a:lstStyle/>
          <a:p>
            <a:pPr algn="l"/>
            <a:r>
              <a:rPr lang="cs-CZ" b="0" i="0" dirty="0" err="1">
                <a:solidFill>
                  <a:srgbClr val="111111"/>
                </a:solidFill>
                <a:effectLst/>
              </a:rPr>
              <a:t>Genetics</a:t>
            </a:r>
            <a:r>
              <a:rPr lang="cs-CZ" b="0" i="0" dirty="0">
                <a:solidFill>
                  <a:srgbClr val="111111"/>
                </a:solidFill>
                <a:effectLst/>
              </a:rPr>
              <a:t>. </a:t>
            </a:r>
            <a:r>
              <a:rPr lang="cs-CZ" b="0" i="0" dirty="0">
                <a:solidFill>
                  <a:srgbClr val="111111"/>
                </a:solidFill>
                <a:effectLst/>
                <a:hlinkClick r:id="rId3"/>
              </a:rPr>
              <a:t>https://doi.org/10.1371/journal.pgen.1007700.g004</a:t>
            </a:r>
            <a:r>
              <a:rPr lang="cs-CZ" b="0" i="0" dirty="0">
                <a:solidFill>
                  <a:srgbClr val="111111"/>
                </a:solidFill>
                <a:effectLst/>
              </a:rPr>
              <a:t> (2018)</a:t>
            </a:r>
          </a:p>
        </p:txBody>
      </p:sp>
    </p:spTree>
    <p:extLst>
      <p:ext uri="{BB962C8B-B14F-4D97-AF65-F5344CB8AC3E}">
        <p14:creationId xmlns:p14="http://schemas.microsoft.com/office/powerpoint/2010/main" val="374002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Změny ve velikosti buněčného jádra</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550762" y="1824076"/>
            <a:ext cx="5619219" cy="4524315"/>
          </a:xfrm>
          <a:prstGeom prst="rect">
            <a:avLst/>
          </a:prstGeom>
          <a:noFill/>
        </p:spPr>
        <p:txBody>
          <a:bodyPr wrap="square" rtlCol="0">
            <a:spAutoFit/>
          </a:bodyPr>
          <a:lstStyle/>
          <a:p>
            <a:r>
              <a:rPr lang="cs-CZ" b="1" dirty="0"/>
              <a:t>Rozdíly mezi druhy vs. rozdíly uvnitř druhu</a:t>
            </a:r>
          </a:p>
          <a:p>
            <a:endParaRPr lang="cs-CZ" dirty="0"/>
          </a:p>
          <a:p>
            <a:r>
              <a:rPr lang="cs-CZ" b="1" dirty="0"/>
              <a:t>Variabilitu ve velikosti genomu způsobují změny:</a:t>
            </a:r>
          </a:p>
          <a:p>
            <a:pPr marL="342900" indent="-342900">
              <a:buAutoNum type="arabicParenR"/>
            </a:pPr>
            <a:r>
              <a:rPr lang="cs-CZ" dirty="0"/>
              <a:t>Počtu chromozomů – polyploidie, aneuploidie. </a:t>
            </a:r>
          </a:p>
          <a:p>
            <a:pPr marL="342900" indent="-342900">
              <a:buAutoNum type="arabicParenR"/>
            </a:pPr>
            <a:r>
              <a:rPr lang="cs-CZ" dirty="0"/>
              <a:t>Ve velikosti chromozomů (repetice, </a:t>
            </a:r>
            <a:r>
              <a:rPr lang="cs-CZ" dirty="0" err="1"/>
              <a:t>transpozony</a:t>
            </a:r>
            <a:r>
              <a:rPr lang="cs-CZ" dirty="0"/>
              <a:t>, vystřihování DNA, atd.)</a:t>
            </a:r>
          </a:p>
          <a:p>
            <a:pPr marL="342900" indent="-342900">
              <a:buAutoNum type="arabicParenR"/>
            </a:pPr>
            <a:r>
              <a:rPr lang="cs-CZ" b="1" dirty="0"/>
              <a:t>B chromozomy</a:t>
            </a:r>
          </a:p>
          <a:p>
            <a:pPr marL="342900" indent="-342900">
              <a:buAutoNum type="arabicParenR"/>
            </a:pPr>
            <a:r>
              <a:rPr lang="cs-CZ" dirty="0"/>
              <a:t>Pohlavní chromozomy</a:t>
            </a:r>
          </a:p>
          <a:p>
            <a:endParaRPr lang="cs-CZ" dirty="0"/>
          </a:p>
          <a:p>
            <a:endParaRPr lang="cs-CZ" dirty="0"/>
          </a:p>
          <a:p>
            <a:endParaRPr lang="cs-CZ" dirty="0"/>
          </a:p>
          <a:p>
            <a:endParaRPr lang="cs-CZ" dirty="0"/>
          </a:p>
          <a:p>
            <a:endParaRPr lang="cs-CZ" dirty="0"/>
          </a:p>
          <a:p>
            <a:r>
              <a:rPr lang="cs-CZ" b="1" dirty="0"/>
              <a:t>Procesy beze změn velikosti genomu</a:t>
            </a:r>
          </a:p>
          <a:p>
            <a:r>
              <a:rPr lang="cs-CZ" dirty="0"/>
              <a:t>1) rozpady a fúze chromozomů (především u taxonů s </a:t>
            </a:r>
            <a:r>
              <a:rPr lang="cs-CZ" dirty="0" err="1"/>
              <a:t>holocentrickými</a:t>
            </a:r>
            <a:r>
              <a:rPr lang="cs-CZ" dirty="0"/>
              <a:t> chromozomy)</a:t>
            </a:r>
          </a:p>
        </p:txBody>
      </p:sp>
      <p:pic>
        <p:nvPicPr>
          <p:cNvPr id="19458" name="Picture 2" descr="undefined">
            <a:extLst>
              <a:ext uri="{FF2B5EF4-FFF2-40B4-BE49-F238E27FC236}">
                <a16:creationId xmlns:a16="http://schemas.microsoft.com/office/drawing/2014/main" id="{B9535E2D-D4A8-F4D6-9200-88EA56257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73" y="1613702"/>
            <a:ext cx="372427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Změny ve velikosti buněčného jádra</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550763" y="1824076"/>
            <a:ext cx="5465594" cy="4524315"/>
          </a:xfrm>
          <a:prstGeom prst="rect">
            <a:avLst/>
          </a:prstGeom>
          <a:noFill/>
        </p:spPr>
        <p:txBody>
          <a:bodyPr wrap="square" rtlCol="0">
            <a:spAutoFit/>
          </a:bodyPr>
          <a:lstStyle/>
          <a:p>
            <a:r>
              <a:rPr lang="cs-CZ" b="1" dirty="0"/>
              <a:t>Rozdíly mezi druhy vs. rozdíly uvnitř druhu</a:t>
            </a:r>
          </a:p>
          <a:p>
            <a:endParaRPr lang="cs-CZ" dirty="0"/>
          </a:p>
          <a:p>
            <a:r>
              <a:rPr lang="cs-CZ" b="1" dirty="0"/>
              <a:t>Variabilitu ve velikosti genomu způsobují změny:</a:t>
            </a:r>
          </a:p>
          <a:p>
            <a:pPr marL="342900" indent="-342900">
              <a:buAutoNum type="arabicParenR"/>
            </a:pPr>
            <a:r>
              <a:rPr lang="cs-CZ" dirty="0"/>
              <a:t>Počtu chromozomů – polyploidie, aneuploidie. </a:t>
            </a:r>
          </a:p>
          <a:p>
            <a:pPr marL="342900" indent="-342900">
              <a:buAutoNum type="arabicParenR"/>
            </a:pPr>
            <a:r>
              <a:rPr lang="cs-CZ" dirty="0"/>
              <a:t>Ve velikosti chromozomů (repetice, </a:t>
            </a:r>
            <a:r>
              <a:rPr lang="cs-CZ" dirty="0" err="1"/>
              <a:t>transpozony</a:t>
            </a:r>
            <a:r>
              <a:rPr lang="cs-CZ" dirty="0"/>
              <a:t>, vystřihování DNA, atd.)</a:t>
            </a:r>
          </a:p>
          <a:p>
            <a:pPr marL="342900" indent="-342900">
              <a:buAutoNum type="arabicParenR"/>
            </a:pPr>
            <a:r>
              <a:rPr lang="cs-CZ" dirty="0"/>
              <a:t>B chromozomy</a:t>
            </a:r>
          </a:p>
          <a:p>
            <a:pPr marL="342900" indent="-342900">
              <a:buAutoNum type="arabicParenR"/>
            </a:pPr>
            <a:r>
              <a:rPr lang="cs-CZ" b="1" dirty="0"/>
              <a:t>Pohlavní chromozomy</a:t>
            </a:r>
            <a:endParaRPr lang="cs-CZ" dirty="0"/>
          </a:p>
          <a:p>
            <a:endParaRPr lang="cs-CZ" dirty="0"/>
          </a:p>
          <a:p>
            <a:endParaRPr lang="cs-CZ" dirty="0"/>
          </a:p>
          <a:p>
            <a:endParaRPr lang="cs-CZ" dirty="0"/>
          </a:p>
          <a:p>
            <a:endParaRPr lang="cs-CZ" dirty="0"/>
          </a:p>
          <a:p>
            <a:endParaRPr lang="cs-CZ" dirty="0"/>
          </a:p>
          <a:p>
            <a:r>
              <a:rPr lang="cs-CZ" b="1" dirty="0"/>
              <a:t>Procesy beze změn velikosti genomu</a:t>
            </a:r>
          </a:p>
          <a:p>
            <a:r>
              <a:rPr lang="cs-CZ" dirty="0"/>
              <a:t>1) rozpady a fúze chromozomů (především u taxonů s </a:t>
            </a:r>
            <a:r>
              <a:rPr lang="cs-CZ" dirty="0" err="1"/>
              <a:t>holocentrickými</a:t>
            </a:r>
            <a:r>
              <a:rPr lang="cs-CZ" dirty="0"/>
              <a:t> chromozomy)</a:t>
            </a:r>
          </a:p>
        </p:txBody>
      </p:sp>
      <p:pic>
        <p:nvPicPr>
          <p:cNvPr id="5" name="Obrázek 4">
            <a:extLst>
              <a:ext uri="{FF2B5EF4-FFF2-40B4-BE49-F238E27FC236}">
                <a16:creationId xmlns:a16="http://schemas.microsoft.com/office/drawing/2014/main" id="{482549A9-1DB1-FA60-02F9-34E99A52E9BC}"/>
              </a:ext>
            </a:extLst>
          </p:cNvPr>
          <p:cNvPicPr>
            <a:picLocks noChangeAspect="1"/>
          </p:cNvPicPr>
          <p:nvPr/>
        </p:nvPicPr>
        <p:blipFill>
          <a:blip r:embed="rId2"/>
          <a:stretch>
            <a:fillRect/>
          </a:stretch>
        </p:blipFill>
        <p:spPr>
          <a:xfrm>
            <a:off x="5873804" y="2485692"/>
            <a:ext cx="5837599" cy="3603456"/>
          </a:xfrm>
          <a:prstGeom prst="rect">
            <a:avLst/>
          </a:prstGeom>
        </p:spPr>
      </p:pic>
      <p:sp>
        <p:nvSpPr>
          <p:cNvPr id="6" name="TextovéPole 5">
            <a:extLst>
              <a:ext uri="{FF2B5EF4-FFF2-40B4-BE49-F238E27FC236}">
                <a16:creationId xmlns:a16="http://schemas.microsoft.com/office/drawing/2014/main" id="{C98C21D9-4CA0-0FEE-D11F-9572DE71AD60}"/>
              </a:ext>
            </a:extLst>
          </p:cNvPr>
          <p:cNvSpPr txBox="1"/>
          <p:nvPr/>
        </p:nvSpPr>
        <p:spPr>
          <a:xfrm>
            <a:off x="9594542" y="6123543"/>
            <a:ext cx="2046696" cy="369332"/>
          </a:xfrm>
          <a:prstGeom prst="rect">
            <a:avLst/>
          </a:prstGeom>
          <a:noFill/>
        </p:spPr>
        <p:txBody>
          <a:bodyPr wrap="square" rtlCol="0">
            <a:spAutoFit/>
          </a:bodyPr>
          <a:lstStyle/>
          <a:p>
            <a:r>
              <a:rPr lang="cs-CZ" dirty="0"/>
              <a:t>Hobza (2017): Živa.</a:t>
            </a:r>
          </a:p>
        </p:txBody>
      </p:sp>
      <p:sp>
        <p:nvSpPr>
          <p:cNvPr id="8" name="TextovéPole 7">
            <a:extLst>
              <a:ext uri="{FF2B5EF4-FFF2-40B4-BE49-F238E27FC236}">
                <a16:creationId xmlns:a16="http://schemas.microsoft.com/office/drawing/2014/main" id="{92E66948-6D9B-4C80-BAC0-EB3DB99A6349}"/>
              </a:ext>
            </a:extLst>
          </p:cNvPr>
          <p:cNvSpPr txBox="1"/>
          <p:nvPr/>
        </p:nvSpPr>
        <p:spPr>
          <a:xfrm>
            <a:off x="8107163" y="1982972"/>
            <a:ext cx="3534074" cy="369332"/>
          </a:xfrm>
          <a:prstGeom prst="rect">
            <a:avLst/>
          </a:prstGeom>
          <a:noFill/>
        </p:spPr>
        <p:txBody>
          <a:bodyPr wrap="square">
            <a:spAutoFit/>
          </a:bodyPr>
          <a:lstStyle/>
          <a:p>
            <a:r>
              <a:rPr lang="cs-CZ" dirty="0"/>
              <a:t>Silenka širolistá (</a:t>
            </a:r>
            <a:r>
              <a:rPr lang="cs-CZ" i="1" dirty="0" err="1"/>
              <a:t>Silene</a:t>
            </a:r>
            <a:r>
              <a:rPr lang="cs-CZ" i="1" dirty="0"/>
              <a:t> </a:t>
            </a:r>
            <a:r>
              <a:rPr lang="cs-CZ" i="1" dirty="0" err="1"/>
              <a:t>latifolia</a:t>
            </a:r>
            <a:r>
              <a:rPr lang="cs-CZ" dirty="0"/>
              <a:t>) </a:t>
            </a:r>
          </a:p>
        </p:txBody>
      </p:sp>
    </p:spTree>
    <p:extLst>
      <p:ext uri="{BB962C8B-B14F-4D97-AF65-F5344CB8AC3E}">
        <p14:creationId xmlns:p14="http://schemas.microsoft.com/office/powerpoint/2010/main" val="158148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5E583-7809-F1BD-2FC5-F6930B54E3EB}"/>
              </a:ext>
            </a:extLst>
          </p:cNvPr>
          <p:cNvSpPr>
            <a:spLocks noGrp="1"/>
          </p:cNvSpPr>
          <p:nvPr>
            <p:ph type="title"/>
          </p:nvPr>
        </p:nvSpPr>
        <p:spPr/>
        <p:txBody>
          <a:bodyPr/>
          <a:lstStyle/>
          <a:p>
            <a:r>
              <a:rPr lang="cs-CZ" dirty="0"/>
              <a:t>Využití k řešení našeho problému</a:t>
            </a:r>
          </a:p>
        </p:txBody>
      </p:sp>
      <p:sp>
        <p:nvSpPr>
          <p:cNvPr id="3" name="TextovéPole 2">
            <a:extLst>
              <a:ext uri="{FF2B5EF4-FFF2-40B4-BE49-F238E27FC236}">
                <a16:creationId xmlns:a16="http://schemas.microsoft.com/office/drawing/2014/main" id="{EE086B09-22A6-E11D-6206-DD06295DD1A4}"/>
              </a:ext>
            </a:extLst>
          </p:cNvPr>
          <p:cNvSpPr txBox="1"/>
          <p:nvPr/>
        </p:nvSpPr>
        <p:spPr>
          <a:xfrm>
            <a:off x="838200" y="1425389"/>
            <a:ext cx="5060576" cy="707886"/>
          </a:xfrm>
          <a:prstGeom prst="rect">
            <a:avLst/>
          </a:prstGeom>
          <a:noFill/>
        </p:spPr>
        <p:txBody>
          <a:bodyPr wrap="square" rtlCol="0">
            <a:spAutoFit/>
          </a:bodyPr>
          <a:lstStyle/>
          <a:p>
            <a:r>
              <a:rPr lang="cs-CZ" sz="4000" dirty="0">
                <a:latin typeface="+mj-lt"/>
              </a:rPr>
              <a:t>Počty chromozomů</a:t>
            </a:r>
          </a:p>
        </p:txBody>
      </p:sp>
      <p:pic>
        <p:nvPicPr>
          <p:cNvPr id="4100" name="Picture 4" descr="How does evolution define offspring like a mule that can't reproduce? -  Quora">
            <a:extLst>
              <a:ext uri="{FF2B5EF4-FFF2-40B4-BE49-F238E27FC236}">
                <a16:creationId xmlns:a16="http://schemas.microsoft.com/office/drawing/2014/main" id="{F7F069A3-E0AE-914C-2F16-DA42022BD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55" y="2513201"/>
            <a:ext cx="9330721" cy="379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2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5E583-7809-F1BD-2FC5-F6930B54E3EB}"/>
              </a:ext>
            </a:extLst>
          </p:cNvPr>
          <p:cNvSpPr>
            <a:spLocks noGrp="1"/>
          </p:cNvSpPr>
          <p:nvPr>
            <p:ph type="title"/>
          </p:nvPr>
        </p:nvSpPr>
        <p:spPr/>
        <p:txBody>
          <a:bodyPr/>
          <a:lstStyle/>
          <a:p>
            <a:r>
              <a:rPr lang="cs-CZ" dirty="0"/>
              <a:t>Využití k řešení našeho problému</a:t>
            </a:r>
          </a:p>
        </p:txBody>
      </p:sp>
      <p:sp>
        <p:nvSpPr>
          <p:cNvPr id="3" name="TextovéPole 2">
            <a:extLst>
              <a:ext uri="{FF2B5EF4-FFF2-40B4-BE49-F238E27FC236}">
                <a16:creationId xmlns:a16="http://schemas.microsoft.com/office/drawing/2014/main" id="{EE086B09-22A6-E11D-6206-DD06295DD1A4}"/>
              </a:ext>
            </a:extLst>
          </p:cNvPr>
          <p:cNvSpPr txBox="1"/>
          <p:nvPr/>
        </p:nvSpPr>
        <p:spPr>
          <a:xfrm>
            <a:off x="838200" y="1425389"/>
            <a:ext cx="5060576" cy="707886"/>
          </a:xfrm>
          <a:prstGeom prst="rect">
            <a:avLst/>
          </a:prstGeom>
          <a:noFill/>
        </p:spPr>
        <p:txBody>
          <a:bodyPr wrap="square" rtlCol="0">
            <a:spAutoFit/>
          </a:bodyPr>
          <a:lstStyle/>
          <a:p>
            <a:r>
              <a:rPr lang="cs-CZ" sz="4000" dirty="0">
                <a:latin typeface="+mj-lt"/>
              </a:rPr>
              <a:t>Velikost chromozomů</a:t>
            </a:r>
          </a:p>
        </p:txBody>
      </p:sp>
      <p:sp>
        <p:nvSpPr>
          <p:cNvPr id="6" name="Text Box 7">
            <a:extLst>
              <a:ext uri="{FF2B5EF4-FFF2-40B4-BE49-F238E27FC236}">
                <a16:creationId xmlns:a16="http://schemas.microsoft.com/office/drawing/2014/main" id="{9A498B42-DC32-98A9-A88D-1992A3188646}"/>
              </a:ext>
            </a:extLst>
          </p:cNvPr>
          <p:cNvSpPr txBox="1">
            <a:spLocks noChangeArrowheads="1"/>
          </p:cNvSpPr>
          <p:nvPr/>
        </p:nvSpPr>
        <p:spPr bwMode="auto">
          <a:xfrm>
            <a:off x="9076765" y="1425389"/>
            <a:ext cx="2514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2000" b="1" i="1" dirty="0" err="1">
                <a:latin typeface="+mj-lt"/>
              </a:rPr>
              <a:t>Luzula</a:t>
            </a:r>
            <a:r>
              <a:rPr lang="cs-CZ" altLang="cs-CZ" sz="2000" b="1" i="1" dirty="0">
                <a:latin typeface="+mj-lt"/>
              </a:rPr>
              <a:t> </a:t>
            </a:r>
            <a:r>
              <a:rPr lang="cs-CZ" altLang="cs-CZ" sz="2000" b="1" i="1" dirty="0" err="1">
                <a:latin typeface="+mj-lt"/>
              </a:rPr>
              <a:t>campestris</a:t>
            </a:r>
            <a:r>
              <a:rPr lang="cs-CZ" altLang="cs-CZ" sz="2000" b="1" dirty="0">
                <a:latin typeface="+mj-lt"/>
              </a:rPr>
              <a:t> </a:t>
            </a:r>
            <a:r>
              <a:rPr lang="cs-CZ" altLang="cs-CZ" sz="2000" b="1" dirty="0" err="1">
                <a:latin typeface="+mj-lt"/>
              </a:rPr>
              <a:t>subsp</a:t>
            </a:r>
            <a:r>
              <a:rPr lang="cs-CZ" altLang="cs-CZ" sz="2000" b="1" dirty="0">
                <a:latin typeface="+mj-lt"/>
              </a:rPr>
              <a:t>. </a:t>
            </a:r>
            <a:r>
              <a:rPr lang="cs-CZ" altLang="cs-CZ" sz="2000" b="1" i="1" dirty="0" err="1">
                <a:latin typeface="+mj-lt"/>
              </a:rPr>
              <a:t>campestris</a:t>
            </a:r>
            <a:endParaRPr lang="cs-CZ" altLang="cs-CZ" sz="2000" b="1" i="1" dirty="0">
              <a:latin typeface="+mj-lt"/>
            </a:endParaRPr>
          </a:p>
          <a:p>
            <a:pPr algn="ctr" eaLnBrk="1" hangingPunct="1"/>
            <a:r>
              <a:rPr lang="cs-CZ" altLang="cs-CZ" sz="2000" b="1" dirty="0">
                <a:latin typeface="+mj-lt"/>
              </a:rPr>
              <a:t>2n = 12, </a:t>
            </a:r>
            <a:r>
              <a:rPr lang="cs-CZ" altLang="cs-CZ" sz="2000" b="1" dirty="0" err="1">
                <a:latin typeface="+mj-lt"/>
              </a:rPr>
              <a:t>large</a:t>
            </a:r>
            <a:endParaRPr lang="cs-CZ" altLang="cs-CZ" sz="2000" b="1" dirty="0">
              <a:latin typeface="+mj-lt"/>
            </a:endParaRPr>
          </a:p>
          <a:p>
            <a:pPr algn="ctr" eaLnBrk="1" hangingPunct="1"/>
            <a:r>
              <a:rPr lang="cs-CZ" altLang="cs-CZ" sz="2000" b="1" dirty="0">
                <a:latin typeface="+mj-lt"/>
              </a:rPr>
              <a:t>x</a:t>
            </a:r>
          </a:p>
          <a:p>
            <a:pPr algn="ctr" eaLnBrk="1" hangingPunct="1"/>
            <a:r>
              <a:rPr lang="cs-CZ" altLang="cs-CZ" sz="2000" b="1" i="1" dirty="0" err="1">
                <a:latin typeface="+mj-lt"/>
              </a:rPr>
              <a:t>Luzula</a:t>
            </a:r>
            <a:r>
              <a:rPr lang="cs-CZ" altLang="cs-CZ" sz="2000" b="1" i="1" dirty="0">
                <a:latin typeface="+mj-lt"/>
              </a:rPr>
              <a:t>  </a:t>
            </a:r>
            <a:r>
              <a:rPr lang="cs-CZ" altLang="cs-CZ" sz="2000" b="1" i="1" dirty="0" err="1">
                <a:latin typeface="+mj-lt"/>
              </a:rPr>
              <a:t>sudetica</a:t>
            </a:r>
            <a:endParaRPr lang="cs-CZ" altLang="cs-CZ" sz="2000" b="1" i="1" dirty="0">
              <a:latin typeface="+mj-lt"/>
            </a:endParaRPr>
          </a:p>
          <a:p>
            <a:pPr algn="ctr" eaLnBrk="1" hangingPunct="1"/>
            <a:r>
              <a:rPr lang="cs-CZ" altLang="cs-CZ" sz="2000" b="1" dirty="0">
                <a:latin typeface="+mj-lt"/>
              </a:rPr>
              <a:t>2n = 48, </a:t>
            </a:r>
            <a:r>
              <a:rPr lang="cs-CZ" altLang="cs-CZ" sz="2000" b="1" dirty="0" err="1">
                <a:latin typeface="+mj-lt"/>
              </a:rPr>
              <a:t>small</a:t>
            </a:r>
            <a:endParaRPr lang="cs-CZ" altLang="cs-CZ" sz="2000" b="1" dirty="0">
              <a:latin typeface="+mj-lt"/>
            </a:endParaRPr>
          </a:p>
          <a:p>
            <a:pPr algn="ctr" eaLnBrk="1" hangingPunct="1"/>
            <a:endParaRPr lang="cs-CZ" altLang="cs-CZ" sz="2000" b="1" dirty="0">
              <a:latin typeface="+mj-lt"/>
            </a:endParaRPr>
          </a:p>
          <a:p>
            <a:pPr algn="ctr" eaLnBrk="1" hangingPunct="1">
              <a:spcBef>
                <a:spcPct val="50000"/>
              </a:spcBef>
            </a:pPr>
            <a:endParaRPr lang="cs-CZ" altLang="cs-CZ" sz="2000" b="1" i="1" dirty="0">
              <a:latin typeface="+mj-lt"/>
            </a:endParaRPr>
          </a:p>
          <a:p>
            <a:pPr algn="ctr" eaLnBrk="1" hangingPunct="1"/>
            <a:r>
              <a:rPr lang="cs-CZ" altLang="cs-CZ" sz="2000" b="1" i="1" dirty="0" err="1">
                <a:latin typeface="+mj-lt"/>
              </a:rPr>
              <a:t>Luzula</a:t>
            </a:r>
            <a:r>
              <a:rPr lang="cs-CZ" altLang="cs-CZ" sz="2000" b="1" dirty="0">
                <a:latin typeface="+mj-lt"/>
              </a:rPr>
              <a:t> </a:t>
            </a:r>
            <a:r>
              <a:rPr lang="cs-CZ" altLang="cs-CZ" sz="2000" b="1" dirty="0" err="1">
                <a:latin typeface="+mj-lt"/>
              </a:rPr>
              <a:t>x</a:t>
            </a:r>
            <a:r>
              <a:rPr lang="cs-CZ" altLang="cs-CZ" sz="2000" b="1" i="1" dirty="0" err="1">
                <a:latin typeface="+mj-lt"/>
              </a:rPr>
              <a:t>heddae</a:t>
            </a:r>
            <a:endParaRPr lang="cs-CZ" altLang="cs-CZ" sz="2000" b="1" i="1" dirty="0">
              <a:latin typeface="+mj-lt"/>
            </a:endParaRPr>
          </a:p>
          <a:p>
            <a:pPr algn="ctr" eaLnBrk="1" hangingPunct="1"/>
            <a:r>
              <a:rPr lang="cs-CZ" altLang="cs-CZ" sz="2000" b="1" dirty="0">
                <a:latin typeface="+mj-lt"/>
              </a:rPr>
              <a:t>2n = 30 = 6l + 24s</a:t>
            </a:r>
          </a:p>
        </p:txBody>
      </p:sp>
      <p:sp>
        <p:nvSpPr>
          <p:cNvPr id="7" name="Šipka: dolů 6">
            <a:extLst>
              <a:ext uri="{FF2B5EF4-FFF2-40B4-BE49-F238E27FC236}">
                <a16:creationId xmlns:a16="http://schemas.microsoft.com/office/drawing/2014/main" id="{0DE12DCA-1077-F7E1-2086-F2C98715F685}"/>
              </a:ext>
            </a:extLst>
          </p:cNvPr>
          <p:cNvSpPr/>
          <p:nvPr/>
        </p:nvSpPr>
        <p:spPr>
          <a:xfrm>
            <a:off x="10208559" y="3429000"/>
            <a:ext cx="251012" cy="55581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 Box 6">
            <a:extLst>
              <a:ext uri="{FF2B5EF4-FFF2-40B4-BE49-F238E27FC236}">
                <a16:creationId xmlns:a16="http://schemas.microsoft.com/office/drawing/2014/main" id="{1F3B0AAC-52DE-3696-ED8D-37659C090A10}"/>
              </a:ext>
            </a:extLst>
          </p:cNvPr>
          <p:cNvSpPr txBox="1">
            <a:spLocks noChangeArrowheads="1"/>
          </p:cNvSpPr>
          <p:nvPr/>
        </p:nvSpPr>
        <p:spPr bwMode="auto">
          <a:xfrm>
            <a:off x="7400365" y="6308209"/>
            <a:ext cx="4908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sz="2000" b="1" dirty="0" err="1">
                <a:latin typeface="+mj-lt"/>
              </a:rPr>
              <a:t>Kirschner</a:t>
            </a:r>
            <a:r>
              <a:rPr lang="cs-CZ" altLang="cs-CZ" sz="2000" b="1" dirty="0">
                <a:latin typeface="+mj-lt"/>
              </a:rPr>
              <a:t> 1991, </a:t>
            </a:r>
            <a:r>
              <a:rPr lang="cs-CZ" altLang="cs-CZ" sz="2000" b="1" dirty="0" err="1">
                <a:latin typeface="+mj-lt"/>
              </a:rPr>
              <a:t>Preslia</a:t>
            </a:r>
            <a:r>
              <a:rPr lang="cs-CZ" altLang="cs-CZ" sz="2000" b="1" dirty="0">
                <a:latin typeface="+mj-lt"/>
              </a:rPr>
              <a:t> 63: 81-112.</a:t>
            </a:r>
          </a:p>
        </p:txBody>
      </p:sp>
      <p:pic>
        <p:nvPicPr>
          <p:cNvPr id="9" name="Picture 4" descr="Kirschner_Luzula">
            <a:extLst>
              <a:ext uri="{FF2B5EF4-FFF2-40B4-BE49-F238E27FC236}">
                <a16:creationId xmlns:a16="http://schemas.microsoft.com/office/drawing/2014/main" id="{5CD7F714-5B97-2228-5DC9-B91D849C7C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7" t="44556" r="70747" b="23168"/>
          <a:stretch/>
        </p:blipFill>
        <p:spPr bwMode="auto">
          <a:xfrm>
            <a:off x="3603817" y="2958353"/>
            <a:ext cx="1936376" cy="220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Kirschner_Luzula">
            <a:extLst>
              <a:ext uri="{FF2B5EF4-FFF2-40B4-BE49-F238E27FC236}">
                <a16:creationId xmlns:a16="http://schemas.microsoft.com/office/drawing/2014/main" id="{C009FC54-0A57-E2E1-071F-939D36D3D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4" t="8917" r="66616" b="58200"/>
          <a:stretch/>
        </p:blipFill>
        <p:spPr bwMode="auto">
          <a:xfrm>
            <a:off x="1021979" y="2949346"/>
            <a:ext cx="2230562" cy="220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irschner_Luzula">
            <a:extLst>
              <a:ext uri="{FF2B5EF4-FFF2-40B4-BE49-F238E27FC236}">
                <a16:creationId xmlns:a16="http://schemas.microsoft.com/office/drawing/2014/main" id="{01A62D9D-5957-A496-8460-837C7C046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50" t="21549" r="43124" b="46727"/>
          <a:stretch/>
        </p:blipFill>
        <p:spPr bwMode="auto">
          <a:xfrm>
            <a:off x="5867405" y="2974382"/>
            <a:ext cx="1779492" cy="218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ovéPole 11">
            <a:extLst>
              <a:ext uri="{FF2B5EF4-FFF2-40B4-BE49-F238E27FC236}">
                <a16:creationId xmlns:a16="http://schemas.microsoft.com/office/drawing/2014/main" id="{4F3560EA-E99B-B184-DF93-E48393DA825F}"/>
              </a:ext>
            </a:extLst>
          </p:cNvPr>
          <p:cNvSpPr txBox="1"/>
          <p:nvPr/>
        </p:nvSpPr>
        <p:spPr>
          <a:xfrm>
            <a:off x="959225" y="5432611"/>
            <a:ext cx="5665694" cy="369332"/>
          </a:xfrm>
          <a:prstGeom prst="rect">
            <a:avLst/>
          </a:prstGeom>
          <a:noFill/>
        </p:spPr>
        <p:txBody>
          <a:bodyPr wrap="square" rtlCol="0">
            <a:spAutoFit/>
          </a:bodyPr>
          <a:lstStyle/>
          <a:p>
            <a:r>
              <a:rPr lang="cs-CZ" dirty="0" err="1"/>
              <a:t>Karyoptyp</a:t>
            </a:r>
            <a:r>
              <a:rPr lang="cs-CZ" dirty="0"/>
              <a:t> L. </a:t>
            </a:r>
            <a:r>
              <a:rPr lang="cs-CZ" dirty="0" err="1"/>
              <a:t>xheddae</a:t>
            </a:r>
            <a:r>
              <a:rPr lang="cs-CZ" dirty="0"/>
              <a:t>: 6 AL + 24 CL</a:t>
            </a:r>
          </a:p>
        </p:txBody>
      </p:sp>
      <p:sp>
        <p:nvSpPr>
          <p:cNvPr id="13" name="Obdélník 12">
            <a:extLst>
              <a:ext uri="{FF2B5EF4-FFF2-40B4-BE49-F238E27FC236}">
                <a16:creationId xmlns:a16="http://schemas.microsoft.com/office/drawing/2014/main" id="{5AB34571-934C-E867-67B6-542830343555}"/>
              </a:ext>
            </a:extLst>
          </p:cNvPr>
          <p:cNvSpPr/>
          <p:nvPr/>
        </p:nvSpPr>
        <p:spPr>
          <a:xfrm>
            <a:off x="1010775" y="4913810"/>
            <a:ext cx="228600" cy="248709"/>
          </a:xfrm>
          <a:prstGeom prst="rect">
            <a:avLst/>
          </a:prstGeom>
          <a:solidFill>
            <a:srgbClr val="EB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9944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5E583-7809-F1BD-2FC5-F6930B54E3EB}"/>
              </a:ext>
            </a:extLst>
          </p:cNvPr>
          <p:cNvSpPr>
            <a:spLocks noGrp="1"/>
          </p:cNvSpPr>
          <p:nvPr>
            <p:ph type="title"/>
          </p:nvPr>
        </p:nvSpPr>
        <p:spPr/>
        <p:txBody>
          <a:bodyPr/>
          <a:lstStyle/>
          <a:p>
            <a:r>
              <a:rPr lang="cs-CZ" dirty="0"/>
              <a:t>Využití k řešení našeho problému</a:t>
            </a:r>
          </a:p>
        </p:txBody>
      </p:sp>
      <p:sp>
        <p:nvSpPr>
          <p:cNvPr id="3" name="TextovéPole 2">
            <a:extLst>
              <a:ext uri="{FF2B5EF4-FFF2-40B4-BE49-F238E27FC236}">
                <a16:creationId xmlns:a16="http://schemas.microsoft.com/office/drawing/2014/main" id="{EE086B09-22A6-E11D-6206-DD06295DD1A4}"/>
              </a:ext>
            </a:extLst>
          </p:cNvPr>
          <p:cNvSpPr txBox="1"/>
          <p:nvPr/>
        </p:nvSpPr>
        <p:spPr>
          <a:xfrm>
            <a:off x="838200" y="1425389"/>
            <a:ext cx="8382000" cy="707886"/>
          </a:xfrm>
          <a:prstGeom prst="rect">
            <a:avLst/>
          </a:prstGeom>
          <a:noFill/>
        </p:spPr>
        <p:txBody>
          <a:bodyPr wrap="square" rtlCol="0">
            <a:spAutoFit/>
          </a:bodyPr>
          <a:lstStyle/>
          <a:p>
            <a:r>
              <a:rPr lang="cs-CZ" sz="4000" dirty="0">
                <a:latin typeface="+mj-lt"/>
              </a:rPr>
              <a:t>Typy chromozomů dle centromery</a:t>
            </a:r>
          </a:p>
        </p:txBody>
      </p:sp>
      <p:sp>
        <p:nvSpPr>
          <p:cNvPr id="4" name="Obdélník: se zakulacenými rohy 3">
            <a:extLst>
              <a:ext uri="{FF2B5EF4-FFF2-40B4-BE49-F238E27FC236}">
                <a16:creationId xmlns:a16="http://schemas.microsoft.com/office/drawing/2014/main" id="{3A9F90B4-DD49-DB2B-54D2-F10E1844EFE3}"/>
              </a:ext>
            </a:extLst>
          </p:cNvPr>
          <p:cNvSpPr/>
          <p:nvPr/>
        </p:nvSpPr>
        <p:spPr>
          <a:xfrm>
            <a:off x="1000125" y="275095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se zakulacenými rohy 4">
            <a:extLst>
              <a:ext uri="{FF2B5EF4-FFF2-40B4-BE49-F238E27FC236}">
                <a16:creationId xmlns:a16="http://schemas.microsoft.com/office/drawing/2014/main" id="{E47AC070-BC06-81A2-94BA-BCEBC8FA5013}"/>
              </a:ext>
            </a:extLst>
          </p:cNvPr>
          <p:cNvSpPr/>
          <p:nvPr/>
        </p:nvSpPr>
        <p:spPr>
          <a:xfrm>
            <a:off x="1457325" y="275095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C02C0195-6FC1-20B4-DC65-D0363F0BDBB9}"/>
              </a:ext>
            </a:extLst>
          </p:cNvPr>
          <p:cNvSpPr/>
          <p:nvPr/>
        </p:nvSpPr>
        <p:spPr>
          <a:xfrm>
            <a:off x="1038225" y="4086225"/>
            <a:ext cx="695325" cy="5715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se zakulacenými rohy 6">
            <a:extLst>
              <a:ext uri="{FF2B5EF4-FFF2-40B4-BE49-F238E27FC236}">
                <a16:creationId xmlns:a16="http://schemas.microsoft.com/office/drawing/2014/main" id="{224A55FB-A0C1-9A83-6C89-68D47C5132C8}"/>
              </a:ext>
            </a:extLst>
          </p:cNvPr>
          <p:cNvSpPr/>
          <p:nvPr/>
        </p:nvSpPr>
        <p:spPr>
          <a:xfrm>
            <a:off x="2543175" y="277000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se zakulacenými rohy 7">
            <a:extLst>
              <a:ext uri="{FF2B5EF4-FFF2-40B4-BE49-F238E27FC236}">
                <a16:creationId xmlns:a16="http://schemas.microsoft.com/office/drawing/2014/main" id="{C8AD234E-AC75-6664-171A-2A31EF9AF86F}"/>
              </a:ext>
            </a:extLst>
          </p:cNvPr>
          <p:cNvSpPr/>
          <p:nvPr/>
        </p:nvSpPr>
        <p:spPr>
          <a:xfrm>
            <a:off x="3000375" y="277000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25A84E97-E878-A234-D9FF-9C6F20DACC5B}"/>
              </a:ext>
            </a:extLst>
          </p:cNvPr>
          <p:cNvSpPr/>
          <p:nvPr/>
        </p:nvSpPr>
        <p:spPr>
          <a:xfrm>
            <a:off x="2581275" y="3638387"/>
            <a:ext cx="695325" cy="5715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se zakulacenými rohy 9">
            <a:extLst>
              <a:ext uri="{FF2B5EF4-FFF2-40B4-BE49-F238E27FC236}">
                <a16:creationId xmlns:a16="http://schemas.microsoft.com/office/drawing/2014/main" id="{6EDF7CBF-0B31-87CC-B593-F08FB188B8A2}"/>
              </a:ext>
            </a:extLst>
          </p:cNvPr>
          <p:cNvSpPr/>
          <p:nvPr/>
        </p:nvSpPr>
        <p:spPr>
          <a:xfrm>
            <a:off x="4019550" y="2779527"/>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se zakulacenými rohy 10">
            <a:extLst>
              <a:ext uri="{FF2B5EF4-FFF2-40B4-BE49-F238E27FC236}">
                <a16:creationId xmlns:a16="http://schemas.microsoft.com/office/drawing/2014/main" id="{CFCFBB06-3EBB-82D3-F6FF-AC25FBC9F18A}"/>
              </a:ext>
            </a:extLst>
          </p:cNvPr>
          <p:cNvSpPr/>
          <p:nvPr/>
        </p:nvSpPr>
        <p:spPr>
          <a:xfrm>
            <a:off x="4476750" y="2779527"/>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5F1D38B0-941D-EB08-1C3B-0D40AB18DD47}"/>
              </a:ext>
            </a:extLst>
          </p:cNvPr>
          <p:cNvSpPr/>
          <p:nvPr/>
        </p:nvSpPr>
        <p:spPr>
          <a:xfrm>
            <a:off x="4086225" y="3193539"/>
            <a:ext cx="695325" cy="5715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se zakulacenými rohy 12">
            <a:extLst>
              <a:ext uri="{FF2B5EF4-FFF2-40B4-BE49-F238E27FC236}">
                <a16:creationId xmlns:a16="http://schemas.microsoft.com/office/drawing/2014/main" id="{991CD3CD-0031-60D8-791C-64B3884CD78A}"/>
              </a:ext>
            </a:extLst>
          </p:cNvPr>
          <p:cNvSpPr/>
          <p:nvPr/>
        </p:nvSpPr>
        <p:spPr>
          <a:xfrm>
            <a:off x="5495923" y="2772666"/>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se zakulacenými rohy 13">
            <a:extLst>
              <a:ext uri="{FF2B5EF4-FFF2-40B4-BE49-F238E27FC236}">
                <a16:creationId xmlns:a16="http://schemas.microsoft.com/office/drawing/2014/main" id="{8FB65F6A-CDD1-6C63-AE02-57FED64E50B3}"/>
              </a:ext>
            </a:extLst>
          </p:cNvPr>
          <p:cNvSpPr/>
          <p:nvPr/>
        </p:nvSpPr>
        <p:spPr>
          <a:xfrm>
            <a:off x="5953123" y="2772666"/>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id="{3408C6C5-1F40-1096-1CFD-AFEED9791543}"/>
              </a:ext>
            </a:extLst>
          </p:cNvPr>
          <p:cNvSpPr/>
          <p:nvPr/>
        </p:nvSpPr>
        <p:spPr>
          <a:xfrm>
            <a:off x="5531641" y="2622039"/>
            <a:ext cx="695325" cy="5715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se zakulacenými rohy 15">
            <a:extLst>
              <a:ext uri="{FF2B5EF4-FFF2-40B4-BE49-F238E27FC236}">
                <a16:creationId xmlns:a16="http://schemas.microsoft.com/office/drawing/2014/main" id="{8B6595E8-1279-1B6C-0210-72AD36C4EA05}"/>
              </a:ext>
            </a:extLst>
          </p:cNvPr>
          <p:cNvSpPr/>
          <p:nvPr/>
        </p:nvSpPr>
        <p:spPr>
          <a:xfrm>
            <a:off x="9701209" y="275095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se zakulacenými rohy 16">
            <a:extLst>
              <a:ext uri="{FF2B5EF4-FFF2-40B4-BE49-F238E27FC236}">
                <a16:creationId xmlns:a16="http://schemas.microsoft.com/office/drawing/2014/main" id="{73B12429-711E-A430-4253-435AB8B0C63F}"/>
              </a:ext>
            </a:extLst>
          </p:cNvPr>
          <p:cNvSpPr/>
          <p:nvPr/>
        </p:nvSpPr>
        <p:spPr>
          <a:xfrm>
            <a:off x="10158409" y="2750952"/>
            <a:ext cx="314325" cy="30878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se zakulacenými rohy 18">
            <a:extLst>
              <a:ext uri="{FF2B5EF4-FFF2-40B4-BE49-F238E27FC236}">
                <a16:creationId xmlns:a16="http://schemas.microsoft.com/office/drawing/2014/main" id="{D2CAB9AD-D8E9-4FE5-4C75-F5F64CD2CCFD}"/>
              </a:ext>
            </a:extLst>
          </p:cNvPr>
          <p:cNvSpPr/>
          <p:nvPr/>
        </p:nvSpPr>
        <p:spPr>
          <a:xfrm>
            <a:off x="10156027" y="2750952"/>
            <a:ext cx="66676" cy="3068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se zakulacenými rohy 19">
            <a:extLst>
              <a:ext uri="{FF2B5EF4-FFF2-40B4-BE49-F238E27FC236}">
                <a16:creationId xmlns:a16="http://schemas.microsoft.com/office/drawing/2014/main" id="{741C1C40-E286-D057-27C8-3E1B3C21B1E3}"/>
              </a:ext>
            </a:extLst>
          </p:cNvPr>
          <p:cNvSpPr/>
          <p:nvPr/>
        </p:nvSpPr>
        <p:spPr>
          <a:xfrm>
            <a:off x="9951240" y="2760476"/>
            <a:ext cx="66676" cy="3068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0EE513D5-934E-CB86-62A0-0849A94D1F90}"/>
              </a:ext>
            </a:extLst>
          </p:cNvPr>
          <p:cNvSpPr txBox="1"/>
          <p:nvPr/>
        </p:nvSpPr>
        <p:spPr>
          <a:xfrm>
            <a:off x="495300" y="5867400"/>
            <a:ext cx="6638925" cy="646331"/>
          </a:xfrm>
          <a:prstGeom prst="rect">
            <a:avLst/>
          </a:prstGeom>
          <a:noFill/>
        </p:spPr>
        <p:txBody>
          <a:bodyPr wrap="square" rtlCol="0">
            <a:spAutoFit/>
          </a:bodyPr>
          <a:lstStyle/>
          <a:p>
            <a:r>
              <a:rPr lang="cs-CZ" dirty="0"/>
              <a:t>metacentrický	                          akrocentrický		    </a:t>
            </a:r>
          </a:p>
          <a:p>
            <a:r>
              <a:rPr lang="cs-CZ" dirty="0"/>
              <a:t>                           </a:t>
            </a:r>
            <a:r>
              <a:rPr lang="cs-CZ" dirty="0" err="1"/>
              <a:t>submetacentrický</a:t>
            </a:r>
            <a:r>
              <a:rPr lang="cs-CZ" dirty="0"/>
              <a:t>		    </a:t>
            </a:r>
            <a:r>
              <a:rPr lang="cs-CZ" dirty="0" err="1"/>
              <a:t>telomerický</a:t>
            </a:r>
            <a:endParaRPr lang="cs-CZ" dirty="0"/>
          </a:p>
        </p:txBody>
      </p:sp>
      <p:sp>
        <p:nvSpPr>
          <p:cNvPr id="22" name="TextovéPole 21">
            <a:extLst>
              <a:ext uri="{FF2B5EF4-FFF2-40B4-BE49-F238E27FC236}">
                <a16:creationId xmlns:a16="http://schemas.microsoft.com/office/drawing/2014/main" id="{42DDE148-6B91-0DDF-12B5-6085EDBC320C}"/>
              </a:ext>
            </a:extLst>
          </p:cNvPr>
          <p:cNvSpPr txBox="1"/>
          <p:nvPr/>
        </p:nvSpPr>
        <p:spPr>
          <a:xfrm>
            <a:off x="2371725" y="2137427"/>
            <a:ext cx="9124950" cy="523220"/>
          </a:xfrm>
          <a:prstGeom prst="rect">
            <a:avLst/>
          </a:prstGeom>
          <a:noFill/>
        </p:spPr>
        <p:txBody>
          <a:bodyPr wrap="square" rtlCol="0">
            <a:spAutoFit/>
          </a:bodyPr>
          <a:lstStyle/>
          <a:p>
            <a:r>
              <a:rPr lang="cs-CZ" sz="2800" dirty="0"/>
              <a:t>MONOCENTRICKÉ					HOLOCENTRICKÉ</a:t>
            </a:r>
          </a:p>
        </p:txBody>
      </p:sp>
    </p:spTree>
    <p:extLst>
      <p:ext uri="{BB962C8B-B14F-4D97-AF65-F5344CB8AC3E}">
        <p14:creationId xmlns:p14="http://schemas.microsoft.com/office/powerpoint/2010/main" val="345079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88955-21A0-8039-9BE2-DC7F6436567B}"/>
              </a:ext>
            </a:extLst>
          </p:cNvPr>
          <p:cNvSpPr>
            <a:spLocks noGrp="1"/>
          </p:cNvSpPr>
          <p:nvPr>
            <p:ph type="ctrTitle"/>
          </p:nvPr>
        </p:nvSpPr>
        <p:spPr>
          <a:xfrm>
            <a:off x="167149" y="181315"/>
            <a:ext cx="9144000" cy="2387600"/>
          </a:xfrm>
        </p:spPr>
        <p:txBody>
          <a:bodyPr anchor="ctr"/>
          <a:lstStyle/>
          <a:p>
            <a:r>
              <a:rPr lang="cs-CZ" dirty="0">
                <a:latin typeface="+mn-lt"/>
              </a:rPr>
              <a:t>Mikroskopické techniky</a:t>
            </a:r>
          </a:p>
        </p:txBody>
      </p:sp>
      <p:sp>
        <p:nvSpPr>
          <p:cNvPr id="3" name="Nadpis 1">
            <a:extLst>
              <a:ext uri="{FF2B5EF4-FFF2-40B4-BE49-F238E27FC236}">
                <a16:creationId xmlns:a16="http://schemas.microsoft.com/office/drawing/2014/main" id="{13D64F8D-0B63-85AF-ADF3-8A885206DB20}"/>
              </a:ext>
            </a:extLst>
          </p:cNvPr>
          <p:cNvSpPr txBox="1">
            <a:spLocks/>
          </p:cNvSpPr>
          <p:nvPr/>
        </p:nvSpPr>
        <p:spPr>
          <a:xfrm>
            <a:off x="1145459" y="4056281"/>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dirty="0">
                <a:latin typeface="+mn-lt"/>
              </a:rPr>
              <a:t>Průduchy</a:t>
            </a:r>
          </a:p>
        </p:txBody>
      </p:sp>
      <p:pic>
        <p:nvPicPr>
          <p:cNvPr id="7170" name="Picture 2">
            <a:extLst>
              <a:ext uri="{FF2B5EF4-FFF2-40B4-BE49-F238E27FC236}">
                <a16:creationId xmlns:a16="http://schemas.microsoft.com/office/drawing/2014/main" id="{342E6CDB-352D-0262-C9A6-5ABCFBC9A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150" y="2116618"/>
            <a:ext cx="5613604" cy="446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7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5E583-7809-F1BD-2FC5-F6930B54E3EB}"/>
              </a:ext>
            </a:extLst>
          </p:cNvPr>
          <p:cNvSpPr>
            <a:spLocks noGrp="1"/>
          </p:cNvSpPr>
          <p:nvPr>
            <p:ph type="title"/>
          </p:nvPr>
        </p:nvSpPr>
        <p:spPr/>
        <p:txBody>
          <a:bodyPr/>
          <a:lstStyle/>
          <a:p>
            <a:r>
              <a:rPr lang="cs-CZ" dirty="0"/>
              <a:t>Využití k řešení našeho problému</a:t>
            </a:r>
          </a:p>
        </p:txBody>
      </p:sp>
      <p:sp>
        <p:nvSpPr>
          <p:cNvPr id="3" name="TextovéPole 2">
            <a:extLst>
              <a:ext uri="{FF2B5EF4-FFF2-40B4-BE49-F238E27FC236}">
                <a16:creationId xmlns:a16="http://schemas.microsoft.com/office/drawing/2014/main" id="{EE086B09-22A6-E11D-6206-DD06295DD1A4}"/>
              </a:ext>
            </a:extLst>
          </p:cNvPr>
          <p:cNvSpPr txBox="1"/>
          <p:nvPr/>
        </p:nvSpPr>
        <p:spPr>
          <a:xfrm>
            <a:off x="838199" y="1425389"/>
            <a:ext cx="10197354" cy="707886"/>
          </a:xfrm>
          <a:prstGeom prst="rect">
            <a:avLst/>
          </a:prstGeom>
          <a:noFill/>
        </p:spPr>
        <p:txBody>
          <a:bodyPr wrap="square" rtlCol="0">
            <a:spAutoFit/>
          </a:bodyPr>
          <a:lstStyle/>
          <a:p>
            <a:r>
              <a:rPr lang="cs-CZ" sz="4000" dirty="0">
                <a:latin typeface="+mj-lt"/>
              </a:rPr>
              <a:t>Barvení chromozomů: G-</a:t>
            </a:r>
            <a:r>
              <a:rPr lang="cs-CZ" sz="4000" dirty="0" err="1">
                <a:latin typeface="+mj-lt"/>
              </a:rPr>
              <a:t>banding</a:t>
            </a:r>
            <a:r>
              <a:rPr lang="cs-CZ" sz="4000" dirty="0">
                <a:latin typeface="+mj-lt"/>
              </a:rPr>
              <a:t> (dle </a:t>
            </a:r>
            <a:r>
              <a:rPr lang="cs-CZ" sz="4000" dirty="0" err="1">
                <a:latin typeface="+mj-lt"/>
              </a:rPr>
              <a:t>Giemsy</a:t>
            </a:r>
            <a:r>
              <a:rPr lang="cs-CZ" sz="4000" dirty="0">
                <a:latin typeface="+mj-lt"/>
              </a:rPr>
              <a:t>)</a:t>
            </a:r>
          </a:p>
        </p:txBody>
      </p:sp>
      <p:pic>
        <p:nvPicPr>
          <p:cNvPr id="1026" name="Picture 2" descr="karyotyping-708x556-2x">
            <a:extLst>
              <a:ext uri="{FF2B5EF4-FFF2-40B4-BE49-F238E27FC236}">
                <a16:creationId xmlns:a16="http://schemas.microsoft.com/office/drawing/2014/main" id="{A9983F43-755A-1FBA-366F-24F046D5B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2198132"/>
            <a:ext cx="5791013" cy="4547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96551AAD-F5D3-ED9C-99D4-9F2A95E1A446}"/>
              </a:ext>
            </a:extLst>
          </p:cNvPr>
          <p:cNvSpPr txBox="1"/>
          <p:nvPr/>
        </p:nvSpPr>
        <p:spPr>
          <a:xfrm>
            <a:off x="9145119" y="5069024"/>
            <a:ext cx="2551581" cy="1200329"/>
          </a:xfrm>
          <a:prstGeom prst="rect">
            <a:avLst/>
          </a:prstGeom>
          <a:noFill/>
        </p:spPr>
        <p:txBody>
          <a:bodyPr wrap="square">
            <a:spAutoFit/>
          </a:bodyPr>
          <a:lstStyle/>
          <a:p>
            <a:r>
              <a:rPr lang="cs-CZ" sz="2400" i="0" dirty="0">
                <a:solidFill>
                  <a:srgbClr val="040C28"/>
                </a:solidFill>
                <a:effectLst/>
                <a:latin typeface="+mj-lt"/>
                <a:ea typeface="Calibri" panose="020F0502020204030204" pitchFamily="34" charset="0"/>
                <a:cs typeface="Calibri" panose="020F0502020204030204" pitchFamily="34" charset="0"/>
              </a:rPr>
              <a:t>Zvýrazňují se oblasti bohaté na adenin s thyminem</a:t>
            </a:r>
            <a:endParaRPr lang="cs-CZ" sz="2400"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4504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5E583-7809-F1BD-2FC5-F6930B54E3EB}"/>
              </a:ext>
            </a:extLst>
          </p:cNvPr>
          <p:cNvSpPr>
            <a:spLocks noGrp="1"/>
          </p:cNvSpPr>
          <p:nvPr>
            <p:ph type="title"/>
          </p:nvPr>
        </p:nvSpPr>
        <p:spPr/>
        <p:txBody>
          <a:bodyPr/>
          <a:lstStyle/>
          <a:p>
            <a:r>
              <a:rPr lang="cs-CZ"/>
              <a:t>Využití k řešení našeho problému</a:t>
            </a:r>
            <a:endParaRPr lang="cs-CZ" dirty="0"/>
          </a:p>
        </p:txBody>
      </p:sp>
      <p:sp>
        <p:nvSpPr>
          <p:cNvPr id="3" name="TextovéPole 2">
            <a:extLst>
              <a:ext uri="{FF2B5EF4-FFF2-40B4-BE49-F238E27FC236}">
                <a16:creationId xmlns:a16="http://schemas.microsoft.com/office/drawing/2014/main" id="{EE086B09-22A6-E11D-6206-DD06295DD1A4}"/>
              </a:ext>
            </a:extLst>
          </p:cNvPr>
          <p:cNvSpPr txBox="1"/>
          <p:nvPr/>
        </p:nvSpPr>
        <p:spPr>
          <a:xfrm>
            <a:off x="838199" y="1425389"/>
            <a:ext cx="11129683" cy="707886"/>
          </a:xfrm>
          <a:prstGeom prst="rect">
            <a:avLst/>
          </a:prstGeom>
          <a:noFill/>
        </p:spPr>
        <p:txBody>
          <a:bodyPr wrap="square" rtlCol="0">
            <a:spAutoFit/>
          </a:bodyPr>
          <a:lstStyle/>
          <a:p>
            <a:r>
              <a:rPr lang="cs-CZ" sz="4000" dirty="0">
                <a:latin typeface="+mj-lt"/>
              </a:rPr>
              <a:t>Barvení chromozomů – GISH </a:t>
            </a:r>
            <a:r>
              <a:rPr lang="cs-CZ" sz="3200" dirty="0">
                <a:latin typeface="+mj-lt"/>
              </a:rPr>
              <a:t>(</a:t>
            </a:r>
            <a:r>
              <a:rPr lang="cs-CZ" sz="3200" b="0" i="0" dirty="0" err="1">
                <a:solidFill>
                  <a:srgbClr val="1F1F1F"/>
                </a:solidFill>
                <a:effectLst/>
                <a:latin typeface="+mj-lt"/>
              </a:rPr>
              <a:t>Genomic</a:t>
            </a:r>
            <a:r>
              <a:rPr lang="cs-CZ" sz="3200" b="0" i="0" dirty="0">
                <a:solidFill>
                  <a:srgbClr val="1F1F1F"/>
                </a:solidFill>
                <a:effectLst/>
                <a:latin typeface="+mj-lt"/>
              </a:rPr>
              <a:t> in </a:t>
            </a:r>
            <a:r>
              <a:rPr lang="cs-CZ" sz="3200" b="0" i="0" dirty="0" err="1">
                <a:solidFill>
                  <a:srgbClr val="1F1F1F"/>
                </a:solidFill>
                <a:effectLst/>
                <a:latin typeface="+mj-lt"/>
              </a:rPr>
              <a:t>situ</a:t>
            </a:r>
            <a:r>
              <a:rPr lang="cs-CZ" sz="3200" b="0" i="0" dirty="0">
                <a:solidFill>
                  <a:srgbClr val="1F1F1F"/>
                </a:solidFill>
                <a:effectLst/>
                <a:latin typeface="+mj-lt"/>
              </a:rPr>
              <a:t> </a:t>
            </a:r>
            <a:r>
              <a:rPr lang="cs-CZ" sz="3200" b="0" i="0" dirty="0" err="1">
                <a:solidFill>
                  <a:srgbClr val="1F1F1F"/>
                </a:solidFill>
                <a:effectLst/>
                <a:latin typeface="+mj-lt"/>
              </a:rPr>
              <a:t>hybridization</a:t>
            </a:r>
            <a:r>
              <a:rPr lang="cs-CZ" sz="3200" b="0" i="0" dirty="0">
                <a:solidFill>
                  <a:srgbClr val="1F1F1F"/>
                </a:solidFill>
                <a:effectLst/>
                <a:latin typeface="+mj-lt"/>
              </a:rPr>
              <a:t>)</a:t>
            </a:r>
            <a:endParaRPr lang="cs-CZ" sz="3200" dirty="0">
              <a:latin typeface="+mj-lt"/>
            </a:endParaRPr>
          </a:p>
        </p:txBody>
      </p:sp>
      <p:pic>
        <p:nvPicPr>
          <p:cNvPr id="5122" name="Picture 2" descr="GISH do metafázových chromozomů kořenové špičky divokého přístupu Tragopogon mirus 2n = 4x = 24 -1 +1. (A) DAPI obarvené chromozomy. (B) Chromozomy hybridizované s genomovou DNA identifikující subgenomy pocházející buď z T. dubius (zelená) nebo T. porrifolius (červená). (C) Karyotyp s chromozomy barvenými DAPI (z A) a chromozomy hybridizované genomovou DNA (z B) pocházejícími z T. dubius (horní dvě řady) a T. porrifolius (spodní dvě řady). Bílé čáry označují trisomické a monosomické chromozomy.">
            <a:extLst>
              <a:ext uri="{FF2B5EF4-FFF2-40B4-BE49-F238E27FC236}">
                <a16:creationId xmlns:a16="http://schemas.microsoft.com/office/drawing/2014/main" id="{6DD37C5A-0A68-C7F7-57D9-8D9A54E38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2" y="2661048"/>
            <a:ext cx="11944035" cy="350898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328AA64F-8F81-B400-80B6-68B3B643F340}"/>
              </a:ext>
            </a:extLst>
          </p:cNvPr>
          <p:cNvSpPr txBox="1"/>
          <p:nvPr/>
        </p:nvSpPr>
        <p:spPr>
          <a:xfrm>
            <a:off x="9317673" y="6431076"/>
            <a:ext cx="2943820" cy="369332"/>
          </a:xfrm>
          <a:prstGeom prst="rect">
            <a:avLst/>
          </a:prstGeom>
          <a:noFill/>
        </p:spPr>
        <p:txBody>
          <a:bodyPr wrap="square">
            <a:spAutoFit/>
          </a:bodyPr>
          <a:lstStyle/>
          <a:p>
            <a:r>
              <a:rPr lang="cs-CZ" b="1" dirty="0" err="1"/>
              <a:t>Chester</a:t>
            </a:r>
            <a:r>
              <a:rPr lang="cs-CZ" b="1" dirty="0"/>
              <a:t> et al. (2010) </a:t>
            </a:r>
            <a:r>
              <a:rPr lang="cs-CZ" b="1" dirty="0" err="1"/>
              <a:t>Genes</a:t>
            </a:r>
            <a:r>
              <a:rPr lang="cs-CZ" b="1" dirty="0"/>
              <a:t> </a:t>
            </a:r>
          </a:p>
        </p:txBody>
      </p:sp>
      <p:sp>
        <p:nvSpPr>
          <p:cNvPr id="11" name="TextovéPole 10">
            <a:extLst>
              <a:ext uri="{FF2B5EF4-FFF2-40B4-BE49-F238E27FC236}">
                <a16:creationId xmlns:a16="http://schemas.microsoft.com/office/drawing/2014/main" id="{33BB531C-6C1D-27CF-5701-C9706676145F}"/>
              </a:ext>
            </a:extLst>
          </p:cNvPr>
          <p:cNvSpPr txBox="1"/>
          <p:nvPr/>
        </p:nvSpPr>
        <p:spPr>
          <a:xfrm>
            <a:off x="1010769" y="6170030"/>
            <a:ext cx="6096000" cy="369332"/>
          </a:xfrm>
          <a:prstGeom prst="rect">
            <a:avLst/>
          </a:prstGeom>
          <a:noFill/>
        </p:spPr>
        <p:txBody>
          <a:bodyPr wrap="square">
            <a:spAutoFit/>
          </a:bodyPr>
          <a:lstStyle/>
          <a:p>
            <a:r>
              <a:rPr lang="cs-CZ" dirty="0">
                <a:solidFill>
                  <a:srgbClr val="111111"/>
                </a:solidFill>
                <a:latin typeface="Roboto" panose="02000000000000000000" pitchFamily="2" charset="0"/>
              </a:rPr>
              <a:t>C</a:t>
            </a:r>
            <a:r>
              <a:rPr lang="cs-CZ" b="0" i="0" dirty="0">
                <a:solidFill>
                  <a:srgbClr val="111111"/>
                </a:solidFill>
                <a:effectLst/>
                <a:latin typeface="Roboto" panose="02000000000000000000" pitchFamily="2" charset="0"/>
              </a:rPr>
              <a:t>hromozomy </a:t>
            </a:r>
            <a:r>
              <a:rPr lang="cs-CZ" b="0" i="1" dirty="0" err="1">
                <a:solidFill>
                  <a:srgbClr val="111111"/>
                </a:solidFill>
                <a:effectLst/>
                <a:latin typeface="Roboto" panose="02000000000000000000" pitchFamily="2" charset="0"/>
              </a:rPr>
              <a:t>Tragopogon</a:t>
            </a:r>
            <a:r>
              <a:rPr lang="cs-CZ" b="0" i="1" dirty="0">
                <a:solidFill>
                  <a:srgbClr val="111111"/>
                </a:solidFill>
                <a:effectLst/>
                <a:latin typeface="Roboto" panose="02000000000000000000" pitchFamily="2" charset="0"/>
              </a:rPr>
              <a:t> </a:t>
            </a:r>
            <a:r>
              <a:rPr lang="cs-CZ" b="0" i="1" dirty="0" err="1">
                <a:solidFill>
                  <a:srgbClr val="111111"/>
                </a:solidFill>
                <a:effectLst/>
                <a:latin typeface="Roboto" panose="02000000000000000000" pitchFamily="2" charset="0"/>
              </a:rPr>
              <a:t>mirus</a:t>
            </a:r>
            <a:r>
              <a:rPr lang="cs-CZ" b="0" i="1" dirty="0">
                <a:solidFill>
                  <a:srgbClr val="111111"/>
                </a:solidFill>
                <a:effectLst/>
                <a:latin typeface="Roboto" panose="02000000000000000000" pitchFamily="2" charset="0"/>
              </a:rPr>
              <a:t> </a:t>
            </a:r>
            <a:r>
              <a:rPr lang="cs-CZ" b="0" i="0" dirty="0">
                <a:solidFill>
                  <a:srgbClr val="111111"/>
                </a:solidFill>
                <a:effectLst/>
                <a:latin typeface="Roboto" panose="02000000000000000000" pitchFamily="2" charset="0"/>
              </a:rPr>
              <a:t>2n = 4x = 24 -1 +1</a:t>
            </a:r>
            <a:endParaRPr lang="cs-CZ" dirty="0"/>
          </a:p>
        </p:txBody>
      </p:sp>
      <p:sp>
        <p:nvSpPr>
          <p:cNvPr id="13" name="TextovéPole 12">
            <a:extLst>
              <a:ext uri="{FF2B5EF4-FFF2-40B4-BE49-F238E27FC236}">
                <a16:creationId xmlns:a16="http://schemas.microsoft.com/office/drawing/2014/main" id="{5BBC158B-537D-C18C-AF32-9EA92C60409D}"/>
              </a:ext>
            </a:extLst>
          </p:cNvPr>
          <p:cNvSpPr txBox="1"/>
          <p:nvPr/>
        </p:nvSpPr>
        <p:spPr>
          <a:xfrm>
            <a:off x="8836975" y="3429000"/>
            <a:ext cx="2770095" cy="369332"/>
          </a:xfrm>
          <a:prstGeom prst="rect">
            <a:avLst/>
          </a:prstGeom>
          <a:noFill/>
        </p:spPr>
        <p:txBody>
          <a:bodyPr wrap="square">
            <a:spAutoFit/>
          </a:bodyPr>
          <a:lstStyle/>
          <a:p>
            <a:r>
              <a:rPr lang="cs-CZ" b="1" i="0" dirty="0">
                <a:solidFill>
                  <a:schemeClr val="accent6">
                    <a:lumMod val="75000"/>
                  </a:schemeClr>
                </a:solidFill>
                <a:effectLst/>
                <a:latin typeface="Roboto" panose="02000000000000000000" pitchFamily="2" charset="0"/>
              </a:rPr>
              <a:t>Chromozomy z </a:t>
            </a:r>
            <a:r>
              <a:rPr lang="cs-CZ" b="1" i="1" dirty="0">
                <a:solidFill>
                  <a:schemeClr val="accent6">
                    <a:lumMod val="75000"/>
                  </a:schemeClr>
                </a:solidFill>
                <a:effectLst/>
                <a:latin typeface="Roboto" panose="02000000000000000000" pitchFamily="2" charset="0"/>
              </a:rPr>
              <a:t>T. </a:t>
            </a:r>
            <a:r>
              <a:rPr lang="cs-CZ" b="1" i="1" dirty="0" err="1">
                <a:solidFill>
                  <a:schemeClr val="accent6">
                    <a:lumMod val="75000"/>
                  </a:schemeClr>
                </a:solidFill>
                <a:effectLst/>
                <a:latin typeface="Roboto" panose="02000000000000000000" pitchFamily="2" charset="0"/>
              </a:rPr>
              <a:t>dubius</a:t>
            </a:r>
            <a:r>
              <a:rPr lang="cs-CZ" b="1" i="1" dirty="0">
                <a:solidFill>
                  <a:schemeClr val="accent6">
                    <a:lumMod val="75000"/>
                  </a:schemeClr>
                </a:solidFill>
                <a:effectLst/>
                <a:latin typeface="Roboto" panose="02000000000000000000" pitchFamily="2" charset="0"/>
              </a:rPr>
              <a:t> </a:t>
            </a:r>
            <a:endParaRPr lang="cs-CZ" b="1" i="1" dirty="0">
              <a:solidFill>
                <a:schemeClr val="accent6">
                  <a:lumMod val="75000"/>
                </a:schemeClr>
              </a:solidFill>
            </a:endParaRPr>
          </a:p>
        </p:txBody>
      </p:sp>
      <p:sp>
        <p:nvSpPr>
          <p:cNvPr id="15" name="TextovéPole 14">
            <a:extLst>
              <a:ext uri="{FF2B5EF4-FFF2-40B4-BE49-F238E27FC236}">
                <a16:creationId xmlns:a16="http://schemas.microsoft.com/office/drawing/2014/main" id="{966F7889-ADD3-AF91-595B-BD243E3AB1DE}"/>
              </a:ext>
            </a:extLst>
          </p:cNvPr>
          <p:cNvSpPr txBox="1"/>
          <p:nvPr/>
        </p:nvSpPr>
        <p:spPr>
          <a:xfrm>
            <a:off x="8836975" y="5059088"/>
            <a:ext cx="3424518" cy="369332"/>
          </a:xfrm>
          <a:prstGeom prst="rect">
            <a:avLst/>
          </a:prstGeom>
          <a:noFill/>
        </p:spPr>
        <p:txBody>
          <a:bodyPr wrap="square">
            <a:spAutoFit/>
          </a:bodyPr>
          <a:lstStyle/>
          <a:p>
            <a:r>
              <a:rPr lang="cs-CZ" b="1" i="0" dirty="0">
                <a:solidFill>
                  <a:schemeClr val="accent2">
                    <a:lumMod val="60000"/>
                    <a:lumOff val="40000"/>
                  </a:schemeClr>
                </a:solidFill>
                <a:effectLst/>
                <a:latin typeface="Roboto" panose="02000000000000000000" pitchFamily="2" charset="0"/>
              </a:rPr>
              <a:t>Chromozomy z</a:t>
            </a:r>
            <a:r>
              <a:rPr lang="cs-CZ" b="1" i="1" dirty="0">
                <a:solidFill>
                  <a:schemeClr val="accent2">
                    <a:lumMod val="60000"/>
                    <a:lumOff val="40000"/>
                  </a:schemeClr>
                </a:solidFill>
                <a:effectLst/>
                <a:latin typeface="Roboto" panose="02000000000000000000" pitchFamily="2" charset="0"/>
              </a:rPr>
              <a:t> T. </a:t>
            </a:r>
            <a:r>
              <a:rPr lang="cs-CZ" b="1" i="1" dirty="0" err="1">
                <a:solidFill>
                  <a:schemeClr val="accent2">
                    <a:lumMod val="60000"/>
                    <a:lumOff val="40000"/>
                  </a:schemeClr>
                </a:solidFill>
                <a:effectLst/>
                <a:latin typeface="Roboto" panose="02000000000000000000" pitchFamily="2" charset="0"/>
              </a:rPr>
              <a:t>porrifolius</a:t>
            </a:r>
            <a:r>
              <a:rPr lang="cs-CZ" b="1" i="1" dirty="0">
                <a:solidFill>
                  <a:schemeClr val="accent2">
                    <a:lumMod val="60000"/>
                    <a:lumOff val="40000"/>
                  </a:schemeClr>
                </a:solidFill>
                <a:effectLst/>
                <a:latin typeface="Roboto" panose="02000000000000000000" pitchFamily="2" charset="0"/>
              </a:rPr>
              <a:t> </a:t>
            </a:r>
            <a:endParaRPr lang="cs-CZ" b="1" i="1" dirty="0">
              <a:solidFill>
                <a:schemeClr val="accent2">
                  <a:lumMod val="60000"/>
                  <a:lumOff val="40000"/>
                </a:schemeClr>
              </a:solidFill>
            </a:endParaRPr>
          </a:p>
        </p:txBody>
      </p:sp>
    </p:spTree>
    <p:extLst>
      <p:ext uri="{BB962C8B-B14F-4D97-AF65-F5344CB8AC3E}">
        <p14:creationId xmlns:p14="http://schemas.microsoft.com/office/powerpoint/2010/main" val="46188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42C14DE0-98A3-4F48-585E-02C38207C1CC}"/>
              </a:ext>
            </a:extLst>
          </p:cNvPr>
          <p:cNvSpPr/>
          <p:nvPr/>
        </p:nvSpPr>
        <p:spPr>
          <a:xfrm>
            <a:off x="506027" y="5898068"/>
            <a:ext cx="8611340" cy="706918"/>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3AE8A209-1F43-E3DA-F670-83C49DB3B050}"/>
              </a:ext>
            </a:extLst>
          </p:cNvPr>
          <p:cNvSpPr/>
          <p:nvPr/>
        </p:nvSpPr>
        <p:spPr>
          <a:xfrm>
            <a:off x="506027" y="1770880"/>
            <a:ext cx="8611340" cy="71558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1005843F-4E45-9638-1361-91CBCFE760B3}"/>
              </a:ext>
            </a:extLst>
          </p:cNvPr>
          <p:cNvSpPr/>
          <p:nvPr/>
        </p:nvSpPr>
        <p:spPr>
          <a:xfrm>
            <a:off x="506027" y="2536721"/>
            <a:ext cx="8611340" cy="169181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739E312C-D2E4-D8DC-24D3-6DB326E68A0D}"/>
              </a:ext>
            </a:extLst>
          </p:cNvPr>
          <p:cNvSpPr>
            <a:spLocks noGrp="1"/>
          </p:cNvSpPr>
          <p:nvPr>
            <p:ph type="title"/>
          </p:nvPr>
        </p:nvSpPr>
        <p:spPr/>
        <p:txBody>
          <a:bodyPr/>
          <a:lstStyle/>
          <a:p>
            <a:r>
              <a:rPr lang="cs-CZ" dirty="0"/>
              <a:t>Anatomie kořene</a:t>
            </a:r>
          </a:p>
        </p:txBody>
      </p:sp>
      <p:sp>
        <p:nvSpPr>
          <p:cNvPr id="7" name="Obdélník 6">
            <a:extLst>
              <a:ext uri="{FF2B5EF4-FFF2-40B4-BE49-F238E27FC236}">
                <a16:creationId xmlns:a16="http://schemas.microsoft.com/office/drawing/2014/main" id="{DF95E3CE-E158-61B8-D560-4590C7A7DE62}"/>
              </a:ext>
            </a:extLst>
          </p:cNvPr>
          <p:cNvSpPr/>
          <p:nvPr/>
        </p:nvSpPr>
        <p:spPr>
          <a:xfrm>
            <a:off x="506027" y="4278567"/>
            <a:ext cx="8611340" cy="1570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C7503ED0-D9D5-091C-3963-188761F39BAE}"/>
              </a:ext>
            </a:extLst>
          </p:cNvPr>
          <p:cNvSpPr txBox="1"/>
          <p:nvPr/>
        </p:nvSpPr>
        <p:spPr>
          <a:xfrm>
            <a:off x="6500304" y="4878719"/>
            <a:ext cx="1779233" cy="646331"/>
          </a:xfrm>
          <a:prstGeom prst="rect">
            <a:avLst/>
          </a:prstGeom>
          <a:noFill/>
        </p:spPr>
        <p:txBody>
          <a:bodyPr wrap="square" rtlCol="0">
            <a:spAutoFit/>
          </a:bodyPr>
          <a:lstStyle/>
          <a:p>
            <a:pPr algn="ctr"/>
            <a:r>
              <a:rPr lang="cs-CZ" dirty="0"/>
              <a:t>Meristematická zóna</a:t>
            </a:r>
          </a:p>
        </p:txBody>
      </p:sp>
      <p:pic>
        <p:nvPicPr>
          <p:cNvPr id="3" name="Obrázek 2">
            <a:extLst>
              <a:ext uri="{FF2B5EF4-FFF2-40B4-BE49-F238E27FC236}">
                <a16:creationId xmlns:a16="http://schemas.microsoft.com/office/drawing/2014/main" id="{C9496B52-251D-EB58-0CBF-6A36A1B930C4}"/>
              </a:ext>
            </a:extLst>
          </p:cNvPr>
          <p:cNvPicPr>
            <a:picLocks noChangeAspect="1"/>
          </p:cNvPicPr>
          <p:nvPr/>
        </p:nvPicPr>
        <p:blipFill>
          <a:blip r:embed="rId2"/>
          <a:stretch>
            <a:fillRect/>
          </a:stretch>
        </p:blipFill>
        <p:spPr>
          <a:xfrm>
            <a:off x="838200" y="1780711"/>
            <a:ext cx="4824275" cy="4824275"/>
          </a:xfrm>
          <a:prstGeom prst="rect">
            <a:avLst/>
          </a:prstGeom>
          <a:ln>
            <a:solidFill>
              <a:schemeClr val="tx1"/>
            </a:solidFill>
          </a:ln>
        </p:spPr>
      </p:pic>
      <p:sp>
        <p:nvSpPr>
          <p:cNvPr id="9" name="TextovéPole 8">
            <a:extLst>
              <a:ext uri="{FF2B5EF4-FFF2-40B4-BE49-F238E27FC236}">
                <a16:creationId xmlns:a16="http://schemas.microsoft.com/office/drawing/2014/main" id="{4A8C1FC2-A285-948B-9EB2-F41B9260E7CD}"/>
              </a:ext>
            </a:extLst>
          </p:cNvPr>
          <p:cNvSpPr txBox="1"/>
          <p:nvPr/>
        </p:nvSpPr>
        <p:spPr>
          <a:xfrm>
            <a:off x="6409677" y="1799640"/>
            <a:ext cx="1779233" cy="646331"/>
          </a:xfrm>
          <a:prstGeom prst="rect">
            <a:avLst/>
          </a:prstGeom>
          <a:noFill/>
        </p:spPr>
        <p:txBody>
          <a:bodyPr wrap="square" rtlCol="0">
            <a:spAutoFit/>
          </a:bodyPr>
          <a:lstStyle/>
          <a:p>
            <a:pPr algn="ctr"/>
            <a:r>
              <a:rPr lang="cs-CZ" dirty="0"/>
              <a:t>Plně vyvinuté pletivo</a:t>
            </a:r>
          </a:p>
        </p:txBody>
      </p:sp>
      <p:sp>
        <p:nvSpPr>
          <p:cNvPr id="11" name="TextovéPole 10">
            <a:extLst>
              <a:ext uri="{FF2B5EF4-FFF2-40B4-BE49-F238E27FC236}">
                <a16:creationId xmlns:a16="http://schemas.microsoft.com/office/drawing/2014/main" id="{57663183-91B8-9291-EB4A-11E799FDFABC}"/>
              </a:ext>
            </a:extLst>
          </p:cNvPr>
          <p:cNvSpPr txBox="1"/>
          <p:nvPr/>
        </p:nvSpPr>
        <p:spPr>
          <a:xfrm>
            <a:off x="6555800" y="3322668"/>
            <a:ext cx="1779233" cy="646331"/>
          </a:xfrm>
          <a:prstGeom prst="rect">
            <a:avLst/>
          </a:prstGeom>
          <a:noFill/>
        </p:spPr>
        <p:txBody>
          <a:bodyPr wrap="square" rtlCol="0">
            <a:spAutoFit/>
          </a:bodyPr>
          <a:lstStyle/>
          <a:p>
            <a:pPr algn="ctr"/>
            <a:r>
              <a:rPr lang="cs-CZ" dirty="0"/>
              <a:t>Elongační </a:t>
            </a:r>
          </a:p>
          <a:p>
            <a:pPr algn="ctr"/>
            <a:r>
              <a:rPr lang="cs-CZ" dirty="0"/>
              <a:t> zóna</a:t>
            </a:r>
          </a:p>
        </p:txBody>
      </p:sp>
      <p:sp>
        <p:nvSpPr>
          <p:cNvPr id="13" name="TextovéPole 12">
            <a:extLst>
              <a:ext uri="{FF2B5EF4-FFF2-40B4-BE49-F238E27FC236}">
                <a16:creationId xmlns:a16="http://schemas.microsoft.com/office/drawing/2014/main" id="{990EF749-AC4C-D9BE-F4B3-6A9309690C7C}"/>
              </a:ext>
            </a:extLst>
          </p:cNvPr>
          <p:cNvSpPr txBox="1"/>
          <p:nvPr/>
        </p:nvSpPr>
        <p:spPr>
          <a:xfrm>
            <a:off x="6555800" y="5898794"/>
            <a:ext cx="1779233" cy="646331"/>
          </a:xfrm>
          <a:prstGeom prst="rect">
            <a:avLst/>
          </a:prstGeom>
          <a:noFill/>
        </p:spPr>
        <p:txBody>
          <a:bodyPr wrap="square" rtlCol="0">
            <a:spAutoFit/>
          </a:bodyPr>
          <a:lstStyle/>
          <a:p>
            <a:pPr algn="ctr"/>
            <a:r>
              <a:rPr lang="cs-CZ" dirty="0"/>
              <a:t>Kořenová čepička</a:t>
            </a:r>
          </a:p>
        </p:txBody>
      </p:sp>
    </p:spTree>
    <p:extLst>
      <p:ext uri="{BB962C8B-B14F-4D97-AF65-F5344CB8AC3E}">
        <p14:creationId xmlns:p14="http://schemas.microsoft.com/office/powerpoint/2010/main" val="25414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Synchronizace buněčného cyklu</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587189" y="1590719"/>
            <a:ext cx="5607134" cy="5078313"/>
          </a:xfrm>
          <a:prstGeom prst="rect">
            <a:avLst/>
          </a:prstGeom>
          <a:noFill/>
        </p:spPr>
        <p:txBody>
          <a:bodyPr wrap="square" rtlCol="0">
            <a:spAutoFit/>
          </a:bodyPr>
          <a:lstStyle/>
          <a:p>
            <a:r>
              <a:rPr lang="cs-CZ" dirty="0">
                <a:solidFill>
                  <a:srgbClr val="040C28"/>
                </a:solidFill>
                <a:latin typeface="Google Sans"/>
              </a:rPr>
              <a:t>Meristematické b</a:t>
            </a:r>
            <a:r>
              <a:rPr lang="cs-CZ" b="0" i="0" dirty="0">
                <a:solidFill>
                  <a:srgbClr val="040C28"/>
                </a:solidFill>
                <a:effectLst/>
                <a:latin typeface="Google Sans"/>
              </a:rPr>
              <a:t>uňky jsou vystaveny podmínkám, které jim zabrání v plynulém průchodu buněčným cyklem</a:t>
            </a:r>
            <a:r>
              <a:rPr lang="cs-CZ" b="0" i="0" dirty="0">
                <a:solidFill>
                  <a:srgbClr val="202124"/>
                </a:solidFill>
                <a:effectLst/>
                <a:latin typeface="Google Sans"/>
              </a:rPr>
              <a:t>. Dojde tak k nahromadění buněk v určité fázi buněčného cyklu.</a:t>
            </a:r>
          </a:p>
          <a:p>
            <a:endParaRPr lang="cs-CZ" dirty="0">
              <a:solidFill>
                <a:srgbClr val="202124"/>
              </a:solidFill>
              <a:latin typeface="Google Sans"/>
            </a:endParaRPr>
          </a:p>
          <a:p>
            <a:r>
              <a:rPr lang="cs-CZ" dirty="0">
                <a:solidFill>
                  <a:srgbClr val="202124"/>
                </a:solidFill>
                <a:latin typeface="Google Sans"/>
              </a:rPr>
              <a:t>Cytostatika: ledová voda, kolchicin, </a:t>
            </a:r>
            <a:r>
              <a:rPr lang="cs-CZ" dirty="0" err="1">
                <a:solidFill>
                  <a:srgbClr val="202124"/>
                </a:solidFill>
                <a:latin typeface="Google Sans"/>
              </a:rPr>
              <a:t>hydroxymočovina</a:t>
            </a:r>
            <a:r>
              <a:rPr lang="cs-CZ" dirty="0">
                <a:solidFill>
                  <a:srgbClr val="202124"/>
                </a:solidFill>
                <a:latin typeface="Google Sans"/>
              </a:rPr>
              <a:t>, atd.</a:t>
            </a: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dirty="0">
              <a:solidFill>
                <a:srgbClr val="202124"/>
              </a:solidFill>
              <a:latin typeface="Google Sans"/>
            </a:endParaRPr>
          </a:p>
          <a:p>
            <a:endParaRPr lang="cs-CZ" b="1" i="0" dirty="0">
              <a:solidFill>
                <a:srgbClr val="252525"/>
              </a:solidFill>
              <a:effectLst/>
            </a:endParaRPr>
          </a:p>
          <a:p>
            <a:r>
              <a:rPr lang="cs-CZ" b="1" i="0" dirty="0">
                <a:solidFill>
                  <a:srgbClr val="252525"/>
                </a:solidFill>
                <a:effectLst/>
              </a:rPr>
              <a:t>MITOTICKÝ INDEX:</a:t>
            </a:r>
            <a:r>
              <a:rPr lang="cs-CZ" b="0" i="0" dirty="0">
                <a:solidFill>
                  <a:srgbClr val="252525"/>
                </a:solidFill>
                <a:effectLst/>
              </a:rPr>
              <a:t> podíl počtu buněk ve stádiu mitózy k celkovému počtu buněk.</a:t>
            </a:r>
            <a:endParaRPr lang="cs-CZ" dirty="0">
              <a:solidFill>
                <a:srgbClr val="202124"/>
              </a:solidFill>
            </a:endParaRPr>
          </a:p>
        </p:txBody>
      </p:sp>
      <p:pic>
        <p:nvPicPr>
          <p:cNvPr id="23554" name="Picture 2" descr="cell-cycle">
            <a:extLst>
              <a:ext uri="{FF2B5EF4-FFF2-40B4-BE49-F238E27FC236}">
                <a16:creationId xmlns:a16="http://schemas.microsoft.com/office/drawing/2014/main" id="{5A6B96CF-18CF-FC09-8425-633EEE38D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172" y="1690688"/>
            <a:ext cx="5611548" cy="4927959"/>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FC21AA72-C53C-A738-1F03-84D1A4733A91}"/>
              </a:ext>
            </a:extLst>
          </p:cNvPr>
          <p:cNvPicPr>
            <a:picLocks noChangeAspect="1"/>
          </p:cNvPicPr>
          <p:nvPr/>
        </p:nvPicPr>
        <p:blipFill>
          <a:blip r:embed="rId3"/>
          <a:stretch>
            <a:fillRect/>
          </a:stretch>
        </p:blipFill>
        <p:spPr>
          <a:xfrm>
            <a:off x="686108" y="3699541"/>
            <a:ext cx="5114925" cy="1962150"/>
          </a:xfrm>
          <a:prstGeom prst="rect">
            <a:avLst/>
          </a:prstGeom>
        </p:spPr>
      </p:pic>
      <p:sp>
        <p:nvSpPr>
          <p:cNvPr id="6" name="TextovéPole 5">
            <a:extLst>
              <a:ext uri="{FF2B5EF4-FFF2-40B4-BE49-F238E27FC236}">
                <a16:creationId xmlns:a16="http://schemas.microsoft.com/office/drawing/2014/main" id="{EE7DA10D-ABC1-C9B3-12BA-501B8605C26F}"/>
              </a:ext>
            </a:extLst>
          </p:cNvPr>
          <p:cNvSpPr txBox="1"/>
          <p:nvPr/>
        </p:nvSpPr>
        <p:spPr>
          <a:xfrm>
            <a:off x="174232" y="3699541"/>
            <a:ext cx="1936955" cy="369332"/>
          </a:xfrm>
          <a:prstGeom prst="rect">
            <a:avLst/>
          </a:prstGeom>
          <a:noFill/>
        </p:spPr>
        <p:txBody>
          <a:bodyPr wrap="square" rtlCol="0">
            <a:spAutoFit/>
          </a:bodyPr>
          <a:lstStyle/>
          <a:p>
            <a:r>
              <a:rPr lang="cs-CZ" b="1" dirty="0"/>
              <a:t>Mitóza</a:t>
            </a:r>
          </a:p>
        </p:txBody>
      </p:sp>
      <p:sp>
        <p:nvSpPr>
          <p:cNvPr id="7" name="TextovéPole 6">
            <a:extLst>
              <a:ext uri="{FF2B5EF4-FFF2-40B4-BE49-F238E27FC236}">
                <a16:creationId xmlns:a16="http://schemas.microsoft.com/office/drawing/2014/main" id="{062E0FAC-E3B1-3F8A-ACC3-8C1D4496273E}"/>
              </a:ext>
            </a:extLst>
          </p:cNvPr>
          <p:cNvSpPr txBox="1"/>
          <p:nvPr/>
        </p:nvSpPr>
        <p:spPr>
          <a:xfrm>
            <a:off x="6359172" y="6252747"/>
            <a:ext cx="3097161" cy="365900"/>
          </a:xfrm>
          <a:prstGeom prst="rect">
            <a:avLst/>
          </a:prstGeom>
          <a:noFill/>
        </p:spPr>
        <p:txBody>
          <a:bodyPr wrap="square" rtlCol="0">
            <a:spAutoFit/>
          </a:bodyPr>
          <a:lstStyle/>
          <a:p>
            <a:r>
              <a:rPr lang="cs-CZ" b="1" dirty="0"/>
              <a:t>Buněčný cyklus</a:t>
            </a:r>
          </a:p>
        </p:txBody>
      </p:sp>
    </p:spTree>
    <p:extLst>
      <p:ext uri="{BB962C8B-B14F-4D97-AF65-F5344CB8AC3E}">
        <p14:creationId xmlns:p14="http://schemas.microsoft.com/office/powerpoint/2010/main" val="310416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Rychlá </a:t>
            </a:r>
            <a:r>
              <a:rPr lang="cs-CZ" dirty="0" err="1"/>
              <a:t>roztlaková</a:t>
            </a:r>
            <a:r>
              <a:rPr lang="cs-CZ" dirty="0"/>
              <a:t> metoda</a:t>
            </a:r>
          </a:p>
        </p:txBody>
      </p:sp>
      <p:sp>
        <p:nvSpPr>
          <p:cNvPr id="3" name="TextovéPole 2">
            <a:extLst>
              <a:ext uri="{FF2B5EF4-FFF2-40B4-BE49-F238E27FC236}">
                <a16:creationId xmlns:a16="http://schemas.microsoft.com/office/drawing/2014/main" id="{3641858B-C1FA-0552-1F80-6AE0FD286DC6}"/>
              </a:ext>
            </a:extLst>
          </p:cNvPr>
          <p:cNvSpPr txBox="1"/>
          <p:nvPr/>
        </p:nvSpPr>
        <p:spPr>
          <a:xfrm>
            <a:off x="488270" y="1690688"/>
            <a:ext cx="7883373" cy="4524315"/>
          </a:xfrm>
          <a:prstGeom prst="rect">
            <a:avLst/>
          </a:prstGeom>
          <a:noFill/>
        </p:spPr>
        <p:txBody>
          <a:bodyPr wrap="square" rtlCol="0">
            <a:spAutoFit/>
          </a:bodyPr>
          <a:lstStyle/>
          <a:p>
            <a:r>
              <a:rPr lang="cs-CZ" b="0" i="0" dirty="0">
                <a:solidFill>
                  <a:srgbClr val="000000"/>
                </a:solidFill>
                <a:effectLst/>
                <a:latin typeface="Times New Roman" panose="02020603050405020304" pitchFamily="18" charset="0"/>
              </a:rPr>
              <a:t>FIXACE</a:t>
            </a:r>
          </a:p>
          <a:p>
            <a:pPr marL="342900" indent="-342900">
              <a:buFont typeface="+mj-lt"/>
              <a:buAutoNum type="arabicParenR"/>
            </a:pPr>
            <a:r>
              <a:rPr lang="cs-CZ" b="0" i="0" dirty="0">
                <a:solidFill>
                  <a:srgbClr val="000000"/>
                </a:solidFill>
                <a:effectLst/>
                <a:latin typeface="Times New Roman" panose="02020603050405020304" pitchFamily="18" charset="0"/>
              </a:rPr>
              <a:t>Vložit kořenové špičky do fixační směsi (96% etanol : ledová kyselina octová, poměr 3:1); nechat působit ON při 6°C. </a:t>
            </a:r>
          </a:p>
          <a:p>
            <a:pPr marL="342900" indent="-342900">
              <a:buFont typeface="+mj-lt"/>
              <a:buAutoNum type="arabicParenR"/>
            </a:pPr>
            <a:r>
              <a:rPr lang="cs-CZ" b="0" i="0" dirty="0">
                <a:solidFill>
                  <a:srgbClr val="000000"/>
                </a:solidFill>
                <a:effectLst/>
                <a:latin typeface="Times New Roman" panose="02020603050405020304" pitchFamily="18" charset="0"/>
              </a:rPr>
              <a:t>Přendat koř. </a:t>
            </a:r>
            <a:r>
              <a:rPr lang="cs-CZ" dirty="0">
                <a:solidFill>
                  <a:srgbClr val="000000"/>
                </a:solidFill>
                <a:latin typeface="Times New Roman" panose="02020603050405020304" pitchFamily="18" charset="0"/>
              </a:rPr>
              <a:t>š</a:t>
            </a:r>
            <a:r>
              <a:rPr lang="cs-CZ" b="0" i="0" dirty="0">
                <a:solidFill>
                  <a:srgbClr val="000000"/>
                </a:solidFill>
                <a:effectLst/>
                <a:latin typeface="Times New Roman" panose="02020603050405020304" pitchFamily="18" charset="0"/>
              </a:rPr>
              <a:t>pičky do 70% etanolu (dlouhodobé skladování). </a:t>
            </a:r>
          </a:p>
          <a:p>
            <a:endParaRPr lang="cs-CZ" b="0" i="0" dirty="0">
              <a:solidFill>
                <a:srgbClr val="000000"/>
              </a:solidFill>
              <a:effectLst/>
              <a:latin typeface="Times New Roman" panose="02020603050405020304" pitchFamily="18" charset="0"/>
            </a:endParaRPr>
          </a:p>
          <a:p>
            <a:r>
              <a:rPr lang="cs-CZ" dirty="0">
                <a:solidFill>
                  <a:srgbClr val="000000"/>
                </a:solidFill>
                <a:latin typeface="Times New Roman" panose="02020603050405020304" pitchFamily="18" charset="0"/>
              </a:rPr>
              <a:t>MACERACE</a:t>
            </a:r>
            <a:endParaRPr lang="cs-CZ" b="0" i="0" dirty="0">
              <a:solidFill>
                <a:srgbClr val="000000"/>
              </a:solidFill>
              <a:effectLst/>
              <a:latin typeface="Times New Roman" panose="02020603050405020304" pitchFamily="18" charset="0"/>
            </a:endParaRPr>
          </a:p>
          <a:p>
            <a:pPr marL="342900" indent="-342900">
              <a:buAutoNum type="arabicParenR"/>
            </a:pPr>
            <a:r>
              <a:rPr lang="cs-CZ" b="0" i="0" dirty="0">
                <a:solidFill>
                  <a:srgbClr val="000000"/>
                </a:solidFill>
                <a:effectLst/>
                <a:latin typeface="Times New Roman" panose="02020603050405020304" pitchFamily="18" charset="0"/>
              </a:rPr>
              <a:t>Přenést koř. špičky do maceračního roztoku (96% alkoholu: koncentrované </a:t>
            </a:r>
            <a:r>
              <a:rPr lang="cs-CZ" b="0" i="0" dirty="0" err="1">
                <a:solidFill>
                  <a:srgbClr val="000000"/>
                </a:solidFill>
                <a:effectLst/>
                <a:latin typeface="Times New Roman" panose="02020603050405020304" pitchFamily="18" charset="0"/>
              </a:rPr>
              <a:t>HCl</a:t>
            </a:r>
            <a:r>
              <a:rPr lang="cs-CZ" b="0" i="0" dirty="0">
                <a:solidFill>
                  <a:srgbClr val="000000"/>
                </a:solidFill>
                <a:effectLst/>
                <a:latin typeface="Times New Roman" panose="02020603050405020304" pitchFamily="18" charset="0"/>
              </a:rPr>
              <a:t>,  poměr 1:1); inkubovat 1-2 minuty při RT. </a:t>
            </a:r>
          </a:p>
          <a:p>
            <a:pPr marL="342900" indent="-342900">
              <a:buFont typeface="+mj-lt"/>
              <a:buAutoNum type="arabicParenR"/>
            </a:pPr>
            <a:r>
              <a:rPr lang="cs-CZ" dirty="0">
                <a:solidFill>
                  <a:srgbClr val="000000"/>
                </a:solidFill>
                <a:latin typeface="Times New Roman" panose="02020603050405020304" pitchFamily="18" charset="0"/>
              </a:rPr>
              <a:t>Vyprat koř. špičky v destilované vodě; </a:t>
            </a:r>
            <a:r>
              <a:rPr lang="cs-CZ" b="0" i="0" dirty="0">
                <a:solidFill>
                  <a:srgbClr val="000000"/>
                </a:solidFill>
                <a:effectLst/>
                <a:latin typeface="Times New Roman" panose="02020603050405020304" pitchFamily="18" charset="0"/>
              </a:rPr>
              <a:t>1-2 minuty. </a:t>
            </a:r>
          </a:p>
          <a:p>
            <a:pPr marL="342900" indent="-342900">
              <a:buFont typeface="+mj-lt"/>
              <a:buAutoNum type="arabicParenR"/>
            </a:pPr>
            <a:r>
              <a:rPr lang="cs-CZ" b="0" i="0" dirty="0">
                <a:solidFill>
                  <a:srgbClr val="000000"/>
                </a:solidFill>
                <a:effectLst/>
                <a:latin typeface="Times New Roman" panose="02020603050405020304" pitchFamily="18" charset="0"/>
              </a:rPr>
              <a:t>Přemístit koř. špičku na podložní sklíčko do kapky vody.  </a:t>
            </a:r>
          </a:p>
          <a:p>
            <a:pPr marL="342900" indent="-342900">
              <a:buFont typeface="+mj-lt"/>
              <a:buAutoNum type="arabicParenR"/>
            </a:pPr>
            <a:r>
              <a:rPr lang="cs-CZ" b="0" i="0" dirty="0">
                <a:solidFill>
                  <a:srgbClr val="000000"/>
                </a:solidFill>
                <a:effectLst/>
                <a:latin typeface="Times New Roman" panose="02020603050405020304" pitchFamily="18" charset="0"/>
              </a:rPr>
              <a:t>Odříznout část koř. špičky s dělivými meristémy, zbytek kořene odstranit.</a:t>
            </a:r>
          </a:p>
          <a:p>
            <a:pPr marL="342900" indent="-342900">
              <a:buFont typeface="+mj-lt"/>
              <a:buAutoNum type="arabicParenR"/>
            </a:pPr>
            <a:endParaRPr lang="cs-CZ" b="0" i="0" dirty="0">
              <a:solidFill>
                <a:srgbClr val="000000"/>
              </a:solidFill>
              <a:effectLst/>
              <a:latin typeface="Times New Roman" panose="02020603050405020304" pitchFamily="18" charset="0"/>
            </a:endParaRPr>
          </a:p>
          <a:p>
            <a:r>
              <a:rPr lang="cs-CZ" dirty="0">
                <a:solidFill>
                  <a:srgbClr val="000000"/>
                </a:solidFill>
                <a:latin typeface="Times New Roman" panose="02020603050405020304" pitchFamily="18" charset="0"/>
              </a:rPr>
              <a:t>BARVENÍ</a:t>
            </a:r>
          </a:p>
          <a:p>
            <a:pPr marL="342900" indent="-342900">
              <a:buFont typeface="+mj-lt"/>
              <a:buAutoNum type="arabicParenR"/>
            </a:pPr>
            <a:r>
              <a:rPr lang="cs-CZ" b="0" i="0" dirty="0">
                <a:solidFill>
                  <a:srgbClr val="000000"/>
                </a:solidFill>
                <a:effectLst/>
                <a:latin typeface="Times New Roman" panose="02020603050405020304" pitchFamily="18" charset="0"/>
              </a:rPr>
              <a:t>Odsát přebytek vody z krycího skla a přidat kapku barviva (</a:t>
            </a:r>
            <a:r>
              <a:rPr lang="cs-CZ" b="0" i="0" dirty="0" err="1">
                <a:solidFill>
                  <a:srgbClr val="000000"/>
                </a:solidFill>
                <a:effectLst/>
                <a:latin typeface="Times New Roman" panose="02020603050405020304" pitchFamily="18" charset="0"/>
              </a:rPr>
              <a:t>laktopropionorcein</a:t>
            </a:r>
            <a:r>
              <a:rPr lang="cs-CZ" b="0" i="0" dirty="0">
                <a:solidFill>
                  <a:srgbClr val="000000"/>
                </a:solidFill>
                <a:effectLst/>
                <a:latin typeface="Times New Roman" panose="02020603050405020304" pitchFamily="18" charset="0"/>
              </a:rPr>
              <a:t>) </a:t>
            </a:r>
          </a:p>
          <a:p>
            <a:pPr marL="342900" indent="-342900">
              <a:buFont typeface="+mj-lt"/>
              <a:buAutoNum type="arabicParenR"/>
            </a:pPr>
            <a:r>
              <a:rPr lang="cs-CZ" dirty="0">
                <a:solidFill>
                  <a:srgbClr val="000000"/>
                </a:solidFill>
                <a:latin typeface="Times New Roman" panose="02020603050405020304" pitchFamily="18" charset="0"/>
              </a:rPr>
              <a:t>Překrýt koř. špičku</a:t>
            </a:r>
            <a:r>
              <a:rPr lang="cs-CZ" b="0" i="0" dirty="0">
                <a:solidFill>
                  <a:srgbClr val="000000"/>
                </a:solidFill>
                <a:effectLst/>
                <a:latin typeface="Times New Roman" panose="02020603050405020304" pitchFamily="18" charset="0"/>
              </a:rPr>
              <a:t> krycím sklíčkem a </a:t>
            </a:r>
            <a:r>
              <a:rPr lang="cs-CZ" b="0" i="0" dirty="0" err="1">
                <a:solidFill>
                  <a:srgbClr val="000000"/>
                </a:solidFill>
                <a:effectLst/>
                <a:latin typeface="Times New Roman" panose="02020603050405020304" pitchFamily="18" charset="0"/>
              </a:rPr>
              <a:t>rozmáčnout</a:t>
            </a:r>
            <a:r>
              <a:rPr lang="cs-CZ" b="0" i="0" dirty="0">
                <a:solidFill>
                  <a:srgbClr val="000000"/>
                </a:solidFill>
                <a:effectLst/>
                <a:latin typeface="Times New Roman" panose="02020603050405020304" pitchFamily="18" charset="0"/>
              </a:rPr>
              <a:t> špičkou reparační jehly. </a:t>
            </a:r>
          </a:p>
          <a:p>
            <a:pPr marL="342900" indent="-342900">
              <a:buFont typeface="+mj-lt"/>
              <a:buAutoNum type="arabicParenR"/>
            </a:pPr>
            <a:r>
              <a:rPr lang="cs-CZ" b="0" i="0" dirty="0">
                <a:solidFill>
                  <a:srgbClr val="000000"/>
                </a:solidFill>
                <a:effectLst/>
                <a:latin typeface="Times New Roman" panose="02020603050405020304" pitchFamily="18" charset="0"/>
              </a:rPr>
              <a:t>pozorován imerzním objektivem se zvětšením 100x.</a:t>
            </a:r>
            <a:endParaRPr lang="cs-CZ" dirty="0"/>
          </a:p>
        </p:txBody>
      </p:sp>
      <p:sp>
        <p:nvSpPr>
          <p:cNvPr id="4" name="TextovéPole 3">
            <a:extLst>
              <a:ext uri="{FF2B5EF4-FFF2-40B4-BE49-F238E27FC236}">
                <a16:creationId xmlns:a16="http://schemas.microsoft.com/office/drawing/2014/main" id="{5E34F760-B632-B1BF-D91B-ADBB4BE104C8}"/>
              </a:ext>
            </a:extLst>
          </p:cNvPr>
          <p:cNvSpPr txBox="1"/>
          <p:nvPr/>
        </p:nvSpPr>
        <p:spPr>
          <a:xfrm>
            <a:off x="9374820" y="1601911"/>
            <a:ext cx="2512381" cy="4247317"/>
          </a:xfrm>
          <a:prstGeom prst="rect">
            <a:avLst/>
          </a:prstGeom>
          <a:noFill/>
        </p:spPr>
        <p:txBody>
          <a:bodyPr wrap="square" rtlCol="0">
            <a:spAutoFit/>
          </a:bodyPr>
          <a:lstStyle/>
          <a:p>
            <a:r>
              <a:rPr lang="cs-CZ" b="1" dirty="0"/>
              <a:t>Fixace</a:t>
            </a:r>
            <a:r>
              <a:rPr lang="cs-CZ" dirty="0"/>
              <a:t> způsobuje rychlé usmrcení objektu při zachování neporušené struktury chromozomů</a:t>
            </a:r>
          </a:p>
          <a:p>
            <a:endParaRPr lang="cs-CZ" dirty="0"/>
          </a:p>
          <a:p>
            <a:endParaRPr lang="cs-CZ" dirty="0"/>
          </a:p>
          <a:p>
            <a:r>
              <a:rPr lang="cs-CZ" b="1" dirty="0"/>
              <a:t>Macerace</a:t>
            </a:r>
            <a:r>
              <a:rPr lang="cs-CZ" dirty="0"/>
              <a:t> rozruší pektinovou střední lamelu. Rozvolněné buňky se tlakem rozprostřou do plochy.</a:t>
            </a:r>
          </a:p>
          <a:p>
            <a:endParaRPr lang="cs-CZ" dirty="0"/>
          </a:p>
          <a:p>
            <a:endParaRPr lang="cs-CZ" dirty="0"/>
          </a:p>
          <a:p>
            <a:r>
              <a:rPr lang="cs-CZ" b="1" dirty="0"/>
              <a:t>Barvení </a:t>
            </a:r>
            <a:r>
              <a:rPr lang="cs-CZ" dirty="0"/>
              <a:t>zviditelní chromozomy</a:t>
            </a:r>
          </a:p>
        </p:txBody>
      </p:sp>
    </p:spTree>
    <p:extLst>
      <p:ext uri="{BB962C8B-B14F-4D97-AF65-F5344CB8AC3E}">
        <p14:creationId xmlns:p14="http://schemas.microsoft.com/office/powerpoint/2010/main" val="131363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Funkce průduchů</a:t>
            </a:r>
            <a:br>
              <a:rPr lang="cs-CZ" dirty="0"/>
            </a:br>
            <a:endParaRPr lang="cs-CZ" dirty="0"/>
          </a:p>
        </p:txBody>
      </p:sp>
      <p:pic>
        <p:nvPicPr>
          <p:cNvPr id="2050" name="Picture 2" descr="figure a">
            <a:extLst>
              <a:ext uri="{FF2B5EF4-FFF2-40B4-BE49-F238E27FC236}">
                <a16:creationId xmlns:a16="http://schemas.microsoft.com/office/drawing/2014/main" id="{32C2BAFE-0487-D4C7-E89E-5D1F7A914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3166" y="1298756"/>
            <a:ext cx="8532690" cy="5466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EFC23F0F-DE90-2E6C-037D-9030EB98722B}"/>
              </a:ext>
            </a:extLst>
          </p:cNvPr>
          <p:cNvSpPr txBox="1"/>
          <p:nvPr/>
        </p:nvSpPr>
        <p:spPr>
          <a:xfrm>
            <a:off x="9489972" y="3050206"/>
            <a:ext cx="2220247" cy="461665"/>
          </a:xfrm>
          <a:prstGeom prst="rect">
            <a:avLst/>
          </a:prstGeom>
          <a:noFill/>
        </p:spPr>
        <p:txBody>
          <a:bodyPr wrap="square" rtlCol="0">
            <a:spAutoFit/>
          </a:bodyPr>
          <a:lstStyle/>
          <a:p>
            <a:r>
              <a:rPr lang="cs-CZ" sz="2400" b="1" dirty="0"/>
              <a:t>Ztráta H</a:t>
            </a:r>
            <a:r>
              <a:rPr lang="cs-CZ" sz="2400" b="1" baseline="-25000" dirty="0"/>
              <a:t>2</a:t>
            </a:r>
            <a:r>
              <a:rPr lang="cs-CZ" sz="2400" b="1" dirty="0"/>
              <a:t>O</a:t>
            </a:r>
          </a:p>
        </p:txBody>
      </p:sp>
      <p:sp>
        <p:nvSpPr>
          <p:cNvPr id="5" name="Šipka: dolů 4">
            <a:extLst>
              <a:ext uri="{FF2B5EF4-FFF2-40B4-BE49-F238E27FC236}">
                <a16:creationId xmlns:a16="http://schemas.microsoft.com/office/drawing/2014/main" id="{515A46E4-2D50-E44F-21EB-E75AA34684E9}"/>
              </a:ext>
            </a:extLst>
          </p:cNvPr>
          <p:cNvSpPr/>
          <p:nvPr/>
        </p:nvSpPr>
        <p:spPr>
          <a:xfrm rot="16200000">
            <a:off x="7747987" y="1863193"/>
            <a:ext cx="568170" cy="28630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B1D4FF80-F551-2384-0F11-F029A60BD6F8}"/>
              </a:ext>
            </a:extLst>
          </p:cNvPr>
          <p:cNvSpPr txBox="1"/>
          <p:nvPr/>
        </p:nvSpPr>
        <p:spPr>
          <a:xfrm>
            <a:off x="9312992" y="1870213"/>
            <a:ext cx="2150847" cy="830997"/>
          </a:xfrm>
          <a:prstGeom prst="rect">
            <a:avLst/>
          </a:prstGeom>
          <a:noFill/>
        </p:spPr>
        <p:txBody>
          <a:bodyPr wrap="square" rtlCol="0">
            <a:spAutoFit/>
          </a:bodyPr>
          <a:lstStyle/>
          <a:p>
            <a:pPr algn="ctr"/>
            <a:r>
              <a:rPr lang="cs-CZ" sz="2400" b="1" dirty="0"/>
              <a:t>Výměna plynů </a:t>
            </a:r>
          </a:p>
          <a:p>
            <a:pPr algn="ctr"/>
            <a:r>
              <a:rPr lang="cs-CZ" sz="2400" b="1" dirty="0"/>
              <a:t>O</a:t>
            </a:r>
            <a:r>
              <a:rPr lang="cs-CZ" sz="2400" b="1" baseline="-25000" dirty="0"/>
              <a:t>2 </a:t>
            </a:r>
            <a:r>
              <a:rPr lang="cs-CZ" sz="2400" b="1" dirty="0"/>
              <a:t> a CO</a:t>
            </a:r>
            <a:r>
              <a:rPr lang="cs-CZ" sz="2400" b="1" baseline="-25000" dirty="0"/>
              <a:t>2</a:t>
            </a:r>
          </a:p>
        </p:txBody>
      </p:sp>
      <p:sp>
        <p:nvSpPr>
          <p:cNvPr id="10" name="TextovéPole 9">
            <a:extLst>
              <a:ext uri="{FF2B5EF4-FFF2-40B4-BE49-F238E27FC236}">
                <a16:creationId xmlns:a16="http://schemas.microsoft.com/office/drawing/2014/main" id="{ACD897D8-1E39-D489-8049-8E8EB2539E31}"/>
              </a:ext>
            </a:extLst>
          </p:cNvPr>
          <p:cNvSpPr txBox="1"/>
          <p:nvPr/>
        </p:nvSpPr>
        <p:spPr>
          <a:xfrm>
            <a:off x="8913242" y="4292020"/>
            <a:ext cx="3003455" cy="2308324"/>
          </a:xfrm>
          <a:prstGeom prst="rect">
            <a:avLst/>
          </a:prstGeom>
          <a:noFill/>
        </p:spPr>
        <p:txBody>
          <a:bodyPr wrap="square" rtlCol="0">
            <a:spAutoFit/>
          </a:bodyPr>
          <a:lstStyle/>
          <a:p>
            <a:r>
              <a:rPr lang="cs-CZ" dirty="0"/>
              <a:t>Při dýchání se uvolní cca 14% CO</a:t>
            </a:r>
            <a:r>
              <a:rPr lang="cs-CZ" baseline="-25000" dirty="0"/>
              <a:t>2</a:t>
            </a:r>
            <a:r>
              <a:rPr lang="cs-CZ" dirty="0"/>
              <a:t>, který rostlina přijala při fotosyntéze</a:t>
            </a:r>
          </a:p>
          <a:p>
            <a:endParaRPr lang="cs-CZ" dirty="0"/>
          </a:p>
          <a:p>
            <a:r>
              <a:rPr lang="cs-CZ" b="1" dirty="0" err="1"/>
              <a:t>Fotosynteticko</a:t>
            </a:r>
            <a:r>
              <a:rPr lang="cs-CZ" b="1" dirty="0"/>
              <a:t>–transpirační kompromis</a:t>
            </a:r>
            <a:r>
              <a:rPr lang="cs-CZ" dirty="0"/>
              <a:t>: maximální přísun oxidu uhličitého při únosných ztrátách vody.</a:t>
            </a:r>
          </a:p>
        </p:txBody>
      </p:sp>
      <p:sp>
        <p:nvSpPr>
          <p:cNvPr id="11" name="Šipka: obousměrná vodorovná 10">
            <a:extLst>
              <a:ext uri="{FF2B5EF4-FFF2-40B4-BE49-F238E27FC236}">
                <a16:creationId xmlns:a16="http://schemas.microsoft.com/office/drawing/2014/main" id="{A79B3890-AE5F-6605-986B-B86E727D11A8}"/>
              </a:ext>
            </a:extLst>
          </p:cNvPr>
          <p:cNvSpPr/>
          <p:nvPr/>
        </p:nvSpPr>
        <p:spPr>
          <a:xfrm>
            <a:off x="6599069" y="2035422"/>
            <a:ext cx="2863048" cy="56817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AC720223-7388-3BDF-C324-D8F105F105BB}"/>
              </a:ext>
            </a:extLst>
          </p:cNvPr>
          <p:cNvSpPr txBox="1"/>
          <p:nvPr/>
        </p:nvSpPr>
        <p:spPr>
          <a:xfrm>
            <a:off x="133166" y="6395451"/>
            <a:ext cx="6096000" cy="369332"/>
          </a:xfrm>
          <a:prstGeom prst="rect">
            <a:avLst/>
          </a:prstGeom>
          <a:noFill/>
        </p:spPr>
        <p:txBody>
          <a:bodyPr wrap="square">
            <a:spAutoFit/>
          </a:bodyPr>
          <a:lstStyle/>
          <a:p>
            <a:r>
              <a:rPr lang="cs-CZ" dirty="0">
                <a:solidFill>
                  <a:schemeClr val="bg1"/>
                </a:solidFill>
              </a:rPr>
              <a:t>New </a:t>
            </a:r>
            <a:r>
              <a:rPr lang="cs-CZ" dirty="0" err="1">
                <a:solidFill>
                  <a:schemeClr val="bg1"/>
                </a:solidFill>
              </a:rPr>
              <a:t>Phytol</a:t>
            </a:r>
            <a:r>
              <a:rPr lang="cs-CZ" dirty="0">
                <a:solidFill>
                  <a:schemeClr val="bg1"/>
                </a:solidFill>
              </a:rPr>
              <a:t>. http://doi.org/c2v3 (2019)</a:t>
            </a:r>
          </a:p>
        </p:txBody>
      </p:sp>
    </p:spTree>
    <p:extLst>
      <p:ext uri="{BB962C8B-B14F-4D97-AF65-F5344CB8AC3E}">
        <p14:creationId xmlns:p14="http://schemas.microsoft.com/office/powerpoint/2010/main" val="380991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Proč studovat průduchy?</a:t>
            </a:r>
          </a:p>
        </p:txBody>
      </p:sp>
      <p:sp>
        <p:nvSpPr>
          <p:cNvPr id="3" name="TextovéPole 2">
            <a:extLst>
              <a:ext uri="{FF2B5EF4-FFF2-40B4-BE49-F238E27FC236}">
                <a16:creationId xmlns:a16="http://schemas.microsoft.com/office/drawing/2014/main" id="{5A8E25FA-F531-17D2-E4E7-E3098F11BC71}"/>
              </a:ext>
            </a:extLst>
          </p:cNvPr>
          <p:cNvSpPr txBox="1"/>
          <p:nvPr/>
        </p:nvSpPr>
        <p:spPr>
          <a:xfrm>
            <a:off x="7248064" y="1819938"/>
            <a:ext cx="4727894" cy="2585323"/>
          </a:xfrm>
          <a:prstGeom prst="rect">
            <a:avLst/>
          </a:prstGeom>
          <a:noFill/>
        </p:spPr>
        <p:txBody>
          <a:bodyPr wrap="square" rtlCol="0">
            <a:spAutoFit/>
          </a:bodyPr>
          <a:lstStyle/>
          <a:p>
            <a:r>
              <a:rPr lang="cs-CZ" b="1" dirty="0"/>
              <a:t>Závislost velikosti průduchů (délky svěracích buněk) na velikosti buněčného jádra!</a:t>
            </a:r>
          </a:p>
          <a:p>
            <a:endParaRPr lang="cs-CZ" b="1" dirty="0"/>
          </a:p>
          <a:p>
            <a:r>
              <a:rPr lang="cs-CZ" dirty="0"/>
              <a:t>Vyplývá z </a:t>
            </a:r>
            <a:r>
              <a:rPr lang="cs-CZ" b="1" dirty="0"/>
              <a:t>„karyoplazmatického poměru“</a:t>
            </a:r>
            <a:r>
              <a:rPr lang="cs-CZ" dirty="0"/>
              <a:t> = optimální poměru mezi objemem jádra (≈ obsah DNA) a cytoplazmy</a:t>
            </a:r>
          </a:p>
          <a:p>
            <a:endParaRPr lang="cs-CZ" dirty="0"/>
          </a:p>
          <a:p>
            <a:r>
              <a:rPr lang="cs-CZ" dirty="0"/>
              <a:t>Omezená variabilita velikosti průduchu; netrpí endopolyploidií</a:t>
            </a:r>
          </a:p>
        </p:txBody>
      </p:sp>
      <p:pic>
        <p:nvPicPr>
          <p:cNvPr id="4098" name="Picture 2" descr="The relationship between log-transformed genome size and stomatal length in geophytes. Regressions (lines not shown): overall, y ¼ 0 . 1761x + 0 . 8492, r ¼ 0 . 580, P ¼ 0 . 000; small-to-large genomes (2C , 40 000 Mbp; open symbols) y ¼ 0 . 1434x + 0 . 971, r ¼ 0 . 448, P ¼ 0 . 000; extremely large genomes (2C ≥ 40 000 Mbp; closed symbols) y ¼ 0 . 5342x – 0 . 8289, r ¼ 0 . 545, P ¼ 0 . 003. Circles, analysed geophytic species; squares, Tradescantia virginiana; triangles, genus Fritillaria.  ">
            <a:extLst>
              <a:ext uri="{FF2B5EF4-FFF2-40B4-BE49-F238E27FC236}">
                <a16:creationId xmlns:a16="http://schemas.microsoft.com/office/drawing/2014/main" id="{C302A9C4-0AB3-4992-1FA8-BB8A71111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9938"/>
            <a:ext cx="6134100" cy="453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75CA6D0-5F76-7FA3-F3DC-E70072835694}"/>
              </a:ext>
            </a:extLst>
          </p:cNvPr>
          <p:cNvSpPr txBox="1"/>
          <p:nvPr/>
        </p:nvSpPr>
        <p:spPr>
          <a:xfrm>
            <a:off x="771063" y="6391738"/>
            <a:ext cx="6096000" cy="369332"/>
          </a:xfrm>
          <a:prstGeom prst="rect">
            <a:avLst/>
          </a:prstGeom>
          <a:noFill/>
        </p:spPr>
        <p:txBody>
          <a:bodyPr wrap="square">
            <a:spAutoFit/>
          </a:bodyPr>
          <a:lstStyle/>
          <a:p>
            <a:r>
              <a:rPr lang="cs-CZ" b="0" i="0" dirty="0" err="1">
                <a:solidFill>
                  <a:srgbClr val="555555"/>
                </a:solidFill>
                <a:effectLst/>
                <a:latin typeface="Roboto" panose="02000000000000000000" pitchFamily="2" charset="0"/>
              </a:rPr>
              <a:t>Annals</a:t>
            </a:r>
            <a:r>
              <a:rPr lang="cs-CZ" b="0" i="0" dirty="0">
                <a:solidFill>
                  <a:srgbClr val="555555"/>
                </a:solidFill>
                <a:effectLst/>
                <a:latin typeface="Roboto" panose="02000000000000000000" pitchFamily="2" charset="0"/>
              </a:rPr>
              <a:t> </a:t>
            </a:r>
            <a:r>
              <a:rPr lang="cs-CZ" b="0" i="0" dirty="0" err="1">
                <a:solidFill>
                  <a:srgbClr val="555555"/>
                </a:solidFill>
                <a:effectLst/>
                <a:latin typeface="Roboto" panose="02000000000000000000" pitchFamily="2" charset="0"/>
              </a:rPr>
              <a:t>of</a:t>
            </a:r>
            <a:r>
              <a:rPr lang="cs-CZ" b="0" i="0" dirty="0">
                <a:solidFill>
                  <a:srgbClr val="555555"/>
                </a:solidFill>
                <a:effectLst/>
                <a:latin typeface="Roboto" panose="02000000000000000000" pitchFamily="2" charset="0"/>
              </a:rPr>
              <a:t> Bot. DOI:</a:t>
            </a:r>
            <a:r>
              <a:rPr lang="cs-CZ" b="0" i="0" u="sng" dirty="0">
                <a:effectLst/>
                <a:latin typeface="Roboto" panose="02000000000000000000" pitchFamily="2" charset="0"/>
                <a:hlinkClick r:id="rId3"/>
              </a:rPr>
              <a:t>10.1093/</a:t>
            </a:r>
            <a:r>
              <a:rPr lang="cs-CZ" b="0" i="0" u="sng" dirty="0" err="1">
                <a:effectLst/>
                <a:latin typeface="Roboto" panose="02000000000000000000" pitchFamily="2" charset="0"/>
                <a:hlinkClick r:id="rId3"/>
              </a:rPr>
              <a:t>aob</a:t>
            </a:r>
            <a:r>
              <a:rPr lang="cs-CZ" b="0" i="0" u="sng" dirty="0">
                <a:effectLst/>
                <a:latin typeface="Roboto" panose="02000000000000000000" pitchFamily="2" charset="0"/>
                <a:hlinkClick r:id="rId3"/>
              </a:rPr>
              <a:t>/mcr267</a:t>
            </a:r>
            <a:r>
              <a:rPr lang="cs-CZ" b="0" i="0" u="sng" dirty="0">
                <a:effectLst/>
                <a:latin typeface="Roboto" panose="02000000000000000000" pitchFamily="2" charset="0"/>
              </a:rPr>
              <a:t> (2012)</a:t>
            </a:r>
            <a:endParaRPr lang="cs-CZ" dirty="0"/>
          </a:p>
        </p:txBody>
      </p:sp>
      <p:sp>
        <p:nvSpPr>
          <p:cNvPr id="6" name="TextovéPole 5">
            <a:extLst>
              <a:ext uri="{FF2B5EF4-FFF2-40B4-BE49-F238E27FC236}">
                <a16:creationId xmlns:a16="http://schemas.microsoft.com/office/drawing/2014/main" id="{F40CD991-A503-F5A3-4C45-37A938DA2E35}"/>
              </a:ext>
            </a:extLst>
          </p:cNvPr>
          <p:cNvSpPr txBox="1"/>
          <p:nvPr/>
        </p:nvSpPr>
        <p:spPr>
          <a:xfrm>
            <a:off x="7248064" y="4738549"/>
            <a:ext cx="4594748" cy="1754326"/>
          </a:xfrm>
          <a:prstGeom prst="rect">
            <a:avLst/>
          </a:prstGeom>
          <a:noFill/>
        </p:spPr>
        <p:txBody>
          <a:bodyPr wrap="square" rtlCol="0">
            <a:spAutoFit/>
          </a:bodyPr>
          <a:lstStyle/>
          <a:p>
            <a:r>
              <a:rPr lang="cs-CZ" i="1" dirty="0"/>
              <a:t>Velikost průduchů u rostlin s malými genomy více ovlivňují ekofyziologické a </a:t>
            </a:r>
            <a:r>
              <a:rPr lang="cs-CZ" i="1" dirty="0" err="1"/>
              <a:t>ekomorfologické</a:t>
            </a:r>
            <a:r>
              <a:rPr lang="cs-CZ" i="1" dirty="0"/>
              <a:t> omezení;</a:t>
            </a:r>
          </a:p>
          <a:p>
            <a:r>
              <a:rPr lang="cs-CZ" i="1" dirty="0"/>
              <a:t> </a:t>
            </a:r>
          </a:p>
          <a:p>
            <a:r>
              <a:rPr lang="cs-CZ" i="1" dirty="0"/>
              <a:t>Velikost průduchů u rostlin s velkými genomy je ovlivněna limity spojenými s fungováním buňky</a:t>
            </a:r>
          </a:p>
        </p:txBody>
      </p:sp>
    </p:spTree>
    <p:extLst>
      <p:ext uri="{BB962C8B-B14F-4D97-AF65-F5344CB8AC3E}">
        <p14:creationId xmlns:p14="http://schemas.microsoft.com/office/powerpoint/2010/main" val="20613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EFA1331-C0D4-4807-2734-0B99E8C08548}"/>
              </a:ext>
            </a:extLst>
          </p:cNvPr>
          <p:cNvPicPr>
            <a:picLocks noChangeAspect="1"/>
          </p:cNvPicPr>
          <p:nvPr/>
        </p:nvPicPr>
        <p:blipFill>
          <a:blip r:embed="rId2"/>
          <a:stretch>
            <a:fillRect/>
          </a:stretch>
        </p:blipFill>
        <p:spPr>
          <a:xfrm>
            <a:off x="882075" y="3039766"/>
            <a:ext cx="10232535" cy="3156846"/>
          </a:xfrm>
          <a:prstGeom prst="rect">
            <a:avLst/>
          </a:prstGeom>
        </p:spPr>
      </p:pic>
      <p:sp>
        <p:nvSpPr>
          <p:cNvPr id="5" name="TextovéPole 4">
            <a:extLst>
              <a:ext uri="{FF2B5EF4-FFF2-40B4-BE49-F238E27FC236}">
                <a16:creationId xmlns:a16="http://schemas.microsoft.com/office/drawing/2014/main" id="{85B546B9-4DEB-395A-FBAB-8DAB43878CEA}"/>
              </a:ext>
            </a:extLst>
          </p:cNvPr>
          <p:cNvSpPr txBox="1"/>
          <p:nvPr/>
        </p:nvSpPr>
        <p:spPr>
          <a:xfrm>
            <a:off x="2361458" y="5827285"/>
            <a:ext cx="914399" cy="369332"/>
          </a:xfrm>
          <a:prstGeom prst="rect">
            <a:avLst/>
          </a:prstGeom>
          <a:solidFill>
            <a:schemeClr val="bg1"/>
          </a:solidFill>
        </p:spPr>
        <p:txBody>
          <a:bodyPr wrap="square" rtlCol="0">
            <a:spAutoFit/>
          </a:bodyPr>
          <a:lstStyle/>
          <a:p>
            <a:r>
              <a:rPr lang="en-US" dirty="0"/>
              <a:t>haploid</a:t>
            </a:r>
            <a:endParaRPr lang="cs-CZ" dirty="0"/>
          </a:p>
        </p:txBody>
      </p:sp>
      <p:sp>
        <p:nvSpPr>
          <p:cNvPr id="6" name="TextovéPole 5">
            <a:extLst>
              <a:ext uri="{FF2B5EF4-FFF2-40B4-BE49-F238E27FC236}">
                <a16:creationId xmlns:a16="http://schemas.microsoft.com/office/drawing/2014/main" id="{2052AF65-7A4D-7F1D-406B-BFC63957D1E1}"/>
              </a:ext>
            </a:extLst>
          </p:cNvPr>
          <p:cNvSpPr txBox="1"/>
          <p:nvPr/>
        </p:nvSpPr>
        <p:spPr>
          <a:xfrm>
            <a:off x="4964094" y="5827285"/>
            <a:ext cx="914399" cy="369332"/>
          </a:xfrm>
          <a:prstGeom prst="rect">
            <a:avLst/>
          </a:prstGeom>
          <a:solidFill>
            <a:schemeClr val="bg1"/>
          </a:solidFill>
        </p:spPr>
        <p:txBody>
          <a:bodyPr wrap="square" rtlCol="0">
            <a:spAutoFit/>
          </a:bodyPr>
          <a:lstStyle/>
          <a:p>
            <a:r>
              <a:rPr lang="cs-CZ" dirty="0"/>
              <a:t>di</a:t>
            </a:r>
            <a:r>
              <a:rPr lang="en-US" dirty="0" err="1"/>
              <a:t>ploid</a:t>
            </a:r>
            <a:endParaRPr lang="cs-CZ" dirty="0"/>
          </a:p>
        </p:txBody>
      </p:sp>
      <p:sp>
        <p:nvSpPr>
          <p:cNvPr id="7" name="TextovéPole 6">
            <a:extLst>
              <a:ext uri="{FF2B5EF4-FFF2-40B4-BE49-F238E27FC236}">
                <a16:creationId xmlns:a16="http://schemas.microsoft.com/office/drawing/2014/main" id="{5C1B5687-274C-CC61-B2F4-D4357E56F9EA}"/>
              </a:ext>
            </a:extLst>
          </p:cNvPr>
          <p:cNvSpPr txBox="1"/>
          <p:nvPr/>
        </p:nvSpPr>
        <p:spPr>
          <a:xfrm>
            <a:off x="7306320" y="5819523"/>
            <a:ext cx="1183688" cy="369332"/>
          </a:xfrm>
          <a:prstGeom prst="rect">
            <a:avLst/>
          </a:prstGeom>
          <a:solidFill>
            <a:schemeClr val="bg1"/>
          </a:solidFill>
        </p:spPr>
        <p:txBody>
          <a:bodyPr wrap="square" rtlCol="0">
            <a:spAutoFit/>
          </a:bodyPr>
          <a:lstStyle/>
          <a:p>
            <a:r>
              <a:rPr lang="cs-CZ" dirty="0" err="1"/>
              <a:t>aneu</a:t>
            </a:r>
            <a:r>
              <a:rPr lang="en-US" dirty="0" err="1"/>
              <a:t>ploid</a:t>
            </a:r>
            <a:endParaRPr lang="cs-CZ" dirty="0"/>
          </a:p>
        </p:txBody>
      </p:sp>
      <p:sp>
        <p:nvSpPr>
          <p:cNvPr id="8" name="TextovéPole 7">
            <a:extLst>
              <a:ext uri="{FF2B5EF4-FFF2-40B4-BE49-F238E27FC236}">
                <a16:creationId xmlns:a16="http://schemas.microsoft.com/office/drawing/2014/main" id="{86D6606A-7FCF-B00D-E69A-32B9E6DC6C87}"/>
              </a:ext>
            </a:extLst>
          </p:cNvPr>
          <p:cNvSpPr txBox="1"/>
          <p:nvPr/>
        </p:nvSpPr>
        <p:spPr>
          <a:xfrm>
            <a:off x="9930922" y="5837278"/>
            <a:ext cx="1183688" cy="369332"/>
          </a:xfrm>
          <a:prstGeom prst="rect">
            <a:avLst/>
          </a:prstGeom>
          <a:solidFill>
            <a:schemeClr val="bg1"/>
          </a:solidFill>
        </p:spPr>
        <p:txBody>
          <a:bodyPr wrap="square" rtlCol="0">
            <a:spAutoFit/>
          </a:bodyPr>
          <a:lstStyle/>
          <a:p>
            <a:r>
              <a:rPr lang="cs-CZ" dirty="0"/>
              <a:t>tetra</a:t>
            </a:r>
            <a:r>
              <a:rPr lang="en-US" dirty="0" err="1"/>
              <a:t>ploid</a:t>
            </a:r>
            <a:endParaRPr lang="cs-CZ" dirty="0"/>
          </a:p>
        </p:txBody>
      </p:sp>
      <p:sp>
        <p:nvSpPr>
          <p:cNvPr id="10" name="Nadpis 1">
            <a:extLst>
              <a:ext uri="{FF2B5EF4-FFF2-40B4-BE49-F238E27FC236}">
                <a16:creationId xmlns:a16="http://schemas.microsoft.com/office/drawing/2014/main" id="{7880D77F-6716-4BA1-E8E0-37EABBBBEF23}"/>
              </a:ext>
            </a:extLst>
          </p:cNvPr>
          <p:cNvSpPr txBox="1">
            <a:spLocks/>
          </p:cNvSpPr>
          <p:nvPr/>
        </p:nvSpPr>
        <p:spPr>
          <a:xfrm>
            <a:off x="749421" y="184510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dirty="0"/>
              <a:t>Vztah průduchů a ploidie</a:t>
            </a:r>
          </a:p>
        </p:txBody>
      </p:sp>
      <p:sp>
        <p:nvSpPr>
          <p:cNvPr id="12" name="TextovéPole 11">
            <a:extLst>
              <a:ext uri="{FF2B5EF4-FFF2-40B4-BE49-F238E27FC236}">
                <a16:creationId xmlns:a16="http://schemas.microsoft.com/office/drawing/2014/main" id="{3B685649-25E5-001D-E6EE-064D44F893C8}"/>
              </a:ext>
            </a:extLst>
          </p:cNvPr>
          <p:cNvSpPr txBox="1"/>
          <p:nvPr/>
        </p:nvSpPr>
        <p:spPr>
          <a:xfrm>
            <a:off x="659165" y="6351031"/>
            <a:ext cx="10696113" cy="369332"/>
          </a:xfrm>
          <a:prstGeom prst="rect">
            <a:avLst/>
          </a:prstGeom>
          <a:noFill/>
        </p:spPr>
        <p:txBody>
          <a:bodyPr wrap="square">
            <a:spAutoFit/>
          </a:bodyPr>
          <a:lstStyle/>
          <a:p>
            <a:r>
              <a:rPr lang="cs-CZ" i="1" dirty="0" err="1"/>
              <a:t>Brassica</a:t>
            </a:r>
            <a:r>
              <a:rPr lang="cs-CZ" i="1" dirty="0"/>
              <a:t> rapa</a:t>
            </a:r>
            <a:r>
              <a:rPr lang="cs-CZ" dirty="0"/>
              <a:t> L. </a:t>
            </a:r>
            <a:r>
              <a:rPr lang="cs-CZ" dirty="0" err="1"/>
              <a:t>ssp</a:t>
            </a:r>
            <a:r>
              <a:rPr lang="cs-CZ" dirty="0"/>
              <a:t>. </a:t>
            </a:r>
            <a:r>
              <a:rPr lang="cs-CZ" i="1" dirty="0" err="1"/>
              <a:t>pekinensis</a:t>
            </a:r>
            <a:r>
              <a:rPr lang="cs-CZ" sz="1800" dirty="0"/>
              <a:t>				        </a:t>
            </a:r>
            <a:r>
              <a:rPr lang="cs-CZ" sz="1800" dirty="0" err="1"/>
              <a:t>Ai</a:t>
            </a:r>
            <a:r>
              <a:rPr lang="cs-CZ" sz="1800" dirty="0"/>
              <a:t> </a:t>
            </a:r>
            <a:r>
              <a:rPr lang="cs-CZ" sz="1800" dirty="0" err="1"/>
              <a:t>Xia</a:t>
            </a:r>
            <a:r>
              <a:rPr lang="cs-CZ" sz="1800" dirty="0"/>
              <a:t> </a:t>
            </a:r>
            <a:r>
              <a:rPr lang="cs-CZ" sz="1800" dirty="0" err="1"/>
              <a:t>Gu</a:t>
            </a:r>
            <a:r>
              <a:rPr lang="cs-CZ" sz="1800" dirty="0"/>
              <a:t> et al. (2016) </a:t>
            </a:r>
            <a:r>
              <a:rPr lang="cs-CZ" sz="1800" dirty="0" err="1"/>
              <a:t>Breeding</a:t>
            </a:r>
            <a:r>
              <a:rPr lang="cs-CZ" sz="1800" dirty="0"/>
              <a:t> Science</a:t>
            </a:r>
            <a:endParaRPr lang="cs-CZ" dirty="0"/>
          </a:p>
        </p:txBody>
      </p:sp>
      <p:sp>
        <p:nvSpPr>
          <p:cNvPr id="15" name="Nadpis 1">
            <a:extLst>
              <a:ext uri="{FF2B5EF4-FFF2-40B4-BE49-F238E27FC236}">
                <a16:creationId xmlns:a16="http://schemas.microsoft.com/office/drawing/2014/main" id="{4FAC7743-338A-91D5-4043-2B75434D209E}"/>
              </a:ext>
            </a:extLst>
          </p:cNvPr>
          <p:cNvSpPr txBox="1">
            <a:spLocks/>
          </p:cNvSpPr>
          <p:nvPr/>
        </p:nvSpPr>
        <p:spPr>
          <a:xfrm>
            <a:off x="749421" y="389774"/>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400" dirty="0"/>
              <a:t>Proč studovat průduchy?</a:t>
            </a:r>
          </a:p>
        </p:txBody>
      </p:sp>
    </p:spTree>
    <p:extLst>
      <p:ext uri="{BB962C8B-B14F-4D97-AF65-F5344CB8AC3E}">
        <p14:creationId xmlns:p14="http://schemas.microsoft.com/office/powerpoint/2010/main" val="354882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1689BF4D-E547-E894-5950-D078FBBF9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16746"/>
            <a:ext cx="7035328" cy="426622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1235232-38B1-42D9-3C5B-392AEC27A003}"/>
              </a:ext>
            </a:extLst>
          </p:cNvPr>
          <p:cNvSpPr txBox="1"/>
          <p:nvPr/>
        </p:nvSpPr>
        <p:spPr>
          <a:xfrm>
            <a:off x="863644" y="6308209"/>
            <a:ext cx="6685936" cy="369332"/>
          </a:xfrm>
          <a:prstGeom prst="rect">
            <a:avLst/>
          </a:prstGeom>
          <a:noFill/>
        </p:spPr>
        <p:txBody>
          <a:bodyPr wrap="square">
            <a:spAutoFit/>
          </a:bodyPr>
          <a:lstStyle/>
          <a:p>
            <a:r>
              <a:rPr lang="cs-CZ" b="0" i="0" u="none" strike="noStrike" dirty="0" err="1">
                <a:solidFill>
                  <a:srgbClr val="1F1F1F"/>
                </a:solidFill>
                <a:effectLst/>
                <a:latin typeface="ElsevierSans"/>
                <a:hlinkClick r:id="rId3" tooltip="Persistent link using digital object identifier"/>
              </a:rPr>
              <a:t>Sci.Direct</a:t>
            </a:r>
            <a:r>
              <a:rPr lang="cs-CZ" b="0" i="0" u="none" strike="noStrike" dirty="0">
                <a:solidFill>
                  <a:srgbClr val="1F1F1F"/>
                </a:solidFill>
                <a:effectLst/>
                <a:latin typeface="ElsevierSans"/>
                <a:hlinkClick r:id="rId3" tooltip="Persistent link using digital object identifier"/>
              </a:rPr>
              <a:t>: https://doi.org/10.1016/j.scitotenv.2022.160908</a:t>
            </a:r>
            <a:r>
              <a:rPr lang="cs-CZ" b="0" i="0" u="none" strike="noStrike" dirty="0">
                <a:solidFill>
                  <a:srgbClr val="1F1F1F"/>
                </a:solidFill>
                <a:effectLst/>
                <a:latin typeface="ElsevierSans"/>
              </a:rPr>
              <a:t> (2023)</a:t>
            </a:r>
            <a:endParaRPr lang="cs-CZ" dirty="0"/>
          </a:p>
        </p:txBody>
      </p:sp>
      <p:sp>
        <p:nvSpPr>
          <p:cNvPr id="5" name="Nadpis 1">
            <a:extLst>
              <a:ext uri="{FF2B5EF4-FFF2-40B4-BE49-F238E27FC236}">
                <a16:creationId xmlns:a16="http://schemas.microsoft.com/office/drawing/2014/main" id="{34559B15-D1B8-5518-A2A7-ED217C8FAA5F}"/>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t>Proč studovat průduchy?</a:t>
            </a:r>
          </a:p>
        </p:txBody>
      </p:sp>
      <p:sp>
        <p:nvSpPr>
          <p:cNvPr id="9" name="TextovéPole 8">
            <a:extLst>
              <a:ext uri="{FF2B5EF4-FFF2-40B4-BE49-F238E27FC236}">
                <a16:creationId xmlns:a16="http://schemas.microsoft.com/office/drawing/2014/main" id="{6CE37A94-CAEC-F96B-8DC9-9A5F741BB0A2}"/>
              </a:ext>
            </a:extLst>
          </p:cNvPr>
          <p:cNvSpPr txBox="1"/>
          <p:nvPr/>
        </p:nvSpPr>
        <p:spPr>
          <a:xfrm>
            <a:off x="8219834" y="1819642"/>
            <a:ext cx="3475342" cy="4801314"/>
          </a:xfrm>
          <a:prstGeom prst="rect">
            <a:avLst/>
          </a:prstGeom>
          <a:noFill/>
        </p:spPr>
        <p:txBody>
          <a:bodyPr wrap="square">
            <a:spAutoFit/>
          </a:bodyPr>
          <a:lstStyle/>
          <a:p>
            <a:r>
              <a:rPr lang="cs-CZ" b="1" i="0" dirty="0">
                <a:solidFill>
                  <a:srgbClr val="1F1F1F"/>
                </a:solidFill>
                <a:effectLst/>
                <a:latin typeface="ElsevierGulliver"/>
              </a:rPr>
              <a:t>Velikost genomu negativně koreluje s hustotou průduchů.</a:t>
            </a:r>
            <a:endParaRPr lang="cs-CZ" b="1" dirty="0"/>
          </a:p>
          <a:p>
            <a:endParaRPr lang="cs-CZ" b="0" i="0" dirty="0">
              <a:solidFill>
                <a:srgbClr val="1F1F1F"/>
              </a:solidFill>
              <a:effectLst/>
              <a:latin typeface="ElsevierGulliver"/>
            </a:endParaRPr>
          </a:p>
          <a:p>
            <a:r>
              <a:rPr lang="cs-CZ" b="0" i="0" dirty="0">
                <a:solidFill>
                  <a:srgbClr val="1F1F1F"/>
                </a:solidFill>
                <a:effectLst/>
                <a:latin typeface="ElsevierGulliver"/>
              </a:rPr>
              <a:t>Mezi velikostí průduchů a hustotou průduchů je inverzního vztahu.</a:t>
            </a:r>
          </a:p>
          <a:p>
            <a:endParaRPr lang="cs-CZ" dirty="0">
              <a:solidFill>
                <a:srgbClr val="1F1F1F"/>
              </a:solidFill>
              <a:latin typeface="ElsevierGulliver"/>
            </a:endParaRPr>
          </a:p>
          <a:p>
            <a:r>
              <a:rPr lang="cs-CZ" dirty="0">
                <a:solidFill>
                  <a:srgbClr val="1F1F1F"/>
                </a:solidFill>
                <a:latin typeface="ElsevierGulliver"/>
              </a:rPr>
              <a:t>Odlišné prostředí může generovat variabilitu v hustotě průduchů uvnitř druhu.</a:t>
            </a:r>
          </a:p>
          <a:p>
            <a:endParaRPr lang="cs-CZ" dirty="0">
              <a:solidFill>
                <a:srgbClr val="1F1F1F"/>
              </a:solidFill>
              <a:latin typeface="ElsevierGulliver"/>
            </a:endParaRPr>
          </a:p>
          <a:p>
            <a:endParaRPr lang="cs-CZ" dirty="0">
              <a:solidFill>
                <a:srgbClr val="1F1F1F"/>
              </a:solidFill>
              <a:latin typeface="ElsevierGulliver"/>
            </a:endParaRPr>
          </a:p>
          <a:p>
            <a:endParaRPr lang="cs-CZ" dirty="0">
              <a:solidFill>
                <a:srgbClr val="1F1F1F"/>
              </a:solidFill>
              <a:latin typeface="ElsevierGulliver"/>
            </a:endParaRPr>
          </a:p>
          <a:p>
            <a:endParaRPr lang="cs-CZ" dirty="0">
              <a:solidFill>
                <a:srgbClr val="1F1F1F"/>
              </a:solidFill>
              <a:latin typeface="ElsevierGulliver"/>
            </a:endParaRPr>
          </a:p>
          <a:p>
            <a:r>
              <a:rPr lang="cs-CZ" b="0" i="0" dirty="0">
                <a:solidFill>
                  <a:srgbClr val="1F1F1F"/>
                </a:solidFill>
                <a:effectLst/>
                <a:latin typeface="ElsevierGulliver"/>
              </a:rPr>
              <a:t>Pravděpodobně </a:t>
            </a:r>
            <a:r>
              <a:rPr lang="cs-CZ" dirty="0">
                <a:solidFill>
                  <a:srgbClr val="1F1F1F"/>
                </a:solidFill>
                <a:latin typeface="ElsevierGulliver"/>
              </a:rPr>
              <a:t>reakce na pokles obsahu </a:t>
            </a:r>
            <a:r>
              <a:rPr lang="cs-CZ" b="0" i="0" dirty="0">
                <a:solidFill>
                  <a:srgbClr val="1F1F1F"/>
                </a:solidFill>
                <a:effectLst/>
                <a:latin typeface="ElsevierGulliver"/>
              </a:rPr>
              <a:t>CO</a:t>
            </a:r>
            <a:r>
              <a:rPr lang="cs-CZ" b="0" i="0" baseline="-25000" dirty="0">
                <a:solidFill>
                  <a:srgbClr val="1F1F1F"/>
                </a:solidFill>
                <a:effectLst/>
                <a:latin typeface="ElsevierGulliver"/>
              </a:rPr>
              <a:t>2</a:t>
            </a:r>
            <a:r>
              <a:rPr lang="cs-CZ" dirty="0">
                <a:solidFill>
                  <a:srgbClr val="1F1F1F"/>
                </a:solidFill>
                <a:latin typeface="ElsevierGulliver"/>
              </a:rPr>
              <a:t> v atmosféře. Jedná se tedy snahu o </a:t>
            </a:r>
            <a:r>
              <a:rPr lang="cs-CZ" b="0" i="0" dirty="0">
                <a:solidFill>
                  <a:srgbClr val="1F1F1F"/>
                </a:solidFill>
                <a:effectLst/>
                <a:latin typeface="ElsevierGulliver"/>
              </a:rPr>
              <a:t>snižování difúzní vzdálenosti pro CO</a:t>
            </a:r>
            <a:r>
              <a:rPr lang="cs-CZ" b="0" i="0" baseline="-25000" dirty="0">
                <a:solidFill>
                  <a:srgbClr val="1F1F1F"/>
                </a:solidFill>
                <a:effectLst/>
                <a:latin typeface="ElsevierGulliver"/>
              </a:rPr>
              <a:t>2</a:t>
            </a:r>
            <a:endParaRPr lang="cs-CZ" dirty="0"/>
          </a:p>
        </p:txBody>
      </p:sp>
    </p:spTree>
    <p:extLst>
      <p:ext uri="{BB962C8B-B14F-4D97-AF65-F5344CB8AC3E}">
        <p14:creationId xmlns:p14="http://schemas.microsoft.com/office/powerpoint/2010/main" val="417616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beled diagram showing plant stoma open and closed.">
            <a:extLst>
              <a:ext uri="{FF2B5EF4-FFF2-40B4-BE49-F238E27FC236}">
                <a16:creationId xmlns:a16="http://schemas.microsoft.com/office/drawing/2014/main" id="{EFEDED99-57E1-B5F7-4FE5-B02E59730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26"/>
          <a:stretch/>
        </p:blipFill>
        <p:spPr bwMode="auto">
          <a:xfrm>
            <a:off x="0" y="1194027"/>
            <a:ext cx="12172649" cy="55973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Anatomie průduchů</a:t>
            </a:r>
          </a:p>
        </p:txBody>
      </p:sp>
      <p:sp>
        <p:nvSpPr>
          <p:cNvPr id="3" name="TextovéPole 2">
            <a:extLst>
              <a:ext uri="{FF2B5EF4-FFF2-40B4-BE49-F238E27FC236}">
                <a16:creationId xmlns:a16="http://schemas.microsoft.com/office/drawing/2014/main" id="{16601737-6CE8-9805-E84F-622AB9B532CE}"/>
              </a:ext>
            </a:extLst>
          </p:cNvPr>
          <p:cNvSpPr txBox="1"/>
          <p:nvPr/>
        </p:nvSpPr>
        <p:spPr>
          <a:xfrm>
            <a:off x="5157925" y="1506022"/>
            <a:ext cx="2450237" cy="369332"/>
          </a:xfrm>
          <a:prstGeom prst="rect">
            <a:avLst/>
          </a:prstGeom>
          <a:solidFill>
            <a:schemeClr val="bg1"/>
          </a:solidFill>
        </p:spPr>
        <p:txBody>
          <a:bodyPr wrap="square" rtlCol="0">
            <a:spAutoFit/>
          </a:bodyPr>
          <a:lstStyle/>
          <a:p>
            <a:r>
              <a:rPr lang="cs-CZ" dirty="0"/>
              <a:t>Tenká buněčná stěna</a:t>
            </a:r>
          </a:p>
        </p:txBody>
      </p:sp>
      <p:sp>
        <p:nvSpPr>
          <p:cNvPr id="4" name="TextovéPole 3">
            <a:extLst>
              <a:ext uri="{FF2B5EF4-FFF2-40B4-BE49-F238E27FC236}">
                <a16:creationId xmlns:a16="http://schemas.microsoft.com/office/drawing/2014/main" id="{77AD0B61-C63B-D415-3737-9AC82F545559}"/>
              </a:ext>
            </a:extLst>
          </p:cNvPr>
          <p:cNvSpPr txBox="1"/>
          <p:nvPr/>
        </p:nvSpPr>
        <p:spPr>
          <a:xfrm>
            <a:off x="5983550" y="2118964"/>
            <a:ext cx="1597979" cy="646331"/>
          </a:xfrm>
          <a:prstGeom prst="rect">
            <a:avLst/>
          </a:prstGeom>
          <a:solidFill>
            <a:schemeClr val="bg1"/>
          </a:solidFill>
        </p:spPr>
        <p:txBody>
          <a:bodyPr wrap="square" rtlCol="0">
            <a:spAutoFit/>
          </a:bodyPr>
          <a:lstStyle/>
          <a:p>
            <a:r>
              <a:rPr lang="cs-CZ" dirty="0"/>
              <a:t>Tlustá buněčná stěna</a:t>
            </a:r>
          </a:p>
        </p:txBody>
      </p:sp>
      <p:sp>
        <p:nvSpPr>
          <p:cNvPr id="6" name="TextovéPole 5">
            <a:extLst>
              <a:ext uri="{FF2B5EF4-FFF2-40B4-BE49-F238E27FC236}">
                <a16:creationId xmlns:a16="http://schemas.microsoft.com/office/drawing/2014/main" id="{6900C4A6-E27D-7340-5ED1-DBF4891397B1}"/>
              </a:ext>
            </a:extLst>
          </p:cNvPr>
          <p:cNvSpPr txBox="1"/>
          <p:nvPr/>
        </p:nvSpPr>
        <p:spPr>
          <a:xfrm>
            <a:off x="5851864" y="2966651"/>
            <a:ext cx="1197006" cy="646331"/>
          </a:xfrm>
          <a:prstGeom prst="rect">
            <a:avLst/>
          </a:prstGeom>
          <a:solidFill>
            <a:schemeClr val="bg1"/>
          </a:solidFill>
        </p:spPr>
        <p:txBody>
          <a:bodyPr wrap="square" rtlCol="0">
            <a:spAutoFit/>
          </a:bodyPr>
          <a:lstStyle/>
          <a:p>
            <a:r>
              <a:rPr lang="cs-CZ" dirty="0"/>
              <a:t>Naplněná vakuola</a:t>
            </a:r>
          </a:p>
        </p:txBody>
      </p:sp>
      <p:sp>
        <p:nvSpPr>
          <p:cNvPr id="7" name="TextovéPole 6">
            <a:extLst>
              <a:ext uri="{FF2B5EF4-FFF2-40B4-BE49-F238E27FC236}">
                <a16:creationId xmlns:a16="http://schemas.microsoft.com/office/drawing/2014/main" id="{EE02C005-C862-532A-9783-41CE1DF6D468}"/>
              </a:ext>
            </a:extLst>
          </p:cNvPr>
          <p:cNvSpPr txBox="1"/>
          <p:nvPr/>
        </p:nvSpPr>
        <p:spPr>
          <a:xfrm>
            <a:off x="6010183" y="4149394"/>
            <a:ext cx="1038687" cy="646331"/>
          </a:xfrm>
          <a:prstGeom prst="rect">
            <a:avLst/>
          </a:prstGeom>
          <a:solidFill>
            <a:schemeClr val="bg1"/>
          </a:solidFill>
        </p:spPr>
        <p:txBody>
          <a:bodyPr wrap="square" rtlCol="0">
            <a:spAutoFit/>
          </a:bodyPr>
          <a:lstStyle/>
          <a:p>
            <a:r>
              <a:rPr lang="cs-CZ" dirty="0"/>
              <a:t>Buněčné jádro</a:t>
            </a:r>
          </a:p>
        </p:txBody>
      </p:sp>
      <p:sp>
        <p:nvSpPr>
          <p:cNvPr id="10" name="TextovéPole 9">
            <a:extLst>
              <a:ext uri="{FF2B5EF4-FFF2-40B4-BE49-F238E27FC236}">
                <a16:creationId xmlns:a16="http://schemas.microsoft.com/office/drawing/2014/main" id="{64F65C70-80FD-83D6-6B69-049CA24C10C2}"/>
              </a:ext>
            </a:extLst>
          </p:cNvPr>
          <p:cNvSpPr txBox="1"/>
          <p:nvPr/>
        </p:nvSpPr>
        <p:spPr>
          <a:xfrm>
            <a:off x="8278427" y="6123543"/>
            <a:ext cx="1827320" cy="369332"/>
          </a:xfrm>
          <a:prstGeom prst="rect">
            <a:avLst/>
          </a:prstGeom>
          <a:solidFill>
            <a:schemeClr val="bg1"/>
          </a:solidFill>
        </p:spPr>
        <p:txBody>
          <a:bodyPr wrap="square" rtlCol="0">
            <a:spAutoFit/>
          </a:bodyPr>
          <a:lstStyle/>
          <a:p>
            <a:r>
              <a:rPr lang="cs-CZ" dirty="0"/>
              <a:t>Zavřený průduch</a:t>
            </a:r>
          </a:p>
        </p:txBody>
      </p:sp>
      <p:sp>
        <p:nvSpPr>
          <p:cNvPr id="11" name="TextovéPole 10">
            <a:extLst>
              <a:ext uri="{FF2B5EF4-FFF2-40B4-BE49-F238E27FC236}">
                <a16:creationId xmlns:a16="http://schemas.microsoft.com/office/drawing/2014/main" id="{4FB3538B-1C26-2964-4528-A1E963D78822}"/>
              </a:ext>
            </a:extLst>
          </p:cNvPr>
          <p:cNvSpPr txBox="1"/>
          <p:nvPr/>
        </p:nvSpPr>
        <p:spPr>
          <a:xfrm>
            <a:off x="2793508" y="6123543"/>
            <a:ext cx="2240132" cy="369332"/>
          </a:xfrm>
          <a:prstGeom prst="rect">
            <a:avLst/>
          </a:prstGeom>
          <a:solidFill>
            <a:schemeClr val="bg1"/>
          </a:solidFill>
        </p:spPr>
        <p:txBody>
          <a:bodyPr wrap="square" rtlCol="0">
            <a:spAutoFit/>
          </a:bodyPr>
          <a:lstStyle/>
          <a:p>
            <a:r>
              <a:rPr lang="cs-CZ" dirty="0"/>
              <a:t>Otevřený průduch</a:t>
            </a:r>
          </a:p>
        </p:txBody>
      </p:sp>
      <p:sp>
        <p:nvSpPr>
          <p:cNvPr id="12" name="TextovéPole 11">
            <a:extLst>
              <a:ext uri="{FF2B5EF4-FFF2-40B4-BE49-F238E27FC236}">
                <a16:creationId xmlns:a16="http://schemas.microsoft.com/office/drawing/2014/main" id="{6AF9B4CD-F450-E859-555F-85B84E6F37AC}"/>
              </a:ext>
            </a:extLst>
          </p:cNvPr>
          <p:cNvSpPr txBox="1"/>
          <p:nvPr/>
        </p:nvSpPr>
        <p:spPr>
          <a:xfrm>
            <a:off x="153373" y="5066802"/>
            <a:ext cx="2523983" cy="646331"/>
          </a:xfrm>
          <a:prstGeom prst="rect">
            <a:avLst/>
          </a:prstGeom>
          <a:solidFill>
            <a:schemeClr val="bg1"/>
          </a:solidFill>
        </p:spPr>
        <p:txBody>
          <a:bodyPr wrap="square" rtlCol="0">
            <a:spAutoFit/>
          </a:bodyPr>
          <a:lstStyle/>
          <a:p>
            <a:r>
              <a:rPr lang="cs-CZ" dirty="0"/>
              <a:t>Svěrací buňka</a:t>
            </a:r>
          </a:p>
          <a:p>
            <a:r>
              <a:rPr lang="cs-CZ" dirty="0"/>
              <a:t>Vysoký tlak/turgor</a:t>
            </a:r>
          </a:p>
        </p:txBody>
      </p:sp>
      <p:sp>
        <p:nvSpPr>
          <p:cNvPr id="13" name="TextovéPole 12">
            <a:extLst>
              <a:ext uri="{FF2B5EF4-FFF2-40B4-BE49-F238E27FC236}">
                <a16:creationId xmlns:a16="http://schemas.microsoft.com/office/drawing/2014/main" id="{CEE1AD97-4877-01CB-8B3C-DE94BA1BE4CD}"/>
              </a:ext>
            </a:extLst>
          </p:cNvPr>
          <p:cNvSpPr txBox="1"/>
          <p:nvPr/>
        </p:nvSpPr>
        <p:spPr>
          <a:xfrm>
            <a:off x="220578" y="4274291"/>
            <a:ext cx="1331651" cy="369332"/>
          </a:xfrm>
          <a:prstGeom prst="rect">
            <a:avLst/>
          </a:prstGeom>
          <a:solidFill>
            <a:schemeClr val="bg1"/>
          </a:solidFill>
        </p:spPr>
        <p:txBody>
          <a:bodyPr wrap="square" rtlCol="0">
            <a:spAutoFit/>
          </a:bodyPr>
          <a:lstStyle/>
          <a:p>
            <a:pPr algn="r"/>
            <a:r>
              <a:rPr lang="cs-CZ" dirty="0"/>
              <a:t>Chloroplast</a:t>
            </a:r>
          </a:p>
        </p:txBody>
      </p:sp>
      <p:sp>
        <p:nvSpPr>
          <p:cNvPr id="14" name="TextovéPole 13">
            <a:extLst>
              <a:ext uri="{FF2B5EF4-FFF2-40B4-BE49-F238E27FC236}">
                <a16:creationId xmlns:a16="http://schemas.microsoft.com/office/drawing/2014/main" id="{1CA3871D-371F-9DEB-59D6-488430B0BFBA}"/>
              </a:ext>
            </a:extLst>
          </p:cNvPr>
          <p:cNvSpPr txBox="1"/>
          <p:nvPr/>
        </p:nvSpPr>
        <p:spPr>
          <a:xfrm>
            <a:off x="0" y="3154806"/>
            <a:ext cx="1396014" cy="646331"/>
          </a:xfrm>
          <a:prstGeom prst="rect">
            <a:avLst/>
          </a:prstGeom>
          <a:solidFill>
            <a:schemeClr val="bg1"/>
          </a:solidFill>
        </p:spPr>
        <p:txBody>
          <a:bodyPr wrap="square" rtlCol="0">
            <a:spAutoFit/>
          </a:bodyPr>
          <a:lstStyle/>
          <a:p>
            <a:pPr algn="r"/>
            <a:r>
              <a:rPr lang="cs-CZ" dirty="0"/>
              <a:t>Průduchová štěrbina</a:t>
            </a:r>
          </a:p>
        </p:txBody>
      </p:sp>
      <p:sp>
        <p:nvSpPr>
          <p:cNvPr id="15" name="TextovéPole 14">
            <a:extLst>
              <a:ext uri="{FF2B5EF4-FFF2-40B4-BE49-F238E27FC236}">
                <a16:creationId xmlns:a16="http://schemas.microsoft.com/office/drawing/2014/main" id="{9EFF2297-E4A2-2CE5-1632-C5E8AC98D2B5}"/>
              </a:ext>
            </a:extLst>
          </p:cNvPr>
          <p:cNvSpPr txBox="1"/>
          <p:nvPr/>
        </p:nvSpPr>
        <p:spPr>
          <a:xfrm>
            <a:off x="19351" y="2328103"/>
            <a:ext cx="1396014" cy="646331"/>
          </a:xfrm>
          <a:prstGeom prst="rect">
            <a:avLst/>
          </a:prstGeom>
          <a:solidFill>
            <a:schemeClr val="bg1"/>
          </a:solidFill>
        </p:spPr>
        <p:txBody>
          <a:bodyPr wrap="square" rtlCol="0">
            <a:spAutoFit/>
          </a:bodyPr>
          <a:lstStyle/>
          <a:p>
            <a:pPr algn="r"/>
            <a:r>
              <a:rPr lang="cs-CZ" dirty="0"/>
              <a:t>Epidermální buňky</a:t>
            </a:r>
          </a:p>
        </p:txBody>
      </p:sp>
      <p:sp>
        <p:nvSpPr>
          <p:cNvPr id="16" name="TextovéPole 15">
            <a:extLst>
              <a:ext uri="{FF2B5EF4-FFF2-40B4-BE49-F238E27FC236}">
                <a16:creationId xmlns:a16="http://schemas.microsoft.com/office/drawing/2014/main" id="{FB51538A-68FB-00BA-9A8A-C6881AEBA7D8}"/>
              </a:ext>
            </a:extLst>
          </p:cNvPr>
          <p:cNvSpPr txBox="1"/>
          <p:nvPr/>
        </p:nvSpPr>
        <p:spPr>
          <a:xfrm>
            <a:off x="10105747" y="5340807"/>
            <a:ext cx="1932880" cy="646331"/>
          </a:xfrm>
          <a:prstGeom prst="rect">
            <a:avLst/>
          </a:prstGeom>
          <a:solidFill>
            <a:schemeClr val="bg1"/>
          </a:solidFill>
        </p:spPr>
        <p:txBody>
          <a:bodyPr wrap="square" rtlCol="0">
            <a:spAutoFit/>
          </a:bodyPr>
          <a:lstStyle/>
          <a:p>
            <a:pPr algn="r"/>
            <a:r>
              <a:rPr lang="cs-CZ" dirty="0"/>
              <a:t>Svěrací buňka</a:t>
            </a:r>
          </a:p>
          <a:p>
            <a:pPr algn="r"/>
            <a:r>
              <a:rPr lang="cs-CZ" dirty="0"/>
              <a:t>Nízký tlak/turgor</a:t>
            </a:r>
          </a:p>
        </p:txBody>
      </p:sp>
      <p:sp>
        <p:nvSpPr>
          <p:cNvPr id="17" name="TextovéPole 16">
            <a:extLst>
              <a:ext uri="{FF2B5EF4-FFF2-40B4-BE49-F238E27FC236}">
                <a16:creationId xmlns:a16="http://schemas.microsoft.com/office/drawing/2014/main" id="{00A3494F-C0AE-79EE-2862-F104D3646F6C}"/>
              </a:ext>
            </a:extLst>
          </p:cNvPr>
          <p:cNvSpPr txBox="1"/>
          <p:nvPr/>
        </p:nvSpPr>
        <p:spPr>
          <a:xfrm>
            <a:off x="10156794" y="1814876"/>
            <a:ext cx="1197006" cy="646331"/>
          </a:xfrm>
          <a:prstGeom prst="rect">
            <a:avLst/>
          </a:prstGeom>
          <a:solidFill>
            <a:schemeClr val="bg1"/>
          </a:solidFill>
        </p:spPr>
        <p:txBody>
          <a:bodyPr wrap="square" rtlCol="0">
            <a:spAutoFit/>
          </a:bodyPr>
          <a:lstStyle/>
          <a:p>
            <a:r>
              <a:rPr lang="cs-CZ" dirty="0"/>
              <a:t>Prázdná vakuola</a:t>
            </a:r>
          </a:p>
        </p:txBody>
      </p:sp>
      <p:cxnSp>
        <p:nvCxnSpPr>
          <p:cNvPr id="22" name="Přímá spojnice 21">
            <a:extLst>
              <a:ext uri="{FF2B5EF4-FFF2-40B4-BE49-F238E27FC236}">
                <a16:creationId xmlns:a16="http://schemas.microsoft.com/office/drawing/2014/main" id="{B2EAF445-45D3-AF30-583B-3116E3860935}"/>
              </a:ext>
            </a:extLst>
          </p:cNvPr>
          <p:cNvCxnSpPr/>
          <p:nvPr/>
        </p:nvCxnSpPr>
        <p:spPr>
          <a:xfrm flipH="1">
            <a:off x="9026013" y="2251587"/>
            <a:ext cx="1079734" cy="1177413"/>
          </a:xfrm>
          <a:prstGeom prst="line">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délník: s odříznutými horními rohy 20">
            <a:extLst>
              <a:ext uri="{FF2B5EF4-FFF2-40B4-BE49-F238E27FC236}">
                <a16:creationId xmlns:a16="http://schemas.microsoft.com/office/drawing/2014/main" id="{A3BCC9E6-B096-D878-5BFB-04FBF2D7714A}"/>
              </a:ext>
            </a:extLst>
          </p:cNvPr>
          <p:cNvSpPr/>
          <p:nvPr/>
        </p:nvSpPr>
        <p:spPr>
          <a:xfrm rot="5400000">
            <a:off x="10078103" y="3727377"/>
            <a:ext cx="1168703" cy="262234"/>
          </a:xfrm>
          <a:prstGeom prst="snip2Same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s odříznutými horními rohy 19">
            <a:extLst>
              <a:ext uri="{FF2B5EF4-FFF2-40B4-BE49-F238E27FC236}">
                <a16:creationId xmlns:a16="http://schemas.microsoft.com/office/drawing/2014/main" id="{5B0AEBAF-4722-46FC-F731-CFDCCBFD215B}"/>
              </a:ext>
            </a:extLst>
          </p:cNvPr>
          <p:cNvSpPr/>
          <p:nvPr/>
        </p:nvSpPr>
        <p:spPr>
          <a:xfrm rot="16200000">
            <a:off x="9239787" y="3787071"/>
            <a:ext cx="1168703" cy="262234"/>
          </a:xfrm>
          <a:prstGeom prst="snip2Same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EFD2A3E-487E-2B33-DDE7-9C362EBB82D6}"/>
              </a:ext>
            </a:extLst>
          </p:cNvPr>
          <p:cNvSpPr>
            <a:spLocks noGrp="1"/>
          </p:cNvSpPr>
          <p:nvPr>
            <p:ph type="title"/>
          </p:nvPr>
        </p:nvSpPr>
        <p:spPr/>
        <p:txBody>
          <a:bodyPr/>
          <a:lstStyle/>
          <a:p>
            <a:r>
              <a:rPr lang="cs-CZ" dirty="0"/>
              <a:t>Typy průduchů – základní dělení dle tvaru</a:t>
            </a:r>
          </a:p>
        </p:txBody>
      </p:sp>
      <p:sp>
        <p:nvSpPr>
          <p:cNvPr id="6" name="TextovéPole 5">
            <a:extLst>
              <a:ext uri="{FF2B5EF4-FFF2-40B4-BE49-F238E27FC236}">
                <a16:creationId xmlns:a16="http://schemas.microsoft.com/office/drawing/2014/main" id="{0F00324C-1A43-6AA7-B5BB-B1C82D282468}"/>
              </a:ext>
            </a:extLst>
          </p:cNvPr>
          <p:cNvSpPr txBox="1"/>
          <p:nvPr/>
        </p:nvSpPr>
        <p:spPr>
          <a:xfrm>
            <a:off x="624711" y="1690688"/>
            <a:ext cx="11277599" cy="5078313"/>
          </a:xfrm>
          <a:prstGeom prst="rect">
            <a:avLst/>
          </a:prstGeom>
          <a:noFill/>
        </p:spPr>
        <p:txBody>
          <a:bodyPr wrap="square" rtlCol="0">
            <a:spAutoFit/>
          </a:bodyPr>
          <a:lstStyle/>
          <a:p>
            <a:r>
              <a:rPr lang="cs-CZ" dirty="0">
                <a:ea typeface="Roboto" panose="02000000000000000000" pitchFamily="2" charset="0"/>
                <a:cs typeface="Roboto" panose="02000000000000000000" pitchFamily="2" charset="0"/>
              </a:rPr>
              <a:t>  </a:t>
            </a:r>
            <a:r>
              <a:rPr lang="cs-CZ" b="1" dirty="0">
                <a:ea typeface="Roboto" panose="02000000000000000000" pitchFamily="2" charset="0"/>
                <a:cs typeface="Roboto" panose="02000000000000000000" pitchFamily="2" charset="0"/>
              </a:rPr>
              <a:t>Ledvinovitý (typ </a:t>
            </a:r>
            <a:r>
              <a:rPr lang="cs-CZ" b="1" dirty="0" err="1">
                <a:ea typeface="Roboto" panose="02000000000000000000" pitchFamily="2" charset="0"/>
                <a:cs typeface="Roboto" panose="02000000000000000000" pitchFamily="2" charset="0"/>
              </a:rPr>
              <a:t>Amaryllis</a:t>
            </a:r>
            <a:r>
              <a:rPr lang="cs-CZ" b="1" dirty="0">
                <a:ea typeface="Roboto" panose="02000000000000000000" pitchFamily="2" charset="0"/>
                <a:cs typeface="Roboto" panose="02000000000000000000" pitchFamily="2" charset="0"/>
              </a:rPr>
              <a:t>)</a:t>
            </a:r>
            <a:r>
              <a:rPr lang="cs-CZ" dirty="0">
                <a:ea typeface="Roboto" panose="02000000000000000000" pitchFamily="2" charset="0"/>
                <a:cs typeface="Roboto" panose="02000000000000000000" pitchFamily="2" charset="0"/>
              </a:rPr>
              <a:t>				    </a:t>
            </a:r>
            <a:r>
              <a:rPr lang="cs-CZ" b="1" dirty="0" err="1">
                <a:ea typeface="Roboto" panose="02000000000000000000" pitchFamily="2" charset="0"/>
                <a:cs typeface="Roboto" panose="02000000000000000000" pitchFamily="2" charset="0"/>
              </a:rPr>
              <a:t>Piškotovitý</a:t>
            </a:r>
            <a:r>
              <a:rPr lang="cs-CZ" b="1" dirty="0">
                <a:ea typeface="Roboto" panose="02000000000000000000" pitchFamily="2" charset="0"/>
                <a:cs typeface="Roboto" panose="02000000000000000000" pitchFamily="2" charset="0"/>
              </a:rPr>
              <a:t> (typ </a:t>
            </a:r>
            <a:r>
              <a:rPr lang="cs-CZ" b="1" dirty="0" err="1">
                <a:ea typeface="Roboto" panose="02000000000000000000" pitchFamily="2" charset="0"/>
                <a:cs typeface="Roboto" panose="02000000000000000000" pitchFamily="2" charset="0"/>
              </a:rPr>
              <a:t>Gramineae</a:t>
            </a:r>
            <a:r>
              <a:rPr lang="cs-CZ" b="1" dirty="0">
                <a:ea typeface="Roboto" panose="02000000000000000000" pitchFamily="2" charset="0"/>
                <a:cs typeface="Roboto" panose="02000000000000000000" pitchFamily="2" charset="0"/>
              </a:rPr>
              <a:t>)</a:t>
            </a:r>
          </a:p>
          <a:p>
            <a:endParaRPr lang="cs-CZ" b="1"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endParaRPr lang="cs-CZ" dirty="0">
              <a:ea typeface="Roboto" panose="02000000000000000000" pitchFamily="2" charset="0"/>
              <a:cs typeface="Roboto" panose="02000000000000000000" pitchFamily="2" charset="0"/>
            </a:endParaRPr>
          </a:p>
          <a:p>
            <a:r>
              <a:rPr lang="cs-CZ" dirty="0">
                <a:ea typeface="Roboto" panose="02000000000000000000" pitchFamily="2" charset="0"/>
                <a:cs typeface="Roboto" panose="02000000000000000000" pitchFamily="2" charset="0"/>
              </a:rPr>
              <a:t>Další typy: </a:t>
            </a:r>
            <a:r>
              <a:rPr lang="cs-CZ" i="0" dirty="0" err="1">
                <a:solidFill>
                  <a:srgbClr val="202122"/>
                </a:solidFill>
                <a:effectLst/>
                <a:ea typeface="Roboto" panose="02000000000000000000" pitchFamily="2" charset="0"/>
                <a:cs typeface="Roboto" panose="02000000000000000000" pitchFamily="2" charset="0"/>
              </a:rPr>
              <a:t>Helleborus</a:t>
            </a:r>
            <a:r>
              <a:rPr lang="cs-CZ" i="0" dirty="0">
                <a:solidFill>
                  <a:srgbClr val="202122"/>
                </a:solidFill>
                <a:effectLst/>
                <a:ea typeface="Roboto" panose="02000000000000000000" pitchFamily="2" charset="0"/>
                <a:cs typeface="Roboto" panose="02000000000000000000" pitchFamily="2" charset="0"/>
              </a:rPr>
              <a:t>, </a:t>
            </a:r>
            <a:r>
              <a:rPr lang="cs-CZ" i="0" dirty="0" err="1">
                <a:solidFill>
                  <a:srgbClr val="202122"/>
                </a:solidFill>
                <a:effectLst/>
                <a:ea typeface="Roboto" panose="02000000000000000000" pitchFamily="2" charset="0"/>
                <a:cs typeface="Roboto" panose="02000000000000000000" pitchFamily="2" charset="0"/>
              </a:rPr>
              <a:t>Pteridofytní</a:t>
            </a:r>
            <a:r>
              <a:rPr lang="cs-CZ" i="0" dirty="0">
                <a:solidFill>
                  <a:srgbClr val="202122"/>
                </a:solidFill>
                <a:effectLst/>
                <a:ea typeface="Roboto" panose="02000000000000000000" pitchFamily="2" charset="0"/>
                <a:cs typeface="Roboto" panose="02000000000000000000" pitchFamily="2" charset="0"/>
              </a:rPr>
              <a:t>, </a:t>
            </a:r>
            <a:r>
              <a:rPr lang="cs-CZ" i="0" dirty="0" err="1">
                <a:solidFill>
                  <a:srgbClr val="202122"/>
                </a:solidFill>
                <a:effectLst/>
                <a:ea typeface="Roboto" panose="02000000000000000000" pitchFamily="2" charset="0"/>
                <a:cs typeface="Roboto" panose="02000000000000000000" pitchFamily="2" charset="0"/>
              </a:rPr>
              <a:t>Gymnospermní</a:t>
            </a:r>
            <a:r>
              <a:rPr lang="cs-CZ" i="0" dirty="0">
                <a:solidFill>
                  <a:srgbClr val="202122"/>
                </a:solidFill>
                <a:effectLst/>
                <a:ea typeface="Roboto" panose="02000000000000000000" pitchFamily="2" charset="0"/>
                <a:cs typeface="Roboto" panose="02000000000000000000" pitchFamily="2" charset="0"/>
              </a:rPr>
              <a:t> </a:t>
            </a:r>
            <a:endParaRPr lang="cs-CZ" dirty="0">
              <a:ea typeface="Roboto" panose="02000000000000000000" pitchFamily="2" charset="0"/>
              <a:cs typeface="Roboto" panose="02000000000000000000" pitchFamily="2" charset="0"/>
            </a:endParaRPr>
          </a:p>
        </p:txBody>
      </p:sp>
      <p:pic>
        <p:nvPicPr>
          <p:cNvPr id="5122" name="Picture 2" descr="Wheat Leaf Stomata, SEM">
            <a:extLst>
              <a:ext uri="{FF2B5EF4-FFF2-40B4-BE49-F238E27FC236}">
                <a16:creationId xmlns:a16="http://schemas.microsoft.com/office/drawing/2014/main" id="{9BFFF367-14B7-C7B3-2FB4-07253F450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92" t="53190" r="28542"/>
          <a:stretch/>
        </p:blipFill>
        <p:spPr bwMode="auto">
          <a:xfrm>
            <a:off x="6461870" y="2175029"/>
            <a:ext cx="2699884" cy="35942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4AFFC40-5DA7-0E11-E648-E3875489F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4" r="12684"/>
          <a:stretch/>
        </p:blipFill>
        <p:spPr bwMode="auto">
          <a:xfrm>
            <a:off x="838200" y="2169692"/>
            <a:ext cx="3442004" cy="3599559"/>
          </a:xfrm>
          <a:prstGeom prst="rect">
            <a:avLst/>
          </a:prstGeom>
          <a:noFill/>
          <a:extLst>
            <a:ext uri="{909E8E84-426E-40DD-AFC4-6F175D3DCCD1}">
              <a14:hiddenFill xmlns:a14="http://schemas.microsoft.com/office/drawing/2010/main">
                <a:solidFill>
                  <a:srgbClr val="FFFFFF"/>
                </a:solidFill>
              </a14:hiddenFill>
            </a:ext>
          </a:extLst>
        </p:spPr>
      </p:pic>
      <p:sp>
        <p:nvSpPr>
          <p:cNvPr id="7" name="Ohnutý pruh 6">
            <a:extLst>
              <a:ext uri="{FF2B5EF4-FFF2-40B4-BE49-F238E27FC236}">
                <a16:creationId xmlns:a16="http://schemas.microsoft.com/office/drawing/2014/main" id="{724D0522-98C2-7191-7B37-302772531415}"/>
              </a:ext>
            </a:extLst>
          </p:cNvPr>
          <p:cNvSpPr/>
          <p:nvPr/>
        </p:nvSpPr>
        <p:spPr>
          <a:xfrm rot="5400000">
            <a:off x="4159784" y="3304637"/>
            <a:ext cx="1904111" cy="1242874"/>
          </a:xfrm>
          <a:prstGeom prst="blockArc">
            <a:avLst>
              <a:gd name="adj1" fmla="val 10830201"/>
              <a:gd name="adj2" fmla="val 0"/>
              <a:gd name="adj3" fmla="val 25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 name="Ohnutý pruh 16">
            <a:extLst>
              <a:ext uri="{FF2B5EF4-FFF2-40B4-BE49-F238E27FC236}">
                <a16:creationId xmlns:a16="http://schemas.microsoft.com/office/drawing/2014/main" id="{BD77456C-5C93-2A0C-2D3D-7E1A42B79F19}"/>
              </a:ext>
            </a:extLst>
          </p:cNvPr>
          <p:cNvSpPr/>
          <p:nvPr/>
        </p:nvSpPr>
        <p:spPr>
          <a:xfrm rot="16200000">
            <a:off x="4116997" y="3295758"/>
            <a:ext cx="1904111" cy="1242874"/>
          </a:xfrm>
          <a:prstGeom prst="blockArc">
            <a:avLst>
              <a:gd name="adj1" fmla="val 10830201"/>
              <a:gd name="adj2" fmla="val 0"/>
              <a:gd name="adj3" fmla="val 25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Ohnutý pruh 17">
            <a:extLst>
              <a:ext uri="{FF2B5EF4-FFF2-40B4-BE49-F238E27FC236}">
                <a16:creationId xmlns:a16="http://schemas.microsoft.com/office/drawing/2014/main" id="{B62B806F-1484-CD02-570D-BF79BE8267AF}"/>
              </a:ext>
            </a:extLst>
          </p:cNvPr>
          <p:cNvSpPr/>
          <p:nvPr/>
        </p:nvSpPr>
        <p:spPr>
          <a:xfrm rot="16200000">
            <a:off x="9083217" y="3287098"/>
            <a:ext cx="1902539" cy="1168702"/>
          </a:xfrm>
          <a:prstGeom prst="blockArc">
            <a:avLst>
              <a:gd name="adj1" fmla="val 10799998"/>
              <a:gd name="adj2" fmla="val 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Ohnutý pruh 18">
            <a:extLst>
              <a:ext uri="{FF2B5EF4-FFF2-40B4-BE49-F238E27FC236}">
                <a16:creationId xmlns:a16="http://schemas.microsoft.com/office/drawing/2014/main" id="{D2D4EE5B-699F-0436-C51C-30F71AB25BC3}"/>
              </a:ext>
            </a:extLst>
          </p:cNvPr>
          <p:cNvSpPr/>
          <p:nvPr/>
        </p:nvSpPr>
        <p:spPr>
          <a:xfrm rot="5400000">
            <a:off x="9514690" y="3284641"/>
            <a:ext cx="1902539" cy="1168702"/>
          </a:xfrm>
          <a:prstGeom prst="blockArc">
            <a:avLst>
              <a:gd name="adj1" fmla="val 10799998"/>
              <a:gd name="adj2" fmla="val 0"/>
              <a:gd name="adj3" fmla="val 25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2" name="Přímá spojnice 11">
            <a:extLst>
              <a:ext uri="{FF2B5EF4-FFF2-40B4-BE49-F238E27FC236}">
                <a16:creationId xmlns:a16="http://schemas.microsoft.com/office/drawing/2014/main" id="{321A1A72-2F58-239A-84B9-180D962CB902}"/>
              </a:ext>
            </a:extLst>
          </p:cNvPr>
          <p:cNvCxnSpPr>
            <a:cxnSpLocks/>
          </p:cNvCxnSpPr>
          <p:nvPr/>
        </p:nvCxnSpPr>
        <p:spPr>
          <a:xfrm>
            <a:off x="10028902" y="3274142"/>
            <a:ext cx="0" cy="1209367"/>
          </a:xfrm>
          <a:prstGeom prst="line">
            <a:avLst/>
          </a:prstGeom>
          <a:ln w="234950">
            <a:solidFill>
              <a:schemeClr val="tx1"/>
            </a:solidFill>
            <a:headEnd type="oval" w="sm" len="med"/>
            <a:tailEnd type="oval" w="sm" len="med"/>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0C8E7B71-EE83-DE30-20BB-98847DB30AAA}"/>
              </a:ext>
            </a:extLst>
          </p:cNvPr>
          <p:cNvCxnSpPr>
            <a:cxnSpLocks/>
          </p:cNvCxnSpPr>
          <p:nvPr/>
        </p:nvCxnSpPr>
        <p:spPr>
          <a:xfrm>
            <a:off x="10505767" y="3274142"/>
            <a:ext cx="0" cy="1209367"/>
          </a:xfrm>
          <a:prstGeom prst="line">
            <a:avLst/>
          </a:prstGeom>
          <a:ln w="234950">
            <a:solidFill>
              <a:schemeClr val="tx1"/>
            </a:solidFill>
            <a:headEnd type="oval" w="sm" len="med"/>
            <a:tailEnd type="oval" w="sm" len="med"/>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20D395DC-A40B-D856-2378-0E07DB978823}"/>
              </a:ext>
            </a:extLst>
          </p:cNvPr>
          <p:cNvSpPr txBox="1"/>
          <p:nvPr/>
        </p:nvSpPr>
        <p:spPr>
          <a:xfrm>
            <a:off x="9223084" y="5174225"/>
            <a:ext cx="2344205" cy="646331"/>
          </a:xfrm>
          <a:prstGeom prst="rect">
            <a:avLst/>
          </a:prstGeom>
          <a:noFill/>
        </p:spPr>
        <p:txBody>
          <a:bodyPr wrap="square" rtlCol="0">
            <a:spAutoFit/>
          </a:bodyPr>
          <a:lstStyle/>
          <a:p>
            <a:pPr algn="ctr"/>
            <a:r>
              <a:rPr lang="cs-CZ" dirty="0"/>
              <a:t>Svěrací buňky obklopené vedlejšími</a:t>
            </a:r>
          </a:p>
        </p:txBody>
      </p:sp>
    </p:spTree>
    <p:extLst>
      <p:ext uri="{BB962C8B-B14F-4D97-AF65-F5344CB8AC3E}">
        <p14:creationId xmlns:p14="http://schemas.microsoft.com/office/powerpoint/2010/main" val="15016849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13451</TotalTime>
  <Words>2156</Words>
  <Application>Microsoft Office PowerPoint</Application>
  <PresentationFormat>Širokoúhlá obrazovka</PresentationFormat>
  <Paragraphs>366</Paragraphs>
  <Slides>34</Slides>
  <Notes>0</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34</vt:i4>
      </vt:variant>
    </vt:vector>
  </HeadingPairs>
  <TitlesOfParts>
    <vt:vector size="46" baseType="lpstr">
      <vt:lpstr>-apple-system</vt:lpstr>
      <vt:lpstr>Arial</vt:lpstr>
      <vt:lpstr>Calibri</vt:lpstr>
      <vt:lpstr>Calibri Light</vt:lpstr>
      <vt:lpstr>ElsevierGulliver</vt:lpstr>
      <vt:lpstr>ElsevierSans</vt:lpstr>
      <vt:lpstr>Google Sans</vt:lpstr>
      <vt:lpstr>MuseoSans</vt:lpstr>
      <vt:lpstr>Roboto</vt:lpstr>
      <vt:lpstr>STIXGeneral-Regular</vt:lpstr>
      <vt:lpstr>Times New Roman</vt:lpstr>
      <vt:lpstr>Motiv Office</vt:lpstr>
      <vt:lpstr>Bi6589   Laboratorní a bioinformatické metody rostlinné biosystematiky</vt:lpstr>
      <vt:lpstr>Mikroskopické techniky</vt:lpstr>
      <vt:lpstr>Mikroskopické techniky</vt:lpstr>
      <vt:lpstr>Funkce průduchů </vt:lpstr>
      <vt:lpstr>Proč studovat průduchy?</vt:lpstr>
      <vt:lpstr>Prezentace aplikace PowerPoint</vt:lpstr>
      <vt:lpstr>Prezentace aplikace PowerPoint</vt:lpstr>
      <vt:lpstr>Anatomie průduchů</vt:lpstr>
      <vt:lpstr>Typy průduchů – základní dělení dle tvaru</vt:lpstr>
      <vt:lpstr>Průduchy – důležité informace</vt:lpstr>
      <vt:lpstr>Průduchy – důležité informace</vt:lpstr>
      <vt:lpstr>Měření průduchů</vt:lpstr>
      <vt:lpstr>Mikroskopické techniky</vt:lpstr>
      <vt:lpstr>Morfologie pylových zrn</vt:lpstr>
      <vt:lpstr>Morfologie pylových zrn</vt:lpstr>
      <vt:lpstr>Morfologie pylových zrn</vt:lpstr>
      <vt:lpstr>Velikost pylových zrn</vt:lpstr>
      <vt:lpstr>Velikost pylových zrn</vt:lpstr>
      <vt:lpstr>Velikost pylových zrn</vt:lpstr>
      <vt:lpstr>Pylová viabilita</vt:lpstr>
      <vt:lpstr>Alexandrovo barvení - protokol</vt:lpstr>
      <vt:lpstr>Mikroskopické techniky</vt:lpstr>
      <vt:lpstr>Změny ve velikosti buněčného jádra</vt:lpstr>
      <vt:lpstr>Změny ve velikosti buněčného jádra</vt:lpstr>
      <vt:lpstr>Změny ve velikosti buněčného jádra</vt:lpstr>
      <vt:lpstr>Změny ve velikosti buněčného jádra</vt:lpstr>
      <vt:lpstr>Využití k řešení našeho problému</vt:lpstr>
      <vt:lpstr>Využití k řešení našeho problému</vt:lpstr>
      <vt:lpstr>Využití k řešení našeho problému</vt:lpstr>
      <vt:lpstr>Využití k řešení našeho problému</vt:lpstr>
      <vt:lpstr>Využití k řešení našeho problému</vt:lpstr>
      <vt:lpstr>Anatomie kořene</vt:lpstr>
      <vt:lpstr>Synchronizace buněčného cyklu</vt:lpstr>
      <vt:lpstr>Rychlá roztlaková metoda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Bi6589   Laboratorní a bioinformatické metody rostlinné biosystematiky</dc:title>
  <dc:creator>Jakub Šmerda</dc:creator>
  <cp:lastModifiedBy>Jakub Šmerda</cp:lastModifiedBy>
  <cp:revision>33</cp:revision>
  <cp:lastPrinted>2024-10-23T08:31:46Z</cp:lastPrinted>
  <dcterms:created xsi:type="dcterms:W3CDTF">2023-10-19T13:10:30Z</dcterms:created>
  <dcterms:modified xsi:type="dcterms:W3CDTF">2024-10-24T13:35:47Z</dcterms:modified>
</cp:coreProperties>
</file>