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13" r:id="rId2"/>
    <p:sldId id="295" r:id="rId3"/>
    <p:sldId id="312" r:id="rId4"/>
    <p:sldId id="256" r:id="rId5"/>
    <p:sldId id="297" r:id="rId6"/>
    <p:sldId id="298" r:id="rId7"/>
    <p:sldId id="299" r:id="rId8"/>
    <p:sldId id="316" r:id="rId9"/>
    <p:sldId id="293" r:id="rId10"/>
    <p:sldId id="263" r:id="rId11"/>
    <p:sldId id="257" r:id="rId12"/>
    <p:sldId id="304" r:id="rId13"/>
    <p:sldId id="305" r:id="rId14"/>
    <p:sldId id="279" r:id="rId15"/>
    <p:sldId id="317" r:id="rId16"/>
    <p:sldId id="280" r:id="rId17"/>
    <p:sldId id="288" r:id="rId18"/>
    <p:sldId id="307" r:id="rId19"/>
    <p:sldId id="282" r:id="rId20"/>
    <p:sldId id="283" r:id="rId21"/>
    <p:sldId id="308" r:id="rId22"/>
    <p:sldId id="318" r:id="rId23"/>
    <p:sldId id="276" r:id="rId24"/>
    <p:sldId id="291" r:id="rId25"/>
    <p:sldId id="292" r:id="rId26"/>
    <p:sldId id="310" r:id="rId27"/>
    <p:sldId id="265" r:id="rId28"/>
    <p:sldId id="314" r:id="rId29"/>
    <p:sldId id="315" r:id="rId30"/>
    <p:sldId id="264" r:id="rId31"/>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AAAFFA6-72FC-06F0-A238-999B372C2C33}"/>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D7D2EF74-BFE2-DAF1-779B-830AE32395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2F31909C-9B76-A4AA-9400-F9FD0BE35033}"/>
              </a:ext>
            </a:extLst>
          </p:cNvPr>
          <p:cNvSpPr>
            <a:spLocks noGrp="1"/>
          </p:cNvSpPr>
          <p:nvPr>
            <p:ph type="dt" sz="half" idx="10"/>
          </p:nvPr>
        </p:nvSpPr>
        <p:spPr/>
        <p:txBody>
          <a:bodyPr/>
          <a:lstStyle/>
          <a:p>
            <a:fld id="{AB38E279-E4E0-4AD2-8D6C-4E6868CBE96D}" type="datetimeFigureOut">
              <a:rPr lang="cs-CZ" smtClean="0"/>
              <a:t>19.09.2023</a:t>
            </a:fld>
            <a:endParaRPr lang="cs-CZ"/>
          </a:p>
        </p:txBody>
      </p:sp>
      <p:sp>
        <p:nvSpPr>
          <p:cNvPr id="5" name="Zástupný symbol pro zápatí 4">
            <a:extLst>
              <a:ext uri="{FF2B5EF4-FFF2-40B4-BE49-F238E27FC236}">
                <a16:creationId xmlns:a16="http://schemas.microsoft.com/office/drawing/2014/main" id="{642BD2A5-D0D6-AF64-97A4-A0FC16A0ED8C}"/>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68CFFC07-46B6-C383-3A92-9754469709B1}"/>
              </a:ext>
            </a:extLst>
          </p:cNvPr>
          <p:cNvSpPr>
            <a:spLocks noGrp="1"/>
          </p:cNvSpPr>
          <p:nvPr>
            <p:ph type="sldNum" sz="quarter" idx="12"/>
          </p:nvPr>
        </p:nvSpPr>
        <p:spPr/>
        <p:txBody>
          <a:bodyPr/>
          <a:lstStyle/>
          <a:p>
            <a:fld id="{258CE1ED-4008-465F-B4B6-CF1DAEFC0E20}" type="slidenum">
              <a:rPr lang="cs-CZ" smtClean="0"/>
              <a:t>‹#›</a:t>
            </a:fld>
            <a:endParaRPr lang="cs-CZ"/>
          </a:p>
        </p:txBody>
      </p:sp>
    </p:spTree>
    <p:extLst>
      <p:ext uri="{BB962C8B-B14F-4D97-AF65-F5344CB8AC3E}">
        <p14:creationId xmlns:p14="http://schemas.microsoft.com/office/powerpoint/2010/main" val="37886505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72D1762-4049-52C4-CD8B-A2AA8DC530E9}"/>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841E58BE-08DC-9CF5-8946-5F65DEFA144E}"/>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28DE6B75-6CED-5B97-A472-D5AB23D9BB0A}"/>
              </a:ext>
            </a:extLst>
          </p:cNvPr>
          <p:cNvSpPr>
            <a:spLocks noGrp="1"/>
          </p:cNvSpPr>
          <p:nvPr>
            <p:ph type="dt" sz="half" idx="10"/>
          </p:nvPr>
        </p:nvSpPr>
        <p:spPr/>
        <p:txBody>
          <a:bodyPr/>
          <a:lstStyle/>
          <a:p>
            <a:fld id="{AB38E279-E4E0-4AD2-8D6C-4E6868CBE96D}" type="datetimeFigureOut">
              <a:rPr lang="cs-CZ" smtClean="0"/>
              <a:t>19.09.2023</a:t>
            </a:fld>
            <a:endParaRPr lang="cs-CZ"/>
          </a:p>
        </p:txBody>
      </p:sp>
      <p:sp>
        <p:nvSpPr>
          <p:cNvPr id="5" name="Zástupný symbol pro zápatí 4">
            <a:extLst>
              <a:ext uri="{FF2B5EF4-FFF2-40B4-BE49-F238E27FC236}">
                <a16:creationId xmlns:a16="http://schemas.microsoft.com/office/drawing/2014/main" id="{AC2B4864-CA38-3808-42B0-52A2D0758857}"/>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9C2DDE5C-91D3-03DA-F4BD-0ED9F8CA16F9}"/>
              </a:ext>
            </a:extLst>
          </p:cNvPr>
          <p:cNvSpPr>
            <a:spLocks noGrp="1"/>
          </p:cNvSpPr>
          <p:nvPr>
            <p:ph type="sldNum" sz="quarter" idx="12"/>
          </p:nvPr>
        </p:nvSpPr>
        <p:spPr/>
        <p:txBody>
          <a:bodyPr/>
          <a:lstStyle/>
          <a:p>
            <a:fld id="{258CE1ED-4008-465F-B4B6-CF1DAEFC0E20}" type="slidenum">
              <a:rPr lang="cs-CZ" smtClean="0"/>
              <a:t>‹#›</a:t>
            </a:fld>
            <a:endParaRPr lang="cs-CZ"/>
          </a:p>
        </p:txBody>
      </p:sp>
    </p:spTree>
    <p:extLst>
      <p:ext uri="{BB962C8B-B14F-4D97-AF65-F5344CB8AC3E}">
        <p14:creationId xmlns:p14="http://schemas.microsoft.com/office/powerpoint/2010/main" val="3848283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2418E026-BAF9-3D88-7743-8EBA9F344988}"/>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8E0CB254-A190-8653-101D-F3AA6F13642C}"/>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340D959A-C27A-0FE4-0485-507070EA1CB6}"/>
              </a:ext>
            </a:extLst>
          </p:cNvPr>
          <p:cNvSpPr>
            <a:spLocks noGrp="1"/>
          </p:cNvSpPr>
          <p:nvPr>
            <p:ph type="dt" sz="half" idx="10"/>
          </p:nvPr>
        </p:nvSpPr>
        <p:spPr/>
        <p:txBody>
          <a:bodyPr/>
          <a:lstStyle/>
          <a:p>
            <a:fld id="{AB38E279-E4E0-4AD2-8D6C-4E6868CBE96D}" type="datetimeFigureOut">
              <a:rPr lang="cs-CZ" smtClean="0"/>
              <a:t>19.09.2023</a:t>
            </a:fld>
            <a:endParaRPr lang="cs-CZ"/>
          </a:p>
        </p:txBody>
      </p:sp>
      <p:sp>
        <p:nvSpPr>
          <p:cNvPr id="5" name="Zástupný symbol pro zápatí 4">
            <a:extLst>
              <a:ext uri="{FF2B5EF4-FFF2-40B4-BE49-F238E27FC236}">
                <a16:creationId xmlns:a16="http://schemas.microsoft.com/office/drawing/2014/main" id="{056A0F60-01AE-6B20-B8F0-72CC73C3E2B6}"/>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56CFCB7D-9BD4-0EDD-0525-C376BC835EDB}"/>
              </a:ext>
            </a:extLst>
          </p:cNvPr>
          <p:cNvSpPr>
            <a:spLocks noGrp="1"/>
          </p:cNvSpPr>
          <p:nvPr>
            <p:ph type="sldNum" sz="quarter" idx="12"/>
          </p:nvPr>
        </p:nvSpPr>
        <p:spPr/>
        <p:txBody>
          <a:bodyPr/>
          <a:lstStyle/>
          <a:p>
            <a:fld id="{258CE1ED-4008-465F-B4B6-CF1DAEFC0E20}" type="slidenum">
              <a:rPr lang="cs-CZ" smtClean="0"/>
              <a:t>‹#›</a:t>
            </a:fld>
            <a:endParaRPr lang="cs-CZ"/>
          </a:p>
        </p:txBody>
      </p:sp>
    </p:spTree>
    <p:extLst>
      <p:ext uri="{BB962C8B-B14F-4D97-AF65-F5344CB8AC3E}">
        <p14:creationId xmlns:p14="http://schemas.microsoft.com/office/powerpoint/2010/main" val="1082898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E194435-B607-7B8E-72B9-E8DB1EC4A37C}"/>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3F4DF070-3D15-06CE-7DEB-AC9500E5FCF6}"/>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35A27E27-60B1-1362-A340-0D2661E9BC28}"/>
              </a:ext>
            </a:extLst>
          </p:cNvPr>
          <p:cNvSpPr>
            <a:spLocks noGrp="1"/>
          </p:cNvSpPr>
          <p:nvPr>
            <p:ph type="dt" sz="half" idx="10"/>
          </p:nvPr>
        </p:nvSpPr>
        <p:spPr/>
        <p:txBody>
          <a:bodyPr/>
          <a:lstStyle/>
          <a:p>
            <a:fld id="{AB38E279-E4E0-4AD2-8D6C-4E6868CBE96D}" type="datetimeFigureOut">
              <a:rPr lang="cs-CZ" smtClean="0"/>
              <a:t>19.09.2023</a:t>
            </a:fld>
            <a:endParaRPr lang="cs-CZ"/>
          </a:p>
        </p:txBody>
      </p:sp>
      <p:sp>
        <p:nvSpPr>
          <p:cNvPr id="5" name="Zástupný symbol pro zápatí 4">
            <a:extLst>
              <a:ext uri="{FF2B5EF4-FFF2-40B4-BE49-F238E27FC236}">
                <a16:creationId xmlns:a16="http://schemas.microsoft.com/office/drawing/2014/main" id="{B781C92C-9EA2-D342-25F2-9C9CEDF62D42}"/>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4D00F755-2833-9C8C-E635-4CE756F7AD22}"/>
              </a:ext>
            </a:extLst>
          </p:cNvPr>
          <p:cNvSpPr>
            <a:spLocks noGrp="1"/>
          </p:cNvSpPr>
          <p:nvPr>
            <p:ph type="sldNum" sz="quarter" idx="12"/>
          </p:nvPr>
        </p:nvSpPr>
        <p:spPr/>
        <p:txBody>
          <a:bodyPr/>
          <a:lstStyle/>
          <a:p>
            <a:fld id="{258CE1ED-4008-465F-B4B6-CF1DAEFC0E20}" type="slidenum">
              <a:rPr lang="cs-CZ" smtClean="0"/>
              <a:t>‹#›</a:t>
            </a:fld>
            <a:endParaRPr lang="cs-CZ"/>
          </a:p>
        </p:txBody>
      </p:sp>
    </p:spTree>
    <p:extLst>
      <p:ext uri="{BB962C8B-B14F-4D97-AF65-F5344CB8AC3E}">
        <p14:creationId xmlns:p14="http://schemas.microsoft.com/office/powerpoint/2010/main" val="172630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936B8DF-254C-34FA-F4CB-39CC359E89A9}"/>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EBE3F210-D227-1FF8-59CE-9F341DFD69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08264EA6-3838-6626-C4AC-4BF6493356CD}"/>
              </a:ext>
            </a:extLst>
          </p:cNvPr>
          <p:cNvSpPr>
            <a:spLocks noGrp="1"/>
          </p:cNvSpPr>
          <p:nvPr>
            <p:ph type="dt" sz="half" idx="10"/>
          </p:nvPr>
        </p:nvSpPr>
        <p:spPr/>
        <p:txBody>
          <a:bodyPr/>
          <a:lstStyle/>
          <a:p>
            <a:fld id="{AB38E279-E4E0-4AD2-8D6C-4E6868CBE96D}" type="datetimeFigureOut">
              <a:rPr lang="cs-CZ" smtClean="0"/>
              <a:t>19.09.2023</a:t>
            </a:fld>
            <a:endParaRPr lang="cs-CZ"/>
          </a:p>
        </p:txBody>
      </p:sp>
      <p:sp>
        <p:nvSpPr>
          <p:cNvPr id="5" name="Zástupný symbol pro zápatí 4">
            <a:extLst>
              <a:ext uri="{FF2B5EF4-FFF2-40B4-BE49-F238E27FC236}">
                <a16:creationId xmlns:a16="http://schemas.microsoft.com/office/drawing/2014/main" id="{C890B278-97B4-D040-9B1D-717CFCB1623F}"/>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55FC34BE-E6A0-8365-D741-537AE0DEAAFB}"/>
              </a:ext>
            </a:extLst>
          </p:cNvPr>
          <p:cNvSpPr>
            <a:spLocks noGrp="1"/>
          </p:cNvSpPr>
          <p:nvPr>
            <p:ph type="sldNum" sz="quarter" idx="12"/>
          </p:nvPr>
        </p:nvSpPr>
        <p:spPr/>
        <p:txBody>
          <a:bodyPr/>
          <a:lstStyle/>
          <a:p>
            <a:fld id="{258CE1ED-4008-465F-B4B6-CF1DAEFC0E20}" type="slidenum">
              <a:rPr lang="cs-CZ" smtClean="0"/>
              <a:t>‹#›</a:t>
            </a:fld>
            <a:endParaRPr lang="cs-CZ"/>
          </a:p>
        </p:txBody>
      </p:sp>
    </p:spTree>
    <p:extLst>
      <p:ext uri="{BB962C8B-B14F-4D97-AF65-F5344CB8AC3E}">
        <p14:creationId xmlns:p14="http://schemas.microsoft.com/office/powerpoint/2010/main" val="1214922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A8DD0A0-DD59-B3CF-A9AF-C9A9C00195D6}"/>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6B190369-34A1-2709-7A48-6E20FB36E97D}"/>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2EF6E3FA-3178-45F5-B298-BFC3AC2AF1CE}"/>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C2008F73-832D-FFCD-ED26-C63628A764B3}"/>
              </a:ext>
            </a:extLst>
          </p:cNvPr>
          <p:cNvSpPr>
            <a:spLocks noGrp="1"/>
          </p:cNvSpPr>
          <p:nvPr>
            <p:ph type="dt" sz="half" idx="10"/>
          </p:nvPr>
        </p:nvSpPr>
        <p:spPr/>
        <p:txBody>
          <a:bodyPr/>
          <a:lstStyle/>
          <a:p>
            <a:fld id="{AB38E279-E4E0-4AD2-8D6C-4E6868CBE96D}" type="datetimeFigureOut">
              <a:rPr lang="cs-CZ" smtClean="0"/>
              <a:t>19.09.2023</a:t>
            </a:fld>
            <a:endParaRPr lang="cs-CZ"/>
          </a:p>
        </p:txBody>
      </p:sp>
      <p:sp>
        <p:nvSpPr>
          <p:cNvPr id="6" name="Zástupný symbol pro zápatí 5">
            <a:extLst>
              <a:ext uri="{FF2B5EF4-FFF2-40B4-BE49-F238E27FC236}">
                <a16:creationId xmlns:a16="http://schemas.microsoft.com/office/drawing/2014/main" id="{1086E0A3-F33F-6D1A-F1F0-D4319298B891}"/>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204AA6B5-E325-6921-A644-BE6A2F0F14A9}"/>
              </a:ext>
            </a:extLst>
          </p:cNvPr>
          <p:cNvSpPr>
            <a:spLocks noGrp="1"/>
          </p:cNvSpPr>
          <p:nvPr>
            <p:ph type="sldNum" sz="quarter" idx="12"/>
          </p:nvPr>
        </p:nvSpPr>
        <p:spPr/>
        <p:txBody>
          <a:bodyPr/>
          <a:lstStyle/>
          <a:p>
            <a:fld id="{258CE1ED-4008-465F-B4B6-CF1DAEFC0E20}" type="slidenum">
              <a:rPr lang="cs-CZ" smtClean="0"/>
              <a:t>‹#›</a:t>
            </a:fld>
            <a:endParaRPr lang="cs-CZ"/>
          </a:p>
        </p:txBody>
      </p:sp>
    </p:spTree>
    <p:extLst>
      <p:ext uri="{BB962C8B-B14F-4D97-AF65-F5344CB8AC3E}">
        <p14:creationId xmlns:p14="http://schemas.microsoft.com/office/powerpoint/2010/main" val="2304664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D8C30F4-9557-811A-85B0-EBBC2A7E2B14}"/>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F1D20F1D-DDC1-BAD7-B481-7872F34D1E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8A021263-5195-9837-919C-39984178D644}"/>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762255F1-427F-1061-0E06-A1CC8426DE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0674C17E-667F-2800-4623-42B584DA443E}"/>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901CB2CF-C35D-50D7-B4F5-BC9FB158B26C}"/>
              </a:ext>
            </a:extLst>
          </p:cNvPr>
          <p:cNvSpPr>
            <a:spLocks noGrp="1"/>
          </p:cNvSpPr>
          <p:nvPr>
            <p:ph type="dt" sz="half" idx="10"/>
          </p:nvPr>
        </p:nvSpPr>
        <p:spPr/>
        <p:txBody>
          <a:bodyPr/>
          <a:lstStyle/>
          <a:p>
            <a:fld id="{AB38E279-E4E0-4AD2-8D6C-4E6868CBE96D}" type="datetimeFigureOut">
              <a:rPr lang="cs-CZ" smtClean="0"/>
              <a:t>19.09.2023</a:t>
            </a:fld>
            <a:endParaRPr lang="cs-CZ"/>
          </a:p>
        </p:txBody>
      </p:sp>
      <p:sp>
        <p:nvSpPr>
          <p:cNvPr id="8" name="Zástupný symbol pro zápatí 7">
            <a:extLst>
              <a:ext uri="{FF2B5EF4-FFF2-40B4-BE49-F238E27FC236}">
                <a16:creationId xmlns:a16="http://schemas.microsoft.com/office/drawing/2014/main" id="{CF9E52F8-5C66-4E91-6CF5-A1E2F35DE246}"/>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63986C0C-D8FD-97C2-1CDA-42AD10777ED0}"/>
              </a:ext>
            </a:extLst>
          </p:cNvPr>
          <p:cNvSpPr>
            <a:spLocks noGrp="1"/>
          </p:cNvSpPr>
          <p:nvPr>
            <p:ph type="sldNum" sz="quarter" idx="12"/>
          </p:nvPr>
        </p:nvSpPr>
        <p:spPr/>
        <p:txBody>
          <a:bodyPr/>
          <a:lstStyle/>
          <a:p>
            <a:fld id="{258CE1ED-4008-465F-B4B6-CF1DAEFC0E20}" type="slidenum">
              <a:rPr lang="cs-CZ" smtClean="0"/>
              <a:t>‹#›</a:t>
            </a:fld>
            <a:endParaRPr lang="cs-CZ"/>
          </a:p>
        </p:txBody>
      </p:sp>
    </p:spTree>
    <p:extLst>
      <p:ext uri="{BB962C8B-B14F-4D97-AF65-F5344CB8AC3E}">
        <p14:creationId xmlns:p14="http://schemas.microsoft.com/office/powerpoint/2010/main" val="15440178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9FFEE7A-AF06-D61A-F71D-7800DF2E1928}"/>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2CD81F61-4689-8F0F-6FC3-AE024359AD47}"/>
              </a:ext>
            </a:extLst>
          </p:cNvPr>
          <p:cNvSpPr>
            <a:spLocks noGrp="1"/>
          </p:cNvSpPr>
          <p:nvPr>
            <p:ph type="dt" sz="half" idx="10"/>
          </p:nvPr>
        </p:nvSpPr>
        <p:spPr/>
        <p:txBody>
          <a:bodyPr/>
          <a:lstStyle/>
          <a:p>
            <a:fld id="{AB38E279-E4E0-4AD2-8D6C-4E6868CBE96D}" type="datetimeFigureOut">
              <a:rPr lang="cs-CZ" smtClean="0"/>
              <a:t>19.09.2023</a:t>
            </a:fld>
            <a:endParaRPr lang="cs-CZ"/>
          </a:p>
        </p:txBody>
      </p:sp>
      <p:sp>
        <p:nvSpPr>
          <p:cNvPr id="4" name="Zástupný symbol pro zápatí 3">
            <a:extLst>
              <a:ext uri="{FF2B5EF4-FFF2-40B4-BE49-F238E27FC236}">
                <a16:creationId xmlns:a16="http://schemas.microsoft.com/office/drawing/2014/main" id="{7B4D1983-4925-784B-61E2-B33AA3C3370F}"/>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7645518F-8615-000B-C102-B4AB581B2E12}"/>
              </a:ext>
            </a:extLst>
          </p:cNvPr>
          <p:cNvSpPr>
            <a:spLocks noGrp="1"/>
          </p:cNvSpPr>
          <p:nvPr>
            <p:ph type="sldNum" sz="quarter" idx="12"/>
          </p:nvPr>
        </p:nvSpPr>
        <p:spPr/>
        <p:txBody>
          <a:bodyPr/>
          <a:lstStyle/>
          <a:p>
            <a:fld id="{258CE1ED-4008-465F-B4B6-CF1DAEFC0E20}" type="slidenum">
              <a:rPr lang="cs-CZ" smtClean="0"/>
              <a:t>‹#›</a:t>
            </a:fld>
            <a:endParaRPr lang="cs-CZ"/>
          </a:p>
        </p:txBody>
      </p:sp>
    </p:spTree>
    <p:extLst>
      <p:ext uri="{BB962C8B-B14F-4D97-AF65-F5344CB8AC3E}">
        <p14:creationId xmlns:p14="http://schemas.microsoft.com/office/powerpoint/2010/main" val="1223765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63C6F705-B068-404D-1F04-75229EBACFED}"/>
              </a:ext>
            </a:extLst>
          </p:cNvPr>
          <p:cNvSpPr>
            <a:spLocks noGrp="1"/>
          </p:cNvSpPr>
          <p:nvPr>
            <p:ph type="dt" sz="half" idx="10"/>
          </p:nvPr>
        </p:nvSpPr>
        <p:spPr/>
        <p:txBody>
          <a:bodyPr/>
          <a:lstStyle/>
          <a:p>
            <a:fld id="{AB38E279-E4E0-4AD2-8D6C-4E6868CBE96D}" type="datetimeFigureOut">
              <a:rPr lang="cs-CZ" smtClean="0"/>
              <a:t>19.09.2023</a:t>
            </a:fld>
            <a:endParaRPr lang="cs-CZ"/>
          </a:p>
        </p:txBody>
      </p:sp>
      <p:sp>
        <p:nvSpPr>
          <p:cNvPr id="3" name="Zástupný symbol pro zápatí 2">
            <a:extLst>
              <a:ext uri="{FF2B5EF4-FFF2-40B4-BE49-F238E27FC236}">
                <a16:creationId xmlns:a16="http://schemas.microsoft.com/office/drawing/2014/main" id="{F44491C7-4AEA-2979-F465-E160FDE0B058}"/>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EF4D930E-88C0-F815-7C99-F41AE5BEB301}"/>
              </a:ext>
            </a:extLst>
          </p:cNvPr>
          <p:cNvSpPr>
            <a:spLocks noGrp="1"/>
          </p:cNvSpPr>
          <p:nvPr>
            <p:ph type="sldNum" sz="quarter" idx="12"/>
          </p:nvPr>
        </p:nvSpPr>
        <p:spPr/>
        <p:txBody>
          <a:bodyPr/>
          <a:lstStyle/>
          <a:p>
            <a:fld id="{258CE1ED-4008-465F-B4B6-CF1DAEFC0E20}" type="slidenum">
              <a:rPr lang="cs-CZ" smtClean="0"/>
              <a:t>‹#›</a:t>
            </a:fld>
            <a:endParaRPr lang="cs-CZ"/>
          </a:p>
        </p:txBody>
      </p:sp>
    </p:spTree>
    <p:extLst>
      <p:ext uri="{BB962C8B-B14F-4D97-AF65-F5344CB8AC3E}">
        <p14:creationId xmlns:p14="http://schemas.microsoft.com/office/powerpoint/2010/main" val="6190835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7987768-5F37-7779-8F94-19DF67723A59}"/>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5B1B1BAE-36EC-C71A-46E2-07121CF997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FA696ACF-C5E7-E14E-105A-61D7CBFA82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99D03B3E-4273-6AE9-B1C8-06D55235EA94}"/>
              </a:ext>
            </a:extLst>
          </p:cNvPr>
          <p:cNvSpPr>
            <a:spLocks noGrp="1"/>
          </p:cNvSpPr>
          <p:nvPr>
            <p:ph type="dt" sz="half" idx="10"/>
          </p:nvPr>
        </p:nvSpPr>
        <p:spPr/>
        <p:txBody>
          <a:bodyPr/>
          <a:lstStyle/>
          <a:p>
            <a:fld id="{AB38E279-E4E0-4AD2-8D6C-4E6868CBE96D}" type="datetimeFigureOut">
              <a:rPr lang="cs-CZ" smtClean="0"/>
              <a:t>19.09.2023</a:t>
            </a:fld>
            <a:endParaRPr lang="cs-CZ"/>
          </a:p>
        </p:txBody>
      </p:sp>
      <p:sp>
        <p:nvSpPr>
          <p:cNvPr id="6" name="Zástupný symbol pro zápatí 5">
            <a:extLst>
              <a:ext uri="{FF2B5EF4-FFF2-40B4-BE49-F238E27FC236}">
                <a16:creationId xmlns:a16="http://schemas.microsoft.com/office/drawing/2014/main" id="{5CD894D4-2B94-092E-72F3-844EB1CB42EB}"/>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EF570EFA-57BF-3774-BA7D-AD79301D66D0}"/>
              </a:ext>
            </a:extLst>
          </p:cNvPr>
          <p:cNvSpPr>
            <a:spLocks noGrp="1"/>
          </p:cNvSpPr>
          <p:nvPr>
            <p:ph type="sldNum" sz="quarter" idx="12"/>
          </p:nvPr>
        </p:nvSpPr>
        <p:spPr/>
        <p:txBody>
          <a:bodyPr/>
          <a:lstStyle/>
          <a:p>
            <a:fld id="{258CE1ED-4008-465F-B4B6-CF1DAEFC0E20}" type="slidenum">
              <a:rPr lang="cs-CZ" smtClean="0"/>
              <a:t>‹#›</a:t>
            </a:fld>
            <a:endParaRPr lang="cs-CZ"/>
          </a:p>
        </p:txBody>
      </p:sp>
    </p:spTree>
    <p:extLst>
      <p:ext uri="{BB962C8B-B14F-4D97-AF65-F5344CB8AC3E}">
        <p14:creationId xmlns:p14="http://schemas.microsoft.com/office/powerpoint/2010/main" val="39336233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3298E1C-D377-B154-C7F0-9E10DC736950}"/>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D548174C-B6CD-A61A-6ED5-8E46DC3C4E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12CBF254-A196-CE39-BDF6-E70D75E485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CBAD950D-62F7-A53E-AD6E-8CBDB468097F}"/>
              </a:ext>
            </a:extLst>
          </p:cNvPr>
          <p:cNvSpPr>
            <a:spLocks noGrp="1"/>
          </p:cNvSpPr>
          <p:nvPr>
            <p:ph type="dt" sz="half" idx="10"/>
          </p:nvPr>
        </p:nvSpPr>
        <p:spPr/>
        <p:txBody>
          <a:bodyPr/>
          <a:lstStyle/>
          <a:p>
            <a:fld id="{AB38E279-E4E0-4AD2-8D6C-4E6868CBE96D}" type="datetimeFigureOut">
              <a:rPr lang="cs-CZ" smtClean="0"/>
              <a:t>19.09.2023</a:t>
            </a:fld>
            <a:endParaRPr lang="cs-CZ"/>
          </a:p>
        </p:txBody>
      </p:sp>
      <p:sp>
        <p:nvSpPr>
          <p:cNvPr id="6" name="Zástupný symbol pro zápatí 5">
            <a:extLst>
              <a:ext uri="{FF2B5EF4-FFF2-40B4-BE49-F238E27FC236}">
                <a16:creationId xmlns:a16="http://schemas.microsoft.com/office/drawing/2014/main" id="{4470CE20-D56A-9CF3-8F83-F7B6C1ACD093}"/>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D7F771CA-A705-A83A-4FF6-5E9CD89E6637}"/>
              </a:ext>
            </a:extLst>
          </p:cNvPr>
          <p:cNvSpPr>
            <a:spLocks noGrp="1"/>
          </p:cNvSpPr>
          <p:nvPr>
            <p:ph type="sldNum" sz="quarter" idx="12"/>
          </p:nvPr>
        </p:nvSpPr>
        <p:spPr/>
        <p:txBody>
          <a:bodyPr/>
          <a:lstStyle/>
          <a:p>
            <a:fld id="{258CE1ED-4008-465F-B4B6-CF1DAEFC0E20}" type="slidenum">
              <a:rPr lang="cs-CZ" smtClean="0"/>
              <a:t>‹#›</a:t>
            </a:fld>
            <a:endParaRPr lang="cs-CZ"/>
          </a:p>
        </p:txBody>
      </p:sp>
    </p:spTree>
    <p:extLst>
      <p:ext uri="{BB962C8B-B14F-4D97-AF65-F5344CB8AC3E}">
        <p14:creationId xmlns:p14="http://schemas.microsoft.com/office/powerpoint/2010/main" val="1798806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58D4BC01-9A26-6B58-4E53-BECF32091E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93698451-F6C5-7E1C-529D-BDE42B4542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EFBA686F-8CB5-057C-BA08-60D70474EA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38E279-E4E0-4AD2-8D6C-4E6868CBE96D}" type="datetimeFigureOut">
              <a:rPr lang="cs-CZ" smtClean="0"/>
              <a:t>19.09.2023</a:t>
            </a:fld>
            <a:endParaRPr lang="cs-CZ"/>
          </a:p>
        </p:txBody>
      </p:sp>
      <p:sp>
        <p:nvSpPr>
          <p:cNvPr id="5" name="Zástupný symbol pro zápatí 4">
            <a:extLst>
              <a:ext uri="{FF2B5EF4-FFF2-40B4-BE49-F238E27FC236}">
                <a16:creationId xmlns:a16="http://schemas.microsoft.com/office/drawing/2014/main" id="{B3E7B95F-0089-2DCA-DC33-633A953BDB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46DEBB02-4D17-A3BE-79A2-620A9A10C0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8CE1ED-4008-465F-B4B6-CF1DAEFC0E20}" type="slidenum">
              <a:rPr lang="cs-CZ" smtClean="0"/>
              <a:t>‹#›</a:t>
            </a:fld>
            <a:endParaRPr lang="cs-CZ"/>
          </a:p>
        </p:txBody>
      </p:sp>
    </p:spTree>
    <p:extLst>
      <p:ext uri="{BB962C8B-B14F-4D97-AF65-F5344CB8AC3E}">
        <p14:creationId xmlns:p14="http://schemas.microsoft.com/office/powerpoint/2010/main" val="36323346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3" Type="http://schemas.openxmlformats.org/officeDocument/2006/relationships/image" Target="../media/image5.jpeg"/><Relationship Id="rId7" Type="http://schemas.openxmlformats.org/officeDocument/2006/relationships/image" Target="../media/image9.jpeg"/><Relationship Id="rId12" Type="http://schemas.openxmlformats.org/officeDocument/2006/relationships/image" Target="../media/image14.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6C58BBA-15C2-49DE-A012-D203A516D6DA}"/>
              </a:ext>
            </a:extLst>
          </p:cNvPr>
          <p:cNvSpPr>
            <a:spLocks noGrp="1"/>
          </p:cNvSpPr>
          <p:nvPr>
            <p:ph type="ctrTitle"/>
          </p:nvPr>
        </p:nvSpPr>
        <p:spPr>
          <a:xfrm>
            <a:off x="557213" y="2443162"/>
            <a:ext cx="11077575" cy="3440113"/>
          </a:xfrm>
        </p:spPr>
        <p:txBody>
          <a:bodyPr>
            <a:normAutofit/>
          </a:bodyPr>
          <a:lstStyle/>
          <a:p>
            <a:r>
              <a:rPr lang="cs-CZ" b="1" i="0" dirty="0">
                <a:solidFill>
                  <a:srgbClr val="0A0A0A"/>
                </a:solidFill>
                <a:effectLst/>
                <a:latin typeface="Arial" panose="020B0604020202020204" pitchFamily="34" charset="0"/>
                <a:cs typeface="Arial" panose="020B0604020202020204" pitchFamily="34" charset="0"/>
              </a:rPr>
              <a:t>Bi6589</a:t>
            </a:r>
            <a:r>
              <a:rPr lang="cs-CZ" b="0" i="0" dirty="0">
                <a:solidFill>
                  <a:srgbClr val="0A0A0A"/>
                </a:solidFill>
                <a:effectLst/>
                <a:latin typeface="Arial" panose="020B0604020202020204" pitchFamily="34" charset="0"/>
                <a:cs typeface="Arial" panose="020B0604020202020204" pitchFamily="34" charset="0"/>
              </a:rPr>
              <a:t> </a:t>
            </a:r>
            <a:br>
              <a:rPr lang="cs-CZ" b="0" i="0" dirty="0">
                <a:solidFill>
                  <a:srgbClr val="0A0A0A"/>
                </a:solidFill>
                <a:effectLst/>
                <a:latin typeface="Arial" panose="020B0604020202020204" pitchFamily="34" charset="0"/>
                <a:cs typeface="Arial" panose="020B0604020202020204" pitchFamily="34" charset="0"/>
              </a:rPr>
            </a:br>
            <a:br>
              <a:rPr lang="cs-CZ" b="0" i="0" dirty="0">
                <a:solidFill>
                  <a:srgbClr val="0A0A0A"/>
                </a:solidFill>
                <a:effectLst/>
                <a:latin typeface="Arial" panose="020B0604020202020204" pitchFamily="34" charset="0"/>
                <a:cs typeface="Arial" panose="020B0604020202020204" pitchFamily="34" charset="0"/>
              </a:rPr>
            </a:br>
            <a:r>
              <a:rPr lang="cs-CZ" b="0" i="0" dirty="0">
                <a:solidFill>
                  <a:srgbClr val="0A0A0A"/>
                </a:solidFill>
                <a:effectLst/>
                <a:latin typeface="Arial" panose="020B0604020202020204" pitchFamily="34" charset="0"/>
                <a:cs typeface="Arial" panose="020B0604020202020204" pitchFamily="34" charset="0"/>
              </a:rPr>
              <a:t>Laboratorní a </a:t>
            </a:r>
            <a:r>
              <a:rPr lang="cs-CZ" b="0" i="0" dirty="0" err="1">
                <a:solidFill>
                  <a:srgbClr val="0A0A0A"/>
                </a:solidFill>
                <a:effectLst/>
                <a:latin typeface="Arial" panose="020B0604020202020204" pitchFamily="34" charset="0"/>
                <a:cs typeface="Arial" panose="020B0604020202020204" pitchFamily="34" charset="0"/>
              </a:rPr>
              <a:t>bioinformatické</a:t>
            </a:r>
            <a:r>
              <a:rPr lang="cs-CZ" b="0" i="0" dirty="0">
                <a:solidFill>
                  <a:srgbClr val="0A0A0A"/>
                </a:solidFill>
                <a:effectLst/>
                <a:latin typeface="Arial" panose="020B0604020202020204" pitchFamily="34" charset="0"/>
                <a:cs typeface="Arial" panose="020B0604020202020204" pitchFamily="34" charset="0"/>
              </a:rPr>
              <a:t> metody rostlinné biosystematiky</a:t>
            </a:r>
            <a:endParaRPr lang="cs-CZ" dirty="0">
              <a:latin typeface="Arial" panose="020B0604020202020204" pitchFamily="34" charset="0"/>
              <a:cs typeface="Arial" panose="020B0604020202020204" pitchFamily="34" charset="0"/>
            </a:endParaRPr>
          </a:p>
        </p:txBody>
      </p:sp>
      <p:pic>
        <p:nvPicPr>
          <p:cNvPr id="5" name="Obrázek 4">
            <a:extLst>
              <a:ext uri="{FF2B5EF4-FFF2-40B4-BE49-F238E27FC236}">
                <a16:creationId xmlns:a16="http://schemas.microsoft.com/office/drawing/2014/main" id="{3D977399-C98A-41C7-BE93-1FA6631CB4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132" y="448817"/>
            <a:ext cx="2785074" cy="1584960"/>
          </a:xfrm>
          <a:prstGeom prst="rect">
            <a:avLst/>
          </a:prstGeom>
        </p:spPr>
      </p:pic>
      <p:pic>
        <p:nvPicPr>
          <p:cNvPr id="9" name="Obrázek 8">
            <a:extLst>
              <a:ext uri="{FF2B5EF4-FFF2-40B4-BE49-F238E27FC236}">
                <a16:creationId xmlns:a16="http://schemas.microsoft.com/office/drawing/2014/main" id="{F1D0BD56-C05E-48CC-A6C6-EA71BA166D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85679" y="420962"/>
            <a:ext cx="1610995" cy="1612815"/>
          </a:xfrm>
          <a:prstGeom prst="rect">
            <a:avLst/>
          </a:prstGeom>
        </p:spPr>
      </p:pic>
    </p:spTree>
    <p:extLst>
      <p:ext uri="{BB962C8B-B14F-4D97-AF65-F5344CB8AC3E}">
        <p14:creationId xmlns:p14="http://schemas.microsoft.com/office/powerpoint/2010/main" val="3312767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airoidesprurez"/>
          <p:cNvPicPr>
            <a:picLocks noChangeAspect="1" noChangeArrowheads="1"/>
          </p:cNvPicPr>
          <p:nvPr/>
        </p:nvPicPr>
        <p:blipFill>
          <a:blip r:embed="rId2">
            <a:lum contrast="18000"/>
            <a:extLst>
              <a:ext uri="{28A0092B-C50C-407E-A947-70E740481C1C}">
                <a14:useLocalDpi xmlns:a14="http://schemas.microsoft.com/office/drawing/2010/main" val="0"/>
              </a:ext>
            </a:extLst>
          </a:blip>
          <a:srcRect/>
          <a:stretch>
            <a:fillRect/>
          </a:stretch>
        </p:blipFill>
        <p:spPr bwMode="auto">
          <a:xfrm>
            <a:off x="2438401" y="996950"/>
            <a:ext cx="1338263"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7" name="Picture 3" descr="alpinaprurez3"/>
          <p:cNvPicPr>
            <a:picLocks noChangeAspect="1" noChangeArrowheads="1"/>
          </p:cNvPicPr>
          <p:nvPr/>
        </p:nvPicPr>
        <p:blipFill>
          <a:blip r:embed="rId3">
            <a:lum bright="-6000" contrast="18000"/>
            <a:extLst>
              <a:ext uri="{28A0092B-C50C-407E-A947-70E740481C1C}">
                <a14:useLocalDpi xmlns:a14="http://schemas.microsoft.com/office/drawing/2010/main" val="0"/>
              </a:ext>
            </a:extLst>
          </a:blip>
          <a:srcRect/>
          <a:stretch>
            <a:fillRect/>
          </a:stretch>
        </p:blipFill>
        <p:spPr bwMode="auto">
          <a:xfrm>
            <a:off x="6781801" y="5340351"/>
            <a:ext cx="752475" cy="100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Picture 4" descr="amethystinaprurez1"/>
          <p:cNvPicPr>
            <a:picLocks noChangeAspect="1" noChangeArrowheads="1"/>
          </p:cNvPicPr>
          <p:nvPr/>
        </p:nvPicPr>
        <p:blipFill>
          <a:blip r:embed="rId4">
            <a:lum bright="-6000" contrast="18000"/>
            <a:extLst>
              <a:ext uri="{28A0092B-C50C-407E-A947-70E740481C1C}">
                <a14:useLocalDpi xmlns:a14="http://schemas.microsoft.com/office/drawing/2010/main" val="0"/>
              </a:ext>
            </a:extLst>
          </a:blip>
          <a:srcRect/>
          <a:stretch>
            <a:fillRect/>
          </a:stretch>
        </p:blipFill>
        <p:spPr bwMode="auto">
          <a:xfrm>
            <a:off x="6705601" y="996951"/>
            <a:ext cx="817563" cy="142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9" name="Picture 5" descr="amethystinaprurez2"/>
          <p:cNvPicPr>
            <a:picLocks noChangeAspect="1" noChangeArrowheads="1"/>
          </p:cNvPicPr>
          <p:nvPr/>
        </p:nvPicPr>
        <p:blipFill>
          <a:blip r:embed="rId5">
            <a:lum bright="-6000" contrast="12000"/>
            <a:extLst>
              <a:ext uri="{28A0092B-C50C-407E-A947-70E740481C1C}">
                <a14:useLocalDpi xmlns:a14="http://schemas.microsoft.com/office/drawing/2010/main" val="0"/>
              </a:ext>
            </a:extLst>
          </a:blip>
          <a:srcRect/>
          <a:stretch>
            <a:fillRect/>
          </a:stretch>
        </p:blipFill>
        <p:spPr bwMode="auto">
          <a:xfrm>
            <a:off x="8458201" y="1073151"/>
            <a:ext cx="777875"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0" name="Picture 6" descr="heterophyllaprurezdole"/>
          <p:cNvPicPr>
            <a:picLocks noChangeAspect="1" noChangeArrowheads="1"/>
          </p:cNvPicPr>
          <p:nvPr/>
        </p:nvPicPr>
        <p:blipFill>
          <a:blip r:embed="rId6">
            <a:lum bright="-6000" contrast="18000"/>
            <a:extLst>
              <a:ext uri="{28A0092B-C50C-407E-A947-70E740481C1C}">
                <a14:useLocalDpi xmlns:a14="http://schemas.microsoft.com/office/drawing/2010/main" val="0"/>
              </a:ext>
            </a:extLst>
          </a:blip>
          <a:srcRect/>
          <a:stretch>
            <a:fillRect/>
          </a:stretch>
        </p:blipFill>
        <p:spPr bwMode="auto">
          <a:xfrm>
            <a:off x="8610601" y="5264151"/>
            <a:ext cx="1173163"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1" name="Picture 7" descr="nigrescensprurez"/>
          <p:cNvPicPr>
            <a:picLocks noChangeAspect="1" noChangeArrowheads="1"/>
          </p:cNvPicPr>
          <p:nvPr/>
        </p:nvPicPr>
        <p:blipFill>
          <a:blip r:embed="rId7">
            <a:lum bright="-6000" contrast="12000"/>
            <a:extLst>
              <a:ext uri="{28A0092B-C50C-407E-A947-70E740481C1C}">
                <a14:useLocalDpi xmlns:a14="http://schemas.microsoft.com/office/drawing/2010/main" val="0"/>
              </a:ext>
            </a:extLst>
          </a:blip>
          <a:srcRect/>
          <a:stretch>
            <a:fillRect/>
          </a:stretch>
        </p:blipFill>
        <p:spPr bwMode="auto">
          <a:xfrm>
            <a:off x="4419600" y="2978151"/>
            <a:ext cx="1303338"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2" name="Picture 8" descr="pallensprurez2"/>
          <p:cNvPicPr>
            <a:picLocks noChangeAspect="1" noChangeArrowheads="1"/>
          </p:cNvPicPr>
          <p:nvPr/>
        </p:nvPicPr>
        <p:blipFill>
          <a:blip r:embed="rId8">
            <a:lum bright="-6000" contrast="12000"/>
            <a:extLst>
              <a:ext uri="{28A0092B-C50C-407E-A947-70E740481C1C}">
                <a14:useLocalDpi xmlns:a14="http://schemas.microsoft.com/office/drawing/2010/main" val="0"/>
              </a:ext>
            </a:extLst>
          </a:blip>
          <a:srcRect/>
          <a:stretch>
            <a:fillRect/>
          </a:stretch>
        </p:blipFill>
        <p:spPr bwMode="auto">
          <a:xfrm>
            <a:off x="4724401" y="920750"/>
            <a:ext cx="1166813" cy="186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3" name="Picture 9" descr="pratensisprurez"/>
          <p:cNvPicPr>
            <a:picLocks noChangeAspect="1" noChangeArrowheads="1"/>
          </p:cNvPicPr>
          <p:nvPr/>
        </p:nvPicPr>
        <p:blipFill>
          <a:blip r:embed="rId9">
            <a:lum bright="-6000" contrast="12000"/>
            <a:extLst>
              <a:ext uri="{28A0092B-C50C-407E-A947-70E740481C1C}">
                <a14:useLocalDpi xmlns:a14="http://schemas.microsoft.com/office/drawing/2010/main" val="0"/>
              </a:ext>
            </a:extLst>
          </a:blip>
          <a:srcRect/>
          <a:stretch>
            <a:fillRect/>
          </a:stretch>
        </p:blipFill>
        <p:spPr bwMode="auto">
          <a:xfrm>
            <a:off x="8229600" y="2901950"/>
            <a:ext cx="1843088" cy="167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4" name="Picture 10" descr="rubrajunceaprurez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77000" y="2978151"/>
            <a:ext cx="1284288"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5" name="Picture 11" descr="rupicolaprurezmeritk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14601" y="5264150"/>
            <a:ext cx="1465263" cy="147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6" name="Picture 12" descr="valesiacaprurezmeritk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43400" y="5264150"/>
            <a:ext cx="126365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7" name="Picture 13" descr="trachyphyllaprurez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90801" y="3054350"/>
            <a:ext cx="1090613" cy="129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98" name="Text Box 27"/>
          <p:cNvSpPr txBox="1">
            <a:spLocks noChangeArrowheads="1"/>
          </p:cNvSpPr>
          <p:nvPr/>
        </p:nvSpPr>
        <p:spPr bwMode="auto">
          <a:xfrm>
            <a:off x="3109914" y="174625"/>
            <a:ext cx="6986587"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cs-CZ" altLang="cs-CZ" sz="2400"/>
              <a:t>Anatomická stavba listů – příčný řez </a:t>
            </a:r>
            <a:r>
              <a:rPr lang="cs-CZ" altLang="cs-CZ" sz="2400" i="1"/>
              <a:t>- Festuca</a:t>
            </a:r>
          </a:p>
        </p:txBody>
      </p:sp>
    </p:spTree>
    <p:extLst>
      <p:ext uri="{BB962C8B-B14F-4D97-AF65-F5344CB8AC3E}">
        <p14:creationId xmlns:p14="http://schemas.microsoft.com/office/powerpoint/2010/main" val="21580469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34FBA62D-2338-6794-454F-EF20C732C9C6}"/>
              </a:ext>
            </a:extLst>
          </p:cNvPr>
          <p:cNvSpPr txBox="1"/>
          <p:nvPr/>
        </p:nvSpPr>
        <p:spPr>
          <a:xfrm>
            <a:off x="568959" y="1252322"/>
            <a:ext cx="11231732" cy="5139869"/>
          </a:xfrm>
          <a:prstGeom prst="rect">
            <a:avLst/>
          </a:prstGeom>
          <a:noFill/>
        </p:spPr>
        <p:txBody>
          <a:bodyPr wrap="square" rtlCol="0">
            <a:spAutoFit/>
          </a:bodyPr>
          <a:lstStyle/>
          <a:p>
            <a:r>
              <a:rPr lang="pl-PL" sz="2800" b="1" dirty="0"/>
              <a:t>Třídění dle funkce</a:t>
            </a:r>
          </a:p>
          <a:p>
            <a:endParaRPr lang="pl-PL" sz="2000" b="1" dirty="0"/>
          </a:p>
          <a:p>
            <a:r>
              <a:rPr lang="pl-PL" sz="2000" b="1" dirty="0"/>
              <a:t>Generativní znaky </a:t>
            </a:r>
          </a:p>
          <a:p>
            <a:pPr marL="285750" indent="-285750">
              <a:buFont typeface="Wingdings" panose="05000000000000000000" pitchFamily="2" charset="2"/>
              <a:buChar char="Ø"/>
            </a:pPr>
            <a:r>
              <a:rPr lang="pl-PL" sz="2000" dirty="0"/>
              <a:t>Carl Linné (1758) Systema Naturae  - třídění rostlin založil na znacích pohlavních orgánů</a:t>
            </a:r>
          </a:p>
          <a:p>
            <a:pPr marL="285750" indent="-285750">
              <a:buFont typeface="Wingdings" panose="05000000000000000000" pitchFamily="2" charset="2"/>
              <a:buChar char="Ø"/>
            </a:pPr>
            <a:r>
              <a:rPr lang="pl-PL" sz="2000" dirty="0"/>
              <a:t>Zahrnují: </a:t>
            </a:r>
          </a:p>
          <a:p>
            <a:pPr marL="742950" lvl="1" indent="-285750">
              <a:buFont typeface="Wingdings" panose="05000000000000000000" pitchFamily="2" charset="2"/>
              <a:buChar char="§"/>
            </a:pPr>
            <a:r>
              <a:rPr lang="pl-PL" sz="2000" dirty="0"/>
              <a:t>Květ (listen, květní stopka, listence, květní lůžko, květní obaly (kalich, koruna, okvětí); tyčinky, pestík)</a:t>
            </a:r>
          </a:p>
          <a:p>
            <a:pPr marL="742950" lvl="1" indent="-285750">
              <a:buFont typeface="Wingdings" panose="05000000000000000000" pitchFamily="2" charset="2"/>
              <a:buChar char="§"/>
            </a:pPr>
            <a:r>
              <a:rPr lang="pl-PL" sz="2000" dirty="0"/>
              <a:t>Plod </a:t>
            </a:r>
          </a:p>
          <a:p>
            <a:pPr marL="742950" lvl="1" indent="-285750">
              <a:buFont typeface="Wingdings" panose="05000000000000000000" pitchFamily="2" charset="2"/>
              <a:buChar char="§"/>
            </a:pPr>
            <a:r>
              <a:rPr lang="pl-PL" sz="2000" dirty="0"/>
              <a:t>Semeno </a:t>
            </a:r>
          </a:p>
          <a:p>
            <a:endParaRPr lang="cs-CZ" sz="2000" dirty="0"/>
          </a:p>
          <a:p>
            <a:r>
              <a:rPr lang="pl-PL" sz="2000" b="1" dirty="0"/>
              <a:t>Vegetativní znaky </a:t>
            </a:r>
          </a:p>
          <a:p>
            <a:pPr marL="285750" indent="-285750">
              <a:buFont typeface="Wingdings" panose="05000000000000000000" pitchFamily="2" charset="2"/>
              <a:buChar char="Ø"/>
            </a:pPr>
            <a:r>
              <a:rPr lang="pl-PL" sz="2000" dirty="0"/>
              <a:t>Více variabilní než generativní znaky</a:t>
            </a:r>
          </a:p>
          <a:p>
            <a:pPr marL="285750" indent="-285750">
              <a:buFont typeface="Wingdings" panose="05000000000000000000" pitchFamily="2" charset="2"/>
              <a:buChar char="Ø"/>
            </a:pPr>
            <a:r>
              <a:rPr lang="pl-PL" sz="2000" dirty="0"/>
              <a:t>Fenotypová plasticita - podobu organizmu/znaku formuje i jeho prostředí; ontogeneze</a:t>
            </a:r>
          </a:p>
          <a:p>
            <a:pPr marL="285750" indent="-285750">
              <a:buFont typeface="Wingdings" panose="05000000000000000000" pitchFamily="2" charset="2"/>
              <a:buChar char="Ø"/>
            </a:pPr>
            <a:r>
              <a:rPr lang="pl-PL" sz="2000" dirty="0"/>
              <a:t>Zahrnují: </a:t>
            </a:r>
          </a:p>
          <a:p>
            <a:pPr marL="742950" lvl="1" indent="-285750">
              <a:buFont typeface="Wingdings" panose="05000000000000000000" pitchFamily="2" charset="2"/>
              <a:buChar char="§"/>
            </a:pPr>
            <a:r>
              <a:rPr lang="pl-PL" sz="2000" dirty="0"/>
              <a:t>Kořen</a:t>
            </a:r>
          </a:p>
          <a:p>
            <a:pPr marL="742950" lvl="1" indent="-285750">
              <a:buFont typeface="Wingdings" panose="05000000000000000000" pitchFamily="2" charset="2"/>
              <a:buChar char="§"/>
            </a:pPr>
            <a:r>
              <a:rPr lang="pl-PL" sz="2000" dirty="0"/>
              <a:t>Stonek</a:t>
            </a:r>
          </a:p>
          <a:p>
            <a:pPr marL="742950" lvl="1" indent="-285750">
              <a:buFont typeface="Wingdings" panose="05000000000000000000" pitchFamily="2" charset="2"/>
              <a:buChar char="§"/>
            </a:pPr>
            <a:r>
              <a:rPr lang="pl-PL" sz="2000" dirty="0"/>
              <a:t>List</a:t>
            </a:r>
          </a:p>
        </p:txBody>
      </p:sp>
      <p:sp>
        <p:nvSpPr>
          <p:cNvPr id="3" name="TextovéPole 2">
            <a:extLst>
              <a:ext uri="{FF2B5EF4-FFF2-40B4-BE49-F238E27FC236}">
                <a16:creationId xmlns:a16="http://schemas.microsoft.com/office/drawing/2014/main" id="{4BA6362F-6A5F-E0A9-ED0E-66623538E5C9}"/>
              </a:ext>
            </a:extLst>
          </p:cNvPr>
          <p:cNvSpPr txBox="1"/>
          <p:nvPr/>
        </p:nvSpPr>
        <p:spPr>
          <a:xfrm>
            <a:off x="568959" y="304800"/>
            <a:ext cx="8240743" cy="830997"/>
          </a:xfrm>
          <a:prstGeom prst="rect">
            <a:avLst/>
          </a:prstGeom>
          <a:noFill/>
        </p:spPr>
        <p:txBody>
          <a:bodyPr wrap="square" rtlCol="0">
            <a:spAutoFit/>
          </a:bodyPr>
          <a:lstStyle/>
          <a:p>
            <a:r>
              <a:rPr lang="cs-CZ" sz="4800" b="1" dirty="0"/>
              <a:t>Klasická morfometrie - znaky </a:t>
            </a:r>
          </a:p>
        </p:txBody>
      </p:sp>
    </p:spTree>
    <p:extLst>
      <p:ext uri="{BB962C8B-B14F-4D97-AF65-F5344CB8AC3E}">
        <p14:creationId xmlns:p14="http://schemas.microsoft.com/office/powerpoint/2010/main" val="36374109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34FBA62D-2338-6794-454F-EF20C732C9C6}"/>
              </a:ext>
            </a:extLst>
          </p:cNvPr>
          <p:cNvSpPr txBox="1"/>
          <p:nvPr/>
        </p:nvSpPr>
        <p:spPr>
          <a:xfrm>
            <a:off x="568959" y="1252322"/>
            <a:ext cx="11231732" cy="5632311"/>
          </a:xfrm>
          <a:prstGeom prst="rect">
            <a:avLst/>
          </a:prstGeom>
          <a:noFill/>
        </p:spPr>
        <p:txBody>
          <a:bodyPr wrap="square" rtlCol="0">
            <a:spAutoFit/>
          </a:bodyPr>
          <a:lstStyle/>
          <a:p>
            <a:r>
              <a:rPr lang="cs-CZ" sz="2400" b="1" dirty="0"/>
              <a:t>Praktické třídění dle velikosti</a:t>
            </a:r>
          </a:p>
          <a:p>
            <a:endParaRPr lang="cs-CZ" sz="2000" b="1" dirty="0"/>
          </a:p>
          <a:p>
            <a:pPr marL="342900" indent="-342900">
              <a:buFont typeface="Wingdings" panose="05000000000000000000" pitchFamily="2" charset="2"/>
              <a:buChar char="Ø"/>
            </a:pPr>
            <a:r>
              <a:rPr lang="cs-CZ" sz="2000" b="1" dirty="0"/>
              <a:t>Mikro znaky </a:t>
            </a:r>
            <a:r>
              <a:rPr lang="cs-CZ" sz="2000" dirty="0"/>
              <a:t>– využívám mikroskop (průduchy, pylová zrna, skulptury semen, …)</a:t>
            </a:r>
          </a:p>
          <a:p>
            <a:endParaRPr lang="cs-CZ" dirty="0"/>
          </a:p>
          <a:p>
            <a:endParaRPr lang="cs-CZ" sz="1800"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r>
              <a:rPr lang="cs-CZ" dirty="0"/>
              <a:t>    </a:t>
            </a:r>
            <a:r>
              <a:rPr lang="cs-CZ" dirty="0" err="1"/>
              <a:t>Brassica</a:t>
            </a:r>
            <a:r>
              <a:rPr lang="cs-CZ" dirty="0"/>
              <a:t> rapa L. </a:t>
            </a:r>
            <a:r>
              <a:rPr lang="cs-CZ" dirty="0" err="1"/>
              <a:t>ssp</a:t>
            </a:r>
            <a:r>
              <a:rPr lang="cs-CZ" dirty="0"/>
              <a:t>. </a:t>
            </a:r>
            <a:r>
              <a:rPr lang="cs-CZ" dirty="0" err="1"/>
              <a:t>pekinensis</a:t>
            </a:r>
            <a:r>
              <a:rPr lang="cs-CZ" sz="1800" dirty="0"/>
              <a:t>				        </a:t>
            </a:r>
            <a:r>
              <a:rPr lang="cs-CZ" sz="1800" dirty="0" err="1"/>
              <a:t>Ai</a:t>
            </a:r>
            <a:r>
              <a:rPr lang="cs-CZ" sz="1800" dirty="0"/>
              <a:t> </a:t>
            </a:r>
            <a:r>
              <a:rPr lang="cs-CZ" sz="1800" dirty="0" err="1"/>
              <a:t>Xia</a:t>
            </a:r>
            <a:r>
              <a:rPr lang="cs-CZ" sz="1800" dirty="0"/>
              <a:t> </a:t>
            </a:r>
            <a:r>
              <a:rPr lang="cs-CZ" sz="1800" dirty="0" err="1"/>
              <a:t>Gu</a:t>
            </a:r>
            <a:r>
              <a:rPr lang="cs-CZ" sz="1800" dirty="0"/>
              <a:t> et al. (2016) </a:t>
            </a:r>
            <a:r>
              <a:rPr lang="cs-CZ" sz="1800" dirty="0" err="1"/>
              <a:t>Breeding</a:t>
            </a:r>
            <a:r>
              <a:rPr lang="cs-CZ" sz="1800" dirty="0"/>
              <a:t> Science</a:t>
            </a:r>
          </a:p>
          <a:p>
            <a:endParaRPr lang="cs-CZ" sz="1800" dirty="0"/>
          </a:p>
          <a:p>
            <a:pPr marL="342900" indent="-342900">
              <a:buFont typeface="Wingdings" panose="05000000000000000000" pitchFamily="2" charset="2"/>
              <a:buChar char="Ø"/>
            </a:pPr>
            <a:r>
              <a:rPr lang="cs-CZ" sz="2000" b="1" dirty="0"/>
              <a:t>Makro znaky </a:t>
            </a:r>
            <a:r>
              <a:rPr lang="cs-CZ" sz="2000" dirty="0"/>
              <a:t>– práce s pravítkem, měřící lupou, binokulární mikroskop, typizace tvarů, barev, odění apod.)</a:t>
            </a:r>
          </a:p>
        </p:txBody>
      </p:sp>
      <p:sp>
        <p:nvSpPr>
          <p:cNvPr id="3" name="TextovéPole 2">
            <a:extLst>
              <a:ext uri="{FF2B5EF4-FFF2-40B4-BE49-F238E27FC236}">
                <a16:creationId xmlns:a16="http://schemas.microsoft.com/office/drawing/2014/main" id="{4BA6362F-6A5F-E0A9-ED0E-66623538E5C9}"/>
              </a:ext>
            </a:extLst>
          </p:cNvPr>
          <p:cNvSpPr txBox="1"/>
          <p:nvPr/>
        </p:nvSpPr>
        <p:spPr>
          <a:xfrm>
            <a:off x="568959" y="304800"/>
            <a:ext cx="8240743" cy="830997"/>
          </a:xfrm>
          <a:prstGeom prst="rect">
            <a:avLst/>
          </a:prstGeom>
          <a:noFill/>
        </p:spPr>
        <p:txBody>
          <a:bodyPr wrap="square" rtlCol="0">
            <a:spAutoFit/>
          </a:bodyPr>
          <a:lstStyle/>
          <a:p>
            <a:r>
              <a:rPr lang="cs-CZ" sz="4800" b="1" dirty="0"/>
              <a:t>Klasická morfometrie - znaky </a:t>
            </a:r>
          </a:p>
        </p:txBody>
      </p:sp>
      <p:pic>
        <p:nvPicPr>
          <p:cNvPr id="5" name="Obrázek 4">
            <a:extLst>
              <a:ext uri="{FF2B5EF4-FFF2-40B4-BE49-F238E27FC236}">
                <a16:creationId xmlns:a16="http://schemas.microsoft.com/office/drawing/2014/main" id="{9A15D7BF-DEA4-BFC7-2603-858A373500FC}"/>
              </a:ext>
            </a:extLst>
          </p:cNvPr>
          <p:cNvPicPr>
            <a:picLocks noChangeAspect="1"/>
          </p:cNvPicPr>
          <p:nvPr/>
        </p:nvPicPr>
        <p:blipFill>
          <a:blip r:embed="rId2"/>
          <a:stretch>
            <a:fillRect/>
          </a:stretch>
        </p:blipFill>
        <p:spPr>
          <a:xfrm>
            <a:off x="882075" y="2320673"/>
            <a:ext cx="10232535" cy="3156846"/>
          </a:xfrm>
          <a:prstGeom prst="rect">
            <a:avLst/>
          </a:prstGeom>
        </p:spPr>
      </p:pic>
      <p:sp>
        <p:nvSpPr>
          <p:cNvPr id="6" name="TextovéPole 5">
            <a:extLst>
              <a:ext uri="{FF2B5EF4-FFF2-40B4-BE49-F238E27FC236}">
                <a16:creationId xmlns:a16="http://schemas.microsoft.com/office/drawing/2014/main" id="{1EDDA715-F396-09E6-8744-CE4E6EF2162D}"/>
              </a:ext>
            </a:extLst>
          </p:cNvPr>
          <p:cNvSpPr txBox="1"/>
          <p:nvPr/>
        </p:nvSpPr>
        <p:spPr>
          <a:xfrm>
            <a:off x="2361458" y="5108192"/>
            <a:ext cx="914399" cy="369332"/>
          </a:xfrm>
          <a:prstGeom prst="rect">
            <a:avLst/>
          </a:prstGeom>
          <a:solidFill>
            <a:schemeClr val="bg1"/>
          </a:solidFill>
        </p:spPr>
        <p:txBody>
          <a:bodyPr wrap="square" rtlCol="0">
            <a:spAutoFit/>
          </a:bodyPr>
          <a:lstStyle/>
          <a:p>
            <a:r>
              <a:rPr lang="en-US" dirty="0"/>
              <a:t>haploid</a:t>
            </a:r>
            <a:endParaRPr lang="cs-CZ" dirty="0"/>
          </a:p>
        </p:txBody>
      </p:sp>
      <p:sp>
        <p:nvSpPr>
          <p:cNvPr id="7" name="TextovéPole 6">
            <a:extLst>
              <a:ext uri="{FF2B5EF4-FFF2-40B4-BE49-F238E27FC236}">
                <a16:creationId xmlns:a16="http://schemas.microsoft.com/office/drawing/2014/main" id="{17CB85EB-F10F-20E2-E49B-6A143EF5ADBA}"/>
              </a:ext>
            </a:extLst>
          </p:cNvPr>
          <p:cNvSpPr txBox="1"/>
          <p:nvPr/>
        </p:nvSpPr>
        <p:spPr>
          <a:xfrm>
            <a:off x="4964094" y="5108192"/>
            <a:ext cx="914399" cy="369332"/>
          </a:xfrm>
          <a:prstGeom prst="rect">
            <a:avLst/>
          </a:prstGeom>
          <a:solidFill>
            <a:schemeClr val="bg1"/>
          </a:solidFill>
        </p:spPr>
        <p:txBody>
          <a:bodyPr wrap="square" rtlCol="0">
            <a:spAutoFit/>
          </a:bodyPr>
          <a:lstStyle/>
          <a:p>
            <a:r>
              <a:rPr lang="cs-CZ" dirty="0"/>
              <a:t>di</a:t>
            </a:r>
            <a:r>
              <a:rPr lang="en-US" dirty="0" err="1"/>
              <a:t>ploid</a:t>
            </a:r>
            <a:endParaRPr lang="cs-CZ" dirty="0"/>
          </a:p>
        </p:txBody>
      </p:sp>
      <p:sp>
        <p:nvSpPr>
          <p:cNvPr id="8" name="TextovéPole 7">
            <a:extLst>
              <a:ext uri="{FF2B5EF4-FFF2-40B4-BE49-F238E27FC236}">
                <a16:creationId xmlns:a16="http://schemas.microsoft.com/office/drawing/2014/main" id="{F80DB0F0-84D1-C5C7-5FF4-496D98C2FC60}"/>
              </a:ext>
            </a:extLst>
          </p:cNvPr>
          <p:cNvSpPr txBox="1"/>
          <p:nvPr/>
        </p:nvSpPr>
        <p:spPr>
          <a:xfrm>
            <a:off x="7306320" y="5100430"/>
            <a:ext cx="1183688" cy="369332"/>
          </a:xfrm>
          <a:prstGeom prst="rect">
            <a:avLst/>
          </a:prstGeom>
          <a:solidFill>
            <a:schemeClr val="bg1"/>
          </a:solidFill>
        </p:spPr>
        <p:txBody>
          <a:bodyPr wrap="square" rtlCol="0">
            <a:spAutoFit/>
          </a:bodyPr>
          <a:lstStyle/>
          <a:p>
            <a:r>
              <a:rPr lang="cs-CZ" dirty="0" err="1"/>
              <a:t>aneu</a:t>
            </a:r>
            <a:r>
              <a:rPr lang="en-US" dirty="0" err="1"/>
              <a:t>ploid</a:t>
            </a:r>
            <a:endParaRPr lang="cs-CZ" dirty="0"/>
          </a:p>
        </p:txBody>
      </p:sp>
      <p:sp>
        <p:nvSpPr>
          <p:cNvPr id="9" name="TextovéPole 8">
            <a:extLst>
              <a:ext uri="{FF2B5EF4-FFF2-40B4-BE49-F238E27FC236}">
                <a16:creationId xmlns:a16="http://schemas.microsoft.com/office/drawing/2014/main" id="{92C03FAE-1BA9-39EF-F9A6-EA55BA61932D}"/>
              </a:ext>
            </a:extLst>
          </p:cNvPr>
          <p:cNvSpPr txBox="1"/>
          <p:nvPr/>
        </p:nvSpPr>
        <p:spPr>
          <a:xfrm>
            <a:off x="9930922" y="5118185"/>
            <a:ext cx="1183688" cy="369332"/>
          </a:xfrm>
          <a:prstGeom prst="rect">
            <a:avLst/>
          </a:prstGeom>
          <a:solidFill>
            <a:schemeClr val="bg1"/>
          </a:solidFill>
        </p:spPr>
        <p:txBody>
          <a:bodyPr wrap="square" rtlCol="0">
            <a:spAutoFit/>
          </a:bodyPr>
          <a:lstStyle/>
          <a:p>
            <a:r>
              <a:rPr lang="cs-CZ" dirty="0"/>
              <a:t>tetra</a:t>
            </a:r>
            <a:r>
              <a:rPr lang="en-US" dirty="0" err="1"/>
              <a:t>ploid</a:t>
            </a:r>
            <a:endParaRPr lang="cs-CZ" dirty="0"/>
          </a:p>
        </p:txBody>
      </p:sp>
    </p:spTree>
    <p:extLst>
      <p:ext uri="{BB962C8B-B14F-4D97-AF65-F5344CB8AC3E}">
        <p14:creationId xmlns:p14="http://schemas.microsoft.com/office/powerpoint/2010/main" val="37924439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34FBA62D-2338-6794-454F-EF20C732C9C6}"/>
              </a:ext>
            </a:extLst>
          </p:cNvPr>
          <p:cNvSpPr txBox="1"/>
          <p:nvPr/>
        </p:nvSpPr>
        <p:spPr>
          <a:xfrm>
            <a:off x="568959" y="1252322"/>
            <a:ext cx="11231732" cy="1692771"/>
          </a:xfrm>
          <a:prstGeom prst="rect">
            <a:avLst/>
          </a:prstGeom>
          <a:noFill/>
        </p:spPr>
        <p:txBody>
          <a:bodyPr wrap="square" rtlCol="0">
            <a:spAutoFit/>
          </a:bodyPr>
          <a:lstStyle/>
          <a:p>
            <a:r>
              <a:rPr lang="cs-CZ" sz="2400" b="1" dirty="0"/>
              <a:t>Praktické třídění dle velikosti</a:t>
            </a:r>
          </a:p>
          <a:p>
            <a:pPr marL="342900" indent="-342900">
              <a:buFont typeface="Wingdings" panose="05000000000000000000" pitchFamily="2" charset="2"/>
              <a:buChar char="Ø"/>
            </a:pPr>
            <a:r>
              <a:rPr lang="cs-CZ" sz="2000" b="1" dirty="0"/>
              <a:t>Mikro znaky </a:t>
            </a:r>
            <a:r>
              <a:rPr lang="cs-CZ" sz="2000" dirty="0"/>
              <a:t>– využívám mikroskop (průduchy, pylová zrna, skulptury semen, …)</a:t>
            </a:r>
          </a:p>
          <a:p>
            <a:endParaRPr lang="cs-CZ" sz="2000" dirty="0"/>
          </a:p>
          <a:p>
            <a:pPr marL="342900" indent="-342900">
              <a:buFont typeface="Wingdings" panose="05000000000000000000" pitchFamily="2" charset="2"/>
              <a:buChar char="Ø"/>
            </a:pPr>
            <a:r>
              <a:rPr lang="cs-CZ" sz="2000" b="1" dirty="0"/>
              <a:t>Makro znaky </a:t>
            </a:r>
            <a:r>
              <a:rPr lang="cs-CZ" sz="2000" dirty="0"/>
              <a:t>– práce s pravítkem, měřící lupou, binokulární mikroskop, typizace tvarů, barev, odění apod.)</a:t>
            </a:r>
          </a:p>
        </p:txBody>
      </p:sp>
      <p:sp>
        <p:nvSpPr>
          <p:cNvPr id="3" name="TextovéPole 2">
            <a:extLst>
              <a:ext uri="{FF2B5EF4-FFF2-40B4-BE49-F238E27FC236}">
                <a16:creationId xmlns:a16="http://schemas.microsoft.com/office/drawing/2014/main" id="{4BA6362F-6A5F-E0A9-ED0E-66623538E5C9}"/>
              </a:ext>
            </a:extLst>
          </p:cNvPr>
          <p:cNvSpPr txBox="1"/>
          <p:nvPr/>
        </p:nvSpPr>
        <p:spPr>
          <a:xfrm>
            <a:off x="568959" y="304800"/>
            <a:ext cx="8240743" cy="830997"/>
          </a:xfrm>
          <a:prstGeom prst="rect">
            <a:avLst/>
          </a:prstGeom>
          <a:noFill/>
        </p:spPr>
        <p:txBody>
          <a:bodyPr wrap="square" rtlCol="0">
            <a:spAutoFit/>
          </a:bodyPr>
          <a:lstStyle/>
          <a:p>
            <a:r>
              <a:rPr lang="cs-CZ" sz="4800" b="1" dirty="0"/>
              <a:t>Klasická morfometrie - znaky </a:t>
            </a:r>
          </a:p>
        </p:txBody>
      </p:sp>
      <p:pic>
        <p:nvPicPr>
          <p:cNvPr id="10" name="Picture 2" descr="-Difference in the flower colours. (A) Plants cultivated under uniform conditions in an experimental garden: left-ruby red capitulum of diploid C. greimleri (female plant transferred from population 5); rightpinkish-purple capitulum of tetraploid C. waldsteinii (female plant transferred from population 17). (B) Diploid Cirsium greimleri, hermaphrodite plant in population no. 5. (C) tetraploid Cirsium waldsteinii, an hermaphrodite plant from the type locality (population 21). Photo: P. Bureš (A, B), M. Vavrinec (C). ">
            <a:extLst>
              <a:ext uri="{FF2B5EF4-FFF2-40B4-BE49-F238E27FC236}">
                <a16:creationId xmlns:a16="http://schemas.microsoft.com/office/drawing/2014/main" id="{AE4C016C-647F-D7DA-63F9-C8E859E10F2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9803"/>
          <a:stretch/>
        </p:blipFill>
        <p:spPr bwMode="auto">
          <a:xfrm rot="10800000" flipH="1">
            <a:off x="539867" y="3361885"/>
            <a:ext cx="4321654" cy="3098307"/>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7AADFCD9-CA53-BA91-2A29-8D472A548E20}"/>
              </a:ext>
            </a:extLst>
          </p:cNvPr>
          <p:cNvSpPr txBox="1"/>
          <p:nvPr/>
        </p:nvSpPr>
        <p:spPr>
          <a:xfrm>
            <a:off x="405413" y="6501828"/>
            <a:ext cx="2480936" cy="369332"/>
          </a:xfrm>
          <a:prstGeom prst="rect">
            <a:avLst/>
          </a:prstGeom>
          <a:noFill/>
        </p:spPr>
        <p:txBody>
          <a:bodyPr wrap="none" rtlCol="0">
            <a:spAutoFit/>
          </a:bodyPr>
          <a:lstStyle/>
          <a:p>
            <a:r>
              <a:rPr lang="cs-CZ" dirty="0"/>
              <a:t>Bureš et al. 2018, </a:t>
            </a:r>
            <a:r>
              <a:rPr lang="cs-CZ" dirty="0" err="1"/>
              <a:t>Preslia</a:t>
            </a:r>
            <a:endParaRPr lang="cs-CZ" dirty="0"/>
          </a:p>
        </p:txBody>
      </p:sp>
      <p:pic>
        <p:nvPicPr>
          <p:cNvPr id="12" name="Picture 2" descr="-Variability in the vegetative features on the upper (A-H), median (I-P) and basal (Q-T) cauline leaves of diploid Cirsium greimleri (A-D, I, J, M, N, Q, R) and tetraploid C. waldsteinii (E-H, K, L, O, P, S, T). Photo P. Bureš. ">
            <a:extLst>
              <a:ext uri="{FF2B5EF4-FFF2-40B4-BE49-F238E27FC236}">
                <a16:creationId xmlns:a16="http://schemas.microsoft.com/office/drawing/2014/main" id="{6916B125-347D-C742-0D78-65DBA22E32E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9257"/>
          <a:stretch/>
        </p:blipFill>
        <p:spPr bwMode="auto">
          <a:xfrm rot="10800000" flipH="1">
            <a:off x="5270605" y="3129059"/>
            <a:ext cx="5207861" cy="3429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ovéPole 12">
            <a:extLst>
              <a:ext uri="{FF2B5EF4-FFF2-40B4-BE49-F238E27FC236}">
                <a16:creationId xmlns:a16="http://schemas.microsoft.com/office/drawing/2014/main" id="{3498EB09-8C67-3C5F-2281-2BCC147994C0}"/>
              </a:ext>
            </a:extLst>
          </p:cNvPr>
          <p:cNvSpPr txBox="1"/>
          <p:nvPr/>
        </p:nvSpPr>
        <p:spPr>
          <a:xfrm>
            <a:off x="5970731" y="2950917"/>
            <a:ext cx="4507735" cy="369332"/>
          </a:xfrm>
          <a:prstGeom prst="rect">
            <a:avLst/>
          </a:prstGeom>
          <a:solidFill>
            <a:schemeClr val="bg1"/>
          </a:solidFill>
        </p:spPr>
        <p:txBody>
          <a:bodyPr wrap="square" rtlCol="0">
            <a:spAutoFit/>
          </a:bodyPr>
          <a:lstStyle/>
          <a:p>
            <a:r>
              <a:rPr lang="cs-CZ" i="1" dirty="0" err="1"/>
              <a:t>Cirsium</a:t>
            </a:r>
            <a:r>
              <a:rPr lang="cs-CZ" i="1" dirty="0"/>
              <a:t> </a:t>
            </a:r>
            <a:r>
              <a:rPr lang="cs-CZ" i="1" dirty="0" err="1"/>
              <a:t>greimleri</a:t>
            </a:r>
            <a:r>
              <a:rPr lang="cs-CZ" i="1" dirty="0"/>
              <a:t>	          </a:t>
            </a:r>
            <a:r>
              <a:rPr lang="cs-CZ" i="1" dirty="0" err="1"/>
              <a:t>Cirsium</a:t>
            </a:r>
            <a:r>
              <a:rPr lang="cs-CZ" i="1" dirty="0"/>
              <a:t> </a:t>
            </a:r>
            <a:r>
              <a:rPr lang="cs-CZ" i="1" dirty="0" err="1"/>
              <a:t>waldsteinii</a:t>
            </a:r>
            <a:endParaRPr lang="cs-CZ" i="1" dirty="0"/>
          </a:p>
        </p:txBody>
      </p:sp>
      <p:sp>
        <p:nvSpPr>
          <p:cNvPr id="14" name="TextovéPole 13">
            <a:extLst>
              <a:ext uri="{FF2B5EF4-FFF2-40B4-BE49-F238E27FC236}">
                <a16:creationId xmlns:a16="http://schemas.microsoft.com/office/drawing/2014/main" id="{253CDB92-2957-F4F8-25D9-B1DDD95C785E}"/>
              </a:ext>
            </a:extLst>
          </p:cNvPr>
          <p:cNvSpPr txBox="1"/>
          <p:nvPr/>
        </p:nvSpPr>
        <p:spPr>
          <a:xfrm>
            <a:off x="568959" y="2950917"/>
            <a:ext cx="4507735" cy="369332"/>
          </a:xfrm>
          <a:prstGeom prst="rect">
            <a:avLst/>
          </a:prstGeom>
          <a:solidFill>
            <a:schemeClr val="bg1"/>
          </a:solidFill>
        </p:spPr>
        <p:txBody>
          <a:bodyPr wrap="square" rtlCol="0">
            <a:spAutoFit/>
          </a:bodyPr>
          <a:lstStyle/>
          <a:p>
            <a:r>
              <a:rPr lang="cs-CZ" i="1" dirty="0" err="1"/>
              <a:t>Cirsium</a:t>
            </a:r>
            <a:r>
              <a:rPr lang="cs-CZ" i="1" dirty="0"/>
              <a:t> </a:t>
            </a:r>
            <a:r>
              <a:rPr lang="cs-CZ" i="1" dirty="0" err="1"/>
              <a:t>greimleri</a:t>
            </a:r>
            <a:r>
              <a:rPr lang="cs-CZ" i="1" dirty="0"/>
              <a:t>	          </a:t>
            </a:r>
            <a:r>
              <a:rPr lang="cs-CZ" i="1" dirty="0" err="1"/>
              <a:t>Cirsium</a:t>
            </a:r>
            <a:r>
              <a:rPr lang="cs-CZ" i="1" dirty="0"/>
              <a:t> </a:t>
            </a:r>
            <a:r>
              <a:rPr lang="cs-CZ" i="1" dirty="0" err="1"/>
              <a:t>waldsteinii</a:t>
            </a:r>
            <a:endParaRPr lang="cs-CZ" i="1" dirty="0"/>
          </a:p>
        </p:txBody>
      </p:sp>
    </p:spTree>
    <p:extLst>
      <p:ext uri="{BB962C8B-B14F-4D97-AF65-F5344CB8AC3E}">
        <p14:creationId xmlns:p14="http://schemas.microsoft.com/office/powerpoint/2010/main" val="8247209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678956" y="1550794"/>
            <a:ext cx="10986301" cy="4883622"/>
          </a:xfrm>
        </p:spPr>
        <p:txBody>
          <a:bodyPr>
            <a:normAutofit/>
          </a:bodyPr>
          <a:lstStyle/>
          <a:p>
            <a:pPr marL="514350" indent="-514350">
              <a:buFont typeface="+mj-lt"/>
              <a:buAutoNum type="arabicParenR"/>
            </a:pPr>
            <a:r>
              <a:rPr lang="cs-CZ" sz="2400" dirty="0"/>
              <a:t>Rešerše existujících určovacích klíčů a flór pro danou skupinu </a:t>
            </a:r>
          </a:p>
        </p:txBody>
      </p:sp>
      <p:pic>
        <p:nvPicPr>
          <p:cNvPr id="7" name="Picture 2" descr="Výsledek obrázku pro květena čr">
            <a:extLst>
              <a:ext uri="{FF2B5EF4-FFF2-40B4-BE49-F238E27FC236}">
                <a16:creationId xmlns:a16="http://schemas.microsoft.com/office/drawing/2014/main" id="{EEA4201B-F5C3-CA6F-508D-D93E940816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5467" y="2240692"/>
            <a:ext cx="5329041" cy="450631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Výsledek obrázku pro klíč ke květeně čr">
            <a:extLst>
              <a:ext uri="{FF2B5EF4-FFF2-40B4-BE49-F238E27FC236}">
                <a16:creationId xmlns:a16="http://schemas.microsoft.com/office/drawing/2014/main" id="{DFC0EC6A-609C-4253-5E93-61523B4A0E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5205" y="2251632"/>
            <a:ext cx="2901798" cy="4495373"/>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56B3CEE3-31F5-F46A-4486-5FFF242A27AD}"/>
              </a:ext>
            </a:extLst>
          </p:cNvPr>
          <p:cNvSpPr txBox="1"/>
          <p:nvPr/>
        </p:nvSpPr>
        <p:spPr>
          <a:xfrm>
            <a:off x="568959" y="304800"/>
            <a:ext cx="9888936" cy="830997"/>
          </a:xfrm>
          <a:prstGeom prst="rect">
            <a:avLst/>
          </a:prstGeom>
          <a:noFill/>
        </p:spPr>
        <p:txBody>
          <a:bodyPr wrap="square" rtlCol="0">
            <a:spAutoFit/>
          </a:bodyPr>
          <a:lstStyle/>
          <a:p>
            <a:r>
              <a:rPr lang="cs-CZ" sz="4800" b="1" dirty="0"/>
              <a:t>Klasická morfometrie – jaké znaky? </a:t>
            </a:r>
          </a:p>
        </p:txBody>
      </p:sp>
    </p:spTree>
    <p:extLst>
      <p:ext uri="{BB962C8B-B14F-4D97-AF65-F5344CB8AC3E}">
        <p14:creationId xmlns:p14="http://schemas.microsoft.com/office/powerpoint/2010/main" val="41885464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678956" y="1550794"/>
            <a:ext cx="10986301" cy="4883622"/>
          </a:xfrm>
        </p:spPr>
        <p:txBody>
          <a:bodyPr>
            <a:normAutofit/>
          </a:bodyPr>
          <a:lstStyle/>
          <a:p>
            <a:pPr marL="514350" indent="-514350">
              <a:buFont typeface="+mj-lt"/>
              <a:buAutoNum type="arabicParenR"/>
            </a:pPr>
            <a:r>
              <a:rPr lang="cs-CZ" sz="2400" dirty="0"/>
              <a:t>Rešerše existujících určovacích klíčů a flór pro danou skupinu </a:t>
            </a:r>
          </a:p>
          <a:p>
            <a:pPr marL="514350" indent="-514350">
              <a:buFont typeface="+mj-lt"/>
              <a:buAutoNum type="arabicParenR"/>
            </a:pPr>
            <a:r>
              <a:rPr lang="cs-CZ" sz="2400" dirty="0"/>
              <a:t>Pokud </a:t>
            </a:r>
            <a:r>
              <a:rPr lang="cs-CZ" sz="2400" b="1" dirty="0"/>
              <a:t>rozdíl</a:t>
            </a:r>
            <a:r>
              <a:rPr lang="cs-CZ" sz="2400" dirty="0"/>
              <a:t> mezi rostlinami vidíte, zamyslete se </a:t>
            </a:r>
            <a:r>
              <a:rPr lang="cs-CZ" sz="2400" b="1" dirty="0"/>
              <a:t>v čem </a:t>
            </a:r>
            <a:r>
              <a:rPr lang="cs-CZ" sz="2400" dirty="0"/>
              <a:t>to vaše „vidění“ spočívá</a:t>
            </a:r>
          </a:p>
          <a:p>
            <a:pPr marL="0" indent="0">
              <a:buNone/>
            </a:pPr>
            <a:endParaRPr lang="cs-CZ" sz="2400" dirty="0"/>
          </a:p>
        </p:txBody>
      </p:sp>
      <p:sp>
        <p:nvSpPr>
          <p:cNvPr id="5" name="TextovéPole 4">
            <a:extLst>
              <a:ext uri="{FF2B5EF4-FFF2-40B4-BE49-F238E27FC236}">
                <a16:creationId xmlns:a16="http://schemas.microsoft.com/office/drawing/2014/main" id="{69541EA8-797F-F5F2-88BD-7C3ED5BE2FFB}"/>
              </a:ext>
            </a:extLst>
          </p:cNvPr>
          <p:cNvSpPr txBox="1"/>
          <p:nvPr/>
        </p:nvSpPr>
        <p:spPr>
          <a:xfrm>
            <a:off x="568959" y="304800"/>
            <a:ext cx="9888936" cy="830997"/>
          </a:xfrm>
          <a:prstGeom prst="rect">
            <a:avLst/>
          </a:prstGeom>
          <a:noFill/>
        </p:spPr>
        <p:txBody>
          <a:bodyPr wrap="square" rtlCol="0">
            <a:spAutoFit/>
          </a:bodyPr>
          <a:lstStyle/>
          <a:p>
            <a:r>
              <a:rPr lang="cs-CZ" sz="4800" b="1" dirty="0"/>
              <a:t>Klasická morfometrie – jaké znaky? </a:t>
            </a:r>
          </a:p>
        </p:txBody>
      </p:sp>
    </p:spTree>
    <p:extLst>
      <p:ext uri="{BB962C8B-B14F-4D97-AF65-F5344CB8AC3E}">
        <p14:creationId xmlns:p14="http://schemas.microsoft.com/office/powerpoint/2010/main" val="10086919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Výsledek obrázku pro cirsium eriophor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9794" y="2924432"/>
            <a:ext cx="4888206" cy="3933568"/>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Výsledek obrázku pro cirsium olerace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5101968" cy="3826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92247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Výsledek obrázku pro cirsium eriophor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9794" y="2924432"/>
            <a:ext cx="4888206" cy="3933568"/>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Výsledek obrázku pro cirsium olerace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5101968" cy="3826476"/>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1842108" y="5657671"/>
            <a:ext cx="3937686" cy="1200329"/>
          </a:xfrm>
          <a:prstGeom prst="rect">
            <a:avLst/>
          </a:prstGeom>
          <a:noFill/>
        </p:spPr>
        <p:txBody>
          <a:bodyPr wrap="square" rtlCol="0">
            <a:spAutoFit/>
          </a:bodyPr>
          <a:lstStyle/>
          <a:p>
            <a:r>
              <a:rPr lang="cs-CZ" dirty="0"/>
              <a:t>růžové květy</a:t>
            </a:r>
          </a:p>
          <a:p>
            <a:r>
              <a:rPr lang="cs-CZ" dirty="0"/>
              <a:t>dlouhé ostny</a:t>
            </a:r>
          </a:p>
          <a:p>
            <a:r>
              <a:rPr lang="cs-CZ" dirty="0"/>
              <a:t>zákrovní listeny s pavučinatým oděním</a:t>
            </a:r>
          </a:p>
          <a:p>
            <a:endParaRPr lang="cs-CZ" dirty="0"/>
          </a:p>
        </p:txBody>
      </p:sp>
      <p:sp>
        <p:nvSpPr>
          <p:cNvPr id="6" name="TextovéPole 5"/>
          <p:cNvSpPr txBox="1"/>
          <p:nvPr/>
        </p:nvSpPr>
        <p:spPr>
          <a:xfrm>
            <a:off x="6678141" y="210065"/>
            <a:ext cx="3937686" cy="1477328"/>
          </a:xfrm>
          <a:prstGeom prst="rect">
            <a:avLst/>
          </a:prstGeom>
          <a:noFill/>
        </p:spPr>
        <p:txBody>
          <a:bodyPr wrap="square" rtlCol="0">
            <a:spAutoFit/>
          </a:bodyPr>
          <a:lstStyle/>
          <a:p>
            <a:r>
              <a:rPr lang="cs-CZ" dirty="0"/>
              <a:t>krémově bílé květy</a:t>
            </a:r>
          </a:p>
          <a:p>
            <a:r>
              <a:rPr lang="cs-CZ" dirty="0"/>
              <a:t>krátké, měkké ostny</a:t>
            </a:r>
          </a:p>
          <a:p>
            <a:r>
              <a:rPr lang="cs-CZ" dirty="0"/>
              <a:t>zákrovní listeny bez odění (popř. jen s řídkým oděním)</a:t>
            </a:r>
          </a:p>
          <a:p>
            <a:endParaRPr lang="cs-CZ" dirty="0"/>
          </a:p>
        </p:txBody>
      </p:sp>
    </p:spTree>
    <p:extLst>
      <p:ext uri="{BB962C8B-B14F-4D97-AF65-F5344CB8AC3E}">
        <p14:creationId xmlns:p14="http://schemas.microsoft.com/office/powerpoint/2010/main" val="32385380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678956" y="1550794"/>
            <a:ext cx="10986301" cy="4883622"/>
          </a:xfrm>
        </p:spPr>
        <p:txBody>
          <a:bodyPr>
            <a:normAutofit/>
          </a:bodyPr>
          <a:lstStyle/>
          <a:p>
            <a:pPr marL="514350" indent="-514350">
              <a:buFont typeface="+mj-lt"/>
              <a:buAutoNum type="arabicParenR"/>
            </a:pPr>
            <a:r>
              <a:rPr lang="cs-CZ" sz="2400" dirty="0"/>
              <a:t>Rešerše existujících určovacích klíčů a flór pro danou skupinu </a:t>
            </a:r>
          </a:p>
          <a:p>
            <a:pPr marL="514350" indent="-514350">
              <a:buFont typeface="+mj-lt"/>
              <a:buAutoNum type="arabicParenR"/>
            </a:pPr>
            <a:r>
              <a:rPr lang="cs-CZ" sz="2400" dirty="0"/>
              <a:t>Pokud </a:t>
            </a:r>
            <a:r>
              <a:rPr lang="cs-CZ" sz="2400" b="1" dirty="0"/>
              <a:t>rozdíl</a:t>
            </a:r>
            <a:r>
              <a:rPr lang="cs-CZ" sz="2400" dirty="0"/>
              <a:t> mezi rostlinami vidíte, zamyslete se </a:t>
            </a:r>
            <a:r>
              <a:rPr lang="cs-CZ" sz="2400" b="1" dirty="0"/>
              <a:t>v čem </a:t>
            </a:r>
            <a:r>
              <a:rPr lang="cs-CZ" sz="2400" dirty="0"/>
              <a:t>to vaše „vidění“ spočívá</a:t>
            </a:r>
          </a:p>
          <a:p>
            <a:pPr marL="514350" indent="-514350">
              <a:buFont typeface="+mj-lt"/>
              <a:buAutoNum type="arabicParenR"/>
            </a:pPr>
            <a:r>
              <a:rPr lang="cs-CZ" sz="2400" dirty="0"/>
              <a:t>Dobrá metoda může být vyskládat si vaše rostliny obou druhů vedle sebe a chvíli na ně koukat a přemýšlet v kterém znaku je ten rozdíl </a:t>
            </a:r>
            <a:r>
              <a:rPr lang="cs-CZ" sz="2400" b="1" dirty="0"/>
              <a:t>nejnápadnější</a:t>
            </a:r>
          </a:p>
          <a:p>
            <a:pPr marL="514350" indent="-514350">
              <a:buFont typeface="+mj-lt"/>
              <a:buAutoNum type="arabicParenR"/>
            </a:pPr>
            <a:r>
              <a:rPr lang="cs-CZ" sz="2400" dirty="0"/>
              <a:t>Přemýšlejte </a:t>
            </a:r>
            <a:r>
              <a:rPr lang="cs-CZ" sz="2400" b="1" dirty="0"/>
              <a:t>jak</a:t>
            </a:r>
            <a:r>
              <a:rPr lang="cs-CZ" sz="2400" dirty="0"/>
              <a:t> vaše vidění rozdílů </a:t>
            </a:r>
            <a:r>
              <a:rPr lang="cs-CZ" sz="2400" b="1" dirty="0"/>
              <a:t>vyjádřit čísly </a:t>
            </a:r>
            <a:r>
              <a:rPr lang="cs-CZ" sz="2400" dirty="0"/>
              <a:t>(a naměřit to) – u relativních znaků (např. tlustší, vyvinutější) je potřeba najít dobrý standard „normálnosti“</a:t>
            </a:r>
            <a:endParaRPr lang="en-US" sz="2400" dirty="0"/>
          </a:p>
          <a:p>
            <a:pPr marL="514350" indent="-514350">
              <a:buFont typeface="+mj-lt"/>
              <a:buAutoNum type="arabicParenR"/>
            </a:pPr>
            <a:endParaRPr lang="cs-CZ" sz="2400" dirty="0"/>
          </a:p>
        </p:txBody>
      </p:sp>
      <p:sp>
        <p:nvSpPr>
          <p:cNvPr id="5" name="TextovéPole 4">
            <a:extLst>
              <a:ext uri="{FF2B5EF4-FFF2-40B4-BE49-F238E27FC236}">
                <a16:creationId xmlns:a16="http://schemas.microsoft.com/office/drawing/2014/main" id="{69541EA8-797F-F5F2-88BD-7C3ED5BE2FFB}"/>
              </a:ext>
            </a:extLst>
          </p:cNvPr>
          <p:cNvSpPr txBox="1"/>
          <p:nvPr/>
        </p:nvSpPr>
        <p:spPr>
          <a:xfrm>
            <a:off x="568959" y="304800"/>
            <a:ext cx="9888936" cy="830997"/>
          </a:xfrm>
          <a:prstGeom prst="rect">
            <a:avLst/>
          </a:prstGeom>
          <a:noFill/>
        </p:spPr>
        <p:txBody>
          <a:bodyPr wrap="square" rtlCol="0">
            <a:spAutoFit/>
          </a:bodyPr>
          <a:lstStyle/>
          <a:p>
            <a:r>
              <a:rPr lang="cs-CZ" sz="4800" b="1" dirty="0"/>
              <a:t>Klasická morfometrie – jaké znaky? </a:t>
            </a:r>
          </a:p>
        </p:txBody>
      </p:sp>
    </p:spTree>
    <p:extLst>
      <p:ext uri="{BB962C8B-B14F-4D97-AF65-F5344CB8AC3E}">
        <p14:creationId xmlns:p14="http://schemas.microsoft.com/office/powerpoint/2010/main" val="10460055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Výsledek obrázku pro cirsium eriophor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9794" y="2924432"/>
            <a:ext cx="4888206" cy="3933568"/>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Výsledek obrázku pro cirsium olerace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5101968" cy="3826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4117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3F06A18E-FC48-05D8-56D7-875FB87DDE9C}"/>
              </a:ext>
            </a:extLst>
          </p:cNvPr>
          <p:cNvSpPr txBox="1"/>
          <p:nvPr/>
        </p:nvSpPr>
        <p:spPr>
          <a:xfrm>
            <a:off x="534140" y="1978570"/>
            <a:ext cx="11104485" cy="4832092"/>
          </a:xfrm>
          <a:prstGeom prst="rect">
            <a:avLst/>
          </a:prstGeom>
          <a:noFill/>
        </p:spPr>
        <p:txBody>
          <a:bodyPr wrap="square">
            <a:spAutoFit/>
          </a:bodyPr>
          <a:lstStyle/>
          <a:p>
            <a:pPr eaLnBrk="1" hangingPunct="1"/>
            <a:r>
              <a:rPr lang="cs-CZ" altLang="cs-CZ" sz="2400" b="1" dirty="0"/>
              <a:t>Taxonomie </a:t>
            </a:r>
            <a:r>
              <a:rPr lang="cs-CZ" altLang="cs-CZ" sz="2400" dirty="0"/>
              <a:t>je o </a:t>
            </a:r>
            <a:r>
              <a:rPr lang="cs-CZ" sz="2400" b="0" i="0" dirty="0">
                <a:solidFill>
                  <a:srgbClr val="000000"/>
                </a:solidFill>
                <a:effectLst/>
              </a:rPr>
              <a:t>objevování a rozpoznávání druhů, což představuje identifikaci, diagnostiku, srovnávání, klasifikaci a pojmenování organismů.</a:t>
            </a:r>
            <a:endParaRPr lang="cs-CZ" altLang="cs-CZ" sz="2400" b="1" dirty="0"/>
          </a:p>
          <a:p>
            <a:pPr eaLnBrk="1" hangingPunct="1"/>
            <a:endParaRPr lang="cs-CZ" altLang="cs-CZ" sz="2000" dirty="0"/>
          </a:p>
          <a:p>
            <a:pPr eaLnBrk="1" hangingPunct="1"/>
            <a:r>
              <a:rPr lang="cs-CZ" altLang="cs-CZ" sz="2000" dirty="0"/>
              <a:t>Hledáme znaky</a:t>
            </a:r>
          </a:p>
          <a:p>
            <a:pPr marL="285750" indent="-285750" eaLnBrk="1" hangingPunct="1">
              <a:buFont typeface="Arial" panose="020B0604020202020204" pitchFamily="34" charset="0"/>
              <a:buChar char="•"/>
            </a:pPr>
            <a:r>
              <a:rPr lang="cs-CZ" sz="2000" dirty="0"/>
              <a:t> jednoznačné, nevyžadující statistický přístup. </a:t>
            </a:r>
          </a:p>
          <a:p>
            <a:pPr marL="285750" indent="-285750" eaLnBrk="1" hangingPunct="1">
              <a:buFont typeface="Arial" panose="020B0604020202020204" pitchFamily="34" charset="0"/>
              <a:buChar char="•"/>
            </a:pPr>
            <a:r>
              <a:rPr lang="cs-CZ" sz="2000" dirty="0"/>
              <a:t>snadno zjistitelné, bez nutnosti použít mikroskop či analýzy molekulární a podobně.</a:t>
            </a:r>
          </a:p>
          <a:p>
            <a:pPr marL="285750" indent="-285750" eaLnBrk="1" hangingPunct="1">
              <a:buFont typeface="Arial" panose="020B0604020202020204" pitchFamily="34" charset="0"/>
              <a:buChar char="•"/>
            </a:pPr>
            <a:r>
              <a:rPr lang="cs-CZ" sz="2000" dirty="0"/>
              <a:t>geneticky determinované a silně </a:t>
            </a:r>
            <a:r>
              <a:rPr lang="cs-CZ" sz="2000" dirty="0" err="1"/>
              <a:t>dědivé</a:t>
            </a:r>
            <a:r>
              <a:rPr lang="cs-CZ" sz="2000" dirty="0"/>
              <a:t> (ne získané v průběhu života, jako např. zakrslý růst vlivem nedostatku živin)</a:t>
            </a:r>
          </a:p>
          <a:p>
            <a:pPr eaLnBrk="1" hangingPunct="1"/>
            <a:endParaRPr lang="cs-CZ" altLang="cs-CZ" sz="2000" dirty="0"/>
          </a:p>
          <a:p>
            <a:pPr eaLnBrk="1" hangingPunct="1"/>
            <a:r>
              <a:rPr lang="cs-CZ" altLang="cs-CZ" sz="2000" dirty="0"/>
              <a:t>Odlišení taxonu založené na širokém spektru znaků:</a:t>
            </a:r>
          </a:p>
          <a:p>
            <a:pPr marL="285750" indent="-285750" eaLnBrk="1" hangingPunct="1">
              <a:buFont typeface="Arial" panose="020B0604020202020204" pitchFamily="34" charset="0"/>
              <a:buChar char="•"/>
            </a:pPr>
            <a:r>
              <a:rPr lang="cs-CZ" altLang="cs-CZ" sz="2000" dirty="0"/>
              <a:t>morfologickými (od celého individua až po </a:t>
            </a:r>
            <a:r>
              <a:rPr lang="cs-CZ" altLang="cs-CZ" sz="2000" dirty="0" err="1"/>
              <a:t>mikroznaky</a:t>
            </a:r>
            <a:r>
              <a:rPr lang="cs-CZ" altLang="cs-CZ" sz="2000" dirty="0"/>
              <a:t>)</a:t>
            </a:r>
          </a:p>
          <a:p>
            <a:pPr marL="285750" indent="-285750" eaLnBrk="1" hangingPunct="1">
              <a:buFont typeface="Arial" panose="020B0604020202020204" pitchFamily="34" charset="0"/>
              <a:buChar char="•"/>
            </a:pPr>
            <a:r>
              <a:rPr lang="cs-CZ" altLang="cs-CZ" sz="2000" dirty="0"/>
              <a:t>anatomickými</a:t>
            </a:r>
          </a:p>
          <a:p>
            <a:pPr marL="285750" indent="-285750" eaLnBrk="1" hangingPunct="1">
              <a:buFont typeface="Arial" panose="020B0604020202020204" pitchFamily="34" charset="0"/>
              <a:buChar char="•"/>
            </a:pPr>
            <a:r>
              <a:rPr lang="cs-CZ" altLang="cs-CZ" sz="2000" dirty="0"/>
              <a:t>karyologickými </a:t>
            </a:r>
          </a:p>
          <a:p>
            <a:pPr marL="285750" indent="-285750" eaLnBrk="1" hangingPunct="1">
              <a:buFont typeface="Arial" panose="020B0604020202020204" pitchFamily="34" charset="0"/>
              <a:buChar char="•"/>
            </a:pPr>
            <a:r>
              <a:rPr lang="cs-CZ" altLang="cs-CZ" sz="2000" dirty="0"/>
              <a:t>cytogenetickými</a:t>
            </a:r>
          </a:p>
          <a:p>
            <a:pPr marL="285750" indent="-285750" eaLnBrk="1" hangingPunct="1">
              <a:buFont typeface="Arial" panose="020B0604020202020204" pitchFamily="34" charset="0"/>
              <a:buChar char="•"/>
            </a:pPr>
            <a:r>
              <a:rPr lang="cs-CZ" altLang="cs-CZ" sz="2000" dirty="0"/>
              <a:t>molekulárně biologickými atd.</a:t>
            </a:r>
          </a:p>
        </p:txBody>
      </p:sp>
      <p:sp>
        <p:nvSpPr>
          <p:cNvPr id="2" name="TextovéPole 1">
            <a:extLst>
              <a:ext uri="{FF2B5EF4-FFF2-40B4-BE49-F238E27FC236}">
                <a16:creationId xmlns:a16="http://schemas.microsoft.com/office/drawing/2014/main" id="{AD6F048C-D689-B265-9B91-58274D90831D}"/>
              </a:ext>
            </a:extLst>
          </p:cNvPr>
          <p:cNvSpPr txBox="1"/>
          <p:nvPr/>
        </p:nvSpPr>
        <p:spPr>
          <a:xfrm>
            <a:off x="534140" y="247423"/>
            <a:ext cx="10306975" cy="1446550"/>
          </a:xfrm>
          <a:prstGeom prst="rect">
            <a:avLst/>
          </a:prstGeom>
          <a:noFill/>
        </p:spPr>
        <p:txBody>
          <a:bodyPr wrap="square">
            <a:spAutoFit/>
          </a:bodyPr>
          <a:lstStyle/>
          <a:p>
            <a:pPr algn="ctr"/>
            <a:r>
              <a:rPr lang="cs-CZ" sz="4400" b="1" i="0" dirty="0">
                <a:solidFill>
                  <a:srgbClr val="0A0A0A"/>
                </a:solidFill>
                <a:effectLst/>
              </a:rPr>
              <a:t>Bi6589 </a:t>
            </a:r>
            <a:r>
              <a:rPr lang="cs-CZ" sz="4400" b="0" i="0" dirty="0">
                <a:solidFill>
                  <a:srgbClr val="0A0A0A"/>
                </a:solidFill>
                <a:effectLst/>
              </a:rPr>
              <a:t>Laboratorní a </a:t>
            </a:r>
            <a:r>
              <a:rPr lang="cs-CZ" sz="4400" b="0" i="0" dirty="0" err="1">
                <a:solidFill>
                  <a:srgbClr val="0A0A0A"/>
                </a:solidFill>
                <a:effectLst/>
              </a:rPr>
              <a:t>bioinformatické</a:t>
            </a:r>
            <a:r>
              <a:rPr lang="cs-CZ" sz="4400" b="0" i="0" dirty="0">
                <a:solidFill>
                  <a:srgbClr val="0A0A0A"/>
                </a:solidFill>
                <a:effectLst/>
              </a:rPr>
              <a:t> metody rostlinné biosystematiky</a:t>
            </a:r>
          </a:p>
        </p:txBody>
      </p:sp>
    </p:spTree>
    <p:extLst>
      <p:ext uri="{BB962C8B-B14F-4D97-AF65-F5344CB8AC3E}">
        <p14:creationId xmlns:p14="http://schemas.microsoft.com/office/powerpoint/2010/main" val="10862435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Výsledek obrázku pro cirsium eriophor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9794" y="2924432"/>
            <a:ext cx="4888206" cy="3933568"/>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Výsledek obrázku pro cirsium olerace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5101968" cy="3826476"/>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1771495" y="5979110"/>
            <a:ext cx="3760805" cy="646331"/>
          </a:xfrm>
          <a:prstGeom prst="rect">
            <a:avLst/>
          </a:prstGeom>
          <a:noFill/>
        </p:spPr>
        <p:txBody>
          <a:bodyPr wrap="square" rtlCol="0">
            <a:spAutoFit/>
          </a:bodyPr>
          <a:lstStyle/>
          <a:p>
            <a:pPr algn="r"/>
            <a:r>
              <a:rPr lang="cs-CZ" dirty="0"/>
              <a:t>Šířka zákrovu </a:t>
            </a:r>
            <a:r>
              <a:rPr lang="cs-CZ" i="1" dirty="0"/>
              <a:t>C. </a:t>
            </a:r>
            <a:r>
              <a:rPr lang="cs-CZ" i="1" dirty="0" err="1"/>
              <a:t>eriophorum</a:t>
            </a:r>
            <a:r>
              <a:rPr lang="cs-CZ" i="1" dirty="0"/>
              <a:t> </a:t>
            </a:r>
            <a:r>
              <a:rPr lang="cs-CZ" dirty="0"/>
              <a:t>dosahuje 80–100% šířky koruny</a:t>
            </a:r>
          </a:p>
        </p:txBody>
      </p:sp>
      <p:cxnSp>
        <p:nvCxnSpPr>
          <p:cNvPr id="4" name="Přímá spojnice se šipkou 3">
            <a:extLst>
              <a:ext uri="{FF2B5EF4-FFF2-40B4-BE49-F238E27FC236}">
                <a16:creationId xmlns:a16="http://schemas.microsoft.com/office/drawing/2014/main" id="{E8BD1F2E-DEBE-9AAB-7CD7-EA759F48C550}"/>
              </a:ext>
            </a:extLst>
          </p:cNvPr>
          <p:cNvCxnSpPr>
            <a:cxnSpLocks/>
          </p:cNvCxnSpPr>
          <p:nvPr/>
        </p:nvCxnSpPr>
        <p:spPr>
          <a:xfrm flipV="1">
            <a:off x="3488924" y="1882066"/>
            <a:ext cx="683581" cy="346229"/>
          </a:xfrm>
          <a:prstGeom prst="straightConnector1">
            <a:avLst/>
          </a:prstGeom>
          <a:ln w="57150">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 name="Přímá spojnice se šipkou 6">
            <a:extLst>
              <a:ext uri="{FF2B5EF4-FFF2-40B4-BE49-F238E27FC236}">
                <a16:creationId xmlns:a16="http://schemas.microsoft.com/office/drawing/2014/main" id="{29195AD0-D2E4-1F21-5E81-5F706879120B}"/>
              </a:ext>
            </a:extLst>
          </p:cNvPr>
          <p:cNvCxnSpPr>
            <a:cxnSpLocks/>
          </p:cNvCxnSpPr>
          <p:nvPr/>
        </p:nvCxnSpPr>
        <p:spPr>
          <a:xfrm flipV="1">
            <a:off x="2540492" y="710214"/>
            <a:ext cx="1853955" cy="871491"/>
          </a:xfrm>
          <a:prstGeom prst="straightConnector1">
            <a:avLst/>
          </a:prstGeom>
          <a:ln w="57150">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 name="Přímá spojnice se šipkou 8">
            <a:extLst>
              <a:ext uri="{FF2B5EF4-FFF2-40B4-BE49-F238E27FC236}">
                <a16:creationId xmlns:a16="http://schemas.microsoft.com/office/drawing/2014/main" id="{E5E4668B-9D70-EA33-5C4B-D038B6E739BA}"/>
              </a:ext>
            </a:extLst>
          </p:cNvPr>
          <p:cNvCxnSpPr>
            <a:cxnSpLocks/>
          </p:cNvCxnSpPr>
          <p:nvPr/>
        </p:nvCxnSpPr>
        <p:spPr>
          <a:xfrm>
            <a:off x="7406934" y="3864745"/>
            <a:ext cx="1976763" cy="254494"/>
          </a:xfrm>
          <a:prstGeom prst="straightConnector1">
            <a:avLst/>
          </a:prstGeom>
          <a:ln w="57150">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Přímá spojnice se šipkou 10">
            <a:extLst>
              <a:ext uri="{FF2B5EF4-FFF2-40B4-BE49-F238E27FC236}">
                <a16:creationId xmlns:a16="http://schemas.microsoft.com/office/drawing/2014/main" id="{7E77914F-E5C2-5B8A-0FE1-1B2C7613DE8D}"/>
              </a:ext>
            </a:extLst>
          </p:cNvPr>
          <p:cNvCxnSpPr>
            <a:cxnSpLocks/>
          </p:cNvCxnSpPr>
          <p:nvPr/>
        </p:nvCxnSpPr>
        <p:spPr>
          <a:xfrm>
            <a:off x="7235515" y="4972913"/>
            <a:ext cx="1908485" cy="247157"/>
          </a:xfrm>
          <a:prstGeom prst="straightConnector1">
            <a:avLst/>
          </a:prstGeom>
          <a:ln w="57150">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TextovéPole 12">
            <a:extLst>
              <a:ext uri="{FF2B5EF4-FFF2-40B4-BE49-F238E27FC236}">
                <a16:creationId xmlns:a16="http://schemas.microsoft.com/office/drawing/2014/main" id="{6ED19C57-8108-E25A-FAA6-7D26550232C2}"/>
              </a:ext>
            </a:extLst>
          </p:cNvPr>
          <p:cNvSpPr txBox="1"/>
          <p:nvPr/>
        </p:nvSpPr>
        <p:spPr>
          <a:xfrm>
            <a:off x="6863021" y="499628"/>
            <a:ext cx="3760805" cy="646331"/>
          </a:xfrm>
          <a:prstGeom prst="rect">
            <a:avLst/>
          </a:prstGeom>
          <a:noFill/>
        </p:spPr>
        <p:txBody>
          <a:bodyPr wrap="square" rtlCol="0">
            <a:spAutoFit/>
          </a:bodyPr>
          <a:lstStyle/>
          <a:p>
            <a:r>
              <a:rPr lang="cs-CZ" dirty="0"/>
              <a:t>Šířka zákrovu </a:t>
            </a:r>
            <a:r>
              <a:rPr lang="cs-CZ" i="1" dirty="0"/>
              <a:t>C. </a:t>
            </a:r>
            <a:r>
              <a:rPr lang="cs-CZ" i="1" dirty="0" err="1"/>
              <a:t>oleraceum</a:t>
            </a:r>
            <a:r>
              <a:rPr lang="cs-CZ" i="1" dirty="0"/>
              <a:t> </a:t>
            </a:r>
            <a:r>
              <a:rPr lang="cs-CZ" dirty="0"/>
              <a:t>dosahuje 50–60% šířky koruny</a:t>
            </a:r>
          </a:p>
        </p:txBody>
      </p:sp>
    </p:spTree>
    <p:extLst>
      <p:ext uri="{BB962C8B-B14F-4D97-AF65-F5344CB8AC3E}">
        <p14:creationId xmlns:p14="http://schemas.microsoft.com/office/powerpoint/2010/main" val="5450198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678956" y="1550794"/>
            <a:ext cx="10986301" cy="4883622"/>
          </a:xfrm>
        </p:spPr>
        <p:txBody>
          <a:bodyPr>
            <a:normAutofit/>
          </a:bodyPr>
          <a:lstStyle/>
          <a:p>
            <a:pPr marL="514350" indent="-514350">
              <a:buFont typeface="+mj-lt"/>
              <a:buAutoNum type="arabicParenR"/>
            </a:pPr>
            <a:r>
              <a:rPr lang="cs-CZ" sz="2400" dirty="0"/>
              <a:t>Rešerše existujících určovacích klíčů a flór pro danou skupinu </a:t>
            </a:r>
          </a:p>
          <a:p>
            <a:pPr marL="514350" indent="-514350">
              <a:buFont typeface="+mj-lt"/>
              <a:buAutoNum type="arabicParenR"/>
            </a:pPr>
            <a:r>
              <a:rPr lang="cs-CZ" sz="2400" dirty="0"/>
              <a:t>Pokud </a:t>
            </a:r>
            <a:r>
              <a:rPr lang="cs-CZ" sz="2400" b="1" dirty="0"/>
              <a:t>rozdíl</a:t>
            </a:r>
            <a:r>
              <a:rPr lang="cs-CZ" sz="2400" dirty="0"/>
              <a:t> mezi rostlinami vidíte, zamyslete se </a:t>
            </a:r>
            <a:r>
              <a:rPr lang="cs-CZ" sz="2400" b="1" dirty="0"/>
              <a:t>v čem </a:t>
            </a:r>
            <a:r>
              <a:rPr lang="cs-CZ" sz="2400" dirty="0"/>
              <a:t>to vaše „vidění“ spočívá</a:t>
            </a:r>
          </a:p>
          <a:p>
            <a:pPr marL="514350" indent="-514350">
              <a:buFont typeface="+mj-lt"/>
              <a:buAutoNum type="arabicParenR"/>
            </a:pPr>
            <a:r>
              <a:rPr lang="cs-CZ" sz="2400" dirty="0"/>
              <a:t>Dobrá metoda může být vyskládat si vaše rostliny obou druhů vedle sebe a chvíli na ně koukat a přemýšlet v kterém znaku je ten rozdíl </a:t>
            </a:r>
            <a:r>
              <a:rPr lang="cs-CZ" sz="2400" b="1" dirty="0"/>
              <a:t>nejnápadnější</a:t>
            </a:r>
          </a:p>
          <a:p>
            <a:pPr marL="514350" indent="-514350">
              <a:buFont typeface="+mj-lt"/>
              <a:buAutoNum type="arabicParenR"/>
            </a:pPr>
            <a:r>
              <a:rPr lang="cs-CZ" sz="2400" dirty="0"/>
              <a:t>Přemýšlejte </a:t>
            </a:r>
            <a:r>
              <a:rPr lang="cs-CZ" sz="2400" b="1" dirty="0"/>
              <a:t>jak</a:t>
            </a:r>
            <a:r>
              <a:rPr lang="cs-CZ" sz="2400" dirty="0"/>
              <a:t> vaše vidění rozdílů </a:t>
            </a:r>
            <a:r>
              <a:rPr lang="cs-CZ" sz="2400" b="1" dirty="0"/>
              <a:t>vyjádřit čísly </a:t>
            </a:r>
            <a:r>
              <a:rPr lang="cs-CZ" sz="2400" dirty="0"/>
              <a:t>(a naměřit to) – u relativních znaků (např. tlustší, vyvinutější) je potřeba najít dobrý standard „normálnosti“</a:t>
            </a:r>
          </a:p>
          <a:p>
            <a:pPr marL="514350" indent="-514350">
              <a:buFont typeface="+mj-lt"/>
              <a:buAutoNum type="arabicParenR"/>
            </a:pPr>
            <a:r>
              <a:rPr lang="cs-CZ" sz="2400" dirty="0"/>
              <a:t>Znaky generativních orgánů obvykle méně ovlivnitelné prostředím (použitelnější) než těch vegetativních</a:t>
            </a:r>
          </a:p>
          <a:p>
            <a:pPr marL="514350" indent="-514350">
              <a:buFont typeface="+mj-lt"/>
              <a:buAutoNum type="arabicParenR"/>
            </a:pPr>
            <a:endParaRPr lang="en-US" sz="2400" dirty="0"/>
          </a:p>
          <a:p>
            <a:pPr marL="514350" indent="-514350">
              <a:buFont typeface="+mj-lt"/>
              <a:buAutoNum type="arabicParenR"/>
            </a:pPr>
            <a:endParaRPr lang="cs-CZ" sz="2400" dirty="0"/>
          </a:p>
        </p:txBody>
      </p:sp>
      <p:sp>
        <p:nvSpPr>
          <p:cNvPr id="5" name="TextovéPole 4">
            <a:extLst>
              <a:ext uri="{FF2B5EF4-FFF2-40B4-BE49-F238E27FC236}">
                <a16:creationId xmlns:a16="http://schemas.microsoft.com/office/drawing/2014/main" id="{39EFF2D0-9608-F255-5985-FD6EDAAB1661}"/>
              </a:ext>
            </a:extLst>
          </p:cNvPr>
          <p:cNvSpPr txBox="1"/>
          <p:nvPr/>
        </p:nvSpPr>
        <p:spPr>
          <a:xfrm>
            <a:off x="568959" y="304800"/>
            <a:ext cx="9888936" cy="830997"/>
          </a:xfrm>
          <a:prstGeom prst="rect">
            <a:avLst/>
          </a:prstGeom>
          <a:noFill/>
        </p:spPr>
        <p:txBody>
          <a:bodyPr wrap="square" rtlCol="0">
            <a:spAutoFit/>
          </a:bodyPr>
          <a:lstStyle/>
          <a:p>
            <a:r>
              <a:rPr lang="cs-CZ" sz="4800" b="1" dirty="0"/>
              <a:t>Klasická morfometrie – jaké znaky? </a:t>
            </a:r>
          </a:p>
        </p:txBody>
      </p:sp>
    </p:spTree>
    <p:extLst>
      <p:ext uri="{BB962C8B-B14F-4D97-AF65-F5344CB8AC3E}">
        <p14:creationId xmlns:p14="http://schemas.microsoft.com/office/powerpoint/2010/main" val="26678970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643446" y="1371600"/>
            <a:ext cx="8156922" cy="5181600"/>
          </a:xfrm>
        </p:spPr>
        <p:txBody>
          <a:bodyPr>
            <a:normAutofit/>
          </a:bodyPr>
          <a:lstStyle/>
          <a:p>
            <a:pPr marL="514350" indent="-514350">
              <a:buFont typeface="+mj-lt"/>
              <a:buAutoNum type="arabicParenR"/>
            </a:pPr>
            <a:r>
              <a:rPr lang="cs-CZ" sz="2400" dirty="0"/>
              <a:t>Opakovatelnost měření</a:t>
            </a:r>
          </a:p>
          <a:p>
            <a:pPr marL="514350" indent="-514350">
              <a:buFont typeface="+mj-lt"/>
              <a:buAutoNum type="arabicParenR"/>
            </a:pPr>
            <a:r>
              <a:rPr lang="cs-CZ" sz="2400" dirty="0"/>
              <a:t>Minimalizace subjektivity</a:t>
            </a:r>
          </a:p>
          <a:p>
            <a:pPr marL="514350" indent="-514350">
              <a:buFont typeface="+mj-lt"/>
              <a:buAutoNum type="arabicParenR"/>
            </a:pPr>
            <a:r>
              <a:rPr lang="cs-CZ" sz="2400" dirty="0"/>
              <a:t>Reprezentativní množství jedinců/opakování</a:t>
            </a:r>
          </a:p>
          <a:p>
            <a:pPr marL="0" indent="0">
              <a:buNone/>
            </a:pPr>
            <a:r>
              <a:rPr lang="cs-CZ" sz="2400" dirty="0"/>
              <a:t>	(1000 znaků u 2 jedinců vs. 2 znaky u 1000 jedinců)</a:t>
            </a:r>
          </a:p>
          <a:p>
            <a:pPr marL="514350" indent="-514350">
              <a:buFont typeface="+mj-lt"/>
              <a:buAutoNum type="arabicParenR" startAt="4"/>
            </a:pPr>
            <a:r>
              <a:rPr lang="cs-CZ" sz="2400" dirty="0"/>
              <a:t>Vzorky z celého areálu (vzdálených/kontrastních populací)</a:t>
            </a:r>
          </a:p>
          <a:p>
            <a:pPr marL="514350" indent="-514350">
              <a:buFont typeface="+mj-lt"/>
              <a:buAutoNum type="arabicParenR" startAt="4"/>
            </a:pPr>
            <a:r>
              <a:rPr lang="cs-CZ" sz="2400" dirty="0"/>
              <a:t>Kultivace v homogenních podmínkách </a:t>
            </a:r>
          </a:p>
          <a:p>
            <a:pPr marL="0" indent="0">
              <a:buNone/>
            </a:pPr>
            <a:r>
              <a:rPr lang="cs-CZ" sz="2400" dirty="0"/>
              <a:t>	(znaky ovlivněné ekotypem)</a:t>
            </a:r>
          </a:p>
          <a:p>
            <a:pPr marL="514350" indent="-514350">
              <a:buFont typeface="+mj-lt"/>
              <a:buAutoNum type="arabicParenR" startAt="4"/>
            </a:pPr>
            <a:r>
              <a:rPr lang="cs-CZ" sz="2400" dirty="0"/>
              <a:t>Výběr znaků</a:t>
            </a:r>
          </a:p>
          <a:p>
            <a:pPr marL="971550" lvl="1" indent="-514350">
              <a:buFont typeface="+mj-lt"/>
              <a:buAutoNum type="alphaLcParenR"/>
            </a:pPr>
            <a:r>
              <a:rPr lang="cs-CZ" dirty="0"/>
              <a:t>jen určité části rostliny (např. list na bázi);</a:t>
            </a:r>
          </a:p>
          <a:p>
            <a:pPr marL="971550" lvl="1" indent="-514350">
              <a:buFont typeface="+mj-lt"/>
              <a:buAutoNum type="alphaLcParenR"/>
            </a:pPr>
            <a:r>
              <a:rPr lang="cs-CZ" dirty="0"/>
              <a:t>jen konkrétní vývojové fáze (např. v dospělosti, před rozkvětem);</a:t>
            </a:r>
          </a:p>
          <a:p>
            <a:pPr marL="971550" lvl="1" indent="-514350">
              <a:buFont typeface="+mj-lt"/>
              <a:buAutoNum type="alphaLcParenR"/>
            </a:pPr>
            <a:r>
              <a:rPr lang="cs-CZ" dirty="0"/>
              <a:t>jen jedno pohlaví atd.</a:t>
            </a:r>
          </a:p>
          <a:p>
            <a:pPr marL="514350" indent="-514350">
              <a:buFont typeface="+mj-lt"/>
              <a:buAutoNum type="arabicParenR" startAt="4"/>
            </a:pPr>
            <a:endParaRPr lang="cs-CZ" sz="2400" dirty="0"/>
          </a:p>
          <a:p>
            <a:pPr marL="514350" indent="-514350">
              <a:buFont typeface="+mj-lt"/>
              <a:buAutoNum type="arabicParenR" startAt="4"/>
            </a:pPr>
            <a:endParaRPr lang="cs-CZ" sz="2400" dirty="0"/>
          </a:p>
        </p:txBody>
      </p:sp>
      <p:sp>
        <p:nvSpPr>
          <p:cNvPr id="7" name="TextovéPole 6">
            <a:extLst>
              <a:ext uri="{FF2B5EF4-FFF2-40B4-BE49-F238E27FC236}">
                <a16:creationId xmlns:a16="http://schemas.microsoft.com/office/drawing/2014/main" id="{9F453F30-524F-05F9-35F7-3ADBDC19E78B}"/>
              </a:ext>
            </a:extLst>
          </p:cNvPr>
          <p:cNvSpPr txBox="1"/>
          <p:nvPr/>
        </p:nvSpPr>
        <p:spPr>
          <a:xfrm>
            <a:off x="568959" y="304800"/>
            <a:ext cx="10581394" cy="830997"/>
          </a:xfrm>
          <a:prstGeom prst="rect">
            <a:avLst/>
          </a:prstGeom>
          <a:noFill/>
        </p:spPr>
        <p:txBody>
          <a:bodyPr wrap="square" rtlCol="0">
            <a:spAutoFit/>
          </a:bodyPr>
          <a:lstStyle/>
          <a:p>
            <a:r>
              <a:rPr lang="cs-CZ" sz="4800" b="1" dirty="0"/>
              <a:t>Klasická morfometrie – principy měření </a:t>
            </a:r>
          </a:p>
        </p:txBody>
      </p:sp>
      <p:sp>
        <p:nvSpPr>
          <p:cNvPr id="2" name="Volný tvar: obrazec 1">
            <a:extLst>
              <a:ext uri="{FF2B5EF4-FFF2-40B4-BE49-F238E27FC236}">
                <a16:creationId xmlns:a16="http://schemas.microsoft.com/office/drawing/2014/main" id="{5DB9CF5C-38EB-7E37-4186-9B1E0B13019E}"/>
              </a:ext>
            </a:extLst>
          </p:cNvPr>
          <p:cNvSpPr/>
          <p:nvPr/>
        </p:nvSpPr>
        <p:spPr>
          <a:xfrm>
            <a:off x="9273088" y="1101720"/>
            <a:ext cx="992494" cy="3795623"/>
          </a:xfrm>
          <a:custGeom>
            <a:avLst/>
            <a:gdLst>
              <a:gd name="connsiteX0" fmla="*/ 975241 w 992494"/>
              <a:gd name="connsiteY0" fmla="*/ 0 h 3795623"/>
              <a:gd name="connsiteX1" fmla="*/ 897603 w 992494"/>
              <a:gd name="connsiteY1" fmla="*/ 69012 h 3795623"/>
              <a:gd name="connsiteX2" fmla="*/ 863097 w 992494"/>
              <a:gd name="connsiteY2" fmla="*/ 94891 h 3795623"/>
              <a:gd name="connsiteX3" fmla="*/ 811339 w 992494"/>
              <a:gd name="connsiteY3" fmla="*/ 138023 h 3795623"/>
              <a:gd name="connsiteX4" fmla="*/ 750954 w 992494"/>
              <a:gd name="connsiteY4" fmla="*/ 172529 h 3795623"/>
              <a:gd name="connsiteX5" fmla="*/ 699196 w 992494"/>
              <a:gd name="connsiteY5" fmla="*/ 224287 h 3795623"/>
              <a:gd name="connsiteX6" fmla="*/ 612931 w 992494"/>
              <a:gd name="connsiteY6" fmla="*/ 301925 h 3795623"/>
              <a:gd name="connsiteX7" fmla="*/ 612931 w 992494"/>
              <a:gd name="connsiteY7" fmla="*/ 439947 h 3795623"/>
              <a:gd name="connsiteX8" fmla="*/ 647437 w 992494"/>
              <a:gd name="connsiteY8" fmla="*/ 552091 h 3795623"/>
              <a:gd name="connsiteX9" fmla="*/ 681943 w 992494"/>
              <a:gd name="connsiteY9" fmla="*/ 612476 h 3795623"/>
              <a:gd name="connsiteX10" fmla="*/ 707822 w 992494"/>
              <a:gd name="connsiteY10" fmla="*/ 655608 h 3795623"/>
              <a:gd name="connsiteX11" fmla="*/ 725075 w 992494"/>
              <a:gd name="connsiteY11" fmla="*/ 690113 h 3795623"/>
              <a:gd name="connsiteX12" fmla="*/ 750954 w 992494"/>
              <a:gd name="connsiteY12" fmla="*/ 715993 h 3795623"/>
              <a:gd name="connsiteX13" fmla="*/ 707822 w 992494"/>
              <a:gd name="connsiteY13" fmla="*/ 871268 h 3795623"/>
              <a:gd name="connsiteX14" fmla="*/ 681943 w 992494"/>
              <a:gd name="connsiteY14" fmla="*/ 888521 h 3795623"/>
              <a:gd name="connsiteX15" fmla="*/ 362765 w 992494"/>
              <a:gd name="connsiteY15" fmla="*/ 914400 h 3795623"/>
              <a:gd name="connsiteX16" fmla="*/ 285128 w 992494"/>
              <a:gd name="connsiteY16" fmla="*/ 931653 h 3795623"/>
              <a:gd name="connsiteX17" fmla="*/ 241996 w 992494"/>
              <a:gd name="connsiteY17" fmla="*/ 966159 h 3795623"/>
              <a:gd name="connsiteX18" fmla="*/ 172984 w 992494"/>
              <a:gd name="connsiteY18" fmla="*/ 1043797 h 3795623"/>
              <a:gd name="connsiteX19" fmla="*/ 190237 w 992494"/>
              <a:gd name="connsiteY19" fmla="*/ 1095555 h 3795623"/>
              <a:gd name="connsiteX20" fmla="*/ 293754 w 992494"/>
              <a:gd name="connsiteY20" fmla="*/ 1130061 h 3795623"/>
              <a:gd name="connsiteX21" fmla="*/ 423150 w 992494"/>
              <a:gd name="connsiteY21" fmla="*/ 1164566 h 3795623"/>
              <a:gd name="connsiteX22" fmla="*/ 647437 w 992494"/>
              <a:gd name="connsiteY22" fmla="*/ 1285336 h 3795623"/>
              <a:gd name="connsiteX23" fmla="*/ 673316 w 992494"/>
              <a:gd name="connsiteY23" fmla="*/ 1311215 h 3795623"/>
              <a:gd name="connsiteX24" fmla="*/ 630184 w 992494"/>
              <a:gd name="connsiteY24" fmla="*/ 1414732 h 3795623"/>
              <a:gd name="connsiteX25" fmla="*/ 569799 w 992494"/>
              <a:gd name="connsiteY25" fmla="*/ 1449238 h 3795623"/>
              <a:gd name="connsiteX26" fmla="*/ 457656 w 992494"/>
              <a:gd name="connsiteY26" fmla="*/ 1500997 h 3795623"/>
              <a:gd name="connsiteX27" fmla="*/ 405897 w 992494"/>
              <a:gd name="connsiteY27" fmla="*/ 1526876 h 3795623"/>
              <a:gd name="connsiteX28" fmla="*/ 362765 w 992494"/>
              <a:gd name="connsiteY28" fmla="*/ 1544129 h 3795623"/>
              <a:gd name="connsiteX29" fmla="*/ 276501 w 992494"/>
              <a:gd name="connsiteY29" fmla="*/ 1595887 h 3795623"/>
              <a:gd name="connsiteX30" fmla="*/ 276501 w 992494"/>
              <a:gd name="connsiteY30" fmla="*/ 1699404 h 3795623"/>
              <a:gd name="connsiteX31" fmla="*/ 311007 w 992494"/>
              <a:gd name="connsiteY31" fmla="*/ 1716657 h 3795623"/>
              <a:gd name="connsiteX32" fmla="*/ 414524 w 992494"/>
              <a:gd name="connsiteY32" fmla="*/ 1751163 h 3795623"/>
              <a:gd name="connsiteX33" fmla="*/ 466282 w 992494"/>
              <a:gd name="connsiteY33" fmla="*/ 1768415 h 3795623"/>
              <a:gd name="connsiteX34" fmla="*/ 604305 w 992494"/>
              <a:gd name="connsiteY34" fmla="*/ 1811547 h 3795623"/>
              <a:gd name="connsiteX35" fmla="*/ 630184 w 992494"/>
              <a:gd name="connsiteY35" fmla="*/ 1828800 h 3795623"/>
              <a:gd name="connsiteX36" fmla="*/ 690569 w 992494"/>
              <a:gd name="connsiteY36" fmla="*/ 1854680 h 3795623"/>
              <a:gd name="connsiteX37" fmla="*/ 707822 w 992494"/>
              <a:gd name="connsiteY37" fmla="*/ 1880559 h 3795623"/>
              <a:gd name="connsiteX38" fmla="*/ 707822 w 992494"/>
              <a:gd name="connsiteY38" fmla="*/ 1992702 h 3795623"/>
              <a:gd name="connsiteX39" fmla="*/ 681943 w 992494"/>
              <a:gd name="connsiteY39" fmla="*/ 2018581 h 3795623"/>
              <a:gd name="connsiteX40" fmla="*/ 569799 w 992494"/>
              <a:gd name="connsiteY40" fmla="*/ 2087593 h 3795623"/>
              <a:gd name="connsiteX41" fmla="*/ 380018 w 992494"/>
              <a:gd name="connsiteY41" fmla="*/ 2130725 h 3795623"/>
              <a:gd name="connsiteX42" fmla="*/ 276501 w 992494"/>
              <a:gd name="connsiteY42" fmla="*/ 2156604 h 3795623"/>
              <a:gd name="connsiteX43" fmla="*/ 78094 w 992494"/>
              <a:gd name="connsiteY43" fmla="*/ 2234242 h 3795623"/>
              <a:gd name="connsiteX44" fmla="*/ 17709 w 992494"/>
              <a:gd name="connsiteY44" fmla="*/ 2320506 h 3795623"/>
              <a:gd name="connsiteX45" fmla="*/ 78094 w 992494"/>
              <a:gd name="connsiteY45" fmla="*/ 2579298 h 3795623"/>
              <a:gd name="connsiteX46" fmla="*/ 155731 w 992494"/>
              <a:gd name="connsiteY46" fmla="*/ 2605178 h 3795623"/>
              <a:gd name="connsiteX47" fmla="*/ 638811 w 992494"/>
              <a:gd name="connsiteY47" fmla="*/ 2665563 h 3795623"/>
              <a:gd name="connsiteX48" fmla="*/ 707822 w 992494"/>
              <a:gd name="connsiteY48" fmla="*/ 2700068 h 3795623"/>
              <a:gd name="connsiteX49" fmla="*/ 750954 w 992494"/>
              <a:gd name="connsiteY49" fmla="*/ 2725947 h 3795623"/>
              <a:gd name="connsiteX50" fmla="*/ 690569 w 992494"/>
              <a:gd name="connsiteY50" fmla="*/ 2855344 h 3795623"/>
              <a:gd name="connsiteX51" fmla="*/ 466282 w 992494"/>
              <a:gd name="connsiteY51" fmla="*/ 2958861 h 3795623"/>
              <a:gd name="connsiteX52" fmla="*/ 397271 w 992494"/>
              <a:gd name="connsiteY52" fmla="*/ 2967487 h 3795623"/>
              <a:gd name="connsiteX53" fmla="*/ 311007 w 992494"/>
              <a:gd name="connsiteY53" fmla="*/ 3001993 h 3795623"/>
              <a:gd name="connsiteX54" fmla="*/ 207490 w 992494"/>
              <a:gd name="connsiteY54" fmla="*/ 3079630 h 3795623"/>
              <a:gd name="connsiteX55" fmla="*/ 181611 w 992494"/>
              <a:gd name="connsiteY55" fmla="*/ 3131389 h 3795623"/>
              <a:gd name="connsiteX56" fmla="*/ 518041 w 992494"/>
              <a:gd name="connsiteY56" fmla="*/ 3252159 h 3795623"/>
              <a:gd name="connsiteX57" fmla="*/ 750954 w 992494"/>
              <a:gd name="connsiteY57" fmla="*/ 3347049 h 3795623"/>
              <a:gd name="connsiteX58" fmla="*/ 768207 w 992494"/>
              <a:gd name="connsiteY58" fmla="*/ 3372929 h 3795623"/>
              <a:gd name="connsiteX59" fmla="*/ 638811 w 992494"/>
              <a:gd name="connsiteY59" fmla="*/ 3459193 h 3795623"/>
              <a:gd name="connsiteX60" fmla="*/ 518041 w 992494"/>
              <a:gd name="connsiteY60" fmla="*/ 3493698 h 3795623"/>
              <a:gd name="connsiteX61" fmla="*/ 414524 w 992494"/>
              <a:gd name="connsiteY61" fmla="*/ 3579963 h 3795623"/>
              <a:gd name="connsiteX62" fmla="*/ 405897 w 992494"/>
              <a:gd name="connsiteY62" fmla="*/ 3605842 h 3795623"/>
              <a:gd name="connsiteX63" fmla="*/ 449029 w 992494"/>
              <a:gd name="connsiteY63" fmla="*/ 3657600 h 3795623"/>
              <a:gd name="connsiteX64" fmla="*/ 552546 w 992494"/>
              <a:gd name="connsiteY64" fmla="*/ 3683480 h 3795623"/>
              <a:gd name="connsiteX65" fmla="*/ 725075 w 992494"/>
              <a:gd name="connsiteY65" fmla="*/ 3700732 h 3795623"/>
              <a:gd name="connsiteX66" fmla="*/ 785460 w 992494"/>
              <a:gd name="connsiteY66" fmla="*/ 3726612 h 3795623"/>
              <a:gd name="connsiteX67" fmla="*/ 854471 w 992494"/>
              <a:gd name="connsiteY67" fmla="*/ 3735238 h 3795623"/>
              <a:gd name="connsiteX68" fmla="*/ 923482 w 992494"/>
              <a:gd name="connsiteY68" fmla="*/ 3752491 h 3795623"/>
              <a:gd name="connsiteX69" fmla="*/ 992494 w 992494"/>
              <a:gd name="connsiteY69" fmla="*/ 3795623 h 3795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992494" h="3795623">
                <a:moveTo>
                  <a:pt x="975241" y="0"/>
                </a:moveTo>
                <a:cubicBezTo>
                  <a:pt x="890718" y="50715"/>
                  <a:pt x="970698" y="-4082"/>
                  <a:pt x="897603" y="69012"/>
                </a:cubicBezTo>
                <a:cubicBezTo>
                  <a:pt x="887437" y="79178"/>
                  <a:pt x="874324" y="85910"/>
                  <a:pt x="863097" y="94891"/>
                </a:cubicBezTo>
                <a:cubicBezTo>
                  <a:pt x="845560" y="108920"/>
                  <a:pt x="829804" y="125240"/>
                  <a:pt x="811339" y="138023"/>
                </a:cubicBezTo>
                <a:cubicBezTo>
                  <a:pt x="792278" y="151219"/>
                  <a:pt x="769329" y="158394"/>
                  <a:pt x="750954" y="172529"/>
                </a:cubicBezTo>
                <a:cubicBezTo>
                  <a:pt x="731615" y="187405"/>
                  <a:pt x="717940" y="208667"/>
                  <a:pt x="699196" y="224287"/>
                </a:cubicBezTo>
                <a:cubicBezTo>
                  <a:pt x="605285" y="302546"/>
                  <a:pt x="684216" y="212820"/>
                  <a:pt x="612931" y="301925"/>
                </a:cubicBezTo>
                <a:cubicBezTo>
                  <a:pt x="593690" y="359651"/>
                  <a:pt x="598494" y="334078"/>
                  <a:pt x="612931" y="439947"/>
                </a:cubicBezTo>
                <a:cubicBezTo>
                  <a:pt x="622326" y="508843"/>
                  <a:pt x="623493" y="504203"/>
                  <a:pt x="647437" y="552091"/>
                </a:cubicBezTo>
                <a:cubicBezTo>
                  <a:pt x="663184" y="615082"/>
                  <a:pt x="643397" y="561082"/>
                  <a:pt x="681943" y="612476"/>
                </a:cubicBezTo>
                <a:cubicBezTo>
                  <a:pt x="692003" y="625889"/>
                  <a:pt x="699679" y="640951"/>
                  <a:pt x="707822" y="655608"/>
                </a:cubicBezTo>
                <a:cubicBezTo>
                  <a:pt x="714067" y="666849"/>
                  <a:pt x="717601" y="679649"/>
                  <a:pt x="725075" y="690113"/>
                </a:cubicBezTo>
                <a:cubicBezTo>
                  <a:pt x="732166" y="700040"/>
                  <a:pt x="742328" y="707366"/>
                  <a:pt x="750954" y="715993"/>
                </a:cubicBezTo>
                <a:cubicBezTo>
                  <a:pt x="737140" y="819598"/>
                  <a:pt x="763054" y="825241"/>
                  <a:pt x="707822" y="871268"/>
                </a:cubicBezTo>
                <a:cubicBezTo>
                  <a:pt x="699857" y="877905"/>
                  <a:pt x="692231" y="887235"/>
                  <a:pt x="681943" y="888521"/>
                </a:cubicBezTo>
                <a:cubicBezTo>
                  <a:pt x="576025" y="901761"/>
                  <a:pt x="362765" y="914400"/>
                  <a:pt x="362765" y="914400"/>
                </a:cubicBezTo>
                <a:cubicBezTo>
                  <a:pt x="336886" y="920151"/>
                  <a:pt x="309495" y="921210"/>
                  <a:pt x="285128" y="931653"/>
                </a:cubicBezTo>
                <a:cubicBezTo>
                  <a:pt x="268205" y="938906"/>
                  <a:pt x="255620" y="953774"/>
                  <a:pt x="241996" y="966159"/>
                </a:cubicBezTo>
                <a:cubicBezTo>
                  <a:pt x="191995" y="1011614"/>
                  <a:pt x="199909" y="1003409"/>
                  <a:pt x="172984" y="1043797"/>
                </a:cubicBezTo>
                <a:cubicBezTo>
                  <a:pt x="178735" y="1061050"/>
                  <a:pt x="177378" y="1082696"/>
                  <a:pt x="190237" y="1095555"/>
                </a:cubicBezTo>
                <a:cubicBezTo>
                  <a:pt x="214254" y="1119572"/>
                  <a:pt x="262521" y="1122253"/>
                  <a:pt x="293754" y="1130061"/>
                </a:cubicBezTo>
                <a:cubicBezTo>
                  <a:pt x="337060" y="1140888"/>
                  <a:pt x="423150" y="1164566"/>
                  <a:pt x="423150" y="1164566"/>
                </a:cubicBezTo>
                <a:cubicBezTo>
                  <a:pt x="445955" y="1175969"/>
                  <a:pt x="623704" y="1261603"/>
                  <a:pt x="647437" y="1285336"/>
                </a:cubicBezTo>
                <a:lnTo>
                  <a:pt x="673316" y="1311215"/>
                </a:lnTo>
                <a:cubicBezTo>
                  <a:pt x="658939" y="1345721"/>
                  <a:pt x="652613" y="1384827"/>
                  <a:pt x="630184" y="1414732"/>
                </a:cubicBezTo>
                <a:cubicBezTo>
                  <a:pt x="616274" y="1433278"/>
                  <a:pt x="590254" y="1438328"/>
                  <a:pt x="569799" y="1449238"/>
                </a:cubicBezTo>
                <a:cubicBezTo>
                  <a:pt x="444955" y="1515822"/>
                  <a:pt x="549944" y="1459048"/>
                  <a:pt x="457656" y="1500997"/>
                </a:cubicBezTo>
                <a:cubicBezTo>
                  <a:pt x="440096" y="1508979"/>
                  <a:pt x="423457" y="1518894"/>
                  <a:pt x="405897" y="1526876"/>
                </a:cubicBezTo>
                <a:cubicBezTo>
                  <a:pt x="391800" y="1533284"/>
                  <a:pt x="376428" y="1536842"/>
                  <a:pt x="362765" y="1544129"/>
                </a:cubicBezTo>
                <a:cubicBezTo>
                  <a:pt x="333177" y="1559909"/>
                  <a:pt x="276501" y="1595887"/>
                  <a:pt x="276501" y="1595887"/>
                </a:cubicBezTo>
                <a:cubicBezTo>
                  <a:pt x="248180" y="1643088"/>
                  <a:pt x="232491" y="1642819"/>
                  <a:pt x="276501" y="1699404"/>
                </a:cubicBezTo>
                <a:cubicBezTo>
                  <a:pt x="284396" y="1709555"/>
                  <a:pt x="299256" y="1711434"/>
                  <a:pt x="311007" y="1716657"/>
                </a:cubicBezTo>
                <a:cubicBezTo>
                  <a:pt x="362188" y="1739404"/>
                  <a:pt x="354645" y="1732739"/>
                  <a:pt x="414524" y="1751163"/>
                </a:cubicBezTo>
                <a:cubicBezTo>
                  <a:pt x="431906" y="1756511"/>
                  <a:pt x="448796" y="1763419"/>
                  <a:pt x="466282" y="1768415"/>
                </a:cubicBezTo>
                <a:cubicBezTo>
                  <a:pt x="537287" y="1788702"/>
                  <a:pt x="535722" y="1780373"/>
                  <a:pt x="604305" y="1811547"/>
                </a:cubicBezTo>
                <a:cubicBezTo>
                  <a:pt x="613743" y="1815837"/>
                  <a:pt x="620911" y="1824163"/>
                  <a:pt x="630184" y="1828800"/>
                </a:cubicBezTo>
                <a:cubicBezTo>
                  <a:pt x="649771" y="1838594"/>
                  <a:pt x="670441" y="1846053"/>
                  <a:pt x="690569" y="1854680"/>
                </a:cubicBezTo>
                <a:cubicBezTo>
                  <a:pt x="696320" y="1863306"/>
                  <a:pt x="703738" y="1871030"/>
                  <a:pt x="707822" y="1880559"/>
                </a:cubicBezTo>
                <a:cubicBezTo>
                  <a:pt x="722343" y="1914442"/>
                  <a:pt x="718679" y="1960129"/>
                  <a:pt x="707822" y="1992702"/>
                </a:cubicBezTo>
                <a:cubicBezTo>
                  <a:pt x="703964" y="2004275"/>
                  <a:pt x="691124" y="2010548"/>
                  <a:pt x="681943" y="2018581"/>
                </a:cubicBezTo>
                <a:cubicBezTo>
                  <a:pt x="648257" y="2048056"/>
                  <a:pt x="614030" y="2074324"/>
                  <a:pt x="569799" y="2087593"/>
                </a:cubicBezTo>
                <a:cubicBezTo>
                  <a:pt x="507661" y="2106234"/>
                  <a:pt x="443167" y="2115866"/>
                  <a:pt x="380018" y="2130725"/>
                </a:cubicBezTo>
                <a:cubicBezTo>
                  <a:pt x="345396" y="2138871"/>
                  <a:pt x="309003" y="2142159"/>
                  <a:pt x="276501" y="2156604"/>
                </a:cubicBezTo>
                <a:cubicBezTo>
                  <a:pt x="159801" y="2208471"/>
                  <a:pt x="225533" y="2181585"/>
                  <a:pt x="78094" y="2234242"/>
                </a:cubicBezTo>
                <a:cubicBezTo>
                  <a:pt x="57966" y="2262997"/>
                  <a:pt x="31535" y="2288244"/>
                  <a:pt x="17709" y="2320506"/>
                </a:cubicBezTo>
                <a:cubicBezTo>
                  <a:pt x="-23204" y="2415970"/>
                  <a:pt x="10849" y="2497109"/>
                  <a:pt x="78094" y="2579298"/>
                </a:cubicBezTo>
                <a:cubicBezTo>
                  <a:pt x="95368" y="2600411"/>
                  <a:pt x="129005" y="2599711"/>
                  <a:pt x="155731" y="2605178"/>
                </a:cubicBezTo>
                <a:cubicBezTo>
                  <a:pt x="440942" y="2663517"/>
                  <a:pt x="400834" y="2654230"/>
                  <a:pt x="638811" y="2665563"/>
                </a:cubicBezTo>
                <a:cubicBezTo>
                  <a:pt x="661815" y="2677065"/>
                  <a:pt x="685177" y="2687875"/>
                  <a:pt x="707822" y="2700068"/>
                </a:cubicBezTo>
                <a:cubicBezTo>
                  <a:pt x="722585" y="2708017"/>
                  <a:pt x="746888" y="2709681"/>
                  <a:pt x="750954" y="2725947"/>
                </a:cubicBezTo>
                <a:cubicBezTo>
                  <a:pt x="761164" y="2766789"/>
                  <a:pt x="723280" y="2832963"/>
                  <a:pt x="690569" y="2855344"/>
                </a:cubicBezTo>
                <a:cubicBezTo>
                  <a:pt x="663335" y="2873978"/>
                  <a:pt x="505891" y="2946978"/>
                  <a:pt x="466282" y="2958861"/>
                </a:cubicBezTo>
                <a:cubicBezTo>
                  <a:pt x="444077" y="2965522"/>
                  <a:pt x="420275" y="2964612"/>
                  <a:pt x="397271" y="2967487"/>
                </a:cubicBezTo>
                <a:cubicBezTo>
                  <a:pt x="368516" y="2978989"/>
                  <a:pt x="338707" y="2988143"/>
                  <a:pt x="311007" y="3001993"/>
                </a:cubicBezTo>
                <a:cubicBezTo>
                  <a:pt x="275780" y="3019606"/>
                  <a:pt x="237033" y="3055011"/>
                  <a:pt x="207490" y="3079630"/>
                </a:cubicBezTo>
                <a:cubicBezTo>
                  <a:pt x="198864" y="3096883"/>
                  <a:pt x="180597" y="3112126"/>
                  <a:pt x="181611" y="3131389"/>
                </a:cubicBezTo>
                <a:cubicBezTo>
                  <a:pt x="192497" y="3338242"/>
                  <a:pt x="314046" y="3246330"/>
                  <a:pt x="518041" y="3252159"/>
                </a:cubicBezTo>
                <a:cubicBezTo>
                  <a:pt x="712450" y="3320202"/>
                  <a:pt x="637667" y="3282315"/>
                  <a:pt x="750954" y="3347049"/>
                </a:cubicBezTo>
                <a:cubicBezTo>
                  <a:pt x="756705" y="3355676"/>
                  <a:pt x="768207" y="3362561"/>
                  <a:pt x="768207" y="3372929"/>
                </a:cubicBezTo>
                <a:cubicBezTo>
                  <a:pt x="768207" y="3440028"/>
                  <a:pt x="682311" y="3444693"/>
                  <a:pt x="638811" y="3459193"/>
                </a:cubicBezTo>
                <a:cubicBezTo>
                  <a:pt x="599092" y="3472433"/>
                  <a:pt x="558298" y="3482196"/>
                  <a:pt x="518041" y="3493698"/>
                </a:cubicBezTo>
                <a:cubicBezTo>
                  <a:pt x="471094" y="3526561"/>
                  <a:pt x="437124" y="3534764"/>
                  <a:pt x="414524" y="3579963"/>
                </a:cubicBezTo>
                <a:cubicBezTo>
                  <a:pt x="410457" y="3588096"/>
                  <a:pt x="408773" y="3597216"/>
                  <a:pt x="405897" y="3605842"/>
                </a:cubicBezTo>
                <a:cubicBezTo>
                  <a:pt x="420274" y="3623095"/>
                  <a:pt x="429181" y="3647092"/>
                  <a:pt x="449029" y="3657600"/>
                </a:cubicBezTo>
                <a:cubicBezTo>
                  <a:pt x="480463" y="3674242"/>
                  <a:pt x="517606" y="3676825"/>
                  <a:pt x="552546" y="3683480"/>
                </a:cubicBezTo>
                <a:cubicBezTo>
                  <a:pt x="574701" y="3687700"/>
                  <a:pt x="710432" y="3699401"/>
                  <a:pt x="725075" y="3700732"/>
                </a:cubicBezTo>
                <a:cubicBezTo>
                  <a:pt x="745203" y="3709359"/>
                  <a:pt x="764300" y="3720969"/>
                  <a:pt x="785460" y="3726612"/>
                </a:cubicBezTo>
                <a:cubicBezTo>
                  <a:pt x="807860" y="3732585"/>
                  <a:pt x="831685" y="3730966"/>
                  <a:pt x="854471" y="3735238"/>
                </a:cubicBezTo>
                <a:cubicBezTo>
                  <a:pt x="877777" y="3739608"/>
                  <a:pt x="900478" y="3746740"/>
                  <a:pt x="923482" y="3752491"/>
                </a:cubicBezTo>
                <a:cubicBezTo>
                  <a:pt x="980591" y="3790564"/>
                  <a:pt x="956694" y="3777724"/>
                  <a:pt x="992494" y="3795623"/>
                </a:cubicBezTo>
              </a:path>
            </a:pathLst>
          </a:cu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Volný tvar: obrazec 3">
            <a:extLst>
              <a:ext uri="{FF2B5EF4-FFF2-40B4-BE49-F238E27FC236}">
                <a16:creationId xmlns:a16="http://schemas.microsoft.com/office/drawing/2014/main" id="{E8E0DE77-C5CB-34DA-A024-672DE8547665}"/>
              </a:ext>
            </a:extLst>
          </p:cNvPr>
          <p:cNvSpPr/>
          <p:nvPr/>
        </p:nvSpPr>
        <p:spPr>
          <a:xfrm flipH="1">
            <a:off x="10245459" y="1098850"/>
            <a:ext cx="992494" cy="3795623"/>
          </a:xfrm>
          <a:custGeom>
            <a:avLst/>
            <a:gdLst>
              <a:gd name="connsiteX0" fmla="*/ 975241 w 992494"/>
              <a:gd name="connsiteY0" fmla="*/ 0 h 3795623"/>
              <a:gd name="connsiteX1" fmla="*/ 897603 w 992494"/>
              <a:gd name="connsiteY1" fmla="*/ 69012 h 3795623"/>
              <a:gd name="connsiteX2" fmla="*/ 863097 w 992494"/>
              <a:gd name="connsiteY2" fmla="*/ 94891 h 3795623"/>
              <a:gd name="connsiteX3" fmla="*/ 811339 w 992494"/>
              <a:gd name="connsiteY3" fmla="*/ 138023 h 3795623"/>
              <a:gd name="connsiteX4" fmla="*/ 750954 w 992494"/>
              <a:gd name="connsiteY4" fmla="*/ 172529 h 3795623"/>
              <a:gd name="connsiteX5" fmla="*/ 699196 w 992494"/>
              <a:gd name="connsiteY5" fmla="*/ 224287 h 3795623"/>
              <a:gd name="connsiteX6" fmla="*/ 612931 w 992494"/>
              <a:gd name="connsiteY6" fmla="*/ 301925 h 3795623"/>
              <a:gd name="connsiteX7" fmla="*/ 612931 w 992494"/>
              <a:gd name="connsiteY7" fmla="*/ 439947 h 3795623"/>
              <a:gd name="connsiteX8" fmla="*/ 647437 w 992494"/>
              <a:gd name="connsiteY8" fmla="*/ 552091 h 3795623"/>
              <a:gd name="connsiteX9" fmla="*/ 681943 w 992494"/>
              <a:gd name="connsiteY9" fmla="*/ 612476 h 3795623"/>
              <a:gd name="connsiteX10" fmla="*/ 707822 w 992494"/>
              <a:gd name="connsiteY10" fmla="*/ 655608 h 3795623"/>
              <a:gd name="connsiteX11" fmla="*/ 725075 w 992494"/>
              <a:gd name="connsiteY11" fmla="*/ 690113 h 3795623"/>
              <a:gd name="connsiteX12" fmla="*/ 750954 w 992494"/>
              <a:gd name="connsiteY12" fmla="*/ 715993 h 3795623"/>
              <a:gd name="connsiteX13" fmla="*/ 707822 w 992494"/>
              <a:gd name="connsiteY13" fmla="*/ 871268 h 3795623"/>
              <a:gd name="connsiteX14" fmla="*/ 681943 w 992494"/>
              <a:gd name="connsiteY14" fmla="*/ 888521 h 3795623"/>
              <a:gd name="connsiteX15" fmla="*/ 362765 w 992494"/>
              <a:gd name="connsiteY15" fmla="*/ 914400 h 3795623"/>
              <a:gd name="connsiteX16" fmla="*/ 285128 w 992494"/>
              <a:gd name="connsiteY16" fmla="*/ 931653 h 3795623"/>
              <a:gd name="connsiteX17" fmla="*/ 241996 w 992494"/>
              <a:gd name="connsiteY17" fmla="*/ 966159 h 3795623"/>
              <a:gd name="connsiteX18" fmla="*/ 172984 w 992494"/>
              <a:gd name="connsiteY18" fmla="*/ 1043797 h 3795623"/>
              <a:gd name="connsiteX19" fmla="*/ 190237 w 992494"/>
              <a:gd name="connsiteY19" fmla="*/ 1095555 h 3795623"/>
              <a:gd name="connsiteX20" fmla="*/ 293754 w 992494"/>
              <a:gd name="connsiteY20" fmla="*/ 1130061 h 3795623"/>
              <a:gd name="connsiteX21" fmla="*/ 423150 w 992494"/>
              <a:gd name="connsiteY21" fmla="*/ 1164566 h 3795623"/>
              <a:gd name="connsiteX22" fmla="*/ 647437 w 992494"/>
              <a:gd name="connsiteY22" fmla="*/ 1285336 h 3795623"/>
              <a:gd name="connsiteX23" fmla="*/ 673316 w 992494"/>
              <a:gd name="connsiteY23" fmla="*/ 1311215 h 3795623"/>
              <a:gd name="connsiteX24" fmla="*/ 630184 w 992494"/>
              <a:gd name="connsiteY24" fmla="*/ 1414732 h 3795623"/>
              <a:gd name="connsiteX25" fmla="*/ 569799 w 992494"/>
              <a:gd name="connsiteY25" fmla="*/ 1449238 h 3795623"/>
              <a:gd name="connsiteX26" fmla="*/ 457656 w 992494"/>
              <a:gd name="connsiteY26" fmla="*/ 1500997 h 3795623"/>
              <a:gd name="connsiteX27" fmla="*/ 405897 w 992494"/>
              <a:gd name="connsiteY27" fmla="*/ 1526876 h 3795623"/>
              <a:gd name="connsiteX28" fmla="*/ 362765 w 992494"/>
              <a:gd name="connsiteY28" fmla="*/ 1544129 h 3795623"/>
              <a:gd name="connsiteX29" fmla="*/ 276501 w 992494"/>
              <a:gd name="connsiteY29" fmla="*/ 1595887 h 3795623"/>
              <a:gd name="connsiteX30" fmla="*/ 276501 w 992494"/>
              <a:gd name="connsiteY30" fmla="*/ 1699404 h 3795623"/>
              <a:gd name="connsiteX31" fmla="*/ 311007 w 992494"/>
              <a:gd name="connsiteY31" fmla="*/ 1716657 h 3795623"/>
              <a:gd name="connsiteX32" fmla="*/ 414524 w 992494"/>
              <a:gd name="connsiteY32" fmla="*/ 1751163 h 3795623"/>
              <a:gd name="connsiteX33" fmla="*/ 466282 w 992494"/>
              <a:gd name="connsiteY33" fmla="*/ 1768415 h 3795623"/>
              <a:gd name="connsiteX34" fmla="*/ 604305 w 992494"/>
              <a:gd name="connsiteY34" fmla="*/ 1811547 h 3795623"/>
              <a:gd name="connsiteX35" fmla="*/ 630184 w 992494"/>
              <a:gd name="connsiteY35" fmla="*/ 1828800 h 3795623"/>
              <a:gd name="connsiteX36" fmla="*/ 690569 w 992494"/>
              <a:gd name="connsiteY36" fmla="*/ 1854680 h 3795623"/>
              <a:gd name="connsiteX37" fmla="*/ 707822 w 992494"/>
              <a:gd name="connsiteY37" fmla="*/ 1880559 h 3795623"/>
              <a:gd name="connsiteX38" fmla="*/ 707822 w 992494"/>
              <a:gd name="connsiteY38" fmla="*/ 1992702 h 3795623"/>
              <a:gd name="connsiteX39" fmla="*/ 681943 w 992494"/>
              <a:gd name="connsiteY39" fmla="*/ 2018581 h 3795623"/>
              <a:gd name="connsiteX40" fmla="*/ 569799 w 992494"/>
              <a:gd name="connsiteY40" fmla="*/ 2087593 h 3795623"/>
              <a:gd name="connsiteX41" fmla="*/ 380018 w 992494"/>
              <a:gd name="connsiteY41" fmla="*/ 2130725 h 3795623"/>
              <a:gd name="connsiteX42" fmla="*/ 276501 w 992494"/>
              <a:gd name="connsiteY42" fmla="*/ 2156604 h 3795623"/>
              <a:gd name="connsiteX43" fmla="*/ 78094 w 992494"/>
              <a:gd name="connsiteY43" fmla="*/ 2234242 h 3795623"/>
              <a:gd name="connsiteX44" fmla="*/ 17709 w 992494"/>
              <a:gd name="connsiteY44" fmla="*/ 2320506 h 3795623"/>
              <a:gd name="connsiteX45" fmla="*/ 78094 w 992494"/>
              <a:gd name="connsiteY45" fmla="*/ 2579298 h 3795623"/>
              <a:gd name="connsiteX46" fmla="*/ 155731 w 992494"/>
              <a:gd name="connsiteY46" fmla="*/ 2605178 h 3795623"/>
              <a:gd name="connsiteX47" fmla="*/ 638811 w 992494"/>
              <a:gd name="connsiteY47" fmla="*/ 2665563 h 3795623"/>
              <a:gd name="connsiteX48" fmla="*/ 707822 w 992494"/>
              <a:gd name="connsiteY48" fmla="*/ 2700068 h 3795623"/>
              <a:gd name="connsiteX49" fmla="*/ 750954 w 992494"/>
              <a:gd name="connsiteY49" fmla="*/ 2725947 h 3795623"/>
              <a:gd name="connsiteX50" fmla="*/ 690569 w 992494"/>
              <a:gd name="connsiteY50" fmla="*/ 2855344 h 3795623"/>
              <a:gd name="connsiteX51" fmla="*/ 466282 w 992494"/>
              <a:gd name="connsiteY51" fmla="*/ 2958861 h 3795623"/>
              <a:gd name="connsiteX52" fmla="*/ 397271 w 992494"/>
              <a:gd name="connsiteY52" fmla="*/ 2967487 h 3795623"/>
              <a:gd name="connsiteX53" fmla="*/ 311007 w 992494"/>
              <a:gd name="connsiteY53" fmla="*/ 3001993 h 3795623"/>
              <a:gd name="connsiteX54" fmla="*/ 207490 w 992494"/>
              <a:gd name="connsiteY54" fmla="*/ 3079630 h 3795623"/>
              <a:gd name="connsiteX55" fmla="*/ 181611 w 992494"/>
              <a:gd name="connsiteY55" fmla="*/ 3131389 h 3795623"/>
              <a:gd name="connsiteX56" fmla="*/ 518041 w 992494"/>
              <a:gd name="connsiteY56" fmla="*/ 3252159 h 3795623"/>
              <a:gd name="connsiteX57" fmla="*/ 750954 w 992494"/>
              <a:gd name="connsiteY57" fmla="*/ 3347049 h 3795623"/>
              <a:gd name="connsiteX58" fmla="*/ 768207 w 992494"/>
              <a:gd name="connsiteY58" fmla="*/ 3372929 h 3795623"/>
              <a:gd name="connsiteX59" fmla="*/ 638811 w 992494"/>
              <a:gd name="connsiteY59" fmla="*/ 3459193 h 3795623"/>
              <a:gd name="connsiteX60" fmla="*/ 518041 w 992494"/>
              <a:gd name="connsiteY60" fmla="*/ 3493698 h 3795623"/>
              <a:gd name="connsiteX61" fmla="*/ 414524 w 992494"/>
              <a:gd name="connsiteY61" fmla="*/ 3579963 h 3795623"/>
              <a:gd name="connsiteX62" fmla="*/ 405897 w 992494"/>
              <a:gd name="connsiteY62" fmla="*/ 3605842 h 3795623"/>
              <a:gd name="connsiteX63" fmla="*/ 449029 w 992494"/>
              <a:gd name="connsiteY63" fmla="*/ 3657600 h 3795623"/>
              <a:gd name="connsiteX64" fmla="*/ 552546 w 992494"/>
              <a:gd name="connsiteY64" fmla="*/ 3683480 h 3795623"/>
              <a:gd name="connsiteX65" fmla="*/ 725075 w 992494"/>
              <a:gd name="connsiteY65" fmla="*/ 3700732 h 3795623"/>
              <a:gd name="connsiteX66" fmla="*/ 785460 w 992494"/>
              <a:gd name="connsiteY66" fmla="*/ 3726612 h 3795623"/>
              <a:gd name="connsiteX67" fmla="*/ 854471 w 992494"/>
              <a:gd name="connsiteY67" fmla="*/ 3735238 h 3795623"/>
              <a:gd name="connsiteX68" fmla="*/ 923482 w 992494"/>
              <a:gd name="connsiteY68" fmla="*/ 3752491 h 3795623"/>
              <a:gd name="connsiteX69" fmla="*/ 992494 w 992494"/>
              <a:gd name="connsiteY69" fmla="*/ 3795623 h 3795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992494" h="3795623">
                <a:moveTo>
                  <a:pt x="975241" y="0"/>
                </a:moveTo>
                <a:cubicBezTo>
                  <a:pt x="890718" y="50715"/>
                  <a:pt x="970698" y="-4082"/>
                  <a:pt x="897603" y="69012"/>
                </a:cubicBezTo>
                <a:cubicBezTo>
                  <a:pt x="887437" y="79178"/>
                  <a:pt x="874324" y="85910"/>
                  <a:pt x="863097" y="94891"/>
                </a:cubicBezTo>
                <a:cubicBezTo>
                  <a:pt x="845560" y="108920"/>
                  <a:pt x="829804" y="125240"/>
                  <a:pt x="811339" y="138023"/>
                </a:cubicBezTo>
                <a:cubicBezTo>
                  <a:pt x="792278" y="151219"/>
                  <a:pt x="769329" y="158394"/>
                  <a:pt x="750954" y="172529"/>
                </a:cubicBezTo>
                <a:cubicBezTo>
                  <a:pt x="731615" y="187405"/>
                  <a:pt x="717940" y="208667"/>
                  <a:pt x="699196" y="224287"/>
                </a:cubicBezTo>
                <a:cubicBezTo>
                  <a:pt x="605285" y="302546"/>
                  <a:pt x="684216" y="212820"/>
                  <a:pt x="612931" y="301925"/>
                </a:cubicBezTo>
                <a:cubicBezTo>
                  <a:pt x="593690" y="359651"/>
                  <a:pt x="598494" y="334078"/>
                  <a:pt x="612931" y="439947"/>
                </a:cubicBezTo>
                <a:cubicBezTo>
                  <a:pt x="622326" y="508843"/>
                  <a:pt x="623493" y="504203"/>
                  <a:pt x="647437" y="552091"/>
                </a:cubicBezTo>
                <a:cubicBezTo>
                  <a:pt x="663184" y="615082"/>
                  <a:pt x="643397" y="561082"/>
                  <a:pt x="681943" y="612476"/>
                </a:cubicBezTo>
                <a:cubicBezTo>
                  <a:pt x="692003" y="625889"/>
                  <a:pt x="699679" y="640951"/>
                  <a:pt x="707822" y="655608"/>
                </a:cubicBezTo>
                <a:cubicBezTo>
                  <a:pt x="714067" y="666849"/>
                  <a:pt x="717601" y="679649"/>
                  <a:pt x="725075" y="690113"/>
                </a:cubicBezTo>
                <a:cubicBezTo>
                  <a:pt x="732166" y="700040"/>
                  <a:pt x="742328" y="707366"/>
                  <a:pt x="750954" y="715993"/>
                </a:cubicBezTo>
                <a:cubicBezTo>
                  <a:pt x="737140" y="819598"/>
                  <a:pt x="763054" y="825241"/>
                  <a:pt x="707822" y="871268"/>
                </a:cubicBezTo>
                <a:cubicBezTo>
                  <a:pt x="699857" y="877905"/>
                  <a:pt x="692231" y="887235"/>
                  <a:pt x="681943" y="888521"/>
                </a:cubicBezTo>
                <a:cubicBezTo>
                  <a:pt x="576025" y="901761"/>
                  <a:pt x="362765" y="914400"/>
                  <a:pt x="362765" y="914400"/>
                </a:cubicBezTo>
                <a:cubicBezTo>
                  <a:pt x="336886" y="920151"/>
                  <a:pt x="309495" y="921210"/>
                  <a:pt x="285128" y="931653"/>
                </a:cubicBezTo>
                <a:cubicBezTo>
                  <a:pt x="268205" y="938906"/>
                  <a:pt x="255620" y="953774"/>
                  <a:pt x="241996" y="966159"/>
                </a:cubicBezTo>
                <a:cubicBezTo>
                  <a:pt x="191995" y="1011614"/>
                  <a:pt x="199909" y="1003409"/>
                  <a:pt x="172984" y="1043797"/>
                </a:cubicBezTo>
                <a:cubicBezTo>
                  <a:pt x="178735" y="1061050"/>
                  <a:pt x="177378" y="1082696"/>
                  <a:pt x="190237" y="1095555"/>
                </a:cubicBezTo>
                <a:cubicBezTo>
                  <a:pt x="214254" y="1119572"/>
                  <a:pt x="262521" y="1122253"/>
                  <a:pt x="293754" y="1130061"/>
                </a:cubicBezTo>
                <a:cubicBezTo>
                  <a:pt x="337060" y="1140888"/>
                  <a:pt x="423150" y="1164566"/>
                  <a:pt x="423150" y="1164566"/>
                </a:cubicBezTo>
                <a:cubicBezTo>
                  <a:pt x="445955" y="1175969"/>
                  <a:pt x="623704" y="1261603"/>
                  <a:pt x="647437" y="1285336"/>
                </a:cubicBezTo>
                <a:lnTo>
                  <a:pt x="673316" y="1311215"/>
                </a:lnTo>
                <a:cubicBezTo>
                  <a:pt x="658939" y="1345721"/>
                  <a:pt x="652613" y="1384827"/>
                  <a:pt x="630184" y="1414732"/>
                </a:cubicBezTo>
                <a:cubicBezTo>
                  <a:pt x="616274" y="1433278"/>
                  <a:pt x="590254" y="1438328"/>
                  <a:pt x="569799" y="1449238"/>
                </a:cubicBezTo>
                <a:cubicBezTo>
                  <a:pt x="444955" y="1515822"/>
                  <a:pt x="549944" y="1459048"/>
                  <a:pt x="457656" y="1500997"/>
                </a:cubicBezTo>
                <a:cubicBezTo>
                  <a:pt x="440096" y="1508979"/>
                  <a:pt x="423457" y="1518894"/>
                  <a:pt x="405897" y="1526876"/>
                </a:cubicBezTo>
                <a:cubicBezTo>
                  <a:pt x="391800" y="1533284"/>
                  <a:pt x="376428" y="1536842"/>
                  <a:pt x="362765" y="1544129"/>
                </a:cubicBezTo>
                <a:cubicBezTo>
                  <a:pt x="333177" y="1559909"/>
                  <a:pt x="276501" y="1595887"/>
                  <a:pt x="276501" y="1595887"/>
                </a:cubicBezTo>
                <a:cubicBezTo>
                  <a:pt x="248180" y="1643088"/>
                  <a:pt x="232491" y="1642819"/>
                  <a:pt x="276501" y="1699404"/>
                </a:cubicBezTo>
                <a:cubicBezTo>
                  <a:pt x="284396" y="1709555"/>
                  <a:pt x="299256" y="1711434"/>
                  <a:pt x="311007" y="1716657"/>
                </a:cubicBezTo>
                <a:cubicBezTo>
                  <a:pt x="362188" y="1739404"/>
                  <a:pt x="354645" y="1732739"/>
                  <a:pt x="414524" y="1751163"/>
                </a:cubicBezTo>
                <a:cubicBezTo>
                  <a:pt x="431906" y="1756511"/>
                  <a:pt x="448796" y="1763419"/>
                  <a:pt x="466282" y="1768415"/>
                </a:cubicBezTo>
                <a:cubicBezTo>
                  <a:pt x="537287" y="1788702"/>
                  <a:pt x="535722" y="1780373"/>
                  <a:pt x="604305" y="1811547"/>
                </a:cubicBezTo>
                <a:cubicBezTo>
                  <a:pt x="613743" y="1815837"/>
                  <a:pt x="620911" y="1824163"/>
                  <a:pt x="630184" y="1828800"/>
                </a:cubicBezTo>
                <a:cubicBezTo>
                  <a:pt x="649771" y="1838594"/>
                  <a:pt x="670441" y="1846053"/>
                  <a:pt x="690569" y="1854680"/>
                </a:cubicBezTo>
                <a:cubicBezTo>
                  <a:pt x="696320" y="1863306"/>
                  <a:pt x="703738" y="1871030"/>
                  <a:pt x="707822" y="1880559"/>
                </a:cubicBezTo>
                <a:cubicBezTo>
                  <a:pt x="722343" y="1914442"/>
                  <a:pt x="718679" y="1960129"/>
                  <a:pt x="707822" y="1992702"/>
                </a:cubicBezTo>
                <a:cubicBezTo>
                  <a:pt x="703964" y="2004275"/>
                  <a:pt x="691124" y="2010548"/>
                  <a:pt x="681943" y="2018581"/>
                </a:cubicBezTo>
                <a:cubicBezTo>
                  <a:pt x="648257" y="2048056"/>
                  <a:pt x="614030" y="2074324"/>
                  <a:pt x="569799" y="2087593"/>
                </a:cubicBezTo>
                <a:cubicBezTo>
                  <a:pt x="507661" y="2106234"/>
                  <a:pt x="443167" y="2115866"/>
                  <a:pt x="380018" y="2130725"/>
                </a:cubicBezTo>
                <a:cubicBezTo>
                  <a:pt x="345396" y="2138871"/>
                  <a:pt x="309003" y="2142159"/>
                  <a:pt x="276501" y="2156604"/>
                </a:cubicBezTo>
                <a:cubicBezTo>
                  <a:pt x="159801" y="2208471"/>
                  <a:pt x="225533" y="2181585"/>
                  <a:pt x="78094" y="2234242"/>
                </a:cubicBezTo>
                <a:cubicBezTo>
                  <a:pt x="57966" y="2262997"/>
                  <a:pt x="31535" y="2288244"/>
                  <a:pt x="17709" y="2320506"/>
                </a:cubicBezTo>
                <a:cubicBezTo>
                  <a:pt x="-23204" y="2415970"/>
                  <a:pt x="10849" y="2497109"/>
                  <a:pt x="78094" y="2579298"/>
                </a:cubicBezTo>
                <a:cubicBezTo>
                  <a:pt x="95368" y="2600411"/>
                  <a:pt x="129005" y="2599711"/>
                  <a:pt x="155731" y="2605178"/>
                </a:cubicBezTo>
                <a:cubicBezTo>
                  <a:pt x="440942" y="2663517"/>
                  <a:pt x="400834" y="2654230"/>
                  <a:pt x="638811" y="2665563"/>
                </a:cubicBezTo>
                <a:cubicBezTo>
                  <a:pt x="661815" y="2677065"/>
                  <a:pt x="685177" y="2687875"/>
                  <a:pt x="707822" y="2700068"/>
                </a:cubicBezTo>
                <a:cubicBezTo>
                  <a:pt x="722585" y="2708017"/>
                  <a:pt x="746888" y="2709681"/>
                  <a:pt x="750954" y="2725947"/>
                </a:cubicBezTo>
                <a:cubicBezTo>
                  <a:pt x="761164" y="2766789"/>
                  <a:pt x="723280" y="2832963"/>
                  <a:pt x="690569" y="2855344"/>
                </a:cubicBezTo>
                <a:cubicBezTo>
                  <a:pt x="663335" y="2873978"/>
                  <a:pt x="505891" y="2946978"/>
                  <a:pt x="466282" y="2958861"/>
                </a:cubicBezTo>
                <a:cubicBezTo>
                  <a:pt x="444077" y="2965522"/>
                  <a:pt x="420275" y="2964612"/>
                  <a:pt x="397271" y="2967487"/>
                </a:cubicBezTo>
                <a:cubicBezTo>
                  <a:pt x="368516" y="2978989"/>
                  <a:pt x="338707" y="2988143"/>
                  <a:pt x="311007" y="3001993"/>
                </a:cubicBezTo>
                <a:cubicBezTo>
                  <a:pt x="275780" y="3019606"/>
                  <a:pt x="237033" y="3055011"/>
                  <a:pt x="207490" y="3079630"/>
                </a:cubicBezTo>
                <a:cubicBezTo>
                  <a:pt x="198864" y="3096883"/>
                  <a:pt x="180597" y="3112126"/>
                  <a:pt x="181611" y="3131389"/>
                </a:cubicBezTo>
                <a:cubicBezTo>
                  <a:pt x="192497" y="3338242"/>
                  <a:pt x="314046" y="3246330"/>
                  <a:pt x="518041" y="3252159"/>
                </a:cubicBezTo>
                <a:cubicBezTo>
                  <a:pt x="712450" y="3320202"/>
                  <a:pt x="637667" y="3282315"/>
                  <a:pt x="750954" y="3347049"/>
                </a:cubicBezTo>
                <a:cubicBezTo>
                  <a:pt x="756705" y="3355676"/>
                  <a:pt x="768207" y="3362561"/>
                  <a:pt x="768207" y="3372929"/>
                </a:cubicBezTo>
                <a:cubicBezTo>
                  <a:pt x="768207" y="3440028"/>
                  <a:pt x="682311" y="3444693"/>
                  <a:pt x="638811" y="3459193"/>
                </a:cubicBezTo>
                <a:cubicBezTo>
                  <a:pt x="599092" y="3472433"/>
                  <a:pt x="558298" y="3482196"/>
                  <a:pt x="518041" y="3493698"/>
                </a:cubicBezTo>
                <a:cubicBezTo>
                  <a:pt x="471094" y="3526561"/>
                  <a:pt x="437124" y="3534764"/>
                  <a:pt x="414524" y="3579963"/>
                </a:cubicBezTo>
                <a:cubicBezTo>
                  <a:pt x="410457" y="3588096"/>
                  <a:pt x="408773" y="3597216"/>
                  <a:pt x="405897" y="3605842"/>
                </a:cubicBezTo>
                <a:cubicBezTo>
                  <a:pt x="420274" y="3623095"/>
                  <a:pt x="429181" y="3647092"/>
                  <a:pt x="449029" y="3657600"/>
                </a:cubicBezTo>
                <a:cubicBezTo>
                  <a:pt x="480463" y="3674242"/>
                  <a:pt x="517606" y="3676825"/>
                  <a:pt x="552546" y="3683480"/>
                </a:cubicBezTo>
                <a:cubicBezTo>
                  <a:pt x="574701" y="3687700"/>
                  <a:pt x="710432" y="3699401"/>
                  <a:pt x="725075" y="3700732"/>
                </a:cubicBezTo>
                <a:cubicBezTo>
                  <a:pt x="745203" y="3709359"/>
                  <a:pt x="764300" y="3720969"/>
                  <a:pt x="785460" y="3726612"/>
                </a:cubicBezTo>
                <a:cubicBezTo>
                  <a:pt x="807860" y="3732585"/>
                  <a:pt x="831685" y="3730966"/>
                  <a:pt x="854471" y="3735238"/>
                </a:cubicBezTo>
                <a:cubicBezTo>
                  <a:pt x="877777" y="3739608"/>
                  <a:pt x="900478" y="3746740"/>
                  <a:pt x="923482" y="3752491"/>
                </a:cubicBezTo>
                <a:cubicBezTo>
                  <a:pt x="980591" y="3790564"/>
                  <a:pt x="956694" y="3777724"/>
                  <a:pt x="992494" y="3795623"/>
                </a:cubicBezTo>
              </a:path>
            </a:pathLst>
          </a:cu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Rovnoramenný trojúhelník 4">
            <a:extLst>
              <a:ext uri="{FF2B5EF4-FFF2-40B4-BE49-F238E27FC236}">
                <a16:creationId xmlns:a16="http://schemas.microsoft.com/office/drawing/2014/main" id="{6EA0BD08-7967-E7F8-2120-65252A1E18F5}"/>
              </a:ext>
            </a:extLst>
          </p:cNvPr>
          <p:cNvSpPr/>
          <p:nvPr/>
        </p:nvSpPr>
        <p:spPr>
          <a:xfrm>
            <a:off x="10213826" y="1090224"/>
            <a:ext cx="86264" cy="4376463"/>
          </a:xfrm>
          <a:prstGeom prst="triangl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TextovéPole 5">
            <a:extLst>
              <a:ext uri="{FF2B5EF4-FFF2-40B4-BE49-F238E27FC236}">
                <a16:creationId xmlns:a16="http://schemas.microsoft.com/office/drawing/2014/main" id="{34EB8744-9EB4-0722-8004-1083B20296F8}"/>
              </a:ext>
            </a:extLst>
          </p:cNvPr>
          <p:cNvSpPr txBox="1"/>
          <p:nvPr/>
        </p:nvSpPr>
        <p:spPr>
          <a:xfrm>
            <a:off x="11897325" y="2868950"/>
            <a:ext cx="315585" cy="369332"/>
          </a:xfrm>
          <a:prstGeom prst="rect">
            <a:avLst/>
          </a:prstGeom>
          <a:noFill/>
        </p:spPr>
        <p:txBody>
          <a:bodyPr wrap="square" rtlCol="0">
            <a:spAutoFit/>
          </a:bodyPr>
          <a:lstStyle/>
          <a:p>
            <a:r>
              <a:rPr lang="cs-CZ" b="1" dirty="0">
                <a:solidFill>
                  <a:srgbClr val="FF0000"/>
                </a:solidFill>
              </a:rPr>
              <a:t>D</a:t>
            </a:r>
          </a:p>
        </p:txBody>
      </p:sp>
      <p:sp>
        <p:nvSpPr>
          <p:cNvPr id="8" name="TextovéPole 7">
            <a:extLst>
              <a:ext uri="{FF2B5EF4-FFF2-40B4-BE49-F238E27FC236}">
                <a16:creationId xmlns:a16="http://schemas.microsoft.com/office/drawing/2014/main" id="{B4F3F07E-C7C3-81D7-C46C-0338B0804E34}"/>
              </a:ext>
            </a:extLst>
          </p:cNvPr>
          <p:cNvSpPr txBox="1"/>
          <p:nvPr/>
        </p:nvSpPr>
        <p:spPr>
          <a:xfrm>
            <a:off x="8800368" y="5637093"/>
            <a:ext cx="3601336" cy="1200329"/>
          </a:xfrm>
          <a:prstGeom prst="rect">
            <a:avLst/>
          </a:prstGeom>
          <a:noFill/>
        </p:spPr>
        <p:txBody>
          <a:bodyPr wrap="square" rtlCol="0">
            <a:spAutoFit/>
          </a:bodyPr>
          <a:lstStyle/>
          <a:p>
            <a:r>
              <a:rPr lang="cs-CZ" dirty="0"/>
              <a:t>D = délka listu</a:t>
            </a:r>
          </a:p>
          <a:p>
            <a:r>
              <a:rPr lang="cs-CZ" dirty="0"/>
              <a:t>DŘ = délka řapíku</a:t>
            </a:r>
          </a:p>
          <a:p>
            <a:r>
              <a:rPr lang="cs-CZ" dirty="0"/>
              <a:t>ŠŠ = </a:t>
            </a:r>
            <a:r>
              <a:rPr lang="cs-CZ" dirty="0" err="1"/>
              <a:t>sířka</a:t>
            </a:r>
            <a:r>
              <a:rPr lang="cs-CZ" dirty="0"/>
              <a:t> listu v nejširším místě</a:t>
            </a:r>
          </a:p>
          <a:p>
            <a:r>
              <a:rPr lang="cs-CZ" dirty="0"/>
              <a:t>ŠU = šířka listu v nejužším místě</a:t>
            </a:r>
          </a:p>
        </p:txBody>
      </p:sp>
      <p:cxnSp>
        <p:nvCxnSpPr>
          <p:cNvPr id="9" name="Přímá spojnice se šipkou 8">
            <a:extLst>
              <a:ext uri="{FF2B5EF4-FFF2-40B4-BE49-F238E27FC236}">
                <a16:creationId xmlns:a16="http://schemas.microsoft.com/office/drawing/2014/main" id="{D505A959-3470-7633-43DD-6810524E5E56}"/>
              </a:ext>
            </a:extLst>
          </p:cNvPr>
          <p:cNvCxnSpPr/>
          <p:nvPr/>
        </p:nvCxnSpPr>
        <p:spPr>
          <a:xfrm>
            <a:off x="11798999" y="1098850"/>
            <a:ext cx="0" cy="4367837"/>
          </a:xfrm>
          <a:prstGeom prst="straightConnector1">
            <a:avLst/>
          </a:prstGeom>
          <a:ln w="25400">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0" name="Přímá spojnice 9">
            <a:extLst>
              <a:ext uri="{FF2B5EF4-FFF2-40B4-BE49-F238E27FC236}">
                <a16:creationId xmlns:a16="http://schemas.microsoft.com/office/drawing/2014/main" id="{AFB00F2F-F6B3-D273-C593-93B48203DA55}"/>
              </a:ext>
            </a:extLst>
          </p:cNvPr>
          <p:cNvCxnSpPr>
            <a:stCxn id="5" idx="0"/>
          </p:cNvCxnSpPr>
          <p:nvPr/>
        </p:nvCxnSpPr>
        <p:spPr>
          <a:xfrm>
            <a:off x="10256958" y="1090224"/>
            <a:ext cx="1660985" cy="8626"/>
          </a:xfrm>
          <a:prstGeom prst="line">
            <a:avLst/>
          </a:prstGeom>
          <a:ln w="25400">
            <a:solidFill>
              <a:srgbClr val="FF0000"/>
            </a:solidFill>
            <a:tailEnd type="none" w="lg" len="lg"/>
          </a:ln>
        </p:spPr>
        <p:style>
          <a:lnRef idx="1">
            <a:schemeClr val="accent1"/>
          </a:lnRef>
          <a:fillRef idx="0">
            <a:schemeClr val="accent1"/>
          </a:fillRef>
          <a:effectRef idx="0">
            <a:schemeClr val="accent1"/>
          </a:effectRef>
          <a:fontRef idx="minor">
            <a:schemeClr val="tx1"/>
          </a:fontRef>
        </p:style>
      </p:cxnSp>
      <p:cxnSp>
        <p:nvCxnSpPr>
          <p:cNvPr id="11" name="Přímá spojnice 10">
            <a:extLst>
              <a:ext uri="{FF2B5EF4-FFF2-40B4-BE49-F238E27FC236}">
                <a16:creationId xmlns:a16="http://schemas.microsoft.com/office/drawing/2014/main" id="{FEB70075-4767-F0FF-1D00-9ABC5FB81F48}"/>
              </a:ext>
            </a:extLst>
          </p:cNvPr>
          <p:cNvCxnSpPr>
            <a:cxnSpLocks/>
          </p:cNvCxnSpPr>
          <p:nvPr/>
        </p:nvCxnSpPr>
        <p:spPr>
          <a:xfrm flipV="1">
            <a:off x="8722459" y="5483939"/>
            <a:ext cx="3183985" cy="22962"/>
          </a:xfrm>
          <a:prstGeom prst="line">
            <a:avLst/>
          </a:prstGeom>
          <a:ln w="25400">
            <a:solidFill>
              <a:srgbClr val="FF0000"/>
            </a:solidFill>
            <a:tailEnd type="none" w="lg" len="lg"/>
          </a:ln>
        </p:spPr>
        <p:style>
          <a:lnRef idx="1">
            <a:schemeClr val="accent1"/>
          </a:lnRef>
          <a:fillRef idx="0">
            <a:schemeClr val="accent1"/>
          </a:fillRef>
          <a:effectRef idx="0">
            <a:schemeClr val="accent1"/>
          </a:effectRef>
          <a:fontRef idx="minor">
            <a:schemeClr val="tx1"/>
          </a:fontRef>
        </p:style>
      </p:cxnSp>
      <p:cxnSp>
        <p:nvCxnSpPr>
          <p:cNvPr id="12" name="Přímá spojnice se šipkou 11">
            <a:extLst>
              <a:ext uri="{FF2B5EF4-FFF2-40B4-BE49-F238E27FC236}">
                <a16:creationId xmlns:a16="http://schemas.microsoft.com/office/drawing/2014/main" id="{E0276BEA-6BC4-554E-2F21-64B09A7E0F7D}"/>
              </a:ext>
            </a:extLst>
          </p:cNvPr>
          <p:cNvCxnSpPr>
            <a:cxnSpLocks/>
          </p:cNvCxnSpPr>
          <p:nvPr/>
        </p:nvCxnSpPr>
        <p:spPr>
          <a:xfrm>
            <a:off x="9261301" y="3520546"/>
            <a:ext cx="1976652" cy="0"/>
          </a:xfrm>
          <a:prstGeom prst="straightConnector1">
            <a:avLst/>
          </a:prstGeom>
          <a:ln w="25400">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3" name="Přímá spojnice se šipkou 12">
            <a:extLst>
              <a:ext uri="{FF2B5EF4-FFF2-40B4-BE49-F238E27FC236}">
                <a16:creationId xmlns:a16="http://schemas.microsoft.com/office/drawing/2014/main" id="{133CA274-C223-6F16-D0C0-0B36A5F9380B}"/>
              </a:ext>
            </a:extLst>
          </p:cNvPr>
          <p:cNvCxnSpPr>
            <a:cxnSpLocks/>
            <a:stCxn id="2" idx="49"/>
            <a:endCxn id="4" idx="49"/>
          </p:cNvCxnSpPr>
          <p:nvPr/>
        </p:nvCxnSpPr>
        <p:spPr>
          <a:xfrm flipV="1">
            <a:off x="10024042" y="3824797"/>
            <a:ext cx="462957" cy="2870"/>
          </a:xfrm>
          <a:prstGeom prst="straightConnector1">
            <a:avLst/>
          </a:prstGeom>
          <a:ln w="25400">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4" name="TextovéPole 13">
            <a:extLst>
              <a:ext uri="{FF2B5EF4-FFF2-40B4-BE49-F238E27FC236}">
                <a16:creationId xmlns:a16="http://schemas.microsoft.com/office/drawing/2014/main" id="{36FC849E-C345-1B33-BF07-5B9CD7395AFF}"/>
              </a:ext>
            </a:extLst>
          </p:cNvPr>
          <p:cNvSpPr txBox="1"/>
          <p:nvPr/>
        </p:nvSpPr>
        <p:spPr>
          <a:xfrm>
            <a:off x="10284834" y="3179863"/>
            <a:ext cx="462957" cy="369332"/>
          </a:xfrm>
          <a:prstGeom prst="rect">
            <a:avLst/>
          </a:prstGeom>
          <a:noFill/>
        </p:spPr>
        <p:txBody>
          <a:bodyPr wrap="square" rtlCol="0">
            <a:spAutoFit/>
          </a:bodyPr>
          <a:lstStyle/>
          <a:p>
            <a:r>
              <a:rPr lang="cs-CZ" b="1" dirty="0">
                <a:solidFill>
                  <a:srgbClr val="FF0000"/>
                </a:solidFill>
              </a:rPr>
              <a:t>ŠŠ</a:t>
            </a:r>
          </a:p>
        </p:txBody>
      </p:sp>
      <p:sp>
        <p:nvSpPr>
          <p:cNvPr id="15" name="TextovéPole 14">
            <a:extLst>
              <a:ext uri="{FF2B5EF4-FFF2-40B4-BE49-F238E27FC236}">
                <a16:creationId xmlns:a16="http://schemas.microsoft.com/office/drawing/2014/main" id="{8CE6C6B6-AC7C-F12A-5EA1-2BF09D111365}"/>
              </a:ext>
            </a:extLst>
          </p:cNvPr>
          <p:cNvSpPr txBox="1"/>
          <p:nvPr/>
        </p:nvSpPr>
        <p:spPr>
          <a:xfrm>
            <a:off x="10235511" y="3916721"/>
            <a:ext cx="561601" cy="369332"/>
          </a:xfrm>
          <a:prstGeom prst="rect">
            <a:avLst/>
          </a:prstGeom>
          <a:noFill/>
        </p:spPr>
        <p:txBody>
          <a:bodyPr wrap="square" rtlCol="0">
            <a:spAutoFit/>
          </a:bodyPr>
          <a:lstStyle/>
          <a:p>
            <a:r>
              <a:rPr lang="cs-CZ" b="1" dirty="0">
                <a:solidFill>
                  <a:srgbClr val="FF0000"/>
                </a:solidFill>
              </a:rPr>
              <a:t>ŠU</a:t>
            </a:r>
          </a:p>
        </p:txBody>
      </p:sp>
      <p:cxnSp>
        <p:nvCxnSpPr>
          <p:cNvPr id="16" name="Přímá spojnice 15">
            <a:extLst>
              <a:ext uri="{FF2B5EF4-FFF2-40B4-BE49-F238E27FC236}">
                <a16:creationId xmlns:a16="http://schemas.microsoft.com/office/drawing/2014/main" id="{B0F190BC-C7C1-33E8-5D7C-AE531DB830AC}"/>
              </a:ext>
            </a:extLst>
          </p:cNvPr>
          <p:cNvCxnSpPr>
            <a:cxnSpLocks/>
          </p:cNvCxnSpPr>
          <p:nvPr/>
        </p:nvCxnSpPr>
        <p:spPr>
          <a:xfrm flipV="1">
            <a:off x="8727374" y="4891618"/>
            <a:ext cx="1538208" cy="765"/>
          </a:xfrm>
          <a:prstGeom prst="line">
            <a:avLst/>
          </a:prstGeom>
          <a:ln w="25400">
            <a:solidFill>
              <a:srgbClr val="FF0000"/>
            </a:solidFill>
            <a:tailEnd type="none" w="lg" len="lg"/>
          </a:ln>
        </p:spPr>
        <p:style>
          <a:lnRef idx="1">
            <a:schemeClr val="accent1"/>
          </a:lnRef>
          <a:fillRef idx="0">
            <a:schemeClr val="accent1"/>
          </a:fillRef>
          <a:effectRef idx="0">
            <a:schemeClr val="accent1"/>
          </a:effectRef>
          <a:fontRef idx="minor">
            <a:schemeClr val="tx1"/>
          </a:fontRef>
        </p:style>
      </p:cxnSp>
      <p:cxnSp>
        <p:nvCxnSpPr>
          <p:cNvPr id="17" name="Přímá spojnice se šipkou 16">
            <a:extLst>
              <a:ext uri="{FF2B5EF4-FFF2-40B4-BE49-F238E27FC236}">
                <a16:creationId xmlns:a16="http://schemas.microsoft.com/office/drawing/2014/main" id="{AB4F623C-0FDB-5988-4B75-0BEEB1E873A7}"/>
              </a:ext>
            </a:extLst>
          </p:cNvPr>
          <p:cNvCxnSpPr>
            <a:cxnSpLocks/>
          </p:cNvCxnSpPr>
          <p:nvPr/>
        </p:nvCxnSpPr>
        <p:spPr>
          <a:xfrm>
            <a:off x="8828976" y="4891618"/>
            <a:ext cx="0" cy="615283"/>
          </a:xfrm>
          <a:prstGeom prst="straightConnector1">
            <a:avLst/>
          </a:prstGeom>
          <a:ln w="25400">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8" name="TextovéPole 17">
            <a:extLst>
              <a:ext uri="{FF2B5EF4-FFF2-40B4-BE49-F238E27FC236}">
                <a16:creationId xmlns:a16="http://schemas.microsoft.com/office/drawing/2014/main" id="{E92ACF3B-B32B-5CE3-4EF0-13F114D6B6CA}"/>
              </a:ext>
            </a:extLst>
          </p:cNvPr>
          <p:cNvSpPr txBox="1"/>
          <p:nvPr/>
        </p:nvSpPr>
        <p:spPr>
          <a:xfrm>
            <a:off x="8378334" y="5014593"/>
            <a:ext cx="561601" cy="369332"/>
          </a:xfrm>
          <a:prstGeom prst="rect">
            <a:avLst/>
          </a:prstGeom>
          <a:noFill/>
        </p:spPr>
        <p:txBody>
          <a:bodyPr wrap="square" rtlCol="0">
            <a:spAutoFit/>
          </a:bodyPr>
          <a:lstStyle/>
          <a:p>
            <a:r>
              <a:rPr lang="cs-CZ" b="1" dirty="0">
                <a:solidFill>
                  <a:srgbClr val="FF0000"/>
                </a:solidFill>
              </a:rPr>
              <a:t>DŘ</a:t>
            </a:r>
          </a:p>
        </p:txBody>
      </p:sp>
    </p:spTree>
    <p:extLst>
      <p:ext uri="{BB962C8B-B14F-4D97-AF65-F5344CB8AC3E}">
        <p14:creationId xmlns:p14="http://schemas.microsoft.com/office/powerpoint/2010/main" val="21431990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Variability in the generative features: corollas (A, D, G, J), achenes (B, E, H, K) and pappi (C, F, I, L) between diploid Cirsium greimleri (A-F) and tetraploid C. waldsteinii (G-L) and between females (A-C, G-I) and hermaphrodites (D-F, J-L) within the respective species. Photo P. Bureš.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flipH="1">
            <a:off x="4111933" y="1349405"/>
            <a:ext cx="7467230" cy="5526139"/>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7F3422E1-CB6A-2195-FB2C-493D62F3C73C}"/>
              </a:ext>
            </a:extLst>
          </p:cNvPr>
          <p:cNvSpPr txBox="1"/>
          <p:nvPr/>
        </p:nvSpPr>
        <p:spPr>
          <a:xfrm>
            <a:off x="568959" y="304800"/>
            <a:ext cx="10581394" cy="830997"/>
          </a:xfrm>
          <a:prstGeom prst="rect">
            <a:avLst/>
          </a:prstGeom>
          <a:noFill/>
        </p:spPr>
        <p:txBody>
          <a:bodyPr wrap="square" rtlCol="0">
            <a:spAutoFit/>
          </a:bodyPr>
          <a:lstStyle/>
          <a:p>
            <a:r>
              <a:rPr lang="cs-CZ" sz="4800" b="1" dirty="0"/>
              <a:t>Klasická morfometrie – principy měření </a:t>
            </a:r>
          </a:p>
        </p:txBody>
      </p:sp>
      <p:sp>
        <p:nvSpPr>
          <p:cNvPr id="3" name="TextovéPole 2">
            <a:extLst>
              <a:ext uri="{FF2B5EF4-FFF2-40B4-BE49-F238E27FC236}">
                <a16:creationId xmlns:a16="http://schemas.microsoft.com/office/drawing/2014/main" id="{723AAE63-A051-2E7F-EEC3-EDCEC5861A29}"/>
              </a:ext>
            </a:extLst>
          </p:cNvPr>
          <p:cNvSpPr txBox="1"/>
          <p:nvPr/>
        </p:nvSpPr>
        <p:spPr>
          <a:xfrm>
            <a:off x="364775" y="1725207"/>
            <a:ext cx="3053128" cy="830997"/>
          </a:xfrm>
          <a:prstGeom prst="rect">
            <a:avLst/>
          </a:prstGeom>
          <a:noFill/>
        </p:spPr>
        <p:txBody>
          <a:bodyPr wrap="square" rtlCol="0">
            <a:spAutoFit/>
          </a:bodyPr>
          <a:lstStyle/>
          <a:p>
            <a:r>
              <a:rPr lang="cs-CZ" sz="2400" b="1" dirty="0"/>
              <a:t>Vliv pohlaví na studované znaky</a:t>
            </a:r>
          </a:p>
        </p:txBody>
      </p:sp>
      <p:sp>
        <p:nvSpPr>
          <p:cNvPr id="4" name="TextovéPole 3">
            <a:extLst>
              <a:ext uri="{FF2B5EF4-FFF2-40B4-BE49-F238E27FC236}">
                <a16:creationId xmlns:a16="http://schemas.microsoft.com/office/drawing/2014/main" id="{D5CC4635-BA48-AD13-6A16-E6B3AA931346}"/>
              </a:ext>
            </a:extLst>
          </p:cNvPr>
          <p:cNvSpPr txBox="1"/>
          <p:nvPr/>
        </p:nvSpPr>
        <p:spPr>
          <a:xfrm>
            <a:off x="405413" y="6501828"/>
            <a:ext cx="2480936" cy="369332"/>
          </a:xfrm>
          <a:prstGeom prst="rect">
            <a:avLst/>
          </a:prstGeom>
          <a:noFill/>
        </p:spPr>
        <p:txBody>
          <a:bodyPr wrap="none" rtlCol="0">
            <a:spAutoFit/>
          </a:bodyPr>
          <a:lstStyle/>
          <a:p>
            <a:r>
              <a:rPr lang="cs-CZ" dirty="0"/>
              <a:t>Bureš et al. 2018, </a:t>
            </a:r>
            <a:r>
              <a:rPr lang="cs-CZ" dirty="0" err="1"/>
              <a:t>Preslia</a:t>
            </a:r>
            <a:endParaRPr lang="cs-CZ" dirty="0"/>
          </a:p>
        </p:txBody>
      </p:sp>
    </p:spTree>
    <p:extLst>
      <p:ext uri="{BB962C8B-B14F-4D97-AF65-F5344CB8AC3E}">
        <p14:creationId xmlns:p14="http://schemas.microsoft.com/office/powerpoint/2010/main" val="11004414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568958" y="1522241"/>
            <a:ext cx="10829969" cy="4858909"/>
          </a:xfrm>
        </p:spPr>
        <p:txBody>
          <a:bodyPr>
            <a:normAutofit/>
          </a:bodyPr>
          <a:lstStyle/>
          <a:p>
            <a:r>
              <a:rPr lang="cs-CZ" dirty="0"/>
              <a:t>Délky od desetin milimetru do cca 8-10 mm – měřící lupa</a:t>
            </a:r>
          </a:p>
          <a:p>
            <a:r>
              <a:rPr lang="cs-CZ" dirty="0"/>
              <a:t>Na odění, žlázky atp. je dobrý binokulární mikroskop</a:t>
            </a:r>
          </a:p>
          <a:p>
            <a:r>
              <a:rPr lang="cs-CZ" dirty="0"/>
              <a:t>Tvary které se sušením mění – nalepit před sušením na izolepu nebo před sušením naskenovat (třeba korunní lístky (</a:t>
            </a:r>
            <a:r>
              <a:rPr lang="cs-CZ" dirty="0" err="1"/>
              <a:t>Brassicaceae</a:t>
            </a:r>
            <a:r>
              <a:rPr lang="cs-CZ" dirty="0"/>
              <a:t>, Viola)</a:t>
            </a:r>
          </a:p>
          <a:p>
            <a:pPr marL="0" indent="0">
              <a:buNone/>
            </a:pPr>
            <a:endParaRPr lang="cs-CZ" dirty="0"/>
          </a:p>
          <a:p>
            <a:endParaRPr lang="en-US" dirty="0"/>
          </a:p>
        </p:txBody>
      </p:sp>
      <p:sp>
        <p:nvSpPr>
          <p:cNvPr id="6" name="TextovéPole 5">
            <a:extLst>
              <a:ext uri="{FF2B5EF4-FFF2-40B4-BE49-F238E27FC236}">
                <a16:creationId xmlns:a16="http://schemas.microsoft.com/office/drawing/2014/main" id="{DF365271-BBF1-3416-8334-D4691DFAE2FB}"/>
              </a:ext>
            </a:extLst>
          </p:cNvPr>
          <p:cNvSpPr txBox="1"/>
          <p:nvPr/>
        </p:nvSpPr>
        <p:spPr>
          <a:xfrm>
            <a:off x="568959" y="304800"/>
            <a:ext cx="10581394" cy="830997"/>
          </a:xfrm>
          <a:prstGeom prst="rect">
            <a:avLst/>
          </a:prstGeom>
          <a:noFill/>
        </p:spPr>
        <p:txBody>
          <a:bodyPr wrap="square" rtlCol="0">
            <a:spAutoFit/>
          </a:bodyPr>
          <a:lstStyle/>
          <a:p>
            <a:r>
              <a:rPr lang="cs-CZ" sz="4800" b="1" dirty="0"/>
              <a:t>Klasická morfometrie – rady</a:t>
            </a:r>
          </a:p>
        </p:txBody>
      </p:sp>
    </p:spTree>
    <p:extLst>
      <p:ext uri="{BB962C8B-B14F-4D97-AF65-F5344CB8AC3E}">
        <p14:creationId xmlns:p14="http://schemas.microsoft.com/office/powerpoint/2010/main" val="23559776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ser\Documents\pokus\Viola_001_001051.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5869732" y="494794"/>
            <a:ext cx="4892051" cy="7392939"/>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B0893787-51BA-70C7-0286-279957F19E81}"/>
              </a:ext>
            </a:extLst>
          </p:cNvPr>
          <p:cNvSpPr txBox="1"/>
          <p:nvPr/>
        </p:nvSpPr>
        <p:spPr>
          <a:xfrm>
            <a:off x="179773" y="2367663"/>
            <a:ext cx="4338961" cy="830997"/>
          </a:xfrm>
          <a:prstGeom prst="rect">
            <a:avLst/>
          </a:prstGeom>
          <a:noFill/>
        </p:spPr>
        <p:txBody>
          <a:bodyPr wrap="square">
            <a:spAutoFit/>
          </a:bodyPr>
          <a:lstStyle/>
          <a:p>
            <a:r>
              <a:rPr lang="cs-CZ" sz="2400" dirty="0"/>
              <a:t>Nalepené korunní lístky (</a:t>
            </a:r>
            <a:r>
              <a:rPr lang="cs-CZ" sz="2400" dirty="0" err="1"/>
              <a:t>Brassicaceae</a:t>
            </a:r>
            <a:r>
              <a:rPr lang="cs-CZ" sz="2400" dirty="0"/>
              <a:t>, Viola)</a:t>
            </a:r>
          </a:p>
        </p:txBody>
      </p:sp>
      <p:sp>
        <p:nvSpPr>
          <p:cNvPr id="4" name="TextovéPole 3">
            <a:extLst>
              <a:ext uri="{FF2B5EF4-FFF2-40B4-BE49-F238E27FC236}">
                <a16:creationId xmlns:a16="http://schemas.microsoft.com/office/drawing/2014/main" id="{C7580583-4EE9-6841-0FED-E2443261D237}"/>
              </a:ext>
            </a:extLst>
          </p:cNvPr>
          <p:cNvSpPr txBox="1"/>
          <p:nvPr/>
        </p:nvSpPr>
        <p:spPr>
          <a:xfrm>
            <a:off x="568959" y="304800"/>
            <a:ext cx="10581394" cy="830997"/>
          </a:xfrm>
          <a:prstGeom prst="rect">
            <a:avLst/>
          </a:prstGeom>
          <a:noFill/>
        </p:spPr>
        <p:txBody>
          <a:bodyPr wrap="square" rtlCol="0">
            <a:spAutoFit/>
          </a:bodyPr>
          <a:lstStyle/>
          <a:p>
            <a:r>
              <a:rPr lang="cs-CZ" sz="4800" b="1" dirty="0"/>
              <a:t>Klasická morfometrie – rady</a:t>
            </a:r>
          </a:p>
        </p:txBody>
      </p:sp>
    </p:spTree>
    <p:extLst>
      <p:ext uri="{BB962C8B-B14F-4D97-AF65-F5344CB8AC3E}">
        <p14:creationId xmlns:p14="http://schemas.microsoft.com/office/powerpoint/2010/main" val="35315485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568958" y="1522241"/>
            <a:ext cx="10829969" cy="4858909"/>
          </a:xfrm>
        </p:spPr>
        <p:txBody>
          <a:bodyPr>
            <a:normAutofit/>
          </a:bodyPr>
          <a:lstStyle/>
          <a:p>
            <a:r>
              <a:rPr lang="cs-CZ" dirty="0"/>
              <a:t>Délky od desetin milimetru do cca 8-10 mm – měřící lupa</a:t>
            </a:r>
          </a:p>
          <a:p>
            <a:r>
              <a:rPr lang="cs-CZ" dirty="0"/>
              <a:t>Na odění, žlázky atp. je dobrý binokulární mikroskop</a:t>
            </a:r>
          </a:p>
          <a:p>
            <a:r>
              <a:rPr lang="cs-CZ" dirty="0"/>
              <a:t>Tvary které se sušením mění – nalepit před sušením na izolepu nebo před sušením naskenovat (třeba korunní lístky (</a:t>
            </a:r>
            <a:r>
              <a:rPr lang="cs-CZ" dirty="0" err="1"/>
              <a:t>Brassicaceae</a:t>
            </a:r>
            <a:r>
              <a:rPr lang="cs-CZ" dirty="0"/>
              <a:t>, Viola))</a:t>
            </a:r>
          </a:p>
          <a:p>
            <a:r>
              <a:rPr lang="cs-CZ" dirty="0"/>
              <a:t>Na popis tvarů stačí často délko-šířkové poměry (definice tvarů jako obvejčitý, kopinatý apod. může být subjektivní a špatně se s ní počítá)</a:t>
            </a:r>
          </a:p>
          <a:p>
            <a:r>
              <a:rPr lang="cs-CZ" dirty="0"/>
              <a:t>Barvy – podle vzorníku, nebo naskenovat a rozložit na RGB kanály (ideál pro statistiku).</a:t>
            </a:r>
          </a:p>
          <a:p>
            <a:endParaRPr lang="cs-CZ" dirty="0"/>
          </a:p>
          <a:p>
            <a:endParaRPr lang="cs-CZ" dirty="0"/>
          </a:p>
          <a:p>
            <a:pPr marL="0" indent="0">
              <a:buNone/>
            </a:pPr>
            <a:endParaRPr lang="cs-CZ" dirty="0"/>
          </a:p>
          <a:p>
            <a:endParaRPr lang="en-US" dirty="0"/>
          </a:p>
        </p:txBody>
      </p:sp>
      <p:sp>
        <p:nvSpPr>
          <p:cNvPr id="6" name="TextovéPole 5">
            <a:extLst>
              <a:ext uri="{FF2B5EF4-FFF2-40B4-BE49-F238E27FC236}">
                <a16:creationId xmlns:a16="http://schemas.microsoft.com/office/drawing/2014/main" id="{DF365271-BBF1-3416-8334-D4691DFAE2FB}"/>
              </a:ext>
            </a:extLst>
          </p:cNvPr>
          <p:cNvSpPr txBox="1"/>
          <p:nvPr/>
        </p:nvSpPr>
        <p:spPr>
          <a:xfrm>
            <a:off x="568959" y="304800"/>
            <a:ext cx="10581394" cy="830997"/>
          </a:xfrm>
          <a:prstGeom prst="rect">
            <a:avLst/>
          </a:prstGeom>
          <a:noFill/>
        </p:spPr>
        <p:txBody>
          <a:bodyPr wrap="square" rtlCol="0">
            <a:spAutoFit/>
          </a:bodyPr>
          <a:lstStyle/>
          <a:p>
            <a:r>
              <a:rPr lang="cs-CZ" sz="4800" b="1" dirty="0"/>
              <a:t>Klasická morfometrie – rady</a:t>
            </a:r>
          </a:p>
        </p:txBody>
      </p:sp>
    </p:spTree>
    <p:extLst>
      <p:ext uri="{BB962C8B-B14F-4D97-AF65-F5344CB8AC3E}">
        <p14:creationId xmlns:p14="http://schemas.microsoft.com/office/powerpoint/2010/main" val="38612548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p:cNvPicPr>
            <a:picLocks noChangeAspect="1"/>
          </p:cNvPicPr>
          <p:nvPr/>
        </p:nvPicPr>
        <p:blipFill rotWithShape="1">
          <a:blip r:embed="rId2" cstate="print">
            <a:extLst>
              <a:ext uri="{28A0092B-C50C-407E-A947-70E740481C1C}">
                <a14:useLocalDpi xmlns:a14="http://schemas.microsoft.com/office/drawing/2010/main" val="0"/>
              </a:ext>
            </a:extLst>
          </a:blip>
          <a:srcRect t="66443"/>
          <a:stretch/>
        </p:blipFill>
        <p:spPr>
          <a:xfrm>
            <a:off x="97654" y="737411"/>
            <a:ext cx="12011487" cy="5374222"/>
          </a:xfrm>
          <a:prstGeom prst="rect">
            <a:avLst/>
          </a:prstGeom>
        </p:spPr>
      </p:pic>
      <p:sp>
        <p:nvSpPr>
          <p:cNvPr id="2" name="TextovéPole 1">
            <a:extLst>
              <a:ext uri="{FF2B5EF4-FFF2-40B4-BE49-F238E27FC236}">
                <a16:creationId xmlns:a16="http://schemas.microsoft.com/office/drawing/2014/main" id="{A0A75876-523A-40BF-417C-D9C92DED419B}"/>
              </a:ext>
            </a:extLst>
          </p:cNvPr>
          <p:cNvSpPr txBox="1"/>
          <p:nvPr/>
        </p:nvSpPr>
        <p:spPr>
          <a:xfrm>
            <a:off x="1424027" y="6161906"/>
            <a:ext cx="1334981" cy="369332"/>
          </a:xfrm>
          <a:prstGeom prst="rect">
            <a:avLst/>
          </a:prstGeom>
          <a:noFill/>
        </p:spPr>
        <p:txBody>
          <a:bodyPr wrap="none" rtlCol="0">
            <a:spAutoFit/>
          </a:bodyPr>
          <a:lstStyle/>
          <a:p>
            <a:r>
              <a:rPr lang="cs-CZ" i="1" dirty="0"/>
              <a:t>C. </a:t>
            </a:r>
            <a:r>
              <a:rPr lang="cs-CZ" i="1" dirty="0" err="1"/>
              <a:t>bertolonii</a:t>
            </a:r>
            <a:endParaRPr lang="cs-CZ" i="1" dirty="0"/>
          </a:p>
        </p:txBody>
      </p:sp>
      <p:sp>
        <p:nvSpPr>
          <p:cNvPr id="3" name="TextovéPole 2">
            <a:extLst>
              <a:ext uri="{FF2B5EF4-FFF2-40B4-BE49-F238E27FC236}">
                <a16:creationId xmlns:a16="http://schemas.microsoft.com/office/drawing/2014/main" id="{B21626C4-C3CA-4DBC-3D6C-D94F46547670}"/>
              </a:ext>
            </a:extLst>
          </p:cNvPr>
          <p:cNvSpPr txBox="1"/>
          <p:nvPr/>
        </p:nvSpPr>
        <p:spPr>
          <a:xfrm>
            <a:off x="9400291" y="6169822"/>
            <a:ext cx="1367682" cy="369332"/>
          </a:xfrm>
          <a:prstGeom prst="rect">
            <a:avLst/>
          </a:prstGeom>
          <a:noFill/>
        </p:spPr>
        <p:txBody>
          <a:bodyPr wrap="none" rtlCol="0">
            <a:spAutoFit/>
          </a:bodyPr>
          <a:lstStyle/>
          <a:p>
            <a:r>
              <a:rPr lang="cs-CZ" i="1" dirty="0"/>
              <a:t>C. </a:t>
            </a:r>
            <a:r>
              <a:rPr lang="cs-CZ" i="1" dirty="0" err="1"/>
              <a:t>erisithales</a:t>
            </a:r>
            <a:endParaRPr lang="cs-CZ" i="1" dirty="0"/>
          </a:p>
        </p:txBody>
      </p:sp>
      <p:sp>
        <p:nvSpPr>
          <p:cNvPr id="4" name="TextovéPole 3">
            <a:extLst>
              <a:ext uri="{FF2B5EF4-FFF2-40B4-BE49-F238E27FC236}">
                <a16:creationId xmlns:a16="http://schemas.microsoft.com/office/drawing/2014/main" id="{85DD38E6-D0F3-45AD-0203-A37C37419A56}"/>
              </a:ext>
            </a:extLst>
          </p:cNvPr>
          <p:cNvSpPr txBox="1"/>
          <p:nvPr/>
        </p:nvSpPr>
        <p:spPr>
          <a:xfrm>
            <a:off x="5119826" y="6161906"/>
            <a:ext cx="1618520" cy="369332"/>
          </a:xfrm>
          <a:prstGeom prst="rect">
            <a:avLst/>
          </a:prstGeom>
          <a:noFill/>
        </p:spPr>
        <p:txBody>
          <a:bodyPr wrap="none" rtlCol="0">
            <a:spAutoFit/>
          </a:bodyPr>
          <a:lstStyle/>
          <a:p>
            <a:r>
              <a:rPr lang="cs-CZ" i="1" dirty="0"/>
              <a:t>C. </a:t>
            </a:r>
            <a:r>
              <a:rPr lang="cs-CZ" dirty="0"/>
              <a:t>×</a:t>
            </a:r>
            <a:r>
              <a:rPr lang="cs-CZ" i="1" dirty="0" err="1"/>
              <a:t>abetonense</a:t>
            </a:r>
            <a:endParaRPr lang="cs-CZ" i="1" dirty="0"/>
          </a:p>
        </p:txBody>
      </p:sp>
    </p:spTree>
    <p:extLst>
      <p:ext uri="{BB962C8B-B14F-4D97-AF65-F5344CB8AC3E}">
        <p14:creationId xmlns:p14="http://schemas.microsoft.com/office/powerpoint/2010/main" val="37525609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p:cNvPicPr>
            <a:picLocks noChangeAspect="1"/>
          </p:cNvPicPr>
          <p:nvPr/>
        </p:nvPicPr>
        <p:blipFill rotWithShape="1">
          <a:blip r:embed="rId2" cstate="print">
            <a:extLst>
              <a:ext uri="{28A0092B-C50C-407E-A947-70E740481C1C}">
                <a14:useLocalDpi xmlns:a14="http://schemas.microsoft.com/office/drawing/2010/main" val="0"/>
              </a:ext>
            </a:extLst>
          </a:blip>
          <a:srcRect b="66633"/>
          <a:stretch/>
        </p:blipFill>
        <p:spPr>
          <a:xfrm>
            <a:off x="150920" y="768185"/>
            <a:ext cx="11922711" cy="5304306"/>
          </a:xfrm>
          <a:prstGeom prst="rect">
            <a:avLst/>
          </a:prstGeom>
        </p:spPr>
      </p:pic>
      <p:sp>
        <p:nvSpPr>
          <p:cNvPr id="7" name="TextovéPole 6"/>
          <p:cNvSpPr txBox="1"/>
          <p:nvPr/>
        </p:nvSpPr>
        <p:spPr>
          <a:xfrm>
            <a:off x="1424027" y="6161906"/>
            <a:ext cx="1334981" cy="369332"/>
          </a:xfrm>
          <a:prstGeom prst="rect">
            <a:avLst/>
          </a:prstGeom>
          <a:noFill/>
        </p:spPr>
        <p:txBody>
          <a:bodyPr wrap="none" rtlCol="0">
            <a:spAutoFit/>
          </a:bodyPr>
          <a:lstStyle/>
          <a:p>
            <a:r>
              <a:rPr lang="cs-CZ" i="1" dirty="0"/>
              <a:t>C. </a:t>
            </a:r>
            <a:r>
              <a:rPr lang="cs-CZ" i="1" dirty="0" err="1"/>
              <a:t>bertolonii</a:t>
            </a:r>
            <a:endParaRPr lang="cs-CZ" i="1" dirty="0"/>
          </a:p>
        </p:txBody>
      </p:sp>
      <p:sp>
        <p:nvSpPr>
          <p:cNvPr id="8" name="TextovéPole 7"/>
          <p:cNvSpPr txBox="1"/>
          <p:nvPr/>
        </p:nvSpPr>
        <p:spPr>
          <a:xfrm>
            <a:off x="9400291" y="6169822"/>
            <a:ext cx="1367682" cy="369332"/>
          </a:xfrm>
          <a:prstGeom prst="rect">
            <a:avLst/>
          </a:prstGeom>
          <a:noFill/>
        </p:spPr>
        <p:txBody>
          <a:bodyPr wrap="none" rtlCol="0">
            <a:spAutoFit/>
          </a:bodyPr>
          <a:lstStyle/>
          <a:p>
            <a:r>
              <a:rPr lang="cs-CZ" i="1" dirty="0"/>
              <a:t>C. </a:t>
            </a:r>
            <a:r>
              <a:rPr lang="cs-CZ" i="1" dirty="0" err="1"/>
              <a:t>erisithales</a:t>
            </a:r>
            <a:endParaRPr lang="cs-CZ" i="1" dirty="0"/>
          </a:p>
        </p:txBody>
      </p:sp>
      <p:sp>
        <p:nvSpPr>
          <p:cNvPr id="9" name="TextovéPole 8"/>
          <p:cNvSpPr txBox="1"/>
          <p:nvPr/>
        </p:nvSpPr>
        <p:spPr>
          <a:xfrm>
            <a:off x="5119826" y="6161906"/>
            <a:ext cx="1618520" cy="369332"/>
          </a:xfrm>
          <a:prstGeom prst="rect">
            <a:avLst/>
          </a:prstGeom>
          <a:noFill/>
        </p:spPr>
        <p:txBody>
          <a:bodyPr wrap="none" rtlCol="0">
            <a:spAutoFit/>
          </a:bodyPr>
          <a:lstStyle/>
          <a:p>
            <a:r>
              <a:rPr lang="cs-CZ" i="1" dirty="0"/>
              <a:t>C. </a:t>
            </a:r>
            <a:r>
              <a:rPr lang="cs-CZ" dirty="0"/>
              <a:t>×</a:t>
            </a:r>
            <a:r>
              <a:rPr lang="cs-CZ" i="1" dirty="0" err="1"/>
              <a:t>abetonense</a:t>
            </a:r>
            <a:endParaRPr lang="cs-CZ" i="1" dirty="0"/>
          </a:p>
        </p:txBody>
      </p:sp>
    </p:spTree>
    <p:extLst>
      <p:ext uri="{BB962C8B-B14F-4D97-AF65-F5344CB8AC3E}">
        <p14:creationId xmlns:p14="http://schemas.microsoft.com/office/powerpoint/2010/main" val="31218936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p:cNvPicPr>
            <a:picLocks noChangeAspect="1"/>
          </p:cNvPicPr>
          <p:nvPr/>
        </p:nvPicPr>
        <p:blipFill rotWithShape="1">
          <a:blip r:embed="rId2" cstate="print">
            <a:extLst>
              <a:ext uri="{28A0092B-C50C-407E-A947-70E740481C1C}">
                <a14:useLocalDpi xmlns:a14="http://schemas.microsoft.com/office/drawing/2010/main" val="0"/>
              </a:ext>
            </a:extLst>
          </a:blip>
          <a:srcRect t="33227" b="33276"/>
          <a:stretch/>
        </p:blipFill>
        <p:spPr>
          <a:xfrm>
            <a:off x="22299" y="612565"/>
            <a:ext cx="12169701" cy="5435298"/>
          </a:xfrm>
          <a:prstGeom prst="rect">
            <a:avLst/>
          </a:prstGeom>
        </p:spPr>
      </p:pic>
      <p:sp>
        <p:nvSpPr>
          <p:cNvPr id="2" name="TextovéPole 1">
            <a:extLst>
              <a:ext uri="{FF2B5EF4-FFF2-40B4-BE49-F238E27FC236}">
                <a16:creationId xmlns:a16="http://schemas.microsoft.com/office/drawing/2014/main" id="{F56F5CA2-6523-ED6B-A034-BBA717645200}"/>
              </a:ext>
            </a:extLst>
          </p:cNvPr>
          <p:cNvSpPr txBox="1"/>
          <p:nvPr/>
        </p:nvSpPr>
        <p:spPr>
          <a:xfrm>
            <a:off x="1424027" y="6161906"/>
            <a:ext cx="1334981" cy="369332"/>
          </a:xfrm>
          <a:prstGeom prst="rect">
            <a:avLst/>
          </a:prstGeom>
          <a:noFill/>
        </p:spPr>
        <p:txBody>
          <a:bodyPr wrap="none" rtlCol="0">
            <a:spAutoFit/>
          </a:bodyPr>
          <a:lstStyle/>
          <a:p>
            <a:r>
              <a:rPr lang="cs-CZ" i="1" dirty="0"/>
              <a:t>C. </a:t>
            </a:r>
            <a:r>
              <a:rPr lang="cs-CZ" i="1" dirty="0" err="1"/>
              <a:t>bertolonii</a:t>
            </a:r>
            <a:endParaRPr lang="cs-CZ" i="1" dirty="0"/>
          </a:p>
        </p:txBody>
      </p:sp>
      <p:sp>
        <p:nvSpPr>
          <p:cNvPr id="3" name="TextovéPole 2">
            <a:extLst>
              <a:ext uri="{FF2B5EF4-FFF2-40B4-BE49-F238E27FC236}">
                <a16:creationId xmlns:a16="http://schemas.microsoft.com/office/drawing/2014/main" id="{022868DE-84CC-F8F8-8032-3D293F5EF0A2}"/>
              </a:ext>
            </a:extLst>
          </p:cNvPr>
          <p:cNvSpPr txBox="1"/>
          <p:nvPr/>
        </p:nvSpPr>
        <p:spPr>
          <a:xfrm>
            <a:off x="9400291" y="6169822"/>
            <a:ext cx="1367682" cy="369332"/>
          </a:xfrm>
          <a:prstGeom prst="rect">
            <a:avLst/>
          </a:prstGeom>
          <a:noFill/>
        </p:spPr>
        <p:txBody>
          <a:bodyPr wrap="none" rtlCol="0">
            <a:spAutoFit/>
          </a:bodyPr>
          <a:lstStyle/>
          <a:p>
            <a:r>
              <a:rPr lang="cs-CZ" i="1" dirty="0"/>
              <a:t>C. </a:t>
            </a:r>
            <a:r>
              <a:rPr lang="cs-CZ" i="1" dirty="0" err="1"/>
              <a:t>erisithales</a:t>
            </a:r>
            <a:endParaRPr lang="cs-CZ" i="1" dirty="0"/>
          </a:p>
        </p:txBody>
      </p:sp>
      <p:sp>
        <p:nvSpPr>
          <p:cNvPr id="4" name="TextovéPole 3">
            <a:extLst>
              <a:ext uri="{FF2B5EF4-FFF2-40B4-BE49-F238E27FC236}">
                <a16:creationId xmlns:a16="http://schemas.microsoft.com/office/drawing/2014/main" id="{B1998C38-B727-8E9F-8FB2-91C10C801027}"/>
              </a:ext>
            </a:extLst>
          </p:cNvPr>
          <p:cNvSpPr txBox="1"/>
          <p:nvPr/>
        </p:nvSpPr>
        <p:spPr>
          <a:xfrm>
            <a:off x="5119826" y="6161906"/>
            <a:ext cx="1618520" cy="369332"/>
          </a:xfrm>
          <a:prstGeom prst="rect">
            <a:avLst/>
          </a:prstGeom>
          <a:noFill/>
        </p:spPr>
        <p:txBody>
          <a:bodyPr wrap="none" rtlCol="0">
            <a:spAutoFit/>
          </a:bodyPr>
          <a:lstStyle/>
          <a:p>
            <a:r>
              <a:rPr lang="cs-CZ" i="1" dirty="0"/>
              <a:t>C. </a:t>
            </a:r>
            <a:r>
              <a:rPr lang="cs-CZ" dirty="0"/>
              <a:t>×</a:t>
            </a:r>
            <a:r>
              <a:rPr lang="cs-CZ" i="1" dirty="0" err="1"/>
              <a:t>abetonense</a:t>
            </a:r>
            <a:endParaRPr lang="cs-CZ" i="1" dirty="0"/>
          </a:p>
        </p:txBody>
      </p:sp>
    </p:spTree>
    <p:extLst>
      <p:ext uri="{BB962C8B-B14F-4D97-AF65-F5344CB8AC3E}">
        <p14:creationId xmlns:p14="http://schemas.microsoft.com/office/powerpoint/2010/main" val="28370159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3F06A18E-FC48-05D8-56D7-875FB87DDE9C}"/>
              </a:ext>
            </a:extLst>
          </p:cNvPr>
          <p:cNvSpPr txBox="1"/>
          <p:nvPr/>
        </p:nvSpPr>
        <p:spPr>
          <a:xfrm>
            <a:off x="534140" y="1978570"/>
            <a:ext cx="11104485" cy="1384995"/>
          </a:xfrm>
          <a:prstGeom prst="rect">
            <a:avLst/>
          </a:prstGeom>
          <a:noFill/>
        </p:spPr>
        <p:txBody>
          <a:bodyPr wrap="square">
            <a:spAutoFit/>
          </a:bodyPr>
          <a:lstStyle/>
          <a:p>
            <a:pPr eaLnBrk="1" hangingPunct="1"/>
            <a:r>
              <a:rPr lang="cs-CZ" sz="2400" b="1" i="0" dirty="0">
                <a:solidFill>
                  <a:srgbClr val="202122"/>
                </a:solidFill>
                <a:effectLst/>
              </a:rPr>
              <a:t>Biosystematika</a:t>
            </a:r>
            <a:r>
              <a:rPr lang="cs-CZ" sz="2400" b="0" i="0" dirty="0">
                <a:solidFill>
                  <a:srgbClr val="202122"/>
                </a:solidFill>
                <a:effectLst/>
              </a:rPr>
              <a:t> zkoumá diverzitu organismů a vztahy mezi nimi v průběhu času – snaží se o vysvětlení příčin a důsledků variability organismů. </a:t>
            </a:r>
          </a:p>
          <a:p>
            <a:pPr eaLnBrk="1" hangingPunct="1">
              <a:spcBef>
                <a:spcPct val="50000"/>
              </a:spcBef>
            </a:pPr>
            <a:endParaRPr lang="cs-CZ" sz="2400" dirty="0"/>
          </a:p>
        </p:txBody>
      </p:sp>
      <p:sp>
        <p:nvSpPr>
          <p:cNvPr id="2" name="TextovéPole 1">
            <a:extLst>
              <a:ext uri="{FF2B5EF4-FFF2-40B4-BE49-F238E27FC236}">
                <a16:creationId xmlns:a16="http://schemas.microsoft.com/office/drawing/2014/main" id="{AD6F048C-D689-B265-9B91-58274D90831D}"/>
              </a:ext>
            </a:extLst>
          </p:cNvPr>
          <p:cNvSpPr txBox="1"/>
          <p:nvPr/>
        </p:nvSpPr>
        <p:spPr>
          <a:xfrm>
            <a:off x="534140" y="265179"/>
            <a:ext cx="10306975" cy="1446550"/>
          </a:xfrm>
          <a:prstGeom prst="rect">
            <a:avLst/>
          </a:prstGeom>
          <a:noFill/>
        </p:spPr>
        <p:txBody>
          <a:bodyPr wrap="square">
            <a:spAutoFit/>
          </a:bodyPr>
          <a:lstStyle/>
          <a:p>
            <a:pPr algn="ctr"/>
            <a:r>
              <a:rPr lang="cs-CZ" sz="4400" b="1" i="0" dirty="0">
                <a:solidFill>
                  <a:srgbClr val="0A0A0A"/>
                </a:solidFill>
                <a:effectLst/>
              </a:rPr>
              <a:t>Bi6589 </a:t>
            </a:r>
            <a:r>
              <a:rPr lang="cs-CZ" sz="4400" b="0" i="0" dirty="0">
                <a:solidFill>
                  <a:srgbClr val="0A0A0A"/>
                </a:solidFill>
                <a:effectLst/>
              </a:rPr>
              <a:t>Laboratorní a </a:t>
            </a:r>
            <a:r>
              <a:rPr lang="cs-CZ" sz="4400" b="0" i="0" dirty="0" err="1">
                <a:solidFill>
                  <a:srgbClr val="0A0A0A"/>
                </a:solidFill>
                <a:effectLst/>
              </a:rPr>
              <a:t>bioinformatické</a:t>
            </a:r>
            <a:r>
              <a:rPr lang="cs-CZ" sz="4400" b="0" i="0" dirty="0">
                <a:solidFill>
                  <a:srgbClr val="0A0A0A"/>
                </a:solidFill>
                <a:effectLst/>
              </a:rPr>
              <a:t> metody rostlinné biosystematiky</a:t>
            </a:r>
          </a:p>
        </p:txBody>
      </p:sp>
    </p:spTree>
    <p:extLst>
      <p:ext uri="{BB962C8B-B14F-4D97-AF65-F5344CB8AC3E}">
        <p14:creationId xmlns:p14="http://schemas.microsoft.com/office/powerpoint/2010/main" val="40456563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819" y="886477"/>
            <a:ext cx="11647503" cy="5176668"/>
          </a:xfrm>
          <a:prstGeom prst="rect">
            <a:avLst/>
          </a:prstGeom>
        </p:spPr>
      </p:pic>
      <p:sp>
        <p:nvSpPr>
          <p:cNvPr id="6" name="TextovéPole 5">
            <a:extLst>
              <a:ext uri="{FF2B5EF4-FFF2-40B4-BE49-F238E27FC236}">
                <a16:creationId xmlns:a16="http://schemas.microsoft.com/office/drawing/2014/main" id="{6827EE1F-5EEE-5290-EA52-57B4C9BA414C}"/>
              </a:ext>
            </a:extLst>
          </p:cNvPr>
          <p:cNvSpPr txBox="1"/>
          <p:nvPr/>
        </p:nvSpPr>
        <p:spPr>
          <a:xfrm>
            <a:off x="1424027" y="6161906"/>
            <a:ext cx="1334981" cy="369332"/>
          </a:xfrm>
          <a:prstGeom prst="rect">
            <a:avLst/>
          </a:prstGeom>
          <a:noFill/>
        </p:spPr>
        <p:txBody>
          <a:bodyPr wrap="none" rtlCol="0">
            <a:spAutoFit/>
          </a:bodyPr>
          <a:lstStyle/>
          <a:p>
            <a:r>
              <a:rPr lang="cs-CZ" i="1" dirty="0"/>
              <a:t>C. </a:t>
            </a:r>
            <a:r>
              <a:rPr lang="cs-CZ" i="1" dirty="0" err="1"/>
              <a:t>bertolonii</a:t>
            </a:r>
            <a:endParaRPr lang="cs-CZ" i="1" dirty="0"/>
          </a:p>
        </p:txBody>
      </p:sp>
      <p:sp>
        <p:nvSpPr>
          <p:cNvPr id="7" name="TextovéPole 6">
            <a:extLst>
              <a:ext uri="{FF2B5EF4-FFF2-40B4-BE49-F238E27FC236}">
                <a16:creationId xmlns:a16="http://schemas.microsoft.com/office/drawing/2014/main" id="{1024812C-93A2-A9DD-ADCC-FE2F2D66CAF2}"/>
              </a:ext>
            </a:extLst>
          </p:cNvPr>
          <p:cNvSpPr txBox="1"/>
          <p:nvPr/>
        </p:nvSpPr>
        <p:spPr>
          <a:xfrm>
            <a:off x="9400291" y="6169822"/>
            <a:ext cx="1367682" cy="369332"/>
          </a:xfrm>
          <a:prstGeom prst="rect">
            <a:avLst/>
          </a:prstGeom>
          <a:noFill/>
        </p:spPr>
        <p:txBody>
          <a:bodyPr wrap="none" rtlCol="0">
            <a:spAutoFit/>
          </a:bodyPr>
          <a:lstStyle/>
          <a:p>
            <a:r>
              <a:rPr lang="cs-CZ" i="1" dirty="0"/>
              <a:t>C. </a:t>
            </a:r>
            <a:r>
              <a:rPr lang="cs-CZ" i="1" dirty="0" err="1"/>
              <a:t>erisithales</a:t>
            </a:r>
            <a:endParaRPr lang="cs-CZ" i="1" dirty="0"/>
          </a:p>
        </p:txBody>
      </p:sp>
      <p:sp>
        <p:nvSpPr>
          <p:cNvPr id="8" name="TextovéPole 7">
            <a:extLst>
              <a:ext uri="{FF2B5EF4-FFF2-40B4-BE49-F238E27FC236}">
                <a16:creationId xmlns:a16="http://schemas.microsoft.com/office/drawing/2014/main" id="{1A1E8562-A86B-43D8-4A58-15B7793D15E4}"/>
              </a:ext>
            </a:extLst>
          </p:cNvPr>
          <p:cNvSpPr txBox="1"/>
          <p:nvPr/>
        </p:nvSpPr>
        <p:spPr>
          <a:xfrm>
            <a:off x="5119826" y="6161906"/>
            <a:ext cx="1618520" cy="369332"/>
          </a:xfrm>
          <a:prstGeom prst="rect">
            <a:avLst/>
          </a:prstGeom>
          <a:noFill/>
        </p:spPr>
        <p:txBody>
          <a:bodyPr wrap="none" rtlCol="0">
            <a:spAutoFit/>
          </a:bodyPr>
          <a:lstStyle/>
          <a:p>
            <a:r>
              <a:rPr lang="cs-CZ" i="1" dirty="0"/>
              <a:t>C. </a:t>
            </a:r>
            <a:r>
              <a:rPr lang="cs-CZ" dirty="0"/>
              <a:t>×</a:t>
            </a:r>
            <a:r>
              <a:rPr lang="cs-CZ" i="1" dirty="0" err="1"/>
              <a:t>abetonense</a:t>
            </a:r>
            <a:endParaRPr lang="cs-CZ" i="1" dirty="0"/>
          </a:p>
        </p:txBody>
      </p:sp>
    </p:spTree>
    <p:extLst>
      <p:ext uri="{BB962C8B-B14F-4D97-AF65-F5344CB8AC3E}">
        <p14:creationId xmlns:p14="http://schemas.microsoft.com/office/powerpoint/2010/main" val="9892016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BA88955-21A0-8039-9BE2-DC7F6436567B}"/>
              </a:ext>
            </a:extLst>
          </p:cNvPr>
          <p:cNvSpPr>
            <a:spLocks noGrp="1"/>
          </p:cNvSpPr>
          <p:nvPr>
            <p:ph type="ctrTitle"/>
          </p:nvPr>
        </p:nvSpPr>
        <p:spPr/>
        <p:txBody>
          <a:bodyPr/>
          <a:lstStyle/>
          <a:p>
            <a:r>
              <a:rPr lang="cs-CZ" dirty="0">
                <a:latin typeface="+mn-lt"/>
              </a:rPr>
              <a:t>Morfometrie</a:t>
            </a:r>
          </a:p>
        </p:txBody>
      </p:sp>
      <p:sp>
        <p:nvSpPr>
          <p:cNvPr id="3" name="Podnadpis 2">
            <a:extLst>
              <a:ext uri="{FF2B5EF4-FFF2-40B4-BE49-F238E27FC236}">
                <a16:creationId xmlns:a16="http://schemas.microsoft.com/office/drawing/2014/main" id="{5463DE06-25BC-4B77-643A-EBF8A3799079}"/>
              </a:ext>
            </a:extLst>
          </p:cNvPr>
          <p:cNvSpPr>
            <a:spLocks noGrp="1"/>
          </p:cNvSpPr>
          <p:nvPr>
            <p:ph type="subTitle" idx="1"/>
          </p:nvPr>
        </p:nvSpPr>
        <p:spPr/>
        <p:txBody>
          <a:bodyPr>
            <a:normAutofit/>
          </a:bodyPr>
          <a:lstStyle/>
          <a:p>
            <a:r>
              <a:rPr lang="cs-CZ" dirty="0"/>
              <a:t>Měření tvarů</a:t>
            </a:r>
          </a:p>
          <a:p>
            <a:r>
              <a:rPr lang="cs-CZ" dirty="0"/>
              <a:t>Vědní obor zabývající se zkoumáním změn tvarů objektů, jejich variabilitou a klasifikací</a:t>
            </a:r>
          </a:p>
        </p:txBody>
      </p:sp>
    </p:spTree>
    <p:extLst>
      <p:ext uri="{BB962C8B-B14F-4D97-AF65-F5344CB8AC3E}">
        <p14:creationId xmlns:p14="http://schemas.microsoft.com/office/powerpoint/2010/main" val="34454325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AF8DFAE2-CB3D-3DA4-8495-88A9BA54A1D3}"/>
              </a:ext>
            </a:extLst>
          </p:cNvPr>
          <p:cNvSpPr txBox="1"/>
          <p:nvPr/>
        </p:nvSpPr>
        <p:spPr>
          <a:xfrm>
            <a:off x="539463" y="1414732"/>
            <a:ext cx="5114085" cy="4832092"/>
          </a:xfrm>
          <a:prstGeom prst="rect">
            <a:avLst/>
          </a:prstGeom>
          <a:noFill/>
        </p:spPr>
        <p:txBody>
          <a:bodyPr wrap="square" rtlCol="0">
            <a:spAutoFit/>
          </a:bodyPr>
          <a:lstStyle/>
          <a:p>
            <a:r>
              <a:rPr lang="cs-CZ" sz="2800" b="1" dirty="0"/>
              <a:t>Morfologie</a:t>
            </a:r>
            <a:r>
              <a:rPr lang="cs-CZ" dirty="0"/>
              <a:t> </a:t>
            </a:r>
          </a:p>
          <a:p>
            <a:r>
              <a:rPr lang="cs-CZ" sz="2000" dirty="0"/>
              <a:t>p</a:t>
            </a:r>
            <a:r>
              <a:rPr lang="cs-CZ" sz="2000" b="0" i="0" dirty="0">
                <a:effectLst/>
              </a:rPr>
              <a:t>opisuje tvar organismů</a:t>
            </a:r>
          </a:p>
          <a:p>
            <a:endParaRPr lang="cs-CZ" sz="2000" dirty="0"/>
          </a:p>
          <a:p>
            <a:r>
              <a:rPr lang="cs-CZ" sz="2000" dirty="0"/>
              <a:t>Studuje </a:t>
            </a:r>
            <a:r>
              <a:rPr lang="cs-CZ" sz="2000" b="0" i="0" dirty="0">
                <a:effectLst/>
              </a:rPr>
              <a:t>vnější stavbu </a:t>
            </a:r>
            <a:r>
              <a:rPr lang="cs-CZ" sz="2000" b="0" i="0" u="none" strike="noStrike" dirty="0">
                <a:effectLst/>
              </a:rPr>
              <a:t>rostlinného</a:t>
            </a:r>
            <a:r>
              <a:rPr lang="cs-CZ" sz="2000" b="0" i="0" dirty="0">
                <a:effectLst/>
              </a:rPr>
              <a:t> těla</a:t>
            </a:r>
          </a:p>
          <a:p>
            <a:endParaRPr lang="cs-CZ" sz="2000" dirty="0"/>
          </a:p>
          <a:p>
            <a:r>
              <a:rPr lang="cs-CZ" sz="2000" dirty="0"/>
              <a:t>Hlavní biologický obor až do začátku 20. stol. S rozvoje chemie, molekulární biologie, genetiky atd. její význam klesá. </a:t>
            </a:r>
          </a:p>
          <a:p>
            <a:endParaRPr lang="cs-CZ" sz="2000" dirty="0"/>
          </a:p>
          <a:p>
            <a:endParaRPr lang="cs-CZ" sz="2000" dirty="0"/>
          </a:p>
          <a:p>
            <a:endParaRPr lang="cs-CZ" sz="2000" dirty="0"/>
          </a:p>
          <a:p>
            <a:endParaRPr lang="cs-CZ" sz="2000" dirty="0"/>
          </a:p>
          <a:p>
            <a:r>
              <a:rPr lang="cs-CZ" sz="2000" dirty="0"/>
              <a:t>Největším problém morfologie je její subjektivnost:  co je to silně chlupatý list; je to ještě </a:t>
            </a:r>
            <a:r>
              <a:rPr lang="cs-CZ" sz="2000" dirty="0" err="1"/>
              <a:t>kosníkovitý</a:t>
            </a:r>
            <a:r>
              <a:rPr lang="cs-CZ" sz="2000" dirty="0"/>
              <a:t> list nebo již trojúhelníkovitý?</a:t>
            </a:r>
          </a:p>
        </p:txBody>
      </p:sp>
      <p:sp>
        <p:nvSpPr>
          <p:cNvPr id="3" name="TextovéPole 2">
            <a:extLst>
              <a:ext uri="{FF2B5EF4-FFF2-40B4-BE49-F238E27FC236}">
                <a16:creationId xmlns:a16="http://schemas.microsoft.com/office/drawing/2014/main" id="{8C1FF9F3-B314-ADA6-51E3-E539DFA6B24B}"/>
              </a:ext>
            </a:extLst>
          </p:cNvPr>
          <p:cNvSpPr txBox="1"/>
          <p:nvPr/>
        </p:nvSpPr>
        <p:spPr>
          <a:xfrm>
            <a:off x="539464" y="304800"/>
            <a:ext cx="6390640" cy="830997"/>
          </a:xfrm>
          <a:prstGeom prst="rect">
            <a:avLst/>
          </a:prstGeom>
          <a:noFill/>
        </p:spPr>
        <p:txBody>
          <a:bodyPr wrap="square" rtlCol="0">
            <a:spAutoFit/>
          </a:bodyPr>
          <a:lstStyle/>
          <a:p>
            <a:r>
              <a:rPr lang="cs-CZ" sz="4800" b="1" dirty="0"/>
              <a:t>Morfometrie - historie</a:t>
            </a:r>
          </a:p>
        </p:txBody>
      </p:sp>
      <p:sp>
        <p:nvSpPr>
          <p:cNvPr id="15" name="Volný tvar: obrazec 14">
            <a:extLst>
              <a:ext uri="{FF2B5EF4-FFF2-40B4-BE49-F238E27FC236}">
                <a16:creationId xmlns:a16="http://schemas.microsoft.com/office/drawing/2014/main" id="{05F08768-B9A0-CA6C-892A-25A2D22C875A}"/>
              </a:ext>
            </a:extLst>
          </p:cNvPr>
          <p:cNvSpPr/>
          <p:nvPr/>
        </p:nvSpPr>
        <p:spPr>
          <a:xfrm>
            <a:off x="7364384" y="861060"/>
            <a:ext cx="992494" cy="3795623"/>
          </a:xfrm>
          <a:custGeom>
            <a:avLst/>
            <a:gdLst>
              <a:gd name="connsiteX0" fmla="*/ 975241 w 992494"/>
              <a:gd name="connsiteY0" fmla="*/ 0 h 3795623"/>
              <a:gd name="connsiteX1" fmla="*/ 897603 w 992494"/>
              <a:gd name="connsiteY1" fmla="*/ 69012 h 3795623"/>
              <a:gd name="connsiteX2" fmla="*/ 863097 w 992494"/>
              <a:gd name="connsiteY2" fmla="*/ 94891 h 3795623"/>
              <a:gd name="connsiteX3" fmla="*/ 811339 w 992494"/>
              <a:gd name="connsiteY3" fmla="*/ 138023 h 3795623"/>
              <a:gd name="connsiteX4" fmla="*/ 750954 w 992494"/>
              <a:gd name="connsiteY4" fmla="*/ 172529 h 3795623"/>
              <a:gd name="connsiteX5" fmla="*/ 699196 w 992494"/>
              <a:gd name="connsiteY5" fmla="*/ 224287 h 3795623"/>
              <a:gd name="connsiteX6" fmla="*/ 612931 w 992494"/>
              <a:gd name="connsiteY6" fmla="*/ 301925 h 3795623"/>
              <a:gd name="connsiteX7" fmla="*/ 612931 w 992494"/>
              <a:gd name="connsiteY7" fmla="*/ 439947 h 3795623"/>
              <a:gd name="connsiteX8" fmla="*/ 647437 w 992494"/>
              <a:gd name="connsiteY8" fmla="*/ 552091 h 3795623"/>
              <a:gd name="connsiteX9" fmla="*/ 681943 w 992494"/>
              <a:gd name="connsiteY9" fmla="*/ 612476 h 3795623"/>
              <a:gd name="connsiteX10" fmla="*/ 707822 w 992494"/>
              <a:gd name="connsiteY10" fmla="*/ 655608 h 3795623"/>
              <a:gd name="connsiteX11" fmla="*/ 725075 w 992494"/>
              <a:gd name="connsiteY11" fmla="*/ 690113 h 3795623"/>
              <a:gd name="connsiteX12" fmla="*/ 750954 w 992494"/>
              <a:gd name="connsiteY12" fmla="*/ 715993 h 3795623"/>
              <a:gd name="connsiteX13" fmla="*/ 707822 w 992494"/>
              <a:gd name="connsiteY13" fmla="*/ 871268 h 3795623"/>
              <a:gd name="connsiteX14" fmla="*/ 681943 w 992494"/>
              <a:gd name="connsiteY14" fmla="*/ 888521 h 3795623"/>
              <a:gd name="connsiteX15" fmla="*/ 362765 w 992494"/>
              <a:gd name="connsiteY15" fmla="*/ 914400 h 3795623"/>
              <a:gd name="connsiteX16" fmla="*/ 285128 w 992494"/>
              <a:gd name="connsiteY16" fmla="*/ 931653 h 3795623"/>
              <a:gd name="connsiteX17" fmla="*/ 241996 w 992494"/>
              <a:gd name="connsiteY17" fmla="*/ 966159 h 3795623"/>
              <a:gd name="connsiteX18" fmla="*/ 172984 w 992494"/>
              <a:gd name="connsiteY18" fmla="*/ 1043797 h 3795623"/>
              <a:gd name="connsiteX19" fmla="*/ 190237 w 992494"/>
              <a:gd name="connsiteY19" fmla="*/ 1095555 h 3795623"/>
              <a:gd name="connsiteX20" fmla="*/ 293754 w 992494"/>
              <a:gd name="connsiteY20" fmla="*/ 1130061 h 3795623"/>
              <a:gd name="connsiteX21" fmla="*/ 423150 w 992494"/>
              <a:gd name="connsiteY21" fmla="*/ 1164566 h 3795623"/>
              <a:gd name="connsiteX22" fmla="*/ 647437 w 992494"/>
              <a:gd name="connsiteY22" fmla="*/ 1285336 h 3795623"/>
              <a:gd name="connsiteX23" fmla="*/ 673316 w 992494"/>
              <a:gd name="connsiteY23" fmla="*/ 1311215 h 3795623"/>
              <a:gd name="connsiteX24" fmla="*/ 630184 w 992494"/>
              <a:gd name="connsiteY24" fmla="*/ 1414732 h 3795623"/>
              <a:gd name="connsiteX25" fmla="*/ 569799 w 992494"/>
              <a:gd name="connsiteY25" fmla="*/ 1449238 h 3795623"/>
              <a:gd name="connsiteX26" fmla="*/ 457656 w 992494"/>
              <a:gd name="connsiteY26" fmla="*/ 1500997 h 3795623"/>
              <a:gd name="connsiteX27" fmla="*/ 405897 w 992494"/>
              <a:gd name="connsiteY27" fmla="*/ 1526876 h 3795623"/>
              <a:gd name="connsiteX28" fmla="*/ 362765 w 992494"/>
              <a:gd name="connsiteY28" fmla="*/ 1544129 h 3795623"/>
              <a:gd name="connsiteX29" fmla="*/ 276501 w 992494"/>
              <a:gd name="connsiteY29" fmla="*/ 1595887 h 3795623"/>
              <a:gd name="connsiteX30" fmla="*/ 276501 w 992494"/>
              <a:gd name="connsiteY30" fmla="*/ 1699404 h 3795623"/>
              <a:gd name="connsiteX31" fmla="*/ 311007 w 992494"/>
              <a:gd name="connsiteY31" fmla="*/ 1716657 h 3795623"/>
              <a:gd name="connsiteX32" fmla="*/ 414524 w 992494"/>
              <a:gd name="connsiteY32" fmla="*/ 1751163 h 3795623"/>
              <a:gd name="connsiteX33" fmla="*/ 466282 w 992494"/>
              <a:gd name="connsiteY33" fmla="*/ 1768415 h 3795623"/>
              <a:gd name="connsiteX34" fmla="*/ 604305 w 992494"/>
              <a:gd name="connsiteY34" fmla="*/ 1811547 h 3795623"/>
              <a:gd name="connsiteX35" fmla="*/ 630184 w 992494"/>
              <a:gd name="connsiteY35" fmla="*/ 1828800 h 3795623"/>
              <a:gd name="connsiteX36" fmla="*/ 690569 w 992494"/>
              <a:gd name="connsiteY36" fmla="*/ 1854680 h 3795623"/>
              <a:gd name="connsiteX37" fmla="*/ 707822 w 992494"/>
              <a:gd name="connsiteY37" fmla="*/ 1880559 h 3795623"/>
              <a:gd name="connsiteX38" fmla="*/ 707822 w 992494"/>
              <a:gd name="connsiteY38" fmla="*/ 1992702 h 3795623"/>
              <a:gd name="connsiteX39" fmla="*/ 681943 w 992494"/>
              <a:gd name="connsiteY39" fmla="*/ 2018581 h 3795623"/>
              <a:gd name="connsiteX40" fmla="*/ 569799 w 992494"/>
              <a:gd name="connsiteY40" fmla="*/ 2087593 h 3795623"/>
              <a:gd name="connsiteX41" fmla="*/ 380018 w 992494"/>
              <a:gd name="connsiteY41" fmla="*/ 2130725 h 3795623"/>
              <a:gd name="connsiteX42" fmla="*/ 276501 w 992494"/>
              <a:gd name="connsiteY42" fmla="*/ 2156604 h 3795623"/>
              <a:gd name="connsiteX43" fmla="*/ 78094 w 992494"/>
              <a:gd name="connsiteY43" fmla="*/ 2234242 h 3795623"/>
              <a:gd name="connsiteX44" fmla="*/ 17709 w 992494"/>
              <a:gd name="connsiteY44" fmla="*/ 2320506 h 3795623"/>
              <a:gd name="connsiteX45" fmla="*/ 78094 w 992494"/>
              <a:gd name="connsiteY45" fmla="*/ 2579298 h 3795623"/>
              <a:gd name="connsiteX46" fmla="*/ 155731 w 992494"/>
              <a:gd name="connsiteY46" fmla="*/ 2605178 h 3795623"/>
              <a:gd name="connsiteX47" fmla="*/ 638811 w 992494"/>
              <a:gd name="connsiteY47" fmla="*/ 2665563 h 3795623"/>
              <a:gd name="connsiteX48" fmla="*/ 707822 w 992494"/>
              <a:gd name="connsiteY48" fmla="*/ 2700068 h 3795623"/>
              <a:gd name="connsiteX49" fmla="*/ 750954 w 992494"/>
              <a:gd name="connsiteY49" fmla="*/ 2725947 h 3795623"/>
              <a:gd name="connsiteX50" fmla="*/ 690569 w 992494"/>
              <a:gd name="connsiteY50" fmla="*/ 2855344 h 3795623"/>
              <a:gd name="connsiteX51" fmla="*/ 466282 w 992494"/>
              <a:gd name="connsiteY51" fmla="*/ 2958861 h 3795623"/>
              <a:gd name="connsiteX52" fmla="*/ 397271 w 992494"/>
              <a:gd name="connsiteY52" fmla="*/ 2967487 h 3795623"/>
              <a:gd name="connsiteX53" fmla="*/ 311007 w 992494"/>
              <a:gd name="connsiteY53" fmla="*/ 3001993 h 3795623"/>
              <a:gd name="connsiteX54" fmla="*/ 207490 w 992494"/>
              <a:gd name="connsiteY54" fmla="*/ 3079630 h 3795623"/>
              <a:gd name="connsiteX55" fmla="*/ 181611 w 992494"/>
              <a:gd name="connsiteY55" fmla="*/ 3131389 h 3795623"/>
              <a:gd name="connsiteX56" fmla="*/ 518041 w 992494"/>
              <a:gd name="connsiteY56" fmla="*/ 3252159 h 3795623"/>
              <a:gd name="connsiteX57" fmla="*/ 750954 w 992494"/>
              <a:gd name="connsiteY57" fmla="*/ 3347049 h 3795623"/>
              <a:gd name="connsiteX58" fmla="*/ 768207 w 992494"/>
              <a:gd name="connsiteY58" fmla="*/ 3372929 h 3795623"/>
              <a:gd name="connsiteX59" fmla="*/ 638811 w 992494"/>
              <a:gd name="connsiteY59" fmla="*/ 3459193 h 3795623"/>
              <a:gd name="connsiteX60" fmla="*/ 518041 w 992494"/>
              <a:gd name="connsiteY60" fmla="*/ 3493698 h 3795623"/>
              <a:gd name="connsiteX61" fmla="*/ 414524 w 992494"/>
              <a:gd name="connsiteY61" fmla="*/ 3579963 h 3795623"/>
              <a:gd name="connsiteX62" fmla="*/ 405897 w 992494"/>
              <a:gd name="connsiteY62" fmla="*/ 3605842 h 3795623"/>
              <a:gd name="connsiteX63" fmla="*/ 449029 w 992494"/>
              <a:gd name="connsiteY63" fmla="*/ 3657600 h 3795623"/>
              <a:gd name="connsiteX64" fmla="*/ 552546 w 992494"/>
              <a:gd name="connsiteY64" fmla="*/ 3683480 h 3795623"/>
              <a:gd name="connsiteX65" fmla="*/ 725075 w 992494"/>
              <a:gd name="connsiteY65" fmla="*/ 3700732 h 3795623"/>
              <a:gd name="connsiteX66" fmla="*/ 785460 w 992494"/>
              <a:gd name="connsiteY66" fmla="*/ 3726612 h 3795623"/>
              <a:gd name="connsiteX67" fmla="*/ 854471 w 992494"/>
              <a:gd name="connsiteY67" fmla="*/ 3735238 h 3795623"/>
              <a:gd name="connsiteX68" fmla="*/ 923482 w 992494"/>
              <a:gd name="connsiteY68" fmla="*/ 3752491 h 3795623"/>
              <a:gd name="connsiteX69" fmla="*/ 992494 w 992494"/>
              <a:gd name="connsiteY69" fmla="*/ 3795623 h 3795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992494" h="3795623">
                <a:moveTo>
                  <a:pt x="975241" y="0"/>
                </a:moveTo>
                <a:cubicBezTo>
                  <a:pt x="890718" y="50715"/>
                  <a:pt x="970698" y="-4082"/>
                  <a:pt x="897603" y="69012"/>
                </a:cubicBezTo>
                <a:cubicBezTo>
                  <a:pt x="887437" y="79178"/>
                  <a:pt x="874324" y="85910"/>
                  <a:pt x="863097" y="94891"/>
                </a:cubicBezTo>
                <a:cubicBezTo>
                  <a:pt x="845560" y="108920"/>
                  <a:pt x="829804" y="125240"/>
                  <a:pt x="811339" y="138023"/>
                </a:cubicBezTo>
                <a:cubicBezTo>
                  <a:pt x="792278" y="151219"/>
                  <a:pt x="769329" y="158394"/>
                  <a:pt x="750954" y="172529"/>
                </a:cubicBezTo>
                <a:cubicBezTo>
                  <a:pt x="731615" y="187405"/>
                  <a:pt x="717940" y="208667"/>
                  <a:pt x="699196" y="224287"/>
                </a:cubicBezTo>
                <a:cubicBezTo>
                  <a:pt x="605285" y="302546"/>
                  <a:pt x="684216" y="212820"/>
                  <a:pt x="612931" y="301925"/>
                </a:cubicBezTo>
                <a:cubicBezTo>
                  <a:pt x="593690" y="359651"/>
                  <a:pt x="598494" y="334078"/>
                  <a:pt x="612931" y="439947"/>
                </a:cubicBezTo>
                <a:cubicBezTo>
                  <a:pt x="622326" y="508843"/>
                  <a:pt x="623493" y="504203"/>
                  <a:pt x="647437" y="552091"/>
                </a:cubicBezTo>
                <a:cubicBezTo>
                  <a:pt x="663184" y="615082"/>
                  <a:pt x="643397" y="561082"/>
                  <a:pt x="681943" y="612476"/>
                </a:cubicBezTo>
                <a:cubicBezTo>
                  <a:pt x="692003" y="625889"/>
                  <a:pt x="699679" y="640951"/>
                  <a:pt x="707822" y="655608"/>
                </a:cubicBezTo>
                <a:cubicBezTo>
                  <a:pt x="714067" y="666849"/>
                  <a:pt x="717601" y="679649"/>
                  <a:pt x="725075" y="690113"/>
                </a:cubicBezTo>
                <a:cubicBezTo>
                  <a:pt x="732166" y="700040"/>
                  <a:pt x="742328" y="707366"/>
                  <a:pt x="750954" y="715993"/>
                </a:cubicBezTo>
                <a:cubicBezTo>
                  <a:pt x="737140" y="819598"/>
                  <a:pt x="763054" y="825241"/>
                  <a:pt x="707822" y="871268"/>
                </a:cubicBezTo>
                <a:cubicBezTo>
                  <a:pt x="699857" y="877905"/>
                  <a:pt x="692231" y="887235"/>
                  <a:pt x="681943" y="888521"/>
                </a:cubicBezTo>
                <a:cubicBezTo>
                  <a:pt x="576025" y="901761"/>
                  <a:pt x="362765" y="914400"/>
                  <a:pt x="362765" y="914400"/>
                </a:cubicBezTo>
                <a:cubicBezTo>
                  <a:pt x="336886" y="920151"/>
                  <a:pt x="309495" y="921210"/>
                  <a:pt x="285128" y="931653"/>
                </a:cubicBezTo>
                <a:cubicBezTo>
                  <a:pt x="268205" y="938906"/>
                  <a:pt x="255620" y="953774"/>
                  <a:pt x="241996" y="966159"/>
                </a:cubicBezTo>
                <a:cubicBezTo>
                  <a:pt x="191995" y="1011614"/>
                  <a:pt x="199909" y="1003409"/>
                  <a:pt x="172984" y="1043797"/>
                </a:cubicBezTo>
                <a:cubicBezTo>
                  <a:pt x="178735" y="1061050"/>
                  <a:pt x="177378" y="1082696"/>
                  <a:pt x="190237" y="1095555"/>
                </a:cubicBezTo>
                <a:cubicBezTo>
                  <a:pt x="214254" y="1119572"/>
                  <a:pt x="262521" y="1122253"/>
                  <a:pt x="293754" y="1130061"/>
                </a:cubicBezTo>
                <a:cubicBezTo>
                  <a:pt x="337060" y="1140888"/>
                  <a:pt x="423150" y="1164566"/>
                  <a:pt x="423150" y="1164566"/>
                </a:cubicBezTo>
                <a:cubicBezTo>
                  <a:pt x="445955" y="1175969"/>
                  <a:pt x="623704" y="1261603"/>
                  <a:pt x="647437" y="1285336"/>
                </a:cubicBezTo>
                <a:lnTo>
                  <a:pt x="673316" y="1311215"/>
                </a:lnTo>
                <a:cubicBezTo>
                  <a:pt x="658939" y="1345721"/>
                  <a:pt x="652613" y="1384827"/>
                  <a:pt x="630184" y="1414732"/>
                </a:cubicBezTo>
                <a:cubicBezTo>
                  <a:pt x="616274" y="1433278"/>
                  <a:pt x="590254" y="1438328"/>
                  <a:pt x="569799" y="1449238"/>
                </a:cubicBezTo>
                <a:cubicBezTo>
                  <a:pt x="444955" y="1515822"/>
                  <a:pt x="549944" y="1459048"/>
                  <a:pt x="457656" y="1500997"/>
                </a:cubicBezTo>
                <a:cubicBezTo>
                  <a:pt x="440096" y="1508979"/>
                  <a:pt x="423457" y="1518894"/>
                  <a:pt x="405897" y="1526876"/>
                </a:cubicBezTo>
                <a:cubicBezTo>
                  <a:pt x="391800" y="1533284"/>
                  <a:pt x="376428" y="1536842"/>
                  <a:pt x="362765" y="1544129"/>
                </a:cubicBezTo>
                <a:cubicBezTo>
                  <a:pt x="333177" y="1559909"/>
                  <a:pt x="276501" y="1595887"/>
                  <a:pt x="276501" y="1595887"/>
                </a:cubicBezTo>
                <a:cubicBezTo>
                  <a:pt x="248180" y="1643088"/>
                  <a:pt x="232491" y="1642819"/>
                  <a:pt x="276501" y="1699404"/>
                </a:cubicBezTo>
                <a:cubicBezTo>
                  <a:pt x="284396" y="1709555"/>
                  <a:pt x="299256" y="1711434"/>
                  <a:pt x="311007" y="1716657"/>
                </a:cubicBezTo>
                <a:cubicBezTo>
                  <a:pt x="362188" y="1739404"/>
                  <a:pt x="354645" y="1732739"/>
                  <a:pt x="414524" y="1751163"/>
                </a:cubicBezTo>
                <a:cubicBezTo>
                  <a:pt x="431906" y="1756511"/>
                  <a:pt x="448796" y="1763419"/>
                  <a:pt x="466282" y="1768415"/>
                </a:cubicBezTo>
                <a:cubicBezTo>
                  <a:pt x="537287" y="1788702"/>
                  <a:pt x="535722" y="1780373"/>
                  <a:pt x="604305" y="1811547"/>
                </a:cubicBezTo>
                <a:cubicBezTo>
                  <a:pt x="613743" y="1815837"/>
                  <a:pt x="620911" y="1824163"/>
                  <a:pt x="630184" y="1828800"/>
                </a:cubicBezTo>
                <a:cubicBezTo>
                  <a:pt x="649771" y="1838594"/>
                  <a:pt x="670441" y="1846053"/>
                  <a:pt x="690569" y="1854680"/>
                </a:cubicBezTo>
                <a:cubicBezTo>
                  <a:pt x="696320" y="1863306"/>
                  <a:pt x="703738" y="1871030"/>
                  <a:pt x="707822" y="1880559"/>
                </a:cubicBezTo>
                <a:cubicBezTo>
                  <a:pt x="722343" y="1914442"/>
                  <a:pt x="718679" y="1960129"/>
                  <a:pt x="707822" y="1992702"/>
                </a:cubicBezTo>
                <a:cubicBezTo>
                  <a:pt x="703964" y="2004275"/>
                  <a:pt x="691124" y="2010548"/>
                  <a:pt x="681943" y="2018581"/>
                </a:cubicBezTo>
                <a:cubicBezTo>
                  <a:pt x="648257" y="2048056"/>
                  <a:pt x="614030" y="2074324"/>
                  <a:pt x="569799" y="2087593"/>
                </a:cubicBezTo>
                <a:cubicBezTo>
                  <a:pt x="507661" y="2106234"/>
                  <a:pt x="443167" y="2115866"/>
                  <a:pt x="380018" y="2130725"/>
                </a:cubicBezTo>
                <a:cubicBezTo>
                  <a:pt x="345396" y="2138871"/>
                  <a:pt x="309003" y="2142159"/>
                  <a:pt x="276501" y="2156604"/>
                </a:cubicBezTo>
                <a:cubicBezTo>
                  <a:pt x="159801" y="2208471"/>
                  <a:pt x="225533" y="2181585"/>
                  <a:pt x="78094" y="2234242"/>
                </a:cubicBezTo>
                <a:cubicBezTo>
                  <a:pt x="57966" y="2262997"/>
                  <a:pt x="31535" y="2288244"/>
                  <a:pt x="17709" y="2320506"/>
                </a:cubicBezTo>
                <a:cubicBezTo>
                  <a:pt x="-23204" y="2415970"/>
                  <a:pt x="10849" y="2497109"/>
                  <a:pt x="78094" y="2579298"/>
                </a:cubicBezTo>
                <a:cubicBezTo>
                  <a:pt x="95368" y="2600411"/>
                  <a:pt x="129005" y="2599711"/>
                  <a:pt x="155731" y="2605178"/>
                </a:cubicBezTo>
                <a:cubicBezTo>
                  <a:pt x="440942" y="2663517"/>
                  <a:pt x="400834" y="2654230"/>
                  <a:pt x="638811" y="2665563"/>
                </a:cubicBezTo>
                <a:cubicBezTo>
                  <a:pt x="661815" y="2677065"/>
                  <a:pt x="685177" y="2687875"/>
                  <a:pt x="707822" y="2700068"/>
                </a:cubicBezTo>
                <a:cubicBezTo>
                  <a:pt x="722585" y="2708017"/>
                  <a:pt x="746888" y="2709681"/>
                  <a:pt x="750954" y="2725947"/>
                </a:cubicBezTo>
                <a:cubicBezTo>
                  <a:pt x="761164" y="2766789"/>
                  <a:pt x="723280" y="2832963"/>
                  <a:pt x="690569" y="2855344"/>
                </a:cubicBezTo>
                <a:cubicBezTo>
                  <a:pt x="663335" y="2873978"/>
                  <a:pt x="505891" y="2946978"/>
                  <a:pt x="466282" y="2958861"/>
                </a:cubicBezTo>
                <a:cubicBezTo>
                  <a:pt x="444077" y="2965522"/>
                  <a:pt x="420275" y="2964612"/>
                  <a:pt x="397271" y="2967487"/>
                </a:cubicBezTo>
                <a:cubicBezTo>
                  <a:pt x="368516" y="2978989"/>
                  <a:pt x="338707" y="2988143"/>
                  <a:pt x="311007" y="3001993"/>
                </a:cubicBezTo>
                <a:cubicBezTo>
                  <a:pt x="275780" y="3019606"/>
                  <a:pt x="237033" y="3055011"/>
                  <a:pt x="207490" y="3079630"/>
                </a:cubicBezTo>
                <a:cubicBezTo>
                  <a:pt x="198864" y="3096883"/>
                  <a:pt x="180597" y="3112126"/>
                  <a:pt x="181611" y="3131389"/>
                </a:cubicBezTo>
                <a:cubicBezTo>
                  <a:pt x="192497" y="3338242"/>
                  <a:pt x="314046" y="3246330"/>
                  <a:pt x="518041" y="3252159"/>
                </a:cubicBezTo>
                <a:cubicBezTo>
                  <a:pt x="712450" y="3320202"/>
                  <a:pt x="637667" y="3282315"/>
                  <a:pt x="750954" y="3347049"/>
                </a:cubicBezTo>
                <a:cubicBezTo>
                  <a:pt x="756705" y="3355676"/>
                  <a:pt x="768207" y="3362561"/>
                  <a:pt x="768207" y="3372929"/>
                </a:cubicBezTo>
                <a:cubicBezTo>
                  <a:pt x="768207" y="3440028"/>
                  <a:pt x="682311" y="3444693"/>
                  <a:pt x="638811" y="3459193"/>
                </a:cubicBezTo>
                <a:cubicBezTo>
                  <a:pt x="599092" y="3472433"/>
                  <a:pt x="558298" y="3482196"/>
                  <a:pt x="518041" y="3493698"/>
                </a:cubicBezTo>
                <a:cubicBezTo>
                  <a:pt x="471094" y="3526561"/>
                  <a:pt x="437124" y="3534764"/>
                  <a:pt x="414524" y="3579963"/>
                </a:cubicBezTo>
                <a:cubicBezTo>
                  <a:pt x="410457" y="3588096"/>
                  <a:pt x="408773" y="3597216"/>
                  <a:pt x="405897" y="3605842"/>
                </a:cubicBezTo>
                <a:cubicBezTo>
                  <a:pt x="420274" y="3623095"/>
                  <a:pt x="429181" y="3647092"/>
                  <a:pt x="449029" y="3657600"/>
                </a:cubicBezTo>
                <a:cubicBezTo>
                  <a:pt x="480463" y="3674242"/>
                  <a:pt x="517606" y="3676825"/>
                  <a:pt x="552546" y="3683480"/>
                </a:cubicBezTo>
                <a:cubicBezTo>
                  <a:pt x="574701" y="3687700"/>
                  <a:pt x="710432" y="3699401"/>
                  <a:pt x="725075" y="3700732"/>
                </a:cubicBezTo>
                <a:cubicBezTo>
                  <a:pt x="745203" y="3709359"/>
                  <a:pt x="764300" y="3720969"/>
                  <a:pt x="785460" y="3726612"/>
                </a:cubicBezTo>
                <a:cubicBezTo>
                  <a:pt x="807860" y="3732585"/>
                  <a:pt x="831685" y="3730966"/>
                  <a:pt x="854471" y="3735238"/>
                </a:cubicBezTo>
                <a:cubicBezTo>
                  <a:pt x="877777" y="3739608"/>
                  <a:pt x="900478" y="3746740"/>
                  <a:pt x="923482" y="3752491"/>
                </a:cubicBezTo>
                <a:cubicBezTo>
                  <a:pt x="980591" y="3790564"/>
                  <a:pt x="956694" y="3777724"/>
                  <a:pt x="992494" y="3795623"/>
                </a:cubicBezTo>
              </a:path>
            </a:pathLst>
          </a:cu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Volný tvar: obrazec 15">
            <a:extLst>
              <a:ext uri="{FF2B5EF4-FFF2-40B4-BE49-F238E27FC236}">
                <a16:creationId xmlns:a16="http://schemas.microsoft.com/office/drawing/2014/main" id="{A1EF029E-CA2B-9FD9-79C2-4307529A7678}"/>
              </a:ext>
            </a:extLst>
          </p:cNvPr>
          <p:cNvSpPr/>
          <p:nvPr/>
        </p:nvSpPr>
        <p:spPr>
          <a:xfrm flipH="1">
            <a:off x="8336755" y="858190"/>
            <a:ext cx="992494" cy="3795623"/>
          </a:xfrm>
          <a:custGeom>
            <a:avLst/>
            <a:gdLst>
              <a:gd name="connsiteX0" fmla="*/ 975241 w 992494"/>
              <a:gd name="connsiteY0" fmla="*/ 0 h 3795623"/>
              <a:gd name="connsiteX1" fmla="*/ 897603 w 992494"/>
              <a:gd name="connsiteY1" fmla="*/ 69012 h 3795623"/>
              <a:gd name="connsiteX2" fmla="*/ 863097 w 992494"/>
              <a:gd name="connsiteY2" fmla="*/ 94891 h 3795623"/>
              <a:gd name="connsiteX3" fmla="*/ 811339 w 992494"/>
              <a:gd name="connsiteY3" fmla="*/ 138023 h 3795623"/>
              <a:gd name="connsiteX4" fmla="*/ 750954 w 992494"/>
              <a:gd name="connsiteY4" fmla="*/ 172529 h 3795623"/>
              <a:gd name="connsiteX5" fmla="*/ 699196 w 992494"/>
              <a:gd name="connsiteY5" fmla="*/ 224287 h 3795623"/>
              <a:gd name="connsiteX6" fmla="*/ 612931 w 992494"/>
              <a:gd name="connsiteY6" fmla="*/ 301925 h 3795623"/>
              <a:gd name="connsiteX7" fmla="*/ 612931 w 992494"/>
              <a:gd name="connsiteY7" fmla="*/ 439947 h 3795623"/>
              <a:gd name="connsiteX8" fmla="*/ 647437 w 992494"/>
              <a:gd name="connsiteY8" fmla="*/ 552091 h 3795623"/>
              <a:gd name="connsiteX9" fmla="*/ 681943 w 992494"/>
              <a:gd name="connsiteY9" fmla="*/ 612476 h 3795623"/>
              <a:gd name="connsiteX10" fmla="*/ 707822 w 992494"/>
              <a:gd name="connsiteY10" fmla="*/ 655608 h 3795623"/>
              <a:gd name="connsiteX11" fmla="*/ 725075 w 992494"/>
              <a:gd name="connsiteY11" fmla="*/ 690113 h 3795623"/>
              <a:gd name="connsiteX12" fmla="*/ 750954 w 992494"/>
              <a:gd name="connsiteY12" fmla="*/ 715993 h 3795623"/>
              <a:gd name="connsiteX13" fmla="*/ 707822 w 992494"/>
              <a:gd name="connsiteY13" fmla="*/ 871268 h 3795623"/>
              <a:gd name="connsiteX14" fmla="*/ 681943 w 992494"/>
              <a:gd name="connsiteY14" fmla="*/ 888521 h 3795623"/>
              <a:gd name="connsiteX15" fmla="*/ 362765 w 992494"/>
              <a:gd name="connsiteY15" fmla="*/ 914400 h 3795623"/>
              <a:gd name="connsiteX16" fmla="*/ 285128 w 992494"/>
              <a:gd name="connsiteY16" fmla="*/ 931653 h 3795623"/>
              <a:gd name="connsiteX17" fmla="*/ 241996 w 992494"/>
              <a:gd name="connsiteY17" fmla="*/ 966159 h 3795623"/>
              <a:gd name="connsiteX18" fmla="*/ 172984 w 992494"/>
              <a:gd name="connsiteY18" fmla="*/ 1043797 h 3795623"/>
              <a:gd name="connsiteX19" fmla="*/ 190237 w 992494"/>
              <a:gd name="connsiteY19" fmla="*/ 1095555 h 3795623"/>
              <a:gd name="connsiteX20" fmla="*/ 293754 w 992494"/>
              <a:gd name="connsiteY20" fmla="*/ 1130061 h 3795623"/>
              <a:gd name="connsiteX21" fmla="*/ 423150 w 992494"/>
              <a:gd name="connsiteY21" fmla="*/ 1164566 h 3795623"/>
              <a:gd name="connsiteX22" fmla="*/ 647437 w 992494"/>
              <a:gd name="connsiteY22" fmla="*/ 1285336 h 3795623"/>
              <a:gd name="connsiteX23" fmla="*/ 673316 w 992494"/>
              <a:gd name="connsiteY23" fmla="*/ 1311215 h 3795623"/>
              <a:gd name="connsiteX24" fmla="*/ 630184 w 992494"/>
              <a:gd name="connsiteY24" fmla="*/ 1414732 h 3795623"/>
              <a:gd name="connsiteX25" fmla="*/ 569799 w 992494"/>
              <a:gd name="connsiteY25" fmla="*/ 1449238 h 3795623"/>
              <a:gd name="connsiteX26" fmla="*/ 457656 w 992494"/>
              <a:gd name="connsiteY26" fmla="*/ 1500997 h 3795623"/>
              <a:gd name="connsiteX27" fmla="*/ 405897 w 992494"/>
              <a:gd name="connsiteY27" fmla="*/ 1526876 h 3795623"/>
              <a:gd name="connsiteX28" fmla="*/ 362765 w 992494"/>
              <a:gd name="connsiteY28" fmla="*/ 1544129 h 3795623"/>
              <a:gd name="connsiteX29" fmla="*/ 276501 w 992494"/>
              <a:gd name="connsiteY29" fmla="*/ 1595887 h 3795623"/>
              <a:gd name="connsiteX30" fmla="*/ 276501 w 992494"/>
              <a:gd name="connsiteY30" fmla="*/ 1699404 h 3795623"/>
              <a:gd name="connsiteX31" fmla="*/ 311007 w 992494"/>
              <a:gd name="connsiteY31" fmla="*/ 1716657 h 3795623"/>
              <a:gd name="connsiteX32" fmla="*/ 414524 w 992494"/>
              <a:gd name="connsiteY32" fmla="*/ 1751163 h 3795623"/>
              <a:gd name="connsiteX33" fmla="*/ 466282 w 992494"/>
              <a:gd name="connsiteY33" fmla="*/ 1768415 h 3795623"/>
              <a:gd name="connsiteX34" fmla="*/ 604305 w 992494"/>
              <a:gd name="connsiteY34" fmla="*/ 1811547 h 3795623"/>
              <a:gd name="connsiteX35" fmla="*/ 630184 w 992494"/>
              <a:gd name="connsiteY35" fmla="*/ 1828800 h 3795623"/>
              <a:gd name="connsiteX36" fmla="*/ 690569 w 992494"/>
              <a:gd name="connsiteY36" fmla="*/ 1854680 h 3795623"/>
              <a:gd name="connsiteX37" fmla="*/ 707822 w 992494"/>
              <a:gd name="connsiteY37" fmla="*/ 1880559 h 3795623"/>
              <a:gd name="connsiteX38" fmla="*/ 707822 w 992494"/>
              <a:gd name="connsiteY38" fmla="*/ 1992702 h 3795623"/>
              <a:gd name="connsiteX39" fmla="*/ 681943 w 992494"/>
              <a:gd name="connsiteY39" fmla="*/ 2018581 h 3795623"/>
              <a:gd name="connsiteX40" fmla="*/ 569799 w 992494"/>
              <a:gd name="connsiteY40" fmla="*/ 2087593 h 3795623"/>
              <a:gd name="connsiteX41" fmla="*/ 380018 w 992494"/>
              <a:gd name="connsiteY41" fmla="*/ 2130725 h 3795623"/>
              <a:gd name="connsiteX42" fmla="*/ 276501 w 992494"/>
              <a:gd name="connsiteY42" fmla="*/ 2156604 h 3795623"/>
              <a:gd name="connsiteX43" fmla="*/ 78094 w 992494"/>
              <a:gd name="connsiteY43" fmla="*/ 2234242 h 3795623"/>
              <a:gd name="connsiteX44" fmla="*/ 17709 w 992494"/>
              <a:gd name="connsiteY44" fmla="*/ 2320506 h 3795623"/>
              <a:gd name="connsiteX45" fmla="*/ 78094 w 992494"/>
              <a:gd name="connsiteY45" fmla="*/ 2579298 h 3795623"/>
              <a:gd name="connsiteX46" fmla="*/ 155731 w 992494"/>
              <a:gd name="connsiteY46" fmla="*/ 2605178 h 3795623"/>
              <a:gd name="connsiteX47" fmla="*/ 638811 w 992494"/>
              <a:gd name="connsiteY47" fmla="*/ 2665563 h 3795623"/>
              <a:gd name="connsiteX48" fmla="*/ 707822 w 992494"/>
              <a:gd name="connsiteY48" fmla="*/ 2700068 h 3795623"/>
              <a:gd name="connsiteX49" fmla="*/ 750954 w 992494"/>
              <a:gd name="connsiteY49" fmla="*/ 2725947 h 3795623"/>
              <a:gd name="connsiteX50" fmla="*/ 690569 w 992494"/>
              <a:gd name="connsiteY50" fmla="*/ 2855344 h 3795623"/>
              <a:gd name="connsiteX51" fmla="*/ 466282 w 992494"/>
              <a:gd name="connsiteY51" fmla="*/ 2958861 h 3795623"/>
              <a:gd name="connsiteX52" fmla="*/ 397271 w 992494"/>
              <a:gd name="connsiteY52" fmla="*/ 2967487 h 3795623"/>
              <a:gd name="connsiteX53" fmla="*/ 311007 w 992494"/>
              <a:gd name="connsiteY53" fmla="*/ 3001993 h 3795623"/>
              <a:gd name="connsiteX54" fmla="*/ 207490 w 992494"/>
              <a:gd name="connsiteY54" fmla="*/ 3079630 h 3795623"/>
              <a:gd name="connsiteX55" fmla="*/ 181611 w 992494"/>
              <a:gd name="connsiteY55" fmla="*/ 3131389 h 3795623"/>
              <a:gd name="connsiteX56" fmla="*/ 518041 w 992494"/>
              <a:gd name="connsiteY56" fmla="*/ 3252159 h 3795623"/>
              <a:gd name="connsiteX57" fmla="*/ 750954 w 992494"/>
              <a:gd name="connsiteY57" fmla="*/ 3347049 h 3795623"/>
              <a:gd name="connsiteX58" fmla="*/ 768207 w 992494"/>
              <a:gd name="connsiteY58" fmla="*/ 3372929 h 3795623"/>
              <a:gd name="connsiteX59" fmla="*/ 638811 w 992494"/>
              <a:gd name="connsiteY59" fmla="*/ 3459193 h 3795623"/>
              <a:gd name="connsiteX60" fmla="*/ 518041 w 992494"/>
              <a:gd name="connsiteY60" fmla="*/ 3493698 h 3795623"/>
              <a:gd name="connsiteX61" fmla="*/ 414524 w 992494"/>
              <a:gd name="connsiteY61" fmla="*/ 3579963 h 3795623"/>
              <a:gd name="connsiteX62" fmla="*/ 405897 w 992494"/>
              <a:gd name="connsiteY62" fmla="*/ 3605842 h 3795623"/>
              <a:gd name="connsiteX63" fmla="*/ 449029 w 992494"/>
              <a:gd name="connsiteY63" fmla="*/ 3657600 h 3795623"/>
              <a:gd name="connsiteX64" fmla="*/ 552546 w 992494"/>
              <a:gd name="connsiteY64" fmla="*/ 3683480 h 3795623"/>
              <a:gd name="connsiteX65" fmla="*/ 725075 w 992494"/>
              <a:gd name="connsiteY65" fmla="*/ 3700732 h 3795623"/>
              <a:gd name="connsiteX66" fmla="*/ 785460 w 992494"/>
              <a:gd name="connsiteY66" fmla="*/ 3726612 h 3795623"/>
              <a:gd name="connsiteX67" fmla="*/ 854471 w 992494"/>
              <a:gd name="connsiteY67" fmla="*/ 3735238 h 3795623"/>
              <a:gd name="connsiteX68" fmla="*/ 923482 w 992494"/>
              <a:gd name="connsiteY68" fmla="*/ 3752491 h 3795623"/>
              <a:gd name="connsiteX69" fmla="*/ 992494 w 992494"/>
              <a:gd name="connsiteY69" fmla="*/ 3795623 h 3795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992494" h="3795623">
                <a:moveTo>
                  <a:pt x="975241" y="0"/>
                </a:moveTo>
                <a:cubicBezTo>
                  <a:pt x="890718" y="50715"/>
                  <a:pt x="970698" y="-4082"/>
                  <a:pt x="897603" y="69012"/>
                </a:cubicBezTo>
                <a:cubicBezTo>
                  <a:pt x="887437" y="79178"/>
                  <a:pt x="874324" y="85910"/>
                  <a:pt x="863097" y="94891"/>
                </a:cubicBezTo>
                <a:cubicBezTo>
                  <a:pt x="845560" y="108920"/>
                  <a:pt x="829804" y="125240"/>
                  <a:pt x="811339" y="138023"/>
                </a:cubicBezTo>
                <a:cubicBezTo>
                  <a:pt x="792278" y="151219"/>
                  <a:pt x="769329" y="158394"/>
                  <a:pt x="750954" y="172529"/>
                </a:cubicBezTo>
                <a:cubicBezTo>
                  <a:pt x="731615" y="187405"/>
                  <a:pt x="717940" y="208667"/>
                  <a:pt x="699196" y="224287"/>
                </a:cubicBezTo>
                <a:cubicBezTo>
                  <a:pt x="605285" y="302546"/>
                  <a:pt x="684216" y="212820"/>
                  <a:pt x="612931" y="301925"/>
                </a:cubicBezTo>
                <a:cubicBezTo>
                  <a:pt x="593690" y="359651"/>
                  <a:pt x="598494" y="334078"/>
                  <a:pt x="612931" y="439947"/>
                </a:cubicBezTo>
                <a:cubicBezTo>
                  <a:pt x="622326" y="508843"/>
                  <a:pt x="623493" y="504203"/>
                  <a:pt x="647437" y="552091"/>
                </a:cubicBezTo>
                <a:cubicBezTo>
                  <a:pt x="663184" y="615082"/>
                  <a:pt x="643397" y="561082"/>
                  <a:pt x="681943" y="612476"/>
                </a:cubicBezTo>
                <a:cubicBezTo>
                  <a:pt x="692003" y="625889"/>
                  <a:pt x="699679" y="640951"/>
                  <a:pt x="707822" y="655608"/>
                </a:cubicBezTo>
                <a:cubicBezTo>
                  <a:pt x="714067" y="666849"/>
                  <a:pt x="717601" y="679649"/>
                  <a:pt x="725075" y="690113"/>
                </a:cubicBezTo>
                <a:cubicBezTo>
                  <a:pt x="732166" y="700040"/>
                  <a:pt x="742328" y="707366"/>
                  <a:pt x="750954" y="715993"/>
                </a:cubicBezTo>
                <a:cubicBezTo>
                  <a:pt x="737140" y="819598"/>
                  <a:pt x="763054" y="825241"/>
                  <a:pt x="707822" y="871268"/>
                </a:cubicBezTo>
                <a:cubicBezTo>
                  <a:pt x="699857" y="877905"/>
                  <a:pt x="692231" y="887235"/>
                  <a:pt x="681943" y="888521"/>
                </a:cubicBezTo>
                <a:cubicBezTo>
                  <a:pt x="576025" y="901761"/>
                  <a:pt x="362765" y="914400"/>
                  <a:pt x="362765" y="914400"/>
                </a:cubicBezTo>
                <a:cubicBezTo>
                  <a:pt x="336886" y="920151"/>
                  <a:pt x="309495" y="921210"/>
                  <a:pt x="285128" y="931653"/>
                </a:cubicBezTo>
                <a:cubicBezTo>
                  <a:pt x="268205" y="938906"/>
                  <a:pt x="255620" y="953774"/>
                  <a:pt x="241996" y="966159"/>
                </a:cubicBezTo>
                <a:cubicBezTo>
                  <a:pt x="191995" y="1011614"/>
                  <a:pt x="199909" y="1003409"/>
                  <a:pt x="172984" y="1043797"/>
                </a:cubicBezTo>
                <a:cubicBezTo>
                  <a:pt x="178735" y="1061050"/>
                  <a:pt x="177378" y="1082696"/>
                  <a:pt x="190237" y="1095555"/>
                </a:cubicBezTo>
                <a:cubicBezTo>
                  <a:pt x="214254" y="1119572"/>
                  <a:pt x="262521" y="1122253"/>
                  <a:pt x="293754" y="1130061"/>
                </a:cubicBezTo>
                <a:cubicBezTo>
                  <a:pt x="337060" y="1140888"/>
                  <a:pt x="423150" y="1164566"/>
                  <a:pt x="423150" y="1164566"/>
                </a:cubicBezTo>
                <a:cubicBezTo>
                  <a:pt x="445955" y="1175969"/>
                  <a:pt x="623704" y="1261603"/>
                  <a:pt x="647437" y="1285336"/>
                </a:cubicBezTo>
                <a:lnTo>
                  <a:pt x="673316" y="1311215"/>
                </a:lnTo>
                <a:cubicBezTo>
                  <a:pt x="658939" y="1345721"/>
                  <a:pt x="652613" y="1384827"/>
                  <a:pt x="630184" y="1414732"/>
                </a:cubicBezTo>
                <a:cubicBezTo>
                  <a:pt x="616274" y="1433278"/>
                  <a:pt x="590254" y="1438328"/>
                  <a:pt x="569799" y="1449238"/>
                </a:cubicBezTo>
                <a:cubicBezTo>
                  <a:pt x="444955" y="1515822"/>
                  <a:pt x="549944" y="1459048"/>
                  <a:pt x="457656" y="1500997"/>
                </a:cubicBezTo>
                <a:cubicBezTo>
                  <a:pt x="440096" y="1508979"/>
                  <a:pt x="423457" y="1518894"/>
                  <a:pt x="405897" y="1526876"/>
                </a:cubicBezTo>
                <a:cubicBezTo>
                  <a:pt x="391800" y="1533284"/>
                  <a:pt x="376428" y="1536842"/>
                  <a:pt x="362765" y="1544129"/>
                </a:cubicBezTo>
                <a:cubicBezTo>
                  <a:pt x="333177" y="1559909"/>
                  <a:pt x="276501" y="1595887"/>
                  <a:pt x="276501" y="1595887"/>
                </a:cubicBezTo>
                <a:cubicBezTo>
                  <a:pt x="248180" y="1643088"/>
                  <a:pt x="232491" y="1642819"/>
                  <a:pt x="276501" y="1699404"/>
                </a:cubicBezTo>
                <a:cubicBezTo>
                  <a:pt x="284396" y="1709555"/>
                  <a:pt x="299256" y="1711434"/>
                  <a:pt x="311007" y="1716657"/>
                </a:cubicBezTo>
                <a:cubicBezTo>
                  <a:pt x="362188" y="1739404"/>
                  <a:pt x="354645" y="1732739"/>
                  <a:pt x="414524" y="1751163"/>
                </a:cubicBezTo>
                <a:cubicBezTo>
                  <a:pt x="431906" y="1756511"/>
                  <a:pt x="448796" y="1763419"/>
                  <a:pt x="466282" y="1768415"/>
                </a:cubicBezTo>
                <a:cubicBezTo>
                  <a:pt x="537287" y="1788702"/>
                  <a:pt x="535722" y="1780373"/>
                  <a:pt x="604305" y="1811547"/>
                </a:cubicBezTo>
                <a:cubicBezTo>
                  <a:pt x="613743" y="1815837"/>
                  <a:pt x="620911" y="1824163"/>
                  <a:pt x="630184" y="1828800"/>
                </a:cubicBezTo>
                <a:cubicBezTo>
                  <a:pt x="649771" y="1838594"/>
                  <a:pt x="670441" y="1846053"/>
                  <a:pt x="690569" y="1854680"/>
                </a:cubicBezTo>
                <a:cubicBezTo>
                  <a:pt x="696320" y="1863306"/>
                  <a:pt x="703738" y="1871030"/>
                  <a:pt x="707822" y="1880559"/>
                </a:cubicBezTo>
                <a:cubicBezTo>
                  <a:pt x="722343" y="1914442"/>
                  <a:pt x="718679" y="1960129"/>
                  <a:pt x="707822" y="1992702"/>
                </a:cubicBezTo>
                <a:cubicBezTo>
                  <a:pt x="703964" y="2004275"/>
                  <a:pt x="691124" y="2010548"/>
                  <a:pt x="681943" y="2018581"/>
                </a:cubicBezTo>
                <a:cubicBezTo>
                  <a:pt x="648257" y="2048056"/>
                  <a:pt x="614030" y="2074324"/>
                  <a:pt x="569799" y="2087593"/>
                </a:cubicBezTo>
                <a:cubicBezTo>
                  <a:pt x="507661" y="2106234"/>
                  <a:pt x="443167" y="2115866"/>
                  <a:pt x="380018" y="2130725"/>
                </a:cubicBezTo>
                <a:cubicBezTo>
                  <a:pt x="345396" y="2138871"/>
                  <a:pt x="309003" y="2142159"/>
                  <a:pt x="276501" y="2156604"/>
                </a:cubicBezTo>
                <a:cubicBezTo>
                  <a:pt x="159801" y="2208471"/>
                  <a:pt x="225533" y="2181585"/>
                  <a:pt x="78094" y="2234242"/>
                </a:cubicBezTo>
                <a:cubicBezTo>
                  <a:pt x="57966" y="2262997"/>
                  <a:pt x="31535" y="2288244"/>
                  <a:pt x="17709" y="2320506"/>
                </a:cubicBezTo>
                <a:cubicBezTo>
                  <a:pt x="-23204" y="2415970"/>
                  <a:pt x="10849" y="2497109"/>
                  <a:pt x="78094" y="2579298"/>
                </a:cubicBezTo>
                <a:cubicBezTo>
                  <a:pt x="95368" y="2600411"/>
                  <a:pt x="129005" y="2599711"/>
                  <a:pt x="155731" y="2605178"/>
                </a:cubicBezTo>
                <a:cubicBezTo>
                  <a:pt x="440942" y="2663517"/>
                  <a:pt x="400834" y="2654230"/>
                  <a:pt x="638811" y="2665563"/>
                </a:cubicBezTo>
                <a:cubicBezTo>
                  <a:pt x="661815" y="2677065"/>
                  <a:pt x="685177" y="2687875"/>
                  <a:pt x="707822" y="2700068"/>
                </a:cubicBezTo>
                <a:cubicBezTo>
                  <a:pt x="722585" y="2708017"/>
                  <a:pt x="746888" y="2709681"/>
                  <a:pt x="750954" y="2725947"/>
                </a:cubicBezTo>
                <a:cubicBezTo>
                  <a:pt x="761164" y="2766789"/>
                  <a:pt x="723280" y="2832963"/>
                  <a:pt x="690569" y="2855344"/>
                </a:cubicBezTo>
                <a:cubicBezTo>
                  <a:pt x="663335" y="2873978"/>
                  <a:pt x="505891" y="2946978"/>
                  <a:pt x="466282" y="2958861"/>
                </a:cubicBezTo>
                <a:cubicBezTo>
                  <a:pt x="444077" y="2965522"/>
                  <a:pt x="420275" y="2964612"/>
                  <a:pt x="397271" y="2967487"/>
                </a:cubicBezTo>
                <a:cubicBezTo>
                  <a:pt x="368516" y="2978989"/>
                  <a:pt x="338707" y="2988143"/>
                  <a:pt x="311007" y="3001993"/>
                </a:cubicBezTo>
                <a:cubicBezTo>
                  <a:pt x="275780" y="3019606"/>
                  <a:pt x="237033" y="3055011"/>
                  <a:pt x="207490" y="3079630"/>
                </a:cubicBezTo>
                <a:cubicBezTo>
                  <a:pt x="198864" y="3096883"/>
                  <a:pt x="180597" y="3112126"/>
                  <a:pt x="181611" y="3131389"/>
                </a:cubicBezTo>
                <a:cubicBezTo>
                  <a:pt x="192497" y="3338242"/>
                  <a:pt x="314046" y="3246330"/>
                  <a:pt x="518041" y="3252159"/>
                </a:cubicBezTo>
                <a:cubicBezTo>
                  <a:pt x="712450" y="3320202"/>
                  <a:pt x="637667" y="3282315"/>
                  <a:pt x="750954" y="3347049"/>
                </a:cubicBezTo>
                <a:cubicBezTo>
                  <a:pt x="756705" y="3355676"/>
                  <a:pt x="768207" y="3362561"/>
                  <a:pt x="768207" y="3372929"/>
                </a:cubicBezTo>
                <a:cubicBezTo>
                  <a:pt x="768207" y="3440028"/>
                  <a:pt x="682311" y="3444693"/>
                  <a:pt x="638811" y="3459193"/>
                </a:cubicBezTo>
                <a:cubicBezTo>
                  <a:pt x="599092" y="3472433"/>
                  <a:pt x="558298" y="3482196"/>
                  <a:pt x="518041" y="3493698"/>
                </a:cubicBezTo>
                <a:cubicBezTo>
                  <a:pt x="471094" y="3526561"/>
                  <a:pt x="437124" y="3534764"/>
                  <a:pt x="414524" y="3579963"/>
                </a:cubicBezTo>
                <a:cubicBezTo>
                  <a:pt x="410457" y="3588096"/>
                  <a:pt x="408773" y="3597216"/>
                  <a:pt x="405897" y="3605842"/>
                </a:cubicBezTo>
                <a:cubicBezTo>
                  <a:pt x="420274" y="3623095"/>
                  <a:pt x="429181" y="3647092"/>
                  <a:pt x="449029" y="3657600"/>
                </a:cubicBezTo>
                <a:cubicBezTo>
                  <a:pt x="480463" y="3674242"/>
                  <a:pt x="517606" y="3676825"/>
                  <a:pt x="552546" y="3683480"/>
                </a:cubicBezTo>
                <a:cubicBezTo>
                  <a:pt x="574701" y="3687700"/>
                  <a:pt x="710432" y="3699401"/>
                  <a:pt x="725075" y="3700732"/>
                </a:cubicBezTo>
                <a:cubicBezTo>
                  <a:pt x="745203" y="3709359"/>
                  <a:pt x="764300" y="3720969"/>
                  <a:pt x="785460" y="3726612"/>
                </a:cubicBezTo>
                <a:cubicBezTo>
                  <a:pt x="807860" y="3732585"/>
                  <a:pt x="831685" y="3730966"/>
                  <a:pt x="854471" y="3735238"/>
                </a:cubicBezTo>
                <a:cubicBezTo>
                  <a:pt x="877777" y="3739608"/>
                  <a:pt x="900478" y="3746740"/>
                  <a:pt x="923482" y="3752491"/>
                </a:cubicBezTo>
                <a:cubicBezTo>
                  <a:pt x="980591" y="3790564"/>
                  <a:pt x="956694" y="3777724"/>
                  <a:pt x="992494" y="3795623"/>
                </a:cubicBezTo>
              </a:path>
            </a:pathLst>
          </a:cu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 name="Rovnoramenný trojúhelník 16">
            <a:extLst>
              <a:ext uri="{FF2B5EF4-FFF2-40B4-BE49-F238E27FC236}">
                <a16:creationId xmlns:a16="http://schemas.microsoft.com/office/drawing/2014/main" id="{7049C4D1-0997-3D36-F84E-641567A70810}"/>
              </a:ext>
            </a:extLst>
          </p:cNvPr>
          <p:cNvSpPr/>
          <p:nvPr/>
        </p:nvSpPr>
        <p:spPr>
          <a:xfrm>
            <a:off x="8305122" y="849564"/>
            <a:ext cx="86264" cy="4376463"/>
          </a:xfrm>
          <a:prstGeom prst="triangl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 name="TextovéPole 17">
            <a:extLst>
              <a:ext uri="{FF2B5EF4-FFF2-40B4-BE49-F238E27FC236}">
                <a16:creationId xmlns:a16="http://schemas.microsoft.com/office/drawing/2014/main" id="{2CECB904-9875-BE65-B282-82FEEB465C1F}"/>
              </a:ext>
            </a:extLst>
          </p:cNvPr>
          <p:cNvSpPr txBox="1"/>
          <p:nvPr/>
        </p:nvSpPr>
        <p:spPr>
          <a:xfrm>
            <a:off x="9536337" y="2673132"/>
            <a:ext cx="2123768" cy="369332"/>
          </a:xfrm>
          <a:prstGeom prst="rect">
            <a:avLst/>
          </a:prstGeom>
          <a:noFill/>
        </p:spPr>
        <p:txBody>
          <a:bodyPr wrap="square" rtlCol="0">
            <a:spAutoFit/>
          </a:bodyPr>
          <a:lstStyle/>
          <a:p>
            <a:r>
              <a:rPr lang="cs-CZ" dirty="0"/>
              <a:t>Okraj listu: laločnatý</a:t>
            </a:r>
          </a:p>
        </p:txBody>
      </p:sp>
      <p:sp>
        <p:nvSpPr>
          <p:cNvPr id="19" name="TextovéPole 18">
            <a:extLst>
              <a:ext uri="{FF2B5EF4-FFF2-40B4-BE49-F238E27FC236}">
                <a16:creationId xmlns:a16="http://schemas.microsoft.com/office/drawing/2014/main" id="{928C4AF0-442B-3275-BF11-F02CE967EC0F}"/>
              </a:ext>
            </a:extLst>
          </p:cNvPr>
          <p:cNvSpPr txBox="1"/>
          <p:nvPr/>
        </p:nvSpPr>
        <p:spPr>
          <a:xfrm>
            <a:off x="8993771" y="673524"/>
            <a:ext cx="2391985" cy="369332"/>
          </a:xfrm>
          <a:prstGeom prst="rect">
            <a:avLst/>
          </a:prstGeom>
          <a:noFill/>
        </p:spPr>
        <p:txBody>
          <a:bodyPr wrap="square" rtlCol="0">
            <a:spAutoFit/>
          </a:bodyPr>
          <a:lstStyle/>
          <a:p>
            <a:r>
              <a:rPr lang="cs-CZ" dirty="0"/>
              <a:t>Vrchol listu: špičatý</a:t>
            </a:r>
          </a:p>
        </p:txBody>
      </p:sp>
      <p:sp>
        <p:nvSpPr>
          <p:cNvPr id="20" name="TextovéPole 19">
            <a:extLst>
              <a:ext uri="{FF2B5EF4-FFF2-40B4-BE49-F238E27FC236}">
                <a16:creationId xmlns:a16="http://schemas.microsoft.com/office/drawing/2014/main" id="{3EAF2018-381E-0828-3B1E-16408D50C1F1}"/>
              </a:ext>
            </a:extLst>
          </p:cNvPr>
          <p:cNvSpPr txBox="1"/>
          <p:nvPr/>
        </p:nvSpPr>
        <p:spPr>
          <a:xfrm>
            <a:off x="9268120" y="4639706"/>
            <a:ext cx="2391985" cy="369332"/>
          </a:xfrm>
          <a:prstGeom prst="rect">
            <a:avLst/>
          </a:prstGeom>
          <a:noFill/>
        </p:spPr>
        <p:txBody>
          <a:bodyPr wrap="square" rtlCol="0">
            <a:spAutoFit/>
          </a:bodyPr>
          <a:lstStyle/>
          <a:p>
            <a:r>
              <a:rPr lang="cs-CZ" dirty="0"/>
              <a:t>Báze listu: uťatá</a:t>
            </a:r>
          </a:p>
        </p:txBody>
      </p:sp>
      <p:sp>
        <p:nvSpPr>
          <p:cNvPr id="21" name="TextovéPole 20">
            <a:extLst>
              <a:ext uri="{FF2B5EF4-FFF2-40B4-BE49-F238E27FC236}">
                <a16:creationId xmlns:a16="http://schemas.microsoft.com/office/drawing/2014/main" id="{9BDE5ED0-572D-EDF6-2D75-A19FF9B72F9F}"/>
              </a:ext>
            </a:extLst>
          </p:cNvPr>
          <p:cNvSpPr txBox="1"/>
          <p:nvPr/>
        </p:nvSpPr>
        <p:spPr>
          <a:xfrm>
            <a:off x="7266040" y="5546116"/>
            <a:ext cx="2476775" cy="369332"/>
          </a:xfrm>
          <a:prstGeom prst="rect">
            <a:avLst/>
          </a:prstGeom>
          <a:noFill/>
        </p:spPr>
        <p:txBody>
          <a:bodyPr wrap="square" rtlCol="0">
            <a:spAutoFit/>
          </a:bodyPr>
          <a:lstStyle/>
          <a:p>
            <a:r>
              <a:rPr lang="cs-CZ" dirty="0"/>
              <a:t>Tvar listu: peřenodílný</a:t>
            </a:r>
          </a:p>
        </p:txBody>
      </p:sp>
    </p:spTree>
    <p:extLst>
      <p:ext uri="{BB962C8B-B14F-4D97-AF65-F5344CB8AC3E}">
        <p14:creationId xmlns:p14="http://schemas.microsoft.com/office/powerpoint/2010/main" val="2257021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AF8DFAE2-CB3D-3DA4-8495-88A9BA54A1D3}"/>
              </a:ext>
            </a:extLst>
          </p:cNvPr>
          <p:cNvSpPr txBox="1"/>
          <p:nvPr/>
        </p:nvSpPr>
        <p:spPr>
          <a:xfrm>
            <a:off x="568959" y="1414732"/>
            <a:ext cx="5114085" cy="5139869"/>
          </a:xfrm>
          <a:prstGeom prst="rect">
            <a:avLst/>
          </a:prstGeom>
          <a:noFill/>
        </p:spPr>
        <p:txBody>
          <a:bodyPr wrap="square" rtlCol="0">
            <a:spAutoFit/>
          </a:bodyPr>
          <a:lstStyle/>
          <a:p>
            <a:r>
              <a:rPr lang="cs-CZ" sz="2800" b="1" dirty="0"/>
              <a:t>Klasická morfometrie</a:t>
            </a:r>
            <a:r>
              <a:rPr lang="cs-CZ" dirty="0"/>
              <a:t> </a:t>
            </a:r>
          </a:p>
          <a:p>
            <a:r>
              <a:rPr lang="cs-CZ" sz="2000" dirty="0">
                <a:solidFill>
                  <a:srgbClr val="000000"/>
                </a:solidFill>
              </a:rPr>
              <a:t>p</a:t>
            </a:r>
            <a:r>
              <a:rPr lang="cs-CZ" sz="2000" b="0" i="0" dirty="0">
                <a:solidFill>
                  <a:srgbClr val="000000"/>
                </a:solidFill>
                <a:effectLst/>
              </a:rPr>
              <a:t>opisuje tvar organismů měřením velikostí různých vlastností. </a:t>
            </a:r>
            <a:endParaRPr lang="cs-CZ" sz="2000" dirty="0"/>
          </a:p>
          <a:p>
            <a:endParaRPr lang="cs-CZ" sz="2000" dirty="0"/>
          </a:p>
          <a:p>
            <a:r>
              <a:rPr lang="cs-CZ" sz="2000" dirty="0"/>
              <a:t>Snaha o exaktní ověření rozdílů, které pozoruji.</a:t>
            </a:r>
          </a:p>
          <a:p>
            <a:endParaRPr lang="cs-CZ" sz="2000" dirty="0"/>
          </a:p>
          <a:p>
            <a:r>
              <a:rPr lang="cs-CZ" sz="2000" dirty="0"/>
              <a:t>Statistické hodnocení vzdáleností a úhlů na tělech a strukturách zkoumaných organismů.</a:t>
            </a:r>
          </a:p>
          <a:p>
            <a:endParaRPr lang="cs-CZ" sz="2000" dirty="0"/>
          </a:p>
          <a:p>
            <a:r>
              <a:rPr lang="cs-CZ" sz="2000" dirty="0"/>
              <a:t>Měřené hodnoty</a:t>
            </a:r>
          </a:p>
          <a:p>
            <a:pPr marL="285750" indent="-285750">
              <a:buFont typeface="Arial" panose="020B0604020202020204" pitchFamily="34" charset="0"/>
              <a:buChar char="•"/>
            </a:pPr>
            <a:r>
              <a:rPr lang="cs-CZ" sz="2000" dirty="0"/>
              <a:t>absolutní (lze je přímo změřit – vzdálenosti bodů, úhly, plochy, objemy, hmotnost, atd.)</a:t>
            </a:r>
          </a:p>
          <a:p>
            <a:pPr marL="285750" indent="-285750">
              <a:buFont typeface="Arial" panose="020B0604020202020204" pitchFamily="34" charset="0"/>
              <a:buChar char="•"/>
            </a:pPr>
            <a:r>
              <a:rPr lang="cs-CZ" sz="2000" dirty="0"/>
              <a:t>relativní (vypočítané – poměrné indexy).</a:t>
            </a:r>
          </a:p>
          <a:p>
            <a:endParaRPr lang="cs-CZ" sz="2000" dirty="0"/>
          </a:p>
          <a:p>
            <a:r>
              <a:rPr lang="cs-CZ" sz="2000" dirty="0"/>
              <a:t>Největším problém klasické morfometrie:  </a:t>
            </a:r>
            <a:r>
              <a:rPr lang="pl-PL" sz="2000" dirty="0"/>
              <a:t>nelze vyjádřit a porovnávat tvar</a:t>
            </a:r>
          </a:p>
        </p:txBody>
      </p:sp>
      <p:sp>
        <p:nvSpPr>
          <p:cNvPr id="3" name="TextovéPole 2">
            <a:extLst>
              <a:ext uri="{FF2B5EF4-FFF2-40B4-BE49-F238E27FC236}">
                <a16:creationId xmlns:a16="http://schemas.microsoft.com/office/drawing/2014/main" id="{8C1FF9F3-B314-ADA6-51E3-E539DFA6B24B}"/>
              </a:ext>
            </a:extLst>
          </p:cNvPr>
          <p:cNvSpPr txBox="1"/>
          <p:nvPr/>
        </p:nvSpPr>
        <p:spPr>
          <a:xfrm>
            <a:off x="568960" y="304800"/>
            <a:ext cx="6390640" cy="830997"/>
          </a:xfrm>
          <a:prstGeom prst="rect">
            <a:avLst/>
          </a:prstGeom>
          <a:noFill/>
        </p:spPr>
        <p:txBody>
          <a:bodyPr wrap="square" rtlCol="0">
            <a:spAutoFit/>
          </a:bodyPr>
          <a:lstStyle/>
          <a:p>
            <a:r>
              <a:rPr lang="cs-CZ" sz="4800" b="1" dirty="0"/>
              <a:t>Morfometrie - historie</a:t>
            </a:r>
          </a:p>
        </p:txBody>
      </p:sp>
      <p:sp>
        <p:nvSpPr>
          <p:cNvPr id="15" name="Volný tvar: obrazec 14">
            <a:extLst>
              <a:ext uri="{FF2B5EF4-FFF2-40B4-BE49-F238E27FC236}">
                <a16:creationId xmlns:a16="http://schemas.microsoft.com/office/drawing/2014/main" id="{05F08768-B9A0-CA6C-892A-25A2D22C875A}"/>
              </a:ext>
            </a:extLst>
          </p:cNvPr>
          <p:cNvSpPr/>
          <p:nvPr/>
        </p:nvSpPr>
        <p:spPr>
          <a:xfrm>
            <a:off x="7364384" y="870895"/>
            <a:ext cx="992494" cy="3795623"/>
          </a:xfrm>
          <a:custGeom>
            <a:avLst/>
            <a:gdLst>
              <a:gd name="connsiteX0" fmla="*/ 975241 w 992494"/>
              <a:gd name="connsiteY0" fmla="*/ 0 h 3795623"/>
              <a:gd name="connsiteX1" fmla="*/ 897603 w 992494"/>
              <a:gd name="connsiteY1" fmla="*/ 69012 h 3795623"/>
              <a:gd name="connsiteX2" fmla="*/ 863097 w 992494"/>
              <a:gd name="connsiteY2" fmla="*/ 94891 h 3795623"/>
              <a:gd name="connsiteX3" fmla="*/ 811339 w 992494"/>
              <a:gd name="connsiteY3" fmla="*/ 138023 h 3795623"/>
              <a:gd name="connsiteX4" fmla="*/ 750954 w 992494"/>
              <a:gd name="connsiteY4" fmla="*/ 172529 h 3795623"/>
              <a:gd name="connsiteX5" fmla="*/ 699196 w 992494"/>
              <a:gd name="connsiteY5" fmla="*/ 224287 h 3795623"/>
              <a:gd name="connsiteX6" fmla="*/ 612931 w 992494"/>
              <a:gd name="connsiteY6" fmla="*/ 301925 h 3795623"/>
              <a:gd name="connsiteX7" fmla="*/ 612931 w 992494"/>
              <a:gd name="connsiteY7" fmla="*/ 439947 h 3795623"/>
              <a:gd name="connsiteX8" fmla="*/ 647437 w 992494"/>
              <a:gd name="connsiteY8" fmla="*/ 552091 h 3795623"/>
              <a:gd name="connsiteX9" fmla="*/ 681943 w 992494"/>
              <a:gd name="connsiteY9" fmla="*/ 612476 h 3795623"/>
              <a:gd name="connsiteX10" fmla="*/ 707822 w 992494"/>
              <a:gd name="connsiteY10" fmla="*/ 655608 h 3795623"/>
              <a:gd name="connsiteX11" fmla="*/ 725075 w 992494"/>
              <a:gd name="connsiteY11" fmla="*/ 690113 h 3795623"/>
              <a:gd name="connsiteX12" fmla="*/ 750954 w 992494"/>
              <a:gd name="connsiteY12" fmla="*/ 715993 h 3795623"/>
              <a:gd name="connsiteX13" fmla="*/ 707822 w 992494"/>
              <a:gd name="connsiteY13" fmla="*/ 871268 h 3795623"/>
              <a:gd name="connsiteX14" fmla="*/ 681943 w 992494"/>
              <a:gd name="connsiteY14" fmla="*/ 888521 h 3795623"/>
              <a:gd name="connsiteX15" fmla="*/ 362765 w 992494"/>
              <a:gd name="connsiteY15" fmla="*/ 914400 h 3795623"/>
              <a:gd name="connsiteX16" fmla="*/ 285128 w 992494"/>
              <a:gd name="connsiteY16" fmla="*/ 931653 h 3795623"/>
              <a:gd name="connsiteX17" fmla="*/ 241996 w 992494"/>
              <a:gd name="connsiteY17" fmla="*/ 966159 h 3795623"/>
              <a:gd name="connsiteX18" fmla="*/ 172984 w 992494"/>
              <a:gd name="connsiteY18" fmla="*/ 1043797 h 3795623"/>
              <a:gd name="connsiteX19" fmla="*/ 190237 w 992494"/>
              <a:gd name="connsiteY19" fmla="*/ 1095555 h 3795623"/>
              <a:gd name="connsiteX20" fmla="*/ 293754 w 992494"/>
              <a:gd name="connsiteY20" fmla="*/ 1130061 h 3795623"/>
              <a:gd name="connsiteX21" fmla="*/ 423150 w 992494"/>
              <a:gd name="connsiteY21" fmla="*/ 1164566 h 3795623"/>
              <a:gd name="connsiteX22" fmla="*/ 647437 w 992494"/>
              <a:gd name="connsiteY22" fmla="*/ 1285336 h 3795623"/>
              <a:gd name="connsiteX23" fmla="*/ 673316 w 992494"/>
              <a:gd name="connsiteY23" fmla="*/ 1311215 h 3795623"/>
              <a:gd name="connsiteX24" fmla="*/ 630184 w 992494"/>
              <a:gd name="connsiteY24" fmla="*/ 1414732 h 3795623"/>
              <a:gd name="connsiteX25" fmla="*/ 569799 w 992494"/>
              <a:gd name="connsiteY25" fmla="*/ 1449238 h 3795623"/>
              <a:gd name="connsiteX26" fmla="*/ 457656 w 992494"/>
              <a:gd name="connsiteY26" fmla="*/ 1500997 h 3795623"/>
              <a:gd name="connsiteX27" fmla="*/ 405897 w 992494"/>
              <a:gd name="connsiteY27" fmla="*/ 1526876 h 3795623"/>
              <a:gd name="connsiteX28" fmla="*/ 362765 w 992494"/>
              <a:gd name="connsiteY28" fmla="*/ 1544129 h 3795623"/>
              <a:gd name="connsiteX29" fmla="*/ 276501 w 992494"/>
              <a:gd name="connsiteY29" fmla="*/ 1595887 h 3795623"/>
              <a:gd name="connsiteX30" fmla="*/ 276501 w 992494"/>
              <a:gd name="connsiteY30" fmla="*/ 1699404 h 3795623"/>
              <a:gd name="connsiteX31" fmla="*/ 311007 w 992494"/>
              <a:gd name="connsiteY31" fmla="*/ 1716657 h 3795623"/>
              <a:gd name="connsiteX32" fmla="*/ 414524 w 992494"/>
              <a:gd name="connsiteY32" fmla="*/ 1751163 h 3795623"/>
              <a:gd name="connsiteX33" fmla="*/ 466282 w 992494"/>
              <a:gd name="connsiteY33" fmla="*/ 1768415 h 3795623"/>
              <a:gd name="connsiteX34" fmla="*/ 604305 w 992494"/>
              <a:gd name="connsiteY34" fmla="*/ 1811547 h 3795623"/>
              <a:gd name="connsiteX35" fmla="*/ 630184 w 992494"/>
              <a:gd name="connsiteY35" fmla="*/ 1828800 h 3795623"/>
              <a:gd name="connsiteX36" fmla="*/ 690569 w 992494"/>
              <a:gd name="connsiteY36" fmla="*/ 1854680 h 3795623"/>
              <a:gd name="connsiteX37" fmla="*/ 707822 w 992494"/>
              <a:gd name="connsiteY37" fmla="*/ 1880559 h 3795623"/>
              <a:gd name="connsiteX38" fmla="*/ 707822 w 992494"/>
              <a:gd name="connsiteY38" fmla="*/ 1992702 h 3795623"/>
              <a:gd name="connsiteX39" fmla="*/ 681943 w 992494"/>
              <a:gd name="connsiteY39" fmla="*/ 2018581 h 3795623"/>
              <a:gd name="connsiteX40" fmla="*/ 569799 w 992494"/>
              <a:gd name="connsiteY40" fmla="*/ 2087593 h 3795623"/>
              <a:gd name="connsiteX41" fmla="*/ 380018 w 992494"/>
              <a:gd name="connsiteY41" fmla="*/ 2130725 h 3795623"/>
              <a:gd name="connsiteX42" fmla="*/ 276501 w 992494"/>
              <a:gd name="connsiteY42" fmla="*/ 2156604 h 3795623"/>
              <a:gd name="connsiteX43" fmla="*/ 78094 w 992494"/>
              <a:gd name="connsiteY43" fmla="*/ 2234242 h 3795623"/>
              <a:gd name="connsiteX44" fmla="*/ 17709 w 992494"/>
              <a:gd name="connsiteY44" fmla="*/ 2320506 h 3795623"/>
              <a:gd name="connsiteX45" fmla="*/ 78094 w 992494"/>
              <a:gd name="connsiteY45" fmla="*/ 2579298 h 3795623"/>
              <a:gd name="connsiteX46" fmla="*/ 155731 w 992494"/>
              <a:gd name="connsiteY46" fmla="*/ 2605178 h 3795623"/>
              <a:gd name="connsiteX47" fmla="*/ 638811 w 992494"/>
              <a:gd name="connsiteY47" fmla="*/ 2665563 h 3795623"/>
              <a:gd name="connsiteX48" fmla="*/ 707822 w 992494"/>
              <a:gd name="connsiteY48" fmla="*/ 2700068 h 3795623"/>
              <a:gd name="connsiteX49" fmla="*/ 750954 w 992494"/>
              <a:gd name="connsiteY49" fmla="*/ 2725947 h 3795623"/>
              <a:gd name="connsiteX50" fmla="*/ 690569 w 992494"/>
              <a:gd name="connsiteY50" fmla="*/ 2855344 h 3795623"/>
              <a:gd name="connsiteX51" fmla="*/ 466282 w 992494"/>
              <a:gd name="connsiteY51" fmla="*/ 2958861 h 3795623"/>
              <a:gd name="connsiteX52" fmla="*/ 397271 w 992494"/>
              <a:gd name="connsiteY52" fmla="*/ 2967487 h 3795623"/>
              <a:gd name="connsiteX53" fmla="*/ 311007 w 992494"/>
              <a:gd name="connsiteY53" fmla="*/ 3001993 h 3795623"/>
              <a:gd name="connsiteX54" fmla="*/ 207490 w 992494"/>
              <a:gd name="connsiteY54" fmla="*/ 3079630 h 3795623"/>
              <a:gd name="connsiteX55" fmla="*/ 181611 w 992494"/>
              <a:gd name="connsiteY55" fmla="*/ 3131389 h 3795623"/>
              <a:gd name="connsiteX56" fmla="*/ 518041 w 992494"/>
              <a:gd name="connsiteY56" fmla="*/ 3252159 h 3795623"/>
              <a:gd name="connsiteX57" fmla="*/ 750954 w 992494"/>
              <a:gd name="connsiteY57" fmla="*/ 3347049 h 3795623"/>
              <a:gd name="connsiteX58" fmla="*/ 768207 w 992494"/>
              <a:gd name="connsiteY58" fmla="*/ 3372929 h 3795623"/>
              <a:gd name="connsiteX59" fmla="*/ 638811 w 992494"/>
              <a:gd name="connsiteY59" fmla="*/ 3459193 h 3795623"/>
              <a:gd name="connsiteX60" fmla="*/ 518041 w 992494"/>
              <a:gd name="connsiteY60" fmla="*/ 3493698 h 3795623"/>
              <a:gd name="connsiteX61" fmla="*/ 414524 w 992494"/>
              <a:gd name="connsiteY61" fmla="*/ 3579963 h 3795623"/>
              <a:gd name="connsiteX62" fmla="*/ 405897 w 992494"/>
              <a:gd name="connsiteY62" fmla="*/ 3605842 h 3795623"/>
              <a:gd name="connsiteX63" fmla="*/ 449029 w 992494"/>
              <a:gd name="connsiteY63" fmla="*/ 3657600 h 3795623"/>
              <a:gd name="connsiteX64" fmla="*/ 552546 w 992494"/>
              <a:gd name="connsiteY64" fmla="*/ 3683480 h 3795623"/>
              <a:gd name="connsiteX65" fmla="*/ 725075 w 992494"/>
              <a:gd name="connsiteY65" fmla="*/ 3700732 h 3795623"/>
              <a:gd name="connsiteX66" fmla="*/ 785460 w 992494"/>
              <a:gd name="connsiteY66" fmla="*/ 3726612 h 3795623"/>
              <a:gd name="connsiteX67" fmla="*/ 854471 w 992494"/>
              <a:gd name="connsiteY67" fmla="*/ 3735238 h 3795623"/>
              <a:gd name="connsiteX68" fmla="*/ 923482 w 992494"/>
              <a:gd name="connsiteY68" fmla="*/ 3752491 h 3795623"/>
              <a:gd name="connsiteX69" fmla="*/ 992494 w 992494"/>
              <a:gd name="connsiteY69" fmla="*/ 3795623 h 3795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992494" h="3795623">
                <a:moveTo>
                  <a:pt x="975241" y="0"/>
                </a:moveTo>
                <a:cubicBezTo>
                  <a:pt x="890718" y="50715"/>
                  <a:pt x="970698" y="-4082"/>
                  <a:pt x="897603" y="69012"/>
                </a:cubicBezTo>
                <a:cubicBezTo>
                  <a:pt x="887437" y="79178"/>
                  <a:pt x="874324" y="85910"/>
                  <a:pt x="863097" y="94891"/>
                </a:cubicBezTo>
                <a:cubicBezTo>
                  <a:pt x="845560" y="108920"/>
                  <a:pt x="829804" y="125240"/>
                  <a:pt x="811339" y="138023"/>
                </a:cubicBezTo>
                <a:cubicBezTo>
                  <a:pt x="792278" y="151219"/>
                  <a:pt x="769329" y="158394"/>
                  <a:pt x="750954" y="172529"/>
                </a:cubicBezTo>
                <a:cubicBezTo>
                  <a:pt x="731615" y="187405"/>
                  <a:pt x="717940" y="208667"/>
                  <a:pt x="699196" y="224287"/>
                </a:cubicBezTo>
                <a:cubicBezTo>
                  <a:pt x="605285" y="302546"/>
                  <a:pt x="684216" y="212820"/>
                  <a:pt x="612931" y="301925"/>
                </a:cubicBezTo>
                <a:cubicBezTo>
                  <a:pt x="593690" y="359651"/>
                  <a:pt x="598494" y="334078"/>
                  <a:pt x="612931" y="439947"/>
                </a:cubicBezTo>
                <a:cubicBezTo>
                  <a:pt x="622326" y="508843"/>
                  <a:pt x="623493" y="504203"/>
                  <a:pt x="647437" y="552091"/>
                </a:cubicBezTo>
                <a:cubicBezTo>
                  <a:pt x="663184" y="615082"/>
                  <a:pt x="643397" y="561082"/>
                  <a:pt x="681943" y="612476"/>
                </a:cubicBezTo>
                <a:cubicBezTo>
                  <a:pt x="692003" y="625889"/>
                  <a:pt x="699679" y="640951"/>
                  <a:pt x="707822" y="655608"/>
                </a:cubicBezTo>
                <a:cubicBezTo>
                  <a:pt x="714067" y="666849"/>
                  <a:pt x="717601" y="679649"/>
                  <a:pt x="725075" y="690113"/>
                </a:cubicBezTo>
                <a:cubicBezTo>
                  <a:pt x="732166" y="700040"/>
                  <a:pt x="742328" y="707366"/>
                  <a:pt x="750954" y="715993"/>
                </a:cubicBezTo>
                <a:cubicBezTo>
                  <a:pt x="737140" y="819598"/>
                  <a:pt x="763054" y="825241"/>
                  <a:pt x="707822" y="871268"/>
                </a:cubicBezTo>
                <a:cubicBezTo>
                  <a:pt x="699857" y="877905"/>
                  <a:pt x="692231" y="887235"/>
                  <a:pt x="681943" y="888521"/>
                </a:cubicBezTo>
                <a:cubicBezTo>
                  <a:pt x="576025" y="901761"/>
                  <a:pt x="362765" y="914400"/>
                  <a:pt x="362765" y="914400"/>
                </a:cubicBezTo>
                <a:cubicBezTo>
                  <a:pt x="336886" y="920151"/>
                  <a:pt x="309495" y="921210"/>
                  <a:pt x="285128" y="931653"/>
                </a:cubicBezTo>
                <a:cubicBezTo>
                  <a:pt x="268205" y="938906"/>
                  <a:pt x="255620" y="953774"/>
                  <a:pt x="241996" y="966159"/>
                </a:cubicBezTo>
                <a:cubicBezTo>
                  <a:pt x="191995" y="1011614"/>
                  <a:pt x="199909" y="1003409"/>
                  <a:pt x="172984" y="1043797"/>
                </a:cubicBezTo>
                <a:cubicBezTo>
                  <a:pt x="178735" y="1061050"/>
                  <a:pt x="177378" y="1082696"/>
                  <a:pt x="190237" y="1095555"/>
                </a:cubicBezTo>
                <a:cubicBezTo>
                  <a:pt x="214254" y="1119572"/>
                  <a:pt x="262521" y="1122253"/>
                  <a:pt x="293754" y="1130061"/>
                </a:cubicBezTo>
                <a:cubicBezTo>
                  <a:pt x="337060" y="1140888"/>
                  <a:pt x="423150" y="1164566"/>
                  <a:pt x="423150" y="1164566"/>
                </a:cubicBezTo>
                <a:cubicBezTo>
                  <a:pt x="445955" y="1175969"/>
                  <a:pt x="623704" y="1261603"/>
                  <a:pt x="647437" y="1285336"/>
                </a:cubicBezTo>
                <a:lnTo>
                  <a:pt x="673316" y="1311215"/>
                </a:lnTo>
                <a:cubicBezTo>
                  <a:pt x="658939" y="1345721"/>
                  <a:pt x="652613" y="1384827"/>
                  <a:pt x="630184" y="1414732"/>
                </a:cubicBezTo>
                <a:cubicBezTo>
                  <a:pt x="616274" y="1433278"/>
                  <a:pt x="590254" y="1438328"/>
                  <a:pt x="569799" y="1449238"/>
                </a:cubicBezTo>
                <a:cubicBezTo>
                  <a:pt x="444955" y="1515822"/>
                  <a:pt x="549944" y="1459048"/>
                  <a:pt x="457656" y="1500997"/>
                </a:cubicBezTo>
                <a:cubicBezTo>
                  <a:pt x="440096" y="1508979"/>
                  <a:pt x="423457" y="1518894"/>
                  <a:pt x="405897" y="1526876"/>
                </a:cubicBezTo>
                <a:cubicBezTo>
                  <a:pt x="391800" y="1533284"/>
                  <a:pt x="376428" y="1536842"/>
                  <a:pt x="362765" y="1544129"/>
                </a:cubicBezTo>
                <a:cubicBezTo>
                  <a:pt x="333177" y="1559909"/>
                  <a:pt x="276501" y="1595887"/>
                  <a:pt x="276501" y="1595887"/>
                </a:cubicBezTo>
                <a:cubicBezTo>
                  <a:pt x="248180" y="1643088"/>
                  <a:pt x="232491" y="1642819"/>
                  <a:pt x="276501" y="1699404"/>
                </a:cubicBezTo>
                <a:cubicBezTo>
                  <a:pt x="284396" y="1709555"/>
                  <a:pt x="299256" y="1711434"/>
                  <a:pt x="311007" y="1716657"/>
                </a:cubicBezTo>
                <a:cubicBezTo>
                  <a:pt x="362188" y="1739404"/>
                  <a:pt x="354645" y="1732739"/>
                  <a:pt x="414524" y="1751163"/>
                </a:cubicBezTo>
                <a:cubicBezTo>
                  <a:pt x="431906" y="1756511"/>
                  <a:pt x="448796" y="1763419"/>
                  <a:pt x="466282" y="1768415"/>
                </a:cubicBezTo>
                <a:cubicBezTo>
                  <a:pt x="537287" y="1788702"/>
                  <a:pt x="535722" y="1780373"/>
                  <a:pt x="604305" y="1811547"/>
                </a:cubicBezTo>
                <a:cubicBezTo>
                  <a:pt x="613743" y="1815837"/>
                  <a:pt x="620911" y="1824163"/>
                  <a:pt x="630184" y="1828800"/>
                </a:cubicBezTo>
                <a:cubicBezTo>
                  <a:pt x="649771" y="1838594"/>
                  <a:pt x="670441" y="1846053"/>
                  <a:pt x="690569" y="1854680"/>
                </a:cubicBezTo>
                <a:cubicBezTo>
                  <a:pt x="696320" y="1863306"/>
                  <a:pt x="703738" y="1871030"/>
                  <a:pt x="707822" y="1880559"/>
                </a:cubicBezTo>
                <a:cubicBezTo>
                  <a:pt x="722343" y="1914442"/>
                  <a:pt x="718679" y="1960129"/>
                  <a:pt x="707822" y="1992702"/>
                </a:cubicBezTo>
                <a:cubicBezTo>
                  <a:pt x="703964" y="2004275"/>
                  <a:pt x="691124" y="2010548"/>
                  <a:pt x="681943" y="2018581"/>
                </a:cubicBezTo>
                <a:cubicBezTo>
                  <a:pt x="648257" y="2048056"/>
                  <a:pt x="614030" y="2074324"/>
                  <a:pt x="569799" y="2087593"/>
                </a:cubicBezTo>
                <a:cubicBezTo>
                  <a:pt x="507661" y="2106234"/>
                  <a:pt x="443167" y="2115866"/>
                  <a:pt x="380018" y="2130725"/>
                </a:cubicBezTo>
                <a:cubicBezTo>
                  <a:pt x="345396" y="2138871"/>
                  <a:pt x="309003" y="2142159"/>
                  <a:pt x="276501" y="2156604"/>
                </a:cubicBezTo>
                <a:cubicBezTo>
                  <a:pt x="159801" y="2208471"/>
                  <a:pt x="225533" y="2181585"/>
                  <a:pt x="78094" y="2234242"/>
                </a:cubicBezTo>
                <a:cubicBezTo>
                  <a:pt x="57966" y="2262997"/>
                  <a:pt x="31535" y="2288244"/>
                  <a:pt x="17709" y="2320506"/>
                </a:cubicBezTo>
                <a:cubicBezTo>
                  <a:pt x="-23204" y="2415970"/>
                  <a:pt x="10849" y="2497109"/>
                  <a:pt x="78094" y="2579298"/>
                </a:cubicBezTo>
                <a:cubicBezTo>
                  <a:pt x="95368" y="2600411"/>
                  <a:pt x="129005" y="2599711"/>
                  <a:pt x="155731" y="2605178"/>
                </a:cubicBezTo>
                <a:cubicBezTo>
                  <a:pt x="440942" y="2663517"/>
                  <a:pt x="400834" y="2654230"/>
                  <a:pt x="638811" y="2665563"/>
                </a:cubicBezTo>
                <a:cubicBezTo>
                  <a:pt x="661815" y="2677065"/>
                  <a:pt x="685177" y="2687875"/>
                  <a:pt x="707822" y="2700068"/>
                </a:cubicBezTo>
                <a:cubicBezTo>
                  <a:pt x="722585" y="2708017"/>
                  <a:pt x="746888" y="2709681"/>
                  <a:pt x="750954" y="2725947"/>
                </a:cubicBezTo>
                <a:cubicBezTo>
                  <a:pt x="761164" y="2766789"/>
                  <a:pt x="723280" y="2832963"/>
                  <a:pt x="690569" y="2855344"/>
                </a:cubicBezTo>
                <a:cubicBezTo>
                  <a:pt x="663335" y="2873978"/>
                  <a:pt x="505891" y="2946978"/>
                  <a:pt x="466282" y="2958861"/>
                </a:cubicBezTo>
                <a:cubicBezTo>
                  <a:pt x="444077" y="2965522"/>
                  <a:pt x="420275" y="2964612"/>
                  <a:pt x="397271" y="2967487"/>
                </a:cubicBezTo>
                <a:cubicBezTo>
                  <a:pt x="368516" y="2978989"/>
                  <a:pt x="338707" y="2988143"/>
                  <a:pt x="311007" y="3001993"/>
                </a:cubicBezTo>
                <a:cubicBezTo>
                  <a:pt x="275780" y="3019606"/>
                  <a:pt x="237033" y="3055011"/>
                  <a:pt x="207490" y="3079630"/>
                </a:cubicBezTo>
                <a:cubicBezTo>
                  <a:pt x="198864" y="3096883"/>
                  <a:pt x="180597" y="3112126"/>
                  <a:pt x="181611" y="3131389"/>
                </a:cubicBezTo>
                <a:cubicBezTo>
                  <a:pt x="192497" y="3338242"/>
                  <a:pt x="314046" y="3246330"/>
                  <a:pt x="518041" y="3252159"/>
                </a:cubicBezTo>
                <a:cubicBezTo>
                  <a:pt x="712450" y="3320202"/>
                  <a:pt x="637667" y="3282315"/>
                  <a:pt x="750954" y="3347049"/>
                </a:cubicBezTo>
                <a:cubicBezTo>
                  <a:pt x="756705" y="3355676"/>
                  <a:pt x="768207" y="3362561"/>
                  <a:pt x="768207" y="3372929"/>
                </a:cubicBezTo>
                <a:cubicBezTo>
                  <a:pt x="768207" y="3440028"/>
                  <a:pt x="682311" y="3444693"/>
                  <a:pt x="638811" y="3459193"/>
                </a:cubicBezTo>
                <a:cubicBezTo>
                  <a:pt x="599092" y="3472433"/>
                  <a:pt x="558298" y="3482196"/>
                  <a:pt x="518041" y="3493698"/>
                </a:cubicBezTo>
                <a:cubicBezTo>
                  <a:pt x="471094" y="3526561"/>
                  <a:pt x="437124" y="3534764"/>
                  <a:pt x="414524" y="3579963"/>
                </a:cubicBezTo>
                <a:cubicBezTo>
                  <a:pt x="410457" y="3588096"/>
                  <a:pt x="408773" y="3597216"/>
                  <a:pt x="405897" y="3605842"/>
                </a:cubicBezTo>
                <a:cubicBezTo>
                  <a:pt x="420274" y="3623095"/>
                  <a:pt x="429181" y="3647092"/>
                  <a:pt x="449029" y="3657600"/>
                </a:cubicBezTo>
                <a:cubicBezTo>
                  <a:pt x="480463" y="3674242"/>
                  <a:pt x="517606" y="3676825"/>
                  <a:pt x="552546" y="3683480"/>
                </a:cubicBezTo>
                <a:cubicBezTo>
                  <a:pt x="574701" y="3687700"/>
                  <a:pt x="710432" y="3699401"/>
                  <a:pt x="725075" y="3700732"/>
                </a:cubicBezTo>
                <a:cubicBezTo>
                  <a:pt x="745203" y="3709359"/>
                  <a:pt x="764300" y="3720969"/>
                  <a:pt x="785460" y="3726612"/>
                </a:cubicBezTo>
                <a:cubicBezTo>
                  <a:pt x="807860" y="3732585"/>
                  <a:pt x="831685" y="3730966"/>
                  <a:pt x="854471" y="3735238"/>
                </a:cubicBezTo>
                <a:cubicBezTo>
                  <a:pt x="877777" y="3739608"/>
                  <a:pt x="900478" y="3746740"/>
                  <a:pt x="923482" y="3752491"/>
                </a:cubicBezTo>
                <a:cubicBezTo>
                  <a:pt x="980591" y="3790564"/>
                  <a:pt x="956694" y="3777724"/>
                  <a:pt x="992494" y="3795623"/>
                </a:cubicBezTo>
              </a:path>
            </a:pathLst>
          </a:cu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Volný tvar: obrazec 15">
            <a:extLst>
              <a:ext uri="{FF2B5EF4-FFF2-40B4-BE49-F238E27FC236}">
                <a16:creationId xmlns:a16="http://schemas.microsoft.com/office/drawing/2014/main" id="{A1EF029E-CA2B-9FD9-79C2-4307529A7678}"/>
              </a:ext>
            </a:extLst>
          </p:cNvPr>
          <p:cNvSpPr/>
          <p:nvPr/>
        </p:nvSpPr>
        <p:spPr>
          <a:xfrm flipH="1">
            <a:off x="8336755" y="868025"/>
            <a:ext cx="992494" cy="3795623"/>
          </a:xfrm>
          <a:custGeom>
            <a:avLst/>
            <a:gdLst>
              <a:gd name="connsiteX0" fmla="*/ 975241 w 992494"/>
              <a:gd name="connsiteY0" fmla="*/ 0 h 3795623"/>
              <a:gd name="connsiteX1" fmla="*/ 897603 w 992494"/>
              <a:gd name="connsiteY1" fmla="*/ 69012 h 3795623"/>
              <a:gd name="connsiteX2" fmla="*/ 863097 w 992494"/>
              <a:gd name="connsiteY2" fmla="*/ 94891 h 3795623"/>
              <a:gd name="connsiteX3" fmla="*/ 811339 w 992494"/>
              <a:gd name="connsiteY3" fmla="*/ 138023 h 3795623"/>
              <a:gd name="connsiteX4" fmla="*/ 750954 w 992494"/>
              <a:gd name="connsiteY4" fmla="*/ 172529 h 3795623"/>
              <a:gd name="connsiteX5" fmla="*/ 699196 w 992494"/>
              <a:gd name="connsiteY5" fmla="*/ 224287 h 3795623"/>
              <a:gd name="connsiteX6" fmla="*/ 612931 w 992494"/>
              <a:gd name="connsiteY6" fmla="*/ 301925 h 3795623"/>
              <a:gd name="connsiteX7" fmla="*/ 612931 w 992494"/>
              <a:gd name="connsiteY7" fmla="*/ 439947 h 3795623"/>
              <a:gd name="connsiteX8" fmla="*/ 647437 w 992494"/>
              <a:gd name="connsiteY8" fmla="*/ 552091 h 3795623"/>
              <a:gd name="connsiteX9" fmla="*/ 681943 w 992494"/>
              <a:gd name="connsiteY9" fmla="*/ 612476 h 3795623"/>
              <a:gd name="connsiteX10" fmla="*/ 707822 w 992494"/>
              <a:gd name="connsiteY10" fmla="*/ 655608 h 3795623"/>
              <a:gd name="connsiteX11" fmla="*/ 725075 w 992494"/>
              <a:gd name="connsiteY11" fmla="*/ 690113 h 3795623"/>
              <a:gd name="connsiteX12" fmla="*/ 750954 w 992494"/>
              <a:gd name="connsiteY12" fmla="*/ 715993 h 3795623"/>
              <a:gd name="connsiteX13" fmla="*/ 707822 w 992494"/>
              <a:gd name="connsiteY13" fmla="*/ 871268 h 3795623"/>
              <a:gd name="connsiteX14" fmla="*/ 681943 w 992494"/>
              <a:gd name="connsiteY14" fmla="*/ 888521 h 3795623"/>
              <a:gd name="connsiteX15" fmla="*/ 362765 w 992494"/>
              <a:gd name="connsiteY15" fmla="*/ 914400 h 3795623"/>
              <a:gd name="connsiteX16" fmla="*/ 285128 w 992494"/>
              <a:gd name="connsiteY16" fmla="*/ 931653 h 3795623"/>
              <a:gd name="connsiteX17" fmla="*/ 241996 w 992494"/>
              <a:gd name="connsiteY17" fmla="*/ 966159 h 3795623"/>
              <a:gd name="connsiteX18" fmla="*/ 172984 w 992494"/>
              <a:gd name="connsiteY18" fmla="*/ 1043797 h 3795623"/>
              <a:gd name="connsiteX19" fmla="*/ 190237 w 992494"/>
              <a:gd name="connsiteY19" fmla="*/ 1095555 h 3795623"/>
              <a:gd name="connsiteX20" fmla="*/ 293754 w 992494"/>
              <a:gd name="connsiteY20" fmla="*/ 1130061 h 3795623"/>
              <a:gd name="connsiteX21" fmla="*/ 423150 w 992494"/>
              <a:gd name="connsiteY21" fmla="*/ 1164566 h 3795623"/>
              <a:gd name="connsiteX22" fmla="*/ 647437 w 992494"/>
              <a:gd name="connsiteY22" fmla="*/ 1285336 h 3795623"/>
              <a:gd name="connsiteX23" fmla="*/ 673316 w 992494"/>
              <a:gd name="connsiteY23" fmla="*/ 1311215 h 3795623"/>
              <a:gd name="connsiteX24" fmla="*/ 630184 w 992494"/>
              <a:gd name="connsiteY24" fmla="*/ 1414732 h 3795623"/>
              <a:gd name="connsiteX25" fmla="*/ 569799 w 992494"/>
              <a:gd name="connsiteY25" fmla="*/ 1449238 h 3795623"/>
              <a:gd name="connsiteX26" fmla="*/ 457656 w 992494"/>
              <a:gd name="connsiteY26" fmla="*/ 1500997 h 3795623"/>
              <a:gd name="connsiteX27" fmla="*/ 405897 w 992494"/>
              <a:gd name="connsiteY27" fmla="*/ 1526876 h 3795623"/>
              <a:gd name="connsiteX28" fmla="*/ 362765 w 992494"/>
              <a:gd name="connsiteY28" fmla="*/ 1544129 h 3795623"/>
              <a:gd name="connsiteX29" fmla="*/ 276501 w 992494"/>
              <a:gd name="connsiteY29" fmla="*/ 1595887 h 3795623"/>
              <a:gd name="connsiteX30" fmla="*/ 276501 w 992494"/>
              <a:gd name="connsiteY30" fmla="*/ 1699404 h 3795623"/>
              <a:gd name="connsiteX31" fmla="*/ 311007 w 992494"/>
              <a:gd name="connsiteY31" fmla="*/ 1716657 h 3795623"/>
              <a:gd name="connsiteX32" fmla="*/ 414524 w 992494"/>
              <a:gd name="connsiteY32" fmla="*/ 1751163 h 3795623"/>
              <a:gd name="connsiteX33" fmla="*/ 466282 w 992494"/>
              <a:gd name="connsiteY33" fmla="*/ 1768415 h 3795623"/>
              <a:gd name="connsiteX34" fmla="*/ 604305 w 992494"/>
              <a:gd name="connsiteY34" fmla="*/ 1811547 h 3795623"/>
              <a:gd name="connsiteX35" fmla="*/ 630184 w 992494"/>
              <a:gd name="connsiteY35" fmla="*/ 1828800 h 3795623"/>
              <a:gd name="connsiteX36" fmla="*/ 690569 w 992494"/>
              <a:gd name="connsiteY36" fmla="*/ 1854680 h 3795623"/>
              <a:gd name="connsiteX37" fmla="*/ 707822 w 992494"/>
              <a:gd name="connsiteY37" fmla="*/ 1880559 h 3795623"/>
              <a:gd name="connsiteX38" fmla="*/ 707822 w 992494"/>
              <a:gd name="connsiteY38" fmla="*/ 1992702 h 3795623"/>
              <a:gd name="connsiteX39" fmla="*/ 681943 w 992494"/>
              <a:gd name="connsiteY39" fmla="*/ 2018581 h 3795623"/>
              <a:gd name="connsiteX40" fmla="*/ 569799 w 992494"/>
              <a:gd name="connsiteY40" fmla="*/ 2087593 h 3795623"/>
              <a:gd name="connsiteX41" fmla="*/ 380018 w 992494"/>
              <a:gd name="connsiteY41" fmla="*/ 2130725 h 3795623"/>
              <a:gd name="connsiteX42" fmla="*/ 276501 w 992494"/>
              <a:gd name="connsiteY42" fmla="*/ 2156604 h 3795623"/>
              <a:gd name="connsiteX43" fmla="*/ 78094 w 992494"/>
              <a:gd name="connsiteY43" fmla="*/ 2234242 h 3795623"/>
              <a:gd name="connsiteX44" fmla="*/ 17709 w 992494"/>
              <a:gd name="connsiteY44" fmla="*/ 2320506 h 3795623"/>
              <a:gd name="connsiteX45" fmla="*/ 78094 w 992494"/>
              <a:gd name="connsiteY45" fmla="*/ 2579298 h 3795623"/>
              <a:gd name="connsiteX46" fmla="*/ 155731 w 992494"/>
              <a:gd name="connsiteY46" fmla="*/ 2605178 h 3795623"/>
              <a:gd name="connsiteX47" fmla="*/ 638811 w 992494"/>
              <a:gd name="connsiteY47" fmla="*/ 2665563 h 3795623"/>
              <a:gd name="connsiteX48" fmla="*/ 707822 w 992494"/>
              <a:gd name="connsiteY48" fmla="*/ 2700068 h 3795623"/>
              <a:gd name="connsiteX49" fmla="*/ 750954 w 992494"/>
              <a:gd name="connsiteY49" fmla="*/ 2725947 h 3795623"/>
              <a:gd name="connsiteX50" fmla="*/ 690569 w 992494"/>
              <a:gd name="connsiteY50" fmla="*/ 2855344 h 3795623"/>
              <a:gd name="connsiteX51" fmla="*/ 466282 w 992494"/>
              <a:gd name="connsiteY51" fmla="*/ 2958861 h 3795623"/>
              <a:gd name="connsiteX52" fmla="*/ 397271 w 992494"/>
              <a:gd name="connsiteY52" fmla="*/ 2967487 h 3795623"/>
              <a:gd name="connsiteX53" fmla="*/ 311007 w 992494"/>
              <a:gd name="connsiteY53" fmla="*/ 3001993 h 3795623"/>
              <a:gd name="connsiteX54" fmla="*/ 207490 w 992494"/>
              <a:gd name="connsiteY54" fmla="*/ 3079630 h 3795623"/>
              <a:gd name="connsiteX55" fmla="*/ 181611 w 992494"/>
              <a:gd name="connsiteY55" fmla="*/ 3131389 h 3795623"/>
              <a:gd name="connsiteX56" fmla="*/ 518041 w 992494"/>
              <a:gd name="connsiteY56" fmla="*/ 3252159 h 3795623"/>
              <a:gd name="connsiteX57" fmla="*/ 750954 w 992494"/>
              <a:gd name="connsiteY57" fmla="*/ 3347049 h 3795623"/>
              <a:gd name="connsiteX58" fmla="*/ 768207 w 992494"/>
              <a:gd name="connsiteY58" fmla="*/ 3372929 h 3795623"/>
              <a:gd name="connsiteX59" fmla="*/ 638811 w 992494"/>
              <a:gd name="connsiteY59" fmla="*/ 3459193 h 3795623"/>
              <a:gd name="connsiteX60" fmla="*/ 518041 w 992494"/>
              <a:gd name="connsiteY60" fmla="*/ 3493698 h 3795623"/>
              <a:gd name="connsiteX61" fmla="*/ 414524 w 992494"/>
              <a:gd name="connsiteY61" fmla="*/ 3579963 h 3795623"/>
              <a:gd name="connsiteX62" fmla="*/ 405897 w 992494"/>
              <a:gd name="connsiteY62" fmla="*/ 3605842 h 3795623"/>
              <a:gd name="connsiteX63" fmla="*/ 449029 w 992494"/>
              <a:gd name="connsiteY63" fmla="*/ 3657600 h 3795623"/>
              <a:gd name="connsiteX64" fmla="*/ 552546 w 992494"/>
              <a:gd name="connsiteY64" fmla="*/ 3683480 h 3795623"/>
              <a:gd name="connsiteX65" fmla="*/ 725075 w 992494"/>
              <a:gd name="connsiteY65" fmla="*/ 3700732 h 3795623"/>
              <a:gd name="connsiteX66" fmla="*/ 785460 w 992494"/>
              <a:gd name="connsiteY66" fmla="*/ 3726612 h 3795623"/>
              <a:gd name="connsiteX67" fmla="*/ 854471 w 992494"/>
              <a:gd name="connsiteY67" fmla="*/ 3735238 h 3795623"/>
              <a:gd name="connsiteX68" fmla="*/ 923482 w 992494"/>
              <a:gd name="connsiteY68" fmla="*/ 3752491 h 3795623"/>
              <a:gd name="connsiteX69" fmla="*/ 992494 w 992494"/>
              <a:gd name="connsiteY69" fmla="*/ 3795623 h 3795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992494" h="3795623">
                <a:moveTo>
                  <a:pt x="975241" y="0"/>
                </a:moveTo>
                <a:cubicBezTo>
                  <a:pt x="890718" y="50715"/>
                  <a:pt x="970698" y="-4082"/>
                  <a:pt x="897603" y="69012"/>
                </a:cubicBezTo>
                <a:cubicBezTo>
                  <a:pt x="887437" y="79178"/>
                  <a:pt x="874324" y="85910"/>
                  <a:pt x="863097" y="94891"/>
                </a:cubicBezTo>
                <a:cubicBezTo>
                  <a:pt x="845560" y="108920"/>
                  <a:pt x="829804" y="125240"/>
                  <a:pt x="811339" y="138023"/>
                </a:cubicBezTo>
                <a:cubicBezTo>
                  <a:pt x="792278" y="151219"/>
                  <a:pt x="769329" y="158394"/>
                  <a:pt x="750954" y="172529"/>
                </a:cubicBezTo>
                <a:cubicBezTo>
                  <a:pt x="731615" y="187405"/>
                  <a:pt x="717940" y="208667"/>
                  <a:pt x="699196" y="224287"/>
                </a:cubicBezTo>
                <a:cubicBezTo>
                  <a:pt x="605285" y="302546"/>
                  <a:pt x="684216" y="212820"/>
                  <a:pt x="612931" y="301925"/>
                </a:cubicBezTo>
                <a:cubicBezTo>
                  <a:pt x="593690" y="359651"/>
                  <a:pt x="598494" y="334078"/>
                  <a:pt x="612931" y="439947"/>
                </a:cubicBezTo>
                <a:cubicBezTo>
                  <a:pt x="622326" y="508843"/>
                  <a:pt x="623493" y="504203"/>
                  <a:pt x="647437" y="552091"/>
                </a:cubicBezTo>
                <a:cubicBezTo>
                  <a:pt x="663184" y="615082"/>
                  <a:pt x="643397" y="561082"/>
                  <a:pt x="681943" y="612476"/>
                </a:cubicBezTo>
                <a:cubicBezTo>
                  <a:pt x="692003" y="625889"/>
                  <a:pt x="699679" y="640951"/>
                  <a:pt x="707822" y="655608"/>
                </a:cubicBezTo>
                <a:cubicBezTo>
                  <a:pt x="714067" y="666849"/>
                  <a:pt x="717601" y="679649"/>
                  <a:pt x="725075" y="690113"/>
                </a:cubicBezTo>
                <a:cubicBezTo>
                  <a:pt x="732166" y="700040"/>
                  <a:pt x="742328" y="707366"/>
                  <a:pt x="750954" y="715993"/>
                </a:cubicBezTo>
                <a:cubicBezTo>
                  <a:pt x="737140" y="819598"/>
                  <a:pt x="763054" y="825241"/>
                  <a:pt x="707822" y="871268"/>
                </a:cubicBezTo>
                <a:cubicBezTo>
                  <a:pt x="699857" y="877905"/>
                  <a:pt x="692231" y="887235"/>
                  <a:pt x="681943" y="888521"/>
                </a:cubicBezTo>
                <a:cubicBezTo>
                  <a:pt x="576025" y="901761"/>
                  <a:pt x="362765" y="914400"/>
                  <a:pt x="362765" y="914400"/>
                </a:cubicBezTo>
                <a:cubicBezTo>
                  <a:pt x="336886" y="920151"/>
                  <a:pt x="309495" y="921210"/>
                  <a:pt x="285128" y="931653"/>
                </a:cubicBezTo>
                <a:cubicBezTo>
                  <a:pt x="268205" y="938906"/>
                  <a:pt x="255620" y="953774"/>
                  <a:pt x="241996" y="966159"/>
                </a:cubicBezTo>
                <a:cubicBezTo>
                  <a:pt x="191995" y="1011614"/>
                  <a:pt x="199909" y="1003409"/>
                  <a:pt x="172984" y="1043797"/>
                </a:cubicBezTo>
                <a:cubicBezTo>
                  <a:pt x="178735" y="1061050"/>
                  <a:pt x="177378" y="1082696"/>
                  <a:pt x="190237" y="1095555"/>
                </a:cubicBezTo>
                <a:cubicBezTo>
                  <a:pt x="214254" y="1119572"/>
                  <a:pt x="262521" y="1122253"/>
                  <a:pt x="293754" y="1130061"/>
                </a:cubicBezTo>
                <a:cubicBezTo>
                  <a:pt x="337060" y="1140888"/>
                  <a:pt x="423150" y="1164566"/>
                  <a:pt x="423150" y="1164566"/>
                </a:cubicBezTo>
                <a:cubicBezTo>
                  <a:pt x="445955" y="1175969"/>
                  <a:pt x="623704" y="1261603"/>
                  <a:pt x="647437" y="1285336"/>
                </a:cubicBezTo>
                <a:lnTo>
                  <a:pt x="673316" y="1311215"/>
                </a:lnTo>
                <a:cubicBezTo>
                  <a:pt x="658939" y="1345721"/>
                  <a:pt x="652613" y="1384827"/>
                  <a:pt x="630184" y="1414732"/>
                </a:cubicBezTo>
                <a:cubicBezTo>
                  <a:pt x="616274" y="1433278"/>
                  <a:pt x="590254" y="1438328"/>
                  <a:pt x="569799" y="1449238"/>
                </a:cubicBezTo>
                <a:cubicBezTo>
                  <a:pt x="444955" y="1515822"/>
                  <a:pt x="549944" y="1459048"/>
                  <a:pt x="457656" y="1500997"/>
                </a:cubicBezTo>
                <a:cubicBezTo>
                  <a:pt x="440096" y="1508979"/>
                  <a:pt x="423457" y="1518894"/>
                  <a:pt x="405897" y="1526876"/>
                </a:cubicBezTo>
                <a:cubicBezTo>
                  <a:pt x="391800" y="1533284"/>
                  <a:pt x="376428" y="1536842"/>
                  <a:pt x="362765" y="1544129"/>
                </a:cubicBezTo>
                <a:cubicBezTo>
                  <a:pt x="333177" y="1559909"/>
                  <a:pt x="276501" y="1595887"/>
                  <a:pt x="276501" y="1595887"/>
                </a:cubicBezTo>
                <a:cubicBezTo>
                  <a:pt x="248180" y="1643088"/>
                  <a:pt x="232491" y="1642819"/>
                  <a:pt x="276501" y="1699404"/>
                </a:cubicBezTo>
                <a:cubicBezTo>
                  <a:pt x="284396" y="1709555"/>
                  <a:pt x="299256" y="1711434"/>
                  <a:pt x="311007" y="1716657"/>
                </a:cubicBezTo>
                <a:cubicBezTo>
                  <a:pt x="362188" y="1739404"/>
                  <a:pt x="354645" y="1732739"/>
                  <a:pt x="414524" y="1751163"/>
                </a:cubicBezTo>
                <a:cubicBezTo>
                  <a:pt x="431906" y="1756511"/>
                  <a:pt x="448796" y="1763419"/>
                  <a:pt x="466282" y="1768415"/>
                </a:cubicBezTo>
                <a:cubicBezTo>
                  <a:pt x="537287" y="1788702"/>
                  <a:pt x="535722" y="1780373"/>
                  <a:pt x="604305" y="1811547"/>
                </a:cubicBezTo>
                <a:cubicBezTo>
                  <a:pt x="613743" y="1815837"/>
                  <a:pt x="620911" y="1824163"/>
                  <a:pt x="630184" y="1828800"/>
                </a:cubicBezTo>
                <a:cubicBezTo>
                  <a:pt x="649771" y="1838594"/>
                  <a:pt x="670441" y="1846053"/>
                  <a:pt x="690569" y="1854680"/>
                </a:cubicBezTo>
                <a:cubicBezTo>
                  <a:pt x="696320" y="1863306"/>
                  <a:pt x="703738" y="1871030"/>
                  <a:pt x="707822" y="1880559"/>
                </a:cubicBezTo>
                <a:cubicBezTo>
                  <a:pt x="722343" y="1914442"/>
                  <a:pt x="718679" y="1960129"/>
                  <a:pt x="707822" y="1992702"/>
                </a:cubicBezTo>
                <a:cubicBezTo>
                  <a:pt x="703964" y="2004275"/>
                  <a:pt x="691124" y="2010548"/>
                  <a:pt x="681943" y="2018581"/>
                </a:cubicBezTo>
                <a:cubicBezTo>
                  <a:pt x="648257" y="2048056"/>
                  <a:pt x="614030" y="2074324"/>
                  <a:pt x="569799" y="2087593"/>
                </a:cubicBezTo>
                <a:cubicBezTo>
                  <a:pt x="507661" y="2106234"/>
                  <a:pt x="443167" y="2115866"/>
                  <a:pt x="380018" y="2130725"/>
                </a:cubicBezTo>
                <a:cubicBezTo>
                  <a:pt x="345396" y="2138871"/>
                  <a:pt x="309003" y="2142159"/>
                  <a:pt x="276501" y="2156604"/>
                </a:cubicBezTo>
                <a:cubicBezTo>
                  <a:pt x="159801" y="2208471"/>
                  <a:pt x="225533" y="2181585"/>
                  <a:pt x="78094" y="2234242"/>
                </a:cubicBezTo>
                <a:cubicBezTo>
                  <a:pt x="57966" y="2262997"/>
                  <a:pt x="31535" y="2288244"/>
                  <a:pt x="17709" y="2320506"/>
                </a:cubicBezTo>
                <a:cubicBezTo>
                  <a:pt x="-23204" y="2415970"/>
                  <a:pt x="10849" y="2497109"/>
                  <a:pt x="78094" y="2579298"/>
                </a:cubicBezTo>
                <a:cubicBezTo>
                  <a:pt x="95368" y="2600411"/>
                  <a:pt x="129005" y="2599711"/>
                  <a:pt x="155731" y="2605178"/>
                </a:cubicBezTo>
                <a:cubicBezTo>
                  <a:pt x="440942" y="2663517"/>
                  <a:pt x="400834" y="2654230"/>
                  <a:pt x="638811" y="2665563"/>
                </a:cubicBezTo>
                <a:cubicBezTo>
                  <a:pt x="661815" y="2677065"/>
                  <a:pt x="685177" y="2687875"/>
                  <a:pt x="707822" y="2700068"/>
                </a:cubicBezTo>
                <a:cubicBezTo>
                  <a:pt x="722585" y="2708017"/>
                  <a:pt x="746888" y="2709681"/>
                  <a:pt x="750954" y="2725947"/>
                </a:cubicBezTo>
                <a:cubicBezTo>
                  <a:pt x="761164" y="2766789"/>
                  <a:pt x="723280" y="2832963"/>
                  <a:pt x="690569" y="2855344"/>
                </a:cubicBezTo>
                <a:cubicBezTo>
                  <a:pt x="663335" y="2873978"/>
                  <a:pt x="505891" y="2946978"/>
                  <a:pt x="466282" y="2958861"/>
                </a:cubicBezTo>
                <a:cubicBezTo>
                  <a:pt x="444077" y="2965522"/>
                  <a:pt x="420275" y="2964612"/>
                  <a:pt x="397271" y="2967487"/>
                </a:cubicBezTo>
                <a:cubicBezTo>
                  <a:pt x="368516" y="2978989"/>
                  <a:pt x="338707" y="2988143"/>
                  <a:pt x="311007" y="3001993"/>
                </a:cubicBezTo>
                <a:cubicBezTo>
                  <a:pt x="275780" y="3019606"/>
                  <a:pt x="237033" y="3055011"/>
                  <a:pt x="207490" y="3079630"/>
                </a:cubicBezTo>
                <a:cubicBezTo>
                  <a:pt x="198864" y="3096883"/>
                  <a:pt x="180597" y="3112126"/>
                  <a:pt x="181611" y="3131389"/>
                </a:cubicBezTo>
                <a:cubicBezTo>
                  <a:pt x="192497" y="3338242"/>
                  <a:pt x="314046" y="3246330"/>
                  <a:pt x="518041" y="3252159"/>
                </a:cubicBezTo>
                <a:cubicBezTo>
                  <a:pt x="712450" y="3320202"/>
                  <a:pt x="637667" y="3282315"/>
                  <a:pt x="750954" y="3347049"/>
                </a:cubicBezTo>
                <a:cubicBezTo>
                  <a:pt x="756705" y="3355676"/>
                  <a:pt x="768207" y="3362561"/>
                  <a:pt x="768207" y="3372929"/>
                </a:cubicBezTo>
                <a:cubicBezTo>
                  <a:pt x="768207" y="3440028"/>
                  <a:pt x="682311" y="3444693"/>
                  <a:pt x="638811" y="3459193"/>
                </a:cubicBezTo>
                <a:cubicBezTo>
                  <a:pt x="599092" y="3472433"/>
                  <a:pt x="558298" y="3482196"/>
                  <a:pt x="518041" y="3493698"/>
                </a:cubicBezTo>
                <a:cubicBezTo>
                  <a:pt x="471094" y="3526561"/>
                  <a:pt x="437124" y="3534764"/>
                  <a:pt x="414524" y="3579963"/>
                </a:cubicBezTo>
                <a:cubicBezTo>
                  <a:pt x="410457" y="3588096"/>
                  <a:pt x="408773" y="3597216"/>
                  <a:pt x="405897" y="3605842"/>
                </a:cubicBezTo>
                <a:cubicBezTo>
                  <a:pt x="420274" y="3623095"/>
                  <a:pt x="429181" y="3647092"/>
                  <a:pt x="449029" y="3657600"/>
                </a:cubicBezTo>
                <a:cubicBezTo>
                  <a:pt x="480463" y="3674242"/>
                  <a:pt x="517606" y="3676825"/>
                  <a:pt x="552546" y="3683480"/>
                </a:cubicBezTo>
                <a:cubicBezTo>
                  <a:pt x="574701" y="3687700"/>
                  <a:pt x="710432" y="3699401"/>
                  <a:pt x="725075" y="3700732"/>
                </a:cubicBezTo>
                <a:cubicBezTo>
                  <a:pt x="745203" y="3709359"/>
                  <a:pt x="764300" y="3720969"/>
                  <a:pt x="785460" y="3726612"/>
                </a:cubicBezTo>
                <a:cubicBezTo>
                  <a:pt x="807860" y="3732585"/>
                  <a:pt x="831685" y="3730966"/>
                  <a:pt x="854471" y="3735238"/>
                </a:cubicBezTo>
                <a:cubicBezTo>
                  <a:pt x="877777" y="3739608"/>
                  <a:pt x="900478" y="3746740"/>
                  <a:pt x="923482" y="3752491"/>
                </a:cubicBezTo>
                <a:cubicBezTo>
                  <a:pt x="980591" y="3790564"/>
                  <a:pt x="956694" y="3777724"/>
                  <a:pt x="992494" y="3795623"/>
                </a:cubicBezTo>
              </a:path>
            </a:pathLst>
          </a:cu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 name="Rovnoramenný trojúhelník 16">
            <a:extLst>
              <a:ext uri="{FF2B5EF4-FFF2-40B4-BE49-F238E27FC236}">
                <a16:creationId xmlns:a16="http://schemas.microsoft.com/office/drawing/2014/main" id="{7049C4D1-0997-3D36-F84E-641567A70810}"/>
              </a:ext>
            </a:extLst>
          </p:cNvPr>
          <p:cNvSpPr/>
          <p:nvPr/>
        </p:nvSpPr>
        <p:spPr>
          <a:xfrm>
            <a:off x="8305122" y="859399"/>
            <a:ext cx="86264" cy="4376463"/>
          </a:xfrm>
          <a:prstGeom prst="triangl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TextovéPole 18">
            <a:extLst>
              <a:ext uri="{FF2B5EF4-FFF2-40B4-BE49-F238E27FC236}">
                <a16:creationId xmlns:a16="http://schemas.microsoft.com/office/drawing/2014/main" id="{928C4AF0-442B-3275-BF11-F02CE967EC0F}"/>
              </a:ext>
            </a:extLst>
          </p:cNvPr>
          <p:cNvSpPr txBox="1"/>
          <p:nvPr/>
        </p:nvSpPr>
        <p:spPr>
          <a:xfrm>
            <a:off x="9988621" y="2638125"/>
            <a:ext cx="315585" cy="369332"/>
          </a:xfrm>
          <a:prstGeom prst="rect">
            <a:avLst/>
          </a:prstGeom>
          <a:noFill/>
        </p:spPr>
        <p:txBody>
          <a:bodyPr wrap="square" rtlCol="0">
            <a:spAutoFit/>
          </a:bodyPr>
          <a:lstStyle/>
          <a:p>
            <a:r>
              <a:rPr lang="cs-CZ" b="1" dirty="0">
                <a:solidFill>
                  <a:srgbClr val="FF0000"/>
                </a:solidFill>
              </a:rPr>
              <a:t>D</a:t>
            </a:r>
          </a:p>
        </p:txBody>
      </p:sp>
      <p:sp>
        <p:nvSpPr>
          <p:cNvPr id="21" name="TextovéPole 20">
            <a:extLst>
              <a:ext uri="{FF2B5EF4-FFF2-40B4-BE49-F238E27FC236}">
                <a16:creationId xmlns:a16="http://schemas.microsoft.com/office/drawing/2014/main" id="{9BDE5ED0-572D-EDF6-2D75-A19FF9B72F9F}"/>
              </a:ext>
            </a:extLst>
          </p:cNvPr>
          <p:cNvSpPr txBox="1"/>
          <p:nvPr/>
        </p:nvSpPr>
        <p:spPr>
          <a:xfrm>
            <a:off x="7587774" y="5376483"/>
            <a:ext cx="3601336" cy="1200329"/>
          </a:xfrm>
          <a:prstGeom prst="rect">
            <a:avLst/>
          </a:prstGeom>
          <a:noFill/>
        </p:spPr>
        <p:txBody>
          <a:bodyPr wrap="square" rtlCol="0">
            <a:spAutoFit/>
          </a:bodyPr>
          <a:lstStyle/>
          <a:p>
            <a:r>
              <a:rPr lang="cs-CZ" dirty="0"/>
              <a:t>D = délka listu</a:t>
            </a:r>
          </a:p>
          <a:p>
            <a:r>
              <a:rPr lang="cs-CZ" dirty="0"/>
              <a:t>DŘ = délka řapíku</a:t>
            </a:r>
          </a:p>
          <a:p>
            <a:r>
              <a:rPr lang="cs-CZ" dirty="0"/>
              <a:t>ŠŠ = </a:t>
            </a:r>
            <a:r>
              <a:rPr lang="cs-CZ" dirty="0" err="1"/>
              <a:t>sířka</a:t>
            </a:r>
            <a:r>
              <a:rPr lang="cs-CZ" dirty="0"/>
              <a:t> listu v nejširším místě</a:t>
            </a:r>
          </a:p>
          <a:p>
            <a:r>
              <a:rPr lang="cs-CZ" dirty="0"/>
              <a:t>ŠU = šířka listu v nejužším místě</a:t>
            </a:r>
          </a:p>
        </p:txBody>
      </p:sp>
      <p:cxnSp>
        <p:nvCxnSpPr>
          <p:cNvPr id="7" name="Přímá spojnice se šipkou 6">
            <a:extLst>
              <a:ext uri="{FF2B5EF4-FFF2-40B4-BE49-F238E27FC236}">
                <a16:creationId xmlns:a16="http://schemas.microsoft.com/office/drawing/2014/main" id="{85E1C91A-E520-3078-C1C2-533C298CA8BC}"/>
              </a:ext>
            </a:extLst>
          </p:cNvPr>
          <p:cNvCxnSpPr/>
          <p:nvPr/>
        </p:nvCxnSpPr>
        <p:spPr>
          <a:xfrm>
            <a:off x="9890295" y="868025"/>
            <a:ext cx="0" cy="4367837"/>
          </a:xfrm>
          <a:prstGeom prst="straightConnector1">
            <a:avLst/>
          </a:prstGeom>
          <a:ln w="25400">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9" name="Přímá spojnice 8">
            <a:extLst>
              <a:ext uri="{FF2B5EF4-FFF2-40B4-BE49-F238E27FC236}">
                <a16:creationId xmlns:a16="http://schemas.microsoft.com/office/drawing/2014/main" id="{14226F39-B462-C53C-AB0B-DDA4A22CB443}"/>
              </a:ext>
            </a:extLst>
          </p:cNvPr>
          <p:cNvCxnSpPr>
            <a:stCxn id="17" idx="0"/>
          </p:cNvCxnSpPr>
          <p:nvPr/>
        </p:nvCxnSpPr>
        <p:spPr>
          <a:xfrm>
            <a:off x="8348254" y="859399"/>
            <a:ext cx="1660985" cy="8626"/>
          </a:xfrm>
          <a:prstGeom prst="line">
            <a:avLst/>
          </a:prstGeom>
          <a:ln w="25400">
            <a:solidFill>
              <a:srgbClr val="FF0000"/>
            </a:solidFill>
            <a:tailEnd type="none" w="lg" len="lg"/>
          </a:ln>
        </p:spPr>
        <p:style>
          <a:lnRef idx="1">
            <a:schemeClr val="accent1"/>
          </a:lnRef>
          <a:fillRef idx="0">
            <a:schemeClr val="accent1"/>
          </a:fillRef>
          <a:effectRef idx="0">
            <a:schemeClr val="accent1"/>
          </a:effectRef>
          <a:fontRef idx="minor">
            <a:schemeClr val="tx1"/>
          </a:fontRef>
        </p:style>
      </p:cxnSp>
      <p:cxnSp>
        <p:nvCxnSpPr>
          <p:cNvPr id="10" name="Přímá spojnice 9">
            <a:extLst>
              <a:ext uri="{FF2B5EF4-FFF2-40B4-BE49-F238E27FC236}">
                <a16:creationId xmlns:a16="http://schemas.microsoft.com/office/drawing/2014/main" id="{BB705AB1-56D6-F9E9-2A19-9FC001CE35D8}"/>
              </a:ext>
            </a:extLst>
          </p:cNvPr>
          <p:cNvCxnSpPr>
            <a:cxnSpLocks/>
          </p:cNvCxnSpPr>
          <p:nvPr/>
        </p:nvCxnSpPr>
        <p:spPr>
          <a:xfrm flipV="1">
            <a:off x="6813755" y="5253114"/>
            <a:ext cx="3183985" cy="22962"/>
          </a:xfrm>
          <a:prstGeom prst="line">
            <a:avLst/>
          </a:prstGeom>
          <a:ln w="25400">
            <a:solidFill>
              <a:srgbClr val="FF0000"/>
            </a:solidFill>
            <a:tailEnd type="none" w="lg" len="lg"/>
          </a:ln>
        </p:spPr>
        <p:style>
          <a:lnRef idx="1">
            <a:schemeClr val="accent1"/>
          </a:lnRef>
          <a:fillRef idx="0">
            <a:schemeClr val="accent1"/>
          </a:fillRef>
          <a:effectRef idx="0">
            <a:schemeClr val="accent1"/>
          </a:effectRef>
          <a:fontRef idx="minor">
            <a:schemeClr val="tx1"/>
          </a:fontRef>
        </p:style>
      </p:cxnSp>
      <p:cxnSp>
        <p:nvCxnSpPr>
          <p:cNvPr id="12" name="Přímá spojnice se šipkou 11">
            <a:extLst>
              <a:ext uri="{FF2B5EF4-FFF2-40B4-BE49-F238E27FC236}">
                <a16:creationId xmlns:a16="http://schemas.microsoft.com/office/drawing/2014/main" id="{424C6D15-2141-AD09-92AC-13937FCA4F1D}"/>
              </a:ext>
            </a:extLst>
          </p:cNvPr>
          <p:cNvCxnSpPr>
            <a:cxnSpLocks/>
          </p:cNvCxnSpPr>
          <p:nvPr/>
        </p:nvCxnSpPr>
        <p:spPr>
          <a:xfrm>
            <a:off x="7352597" y="3289721"/>
            <a:ext cx="1976652" cy="0"/>
          </a:xfrm>
          <a:prstGeom prst="straightConnector1">
            <a:avLst/>
          </a:prstGeom>
          <a:ln w="25400">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3" name="Přímá spojnice se šipkou 22">
            <a:extLst>
              <a:ext uri="{FF2B5EF4-FFF2-40B4-BE49-F238E27FC236}">
                <a16:creationId xmlns:a16="http://schemas.microsoft.com/office/drawing/2014/main" id="{16912963-9963-2828-0C8F-665205B814C6}"/>
              </a:ext>
            </a:extLst>
          </p:cNvPr>
          <p:cNvCxnSpPr>
            <a:cxnSpLocks/>
            <a:stCxn id="15" idx="49"/>
            <a:endCxn id="16" idx="49"/>
          </p:cNvCxnSpPr>
          <p:nvPr/>
        </p:nvCxnSpPr>
        <p:spPr>
          <a:xfrm flipV="1">
            <a:off x="8115338" y="3593972"/>
            <a:ext cx="462957" cy="2870"/>
          </a:xfrm>
          <a:prstGeom prst="straightConnector1">
            <a:avLst/>
          </a:prstGeom>
          <a:ln w="25400">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27" name="TextovéPole 26">
            <a:extLst>
              <a:ext uri="{FF2B5EF4-FFF2-40B4-BE49-F238E27FC236}">
                <a16:creationId xmlns:a16="http://schemas.microsoft.com/office/drawing/2014/main" id="{816A42E9-8CC7-1154-B199-C94CCC5A85CE}"/>
              </a:ext>
            </a:extLst>
          </p:cNvPr>
          <p:cNvSpPr txBox="1"/>
          <p:nvPr/>
        </p:nvSpPr>
        <p:spPr>
          <a:xfrm>
            <a:off x="8376130" y="2949038"/>
            <a:ext cx="462957" cy="369332"/>
          </a:xfrm>
          <a:prstGeom prst="rect">
            <a:avLst/>
          </a:prstGeom>
          <a:noFill/>
        </p:spPr>
        <p:txBody>
          <a:bodyPr wrap="square" rtlCol="0">
            <a:spAutoFit/>
          </a:bodyPr>
          <a:lstStyle/>
          <a:p>
            <a:r>
              <a:rPr lang="cs-CZ" b="1" dirty="0">
                <a:solidFill>
                  <a:srgbClr val="FF0000"/>
                </a:solidFill>
              </a:rPr>
              <a:t>ŠŠ</a:t>
            </a:r>
          </a:p>
        </p:txBody>
      </p:sp>
      <p:sp>
        <p:nvSpPr>
          <p:cNvPr id="28" name="TextovéPole 27">
            <a:extLst>
              <a:ext uri="{FF2B5EF4-FFF2-40B4-BE49-F238E27FC236}">
                <a16:creationId xmlns:a16="http://schemas.microsoft.com/office/drawing/2014/main" id="{D83A6306-ABAE-A12B-AB42-29467C65F027}"/>
              </a:ext>
            </a:extLst>
          </p:cNvPr>
          <p:cNvSpPr txBox="1"/>
          <p:nvPr/>
        </p:nvSpPr>
        <p:spPr>
          <a:xfrm>
            <a:off x="8326807" y="3685896"/>
            <a:ext cx="561601" cy="369332"/>
          </a:xfrm>
          <a:prstGeom prst="rect">
            <a:avLst/>
          </a:prstGeom>
          <a:noFill/>
        </p:spPr>
        <p:txBody>
          <a:bodyPr wrap="square" rtlCol="0">
            <a:spAutoFit/>
          </a:bodyPr>
          <a:lstStyle/>
          <a:p>
            <a:r>
              <a:rPr lang="cs-CZ" b="1" dirty="0">
                <a:solidFill>
                  <a:srgbClr val="FF0000"/>
                </a:solidFill>
              </a:rPr>
              <a:t>ŠU</a:t>
            </a:r>
          </a:p>
        </p:txBody>
      </p:sp>
      <p:cxnSp>
        <p:nvCxnSpPr>
          <p:cNvPr id="30" name="Přímá spojnice 29">
            <a:extLst>
              <a:ext uri="{FF2B5EF4-FFF2-40B4-BE49-F238E27FC236}">
                <a16:creationId xmlns:a16="http://schemas.microsoft.com/office/drawing/2014/main" id="{EE4F4C80-7BBA-8893-FAF3-7A2BD7B19C91}"/>
              </a:ext>
            </a:extLst>
          </p:cNvPr>
          <p:cNvCxnSpPr>
            <a:cxnSpLocks/>
          </p:cNvCxnSpPr>
          <p:nvPr/>
        </p:nvCxnSpPr>
        <p:spPr>
          <a:xfrm flipV="1">
            <a:off x="6818670" y="4660793"/>
            <a:ext cx="1538208" cy="765"/>
          </a:xfrm>
          <a:prstGeom prst="line">
            <a:avLst/>
          </a:prstGeom>
          <a:ln w="25400">
            <a:solidFill>
              <a:srgbClr val="FF0000"/>
            </a:solidFill>
            <a:tailEnd type="none" w="lg" len="lg"/>
          </a:ln>
        </p:spPr>
        <p:style>
          <a:lnRef idx="1">
            <a:schemeClr val="accent1"/>
          </a:lnRef>
          <a:fillRef idx="0">
            <a:schemeClr val="accent1"/>
          </a:fillRef>
          <a:effectRef idx="0">
            <a:schemeClr val="accent1"/>
          </a:effectRef>
          <a:fontRef idx="minor">
            <a:schemeClr val="tx1"/>
          </a:fontRef>
        </p:style>
      </p:cxnSp>
      <p:cxnSp>
        <p:nvCxnSpPr>
          <p:cNvPr id="32" name="Přímá spojnice se šipkou 31">
            <a:extLst>
              <a:ext uri="{FF2B5EF4-FFF2-40B4-BE49-F238E27FC236}">
                <a16:creationId xmlns:a16="http://schemas.microsoft.com/office/drawing/2014/main" id="{F232977C-57DE-8F48-A809-ECBEB53FC831}"/>
              </a:ext>
            </a:extLst>
          </p:cNvPr>
          <p:cNvCxnSpPr>
            <a:cxnSpLocks/>
          </p:cNvCxnSpPr>
          <p:nvPr/>
        </p:nvCxnSpPr>
        <p:spPr>
          <a:xfrm>
            <a:off x="6920272" y="4660793"/>
            <a:ext cx="0" cy="615283"/>
          </a:xfrm>
          <a:prstGeom prst="straightConnector1">
            <a:avLst/>
          </a:prstGeom>
          <a:ln w="25400">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34" name="TextovéPole 33">
            <a:extLst>
              <a:ext uri="{FF2B5EF4-FFF2-40B4-BE49-F238E27FC236}">
                <a16:creationId xmlns:a16="http://schemas.microsoft.com/office/drawing/2014/main" id="{A714FAA5-0878-C875-5B3F-5B24FD9A31A9}"/>
              </a:ext>
            </a:extLst>
          </p:cNvPr>
          <p:cNvSpPr txBox="1"/>
          <p:nvPr/>
        </p:nvSpPr>
        <p:spPr>
          <a:xfrm>
            <a:off x="6469630" y="4783768"/>
            <a:ext cx="561601" cy="369332"/>
          </a:xfrm>
          <a:prstGeom prst="rect">
            <a:avLst/>
          </a:prstGeom>
          <a:noFill/>
        </p:spPr>
        <p:txBody>
          <a:bodyPr wrap="square" rtlCol="0">
            <a:spAutoFit/>
          </a:bodyPr>
          <a:lstStyle/>
          <a:p>
            <a:r>
              <a:rPr lang="cs-CZ" b="1" dirty="0">
                <a:solidFill>
                  <a:srgbClr val="FF0000"/>
                </a:solidFill>
              </a:rPr>
              <a:t>DŘ</a:t>
            </a:r>
          </a:p>
        </p:txBody>
      </p:sp>
    </p:spTree>
    <p:extLst>
      <p:ext uri="{BB962C8B-B14F-4D97-AF65-F5344CB8AC3E}">
        <p14:creationId xmlns:p14="http://schemas.microsoft.com/office/powerpoint/2010/main" val="38076913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AF8DFAE2-CB3D-3DA4-8495-88A9BA54A1D3}"/>
              </a:ext>
            </a:extLst>
          </p:cNvPr>
          <p:cNvSpPr txBox="1"/>
          <p:nvPr/>
        </p:nvSpPr>
        <p:spPr>
          <a:xfrm>
            <a:off x="568959" y="1414732"/>
            <a:ext cx="5114085" cy="5447645"/>
          </a:xfrm>
          <a:prstGeom prst="rect">
            <a:avLst/>
          </a:prstGeom>
          <a:noFill/>
        </p:spPr>
        <p:txBody>
          <a:bodyPr wrap="square" rtlCol="0">
            <a:spAutoFit/>
          </a:bodyPr>
          <a:lstStyle/>
          <a:p>
            <a:r>
              <a:rPr lang="cs-CZ" sz="2800" b="1" dirty="0"/>
              <a:t>Geometrická morfometrie</a:t>
            </a:r>
            <a:r>
              <a:rPr lang="cs-CZ" dirty="0"/>
              <a:t> </a:t>
            </a:r>
          </a:p>
          <a:p>
            <a:r>
              <a:rPr lang="pl-PL" sz="2000" dirty="0"/>
              <a:t>Umožňuje vyjádřit a porovnávat tvary </a:t>
            </a:r>
            <a:r>
              <a:rPr lang="cs-CZ" sz="2000" dirty="0"/>
              <a:t>nezávisle na jejich pozici, rotaci, měřítku.</a:t>
            </a:r>
          </a:p>
          <a:p>
            <a:endParaRPr lang="cs-CZ" sz="2000" dirty="0"/>
          </a:p>
          <a:p>
            <a:r>
              <a:rPr lang="cs-CZ" sz="2000" dirty="0"/>
              <a:t>Stará myšlenka (</a:t>
            </a:r>
            <a:r>
              <a:rPr lang="cs-CZ" sz="2000" b="0" i="0" dirty="0" err="1">
                <a:solidFill>
                  <a:srgbClr val="323232"/>
                </a:solidFill>
                <a:effectLst/>
              </a:rPr>
              <a:t>D’Arcy</a:t>
            </a:r>
            <a:r>
              <a:rPr lang="cs-CZ" sz="2000" b="0" i="0" dirty="0">
                <a:solidFill>
                  <a:srgbClr val="323232"/>
                </a:solidFill>
                <a:effectLst/>
              </a:rPr>
              <a:t> W. Thompsona (1917) </a:t>
            </a:r>
            <a:r>
              <a:rPr lang="cs-CZ" sz="2000" b="0" i="1" dirty="0">
                <a:solidFill>
                  <a:srgbClr val="323232"/>
                </a:solidFill>
                <a:effectLst/>
              </a:rPr>
              <a:t>O růstu a formě</a:t>
            </a:r>
            <a:r>
              <a:rPr lang="cs-CZ" sz="2000" b="0" dirty="0">
                <a:solidFill>
                  <a:srgbClr val="323232"/>
                </a:solidFill>
                <a:effectLst/>
              </a:rPr>
              <a:t>), ale její realizace možná až s rozvojem počítačů.</a:t>
            </a:r>
            <a:endParaRPr lang="cs-CZ" sz="2000" dirty="0"/>
          </a:p>
          <a:p>
            <a:endParaRPr lang="cs-CZ" sz="2000" b="1" dirty="0"/>
          </a:p>
          <a:p>
            <a:endParaRPr lang="cs-CZ" sz="2000" b="1" dirty="0"/>
          </a:p>
          <a:p>
            <a:r>
              <a:rPr lang="cs-CZ" sz="2000" b="1" dirty="0" err="1"/>
              <a:t>Landmarky</a:t>
            </a:r>
            <a:r>
              <a:rPr lang="cs-CZ" sz="2000" dirty="0"/>
              <a:t>: body, které můžeme na všech srovnávaných objektech najít a počítačově digitalizovat jejich polohu — ve dvou nebo i třech rozměrech. </a:t>
            </a:r>
            <a:r>
              <a:rPr lang="cs-CZ" sz="2000" i="1" dirty="0"/>
              <a:t>Alternativně lze uvažovat o obrysech (křivky, kontury).</a:t>
            </a:r>
          </a:p>
          <a:p>
            <a:endParaRPr lang="cs-CZ" sz="2000" dirty="0"/>
          </a:p>
          <a:p>
            <a:r>
              <a:rPr lang="cs-CZ" sz="2000" dirty="0"/>
              <a:t>Data jsou zapisována ve formě dvourozměrných nebo třírozměrných souřadnic.</a:t>
            </a:r>
          </a:p>
        </p:txBody>
      </p:sp>
      <p:sp>
        <p:nvSpPr>
          <p:cNvPr id="3" name="TextovéPole 2">
            <a:extLst>
              <a:ext uri="{FF2B5EF4-FFF2-40B4-BE49-F238E27FC236}">
                <a16:creationId xmlns:a16="http://schemas.microsoft.com/office/drawing/2014/main" id="{8C1FF9F3-B314-ADA6-51E3-E539DFA6B24B}"/>
              </a:ext>
            </a:extLst>
          </p:cNvPr>
          <p:cNvSpPr txBox="1"/>
          <p:nvPr/>
        </p:nvSpPr>
        <p:spPr>
          <a:xfrm>
            <a:off x="568960" y="304800"/>
            <a:ext cx="6390640" cy="830997"/>
          </a:xfrm>
          <a:prstGeom prst="rect">
            <a:avLst/>
          </a:prstGeom>
          <a:noFill/>
        </p:spPr>
        <p:txBody>
          <a:bodyPr wrap="square" rtlCol="0">
            <a:spAutoFit/>
          </a:bodyPr>
          <a:lstStyle/>
          <a:p>
            <a:r>
              <a:rPr lang="cs-CZ" sz="4800" b="1" dirty="0"/>
              <a:t>Morfometrie - historie</a:t>
            </a:r>
          </a:p>
        </p:txBody>
      </p:sp>
      <p:sp>
        <p:nvSpPr>
          <p:cNvPr id="15" name="Volný tvar: obrazec 14">
            <a:extLst>
              <a:ext uri="{FF2B5EF4-FFF2-40B4-BE49-F238E27FC236}">
                <a16:creationId xmlns:a16="http://schemas.microsoft.com/office/drawing/2014/main" id="{05F08768-B9A0-CA6C-892A-25A2D22C875A}"/>
              </a:ext>
            </a:extLst>
          </p:cNvPr>
          <p:cNvSpPr/>
          <p:nvPr/>
        </p:nvSpPr>
        <p:spPr>
          <a:xfrm>
            <a:off x="7148080" y="870895"/>
            <a:ext cx="992494" cy="3795623"/>
          </a:xfrm>
          <a:custGeom>
            <a:avLst/>
            <a:gdLst>
              <a:gd name="connsiteX0" fmla="*/ 975241 w 992494"/>
              <a:gd name="connsiteY0" fmla="*/ 0 h 3795623"/>
              <a:gd name="connsiteX1" fmla="*/ 897603 w 992494"/>
              <a:gd name="connsiteY1" fmla="*/ 69012 h 3795623"/>
              <a:gd name="connsiteX2" fmla="*/ 863097 w 992494"/>
              <a:gd name="connsiteY2" fmla="*/ 94891 h 3795623"/>
              <a:gd name="connsiteX3" fmla="*/ 811339 w 992494"/>
              <a:gd name="connsiteY3" fmla="*/ 138023 h 3795623"/>
              <a:gd name="connsiteX4" fmla="*/ 750954 w 992494"/>
              <a:gd name="connsiteY4" fmla="*/ 172529 h 3795623"/>
              <a:gd name="connsiteX5" fmla="*/ 699196 w 992494"/>
              <a:gd name="connsiteY5" fmla="*/ 224287 h 3795623"/>
              <a:gd name="connsiteX6" fmla="*/ 612931 w 992494"/>
              <a:gd name="connsiteY6" fmla="*/ 301925 h 3795623"/>
              <a:gd name="connsiteX7" fmla="*/ 612931 w 992494"/>
              <a:gd name="connsiteY7" fmla="*/ 439947 h 3795623"/>
              <a:gd name="connsiteX8" fmla="*/ 647437 w 992494"/>
              <a:gd name="connsiteY8" fmla="*/ 552091 h 3795623"/>
              <a:gd name="connsiteX9" fmla="*/ 681943 w 992494"/>
              <a:gd name="connsiteY9" fmla="*/ 612476 h 3795623"/>
              <a:gd name="connsiteX10" fmla="*/ 707822 w 992494"/>
              <a:gd name="connsiteY10" fmla="*/ 655608 h 3795623"/>
              <a:gd name="connsiteX11" fmla="*/ 725075 w 992494"/>
              <a:gd name="connsiteY11" fmla="*/ 690113 h 3795623"/>
              <a:gd name="connsiteX12" fmla="*/ 750954 w 992494"/>
              <a:gd name="connsiteY12" fmla="*/ 715993 h 3795623"/>
              <a:gd name="connsiteX13" fmla="*/ 707822 w 992494"/>
              <a:gd name="connsiteY13" fmla="*/ 871268 h 3795623"/>
              <a:gd name="connsiteX14" fmla="*/ 681943 w 992494"/>
              <a:gd name="connsiteY14" fmla="*/ 888521 h 3795623"/>
              <a:gd name="connsiteX15" fmla="*/ 362765 w 992494"/>
              <a:gd name="connsiteY15" fmla="*/ 914400 h 3795623"/>
              <a:gd name="connsiteX16" fmla="*/ 285128 w 992494"/>
              <a:gd name="connsiteY16" fmla="*/ 931653 h 3795623"/>
              <a:gd name="connsiteX17" fmla="*/ 241996 w 992494"/>
              <a:gd name="connsiteY17" fmla="*/ 966159 h 3795623"/>
              <a:gd name="connsiteX18" fmla="*/ 172984 w 992494"/>
              <a:gd name="connsiteY18" fmla="*/ 1043797 h 3795623"/>
              <a:gd name="connsiteX19" fmla="*/ 190237 w 992494"/>
              <a:gd name="connsiteY19" fmla="*/ 1095555 h 3795623"/>
              <a:gd name="connsiteX20" fmla="*/ 293754 w 992494"/>
              <a:gd name="connsiteY20" fmla="*/ 1130061 h 3795623"/>
              <a:gd name="connsiteX21" fmla="*/ 423150 w 992494"/>
              <a:gd name="connsiteY21" fmla="*/ 1164566 h 3795623"/>
              <a:gd name="connsiteX22" fmla="*/ 647437 w 992494"/>
              <a:gd name="connsiteY22" fmla="*/ 1285336 h 3795623"/>
              <a:gd name="connsiteX23" fmla="*/ 673316 w 992494"/>
              <a:gd name="connsiteY23" fmla="*/ 1311215 h 3795623"/>
              <a:gd name="connsiteX24" fmla="*/ 630184 w 992494"/>
              <a:gd name="connsiteY24" fmla="*/ 1414732 h 3795623"/>
              <a:gd name="connsiteX25" fmla="*/ 569799 w 992494"/>
              <a:gd name="connsiteY25" fmla="*/ 1449238 h 3795623"/>
              <a:gd name="connsiteX26" fmla="*/ 457656 w 992494"/>
              <a:gd name="connsiteY26" fmla="*/ 1500997 h 3795623"/>
              <a:gd name="connsiteX27" fmla="*/ 405897 w 992494"/>
              <a:gd name="connsiteY27" fmla="*/ 1526876 h 3795623"/>
              <a:gd name="connsiteX28" fmla="*/ 362765 w 992494"/>
              <a:gd name="connsiteY28" fmla="*/ 1544129 h 3795623"/>
              <a:gd name="connsiteX29" fmla="*/ 276501 w 992494"/>
              <a:gd name="connsiteY29" fmla="*/ 1595887 h 3795623"/>
              <a:gd name="connsiteX30" fmla="*/ 276501 w 992494"/>
              <a:gd name="connsiteY30" fmla="*/ 1699404 h 3795623"/>
              <a:gd name="connsiteX31" fmla="*/ 311007 w 992494"/>
              <a:gd name="connsiteY31" fmla="*/ 1716657 h 3795623"/>
              <a:gd name="connsiteX32" fmla="*/ 414524 w 992494"/>
              <a:gd name="connsiteY32" fmla="*/ 1751163 h 3795623"/>
              <a:gd name="connsiteX33" fmla="*/ 466282 w 992494"/>
              <a:gd name="connsiteY33" fmla="*/ 1768415 h 3795623"/>
              <a:gd name="connsiteX34" fmla="*/ 604305 w 992494"/>
              <a:gd name="connsiteY34" fmla="*/ 1811547 h 3795623"/>
              <a:gd name="connsiteX35" fmla="*/ 630184 w 992494"/>
              <a:gd name="connsiteY35" fmla="*/ 1828800 h 3795623"/>
              <a:gd name="connsiteX36" fmla="*/ 690569 w 992494"/>
              <a:gd name="connsiteY36" fmla="*/ 1854680 h 3795623"/>
              <a:gd name="connsiteX37" fmla="*/ 707822 w 992494"/>
              <a:gd name="connsiteY37" fmla="*/ 1880559 h 3795623"/>
              <a:gd name="connsiteX38" fmla="*/ 707822 w 992494"/>
              <a:gd name="connsiteY38" fmla="*/ 1992702 h 3795623"/>
              <a:gd name="connsiteX39" fmla="*/ 681943 w 992494"/>
              <a:gd name="connsiteY39" fmla="*/ 2018581 h 3795623"/>
              <a:gd name="connsiteX40" fmla="*/ 569799 w 992494"/>
              <a:gd name="connsiteY40" fmla="*/ 2087593 h 3795623"/>
              <a:gd name="connsiteX41" fmla="*/ 380018 w 992494"/>
              <a:gd name="connsiteY41" fmla="*/ 2130725 h 3795623"/>
              <a:gd name="connsiteX42" fmla="*/ 276501 w 992494"/>
              <a:gd name="connsiteY42" fmla="*/ 2156604 h 3795623"/>
              <a:gd name="connsiteX43" fmla="*/ 78094 w 992494"/>
              <a:gd name="connsiteY43" fmla="*/ 2234242 h 3795623"/>
              <a:gd name="connsiteX44" fmla="*/ 17709 w 992494"/>
              <a:gd name="connsiteY44" fmla="*/ 2320506 h 3795623"/>
              <a:gd name="connsiteX45" fmla="*/ 78094 w 992494"/>
              <a:gd name="connsiteY45" fmla="*/ 2579298 h 3795623"/>
              <a:gd name="connsiteX46" fmla="*/ 155731 w 992494"/>
              <a:gd name="connsiteY46" fmla="*/ 2605178 h 3795623"/>
              <a:gd name="connsiteX47" fmla="*/ 638811 w 992494"/>
              <a:gd name="connsiteY47" fmla="*/ 2665563 h 3795623"/>
              <a:gd name="connsiteX48" fmla="*/ 707822 w 992494"/>
              <a:gd name="connsiteY48" fmla="*/ 2700068 h 3795623"/>
              <a:gd name="connsiteX49" fmla="*/ 750954 w 992494"/>
              <a:gd name="connsiteY49" fmla="*/ 2725947 h 3795623"/>
              <a:gd name="connsiteX50" fmla="*/ 690569 w 992494"/>
              <a:gd name="connsiteY50" fmla="*/ 2855344 h 3795623"/>
              <a:gd name="connsiteX51" fmla="*/ 466282 w 992494"/>
              <a:gd name="connsiteY51" fmla="*/ 2958861 h 3795623"/>
              <a:gd name="connsiteX52" fmla="*/ 397271 w 992494"/>
              <a:gd name="connsiteY52" fmla="*/ 2967487 h 3795623"/>
              <a:gd name="connsiteX53" fmla="*/ 311007 w 992494"/>
              <a:gd name="connsiteY53" fmla="*/ 3001993 h 3795623"/>
              <a:gd name="connsiteX54" fmla="*/ 207490 w 992494"/>
              <a:gd name="connsiteY54" fmla="*/ 3079630 h 3795623"/>
              <a:gd name="connsiteX55" fmla="*/ 181611 w 992494"/>
              <a:gd name="connsiteY55" fmla="*/ 3131389 h 3795623"/>
              <a:gd name="connsiteX56" fmla="*/ 518041 w 992494"/>
              <a:gd name="connsiteY56" fmla="*/ 3252159 h 3795623"/>
              <a:gd name="connsiteX57" fmla="*/ 750954 w 992494"/>
              <a:gd name="connsiteY57" fmla="*/ 3347049 h 3795623"/>
              <a:gd name="connsiteX58" fmla="*/ 768207 w 992494"/>
              <a:gd name="connsiteY58" fmla="*/ 3372929 h 3795623"/>
              <a:gd name="connsiteX59" fmla="*/ 638811 w 992494"/>
              <a:gd name="connsiteY59" fmla="*/ 3459193 h 3795623"/>
              <a:gd name="connsiteX60" fmla="*/ 518041 w 992494"/>
              <a:gd name="connsiteY60" fmla="*/ 3493698 h 3795623"/>
              <a:gd name="connsiteX61" fmla="*/ 414524 w 992494"/>
              <a:gd name="connsiteY61" fmla="*/ 3579963 h 3795623"/>
              <a:gd name="connsiteX62" fmla="*/ 405897 w 992494"/>
              <a:gd name="connsiteY62" fmla="*/ 3605842 h 3795623"/>
              <a:gd name="connsiteX63" fmla="*/ 449029 w 992494"/>
              <a:gd name="connsiteY63" fmla="*/ 3657600 h 3795623"/>
              <a:gd name="connsiteX64" fmla="*/ 552546 w 992494"/>
              <a:gd name="connsiteY64" fmla="*/ 3683480 h 3795623"/>
              <a:gd name="connsiteX65" fmla="*/ 725075 w 992494"/>
              <a:gd name="connsiteY65" fmla="*/ 3700732 h 3795623"/>
              <a:gd name="connsiteX66" fmla="*/ 785460 w 992494"/>
              <a:gd name="connsiteY66" fmla="*/ 3726612 h 3795623"/>
              <a:gd name="connsiteX67" fmla="*/ 854471 w 992494"/>
              <a:gd name="connsiteY67" fmla="*/ 3735238 h 3795623"/>
              <a:gd name="connsiteX68" fmla="*/ 923482 w 992494"/>
              <a:gd name="connsiteY68" fmla="*/ 3752491 h 3795623"/>
              <a:gd name="connsiteX69" fmla="*/ 992494 w 992494"/>
              <a:gd name="connsiteY69" fmla="*/ 3795623 h 3795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992494" h="3795623">
                <a:moveTo>
                  <a:pt x="975241" y="0"/>
                </a:moveTo>
                <a:cubicBezTo>
                  <a:pt x="890718" y="50715"/>
                  <a:pt x="970698" y="-4082"/>
                  <a:pt x="897603" y="69012"/>
                </a:cubicBezTo>
                <a:cubicBezTo>
                  <a:pt x="887437" y="79178"/>
                  <a:pt x="874324" y="85910"/>
                  <a:pt x="863097" y="94891"/>
                </a:cubicBezTo>
                <a:cubicBezTo>
                  <a:pt x="845560" y="108920"/>
                  <a:pt x="829804" y="125240"/>
                  <a:pt x="811339" y="138023"/>
                </a:cubicBezTo>
                <a:cubicBezTo>
                  <a:pt x="792278" y="151219"/>
                  <a:pt x="769329" y="158394"/>
                  <a:pt x="750954" y="172529"/>
                </a:cubicBezTo>
                <a:cubicBezTo>
                  <a:pt x="731615" y="187405"/>
                  <a:pt x="717940" y="208667"/>
                  <a:pt x="699196" y="224287"/>
                </a:cubicBezTo>
                <a:cubicBezTo>
                  <a:pt x="605285" y="302546"/>
                  <a:pt x="684216" y="212820"/>
                  <a:pt x="612931" y="301925"/>
                </a:cubicBezTo>
                <a:cubicBezTo>
                  <a:pt x="593690" y="359651"/>
                  <a:pt x="598494" y="334078"/>
                  <a:pt x="612931" y="439947"/>
                </a:cubicBezTo>
                <a:cubicBezTo>
                  <a:pt x="622326" y="508843"/>
                  <a:pt x="623493" y="504203"/>
                  <a:pt x="647437" y="552091"/>
                </a:cubicBezTo>
                <a:cubicBezTo>
                  <a:pt x="663184" y="615082"/>
                  <a:pt x="643397" y="561082"/>
                  <a:pt x="681943" y="612476"/>
                </a:cubicBezTo>
                <a:cubicBezTo>
                  <a:pt x="692003" y="625889"/>
                  <a:pt x="699679" y="640951"/>
                  <a:pt x="707822" y="655608"/>
                </a:cubicBezTo>
                <a:cubicBezTo>
                  <a:pt x="714067" y="666849"/>
                  <a:pt x="717601" y="679649"/>
                  <a:pt x="725075" y="690113"/>
                </a:cubicBezTo>
                <a:cubicBezTo>
                  <a:pt x="732166" y="700040"/>
                  <a:pt x="742328" y="707366"/>
                  <a:pt x="750954" y="715993"/>
                </a:cubicBezTo>
                <a:cubicBezTo>
                  <a:pt x="737140" y="819598"/>
                  <a:pt x="763054" y="825241"/>
                  <a:pt x="707822" y="871268"/>
                </a:cubicBezTo>
                <a:cubicBezTo>
                  <a:pt x="699857" y="877905"/>
                  <a:pt x="692231" y="887235"/>
                  <a:pt x="681943" y="888521"/>
                </a:cubicBezTo>
                <a:cubicBezTo>
                  <a:pt x="576025" y="901761"/>
                  <a:pt x="362765" y="914400"/>
                  <a:pt x="362765" y="914400"/>
                </a:cubicBezTo>
                <a:cubicBezTo>
                  <a:pt x="336886" y="920151"/>
                  <a:pt x="309495" y="921210"/>
                  <a:pt x="285128" y="931653"/>
                </a:cubicBezTo>
                <a:cubicBezTo>
                  <a:pt x="268205" y="938906"/>
                  <a:pt x="255620" y="953774"/>
                  <a:pt x="241996" y="966159"/>
                </a:cubicBezTo>
                <a:cubicBezTo>
                  <a:pt x="191995" y="1011614"/>
                  <a:pt x="199909" y="1003409"/>
                  <a:pt x="172984" y="1043797"/>
                </a:cubicBezTo>
                <a:cubicBezTo>
                  <a:pt x="178735" y="1061050"/>
                  <a:pt x="177378" y="1082696"/>
                  <a:pt x="190237" y="1095555"/>
                </a:cubicBezTo>
                <a:cubicBezTo>
                  <a:pt x="214254" y="1119572"/>
                  <a:pt x="262521" y="1122253"/>
                  <a:pt x="293754" y="1130061"/>
                </a:cubicBezTo>
                <a:cubicBezTo>
                  <a:pt x="337060" y="1140888"/>
                  <a:pt x="423150" y="1164566"/>
                  <a:pt x="423150" y="1164566"/>
                </a:cubicBezTo>
                <a:cubicBezTo>
                  <a:pt x="445955" y="1175969"/>
                  <a:pt x="623704" y="1261603"/>
                  <a:pt x="647437" y="1285336"/>
                </a:cubicBezTo>
                <a:lnTo>
                  <a:pt x="673316" y="1311215"/>
                </a:lnTo>
                <a:cubicBezTo>
                  <a:pt x="658939" y="1345721"/>
                  <a:pt x="652613" y="1384827"/>
                  <a:pt x="630184" y="1414732"/>
                </a:cubicBezTo>
                <a:cubicBezTo>
                  <a:pt x="616274" y="1433278"/>
                  <a:pt x="590254" y="1438328"/>
                  <a:pt x="569799" y="1449238"/>
                </a:cubicBezTo>
                <a:cubicBezTo>
                  <a:pt x="444955" y="1515822"/>
                  <a:pt x="549944" y="1459048"/>
                  <a:pt x="457656" y="1500997"/>
                </a:cubicBezTo>
                <a:cubicBezTo>
                  <a:pt x="440096" y="1508979"/>
                  <a:pt x="423457" y="1518894"/>
                  <a:pt x="405897" y="1526876"/>
                </a:cubicBezTo>
                <a:cubicBezTo>
                  <a:pt x="391800" y="1533284"/>
                  <a:pt x="376428" y="1536842"/>
                  <a:pt x="362765" y="1544129"/>
                </a:cubicBezTo>
                <a:cubicBezTo>
                  <a:pt x="333177" y="1559909"/>
                  <a:pt x="276501" y="1595887"/>
                  <a:pt x="276501" y="1595887"/>
                </a:cubicBezTo>
                <a:cubicBezTo>
                  <a:pt x="248180" y="1643088"/>
                  <a:pt x="232491" y="1642819"/>
                  <a:pt x="276501" y="1699404"/>
                </a:cubicBezTo>
                <a:cubicBezTo>
                  <a:pt x="284396" y="1709555"/>
                  <a:pt x="299256" y="1711434"/>
                  <a:pt x="311007" y="1716657"/>
                </a:cubicBezTo>
                <a:cubicBezTo>
                  <a:pt x="362188" y="1739404"/>
                  <a:pt x="354645" y="1732739"/>
                  <a:pt x="414524" y="1751163"/>
                </a:cubicBezTo>
                <a:cubicBezTo>
                  <a:pt x="431906" y="1756511"/>
                  <a:pt x="448796" y="1763419"/>
                  <a:pt x="466282" y="1768415"/>
                </a:cubicBezTo>
                <a:cubicBezTo>
                  <a:pt x="537287" y="1788702"/>
                  <a:pt x="535722" y="1780373"/>
                  <a:pt x="604305" y="1811547"/>
                </a:cubicBezTo>
                <a:cubicBezTo>
                  <a:pt x="613743" y="1815837"/>
                  <a:pt x="620911" y="1824163"/>
                  <a:pt x="630184" y="1828800"/>
                </a:cubicBezTo>
                <a:cubicBezTo>
                  <a:pt x="649771" y="1838594"/>
                  <a:pt x="670441" y="1846053"/>
                  <a:pt x="690569" y="1854680"/>
                </a:cubicBezTo>
                <a:cubicBezTo>
                  <a:pt x="696320" y="1863306"/>
                  <a:pt x="703738" y="1871030"/>
                  <a:pt x="707822" y="1880559"/>
                </a:cubicBezTo>
                <a:cubicBezTo>
                  <a:pt x="722343" y="1914442"/>
                  <a:pt x="718679" y="1960129"/>
                  <a:pt x="707822" y="1992702"/>
                </a:cubicBezTo>
                <a:cubicBezTo>
                  <a:pt x="703964" y="2004275"/>
                  <a:pt x="691124" y="2010548"/>
                  <a:pt x="681943" y="2018581"/>
                </a:cubicBezTo>
                <a:cubicBezTo>
                  <a:pt x="648257" y="2048056"/>
                  <a:pt x="614030" y="2074324"/>
                  <a:pt x="569799" y="2087593"/>
                </a:cubicBezTo>
                <a:cubicBezTo>
                  <a:pt x="507661" y="2106234"/>
                  <a:pt x="443167" y="2115866"/>
                  <a:pt x="380018" y="2130725"/>
                </a:cubicBezTo>
                <a:cubicBezTo>
                  <a:pt x="345396" y="2138871"/>
                  <a:pt x="309003" y="2142159"/>
                  <a:pt x="276501" y="2156604"/>
                </a:cubicBezTo>
                <a:cubicBezTo>
                  <a:pt x="159801" y="2208471"/>
                  <a:pt x="225533" y="2181585"/>
                  <a:pt x="78094" y="2234242"/>
                </a:cubicBezTo>
                <a:cubicBezTo>
                  <a:pt x="57966" y="2262997"/>
                  <a:pt x="31535" y="2288244"/>
                  <a:pt x="17709" y="2320506"/>
                </a:cubicBezTo>
                <a:cubicBezTo>
                  <a:pt x="-23204" y="2415970"/>
                  <a:pt x="10849" y="2497109"/>
                  <a:pt x="78094" y="2579298"/>
                </a:cubicBezTo>
                <a:cubicBezTo>
                  <a:pt x="95368" y="2600411"/>
                  <a:pt x="129005" y="2599711"/>
                  <a:pt x="155731" y="2605178"/>
                </a:cubicBezTo>
                <a:cubicBezTo>
                  <a:pt x="440942" y="2663517"/>
                  <a:pt x="400834" y="2654230"/>
                  <a:pt x="638811" y="2665563"/>
                </a:cubicBezTo>
                <a:cubicBezTo>
                  <a:pt x="661815" y="2677065"/>
                  <a:pt x="685177" y="2687875"/>
                  <a:pt x="707822" y="2700068"/>
                </a:cubicBezTo>
                <a:cubicBezTo>
                  <a:pt x="722585" y="2708017"/>
                  <a:pt x="746888" y="2709681"/>
                  <a:pt x="750954" y="2725947"/>
                </a:cubicBezTo>
                <a:cubicBezTo>
                  <a:pt x="761164" y="2766789"/>
                  <a:pt x="723280" y="2832963"/>
                  <a:pt x="690569" y="2855344"/>
                </a:cubicBezTo>
                <a:cubicBezTo>
                  <a:pt x="663335" y="2873978"/>
                  <a:pt x="505891" y="2946978"/>
                  <a:pt x="466282" y="2958861"/>
                </a:cubicBezTo>
                <a:cubicBezTo>
                  <a:pt x="444077" y="2965522"/>
                  <a:pt x="420275" y="2964612"/>
                  <a:pt x="397271" y="2967487"/>
                </a:cubicBezTo>
                <a:cubicBezTo>
                  <a:pt x="368516" y="2978989"/>
                  <a:pt x="338707" y="2988143"/>
                  <a:pt x="311007" y="3001993"/>
                </a:cubicBezTo>
                <a:cubicBezTo>
                  <a:pt x="275780" y="3019606"/>
                  <a:pt x="237033" y="3055011"/>
                  <a:pt x="207490" y="3079630"/>
                </a:cubicBezTo>
                <a:cubicBezTo>
                  <a:pt x="198864" y="3096883"/>
                  <a:pt x="180597" y="3112126"/>
                  <a:pt x="181611" y="3131389"/>
                </a:cubicBezTo>
                <a:cubicBezTo>
                  <a:pt x="192497" y="3338242"/>
                  <a:pt x="314046" y="3246330"/>
                  <a:pt x="518041" y="3252159"/>
                </a:cubicBezTo>
                <a:cubicBezTo>
                  <a:pt x="712450" y="3320202"/>
                  <a:pt x="637667" y="3282315"/>
                  <a:pt x="750954" y="3347049"/>
                </a:cubicBezTo>
                <a:cubicBezTo>
                  <a:pt x="756705" y="3355676"/>
                  <a:pt x="768207" y="3362561"/>
                  <a:pt x="768207" y="3372929"/>
                </a:cubicBezTo>
                <a:cubicBezTo>
                  <a:pt x="768207" y="3440028"/>
                  <a:pt x="682311" y="3444693"/>
                  <a:pt x="638811" y="3459193"/>
                </a:cubicBezTo>
                <a:cubicBezTo>
                  <a:pt x="599092" y="3472433"/>
                  <a:pt x="558298" y="3482196"/>
                  <a:pt x="518041" y="3493698"/>
                </a:cubicBezTo>
                <a:cubicBezTo>
                  <a:pt x="471094" y="3526561"/>
                  <a:pt x="437124" y="3534764"/>
                  <a:pt x="414524" y="3579963"/>
                </a:cubicBezTo>
                <a:cubicBezTo>
                  <a:pt x="410457" y="3588096"/>
                  <a:pt x="408773" y="3597216"/>
                  <a:pt x="405897" y="3605842"/>
                </a:cubicBezTo>
                <a:cubicBezTo>
                  <a:pt x="420274" y="3623095"/>
                  <a:pt x="429181" y="3647092"/>
                  <a:pt x="449029" y="3657600"/>
                </a:cubicBezTo>
                <a:cubicBezTo>
                  <a:pt x="480463" y="3674242"/>
                  <a:pt x="517606" y="3676825"/>
                  <a:pt x="552546" y="3683480"/>
                </a:cubicBezTo>
                <a:cubicBezTo>
                  <a:pt x="574701" y="3687700"/>
                  <a:pt x="710432" y="3699401"/>
                  <a:pt x="725075" y="3700732"/>
                </a:cubicBezTo>
                <a:cubicBezTo>
                  <a:pt x="745203" y="3709359"/>
                  <a:pt x="764300" y="3720969"/>
                  <a:pt x="785460" y="3726612"/>
                </a:cubicBezTo>
                <a:cubicBezTo>
                  <a:pt x="807860" y="3732585"/>
                  <a:pt x="831685" y="3730966"/>
                  <a:pt x="854471" y="3735238"/>
                </a:cubicBezTo>
                <a:cubicBezTo>
                  <a:pt x="877777" y="3739608"/>
                  <a:pt x="900478" y="3746740"/>
                  <a:pt x="923482" y="3752491"/>
                </a:cubicBezTo>
                <a:cubicBezTo>
                  <a:pt x="980591" y="3790564"/>
                  <a:pt x="956694" y="3777724"/>
                  <a:pt x="992494" y="3795623"/>
                </a:cubicBezTo>
              </a:path>
            </a:pathLst>
          </a:cu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Volný tvar: obrazec 15">
            <a:extLst>
              <a:ext uri="{FF2B5EF4-FFF2-40B4-BE49-F238E27FC236}">
                <a16:creationId xmlns:a16="http://schemas.microsoft.com/office/drawing/2014/main" id="{A1EF029E-CA2B-9FD9-79C2-4307529A7678}"/>
              </a:ext>
            </a:extLst>
          </p:cNvPr>
          <p:cNvSpPr/>
          <p:nvPr/>
        </p:nvSpPr>
        <p:spPr>
          <a:xfrm flipH="1">
            <a:off x="8120451" y="868025"/>
            <a:ext cx="992494" cy="3795623"/>
          </a:xfrm>
          <a:custGeom>
            <a:avLst/>
            <a:gdLst>
              <a:gd name="connsiteX0" fmla="*/ 975241 w 992494"/>
              <a:gd name="connsiteY0" fmla="*/ 0 h 3795623"/>
              <a:gd name="connsiteX1" fmla="*/ 897603 w 992494"/>
              <a:gd name="connsiteY1" fmla="*/ 69012 h 3795623"/>
              <a:gd name="connsiteX2" fmla="*/ 863097 w 992494"/>
              <a:gd name="connsiteY2" fmla="*/ 94891 h 3795623"/>
              <a:gd name="connsiteX3" fmla="*/ 811339 w 992494"/>
              <a:gd name="connsiteY3" fmla="*/ 138023 h 3795623"/>
              <a:gd name="connsiteX4" fmla="*/ 750954 w 992494"/>
              <a:gd name="connsiteY4" fmla="*/ 172529 h 3795623"/>
              <a:gd name="connsiteX5" fmla="*/ 699196 w 992494"/>
              <a:gd name="connsiteY5" fmla="*/ 224287 h 3795623"/>
              <a:gd name="connsiteX6" fmla="*/ 612931 w 992494"/>
              <a:gd name="connsiteY6" fmla="*/ 301925 h 3795623"/>
              <a:gd name="connsiteX7" fmla="*/ 612931 w 992494"/>
              <a:gd name="connsiteY7" fmla="*/ 439947 h 3795623"/>
              <a:gd name="connsiteX8" fmla="*/ 647437 w 992494"/>
              <a:gd name="connsiteY8" fmla="*/ 552091 h 3795623"/>
              <a:gd name="connsiteX9" fmla="*/ 681943 w 992494"/>
              <a:gd name="connsiteY9" fmla="*/ 612476 h 3795623"/>
              <a:gd name="connsiteX10" fmla="*/ 707822 w 992494"/>
              <a:gd name="connsiteY10" fmla="*/ 655608 h 3795623"/>
              <a:gd name="connsiteX11" fmla="*/ 725075 w 992494"/>
              <a:gd name="connsiteY11" fmla="*/ 690113 h 3795623"/>
              <a:gd name="connsiteX12" fmla="*/ 750954 w 992494"/>
              <a:gd name="connsiteY12" fmla="*/ 715993 h 3795623"/>
              <a:gd name="connsiteX13" fmla="*/ 707822 w 992494"/>
              <a:gd name="connsiteY13" fmla="*/ 871268 h 3795623"/>
              <a:gd name="connsiteX14" fmla="*/ 681943 w 992494"/>
              <a:gd name="connsiteY14" fmla="*/ 888521 h 3795623"/>
              <a:gd name="connsiteX15" fmla="*/ 362765 w 992494"/>
              <a:gd name="connsiteY15" fmla="*/ 914400 h 3795623"/>
              <a:gd name="connsiteX16" fmla="*/ 285128 w 992494"/>
              <a:gd name="connsiteY16" fmla="*/ 931653 h 3795623"/>
              <a:gd name="connsiteX17" fmla="*/ 241996 w 992494"/>
              <a:gd name="connsiteY17" fmla="*/ 966159 h 3795623"/>
              <a:gd name="connsiteX18" fmla="*/ 172984 w 992494"/>
              <a:gd name="connsiteY18" fmla="*/ 1043797 h 3795623"/>
              <a:gd name="connsiteX19" fmla="*/ 190237 w 992494"/>
              <a:gd name="connsiteY19" fmla="*/ 1095555 h 3795623"/>
              <a:gd name="connsiteX20" fmla="*/ 293754 w 992494"/>
              <a:gd name="connsiteY20" fmla="*/ 1130061 h 3795623"/>
              <a:gd name="connsiteX21" fmla="*/ 423150 w 992494"/>
              <a:gd name="connsiteY21" fmla="*/ 1164566 h 3795623"/>
              <a:gd name="connsiteX22" fmla="*/ 647437 w 992494"/>
              <a:gd name="connsiteY22" fmla="*/ 1285336 h 3795623"/>
              <a:gd name="connsiteX23" fmla="*/ 673316 w 992494"/>
              <a:gd name="connsiteY23" fmla="*/ 1311215 h 3795623"/>
              <a:gd name="connsiteX24" fmla="*/ 630184 w 992494"/>
              <a:gd name="connsiteY24" fmla="*/ 1414732 h 3795623"/>
              <a:gd name="connsiteX25" fmla="*/ 569799 w 992494"/>
              <a:gd name="connsiteY25" fmla="*/ 1449238 h 3795623"/>
              <a:gd name="connsiteX26" fmla="*/ 457656 w 992494"/>
              <a:gd name="connsiteY26" fmla="*/ 1500997 h 3795623"/>
              <a:gd name="connsiteX27" fmla="*/ 405897 w 992494"/>
              <a:gd name="connsiteY27" fmla="*/ 1526876 h 3795623"/>
              <a:gd name="connsiteX28" fmla="*/ 362765 w 992494"/>
              <a:gd name="connsiteY28" fmla="*/ 1544129 h 3795623"/>
              <a:gd name="connsiteX29" fmla="*/ 276501 w 992494"/>
              <a:gd name="connsiteY29" fmla="*/ 1595887 h 3795623"/>
              <a:gd name="connsiteX30" fmla="*/ 276501 w 992494"/>
              <a:gd name="connsiteY30" fmla="*/ 1699404 h 3795623"/>
              <a:gd name="connsiteX31" fmla="*/ 311007 w 992494"/>
              <a:gd name="connsiteY31" fmla="*/ 1716657 h 3795623"/>
              <a:gd name="connsiteX32" fmla="*/ 414524 w 992494"/>
              <a:gd name="connsiteY32" fmla="*/ 1751163 h 3795623"/>
              <a:gd name="connsiteX33" fmla="*/ 466282 w 992494"/>
              <a:gd name="connsiteY33" fmla="*/ 1768415 h 3795623"/>
              <a:gd name="connsiteX34" fmla="*/ 604305 w 992494"/>
              <a:gd name="connsiteY34" fmla="*/ 1811547 h 3795623"/>
              <a:gd name="connsiteX35" fmla="*/ 630184 w 992494"/>
              <a:gd name="connsiteY35" fmla="*/ 1828800 h 3795623"/>
              <a:gd name="connsiteX36" fmla="*/ 690569 w 992494"/>
              <a:gd name="connsiteY36" fmla="*/ 1854680 h 3795623"/>
              <a:gd name="connsiteX37" fmla="*/ 707822 w 992494"/>
              <a:gd name="connsiteY37" fmla="*/ 1880559 h 3795623"/>
              <a:gd name="connsiteX38" fmla="*/ 707822 w 992494"/>
              <a:gd name="connsiteY38" fmla="*/ 1992702 h 3795623"/>
              <a:gd name="connsiteX39" fmla="*/ 681943 w 992494"/>
              <a:gd name="connsiteY39" fmla="*/ 2018581 h 3795623"/>
              <a:gd name="connsiteX40" fmla="*/ 569799 w 992494"/>
              <a:gd name="connsiteY40" fmla="*/ 2087593 h 3795623"/>
              <a:gd name="connsiteX41" fmla="*/ 380018 w 992494"/>
              <a:gd name="connsiteY41" fmla="*/ 2130725 h 3795623"/>
              <a:gd name="connsiteX42" fmla="*/ 276501 w 992494"/>
              <a:gd name="connsiteY42" fmla="*/ 2156604 h 3795623"/>
              <a:gd name="connsiteX43" fmla="*/ 78094 w 992494"/>
              <a:gd name="connsiteY43" fmla="*/ 2234242 h 3795623"/>
              <a:gd name="connsiteX44" fmla="*/ 17709 w 992494"/>
              <a:gd name="connsiteY44" fmla="*/ 2320506 h 3795623"/>
              <a:gd name="connsiteX45" fmla="*/ 78094 w 992494"/>
              <a:gd name="connsiteY45" fmla="*/ 2579298 h 3795623"/>
              <a:gd name="connsiteX46" fmla="*/ 155731 w 992494"/>
              <a:gd name="connsiteY46" fmla="*/ 2605178 h 3795623"/>
              <a:gd name="connsiteX47" fmla="*/ 638811 w 992494"/>
              <a:gd name="connsiteY47" fmla="*/ 2665563 h 3795623"/>
              <a:gd name="connsiteX48" fmla="*/ 707822 w 992494"/>
              <a:gd name="connsiteY48" fmla="*/ 2700068 h 3795623"/>
              <a:gd name="connsiteX49" fmla="*/ 750954 w 992494"/>
              <a:gd name="connsiteY49" fmla="*/ 2725947 h 3795623"/>
              <a:gd name="connsiteX50" fmla="*/ 690569 w 992494"/>
              <a:gd name="connsiteY50" fmla="*/ 2855344 h 3795623"/>
              <a:gd name="connsiteX51" fmla="*/ 466282 w 992494"/>
              <a:gd name="connsiteY51" fmla="*/ 2958861 h 3795623"/>
              <a:gd name="connsiteX52" fmla="*/ 397271 w 992494"/>
              <a:gd name="connsiteY52" fmla="*/ 2967487 h 3795623"/>
              <a:gd name="connsiteX53" fmla="*/ 311007 w 992494"/>
              <a:gd name="connsiteY53" fmla="*/ 3001993 h 3795623"/>
              <a:gd name="connsiteX54" fmla="*/ 207490 w 992494"/>
              <a:gd name="connsiteY54" fmla="*/ 3079630 h 3795623"/>
              <a:gd name="connsiteX55" fmla="*/ 181611 w 992494"/>
              <a:gd name="connsiteY55" fmla="*/ 3131389 h 3795623"/>
              <a:gd name="connsiteX56" fmla="*/ 518041 w 992494"/>
              <a:gd name="connsiteY56" fmla="*/ 3252159 h 3795623"/>
              <a:gd name="connsiteX57" fmla="*/ 750954 w 992494"/>
              <a:gd name="connsiteY57" fmla="*/ 3347049 h 3795623"/>
              <a:gd name="connsiteX58" fmla="*/ 768207 w 992494"/>
              <a:gd name="connsiteY58" fmla="*/ 3372929 h 3795623"/>
              <a:gd name="connsiteX59" fmla="*/ 638811 w 992494"/>
              <a:gd name="connsiteY59" fmla="*/ 3459193 h 3795623"/>
              <a:gd name="connsiteX60" fmla="*/ 518041 w 992494"/>
              <a:gd name="connsiteY60" fmla="*/ 3493698 h 3795623"/>
              <a:gd name="connsiteX61" fmla="*/ 414524 w 992494"/>
              <a:gd name="connsiteY61" fmla="*/ 3579963 h 3795623"/>
              <a:gd name="connsiteX62" fmla="*/ 405897 w 992494"/>
              <a:gd name="connsiteY62" fmla="*/ 3605842 h 3795623"/>
              <a:gd name="connsiteX63" fmla="*/ 449029 w 992494"/>
              <a:gd name="connsiteY63" fmla="*/ 3657600 h 3795623"/>
              <a:gd name="connsiteX64" fmla="*/ 552546 w 992494"/>
              <a:gd name="connsiteY64" fmla="*/ 3683480 h 3795623"/>
              <a:gd name="connsiteX65" fmla="*/ 725075 w 992494"/>
              <a:gd name="connsiteY65" fmla="*/ 3700732 h 3795623"/>
              <a:gd name="connsiteX66" fmla="*/ 785460 w 992494"/>
              <a:gd name="connsiteY66" fmla="*/ 3726612 h 3795623"/>
              <a:gd name="connsiteX67" fmla="*/ 854471 w 992494"/>
              <a:gd name="connsiteY67" fmla="*/ 3735238 h 3795623"/>
              <a:gd name="connsiteX68" fmla="*/ 923482 w 992494"/>
              <a:gd name="connsiteY68" fmla="*/ 3752491 h 3795623"/>
              <a:gd name="connsiteX69" fmla="*/ 992494 w 992494"/>
              <a:gd name="connsiteY69" fmla="*/ 3795623 h 3795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992494" h="3795623">
                <a:moveTo>
                  <a:pt x="975241" y="0"/>
                </a:moveTo>
                <a:cubicBezTo>
                  <a:pt x="890718" y="50715"/>
                  <a:pt x="970698" y="-4082"/>
                  <a:pt x="897603" y="69012"/>
                </a:cubicBezTo>
                <a:cubicBezTo>
                  <a:pt x="887437" y="79178"/>
                  <a:pt x="874324" y="85910"/>
                  <a:pt x="863097" y="94891"/>
                </a:cubicBezTo>
                <a:cubicBezTo>
                  <a:pt x="845560" y="108920"/>
                  <a:pt x="829804" y="125240"/>
                  <a:pt x="811339" y="138023"/>
                </a:cubicBezTo>
                <a:cubicBezTo>
                  <a:pt x="792278" y="151219"/>
                  <a:pt x="769329" y="158394"/>
                  <a:pt x="750954" y="172529"/>
                </a:cubicBezTo>
                <a:cubicBezTo>
                  <a:pt x="731615" y="187405"/>
                  <a:pt x="717940" y="208667"/>
                  <a:pt x="699196" y="224287"/>
                </a:cubicBezTo>
                <a:cubicBezTo>
                  <a:pt x="605285" y="302546"/>
                  <a:pt x="684216" y="212820"/>
                  <a:pt x="612931" y="301925"/>
                </a:cubicBezTo>
                <a:cubicBezTo>
                  <a:pt x="593690" y="359651"/>
                  <a:pt x="598494" y="334078"/>
                  <a:pt x="612931" y="439947"/>
                </a:cubicBezTo>
                <a:cubicBezTo>
                  <a:pt x="622326" y="508843"/>
                  <a:pt x="623493" y="504203"/>
                  <a:pt x="647437" y="552091"/>
                </a:cubicBezTo>
                <a:cubicBezTo>
                  <a:pt x="663184" y="615082"/>
                  <a:pt x="643397" y="561082"/>
                  <a:pt x="681943" y="612476"/>
                </a:cubicBezTo>
                <a:cubicBezTo>
                  <a:pt x="692003" y="625889"/>
                  <a:pt x="699679" y="640951"/>
                  <a:pt x="707822" y="655608"/>
                </a:cubicBezTo>
                <a:cubicBezTo>
                  <a:pt x="714067" y="666849"/>
                  <a:pt x="717601" y="679649"/>
                  <a:pt x="725075" y="690113"/>
                </a:cubicBezTo>
                <a:cubicBezTo>
                  <a:pt x="732166" y="700040"/>
                  <a:pt x="742328" y="707366"/>
                  <a:pt x="750954" y="715993"/>
                </a:cubicBezTo>
                <a:cubicBezTo>
                  <a:pt x="737140" y="819598"/>
                  <a:pt x="763054" y="825241"/>
                  <a:pt x="707822" y="871268"/>
                </a:cubicBezTo>
                <a:cubicBezTo>
                  <a:pt x="699857" y="877905"/>
                  <a:pt x="692231" y="887235"/>
                  <a:pt x="681943" y="888521"/>
                </a:cubicBezTo>
                <a:cubicBezTo>
                  <a:pt x="576025" y="901761"/>
                  <a:pt x="362765" y="914400"/>
                  <a:pt x="362765" y="914400"/>
                </a:cubicBezTo>
                <a:cubicBezTo>
                  <a:pt x="336886" y="920151"/>
                  <a:pt x="309495" y="921210"/>
                  <a:pt x="285128" y="931653"/>
                </a:cubicBezTo>
                <a:cubicBezTo>
                  <a:pt x="268205" y="938906"/>
                  <a:pt x="255620" y="953774"/>
                  <a:pt x="241996" y="966159"/>
                </a:cubicBezTo>
                <a:cubicBezTo>
                  <a:pt x="191995" y="1011614"/>
                  <a:pt x="199909" y="1003409"/>
                  <a:pt x="172984" y="1043797"/>
                </a:cubicBezTo>
                <a:cubicBezTo>
                  <a:pt x="178735" y="1061050"/>
                  <a:pt x="177378" y="1082696"/>
                  <a:pt x="190237" y="1095555"/>
                </a:cubicBezTo>
                <a:cubicBezTo>
                  <a:pt x="214254" y="1119572"/>
                  <a:pt x="262521" y="1122253"/>
                  <a:pt x="293754" y="1130061"/>
                </a:cubicBezTo>
                <a:cubicBezTo>
                  <a:pt x="337060" y="1140888"/>
                  <a:pt x="423150" y="1164566"/>
                  <a:pt x="423150" y="1164566"/>
                </a:cubicBezTo>
                <a:cubicBezTo>
                  <a:pt x="445955" y="1175969"/>
                  <a:pt x="623704" y="1261603"/>
                  <a:pt x="647437" y="1285336"/>
                </a:cubicBezTo>
                <a:lnTo>
                  <a:pt x="673316" y="1311215"/>
                </a:lnTo>
                <a:cubicBezTo>
                  <a:pt x="658939" y="1345721"/>
                  <a:pt x="652613" y="1384827"/>
                  <a:pt x="630184" y="1414732"/>
                </a:cubicBezTo>
                <a:cubicBezTo>
                  <a:pt x="616274" y="1433278"/>
                  <a:pt x="590254" y="1438328"/>
                  <a:pt x="569799" y="1449238"/>
                </a:cubicBezTo>
                <a:cubicBezTo>
                  <a:pt x="444955" y="1515822"/>
                  <a:pt x="549944" y="1459048"/>
                  <a:pt x="457656" y="1500997"/>
                </a:cubicBezTo>
                <a:cubicBezTo>
                  <a:pt x="440096" y="1508979"/>
                  <a:pt x="423457" y="1518894"/>
                  <a:pt x="405897" y="1526876"/>
                </a:cubicBezTo>
                <a:cubicBezTo>
                  <a:pt x="391800" y="1533284"/>
                  <a:pt x="376428" y="1536842"/>
                  <a:pt x="362765" y="1544129"/>
                </a:cubicBezTo>
                <a:cubicBezTo>
                  <a:pt x="333177" y="1559909"/>
                  <a:pt x="276501" y="1595887"/>
                  <a:pt x="276501" y="1595887"/>
                </a:cubicBezTo>
                <a:cubicBezTo>
                  <a:pt x="248180" y="1643088"/>
                  <a:pt x="232491" y="1642819"/>
                  <a:pt x="276501" y="1699404"/>
                </a:cubicBezTo>
                <a:cubicBezTo>
                  <a:pt x="284396" y="1709555"/>
                  <a:pt x="299256" y="1711434"/>
                  <a:pt x="311007" y="1716657"/>
                </a:cubicBezTo>
                <a:cubicBezTo>
                  <a:pt x="362188" y="1739404"/>
                  <a:pt x="354645" y="1732739"/>
                  <a:pt x="414524" y="1751163"/>
                </a:cubicBezTo>
                <a:cubicBezTo>
                  <a:pt x="431906" y="1756511"/>
                  <a:pt x="448796" y="1763419"/>
                  <a:pt x="466282" y="1768415"/>
                </a:cubicBezTo>
                <a:cubicBezTo>
                  <a:pt x="537287" y="1788702"/>
                  <a:pt x="535722" y="1780373"/>
                  <a:pt x="604305" y="1811547"/>
                </a:cubicBezTo>
                <a:cubicBezTo>
                  <a:pt x="613743" y="1815837"/>
                  <a:pt x="620911" y="1824163"/>
                  <a:pt x="630184" y="1828800"/>
                </a:cubicBezTo>
                <a:cubicBezTo>
                  <a:pt x="649771" y="1838594"/>
                  <a:pt x="670441" y="1846053"/>
                  <a:pt x="690569" y="1854680"/>
                </a:cubicBezTo>
                <a:cubicBezTo>
                  <a:pt x="696320" y="1863306"/>
                  <a:pt x="703738" y="1871030"/>
                  <a:pt x="707822" y="1880559"/>
                </a:cubicBezTo>
                <a:cubicBezTo>
                  <a:pt x="722343" y="1914442"/>
                  <a:pt x="718679" y="1960129"/>
                  <a:pt x="707822" y="1992702"/>
                </a:cubicBezTo>
                <a:cubicBezTo>
                  <a:pt x="703964" y="2004275"/>
                  <a:pt x="691124" y="2010548"/>
                  <a:pt x="681943" y="2018581"/>
                </a:cubicBezTo>
                <a:cubicBezTo>
                  <a:pt x="648257" y="2048056"/>
                  <a:pt x="614030" y="2074324"/>
                  <a:pt x="569799" y="2087593"/>
                </a:cubicBezTo>
                <a:cubicBezTo>
                  <a:pt x="507661" y="2106234"/>
                  <a:pt x="443167" y="2115866"/>
                  <a:pt x="380018" y="2130725"/>
                </a:cubicBezTo>
                <a:cubicBezTo>
                  <a:pt x="345396" y="2138871"/>
                  <a:pt x="309003" y="2142159"/>
                  <a:pt x="276501" y="2156604"/>
                </a:cubicBezTo>
                <a:cubicBezTo>
                  <a:pt x="159801" y="2208471"/>
                  <a:pt x="225533" y="2181585"/>
                  <a:pt x="78094" y="2234242"/>
                </a:cubicBezTo>
                <a:cubicBezTo>
                  <a:pt x="57966" y="2262997"/>
                  <a:pt x="31535" y="2288244"/>
                  <a:pt x="17709" y="2320506"/>
                </a:cubicBezTo>
                <a:cubicBezTo>
                  <a:pt x="-23204" y="2415970"/>
                  <a:pt x="10849" y="2497109"/>
                  <a:pt x="78094" y="2579298"/>
                </a:cubicBezTo>
                <a:cubicBezTo>
                  <a:pt x="95368" y="2600411"/>
                  <a:pt x="129005" y="2599711"/>
                  <a:pt x="155731" y="2605178"/>
                </a:cubicBezTo>
                <a:cubicBezTo>
                  <a:pt x="440942" y="2663517"/>
                  <a:pt x="400834" y="2654230"/>
                  <a:pt x="638811" y="2665563"/>
                </a:cubicBezTo>
                <a:cubicBezTo>
                  <a:pt x="661815" y="2677065"/>
                  <a:pt x="685177" y="2687875"/>
                  <a:pt x="707822" y="2700068"/>
                </a:cubicBezTo>
                <a:cubicBezTo>
                  <a:pt x="722585" y="2708017"/>
                  <a:pt x="746888" y="2709681"/>
                  <a:pt x="750954" y="2725947"/>
                </a:cubicBezTo>
                <a:cubicBezTo>
                  <a:pt x="761164" y="2766789"/>
                  <a:pt x="723280" y="2832963"/>
                  <a:pt x="690569" y="2855344"/>
                </a:cubicBezTo>
                <a:cubicBezTo>
                  <a:pt x="663335" y="2873978"/>
                  <a:pt x="505891" y="2946978"/>
                  <a:pt x="466282" y="2958861"/>
                </a:cubicBezTo>
                <a:cubicBezTo>
                  <a:pt x="444077" y="2965522"/>
                  <a:pt x="420275" y="2964612"/>
                  <a:pt x="397271" y="2967487"/>
                </a:cubicBezTo>
                <a:cubicBezTo>
                  <a:pt x="368516" y="2978989"/>
                  <a:pt x="338707" y="2988143"/>
                  <a:pt x="311007" y="3001993"/>
                </a:cubicBezTo>
                <a:cubicBezTo>
                  <a:pt x="275780" y="3019606"/>
                  <a:pt x="237033" y="3055011"/>
                  <a:pt x="207490" y="3079630"/>
                </a:cubicBezTo>
                <a:cubicBezTo>
                  <a:pt x="198864" y="3096883"/>
                  <a:pt x="180597" y="3112126"/>
                  <a:pt x="181611" y="3131389"/>
                </a:cubicBezTo>
                <a:cubicBezTo>
                  <a:pt x="192497" y="3338242"/>
                  <a:pt x="314046" y="3246330"/>
                  <a:pt x="518041" y="3252159"/>
                </a:cubicBezTo>
                <a:cubicBezTo>
                  <a:pt x="712450" y="3320202"/>
                  <a:pt x="637667" y="3282315"/>
                  <a:pt x="750954" y="3347049"/>
                </a:cubicBezTo>
                <a:cubicBezTo>
                  <a:pt x="756705" y="3355676"/>
                  <a:pt x="768207" y="3362561"/>
                  <a:pt x="768207" y="3372929"/>
                </a:cubicBezTo>
                <a:cubicBezTo>
                  <a:pt x="768207" y="3440028"/>
                  <a:pt x="682311" y="3444693"/>
                  <a:pt x="638811" y="3459193"/>
                </a:cubicBezTo>
                <a:cubicBezTo>
                  <a:pt x="599092" y="3472433"/>
                  <a:pt x="558298" y="3482196"/>
                  <a:pt x="518041" y="3493698"/>
                </a:cubicBezTo>
                <a:cubicBezTo>
                  <a:pt x="471094" y="3526561"/>
                  <a:pt x="437124" y="3534764"/>
                  <a:pt x="414524" y="3579963"/>
                </a:cubicBezTo>
                <a:cubicBezTo>
                  <a:pt x="410457" y="3588096"/>
                  <a:pt x="408773" y="3597216"/>
                  <a:pt x="405897" y="3605842"/>
                </a:cubicBezTo>
                <a:cubicBezTo>
                  <a:pt x="420274" y="3623095"/>
                  <a:pt x="429181" y="3647092"/>
                  <a:pt x="449029" y="3657600"/>
                </a:cubicBezTo>
                <a:cubicBezTo>
                  <a:pt x="480463" y="3674242"/>
                  <a:pt x="517606" y="3676825"/>
                  <a:pt x="552546" y="3683480"/>
                </a:cubicBezTo>
                <a:cubicBezTo>
                  <a:pt x="574701" y="3687700"/>
                  <a:pt x="710432" y="3699401"/>
                  <a:pt x="725075" y="3700732"/>
                </a:cubicBezTo>
                <a:cubicBezTo>
                  <a:pt x="745203" y="3709359"/>
                  <a:pt x="764300" y="3720969"/>
                  <a:pt x="785460" y="3726612"/>
                </a:cubicBezTo>
                <a:cubicBezTo>
                  <a:pt x="807860" y="3732585"/>
                  <a:pt x="831685" y="3730966"/>
                  <a:pt x="854471" y="3735238"/>
                </a:cubicBezTo>
                <a:cubicBezTo>
                  <a:pt x="877777" y="3739608"/>
                  <a:pt x="900478" y="3746740"/>
                  <a:pt x="923482" y="3752491"/>
                </a:cubicBezTo>
                <a:cubicBezTo>
                  <a:pt x="980591" y="3790564"/>
                  <a:pt x="956694" y="3777724"/>
                  <a:pt x="992494" y="3795623"/>
                </a:cubicBezTo>
              </a:path>
            </a:pathLst>
          </a:cu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 name="Rovnoramenný trojúhelník 16">
            <a:extLst>
              <a:ext uri="{FF2B5EF4-FFF2-40B4-BE49-F238E27FC236}">
                <a16:creationId xmlns:a16="http://schemas.microsoft.com/office/drawing/2014/main" id="{7049C4D1-0997-3D36-F84E-641567A70810}"/>
              </a:ext>
            </a:extLst>
          </p:cNvPr>
          <p:cNvSpPr/>
          <p:nvPr/>
        </p:nvSpPr>
        <p:spPr>
          <a:xfrm>
            <a:off x="8088818" y="859399"/>
            <a:ext cx="86264" cy="4376463"/>
          </a:xfrm>
          <a:prstGeom prst="triangl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Ovál 3">
            <a:extLst>
              <a:ext uri="{FF2B5EF4-FFF2-40B4-BE49-F238E27FC236}">
                <a16:creationId xmlns:a16="http://schemas.microsoft.com/office/drawing/2014/main" id="{ABF44446-399C-8509-40EF-3D68535E1270}"/>
              </a:ext>
            </a:extLst>
          </p:cNvPr>
          <p:cNvSpPr/>
          <p:nvPr/>
        </p:nvSpPr>
        <p:spPr>
          <a:xfrm>
            <a:off x="8069768" y="832729"/>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Ovál 4">
            <a:extLst>
              <a:ext uri="{FF2B5EF4-FFF2-40B4-BE49-F238E27FC236}">
                <a16:creationId xmlns:a16="http://schemas.microsoft.com/office/drawing/2014/main" id="{EF67AFF4-B2A9-FB15-0049-01091D675896}"/>
              </a:ext>
            </a:extLst>
          </p:cNvPr>
          <p:cNvSpPr/>
          <p:nvPr/>
        </p:nvSpPr>
        <p:spPr>
          <a:xfrm>
            <a:off x="8313608" y="1606159"/>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vál 5">
            <a:extLst>
              <a:ext uri="{FF2B5EF4-FFF2-40B4-BE49-F238E27FC236}">
                <a16:creationId xmlns:a16="http://schemas.microsoft.com/office/drawing/2014/main" id="{35E97979-3959-BCD4-003C-227DD462B9F0}"/>
              </a:ext>
            </a:extLst>
          </p:cNvPr>
          <p:cNvSpPr/>
          <p:nvPr/>
        </p:nvSpPr>
        <p:spPr>
          <a:xfrm>
            <a:off x="8447636" y="1165777"/>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vál 7">
            <a:extLst>
              <a:ext uri="{FF2B5EF4-FFF2-40B4-BE49-F238E27FC236}">
                <a16:creationId xmlns:a16="http://schemas.microsoft.com/office/drawing/2014/main" id="{4A6E94DE-0E9C-449E-9FA7-B0FC73520AC5}"/>
              </a:ext>
            </a:extLst>
          </p:cNvPr>
          <p:cNvSpPr/>
          <p:nvPr/>
        </p:nvSpPr>
        <p:spPr>
          <a:xfrm>
            <a:off x="8859116" y="1843957"/>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Ovál 10">
            <a:extLst>
              <a:ext uri="{FF2B5EF4-FFF2-40B4-BE49-F238E27FC236}">
                <a16:creationId xmlns:a16="http://schemas.microsoft.com/office/drawing/2014/main" id="{D4BB0D7A-3725-73D7-C58B-AE169D5C8402}"/>
              </a:ext>
            </a:extLst>
          </p:cNvPr>
          <p:cNvSpPr/>
          <p:nvPr/>
        </p:nvSpPr>
        <p:spPr>
          <a:xfrm>
            <a:off x="8380622" y="2133517"/>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Ovál 12">
            <a:extLst>
              <a:ext uri="{FF2B5EF4-FFF2-40B4-BE49-F238E27FC236}">
                <a16:creationId xmlns:a16="http://schemas.microsoft.com/office/drawing/2014/main" id="{23DB5562-1D0A-4DF7-4D6C-92773248D0EC}"/>
              </a:ext>
            </a:extLst>
          </p:cNvPr>
          <p:cNvSpPr/>
          <p:nvPr/>
        </p:nvSpPr>
        <p:spPr>
          <a:xfrm>
            <a:off x="8785698" y="2442127"/>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Ovál 13">
            <a:extLst>
              <a:ext uri="{FF2B5EF4-FFF2-40B4-BE49-F238E27FC236}">
                <a16:creationId xmlns:a16="http://schemas.microsoft.com/office/drawing/2014/main" id="{5A089FB3-119E-5338-51EC-04117D8B40B0}"/>
              </a:ext>
            </a:extLst>
          </p:cNvPr>
          <p:cNvSpPr/>
          <p:nvPr/>
        </p:nvSpPr>
        <p:spPr>
          <a:xfrm>
            <a:off x="8346362" y="2765836"/>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 name="Ovál 17">
            <a:extLst>
              <a:ext uri="{FF2B5EF4-FFF2-40B4-BE49-F238E27FC236}">
                <a16:creationId xmlns:a16="http://schemas.microsoft.com/office/drawing/2014/main" id="{5C7A2970-683E-24B6-9A4C-A40036FA3080}"/>
              </a:ext>
            </a:extLst>
          </p:cNvPr>
          <p:cNvSpPr/>
          <p:nvPr/>
        </p:nvSpPr>
        <p:spPr>
          <a:xfrm>
            <a:off x="9043136" y="3204127"/>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0" name="Ovál 19">
            <a:extLst>
              <a:ext uri="{FF2B5EF4-FFF2-40B4-BE49-F238E27FC236}">
                <a16:creationId xmlns:a16="http://schemas.microsoft.com/office/drawing/2014/main" id="{D6BD3C0B-B598-E0F5-D4B3-6D6FDEFC943E}"/>
              </a:ext>
            </a:extLst>
          </p:cNvPr>
          <p:cNvSpPr/>
          <p:nvPr/>
        </p:nvSpPr>
        <p:spPr>
          <a:xfrm>
            <a:off x="8311553" y="3547116"/>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2" name="Ovál 21">
            <a:extLst>
              <a:ext uri="{FF2B5EF4-FFF2-40B4-BE49-F238E27FC236}">
                <a16:creationId xmlns:a16="http://schemas.microsoft.com/office/drawing/2014/main" id="{AEDDAD22-0DF7-9EA8-9364-F7124C83155B}"/>
              </a:ext>
            </a:extLst>
          </p:cNvPr>
          <p:cNvSpPr/>
          <p:nvPr/>
        </p:nvSpPr>
        <p:spPr>
          <a:xfrm>
            <a:off x="7816264" y="1606159"/>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4" name="Ovál 23">
            <a:extLst>
              <a:ext uri="{FF2B5EF4-FFF2-40B4-BE49-F238E27FC236}">
                <a16:creationId xmlns:a16="http://schemas.microsoft.com/office/drawing/2014/main" id="{5BD24C23-FFE6-EFBD-A029-AC1BE2A31B46}"/>
              </a:ext>
            </a:extLst>
          </p:cNvPr>
          <p:cNvSpPr/>
          <p:nvPr/>
        </p:nvSpPr>
        <p:spPr>
          <a:xfrm>
            <a:off x="7246527" y="1884289"/>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5" name="Ovál 24">
            <a:extLst>
              <a:ext uri="{FF2B5EF4-FFF2-40B4-BE49-F238E27FC236}">
                <a16:creationId xmlns:a16="http://schemas.microsoft.com/office/drawing/2014/main" id="{92F91538-6F23-9CDC-6368-E99EE6AD6E11}"/>
              </a:ext>
            </a:extLst>
          </p:cNvPr>
          <p:cNvSpPr/>
          <p:nvPr/>
        </p:nvSpPr>
        <p:spPr>
          <a:xfrm>
            <a:off x="7749250" y="2162419"/>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6" name="Ovál 25">
            <a:extLst>
              <a:ext uri="{FF2B5EF4-FFF2-40B4-BE49-F238E27FC236}">
                <a16:creationId xmlns:a16="http://schemas.microsoft.com/office/drawing/2014/main" id="{F70C648D-ECE9-D7B2-22A8-A24F64372744}"/>
              </a:ext>
            </a:extLst>
          </p:cNvPr>
          <p:cNvSpPr/>
          <p:nvPr/>
        </p:nvSpPr>
        <p:spPr>
          <a:xfrm>
            <a:off x="7313541" y="2471029"/>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9" name="Ovál 28">
            <a:extLst>
              <a:ext uri="{FF2B5EF4-FFF2-40B4-BE49-F238E27FC236}">
                <a16:creationId xmlns:a16="http://schemas.microsoft.com/office/drawing/2014/main" id="{F15F1184-7086-5149-373F-FDFBF54241EA}"/>
              </a:ext>
            </a:extLst>
          </p:cNvPr>
          <p:cNvSpPr/>
          <p:nvPr/>
        </p:nvSpPr>
        <p:spPr>
          <a:xfrm>
            <a:off x="7784031" y="2765836"/>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1" name="Ovál 30">
            <a:extLst>
              <a:ext uri="{FF2B5EF4-FFF2-40B4-BE49-F238E27FC236}">
                <a16:creationId xmlns:a16="http://schemas.microsoft.com/office/drawing/2014/main" id="{DEE050AC-565E-AA0A-4C0B-547250D57DF4}"/>
              </a:ext>
            </a:extLst>
          </p:cNvPr>
          <p:cNvSpPr/>
          <p:nvPr/>
        </p:nvSpPr>
        <p:spPr>
          <a:xfrm>
            <a:off x="7078739" y="3204126"/>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3" name="Ovál 32">
            <a:extLst>
              <a:ext uri="{FF2B5EF4-FFF2-40B4-BE49-F238E27FC236}">
                <a16:creationId xmlns:a16="http://schemas.microsoft.com/office/drawing/2014/main" id="{6F163D3E-D15C-2846-C629-DA20AD2E02A9}"/>
              </a:ext>
            </a:extLst>
          </p:cNvPr>
          <p:cNvSpPr/>
          <p:nvPr/>
        </p:nvSpPr>
        <p:spPr>
          <a:xfrm>
            <a:off x="7826542" y="3573546"/>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5" name="Ovál 34">
            <a:extLst>
              <a:ext uri="{FF2B5EF4-FFF2-40B4-BE49-F238E27FC236}">
                <a16:creationId xmlns:a16="http://schemas.microsoft.com/office/drawing/2014/main" id="{88B961F9-AC97-51AD-3354-74032BE2708A}"/>
              </a:ext>
            </a:extLst>
          </p:cNvPr>
          <p:cNvSpPr/>
          <p:nvPr/>
        </p:nvSpPr>
        <p:spPr>
          <a:xfrm>
            <a:off x="7270756" y="3985329"/>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6" name="Ovál 35">
            <a:extLst>
              <a:ext uri="{FF2B5EF4-FFF2-40B4-BE49-F238E27FC236}">
                <a16:creationId xmlns:a16="http://schemas.microsoft.com/office/drawing/2014/main" id="{E0E11FFB-EB57-BA15-5BA9-F3FF03FF9FE8}"/>
              </a:ext>
            </a:extLst>
          </p:cNvPr>
          <p:cNvSpPr/>
          <p:nvPr/>
        </p:nvSpPr>
        <p:spPr>
          <a:xfrm>
            <a:off x="7816264" y="4192144"/>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7" name="Ovál 36">
            <a:extLst>
              <a:ext uri="{FF2B5EF4-FFF2-40B4-BE49-F238E27FC236}">
                <a16:creationId xmlns:a16="http://schemas.microsoft.com/office/drawing/2014/main" id="{D9FD7052-A04E-1180-2DFC-293B9D43143B}"/>
              </a:ext>
            </a:extLst>
          </p:cNvPr>
          <p:cNvSpPr/>
          <p:nvPr/>
        </p:nvSpPr>
        <p:spPr>
          <a:xfrm>
            <a:off x="7494727" y="4415706"/>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8" name="Ovál 37">
            <a:extLst>
              <a:ext uri="{FF2B5EF4-FFF2-40B4-BE49-F238E27FC236}">
                <a16:creationId xmlns:a16="http://schemas.microsoft.com/office/drawing/2014/main" id="{16C3B0E6-87BA-E4B2-7026-2434B2A21DFB}"/>
              </a:ext>
            </a:extLst>
          </p:cNvPr>
          <p:cNvSpPr/>
          <p:nvPr/>
        </p:nvSpPr>
        <p:spPr>
          <a:xfrm>
            <a:off x="8063341" y="4558336"/>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9" name="Ovál 38">
            <a:extLst>
              <a:ext uri="{FF2B5EF4-FFF2-40B4-BE49-F238E27FC236}">
                <a16:creationId xmlns:a16="http://schemas.microsoft.com/office/drawing/2014/main" id="{DBDC5A1F-F332-14E1-C525-FFBD6718CD61}"/>
              </a:ext>
            </a:extLst>
          </p:cNvPr>
          <p:cNvSpPr/>
          <p:nvPr/>
        </p:nvSpPr>
        <p:spPr>
          <a:xfrm>
            <a:off x="8859116" y="3983186"/>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0" name="Ovál 39">
            <a:extLst>
              <a:ext uri="{FF2B5EF4-FFF2-40B4-BE49-F238E27FC236}">
                <a16:creationId xmlns:a16="http://schemas.microsoft.com/office/drawing/2014/main" id="{86DA9CA3-E1C0-50C3-C960-568A7DDD07E9}"/>
              </a:ext>
            </a:extLst>
          </p:cNvPr>
          <p:cNvSpPr/>
          <p:nvPr/>
        </p:nvSpPr>
        <p:spPr>
          <a:xfrm>
            <a:off x="8285195" y="4192144"/>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1" name="Ovál 40">
            <a:extLst>
              <a:ext uri="{FF2B5EF4-FFF2-40B4-BE49-F238E27FC236}">
                <a16:creationId xmlns:a16="http://schemas.microsoft.com/office/drawing/2014/main" id="{05C9573B-8E34-F286-03D5-9D16C82F7763}"/>
              </a:ext>
            </a:extLst>
          </p:cNvPr>
          <p:cNvSpPr/>
          <p:nvPr/>
        </p:nvSpPr>
        <p:spPr>
          <a:xfrm>
            <a:off x="8635145" y="4415705"/>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3" name="Ovál 42">
            <a:extLst>
              <a:ext uri="{FF2B5EF4-FFF2-40B4-BE49-F238E27FC236}">
                <a16:creationId xmlns:a16="http://schemas.microsoft.com/office/drawing/2014/main" id="{743AABCC-8541-46DA-CEA3-0067253AD37D}"/>
              </a:ext>
            </a:extLst>
          </p:cNvPr>
          <p:cNvSpPr/>
          <p:nvPr/>
        </p:nvSpPr>
        <p:spPr>
          <a:xfrm>
            <a:off x="7707185" y="1093086"/>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1" name="TextovéPole 70">
            <a:extLst>
              <a:ext uri="{FF2B5EF4-FFF2-40B4-BE49-F238E27FC236}">
                <a16:creationId xmlns:a16="http://schemas.microsoft.com/office/drawing/2014/main" id="{C1F4D025-2C12-2E62-9116-8120CD651B73}"/>
              </a:ext>
            </a:extLst>
          </p:cNvPr>
          <p:cNvSpPr txBox="1"/>
          <p:nvPr/>
        </p:nvSpPr>
        <p:spPr>
          <a:xfrm>
            <a:off x="8167171" y="568557"/>
            <a:ext cx="288783" cy="369332"/>
          </a:xfrm>
          <a:prstGeom prst="rect">
            <a:avLst/>
          </a:prstGeom>
          <a:noFill/>
        </p:spPr>
        <p:txBody>
          <a:bodyPr wrap="square" rtlCol="0">
            <a:spAutoFit/>
          </a:bodyPr>
          <a:lstStyle/>
          <a:p>
            <a:r>
              <a:rPr lang="cs-CZ" dirty="0"/>
              <a:t>1</a:t>
            </a:r>
          </a:p>
        </p:txBody>
      </p:sp>
      <p:sp>
        <p:nvSpPr>
          <p:cNvPr id="72" name="TextovéPole 71">
            <a:extLst>
              <a:ext uri="{FF2B5EF4-FFF2-40B4-BE49-F238E27FC236}">
                <a16:creationId xmlns:a16="http://schemas.microsoft.com/office/drawing/2014/main" id="{9CDCF585-E805-BCEE-F41D-002D149CEDE5}"/>
              </a:ext>
            </a:extLst>
          </p:cNvPr>
          <p:cNvSpPr txBox="1"/>
          <p:nvPr/>
        </p:nvSpPr>
        <p:spPr>
          <a:xfrm>
            <a:off x="8569571" y="1019086"/>
            <a:ext cx="288783" cy="369332"/>
          </a:xfrm>
          <a:prstGeom prst="rect">
            <a:avLst/>
          </a:prstGeom>
          <a:noFill/>
        </p:spPr>
        <p:txBody>
          <a:bodyPr wrap="square" rtlCol="0">
            <a:spAutoFit/>
          </a:bodyPr>
          <a:lstStyle/>
          <a:p>
            <a:r>
              <a:rPr lang="cs-CZ" dirty="0"/>
              <a:t>2</a:t>
            </a:r>
          </a:p>
        </p:txBody>
      </p:sp>
      <p:sp>
        <p:nvSpPr>
          <p:cNvPr id="73" name="TextovéPole 72">
            <a:extLst>
              <a:ext uri="{FF2B5EF4-FFF2-40B4-BE49-F238E27FC236}">
                <a16:creationId xmlns:a16="http://schemas.microsoft.com/office/drawing/2014/main" id="{78BB8735-4E5A-761C-E686-15E71D010BD5}"/>
              </a:ext>
            </a:extLst>
          </p:cNvPr>
          <p:cNvSpPr txBox="1"/>
          <p:nvPr/>
        </p:nvSpPr>
        <p:spPr>
          <a:xfrm>
            <a:off x="8464717" y="1397044"/>
            <a:ext cx="288783" cy="369332"/>
          </a:xfrm>
          <a:prstGeom prst="rect">
            <a:avLst/>
          </a:prstGeom>
          <a:noFill/>
        </p:spPr>
        <p:txBody>
          <a:bodyPr wrap="square" rtlCol="0">
            <a:spAutoFit/>
          </a:bodyPr>
          <a:lstStyle/>
          <a:p>
            <a:r>
              <a:rPr lang="cs-CZ" dirty="0"/>
              <a:t>3</a:t>
            </a:r>
          </a:p>
        </p:txBody>
      </p:sp>
      <p:sp>
        <p:nvSpPr>
          <p:cNvPr id="74" name="TextovéPole 73">
            <a:extLst>
              <a:ext uri="{FF2B5EF4-FFF2-40B4-BE49-F238E27FC236}">
                <a16:creationId xmlns:a16="http://schemas.microsoft.com/office/drawing/2014/main" id="{98A7DE30-AB32-2103-D602-2004A9F7F260}"/>
              </a:ext>
            </a:extLst>
          </p:cNvPr>
          <p:cNvSpPr txBox="1"/>
          <p:nvPr/>
        </p:nvSpPr>
        <p:spPr>
          <a:xfrm>
            <a:off x="8977094" y="1730606"/>
            <a:ext cx="288783" cy="369332"/>
          </a:xfrm>
          <a:prstGeom prst="rect">
            <a:avLst/>
          </a:prstGeom>
          <a:noFill/>
        </p:spPr>
        <p:txBody>
          <a:bodyPr wrap="square" rtlCol="0">
            <a:spAutoFit/>
          </a:bodyPr>
          <a:lstStyle/>
          <a:p>
            <a:r>
              <a:rPr lang="cs-CZ" dirty="0"/>
              <a:t>4</a:t>
            </a:r>
          </a:p>
        </p:txBody>
      </p:sp>
      <p:sp>
        <p:nvSpPr>
          <p:cNvPr id="75" name="TextovéPole 74">
            <a:extLst>
              <a:ext uri="{FF2B5EF4-FFF2-40B4-BE49-F238E27FC236}">
                <a16:creationId xmlns:a16="http://schemas.microsoft.com/office/drawing/2014/main" id="{B0C20EFC-E95C-C257-020D-6E9CC7F93A82}"/>
              </a:ext>
            </a:extLst>
          </p:cNvPr>
          <p:cNvSpPr txBox="1"/>
          <p:nvPr/>
        </p:nvSpPr>
        <p:spPr>
          <a:xfrm>
            <a:off x="8499622" y="2037656"/>
            <a:ext cx="288783" cy="369332"/>
          </a:xfrm>
          <a:prstGeom prst="rect">
            <a:avLst/>
          </a:prstGeom>
          <a:noFill/>
        </p:spPr>
        <p:txBody>
          <a:bodyPr wrap="square" rtlCol="0">
            <a:spAutoFit/>
          </a:bodyPr>
          <a:lstStyle/>
          <a:p>
            <a:r>
              <a:rPr lang="cs-CZ" dirty="0"/>
              <a:t>5</a:t>
            </a:r>
          </a:p>
        </p:txBody>
      </p:sp>
      <p:sp>
        <p:nvSpPr>
          <p:cNvPr id="76" name="TextovéPole 75">
            <a:extLst>
              <a:ext uri="{FF2B5EF4-FFF2-40B4-BE49-F238E27FC236}">
                <a16:creationId xmlns:a16="http://schemas.microsoft.com/office/drawing/2014/main" id="{E5BA6B3A-367A-86E6-F8D1-3D523B85C6D7}"/>
              </a:ext>
            </a:extLst>
          </p:cNvPr>
          <p:cNvSpPr txBox="1"/>
          <p:nvPr/>
        </p:nvSpPr>
        <p:spPr>
          <a:xfrm>
            <a:off x="8918506" y="2305050"/>
            <a:ext cx="288783" cy="369332"/>
          </a:xfrm>
          <a:prstGeom prst="rect">
            <a:avLst/>
          </a:prstGeom>
          <a:noFill/>
        </p:spPr>
        <p:txBody>
          <a:bodyPr wrap="square" rtlCol="0">
            <a:spAutoFit/>
          </a:bodyPr>
          <a:lstStyle/>
          <a:p>
            <a:r>
              <a:rPr lang="cs-CZ" dirty="0"/>
              <a:t>6</a:t>
            </a:r>
          </a:p>
        </p:txBody>
      </p:sp>
      <p:sp>
        <p:nvSpPr>
          <p:cNvPr id="77" name="TextovéPole 76">
            <a:extLst>
              <a:ext uri="{FF2B5EF4-FFF2-40B4-BE49-F238E27FC236}">
                <a16:creationId xmlns:a16="http://schemas.microsoft.com/office/drawing/2014/main" id="{D5230AFB-085D-35CE-B7CA-26B1D837F960}"/>
              </a:ext>
            </a:extLst>
          </p:cNvPr>
          <p:cNvSpPr txBox="1"/>
          <p:nvPr/>
        </p:nvSpPr>
        <p:spPr>
          <a:xfrm>
            <a:off x="8544151" y="2652485"/>
            <a:ext cx="288783" cy="369332"/>
          </a:xfrm>
          <a:prstGeom prst="rect">
            <a:avLst/>
          </a:prstGeom>
          <a:noFill/>
        </p:spPr>
        <p:txBody>
          <a:bodyPr wrap="square" rtlCol="0">
            <a:spAutoFit/>
          </a:bodyPr>
          <a:lstStyle/>
          <a:p>
            <a:r>
              <a:rPr lang="cs-CZ" dirty="0"/>
              <a:t>7</a:t>
            </a:r>
          </a:p>
        </p:txBody>
      </p:sp>
      <p:sp>
        <p:nvSpPr>
          <p:cNvPr id="78" name="TextovéPole 77">
            <a:extLst>
              <a:ext uri="{FF2B5EF4-FFF2-40B4-BE49-F238E27FC236}">
                <a16:creationId xmlns:a16="http://schemas.microsoft.com/office/drawing/2014/main" id="{149B97E2-5D91-C9E4-B0B0-A1786ECDDCB3}"/>
              </a:ext>
            </a:extLst>
          </p:cNvPr>
          <p:cNvSpPr txBox="1"/>
          <p:nvPr/>
        </p:nvSpPr>
        <p:spPr>
          <a:xfrm>
            <a:off x="9173954" y="3090775"/>
            <a:ext cx="288783" cy="369332"/>
          </a:xfrm>
          <a:prstGeom prst="rect">
            <a:avLst/>
          </a:prstGeom>
          <a:noFill/>
        </p:spPr>
        <p:txBody>
          <a:bodyPr wrap="square" rtlCol="0">
            <a:spAutoFit/>
          </a:bodyPr>
          <a:lstStyle/>
          <a:p>
            <a:r>
              <a:rPr lang="cs-CZ" dirty="0"/>
              <a:t>8</a:t>
            </a:r>
          </a:p>
        </p:txBody>
      </p:sp>
      <p:sp>
        <p:nvSpPr>
          <p:cNvPr id="79" name="TextovéPole 78">
            <a:extLst>
              <a:ext uri="{FF2B5EF4-FFF2-40B4-BE49-F238E27FC236}">
                <a16:creationId xmlns:a16="http://schemas.microsoft.com/office/drawing/2014/main" id="{E2C74CAE-0B84-F456-769C-88D98B88383E}"/>
              </a:ext>
            </a:extLst>
          </p:cNvPr>
          <p:cNvSpPr txBox="1"/>
          <p:nvPr/>
        </p:nvSpPr>
        <p:spPr>
          <a:xfrm>
            <a:off x="8499622" y="3490119"/>
            <a:ext cx="288783" cy="369332"/>
          </a:xfrm>
          <a:prstGeom prst="rect">
            <a:avLst/>
          </a:prstGeom>
          <a:noFill/>
        </p:spPr>
        <p:txBody>
          <a:bodyPr wrap="square" rtlCol="0">
            <a:spAutoFit/>
          </a:bodyPr>
          <a:lstStyle/>
          <a:p>
            <a:r>
              <a:rPr lang="cs-CZ" dirty="0"/>
              <a:t>9</a:t>
            </a:r>
          </a:p>
        </p:txBody>
      </p:sp>
      <p:sp>
        <p:nvSpPr>
          <p:cNvPr id="80" name="TextovéPole 79">
            <a:extLst>
              <a:ext uri="{FF2B5EF4-FFF2-40B4-BE49-F238E27FC236}">
                <a16:creationId xmlns:a16="http://schemas.microsoft.com/office/drawing/2014/main" id="{72E131AF-AEB0-D3EF-BE8E-0CBE5B9F83C1}"/>
              </a:ext>
            </a:extLst>
          </p:cNvPr>
          <p:cNvSpPr txBox="1"/>
          <p:nvPr/>
        </p:nvSpPr>
        <p:spPr>
          <a:xfrm>
            <a:off x="8977094" y="3877648"/>
            <a:ext cx="442374" cy="369332"/>
          </a:xfrm>
          <a:prstGeom prst="rect">
            <a:avLst/>
          </a:prstGeom>
          <a:noFill/>
        </p:spPr>
        <p:txBody>
          <a:bodyPr wrap="square" rtlCol="0">
            <a:spAutoFit/>
          </a:bodyPr>
          <a:lstStyle/>
          <a:p>
            <a:r>
              <a:rPr lang="cs-CZ" dirty="0"/>
              <a:t>10</a:t>
            </a:r>
          </a:p>
        </p:txBody>
      </p:sp>
      <p:sp>
        <p:nvSpPr>
          <p:cNvPr id="81" name="TextovéPole 80">
            <a:extLst>
              <a:ext uri="{FF2B5EF4-FFF2-40B4-BE49-F238E27FC236}">
                <a16:creationId xmlns:a16="http://schemas.microsoft.com/office/drawing/2014/main" id="{FAC75987-460F-97EE-ECFE-7AA729FC57E7}"/>
              </a:ext>
            </a:extLst>
          </p:cNvPr>
          <p:cNvSpPr txBox="1"/>
          <p:nvPr/>
        </p:nvSpPr>
        <p:spPr>
          <a:xfrm>
            <a:off x="8479864" y="4062314"/>
            <a:ext cx="442374" cy="369332"/>
          </a:xfrm>
          <a:prstGeom prst="rect">
            <a:avLst/>
          </a:prstGeom>
          <a:noFill/>
        </p:spPr>
        <p:txBody>
          <a:bodyPr wrap="square" rtlCol="0">
            <a:spAutoFit/>
          </a:bodyPr>
          <a:lstStyle/>
          <a:p>
            <a:r>
              <a:rPr lang="cs-CZ" dirty="0"/>
              <a:t>11</a:t>
            </a:r>
          </a:p>
        </p:txBody>
      </p:sp>
      <p:sp>
        <p:nvSpPr>
          <p:cNvPr id="82" name="TextovéPole 81">
            <a:extLst>
              <a:ext uri="{FF2B5EF4-FFF2-40B4-BE49-F238E27FC236}">
                <a16:creationId xmlns:a16="http://schemas.microsoft.com/office/drawing/2014/main" id="{B2E51738-A098-371A-F632-1B604470B2A6}"/>
              </a:ext>
            </a:extLst>
          </p:cNvPr>
          <p:cNvSpPr txBox="1"/>
          <p:nvPr/>
        </p:nvSpPr>
        <p:spPr>
          <a:xfrm>
            <a:off x="8723489" y="4362043"/>
            <a:ext cx="442374" cy="369332"/>
          </a:xfrm>
          <a:prstGeom prst="rect">
            <a:avLst/>
          </a:prstGeom>
          <a:noFill/>
        </p:spPr>
        <p:txBody>
          <a:bodyPr wrap="square" rtlCol="0">
            <a:spAutoFit/>
          </a:bodyPr>
          <a:lstStyle/>
          <a:p>
            <a:r>
              <a:rPr lang="cs-CZ" dirty="0"/>
              <a:t>12</a:t>
            </a:r>
          </a:p>
        </p:txBody>
      </p:sp>
      <p:sp>
        <p:nvSpPr>
          <p:cNvPr id="83" name="TextovéPole 82">
            <a:extLst>
              <a:ext uri="{FF2B5EF4-FFF2-40B4-BE49-F238E27FC236}">
                <a16:creationId xmlns:a16="http://schemas.microsoft.com/office/drawing/2014/main" id="{E1C3280B-EBBA-FFE8-63D3-0F2AA226D061}"/>
              </a:ext>
            </a:extLst>
          </p:cNvPr>
          <p:cNvSpPr txBox="1"/>
          <p:nvPr/>
        </p:nvSpPr>
        <p:spPr>
          <a:xfrm>
            <a:off x="8166734" y="4592067"/>
            <a:ext cx="442374" cy="369332"/>
          </a:xfrm>
          <a:prstGeom prst="rect">
            <a:avLst/>
          </a:prstGeom>
          <a:noFill/>
        </p:spPr>
        <p:txBody>
          <a:bodyPr wrap="square" rtlCol="0">
            <a:spAutoFit/>
          </a:bodyPr>
          <a:lstStyle/>
          <a:p>
            <a:r>
              <a:rPr lang="cs-CZ" dirty="0"/>
              <a:t>13</a:t>
            </a:r>
          </a:p>
        </p:txBody>
      </p:sp>
      <p:sp>
        <p:nvSpPr>
          <p:cNvPr id="84" name="TextovéPole 83">
            <a:extLst>
              <a:ext uri="{FF2B5EF4-FFF2-40B4-BE49-F238E27FC236}">
                <a16:creationId xmlns:a16="http://schemas.microsoft.com/office/drawing/2014/main" id="{5A5A5AB8-B0B7-F460-C880-CE6A85A79B69}"/>
              </a:ext>
            </a:extLst>
          </p:cNvPr>
          <p:cNvSpPr txBox="1"/>
          <p:nvPr/>
        </p:nvSpPr>
        <p:spPr>
          <a:xfrm>
            <a:off x="7188161" y="4546709"/>
            <a:ext cx="442374" cy="369332"/>
          </a:xfrm>
          <a:prstGeom prst="rect">
            <a:avLst/>
          </a:prstGeom>
          <a:noFill/>
        </p:spPr>
        <p:txBody>
          <a:bodyPr wrap="square" rtlCol="0">
            <a:spAutoFit/>
          </a:bodyPr>
          <a:lstStyle/>
          <a:p>
            <a:r>
              <a:rPr lang="cs-CZ" dirty="0"/>
              <a:t>14</a:t>
            </a:r>
          </a:p>
        </p:txBody>
      </p:sp>
      <p:sp>
        <p:nvSpPr>
          <p:cNvPr id="85" name="TextovéPole 84">
            <a:extLst>
              <a:ext uri="{FF2B5EF4-FFF2-40B4-BE49-F238E27FC236}">
                <a16:creationId xmlns:a16="http://schemas.microsoft.com/office/drawing/2014/main" id="{D98DCA0E-0363-6262-9808-EA97725E65CC}"/>
              </a:ext>
            </a:extLst>
          </p:cNvPr>
          <p:cNvSpPr txBox="1"/>
          <p:nvPr/>
        </p:nvSpPr>
        <p:spPr>
          <a:xfrm>
            <a:off x="7656339" y="3861495"/>
            <a:ext cx="442374" cy="369332"/>
          </a:xfrm>
          <a:prstGeom prst="rect">
            <a:avLst/>
          </a:prstGeom>
          <a:noFill/>
        </p:spPr>
        <p:txBody>
          <a:bodyPr wrap="square" rtlCol="0">
            <a:spAutoFit/>
          </a:bodyPr>
          <a:lstStyle/>
          <a:p>
            <a:r>
              <a:rPr lang="cs-CZ" dirty="0"/>
              <a:t>15</a:t>
            </a:r>
          </a:p>
        </p:txBody>
      </p:sp>
      <p:sp>
        <p:nvSpPr>
          <p:cNvPr id="86" name="TextovéPole 85">
            <a:extLst>
              <a:ext uri="{FF2B5EF4-FFF2-40B4-BE49-F238E27FC236}">
                <a16:creationId xmlns:a16="http://schemas.microsoft.com/office/drawing/2014/main" id="{94E54E9E-607A-3A1F-E6EE-094FDD7DA956}"/>
              </a:ext>
            </a:extLst>
          </p:cNvPr>
          <p:cNvSpPr txBox="1"/>
          <p:nvPr/>
        </p:nvSpPr>
        <p:spPr>
          <a:xfrm>
            <a:off x="6854327" y="3813612"/>
            <a:ext cx="442374" cy="369332"/>
          </a:xfrm>
          <a:prstGeom prst="rect">
            <a:avLst/>
          </a:prstGeom>
          <a:noFill/>
        </p:spPr>
        <p:txBody>
          <a:bodyPr wrap="square" rtlCol="0">
            <a:spAutoFit/>
          </a:bodyPr>
          <a:lstStyle/>
          <a:p>
            <a:r>
              <a:rPr lang="cs-CZ" dirty="0"/>
              <a:t>16</a:t>
            </a:r>
          </a:p>
        </p:txBody>
      </p:sp>
      <p:sp>
        <p:nvSpPr>
          <p:cNvPr id="87" name="TextovéPole 86">
            <a:extLst>
              <a:ext uri="{FF2B5EF4-FFF2-40B4-BE49-F238E27FC236}">
                <a16:creationId xmlns:a16="http://schemas.microsoft.com/office/drawing/2014/main" id="{0FC1107A-A96B-B144-1688-BD6310908160}"/>
              </a:ext>
            </a:extLst>
          </p:cNvPr>
          <p:cNvSpPr txBox="1"/>
          <p:nvPr/>
        </p:nvSpPr>
        <p:spPr>
          <a:xfrm>
            <a:off x="7321904" y="3490119"/>
            <a:ext cx="442374" cy="369332"/>
          </a:xfrm>
          <a:prstGeom prst="rect">
            <a:avLst/>
          </a:prstGeom>
          <a:noFill/>
        </p:spPr>
        <p:txBody>
          <a:bodyPr wrap="square" rtlCol="0">
            <a:spAutoFit/>
          </a:bodyPr>
          <a:lstStyle/>
          <a:p>
            <a:r>
              <a:rPr lang="cs-CZ" dirty="0"/>
              <a:t>17</a:t>
            </a:r>
          </a:p>
        </p:txBody>
      </p:sp>
      <p:sp>
        <p:nvSpPr>
          <p:cNvPr id="88" name="TextovéPole 87">
            <a:extLst>
              <a:ext uri="{FF2B5EF4-FFF2-40B4-BE49-F238E27FC236}">
                <a16:creationId xmlns:a16="http://schemas.microsoft.com/office/drawing/2014/main" id="{A1FA26B0-356E-B466-C035-7418CB576996}"/>
              </a:ext>
            </a:extLst>
          </p:cNvPr>
          <p:cNvSpPr txBox="1"/>
          <p:nvPr/>
        </p:nvSpPr>
        <p:spPr>
          <a:xfrm>
            <a:off x="6686272" y="3059668"/>
            <a:ext cx="442374" cy="369332"/>
          </a:xfrm>
          <a:prstGeom prst="rect">
            <a:avLst/>
          </a:prstGeom>
          <a:noFill/>
        </p:spPr>
        <p:txBody>
          <a:bodyPr wrap="square" rtlCol="0">
            <a:spAutoFit/>
          </a:bodyPr>
          <a:lstStyle/>
          <a:p>
            <a:r>
              <a:rPr lang="cs-CZ" dirty="0"/>
              <a:t>18</a:t>
            </a:r>
          </a:p>
        </p:txBody>
      </p:sp>
      <p:sp>
        <p:nvSpPr>
          <p:cNvPr id="89" name="TextovéPole 88">
            <a:extLst>
              <a:ext uri="{FF2B5EF4-FFF2-40B4-BE49-F238E27FC236}">
                <a16:creationId xmlns:a16="http://schemas.microsoft.com/office/drawing/2014/main" id="{E7AB23D9-35E1-4686-580B-6EC522EA5D57}"/>
              </a:ext>
            </a:extLst>
          </p:cNvPr>
          <p:cNvSpPr txBox="1"/>
          <p:nvPr/>
        </p:nvSpPr>
        <p:spPr>
          <a:xfrm>
            <a:off x="7389542" y="2660326"/>
            <a:ext cx="442374" cy="369332"/>
          </a:xfrm>
          <a:prstGeom prst="rect">
            <a:avLst/>
          </a:prstGeom>
          <a:noFill/>
        </p:spPr>
        <p:txBody>
          <a:bodyPr wrap="square" rtlCol="0">
            <a:spAutoFit/>
          </a:bodyPr>
          <a:lstStyle/>
          <a:p>
            <a:r>
              <a:rPr lang="cs-CZ" dirty="0"/>
              <a:t>19</a:t>
            </a:r>
          </a:p>
        </p:txBody>
      </p:sp>
      <p:sp>
        <p:nvSpPr>
          <p:cNvPr id="90" name="TextovéPole 89">
            <a:extLst>
              <a:ext uri="{FF2B5EF4-FFF2-40B4-BE49-F238E27FC236}">
                <a16:creationId xmlns:a16="http://schemas.microsoft.com/office/drawing/2014/main" id="{FF5DA6F4-41B0-850D-DFA4-92F9155FC45C}"/>
              </a:ext>
            </a:extLst>
          </p:cNvPr>
          <p:cNvSpPr txBox="1"/>
          <p:nvPr/>
        </p:nvSpPr>
        <p:spPr>
          <a:xfrm>
            <a:off x="6933161" y="2341842"/>
            <a:ext cx="442374" cy="369332"/>
          </a:xfrm>
          <a:prstGeom prst="rect">
            <a:avLst/>
          </a:prstGeom>
          <a:noFill/>
        </p:spPr>
        <p:txBody>
          <a:bodyPr wrap="square" rtlCol="0">
            <a:spAutoFit/>
          </a:bodyPr>
          <a:lstStyle/>
          <a:p>
            <a:r>
              <a:rPr lang="cs-CZ" dirty="0"/>
              <a:t>20</a:t>
            </a:r>
          </a:p>
        </p:txBody>
      </p:sp>
      <p:sp>
        <p:nvSpPr>
          <p:cNvPr id="91" name="TextovéPole 90">
            <a:extLst>
              <a:ext uri="{FF2B5EF4-FFF2-40B4-BE49-F238E27FC236}">
                <a16:creationId xmlns:a16="http://schemas.microsoft.com/office/drawing/2014/main" id="{73991BC2-353C-8AE2-79C6-69A493EF5FC4}"/>
              </a:ext>
            </a:extLst>
          </p:cNvPr>
          <p:cNvSpPr txBox="1"/>
          <p:nvPr/>
        </p:nvSpPr>
        <p:spPr>
          <a:xfrm>
            <a:off x="7339187" y="2040132"/>
            <a:ext cx="442374" cy="369332"/>
          </a:xfrm>
          <a:prstGeom prst="rect">
            <a:avLst/>
          </a:prstGeom>
          <a:noFill/>
        </p:spPr>
        <p:txBody>
          <a:bodyPr wrap="square" rtlCol="0">
            <a:spAutoFit/>
          </a:bodyPr>
          <a:lstStyle/>
          <a:p>
            <a:r>
              <a:rPr lang="cs-CZ" dirty="0"/>
              <a:t>21</a:t>
            </a:r>
          </a:p>
        </p:txBody>
      </p:sp>
      <p:sp>
        <p:nvSpPr>
          <p:cNvPr id="92" name="TextovéPole 91">
            <a:extLst>
              <a:ext uri="{FF2B5EF4-FFF2-40B4-BE49-F238E27FC236}">
                <a16:creationId xmlns:a16="http://schemas.microsoft.com/office/drawing/2014/main" id="{C937CD0B-D2AF-76B1-51EC-57CCE6CD7565}"/>
              </a:ext>
            </a:extLst>
          </p:cNvPr>
          <p:cNvSpPr txBox="1"/>
          <p:nvPr/>
        </p:nvSpPr>
        <p:spPr>
          <a:xfrm>
            <a:off x="6892580" y="1748790"/>
            <a:ext cx="442374" cy="369332"/>
          </a:xfrm>
          <a:prstGeom prst="rect">
            <a:avLst/>
          </a:prstGeom>
          <a:noFill/>
        </p:spPr>
        <p:txBody>
          <a:bodyPr wrap="square" rtlCol="0">
            <a:spAutoFit/>
          </a:bodyPr>
          <a:lstStyle/>
          <a:p>
            <a:r>
              <a:rPr lang="cs-CZ" dirty="0"/>
              <a:t>22</a:t>
            </a:r>
          </a:p>
        </p:txBody>
      </p:sp>
      <p:sp>
        <p:nvSpPr>
          <p:cNvPr id="93" name="TextovéPole 92">
            <a:extLst>
              <a:ext uri="{FF2B5EF4-FFF2-40B4-BE49-F238E27FC236}">
                <a16:creationId xmlns:a16="http://schemas.microsoft.com/office/drawing/2014/main" id="{E4C4D1C8-425F-28BA-BCE5-C105471DB173}"/>
              </a:ext>
            </a:extLst>
          </p:cNvPr>
          <p:cNvSpPr txBox="1"/>
          <p:nvPr/>
        </p:nvSpPr>
        <p:spPr>
          <a:xfrm>
            <a:off x="7419075" y="1381035"/>
            <a:ext cx="442374" cy="369332"/>
          </a:xfrm>
          <a:prstGeom prst="rect">
            <a:avLst/>
          </a:prstGeom>
          <a:noFill/>
        </p:spPr>
        <p:txBody>
          <a:bodyPr wrap="square" rtlCol="0">
            <a:spAutoFit/>
          </a:bodyPr>
          <a:lstStyle/>
          <a:p>
            <a:r>
              <a:rPr lang="cs-CZ" dirty="0"/>
              <a:t>23</a:t>
            </a:r>
          </a:p>
        </p:txBody>
      </p:sp>
      <p:sp>
        <p:nvSpPr>
          <p:cNvPr id="94" name="TextovéPole 93">
            <a:extLst>
              <a:ext uri="{FF2B5EF4-FFF2-40B4-BE49-F238E27FC236}">
                <a16:creationId xmlns:a16="http://schemas.microsoft.com/office/drawing/2014/main" id="{F3A095AB-1B89-450A-754B-5C178B7D90D0}"/>
              </a:ext>
            </a:extLst>
          </p:cNvPr>
          <p:cNvSpPr txBox="1"/>
          <p:nvPr/>
        </p:nvSpPr>
        <p:spPr>
          <a:xfrm>
            <a:off x="7345240" y="930339"/>
            <a:ext cx="442374" cy="369332"/>
          </a:xfrm>
          <a:prstGeom prst="rect">
            <a:avLst/>
          </a:prstGeom>
          <a:noFill/>
        </p:spPr>
        <p:txBody>
          <a:bodyPr wrap="square" rtlCol="0">
            <a:spAutoFit/>
          </a:bodyPr>
          <a:lstStyle/>
          <a:p>
            <a:r>
              <a:rPr lang="cs-CZ" dirty="0"/>
              <a:t>24</a:t>
            </a:r>
          </a:p>
        </p:txBody>
      </p:sp>
      <p:sp>
        <p:nvSpPr>
          <p:cNvPr id="146" name="TextovéPole 145">
            <a:extLst>
              <a:ext uri="{FF2B5EF4-FFF2-40B4-BE49-F238E27FC236}">
                <a16:creationId xmlns:a16="http://schemas.microsoft.com/office/drawing/2014/main" id="{11D91B75-D29F-4186-1645-227A274E5DEE}"/>
              </a:ext>
            </a:extLst>
          </p:cNvPr>
          <p:cNvSpPr txBox="1"/>
          <p:nvPr/>
        </p:nvSpPr>
        <p:spPr>
          <a:xfrm>
            <a:off x="8414934" y="5914584"/>
            <a:ext cx="2648537" cy="646331"/>
          </a:xfrm>
          <a:prstGeom prst="rect">
            <a:avLst/>
          </a:prstGeom>
          <a:noFill/>
        </p:spPr>
        <p:txBody>
          <a:bodyPr wrap="square" rtlCol="0">
            <a:spAutoFit/>
          </a:bodyPr>
          <a:lstStyle/>
          <a:p>
            <a:pPr algn="ctr"/>
            <a:r>
              <a:rPr lang="cs-CZ" dirty="0"/>
              <a:t>Body 1-24: </a:t>
            </a:r>
            <a:r>
              <a:rPr lang="cs-CZ" dirty="0" err="1"/>
              <a:t>landmarky</a:t>
            </a:r>
            <a:r>
              <a:rPr lang="cs-CZ" dirty="0"/>
              <a:t> charakterizující tvar listu</a:t>
            </a:r>
          </a:p>
        </p:txBody>
      </p:sp>
      <p:sp>
        <p:nvSpPr>
          <p:cNvPr id="147" name="Volný tvar: obrazec 146">
            <a:extLst>
              <a:ext uri="{FF2B5EF4-FFF2-40B4-BE49-F238E27FC236}">
                <a16:creationId xmlns:a16="http://schemas.microsoft.com/office/drawing/2014/main" id="{B4F44366-1C11-A726-4E46-CACC304EF2CF}"/>
              </a:ext>
            </a:extLst>
          </p:cNvPr>
          <p:cNvSpPr/>
          <p:nvPr/>
        </p:nvSpPr>
        <p:spPr>
          <a:xfrm>
            <a:off x="9926357" y="1769246"/>
            <a:ext cx="992494" cy="2897272"/>
          </a:xfrm>
          <a:custGeom>
            <a:avLst/>
            <a:gdLst>
              <a:gd name="connsiteX0" fmla="*/ 975241 w 992494"/>
              <a:gd name="connsiteY0" fmla="*/ 0 h 3795623"/>
              <a:gd name="connsiteX1" fmla="*/ 897603 w 992494"/>
              <a:gd name="connsiteY1" fmla="*/ 69012 h 3795623"/>
              <a:gd name="connsiteX2" fmla="*/ 863097 w 992494"/>
              <a:gd name="connsiteY2" fmla="*/ 94891 h 3795623"/>
              <a:gd name="connsiteX3" fmla="*/ 811339 w 992494"/>
              <a:gd name="connsiteY3" fmla="*/ 138023 h 3795623"/>
              <a:gd name="connsiteX4" fmla="*/ 750954 w 992494"/>
              <a:gd name="connsiteY4" fmla="*/ 172529 h 3795623"/>
              <a:gd name="connsiteX5" fmla="*/ 699196 w 992494"/>
              <a:gd name="connsiteY5" fmla="*/ 224287 h 3795623"/>
              <a:gd name="connsiteX6" fmla="*/ 612931 w 992494"/>
              <a:gd name="connsiteY6" fmla="*/ 301925 h 3795623"/>
              <a:gd name="connsiteX7" fmla="*/ 612931 w 992494"/>
              <a:gd name="connsiteY7" fmla="*/ 439947 h 3795623"/>
              <a:gd name="connsiteX8" fmla="*/ 647437 w 992494"/>
              <a:gd name="connsiteY8" fmla="*/ 552091 h 3795623"/>
              <a:gd name="connsiteX9" fmla="*/ 681943 w 992494"/>
              <a:gd name="connsiteY9" fmla="*/ 612476 h 3795623"/>
              <a:gd name="connsiteX10" fmla="*/ 707822 w 992494"/>
              <a:gd name="connsiteY10" fmla="*/ 655608 h 3795623"/>
              <a:gd name="connsiteX11" fmla="*/ 725075 w 992494"/>
              <a:gd name="connsiteY11" fmla="*/ 690113 h 3795623"/>
              <a:gd name="connsiteX12" fmla="*/ 750954 w 992494"/>
              <a:gd name="connsiteY12" fmla="*/ 715993 h 3795623"/>
              <a:gd name="connsiteX13" fmla="*/ 707822 w 992494"/>
              <a:gd name="connsiteY13" fmla="*/ 871268 h 3795623"/>
              <a:gd name="connsiteX14" fmla="*/ 681943 w 992494"/>
              <a:gd name="connsiteY14" fmla="*/ 888521 h 3795623"/>
              <a:gd name="connsiteX15" fmla="*/ 362765 w 992494"/>
              <a:gd name="connsiteY15" fmla="*/ 914400 h 3795623"/>
              <a:gd name="connsiteX16" fmla="*/ 285128 w 992494"/>
              <a:gd name="connsiteY16" fmla="*/ 931653 h 3795623"/>
              <a:gd name="connsiteX17" fmla="*/ 241996 w 992494"/>
              <a:gd name="connsiteY17" fmla="*/ 966159 h 3795623"/>
              <a:gd name="connsiteX18" fmla="*/ 172984 w 992494"/>
              <a:gd name="connsiteY18" fmla="*/ 1043797 h 3795623"/>
              <a:gd name="connsiteX19" fmla="*/ 190237 w 992494"/>
              <a:gd name="connsiteY19" fmla="*/ 1095555 h 3795623"/>
              <a:gd name="connsiteX20" fmla="*/ 293754 w 992494"/>
              <a:gd name="connsiteY20" fmla="*/ 1130061 h 3795623"/>
              <a:gd name="connsiteX21" fmla="*/ 423150 w 992494"/>
              <a:gd name="connsiteY21" fmla="*/ 1164566 h 3795623"/>
              <a:gd name="connsiteX22" fmla="*/ 647437 w 992494"/>
              <a:gd name="connsiteY22" fmla="*/ 1285336 h 3795623"/>
              <a:gd name="connsiteX23" fmla="*/ 673316 w 992494"/>
              <a:gd name="connsiteY23" fmla="*/ 1311215 h 3795623"/>
              <a:gd name="connsiteX24" fmla="*/ 630184 w 992494"/>
              <a:gd name="connsiteY24" fmla="*/ 1414732 h 3795623"/>
              <a:gd name="connsiteX25" fmla="*/ 569799 w 992494"/>
              <a:gd name="connsiteY25" fmla="*/ 1449238 h 3795623"/>
              <a:gd name="connsiteX26" fmla="*/ 457656 w 992494"/>
              <a:gd name="connsiteY26" fmla="*/ 1500997 h 3795623"/>
              <a:gd name="connsiteX27" fmla="*/ 405897 w 992494"/>
              <a:gd name="connsiteY27" fmla="*/ 1526876 h 3795623"/>
              <a:gd name="connsiteX28" fmla="*/ 362765 w 992494"/>
              <a:gd name="connsiteY28" fmla="*/ 1544129 h 3795623"/>
              <a:gd name="connsiteX29" fmla="*/ 276501 w 992494"/>
              <a:gd name="connsiteY29" fmla="*/ 1595887 h 3795623"/>
              <a:gd name="connsiteX30" fmla="*/ 276501 w 992494"/>
              <a:gd name="connsiteY30" fmla="*/ 1699404 h 3795623"/>
              <a:gd name="connsiteX31" fmla="*/ 311007 w 992494"/>
              <a:gd name="connsiteY31" fmla="*/ 1716657 h 3795623"/>
              <a:gd name="connsiteX32" fmla="*/ 414524 w 992494"/>
              <a:gd name="connsiteY32" fmla="*/ 1751163 h 3795623"/>
              <a:gd name="connsiteX33" fmla="*/ 466282 w 992494"/>
              <a:gd name="connsiteY33" fmla="*/ 1768415 h 3795623"/>
              <a:gd name="connsiteX34" fmla="*/ 604305 w 992494"/>
              <a:gd name="connsiteY34" fmla="*/ 1811547 h 3795623"/>
              <a:gd name="connsiteX35" fmla="*/ 630184 w 992494"/>
              <a:gd name="connsiteY35" fmla="*/ 1828800 h 3795623"/>
              <a:gd name="connsiteX36" fmla="*/ 690569 w 992494"/>
              <a:gd name="connsiteY36" fmla="*/ 1854680 h 3795623"/>
              <a:gd name="connsiteX37" fmla="*/ 707822 w 992494"/>
              <a:gd name="connsiteY37" fmla="*/ 1880559 h 3795623"/>
              <a:gd name="connsiteX38" fmla="*/ 707822 w 992494"/>
              <a:gd name="connsiteY38" fmla="*/ 1992702 h 3795623"/>
              <a:gd name="connsiteX39" fmla="*/ 681943 w 992494"/>
              <a:gd name="connsiteY39" fmla="*/ 2018581 h 3795623"/>
              <a:gd name="connsiteX40" fmla="*/ 569799 w 992494"/>
              <a:gd name="connsiteY40" fmla="*/ 2087593 h 3795623"/>
              <a:gd name="connsiteX41" fmla="*/ 380018 w 992494"/>
              <a:gd name="connsiteY41" fmla="*/ 2130725 h 3795623"/>
              <a:gd name="connsiteX42" fmla="*/ 276501 w 992494"/>
              <a:gd name="connsiteY42" fmla="*/ 2156604 h 3795623"/>
              <a:gd name="connsiteX43" fmla="*/ 78094 w 992494"/>
              <a:gd name="connsiteY43" fmla="*/ 2234242 h 3795623"/>
              <a:gd name="connsiteX44" fmla="*/ 17709 w 992494"/>
              <a:gd name="connsiteY44" fmla="*/ 2320506 h 3795623"/>
              <a:gd name="connsiteX45" fmla="*/ 78094 w 992494"/>
              <a:gd name="connsiteY45" fmla="*/ 2579298 h 3795623"/>
              <a:gd name="connsiteX46" fmla="*/ 155731 w 992494"/>
              <a:gd name="connsiteY46" fmla="*/ 2605178 h 3795623"/>
              <a:gd name="connsiteX47" fmla="*/ 638811 w 992494"/>
              <a:gd name="connsiteY47" fmla="*/ 2665563 h 3795623"/>
              <a:gd name="connsiteX48" fmla="*/ 707822 w 992494"/>
              <a:gd name="connsiteY48" fmla="*/ 2700068 h 3795623"/>
              <a:gd name="connsiteX49" fmla="*/ 750954 w 992494"/>
              <a:gd name="connsiteY49" fmla="*/ 2725947 h 3795623"/>
              <a:gd name="connsiteX50" fmla="*/ 690569 w 992494"/>
              <a:gd name="connsiteY50" fmla="*/ 2855344 h 3795623"/>
              <a:gd name="connsiteX51" fmla="*/ 466282 w 992494"/>
              <a:gd name="connsiteY51" fmla="*/ 2958861 h 3795623"/>
              <a:gd name="connsiteX52" fmla="*/ 397271 w 992494"/>
              <a:gd name="connsiteY52" fmla="*/ 2967487 h 3795623"/>
              <a:gd name="connsiteX53" fmla="*/ 311007 w 992494"/>
              <a:gd name="connsiteY53" fmla="*/ 3001993 h 3795623"/>
              <a:gd name="connsiteX54" fmla="*/ 207490 w 992494"/>
              <a:gd name="connsiteY54" fmla="*/ 3079630 h 3795623"/>
              <a:gd name="connsiteX55" fmla="*/ 181611 w 992494"/>
              <a:gd name="connsiteY55" fmla="*/ 3131389 h 3795623"/>
              <a:gd name="connsiteX56" fmla="*/ 518041 w 992494"/>
              <a:gd name="connsiteY56" fmla="*/ 3252159 h 3795623"/>
              <a:gd name="connsiteX57" fmla="*/ 750954 w 992494"/>
              <a:gd name="connsiteY57" fmla="*/ 3347049 h 3795623"/>
              <a:gd name="connsiteX58" fmla="*/ 768207 w 992494"/>
              <a:gd name="connsiteY58" fmla="*/ 3372929 h 3795623"/>
              <a:gd name="connsiteX59" fmla="*/ 638811 w 992494"/>
              <a:gd name="connsiteY59" fmla="*/ 3459193 h 3795623"/>
              <a:gd name="connsiteX60" fmla="*/ 518041 w 992494"/>
              <a:gd name="connsiteY60" fmla="*/ 3493698 h 3795623"/>
              <a:gd name="connsiteX61" fmla="*/ 414524 w 992494"/>
              <a:gd name="connsiteY61" fmla="*/ 3579963 h 3795623"/>
              <a:gd name="connsiteX62" fmla="*/ 405897 w 992494"/>
              <a:gd name="connsiteY62" fmla="*/ 3605842 h 3795623"/>
              <a:gd name="connsiteX63" fmla="*/ 449029 w 992494"/>
              <a:gd name="connsiteY63" fmla="*/ 3657600 h 3795623"/>
              <a:gd name="connsiteX64" fmla="*/ 552546 w 992494"/>
              <a:gd name="connsiteY64" fmla="*/ 3683480 h 3795623"/>
              <a:gd name="connsiteX65" fmla="*/ 725075 w 992494"/>
              <a:gd name="connsiteY65" fmla="*/ 3700732 h 3795623"/>
              <a:gd name="connsiteX66" fmla="*/ 785460 w 992494"/>
              <a:gd name="connsiteY66" fmla="*/ 3726612 h 3795623"/>
              <a:gd name="connsiteX67" fmla="*/ 854471 w 992494"/>
              <a:gd name="connsiteY67" fmla="*/ 3735238 h 3795623"/>
              <a:gd name="connsiteX68" fmla="*/ 923482 w 992494"/>
              <a:gd name="connsiteY68" fmla="*/ 3752491 h 3795623"/>
              <a:gd name="connsiteX69" fmla="*/ 992494 w 992494"/>
              <a:gd name="connsiteY69" fmla="*/ 3795623 h 3795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992494" h="3795623">
                <a:moveTo>
                  <a:pt x="975241" y="0"/>
                </a:moveTo>
                <a:cubicBezTo>
                  <a:pt x="890718" y="50715"/>
                  <a:pt x="970698" y="-4082"/>
                  <a:pt x="897603" y="69012"/>
                </a:cubicBezTo>
                <a:cubicBezTo>
                  <a:pt x="887437" y="79178"/>
                  <a:pt x="874324" y="85910"/>
                  <a:pt x="863097" y="94891"/>
                </a:cubicBezTo>
                <a:cubicBezTo>
                  <a:pt x="845560" y="108920"/>
                  <a:pt x="829804" y="125240"/>
                  <a:pt x="811339" y="138023"/>
                </a:cubicBezTo>
                <a:cubicBezTo>
                  <a:pt x="792278" y="151219"/>
                  <a:pt x="769329" y="158394"/>
                  <a:pt x="750954" y="172529"/>
                </a:cubicBezTo>
                <a:cubicBezTo>
                  <a:pt x="731615" y="187405"/>
                  <a:pt x="717940" y="208667"/>
                  <a:pt x="699196" y="224287"/>
                </a:cubicBezTo>
                <a:cubicBezTo>
                  <a:pt x="605285" y="302546"/>
                  <a:pt x="684216" y="212820"/>
                  <a:pt x="612931" y="301925"/>
                </a:cubicBezTo>
                <a:cubicBezTo>
                  <a:pt x="593690" y="359651"/>
                  <a:pt x="598494" y="334078"/>
                  <a:pt x="612931" y="439947"/>
                </a:cubicBezTo>
                <a:cubicBezTo>
                  <a:pt x="622326" y="508843"/>
                  <a:pt x="623493" y="504203"/>
                  <a:pt x="647437" y="552091"/>
                </a:cubicBezTo>
                <a:cubicBezTo>
                  <a:pt x="663184" y="615082"/>
                  <a:pt x="643397" y="561082"/>
                  <a:pt x="681943" y="612476"/>
                </a:cubicBezTo>
                <a:cubicBezTo>
                  <a:pt x="692003" y="625889"/>
                  <a:pt x="699679" y="640951"/>
                  <a:pt x="707822" y="655608"/>
                </a:cubicBezTo>
                <a:cubicBezTo>
                  <a:pt x="714067" y="666849"/>
                  <a:pt x="717601" y="679649"/>
                  <a:pt x="725075" y="690113"/>
                </a:cubicBezTo>
                <a:cubicBezTo>
                  <a:pt x="732166" y="700040"/>
                  <a:pt x="742328" y="707366"/>
                  <a:pt x="750954" y="715993"/>
                </a:cubicBezTo>
                <a:cubicBezTo>
                  <a:pt x="737140" y="819598"/>
                  <a:pt x="763054" y="825241"/>
                  <a:pt x="707822" y="871268"/>
                </a:cubicBezTo>
                <a:cubicBezTo>
                  <a:pt x="699857" y="877905"/>
                  <a:pt x="692231" y="887235"/>
                  <a:pt x="681943" y="888521"/>
                </a:cubicBezTo>
                <a:cubicBezTo>
                  <a:pt x="576025" y="901761"/>
                  <a:pt x="362765" y="914400"/>
                  <a:pt x="362765" y="914400"/>
                </a:cubicBezTo>
                <a:cubicBezTo>
                  <a:pt x="336886" y="920151"/>
                  <a:pt x="309495" y="921210"/>
                  <a:pt x="285128" y="931653"/>
                </a:cubicBezTo>
                <a:cubicBezTo>
                  <a:pt x="268205" y="938906"/>
                  <a:pt x="255620" y="953774"/>
                  <a:pt x="241996" y="966159"/>
                </a:cubicBezTo>
                <a:cubicBezTo>
                  <a:pt x="191995" y="1011614"/>
                  <a:pt x="199909" y="1003409"/>
                  <a:pt x="172984" y="1043797"/>
                </a:cubicBezTo>
                <a:cubicBezTo>
                  <a:pt x="178735" y="1061050"/>
                  <a:pt x="177378" y="1082696"/>
                  <a:pt x="190237" y="1095555"/>
                </a:cubicBezTo>
                <a:cubicBezTo>
                  <a:pt x="214254" y="1119572"/>
                  <a:pt x="262521" y="1122253"/>
                  <a:pt x="293754" y="1130061"/>
                </a:cubicBezTo>
                <a:cubicBezTo>
                  <a:pt x="337060" y="1140888"/>
                  <a:pt x="423150" y="1164566"/>
                  <a:pt x="423150" y="1164566"/>
                </a:cubicBezTo>
                <a:cubicBezTo>
                  <a:pt x="445955" y="1175969"/>
                  <a:pt x="623704" y="1261603"/>
                  <a:pt x="647437" y="1285336"/>
                </a:cubicBezTo>
                <a:lnTo>
                  <a:pt x="673316" y="1311215"/>
                </a:lnTo>
                <a:cubicBezTo>
                  <a:pt x="658939" y="1345721"/>
                  <a:pt x="652613" y="1384827"/>
                  <a:pt x="630184" y="1414732"/>
                </a:cubicBezTo>
                <a:cubicBezTo>
                  <a:pt x="616274" y="1433278"/>
                  <a:pt x="590254" y="1438328"/>
                  <a:pt x="569799" y="1449238"/>
                </a:cubicBezTo>
                <a:cubicBezTo>
                  <a:pt x="444955" y="1515822"/>
                  <a:pt x="549944" y="1459048"/>
                  <a:pt x="457656" y="1500997"/>
                </a:cubicBezTo>
                <a:cubicBezTo>
                  <a:pt x="440096" y="1508979"/>
                  <a:pt x="423457" y="1518894"/>
                  <a:pt x="405897" y="1526876"/>
                </a:cubicBezTo>
                <a:cubicBezTo>
                  <a:pt x="391800" y="1533284"/>
                  <a:pt x="376428" y="1536842"/>
                  <a:pt x="362765" y="1544129"/>
                </a:cubicBezTo>
                <a:cubicBezTo>
                  <a:pt x="333177" y="1559909"/>
                  <a:pt x="276501" y="1595887"/>
                  <a:pt x="276501" y="1595887"/>
                </a:cubicBezTo>
                <a:cubicBezTo>
                  <a:pt x="248180" y="1643088"/>
                  <a:pt x="232491" y="1642819"/>
                  <a:pt x="276501" y="1699404"/>
                </a:cubicBezTo>
                <a:cubicBezTo>
                  <a:pt x="284396" y="1709555"/>
                  <a:pt x="299256" y="1711434"/>
                  <a:pt x="311007" y="1716657"/>
                </a:cubicBezTo>
                <a:cubicBezTo>
                  <a:pt x="362188" y="1739404"/>
                  <a:pt x="354645" y="1732739"/>
                  <a:pt x="414524" y="1751163"/>
                </a:cubicBezTo>
                <a:cubicBezTo>
                  <a:pt x="431906" y="1756511"/>
                  <a:pt x="448796" y="1763419"/>
                  <a:pt x="466282" y="1768415"/>
                </a:cubicBezTo>
                <a:cubicBezTo>
                  <a:pt x="537287" y="1788702"/>
                  <a:pt x="535722" y="1780373"/>
                  <a:pt x="604305" y="1811547"/>
                </a:cubicBezTo>
                <a:cubicBezTo>
                  <a:pt x="613743" y="1815837"/>
                  <a:pt x="620911" y="1824163"/>
                  <a:pt x="630184" y="1828800"/>
                </a:cubicBezTo>
                <a:cubicBezTo>
                  <a:pt x="649771" y="1838594"/>
                  <a:pt x="670441" y="1846053"/>
                  <a:pt x="690569" y="1854680"/>
                </a:cubicBezTo>
                <a:cubicBezTo>
                  <a:pt x="696320" y="1863306"/>
                  <a:pt x="703738" y="1871030"/>
                  <a:pt x="707822" y="1880559"/>
                </a:cubicBezTo>
                <a:cubicBezTo>
                  <a:pt x="722343" y="1914442"/>
                  <a:pt x="718679" y="1960129"/>
                  <a:pt x="707822" y="1992702"/>
                </a:cubicBezTo>
                <a:cubicBezTo>
                  <a:pt x="703964" y="2004275"/>
                  <a:pt x="691124" y="2010548"/>
                  <a:pt x="681943" y="2018581"/>
                </a:cubicBezTo>
                <a:cubicBezTo>
                  <a:pt x="648257" y="2048056"/>
                  <a:pt x="614030" y="2074324"/>
                  <a:pt x="569799" y="2087593"/>
                </a:cubicBezTo>
                <a:cubicBezTo>
                  <a:pt x="507661" y="2106234"/>
                  <a:pt x="443167" y="2115866"/>
                  <a:pt x="380018" y="2130725"/>
                </a:cubicBezTo>
                <a:cubicBezTo>
                  <a:pt x="345396" y="2138871"/>
                  <a:pt x="309003" y="2142159"/>
                  <a:pt x="276501" y="2156604"/>
                </a:cubicBezTo>
                <a:cubicBezTo>
                  <a:pt x="159801" y="2208471"/>
                  <a:pt x="225533" y="2181585"/>
                  <a:pt x="78094" y="2234242"/>
                </a:cubicBezTo>
                <a:cubicBezTo>
                  <a:pt x="57966" y="2262997"/>
                  <a:pt x="31535" y="2288244"/>
                  <a:pt x="17709" y="2320506"/>
                </a:cubicBezTo>
                <a:cubicBezTo>
                  <a:pt x="-23204" y="2415970"/>
                  <a:pt x="10849" y="2497109"/>
                  <a:pt x="78094" y="2579298"/>
                </a:cubicBezTo>
                <a:cubicBezTo>
                  <a:pt x="95368" y="2600411"/>
                  <a:pt x="129005" y="2599711"/>
                  <a:pt x="155731" y="2605178"/>
                </a:cubicBezTo>
                <a:cubicBezTo>
                  <a:pt x="440942" y="2663517"/>
                  <a:pt x="400834" y="2654230"/>
                  <a:pt x="638811" y="2665563"/>
                </a:cubicBezTo>
                <a:cubicBezTo>
                  <a:pt x="661815" y="2677065"/>
                  <a:pt x="685177" y="2687875"/>
                  <a:pt x="707822" y="2700068"/>
                </a:cubicBezTo>
                <a:cubicBezTo>
                  <a:pt x="722585" y="2708017"/>
                  <a:pt x="746888" y="2709681"/>
                  <a:pt x="750954" y="2725947"/>
                </a:cubicBezTo>
                <a:cubicBezTo>
                  <a:pt x="761164" y="2766789"/>
                  <a:pt x="723280" y="2832963"/>
                  <a:pt x="690569" y="2855344"/>
                </a:cubicBezTo>
                <a:cubicBezTo>
                  <a:pt x="663335" y="2873978"/>
                  <a:pt x="505891" y="2946978"/>
                  <a:pt x="466282" y="2958861"/>
                </a:cubicBezTo>
                <a:cubicBezTo>
                  <a:pt x="444077" y="2965522"/>
                  <a:pt x="420275" y="2964612"/>
                  <a:pt x="397271" y="2967487"/>
                </a:cubicBezTo>
                <a:cubicBezTo>
                  <a:pt x="368516" y="2978989"/>
                  <a:pt x="338707" y="2988143"/>
                  <a:pt x="311007" y="3001993"/>
                </a:cubicBezTo>
                <a:cubicBezTo>
                  <a:pt x="275780" y="3019606"/>
                  <a:pt x="237033" y="3055011"/>
                  <a:pt x="207490" y="3079630"/>
                </a:cubicBezTo>
                <a:cubicBezTo>
                  <a:pt x="198864" y="3096883"/>
                  <a:pt x="180597" y="3112126"/>
                  <a:pt x="181611" y="3131389"/>
                </a:cubicBezTo>
                <a:cubicBezTo>
                  <a:pt x="192497" y="3338242"/>
                  <a:pt x="314046" y="3246330"/>
                  <a:pt x="518041" y="3252159"/>
                </a:cubicBezTo>
                <a:cubicBezTo>
                  <a:pt x="712450" y="3320202"/>
                  <a:pt x="637667" y="3282315"/>
                  <a:pt x="750954" y="3347049"/>
                </a:cubicBezTo>
                <a:cubicBezTo>
                  <a:pt x="756705" y="3355676"/>
                  <a:pt x="768207" y="3362561"/>
                  <a:pt x="768207" y="3372929"/>
                </a:cubicBezTo>
                <a:cubicBezTo>
                  <a:pt x="768207" y="3440028"/>
                  <a:pt x="682311" y="3444693"/>
                  <a:pt x="638811" y="3459193"/>
                </a:cubicBezTo>
                <a:cubicBezTo>
                  <a:pt x="599092" y="3472433"/>
                  <a:pt x="558298" y="3482196"/>
                  <a:pt x="518041" y="3493698"/>
                </a:cubicBezTo>
                <a:cubicBezTo>
                  <a:pt x="471094" y="3526561"/>
                  <a:pt x="437124" y="3534764"/>
                  <a:pt x="414524" y="3579963"/>
                </a:cubicBezTo>
                <a:cubicBezTo>
                  <a:pt x="410457" y="3588096"/>
                  <a:pt x="408773" y="3597216"/>
                  <a:pt x="405897" y="3605842"/>
                </a:cubicBezTo>
                <a:cubicBezTo>
                  <a:pt x="420274" y="3623095"/>
                  <a:pt x="429181" y="3647092"/>
                  <a:pt x="449029" y="3657600"/>
                </a:cubicBezTo>
                <a:cubicBezTo>
                  <a:pt x="480463" y="3674242"/>
                  <a:pt x="517606" y="3676825"/>
                  <a:pt x="552546" y="3683480"/>
                </a:cubicBezTo>
                <a:cubicBezTo>
                  <a:pt x="574701" y="3687700"/>
                  <a:pt x="710432" y="3699401"/>
                  <a:pt x="725075" y="3700732"/>
                </a:cubicBezTo>
                <a:cubicBezTo>
                  <a:pt x="745203" y="3709359"/>
                  <a:pt x="764300" y="3720969"/>
                  <a:pt x="785460" y="3726612"/>
                </a:cubicBezTo>
                <a:cubicBezTo>
                  <a:pt x="807860" y="3732585"/>
                  <a:pt x="831685" y="3730966"/>
                  <a:pt x="854471" y="3735238"/>
                </a:cubicBezTo>
                <a:cubicBezTo>
                  <a:pt x="877777" y="3739608"/>
                  <a:pt x="900478" y="3746740"/>
                  <a:pt x="923482" y="3752491"/>
                </a:cubicBezTo>
                <a:cubicBezTo>
                  <a:pt x="980591" y="3790564"/>
                  <a:pt x="956694" y="3777724"/>
                  <a:pt x="992494" y="3795623"/>
                </a:cubicBezTo>
              </a:path>
            </a:pathLst>
          </a:cu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8" name="Volný tvar: obrazec 147">
            <a:extLst>
              <a:ext uri="{FF2B5EF4-FFF2-40B4-BE49-F238E27FC236}">
                <a16:creationId xmlns:a16="http://schemas.microsoft.com/office/drawing/2014/main" id="{3D16FA02-1B2F-7EAB-AEF1-95D35FDE025C}"/>
              </a:ext>
            </a:extLst>
          </p:cNvPr>
          <p:cNvSpPr/>
          <p:nvPr/>
        </p:nvSpPr>
        <p:spPr>
          <a:xfrm flipH="1">
            <a:off x="10898728" y="1766376"/>
            <a:ext cx="992494" cy="2897272"/>
          </a:xfrm>
          <a:custGeom>
            <a:avLst/>
            <a:gdLst>
              <a:gd name="connsiteX0" fmla="*/ 975241 w 992494"/>
              <a:gd name="connsiteY0" fmla="*/ 0 h 3795623"/>
              <a:gd name="connsiteX1" fmla="*/ 897603 w 992494"/>
              <a:gd name="connsiteY1" fmla="*/ 69012 h 3795623"/>
              <a:gd name="connsiteX2" fmla="*/ 863097 w 992494"/>
              <a:gd name="connsiteY2" fmla="*/ 94891 h 3795623"/>
              <a:gd name="connsiteX3" fmla="*/ 811339 w 992494"/>
              <a:gd name="connsiteY3" fmla="*/ 138023 h 3795623"/>
              <a:gd name="connsiteX4" fmla="*/ 750954 w 992494"/>
              <a:gd name="connsiteY4" fmla="*/ 172529 h 3795623"/>
              <a:gd name="connsiteX5" fmla="*/ 699196 w 992494"/>
              <a:gd name="connsiteY5" fmla="*/ 224287 h 3795623"/>
              <a:gd name="connsiteX6" fmla="*/ 612931 w 992494"/>
              <a:gd name="connsiteY6" fmla="*/ 301925 h 3795623"/>
              <a:gd name="connsiteX7" fmla="*/ 612931 w 992494"/>
              <a:gd name="connsiteY7" fmla="*/ 439947 h 3795623"/>
              <a:gd name="connsiteX8" fmla="*/ 647437 w 992494"/>
              <a:gd name="connsiteY8" fmla="*/ 552091 h 3795623"/>
              <a:gd name="connsiteX9" fmla="*/ 681943 w 992494"/>
              <a:gd name="connsiteY9" fmla="*/ 612476 h 3795623"/>
              <a:gd name="connsiteX10" fmla="*/ 707822 w 992494"/>
              <a:gd name="connsiteY10" fmla="*/ 655608 h 3795623"/>
              <a:gd name="connsiteX11" fmla="*/ 725075 w 992494"/>
              <a:gd name="connsiteY11" fmla="*/ 690113 h 3795623"/>
              <a:gd name="connsiteX12" fmla="*/ 750954 w 992494"/>
              <a:gd name="connsiteY12" fmla="*/ 715993 h 3795623"/>
              <a:gd name="connsiteX13" fmla="*/ 707822 w 992494"/>
              <a:gd name="connsiteY13" fmla="*/ 871268 h 3795623"/>
              <a:gd name="connsiteX14" fmla="*/ 681943 w 992494"/>
              <a:gd name="connsiteY14" fmla="*/ 888521 h 3795623"/>
              <a:gd name="connsiteX15" fmla="*/ 362765 w 992494"/>
              <a:gd name="connsiteY15" fmla="*/ 914400 h 3795623"/>
              <a:gd name="connsiteX16" fmla="*/ 285128 w 992494"/>
              <a:gd name="connsiteY16" fmla="*/ 931653 h 3795623"/>
              <a:gd name="connsiteX17" fmla="*/ 241996 w 992494"/>
              <a:gd name="connsiteY17" fmla="*/ 966159 h 3795623"/>
              <a:gd name="connsiteX18" fmla="*/ 172984 w 992494"/>
              <a:gd name="connsiteY18" fmla="*/ 1043797 h 3795623"/>
              <a:gd name="connsiteX19" fmla="*/ 190237 w 992494"/>
              <a:gd name="connsiteY19" fmla="*/ 1095555 h 3795623"/>
              <a:gd name="connsiteX20" fmla="*/ 293754 w 992494"/>
              <a:gd name="connsiteY20" fmla="*/ 1130061 h 3795623"/>
              <a:gd name="connsiteX21" fmla="*/ 423150 w 992494"/>
              <a:gd name="connsiteY21" fmla="*/ 1164566 h 3795623"/>
              <a:gd name="connsiteX22" fmla="*/ 647437 w 992494"/>
              <a:gd name="connsiteY22" fmla="*/ 1285336 h 3795623"/>
              <a:gd name="connsiteX23" fmla="*/ 673316 w 992494"/>
              <a:gd name="connsiteY23" fmla="*/ 1311215 h 3795623"/>
              <a:gd name="connsiteX24" fmla="*/ 630184 w 992494"/>
              <a:gd name="connsiteY24" fmla="*/ 1414732 h 3795623"/>
              <a:gd name="connsiteX25" fmla="*/ 569799 w 992494"/>
              <a:gd name="connsiteY25" fmla="*/ 1449238 h 3795623"/>
              <a:gd name="connsiteX26" fmla="*/ 457656 w 992494"/>
              <a:gd name="connsiteY26" fmla="*/ 1500997 h 3795623"/>
              <a:gd name="connsiteX27" fmla="*/ 405897 w 992494"/>
              <a:gd name="connsiteY27" fmla="*/ 1526876 h 3795623"/>
              <a:gd name="connsiteX28" fmla="*/ 362765 w 992494"/>
              <a:gd name="connsiteY28" fmla="*/ 1544129 h 3795623"/>
              <a:gd name="connsiteX29" fmla="*/ 276501 w 992494"/>
              <a:gd name="connsiteY29" fmla="*/ 1595887 h 3795623"/>
              <a:gd name="connsiteX30" fmla="*/ 276501 w 992494"/>
              <a:gd name="connsiteY30" fmla="*/ 1699404 h 3795623"/>
              <a:gd name="connsiteX31" fmla="*/ 311007 w 992494"/>
              <a:gd name="connsiteY31" fmla="*/ 1716657 h 3795623"/>
              <a:gd name="connsiteX32" fmla="*/ 414524 w 992494"/>
              <a:gd name="connsiteY32" fmla="*/ 1751163 h 3795623"/>
              <a:gd name="connsiteX33" fmla="*/ 466282 w 992494"/>
              <a:gd name="connsiteY33" fmla="*/ 1768415 h 3795623"/>
              <a:gd name="connsiteX34" fmla="*/ 604305 w 992494"/>
              <a:gd name="connsiteY34" fmla="*/ 1811547 h 3795623"/>
              <a:gd name="connsiteX35" fmla="*/ 630184 w 992494"/>
              <a:gd name="connsiteY35" fmla="*/ 1828800 h 3795623"/>
              <a:gd name="connsiteX36" fmla="*/ 690569 w 992494"/>
              <a:gd name="connsiteY36" fmla="*/ 1854680 h 3795623"/>
              <a:gd name="connsiteX37" fmla="*/ 707822 w 992494"/>
              <a:gd name="connsiteY37" fmla="*/ 1880559 h 3795623"/>
              <a:gd name="connsiteX38" fmla="*/ 707822 w 992494"/>
              <a:gd name="connsiteY38" fmla="*/ 1992702 h 3795623"/>
              <a:gd name="connsiteX39" fmla="*/ 681943 w 992494"/>
              <a:gd name="connsiteY39" fmla="*/ 2018581 h 3795623"/>
              <a:gd name="connsiteX40" fmla="*/ 569799 w 992494"/>
              <a:gd name="connsiteY40" fmla="*/ 2087593 h 3795623"/>
              <a:gd name="connsiteX41" fmla="*/ 380018 w 992494"/>
              <a:gd name="connsiteY41" fmla="*/ 2130725 h 3795623"/>
              <a:gd name="connsiteX42" fmla="*/ 276501 w 992494"/>
              <a:gd name="connsiteY42" fmla="*/ 2156604 h 3795623"/>
              <a:gd name="connsiteX43" fmla="*/ 78094 w 992494"/>
              <a:gd name="connsiteY43" fmla="*/ 2234242 h 3795623"/>
              <a:gd name="connsiteX44" fmla="*/ 17709 w 992494"/>
              <a:gd name="connsiteY44" fmla="*/ 2320506 h 3795623"/>
              <a:gd name="connsiteX45" fmla="*/ 78094 w 992494"/>
              <a:gd name="connsiteY45" fmla="*/ 2579298 h 3795623"/>
              <a:gd name="connsiteX46" fmla="*/ 155731 w 992494"/>
              <a:gd name="connsiteY46" fmla="*/ 2605178 h 3795623"/>
              <a:gd name="connsiteX47" fmla="*/ 638811 w 992494"/>
              <a:gd name="connsiteY47" fmla="*/ 2665563 h 3795623"/>
              <a:gd name="connsiteX48" fmla="*/ 707822 w 992494"/>
              <a:gd name="connsiteY48" fmla="*/ 2700068 h 3795623"/>
              <a:gd name="connsiteX49" fmla="*/ 750954 w 992494"/>
              <a:gd name="connsiteY49" fmla="*/ 2725947 h 3795623"/>
              <a:gd name="connsiteX50" fmla="*/ 690569 w 992494"/>
              <a:gd name="connsiteY50" fmla="*/ 2855344 h 3795623"/>
              <a:gd name="connsiteX51" fmla="*/ 466282 w 992494"/>
              <a:gd name="connsiteY51" fmla="*/ 2958861 h 3795623"/>
              <a:gd name="connsiteX52" fmla="*/ 397271 w 992494"/>
              <a:gd name="connsiteY52" fmla="*/ 2967487 h 3795623"/>
              <a:gd name="connsiteX53" fmla="*/ 311007 w 992494"/>
              <a:gd name="connsiteY53" fmla="*/ 3001993 h 3795623"/>
              <a:gd name="connsiteX54" fmla="*/ 207490 w 992494"/>
              <a:gd name="connsiteY54" fmla="*/ 3079630 h 3795623"/>
              <a:gd name="connsiteX55" fmla="*/ 181611 w 992494"/>
              <a:gd name="connsiteY55" fmla="*/ 3131389 h 3795623"/>
              <a:gd name="connsiteX56" fmla="*/ 518041 w 992494"/>
              <a:gd name="connsiteY56" fmla="*/ 3252159 h 3795623"/>
              <a:gd name="connsiteX57" fmla="*/ 750954 w 992494"/>
              <a:gd name="connsiteY57" fmla="*/ 3347049 h 3795623"/>
              <a:gd name="connsiteX58" fmla="*/ 768207 w 992494"/>
              <a:gd name="connsiteY58" fmla="*/ 3372929 h 3795623"/>
              <a:gd name="connsiteX59" fmla="*/ 638811 w 992494"/>
              <a:gd name="connsiteY59" fmla="*/ 3459193 h 3795623"/>
              <a:gd name="connsiteX60" fmla="*/ 518041 w 992494"/>
              <a:gd name="connsiteY60" fmla="*/ 3493698 h 3795623"/>
              <a:gd name="connsiteX61" fmla="*/ 414524 w 992494"/>
              <a:gd name="connsiteY61" fmla="*/ 3579963 h 3795623"/>
              <a:gd name="connsiteX62" fmla="*/ 405897 w 992494"/>
              <a:gd name="connsiteY62" fmla="*/ 3605842 h 3795623"/>
              <a:gd name="connsiteX63" fmla="*/ 449029 w 992494"/>
              <a:gd name="connsiteY63" fmla="*/ 3657600 h 3795623"/>
              <a:gd name="connsiteX64" fmla="*/ 552546 w 992494"/>
              <a:gd name="connsiteY64" fmla="*/ 3683480 h 3795623"/>
              <a:gd name="connsiteX65" fmla="*/ 725075 w 992494"/>
              <a:gd name="connsiteY65" fmla="*/ 3700732 h 3795623"/>
              <a:gd name="connsiteX66" fmla="*/ 785460 w 992494"/>
              <a:gd name="connsiteY66" fmla="*/ 3726612 h 3795623"/>
              <a:gd name="connsiteX67" fmla="*/ 854471 w 992494"/>
              <a:gd name="connsiteY67" fmla="*/ 3735238 h 3795623"/>
              <a:gd name="connsiteX68" fmla="*/ 923482 w 992494"/>
              <a:gd name="connsiteY68" fmla="*/ 3752491 h 3795623"/>
              <a:gd name="connsiteX69" fmla="*/ 992494 w 992494"/>
              <a:gd name="connsiteY69" fmla="*/ 3795623 h 3795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992494" h="3795623">
                <a:moveTo>
                  <a:pt x="975241" y="0"/>
                </a:moveTo>
                <a:cubicBezTo>
                  <a:pt x="890718" y="50715"/>
                  <a:pt x="970698" y="-4082"/>
                  <a:pt x="897603" y="69012"/>
                </a:cubicBezTo>
                <a:cubicBezTo>
                  <a:pt x="887437" y="79178"/>
                  <a:pt x="874324" y="85910"/>
                  <a:pt x="863097" y="94891"/>
                </a:cubicBezTo>
                <a:cubicBezTo>
                  <a:pt x="845560" y="108920"/>
                  <a:pt x="829804" y="125240"/>
                  <a:pt x="811339" y="138023"/>
                </a:cubicBezTo>
                <a:cubicBezTo>
                  <a:pt x="792278" y="151219"/>
                  <a:pt x="769329" y="158394"/>
                  <a:pt x="750954" y="172529"/>
                </a:cubicBezTo>
                <a:cubicBezTo>
                  <a:pt x="731615" y="187405"/>
                  <a:pt x="717940" y="208667"/>
                  <a:pt x="699196" y="224287"/>
                </a:cubicBezTo>
                <a:cubicBezTo>
                  <a:pt x="605285" y="302546"/>
                  <a:pt x="684216" y="212820"/>
                  <a:pt x="612931" y="301925"/>
                </a:cubicBezTo>
                <a:cubicBezTo>
                  <a:pt x="593690" y="359651"/>
                  <a:pt x="598494" y="334078"/>
                  <a:pt x="612931" y="439947"/>
                </a:cubicBezTo>
                <a:cubicBezTo>
                  <a:pt x="622326" y="508843"/>
                  <a:pt x="623493" y="504203"/>
                  <a:pt x="647437" y="552091"/>
                </a:cubicBezTo>
                <a:cubicBezTo>
                  <a:pt x="663184" y="615082"/>
                  <a:pt x="643397" y="561082"/>
                  <a:pt x="681943" y="612476"/>
                </a:cubicBezTo>
                <a:cubicBezTo>
                  <a:pt x="692003" y="625889"/>
                  <a:pt x="699679" y="640951"/>
                  <a:pt x="707822" y="655608"/>
                </a:cubicBezTo>
                <a:cubicBezTo>
                  <a:pt x="714067" y="666849"/>
                  <a:pt x="717601" y="679649"/>
                  <a:pt x="725075" y="690113"/>
                </a:cubicBezTo>
                <a:cubicBezTo>
                  <a:pt x="732166" y="700040"/>
                  <a:pt x="742328" y="707366"/>
                  <a:pt x="750954" y="715993"/>
                </a:cubicBezTo>
                <a:cubicBezTo>
                  <a:pt x="737140" y="819598"/>
                  <a:pt x="763054" y="825241"/>
                  <a:pt x="707822" y="871268"/>
                </a:cubicBezTo>
                <a:cubicBezTo>
                  <a:pt x="699857" y="877905"/>
                  <a:pt x="692231" y="887235"/>
                  <a:pt x="681943" y="888521"/>
                </a:cubicBezTo>
                <a:cubicBezTo>
                  <a:pt x="576025" y="901761"/>
                  <a:pt x="362765" y="914400"/>
                  <a:pt x="362765" y="914400"/>
                </a:cubicBezTo>
                <a:cubicBezTo>
                  <a:pt x="336886" y="920151"/>
                  <a:pt x="309495" y="921210"/>
                  <a:pt x="285128" y="931653"/>
                </a:cubicBezTo>
                <a:cubicBezTo>
                  <a:pt x="268205" y="938906"/>
                  <a:pt x="255620" y="953774"/>
                  <a:pt x="241996" y="966159"/>
                </a:cubicBezTo>
                <a:cubicBezTo>
                  <a:pt x="191995" y="1011614"/>
                  <a:pt x="199909" y="1003409"/>
                  <a:pt x="172984" y="1043797"/>
                </a:cubicBezTo>
                <a:cubicBezTo>
                  <a:pt x="178735" y="1061050"/>
                  <a:pt x="177378" y="1082696"/>
                  <a:pt x="190237" y="1095555"/>
                </a:cubicBezTo>
                <a:cubicBezTo>
                  <a:pt x="214254" y="1119572"/>
                  <a:pt x="262521" y="1122253"/>
                  <a:pt x="293754" y="1130061"/>
                </a:cubicBezTo>
                <a:cubicBezTo>
                  <a:pt x="337060" y="1140888"/>
                  <a:pt x="423150" y="1164566"/>
                  <a:pt x="423150" y="1164566"/>
                </a:cubicBezTo>
                <a:cubicBezTo>
                  <a:pt x="445955" y="1175969"/>
                  <a:pt x="623704" y="1261603"/>
                  <a:pt x="647437" y="1285336"/>
                </a:cubicBezTo>
                <a:lnTo>
                  <a:pt x="673316" y="1311215"/>
                </a:lnTo>
                <a:cubicBezTo>
                  <a:pt x="658939" y="1345721"/>
                  <a:pt x="652613" y="1384827"/>
                  <a:pt x="630184" y="1414732"/>
                </a:cubicBezTo>
                <a:cubicBezTo>
                  <a:pt x="616274" y="1433278"/>
                  <a:pt x="590254" y="1438328"/>
                  <a:pt x="569799" y="1449238"/>
                </a:cubicBezTo>
                <a:cubicBezTo>
                  <a:pt x="444955" y="1515822"/>
                  <a:pt x="549944" y="1459048"/>
                  <a:pt x="457656" y="1500997"/>
                </a:cubicBezTo>
                <a:cubicBezTo>
                  <a:pt x="440096" y="1508979"/>
                  <a:pt x="423457" y="1518894"/>
                  <a:pt x="405897" y="1526876"/>
                </a:cubicBezTo>
                <a:cubicBezTo>
                  <a:pt x="391800" y="1533284"/>
                  <a:pt x="376428" y="1536842"/>
                  <a:pt x="362765" y="1544129"/>
                </a:cubicBezTo>
                <a:cubicBezTo>
                  <a:pt x="333177" y="1559909"/>
                  <a:pt x="276501" y="1595887"/>
                  <a:pt x="276501" y="1595887"/>
                </a:cubicBezTo>
                <a:cubicBezTo>
                  <a:pt x="248180" y="1643088"/>
                  <a:pt x="232491" y="1642819"/>
                  <a:pt x="276501" y="1699404"/>
                </a:cubicBezTo>
                <a:cubicBezTo>
                  <a:pt x="284396" y="1709555"/>
                  <a:pt x="299256" y="1711434"/>
                  <a:pt x="311007" y="1716657"/>
                </a:cubicBezTo>
                <a:cubicBezTo>
                  <a:pt x="362188" y="1739404"/>
                  <a:pt x="354645" y="1732739"/>
                  <a:pt x="414524" y="1751163"/>
                </a:cubicBezTo>
                <a:cubicBezTo>
                  <a:pt x="431906" y="1756511"/>
                  <a:pt x="448796" y="1763419"/>
                  <a:pt x="466282" y="1768415"/>
                </a:cubicBezTo>
                <a:cubicBezTo>
                  <a:pt x="537287" y="1788702"/>
                  <a:pt x="535722" y="1780373"/>
                  <a:pt x="604305" y="1811547"/>
                </a:cubicBezTo>
                <a:cubicBezTo>
                  <a:pt x="613743" y="1815837"/>
                  <a:pt x="620911" y="1824163"/>
                  <a:pt x="630184" y="1828800"/>
                </a:cubicBezTo>
                <a:cubicBezTo>
                  <a:pt x="649771" y="1838594"/>
                  <a:pt x="670441" y="1846053"/>
                  <a:pt x="690569" y="1854680"/>
                </a:cubicBezTo>
                <a:cubicBezTo>
                  <a:pt x="696320" y="1863306"/>
                  <a:pt x="703738" y="1871030"/>
                  <a:pt x="707822" y="1880559"/>
                </a:cubicBezTo>
                <a:cubicBezTo>
                  <a:pt x="722343" y="1914442"/>
                  <a:pt x="718679" y="1960129"/>
                  <a:pt x="707822" y="1992702"/>
                </a:cubicBezTo>
                <a:cubicBezTo>
                  <a:pt x="703964" y="2004275"/>
                  <a:pt x="691124" y="2010548"/>
                  <a:pt x="681943" y="2018581"/>
                </a:cubicBezTo>
                <a:cubicBezTo>
                  <a:pt x="648257" y="2048056"/>
                  <a:pt x="614030" y="2074324"/>
                  <a:pt x="569799" y="2087593"/>
                </a:cubicBezTo>
                <a:cubicBezTo>
                  <a:pt x="507661" y="2106234"/>
                  <a:pt x="443167" y="2115866"/>
                  <a:pt x="380018" y="2130725"/>
                </a:cubicBezTo>
                <a:cubicBezTo>
                  <a:pt x="345396" y="2138871"/>
                  <a:pt x="309003" y="2142159"/>
                  <a:pt x="276501" y="2156604"/>
                </a:cubicBezTo>
                <a:cubicBezTo>
                  <a:pt x="159801" y="2208471"/>
                  <a:pt x="225533" y="2181585"/>
                  <a:pt x="78094" y="2234242"/>
                </a:cubicBezTo>
                <a:cubicBezTo>
                  <a:pt x="57966" y="2262997"/>
                  <a:pt x="31535" y="2288244"/>
                  <a:pt x="17709" y="2320506"/>
                </a:cubicBezTo>
                <a:cubicBezTo>
                  <a:pt x="-23204" y="2415970"/>
                  <a:pt x="10849" y="2497109"/>
                  <a:pt x="78094" y="2579298"/>
                </a:cubicBezTo>
                <a:cubicBezTo>
                  <a:pt x="95368" y="2600411"/>
                  <a:pt x="129005" y="2599711"/>
                  <a:pt x="155731" y="2605178"/>
                </a:cubicBezTo>
                <a:cubicBezTo>
                  <a:pt x="440942" y="2663517"/>
                  <a:pt x="400834" y="2654230"/>
                  <a:pt x="638811" y="2665563"/>
                </a:cubicBezTo>
                <a:cubicBezTo>
                  <a:pt x="661815" y="2677065"/>
                  <a:pt x="685177" y="2687875"/>
                  <a:pt x="707822" y="2700068"/>
                </a:cubicBezTo>
                <a:cubicBezTo>
                  <a:pt x="722585" y="2708017"/>
                  <a:pt x="746888" y="2709681"/>
                  <a:pt x="750954" y="2725947"/>
                </a:cubicBezTo>
                <a:cubicBezTo>
                  <a:pt x="761164" y="2766789"/>
                  <a:pt x="723280" y="2832963"/>
                  <a:pt x="690569" y="2855344"/>
                </a:cubicBezTo>
                <a:cubicBezTo>
                  <a:pt x="663335" y="2873978"/>
                  <a:pt x="505891" y="2946978"/>
                  <a:pt x="466282" y="2958861"/>
                </a:cubicBezTo>
                <a:cubicBezTo>
                  <a:pt x="444077" y="2965522"/>
                  <a:pt x="420275" y="2964612"/>
                  <a:pt x="397271" y="2967487"/>
                </a:cubicBezTo>
                <a:cubicBezTo>
                  <a:pt x="368516" y="2978989"/>
                  <a:pt x="338707" y="2988143"/>
                  <a:pt x="311007" y="3001993"/>
                </a:cubicBezTo>
                <a:cubicBezTo>
                  <a:pt x="275780" y="3019606"/>
                  <a:pt x="237033" y="3055011"/>
                  <a:pt x="207490" y="3079630"/>
                </a:cubicBezTo>
                <a:cubicBezTo>
                  <a:pt x="198864" y="3096883"/>
                  <a:pt x="180597" y="3112126"/>
                  <a:pt x="181611" y="3131389"/>
                </a:cubicBezTo>
                <a:cubicBezTo>
                  <a:pt x="192497" y="3338242"/>
                  <a:pt x="314046" y="3246330"/>
                  <a:pt x="518041" y="3252159"/>
                </a:cubicBezTo>
                <a:cubicBezTo>
                  <a:pt x="712450" y="3320202"/>
                  <a:pt x="637667" y="3282315"/>
                  <a:pt x="750954" y="3347049"/>
                </a:cubicBezTo>
                <a:cubicBezTo>
                  <a:pt x="756705" y="3355676"/>
                  <a:pt x="768207" y="3362561"/>
                  <a:pt x="768207" y="3372929"/>
                </a:cubicBezTo>
                <a:cubicBezTo>
                  <a:pt x="768207" y="3440028"/>
                  <a:pt x="682311" y="3444693"/>
                  <a:pt x="638811" y="3459193"/>
                </a:cubicBezTo>
                <a:cubicBezTo>
                  <a:pt x="599092" y="3472433"/>
                  <a:pt x="558298" y="3482196"/>
                  <a:pt x="518041" y="3493698"/>
                </a:cubicBezTo>
                <a:cubicBezTo>
                  <a:pt x="471094" y="3526561"/>
                  <a:pt x="437124" y="3534764"/>
                  <a:pt x="414524" y="3579963"/>
                </a:cubicBezTo>
                <a:cubicBezTo>
                  <a:pt x="410457" y="3588096"/>
                  <a:pt x="408773" y="3597216"/>
                  <a:pt x="405897" y="3605842"/>
                </a:cubicBezTo>
                <a:cubicBezTo>
                  <a:pt x="420274" y="3623095"/>
                  <a:pt x="429181" y="3647092"/>
                  <a:pt x="449029" y="3657600"/>
                </a:cubicBezTo>
                <a:cubicBezTo>
                  <a:pt x="480463" y="3674242"/>
                  <a:pt x="517606" y="3676825"/>
                  <a:pt x="552546" y="3683480"/>
                </a:cubicBezTo>
                <a:cubicBezTo>
                  <a:pt x="574701" y="3687700"/>
                  <a:pt x="710432" y="3699401"/>
                  <a:pt x="725075" y="3700732"/>
                </a:cubicBezTo>
                <a:cubicBezTo>
                  <a:pt x="745203" y="3709359"/>
                  <a:pt x="764300" y="3720969"/>
                  <a:pt x="785460" y="3726612"/>
                </a:cubicBezTo>
                <a:cubicBezTo>
                  <a:pt x="807860" y="3732585"/>
                  <a:pt x="831685" y="3730966"/>
                  <a:pt x="854471" y="3735238"/>
                </a:cubicBezTo>
                <a:cubicBezTo>
                  <a:pt x="877777" y="3739608"/>
                  <a:pt x="900478" y="3746740"/>
                  <a:pt x="923482" y="3752491"/>
                </a:cubicBezTo>
                <a:cubicBezTo>
                  <a:pt x="980591" y="3790564"/>
                  <a:pt x="956694" y="3777724"/>
                  <a:pt x="992494" y="3795623"/>
                </a:cubicBezTo>
              </a:path>
            </a:pathLst>
          </a:cu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9" name="Rovnoramenný trojúhelník 148">
            <a:extLst>
              <a:ext uri="{FF2B5EF4-FFF2-40B4-BE49-F238E27FC236}">
                <a16:creationId xmlns:a16="http://schemas.microsoft.com/office/drawing/2014/main" id="{401515F7-6BED-0087-1041-FA5F7B769BDF}"/>
              </a:ext>
            </a:extLst>
          </p:cNvPr>
          <p:cNvSpPr/>
          <p:nvPr/>
        </p:nvSpPr>
        <p:spPr>
          <a:xfrm>
            <a:off x="10867095" y="1826400"/>
            <a:ext cx="86264" cy="3340638"/>
          </a:xfrm>
          <a:prstGeom prst="triangl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0" name="Ovál 149">
            <a:extLst>
              <a:ext uri="{FF2B5EF4-FFF2-40B4-BE49-F238E27FC236}">
                <a16:creationId xmlns:a16="http://schemas.microsoft.com/office/drawing/2014/main" id="{2C49F264-E3D1-434E-2855-33010F791DC5}"/>
              </a:ext>
            </a:extLst>
          </p:cNvPr>
          <p:cNvSpPr/>
          <p:nvPr/>
        </p:nvSpPr>
        <p:spPr>
          <a:xfrm>
            <a:off x="10857783" y="1721450"/>
            <a:ext cx="134028" cy="108873"/>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1" name="Ovál 150">
            <a:extLst>
              <a:ext uri="{FF2B5EF4-FFF2-40B4-BE49-F238E27FC236}">
                <a16:creationId xmlns:a16="http://schemas.microsoft.com/office/drawing/2014/main" id="{0FFE9070-BF1D-579C-E058-98D5D349998C}"/>
              </a:ext>
            </a:extLst>
          </p:cNvPr>
          <p:cNvSpPr/>
          <p:nvPr/>
        </p:nvSpPr>
        <p:spPr>
          <a:xfrm>
            <a:off x="11083157" y="2339246"/>
            <a:ext cx="134028" cy="108873"/>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2" name="Ovál 151">
            <a:extLst>
              <a:ext uri="{FF2B5EF4-FFF2-40B4-BE49-F238E27FC236}">
                <a16:creationId xmlns:a16="http://schemas.microsoft.com/office/drawing/2014/main" id="{CD16174E-73E1-746D-D5B6-5B715055461E}"/>
              </a:ext>
            </a:extLst>
          </p:cNvPr>
          <p:cNvSpPr/>
          <p:nvPr/>
        </p:nvSpPr>
        <p:spPr>
          <a:xfrm>
            <a:off x="11197388" y="1967684"/>
            <a:ext cx="134028" cy="108873"/>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3" name="Ovál 152">
            <a:extLst>
              <a:ext uri="{FF2B5EF4-FFF2-40B4-BE49-F238E27FC236}">
                <a16:creationId xmlns:a16="http://schemas.microsoft.com/office/drawing/2014/main" id="{4EEEFC3B-F4C6-5F45-E8F6-72A23D54D6CB}"/>
              </a:ext>
            </a:extLst>
          </p:cNvPr>
          <p:cNvSpPr/>
          <p:nvPr/>
        </p:nvSpPr>
        <p:spPr>
          <a:xfrm>
            <a:off x="11617729" y="2504787"/>
            <a:ext cx="134028" cy="108873"/>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4" name="Ovál 153">
            <a:extLst>
              <a:ext uri="{FF2B5EF4-FFF2-40B4-BE49-F238E27FC236}">
                <a16:creationId xmlns:a16="http://schemas.microsoft.com/office/drawing/2014/main" id="{B7CF5ECE-6106-B8DB-0027-004AF9160C72}"/>
              </a:ext>
            </a:extLst>
          </p:cNvPr>
          <p:cNvSpPr/>
          <p:nvPr/>
        </p:nvSpPr>
        <p:spPr>
          <a:xfrm>
            <a:off x="11179162" y="2746626"/>
            <a:ext cx="134028" cy="108873"/>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5" name="Ovál 154">
            <a:extLst>
              <a:ext uri="{FF2B5EF4-FFF2-40B4-BE49-F238E27FC236}">
                <a16:creationId xmlns:a16="http://schemas.microsoft.com/office/drawing/2014/main" id="{926FD6EA-494C-07E7-50FE-BB46993813FF}"/>
              </a:ext>
            </a:extLst>
          </p:cNvPr>
          <p:cNvSpPr/>
          <p:nvPr/>
        </p:nvSpPr>
        <p:spPr>
          <a:xfrm>
            <a:off x="11563972" y="2976891"/>
            <a:ext cx="134028" cy="108873"/>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6" name="Ovál 155">
            <a:extLst>
              <a:ext uri="{FF2B5EF4-FFF2-40B4-BE49-F238E27FC236}">
                <a16:creationId xmlns:a16="http://schemas.microsoft.com/office/drawing/2014/main" id="{0904ACF6-F432-A5E3-E077-D6BF71367103}"/>
              </a:ext>
            </a:extLst>
          </p:cNvPr>
          <p:cNvSpPr/>
          <p:nvPr/>
        </p:nvSpPr>
        <p:spPr>
          <a:xfrm>
            <a:off x="11134449" y="3193239"/>
            <a:ext cx="134028" cy="108873"/>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7" name="Ovál 156">
            <a:extLst>
              <a:ext uri="{FF2B5EF4-FFF2-40B4-BE49-F238E27FC236}">
                <a16:creationId xmlns:a16="http://schemas.microsoft.com/office/drawing/2014/main" id="{B961C056-38DC-D75C-7BA6-01F5DB47D3EA}"/>
              </a:ext>
            </a:extLst>
          </p:cNvPr>
          <p:cNvSpPr/>
          <p:nvPr/>
        </p:nvSpPr>
        <p:spPr>
          <a:xfrm>
            <a:off x="11799830" y="3590424"/>
            <a:ext cx="134028" cy="108873"/>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8" name="Ovál 157">
            <a:extLst>
              <a:ext uri="{FF2B5EF4-FFF2-40B4-BE49-F238E27FC236}">
                <a16:creationId xmlns:a16="http://schemas.microsoft.com/office/drawing/2014/main" id="{7EFACF7C-B023-A743-150F-60AB01693D99}"/>
              </a:ext>
            </a:extLst>
          </p:cNvPr>
          <p:cNvSpPr/>
          <p:nvPr/>
        </p:nvSpPr>
        <p:spPr>
          <a:xfrm>
            <a:off x="11050226" y="3818605"/>
            <a:ext cx="134028" cy="108873"/>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9" name="Ovál 158">
            <a:extLst>
              <a:ext uri="{FF2B5EF4-FFF2-40B4-BE49-F238E27FC236}">
                <a16:creationId xmlns:a16="http://schemas.microsoft.com/office/drawing/2014/main" id="{7B83AF57-AC43-F51F-26C8-A73CBDBC736F}"/>
              </a:ext>
            </a:extLst>
          </p:cNvPr>
          <p:cNvSpPr/>
          <p:nvPr/>
        </p:nvSpPr>
        <p:spPr>
          <a:xfrm>
            <a:off x="10604277" y="2318162"/>
            <a:ext cx="134028" cy="108873"/>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0" name="Ovál 159">
            <a:extLst>
              <a:ext uri="{FF2B5EF4-FFF2-40B4-BE49-F238E27FC236}">
                <a16:creationId xmlns:a16="http://schemas.microsoft.com/office/drawing/2014/main" id="{883F5A8E-D313-282B-FA87-D60D3D04505C}"/>
              </a:ext>
            </a:extLst>
          </p:cNvPr>
          <p:cNvSpPr/>
          <p:nvPr/>
        </p:nvSpPr>
        <p:spPr>
          <a:xfrm>
            <a:off x="10102211" y="2999615"/>
            <a:ext cx="134028" cy="108873"/>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1" name="Ovál 160">
            <a:extLst>
              <a:ext uri="{FF2B5EF4-FFF2-40B4-BE49-F238E27FC236}">
                <a16:creationId xmlns:a16="http://schemas.microsoft.com/office/drawing/2014/main" id="{EFBB5F9D-C7B8-98EC-CDF8-17E96E1C4869}"/>
              </a:ext>
            </a:extLst>
          </p:cNvPr>
          <p:cNvSpPr/>
          <p:nvPr/>
        </p:nvSpPr>
        <p:spPr>
          <a:xfrm>
            <a:off x="10490565" y="2737241"/>
            <a:ext cx="134028" cy="108873"/>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2" name="Ovál 161">
            <a:extLst>
              <a:ext uri="{FF2B5EF4-FFF2-40B4-BE49-F238E27FC236}">
                <a16:creationId xmlns:a16="http://schemas.microsoft.com/office/drawing/2014/main" id="{792CFCDA-CB10-5B71-937F-2B925A5D1B3E}"/>
              </a:ext>
            </a:extLst>
          </p:cNvPr>
          <p:cNvSpPr/>
          <p:nvPr/>
        </p:nvSpPr>
        <p:spPr>
          <a:xfrm>
            <a:off x="10091818" y="2504787"/>
            <a:ext cx="134028" cy="108873"/>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3" name="Ovál 162">
            <a:extLst>
              <a:ext uri="{FF2B5EF4-FFF2-40B4-BE49-F238E27FC236}">
                <a16:creationId xmlns:a16="http://schemas.microsoft.com/office/drawing/2014/main" id="{133C06D8-B1EB-9C2C-B8E5-C63170479E4F}"/>
              </a:ext>
            </a:extLst>
          </p:cNvPr>
          <p:cNvSpPr/>
          <p:nvPr/>
        </p:nvSpPr>
        <p:spPr>
          <a:xfrm>
            <a:off x="10552476" y="3211183"/>
            <a:ext cx="134028" cy="108873"/>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4" name="Ovál 163">
            <a:extLst>
              <a:ext uri="{FF2B5EF4-FFF2-40B4-BE49-F238E27FC236}">
                <a16:creationId xmlns:a16="http://schemas.microsoft.com/office/drawing/2014/main" id="{2B10B174-772C-267B-2E65-7FA9B972279E}"/>
              </a:ext>
            </a:extLst>
          </p:cNvPr>
          <p:cNvSpPr/>
          <p:nvPr/>
        </p:nvSpPr>
        <p:spPr>
          <a:xfrm>
            <a:off x="9877820" y="3565912"/>
            <a:ext cx="134028" cy="108873"/>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5" name="Ovál 164">
            <a:extLst>
              <a:ext uri="{FF2B5EF4-FFF2-40B4-BE49-F238E27FC236}">
                <a16:creationId xmlns:a16="http://schemas.microsoft.com/office/drawing/2014/main" id="{30833D05-E00F-B9C4-B2F3-179FB2E1CD3B}"/>
              </a:ext>
            </a:extLst>
          </p:cNvPr>
          <p:cNvSpPr/>
          <p:nvPr/>
        </p:nvSpPr>
        <p:spPr>
          <a:xfrm>
            <a:off x="10604277" y="3832634"/>
            <a:ext cx="134028" cy="108873"/>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6" name="Ovál 165">
            <a:extLst>
              <a:ext uri="{FF2B5EF4-FFF2-40B4-BE49-F238E27FC236}">
                <a16:creationId xmlns:a16="http://schemas.microsoft.com/office/drawing/2014/main" id="{583CEA15-6889-CD6F-B692-4C26941259D9}"/>
              </a:ext>
            </a:extLst>
          </p:cNvPr>
          <p:cNvSpPr/>
          <p:nvPr/>
        </p:nvSpPr>
        <p:spPr>
          <a:xfrm>
            <a:off x="10059080" y="4108768"/>
            <a:ext cx="134028" cy="108873"/>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7" name="Ovál 166">
            <a:extLst>
              <a:ext uri="{FF2B5EF4-FFF2-40B4-BE49-F238E27FC236}">
                <a16:creationId xmlns:a16="http://schemas.microsoft.com/office/drawing/2014/main" id="{0D032FFB-CFDC-B6C7-9C54-BB08EEA6129C}"/>
              </a:ext>
            </a:extLst>
          </p:cNvPr>
          <p:cNvSpPr/>
          <p:nvPr/>
        </p:nvSpPr>
        <p:spPr>
          <a:xfrm>
            <a:off x="10594541" y="4265230"/>
            <a:ext cx="134028" cy="108873"/>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8" name="Ovál 167">
            <a:extLst>
              <a:ext uri="{FF2B5EF4-FFF2-40B4-BE49-F238E27FC236}">
                <a16:creationId xmlns:a16="http://schemas.microsoft.com/office/drawing/2014/main" id="{1C03713E-8449-7D2B-E15A-92E94C70A335}"/>
              </a:ext>
            </a:extLst>
          </p:cNvPr>
          <p:cNvSpPr/>
          <p:nvPr/>
        </p:nvSpPr>
        <p:spPr>
          <a:xfrm>
            <a:off x="10273004" y="4449464"/>
            <a:ext cx="134028" cy="108873"/>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9" name="Ovál 168">
            <a:extLst>
              <a:ext uri="{FF2B5EF4-FFF2-40B4-BE49-F238E27FC236}">
                <a16:creationId xmlns:a16="http://schemas.microsoft.com/office/drawing/2014/main" id="{263595EB-4139-E800-8137-005333E04080}"/>
              </a:ext>
            </a:extLst>
          </p:cNvPr>
          <p:cNvSpPr/>
          <p:nvPr/>
        </p:nvSpPr>
        <p:spPr>
          <a:xfrm>
            <a:off x="10841618" y="4592094"/>
            <a:ext cx="134028" cy="108873"/>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0" name="Ovál 169">
            <a:extLst>
              <a:ext uri="{FF2B5EF4-FFF2-40B4-BE49-F238E27FC236}">
                <a16:creationId xmlns:a16="http://schemas.microsoft.com/office/drawing/2014/main" id="{4DE0CECC-4868-696D-38CA-51D0C70EDBEE}"/>
              </a:ext>
            </a:extLst>
          </p:cNvPr>
          <p:cNvSpPr/>
          <p:nvPr/>
        </p:nvSpPr>
        <p:spPr>
          <a:xfrm>
            <a:off x="11643954" y="4117029"/>
            <a:ext cx="134028" cy="108873"/>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1" name="Ovál 170">
            <a:extLst>
              <a:ext uri="{FF2B5EF4-FFF2-40B4-BE49-F238E27FC236}">
                <a16:creationId xmlns:a16="http://schemas.microsoft.com/office/drawing/2014/main" id="{A2FE412D-7784-8D54-4AB5-C29CC7C992C5}"/>
              </a:ext>
            </a:extLst>
          </p:cNvPr>
          <p:cNvSpPr/>
          <p:nvPr/>
        </p:nvSpPr>
        <p:spPr>
          <a:xfrm>
            <a:off x="11063472" y="4225902"/>
            <a:ext cx="134028" cy="108873"/>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2" name="Ovál 171">
            <a:extLst>
              <a:ext uri="{FF2B5EF4-FFF2-40B4-BE49-F238E27FC236}">
                <a16:creationId xmlns:a16="http://schemas.microsoft.com/office/drawing/2014/main" id="{CD06D83C-28DA-560A-203C-1D5CB1356CB1}"/>
              </a:ext>
            </a:extLst>
          </p:cNvPr>
          <p:cNvSpPr/>
          <p:nvPr/>
        </p:nvSpPr>
        <p:spPr>
          <a:xfrm>
            <a:off x="11413422" y="4449463"/>
            <a:ext cx="134028" cy="108873"/>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3" name="Ovál 172">
            <a:extLst>
              <a:ext uri="{FF2B5EF4-FFF2-40B4-BE49-F238E27FC236}">
                <a16:creationId xmlns:a16="http://schemas.microsoft.com/office/drawing/2014/main" id="{8B54616F-4416-FB39-CB27-82381CCDDCA9}"/>
              </a:ext>
            </a:extLst>
          </p:cNvPr>
          <p:cNvSpPr/>
          <p:nvPr/>
        </p:nvSpPr>
        <p:spPr>
          <a:xfrm>
            <a:off x="10476507" y="1952420"/>
            <a:ext cx="134028" cy="108873"/>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4" name="TextovéPole 173">
            <a:extLst>
              <a:ext uri="{FF2B5EF4-FFF2-40B4-BE49-F238E27FC236}">
                <a16:creationId xmlns:a16="http://schemas.microsoft.com/office/drawing/2014/main" id="{11CCACE7-3E38-680D-B841-FA88D81AAB21}"/>
              </a:ext>
            </a:extLst>
          </p:cNvPr>
          <p:cNvSpPr txBox="1"/>
          <p:nvPr/>
        </p:nvSpPr>
        <p:spPr>
          <a:xfrm>
            <a:off x="10728569" y="1306503"/>
            <a:ext cx="288783" cy="369332"/>
          </a:xfrm>
          <a:prstGeom prst="rect">
            <a:avLst/>
          </a:prstGeom>
          <a:noFill/>
        </p:spPr>
        <p:txBody>
          <a:bodyPr wrap="square" rtlCol="0">
            <a:spAutoFit/>
          </a:bodyPr>
          <a:lstStyle/>
          <a:p>
            <a:r>
              <a:rPr lang="cs-CZ" dirty="0"/>
              <a:t>1</a:t>
            </a:r>
          </a:p>
        </p:txBody>
      </p:sp>
      <p:sp>
        <p:nvSpPr>
          <p:cNvPr id="175" name="TextovéPole 174">
            <a:extLst>
              <a:ext uri="{FF2B5EF4-FFF2-40B4-BE49-F238E27FC236}">
                <a16:creationId xmlns:a16="http://schemas.microsoft.com/office/drawing/2014/main" id="{78783B4D-C4AA-7809-2795-1FF51FBF5AC9}"/>
              </a:ext>
            </a:extLst>
          </p:cNvPr>
          <p:cNvSpPr txBox="1"/>
          <p:nvPr/>
        </p:nvSpPr>
        <p:spPr>
          <a:xfrm>
            <a:off x="11239367" y="1667030"/>
            <a:ext cx="288783" cy="369332"/>
          </a:xfrm>
          <a:prstGeom prst="rect">
            <a:avLst/>
          </a:prstGeom>
          <a:noFill/>
        </p:spPr>
        <p:txBody>
          <a:bodyPr wrap="square" rtlCol="0">
            <a:spAutoFit/>
          </a:bodyPr>
          <a:lstStyle/>
          <a:p>
            <a:r>
              <a:rPr lang="cs-CZ" dirty="0"/>
              <a:t>2</a:t>
            </a:r>
          </a:p>
        </p:txBody>
      </p:sp>
      <p:sp>
        <p:nvSpPr>
          <p:cNvPr id="176" name="TextovéPole 175">
            <a:extLst>
              <a:ext uri="{FF2B5EF4-FFF2-40B4-BE49-F238E27FC236}">
                <a16:creationId xmlns:a16="http://schemas.microsoft.com/office/drawing/2014/main" id="{6066B381-1581-B6E7-6143-521D322205B9}"/>
              </a:ext>
            </a:extLst>
          </p:cNvPr>
          <p:cNvSpPr txBox="1"/>
          <p:nvPr/>
        </p:nvSpPr>
        <p:spPr>
          <a:xfrm>
            <a:off x="11193018" y="2095348"/>
            <a:ext cx="288783" cy="369332"/>
          </a:xfrm>
          <a:prstGeom prst="rect">
            <a:avLst/>
          </a:prstGeom>
          <a:noFill/>
        </p:spPr>
        <p:txBody>
          <a:bodyPr wrap="square" rtlCol="0">
            <a:spAutoFit/>
          </a:bodyPr>
          <a:lstStyle/>
          <a:p>
            <a:r>
              <a:rPr lang="cs-CZ" dirty="0"/>
              <a:t>3</a:t>
            </a:r>
          </a:p>
        </p:txBody>
      </p:sp>
      <p:sp>
        <p:nvSpPr>
          <p:cNvPr id="177" name="TextovéPole 176">
            <a:extLst>
              <a:ext uri="{FF2B5EF4-FFF2-40B4-BE49-F238E27FC236}">
                <a16:creationId xmlns:a16="http://schemas.microsoft.com/office/drawing/2014/main" id="{09B1CE0C-FE99-3DCB-BAFA-2057515827A0}"/>
              </a:ext>
            </a:extLst>
          </p:cNvPr>
          <p:cNvSpPr txBox="1"/>
          <p:nvPr/>
        </p:nvSpPr>
        <p:spPr>
          <a:xfrm>
            <a:off x="11754910" y="2338909"/>
            <a:ext cx="288783" cy="369332"/>
          </a:xfrm>
          <a:prstGeom prst="rect">
            <a:avLst/>
          </a:prstGeom>
          <a:noFill/>
        </p:spPr>
        <p:txBody>
          <a:bodyPr wrap="square" rtlCol="0">
            <a:spAutoFit/>
          </a:bodyPr>
          <a:lstStyle/>
          <a:p>
            <a:r>
              <a:rPr lang="cs-CZ" dirty="0"/>
              <a:t>4</a:t>
            </a:r>
          </a:p>
        </p:txBody>
      </p:sp>
      <p:sp>
        <p:nvSpPr>
          <p:cNvPr id="178" name="TextovéPole 177">
            <a:extLst>
              <a:ext uri="{FF2B5EF4-FFF2-40B4-BE49-F238E27FC236}">
                <a16:creationId xmlns:a16="http://schemas.microsoft.com/office/drawing/2014/main" id="{4809C6A8-131E-A95F-4693-E2379D9935D4}"/>
              </a:ext>
            </a:extLst>
          </p:cNvPr>
          <p:cNvSpPr txBox="1"/>
          <p:nvPr/>
        </p:nvSpPr>
        <p:spPr>
          <a:xfrm>
            <a:off x="11363061" y="2618793"/>
            <a:ext cx="288783" cy="369332"/>
          </a:xfrm>
          <a:prstGeom prst="rect">
            <a:avLst/>
          </a:prstGeom>
          <a:noFill/>
        </p:spPr>
        <p:txBody>
          <a:bodyPr wrap="square" rtlCol="0">
            <a:spAutoFit/>
          </a:bodyPr>
          <a:lstStyle/>
          <a:p>
            <a:r>
              <a:rPr lang="cs-CZ" dirty="0"/>
              <a:t>5</a:t>
            </a:r>
          </a:p>
        </p:txBody>
      </p:sp>
      <p:sp>
        <p:nvSpPr>
          <p:cNvPr id="179" name="TextovéPole 178">
            <a:extLst>
              <a:ext uri="{FF2B5EF4-FFF2-40B4-BE49-F238E27FC236}">
                <a16:creationId xmlns:a16="http://schemas.microsoft.com/office/drawing/2014/main" id="{1263C2DA-34D6-0F0A-0E5D-FEAC7577D97B}"/>
              </a:ext>
            </a:extLst>
          </p:cNvPr>
          <p:cNvSpPr txBox="1"/>
          <p:nvPr/>
        </p:nvSpPr>
        <p:spPr>
          <a:xfrm>
            <a:off x="11678179" y="2844992"/>
            <a:ext cx="288783" cy="369332"/>
          </a:xfrm>
          <a:prstGeom prst="rect">
            <a:avLst/>
          </a:prstGeom>
          <a:noFill/>
        </p:spPr>
        <p:txBody>
          <a:bodyPr wrap="square" rtlCol="0">
            <a:spAutoFit/>
          </a:bodyPr>
          <a:lstStyle/>
          <a:p>
            <a:r>
              <a:rPr lang="cs-CZ" dirty="0"/>
              <a:t>6</a:t>
            </a:r>
          </a:p>
        </p:txBody>
      </p:sp>
      <p:sp>
        <p:nvSpPr>
          <p:cNvPr id="180" name="TextovéPole 179">
            <a:extLst>
              <a:ext uri="{FF2B5EF4-FFF2-40B4-BE49-F238E27FC236}">
                <a16:creationId xmlns:a16="http://schemas.microsoft.com/office/drawing/2014/main" id="{4B6F1BA8-CC86-249A-590A-9CA34E842C91}"/>
              </a:ext>
            </a:extLst>
          </p:cNvPr>
          <p:cNvSpPr txBox="1"/>
          <p:nvPr/>
        </p:nvSpPr>
        <p:spPr>
          <a:xfrm>
            <a:off x="11360103" y="3069279"/>
            <a:ext cx="288783" cy="369332"/>
          </a:xfrm>
          <a:prstGeom prst="rect">
            <a:avLst/>
          </a:prstGeom>
          <a:noFill/>
        </p:spPr>
        <p:txBody>
          <a:bodyPr wrap="square" rtlCol="0">
            <a:spAutoFit/>
          </a:bodyPr>
          <a:lstStyle/>
          <a:p>
            <a:r>
              <a:rPr lang="cs-CZ" dirty="0"/>
              <a:t>7</a:t>
            </a:r>
          </a:p>
        </p:txBody>
      </p:sp>
      <p:sp>
        <p:nvSpPr>
          <p:cNvPr id="181" name="TextovéPole 180">
            <a:extLst>
              <a:ext uri="{FF2B5EF4-FFF2-40B4-BE49-F238E27FC236}">
                <a16:creationId xmlns:a16="http://schemas.microsoft.com/office/drawing/2014/main" id="{1FF0CA43-9061-21FA-E709-F2D4958BEDE7}"/>
              </a:ext>
            </a:extLst>
          </p:cNvPr>
          <p:cNvSpPr txBox="1"/>
          <p:nvPr/>
        </p:nvSpPr>
        <p:spPr>
          <a:xfrm>
            <a:off x="11875620" y="3289101"/>
            <a:ext cx="288783" cy="369332"/>
          </a:xfrm>
          <a:prstGeom prst="rect">
            <a:avLst/>
          </a:prstGeom>
          <a:noFill/>
        </p:spPr>
        <p:txBody>
          <a:bodyPr wrap="square" rtlCol="0">
            <a:spAutoFit/>
          </a:bodyPr>
          <a:lstStyle/>
          <a:p>
            <a:r>
              <a:rPr lang="cs-CZ" dirty="0"/>
              <a:t>8</a:t>
            </a:r>
          </a:p>
        </p:txBody>
      </p:sp>
      <p:sp>
        <p:nvSpPr>
          <p:cNvPr id="182" name="TextovéPole 181">
            <a:extLst>
              <a:ext uri="{FF2B5EF4-FFF2-40B4-BE49-F238E27FC236}">
                <a16:creationId xmlns:a16="http://schemas.microsoft.com/office/drawing/2014/main" id="{0580EA03-97CB-868C-E487-D8AB0B55FFDE}"/>
              </a:ext>
            </a:extLst>
          </p:cNvPr>
          <p:cNvSpPr txBox="1"/>
          <p:nvPr/>
        </p:nvSpPr>
        <p:spPr>
          <a:xfrm>
            <a:off x="11030843" y="3471468"/>
            <a:ext cx="288783" cy="369332"/>
          </a:xfrm>
          <a:prstGeom prst="rect">
            <a:avLst/>
          </a:prstGeom>
          <a:noFill/>
        </p:spPr>
        <p:txBody>
          <a:bodyPr wrap="square" rtlCol="0">
            <a:spAutoFit/>
          </a:bodyPr>
          <a:lstStyle/>
          <a:p>
            <a:r>
              <a:rPr lang="cs-CZ" dirty="0"/>
              <a:t>9</a:t>
            </a:r>
          </a:p>
        </p:txBody>
      </p:sp>
      <p:sp>
        <p:nvSpPr>
          <p:cNvPr id="183" name="TextovéPole 182">
            <a:extLst>
              <a:ext uri="{FF2B5EF4-FFF2-40B4-BE49-F238E27FC236}">
                <a16:creationId xmlns:a16="http://schemas.microsoft.com/office/drawing/2014/main" id="{C5899A2C-F91E-ED13-BEB0-B55EB56DCD80}"/>
              </a:ext>
            </a:extLst>
          </p:cNvPr>
          <p:cNvSpPr txBox="1"/>
          <p:nvPr/>
        </p:nvSpPr>
        <p:spPr>
          <a:xfrm>
            <a:off x="11729303" y="3887377"/>
            <a:ext cx="442374" cy="369332"/>
          </a:xfrm>
          <a:prstGeom prst="rect">
            <a:avLst/>
          </a:prstGeom>
          <a:noFill/>
        </p:spPr>
        <p:txBody>
          <a:bodyPr wrap="square" rtlCol="0">
            <a:spAutoFit/>
          </a:bodyPr>
          <a:lstStyle/>
          <a:p>
            <a:r>
              <a:rPr lang="cs-CZ" dirty="0"/>
              <a:t>10</a:t>
            </a:r>
          </a:p>
        </p:txBody>
      </p:sp>
      <p:sp>
        <p:nvSpPr>
          <p:cNvPr id="184" name="TextovéPole 183">
            <a:extLst>
              <a:ext uri="{FF2B5EF4-FFF2-40B4-BE49-F238E27FC236}">
                <a16:creationId xmlns:a16="http://schemas.microsoft.com/office/drawing/2014/main" id="{6039ECFD-2499-2400-FA61-E49E66095EA5}"/>
              </a:ext>
            </a:extLst>
          </p:cNvPr>
          <p:cNvSpPr txBox="1"/>
          <p:nvPr/>
        </p:nvSpPr>
        <p:spPr>
          <a:xfrm>
            <a:off x="11004204" y="3936104"/>
            <a:ext cx="442374" cy="369332"/>
          </a:xfrm>
          <a:prstGeom prst="rect">
            <a:avLst/>
          </a:prstGeom>
          <a:noFill/>
        </p:spPr>
        <p:txBody>
          <a:bodyPr wrap="square" rtlCol="0">
            <a:spAutoFit/>
          </a:bodyPr>
          <a:lstStyle/>
          <a:p>
            <a:r>
              <a:rPr lang="cs-CZ" dirty="0"/>
              <a:t>11</a:t>
            </a:r>
          </a:p>
        </p:txBody>
      </p:sp>
      <p:sp>
        <p:nvSpPr>
          <p:cNvPr id="185" name="TextovéPole 184">
            <a:extLst>
              <a:ext uri="{FF2B5EF4-FFF2-40B4-BE49-F238E27FC236}">
                <a16:creationId xmlns:a16="http://schemas.microsoft.com/office/drawing/2014/main" id="{5EEBDAEA-7177-7915-02AD-AEB4CB889CC9}"/>
              </a:ext>
            </a:extLst>
          </p:cNvPr>
          <p:cNvSpPr txBox="1"/>
          <p:nvPr/>
        </p:nvSpPr>
        <p:spPr>
          <a:xfrm>
            <a:off x="11501766" y="4362043"/>
            <a:ext cx="442374" cy="369332"/>
          </a:xfrm>
          <a:prstGeom prst="rect">
            <a:avLst/>
          </a:prstGeom>
          <a:noFill/>
        </p:spPr>
        <p:txBody>
          <a:bodyPr wrap="square" rtlCol="0">
            <a:spAutoFit/>
          </a:bodyPr>
          <a:lstStyle/>
          <a:p>
            <a:r>
              <a:rPr lang="cs-CZ" dirty="0"/>
              <a:t>12</a:t>
            </a:r>
          </a:p>
        </p:txBody>
      </p:sp>
      <p:sp>
        <p:nvSpPr>
          <p:cNvPr id="186" name="TextovéPole 185">
            <a:extLst>
              <a:ext uri="{FF2B5EF4-FFF2-40B4-BE49-F238E27FC236}">
                <a16:creationId xmlns:a16="http://schemas.microsoft.com/office/drawing/2014/main" id="{40E639D5-A126-6770-9B64-4E1646134EA7}"/>
              </a:ext>
            </a:extLst>
          </p:cNvPr>
          <p:cNvSpPr txBox="1"/>
          <p:nvPr/>
        </p:nvSpPr>
        <p:spPr>
          <a:xfrm>
            <a:off x="10934932" y="4601731"/>
            <a:ext cx="442374" cy="369332"/>
          </a:xfrm>
          <a:prstGeom prst="rect">
            <a:avLst/>
          </a:prstGeom>
          <a:noFill/>
        </p:spPr>
        <p:txBody>
          <a:bodyPr wrap="square" rtlCol="0">
            <a:spAutoFit/>
          </a:bodyPr>
          <a:lstStyle/>
          <a:p>
            <a:r>
              <a:rPr lang="cs-CZ" dirty="0"/>
              <a:t>13</a:t>
            </a:r>
          </a:p>
        </p:txBody>
      </p:sp>
      <p:sp>
        <p:nvSpPr>
          <p:cNvPr id="187" name="TextovéPole 186">
            <a:extLst>
              <a:ext uri="{FF2B5EF4-FFF2-40B4-BE49-F238E27FC236}">
                <a16:creationId xmlns:a16="http://schemas.microsoft.com/office/drawing/2014/main" id="{4CC8D2F1-8BB0-C98E-649E-A03FA403F913}"/>
              </a:ext>
            </a:extLst>
          </p:cNvPr>
          <p:cNvSpPr txBox="1"/>
          <p:nvPr/>
        </p:nvSpPr>
        <p:spPr>
          <a:xfrm>
            <a:off x="9966438" y="4546709"/>
            <a:ext cx="442374" cy="369332"/>
          </a:xfrm>
          <a:prstGeom prst="rect">
            <a:avLst/>
          </a:prstGeom>
          <a:noFill/>
        </p:spPr>
        <p:txBody>
          <a:bodyPr wrap="square" rtlCol="0">
            <a:spAutoFit/>
          </a:bodyPr>
          <a:lstStyle/>
          <a:p>
            <a:r>
              <a:rPr lang="cs-CZ" dirty="0"/>
              <a:t>14</a:t>
            </a:r>
          </a:p>
        </p:txBody>
      </p:sp>
      <p:sp>
        <p:nvSpPr>
          <p:cNvPr id="188" name="TextovéPole 187">
            <a:extLst>
              <a:ext uri="{FF2B5EF4-FFF2-40B4-BE49-F238E27FC236}">
                <a16:creationId xmlns:a16="http://schemas.microsoft.com/office/drawing/2014/main" id="{2DF7F78C-FD2D-87A0-9BC2-237C499EE1B6}"/>
              </a:ext>
            </a:extLst>
          </p:cNvPr>
          <p:cNvSpPr txBox="1"/>
          <p:nvPr/>
        </p:nvSpPr>
        <p:spPr>
          <a:xfrm>
            <a:off x="10504487" y="3950915"/>
            <a:ext cx="442374" cy="369332"/>
          </a:xfrm>
          <a:prstGeom prst="rect">
            <a:avLst/>
          </a:prstGeom>
          <a:noFill/>
        </p:spPr>
        <p:txBody>
          <a:bodyPr wrap="square" rtlCol="0">
            <a:spAutoFit/>
          </a:bodyPr>
          <a:lstStyle/>
          <a:p>
            <a:r>
              <a:rPr lang="cs-CZ" dirty="0"/>
              <a:t>15</a:t>
            </a:r>
          </a:p>
        </p:txBody>
      </p:sp>
      <p:sp>
        <p:nvSpPr>
          <p:cNvPr id="189" name="TextovéPole 188">
            <a:extLst>
              <a:ext uri="{FF2B5EF4-FFF2-40B4-BE49-F238E27FC236}">
                <a16:creationId xmlns:a16="http://schemas.microsoft.com/office/drawing/2014/main" id="{DA4BFBF7-AC6C-0D6F-2A79-AC172B39E38D}"/>
              </a:ext>
            </a:extLst>
          </p:cNvPr>
          <p:cNvSpPr txBox="1"/>
          <p:nvPr/>
        </p:nvSpPr>
        <p:spPr>
          <a:xfrm>
            <a:off x="9690901" y="4000844"/>
            <a:ext cx="442374" cy="369332"/>
          </a:xfrm>
          <a:prstGeom prst="rect">
            <a:avLst/>
          </a:prstGeom>
          <a:noFill/>
        </p:spPr>
        <p:txBody>
          <a:bodyPr wrap="square" rtlCol="0">
            <a:spAutoFit/>
          </a:bodyPr>
          <a:lstStyle/>
          <a:p>
            <a:r>
              <a:rPr lang="cs-CZ" dirty="0"/>
              <a:t>16</a:t>
            </a:r>
          </a:p>
        </p:txBody>
      </p:sp>
      <p:sp>
        <p:nvSpPr>
          <p:cNvPr id="190" name="TextovéPole 189">
            <a:extLst>
              <a:ext uri="{FF2B5EF4-FFF2-40B4-BE49-F238E27FC236}">
                <a16:creationId xmlns:a16="http://schemas.microsoft.com/office/drawing/2014/main" id="{C8BD260B-3F22-395D-DE22-92AFF93A9450}"/>
              </a:ext>
            </a:extLst>
          </p:cNvPr>
          <p:cNvSpPr txBox="1"/>
          <p:nvPr/>
        </p:nvSpPr>
        <p:spPr>
          <a:xfrm>
            <a:off x="10336204" y="3481986"/>
            <a:ext cx="442374" cy="369332"/>
          </a:xfrm>
          <a:prstGeom prst="rect">
            <a:avLst/>
          </a:prstGeom>
          <a:noFill/>
        </p:spPr>
        <p:txBody>
          <a:bodyPr wrap="square" rtlCol="0">
            <a:spAutoFit/>
          </a:bodyPr>
          <a:lstStyle/>
          <a:p>
            <a:r>
              <a:rPr lang="cs-CZ" dirty="0"/>
              <a:t>17</a:t>
            </a:r>
          </a:p>
        </p:txBody>
      </p:sp>
      <p:sp>
        <p:nvSpPr>
          <p:cNvPr id="191" name="TextovéPole 190">
            <a:extLst>
              <a:ext uri="{FF2B5EF4-FFF2-40B4-BE49-F238E27FC236}">
                <a16:creationId xmlns:a16="http://schemas.microsoft.com/office/drawing/2014/main" id="{6F12A37E-AED6-D139-DCE8-204D348C59F2}"/>
              </a:ext>
            </a:extLst>
          </p:cNvPr>
          <p:cNvSpPr txBox="1"/>
          <p:nvPr/>
        </p:nvSpPr>
        <p:spPr>
          <a:xfrm>
            <a:off x="9504162" y="3444280"/>
            <a:ext cx="442374" cy="369332"/>
          </a:xfrm>
          <a:prstGeom prst="rect">
            <a:avLst/>
          </a:prstGeom>
          <a:noFill/>
        </p:spPr>
        <p:txBody>
          <a:bodyPr wrap="square" rtlCol="0">
            <a:spAutoFit/>
          </a:bodyPr>
          <a:lstStyle/>
          <a:p>
            <a:r>
              <a:rPr lang="cs-CZ" dirty="0"/>
              <a:t>18</a:t>
            </a:r>
          </a:p>
        </p:txBody>
      </p:sp>
      <p:sp>
        <p:nvSpPr>
          <p:cNvPr id="192" name="TextovéPole 191">
            <a:extLst>
              <a:ext uri="{FF2B5EF4-FFF2-40B4-BE49-F238E27FC236}">
                <a16:creationId xmlns:a16="http://schemas.microsoft.com/office/drawing/2014/main" id="{10A69592-5E4D-70FC-E96F-459E721CCFA2}"/>
              </a:ext>
            </a:extLst>
          </p:cNvPr>
          <p:cNvSpPr txBox="1"/>
          <p:nvPr/>
        </p:nvSpPr>
        <p:spPr>
          <a:xfrm>
            <a:off x="10178818" y="3084370"/>
            <a:ext cx="442374" cy="369332"/>
          </a:xfrm>
          <a:prstGeom prst="rect">
            <a:avLst/>
          </a:prstGeom>
          <a:noFill/>
        </p:spPr>
        <p:txBody>
          <a:bodyPr wrap="square" rtlCol="0">
            <a:spAutoFit/>
          </a:bodyPr>
          <a:lstStyle/>
          <a:p>
            <a:r>
              <a:rPr lang="cs-CZ" dirty="0"/>
              <a:t>19</a:t>
            </a:r>
          </a:p>
        </p:txBody>
      </p:sp>
      <p:sp>
        <p:nvSpPr>
          <p:cNvPr id="193" name="TextovéPole 192">
            <a:extLst>
              <a:ext uri="{FF2B5EF4-FFF2-40B4-BE49-F238E27FC236}">
                <a16:creationId xmlns:a16="http://schemas.microsoft.com/office/drawing/2014/main" id="{8CE110B9-DE00-3D19-B87B-140E8AFA186E}"/>
              </a:ext>
            </a:extLst>
          </p:cNvPr>
          <p:cNvSpPr txBox="1"/>
          <p:nvPr/>
        </p:nvSpPr>
        <p:spPr>
          <a:xfrm>
            <a:off x="9763603" y="2872385"/>
            <a:ext cx="442374" cy="369332"/>
          </a:xfrm>
          <a:prstGeom prst="rect">
            <a:avLst/>
          </a:prstGeom>
          <a:noFill/>
        </p:spPr>
        <p:txBody>
          <a:bodyPr wrap="square" rtlCol="0">
            <a:spAutoFit/>
          </a:bodyPr>
          <a:lstStyle/>
          <a:p>
            <a:r>
              <a:rPr lang="cs-CZ" dirty="0"/>
              <a:t>20</a:t>
            </a:r>
          </a:p>
        </p:txBody>
      </p:sp>
      <p:sp>
        <p:nvSpPr>
          <p:cNvPr id="194" name="TextovéPole 193">
            <a:extLst>
              <a:ext uri="{FF2B5EF4-FFF2-40B4-BE49-F238E27FC236}">
                <a16:creationId xmlns:a16="http://schemas.microsoft.com/office/drawing/2014/main" id="{26AE13E9-DF5E-C72C-696D-3AB105FFAA1E}"/>
              </a:ext>
            </a:extLst>
          </p:cNvPr>
          <p:cNvSpPr txBox="1"/>
          <p:nvPr/>
        </p:nvSpPr>
        <p:spPr>
          <a:xfrm>
            <a:off x="10108012" y="2608592"/>
            <a:ext cx="442374" cy="369332"/>
          </a:xfrm>
          <a:prstGeom prst="rect">
            <a:avLst/>
          </a:prstGeom>
          <a:noFill/>
        </p:spPr>
        <p:txBody>
          <a:bodyPr wrap="square" rtlCol="0">
            <a:spAutoFit/>
          </a:bodyPr>
          <a:lstStyle/>
          <a:p>
            <a:r>
              <a:rPr lang="cs-CZ" dirty="0"/>
              <a:t>21</a:t>
            </a:r>
          </a:p>
        </p:txBody>
      </p:sp>
      <p:sp>
        <p:nvSpPr>
          <p:cNvPr id="195" name="TextovéPole 194">
            <a:extLst>
              <a:ext uri="{FF2B5EF4-FFF2-40B4-BE49-F238E27FC236}">
                <a16:creationId xmlns:a16="http://schemas.microsoft.com/office/drawing/2014/main" id="{75FC6096-BB7B-4C22-B261-681BFCA5913C}"/>
              </a:ext>
            </a:extLst>
          </p:cNvPr>
          <p:cNvSpPr txBox="1"/>
          <p:nvPr/>
        </p:nvSpPr>
        <p:spPr>
          <a:xfrm>
            <a:off x="9708045" y="2298214"/>
            <a:ext cx="442374" cy="369332"/>
          </a:xfrm>
          <a:prstGeom prst="rect">
            <a:avLst/>
          </a:prstGeom>
          <a:noFill/>
        </p:spPr>
        <p:txBody>
          <a:bodyPr wrap="square" rtlCol="0">
            <a:spAutoFit/>
          </a:bodyPr>
          <a:lstStyle/>
          <a:p>
            <a:r>
              <a:rPr lang="cs-CZ" dirty="0"/>
              <a:t>22</a:t>
            </a:r>
          </a:p>
        </p:txBody>
      </p:sp>
      <p:sp>
        <p:nvSpPr>
          <p:cNvPr id="196" name="TextovéPole 195">
            <a:extLst>
              <a:ext uri="{FF2B5EF4-FFF2-40B4-BE49-F238E27FC236}">
                <a16:creationId xmlns:a16="http://schemas.microsoft.com/office/drawing/2014/main" id="{33A03BC5-E087-27FE-DDC4-211D68C69BDC}"/>
              </a:ext>
            </a:extLst>
          </p:cNvPr>
          <p:cNvSpPr txBox="1"/>
          <p:nvPr/>
        </p:nvSpPr>
        <p:spPr>
          <a:xfrm>
            <a:off x="10219153" y="2098645"/>
            <a:ext cx="442374" cy="369332"/>
          </a:xfrm>
          <a:prstGeom prst="rect">
            <a:avLst/>
          </a:prstGeom>
          <a:noFill/>
        </p:spPr>
        <p:txBody>
          <a:bodyPr wrap="square" rtlCol="0">
            <a:spAutoFit/>
          </a:bodyPr>
          <a:lstStyle/>
          <a:p>
            <a:r>
              <a:rPr lang="cs-CZ" dirty="0"/>
              <a:t>23</a:t>
            </a:r>
          </a:p>
        </p:txBody>
      </p:sp>
      <p:sp>
        <p:nvSpPr>
          <p:cNvPr id="197" name="TextovéPole 196">
            <a:extLst>
              <a:ext uri="{FF2B5EF4-FFF2-40B4-BE49-F238E27FC236}">
                <a16:creationId xmlns:a16="http://schemas.microsoft.com/office/drawing/2014/main" id="{FAA4A6C3-ECBD-68DF-AEF3-CE4D2B3B7A9F}"/>
              </a:ext>
            </a:extLst>
          </p:cNvPr>
          <p:cNvSpPr txBox="1"/>
          <p:nvPr/>
        </p:nvSpPr>
        <p:spPr>
          <a:xfrm>
            <a:off x="10024681" y="1696223"/>
            <a:ext cx="442374" cy="369332"/>
          </a:xfrm>
          <a:prstGeom prst="rect">
            <a:avLst/>
          </a:prstGeom>
          <a:noFill/>
        </p:spPr>
        <p:txBody>
          <a:bodyPr wrap="square" rtlCol="0">
            <a:spAutoFit/>
          </a:bodyPr>
          <a:lstStyle/>
          <a:p>
            <a:r>
              <a:rPr lang="cs-CZ" dirty="0"/>
              <a:t>24</a:t>
            </a:r>
          </a:p>
        </p:txBody>
      </p:sp>
    </p:spTree>
    <p:extLst>
      <p:ext uri="{BB962C8B-B14F-4D97-AF65-F5344CB8AC3E}">
        <p14:creationId xmlns:p14="http://schemas.microsoft.com/office/powerpoint/2010/main" val="40019338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AF8DFAE2-CB3D-3DA4-8495-88A9BA54A1D3}"/>
              </a:ext>
            </a:extLst>
          </p:cNvPr>
          <p:cNvSpPr txBox="1"/>
          <p:nvPr/>
        </p:nvSpPr>
        <p:spPr>
          <a:xfrm>
            <a:off x="568959" y="1414732"/>
            <a:ext cx="5114085" cy="3293209"/>
          </a:xfrm>
          <a:prstGeom prst="rect">
            <a:avLst/>
          </a:prstGeom>
          <a:noFill/>
        </p:spPr>
        <p:txBody>
          <a:bodyPr wrap="square" rtlCol="0">
            <a:spAutoFit/>
          </a:bodyPr>
          <a:lstStyle/>
          <a:p>
            <a:r>
              <a:rPr lang="cs-CZ" sz="2800" b="1" dirty="0"/>
              <a:t>Geometrická morfometrie</a:t>
            </a:r>
            <a:r>
              <a:rPr lang="cs-CZ" dirty="0"/>
              <a:t> </a:t>
            </a:r>
          </a:p>
          <a:p>
            <a:r>
              <a:rPr lang="cs-CZ" sz="2000" b="1" dirty="0"/>
              <a:t>Izometrická transformace objektů </a:t>
            </a:r>
            <a:r>
              <a:rPr lang="cs-CZ" sz="2000" dirty="0"/>
              <a:t>(=standardizace/normalizace dat) po odfiltrování vlivu rotace, posunu a celkové změny velikosti se odpovídající </a:t>
            </a:r>
            <a:r>
              <a:rPr lang="cs-CZ" sz="2000" b="1" dirty="0" err="1"/>
              <a:t>landmarky</a:t>
            </a:r>
            <a:r>
              <a:rPr lang="cs-CZ" sz="2000" dirty="0"/>
              <a:t> dostávají do </a:t>
            </a:r>
            <a:r>
              <a:rPr lang="cs-CZ" sz="2000" b="1" dirty="0"/>
              <a:t>nejmenší vzdálenosti</a:t>
            </a:r>
            <a:r>
              <a:rPr lang="cs-CZ" sz="2000" dirty="0"/>
              <a:t>.  </a:t>
            </a:r>
          </a:p>
          <a:p>
            <a:endParaRPr lang="cs-CZ" sz="2000" dirty="0"/>
          </a:p>
          <a:p>
            <a:r>
              <a:rPr lang="cs-CZ" sz="2000" b="1" dirty="0"/>
              <a:t>Statistická analýza</a:t>
            </a:r>
          </a:p>
          <a:p>
            <a:endParaRPr lang="cs-CZ" sz="2000" dirty="0"/>
          </a:p>
          <a:p>
            <a:endParaRPr lang="cs-CZ" sz="2000" dirty="0"/>
          </a:p>
        </p:txBody>
      </p:sp>
      <p:sp>
        <p:nvSpPr>
          <p:cNvPr id="3" name="TextovéPole 2">
            <a:extLst>
              <a:ext uri="{FF2B5EF4-FFF2-40B4-BE49-F238E27FC236}">
                <a16:creationId xmlns:a16="http://schemas.microsoft.com/office/drawing/2014/main" id="{8C1FF9F3-B314-ADA6-51E3-E539DFA6B24B}"/>
              </a:ext>
            </a:extLst>
          </p:cNvPr>
          <p:cNvSpPr txBox="1"/>
          <p:nvPr/>
        </p:nvSpPr>
        <p:spPr>
          <a:xfrm>
            <a:off x="568960" y="304800"/>
            <a:ext cx="6390640" cy="830997"/>
          </a:xfrm>
          <a:prstGeom prst="rect">
            <a:avLst/>
          </a:prstGeom>
          <a:noFill/>
        </p:spPr>
        <p:txBody>
          <a:bodyPr wrap="square" rtlCol="0">
            <a:spAutoFit/>
          </a:bodyPr>
          <a:lstStyle/>
          <a:p>
            <a:r>
              <a:rPr lang="cs-CZ" sz="4800" b="1" dirty="0"/>
              <a:t>Morfometrie - historie</a:t>
            </a:r>
          </a:p>
        </p:txBody>
      </p:sp>
      <p:sp>
        <p:nvSpPr>
          <p:cNvPr id="4" name="Ovál 3">
            <a:extLst>
              <a:ext uri="{FF2B5EF4-FFF2-40B4-BE49-F238E27FC236}">
                <a16:creationId xmlns:a16="http://schemas.microsoft.com/office/drawing/2014/main" id="{ABF44446-399C-8509-40EF-3D68535E1270}"/>
              </a:ext>
            </a:extLst>
          </p:cNvPr>
          <p:cNvSpPr/>
          <p:nvPr/>
        </p:nvSpPr>
        <p:spPr>
          <a:xfrm>
            <a:off x="9239803" y="832729"/>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Ovál 4">
            <a:extLst>
              <a:ext uri="{FF2B5EF4-FFF2-40B4-BE49-F238E27FC236}">
                <a16:creationId xmlns:a16="http://schemas.microsoft.com/office/drawing/2014/main" id="{EF67AFF4-B2A9-FB15-0049-01091D675896}"/>
              </a:ext>
            </a:extLst>
          </p:cNvPr>
          <p:cNvSpPr/>
          <p:nvPr/>
        </p:nvSpPr>
        <p:spPr>
          <a:xfrm>
            <a:off x="9483643" y="1606159"/>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vál 5">
            <a:extLst>
              <a:ext uri="{FF2B5EF4-FFF2-40B4-BE49-F238E27FC236}">
                <a16:creationId xmlns:a16="http://schemas.microsoft.com/office/drawing/2014/main" id="{35E97979-3959-BCD4-003C-227DD462B9F0}"/>
              </a:ext>
            </a:extLst>
          </p:cNvPr>
          <p:cNvSpPr/>
          <p:nvPr/>
        </p:nvSpPr>
        <p:spPr>
          <a:xfrm>
            <a:off x="9617671" y="1165777"/>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vál 7">
            <a:extLst>
              <a:ext uri="{FF2B5EF4-FFF2-40B4-BE49-F238E27FC236}">
                <a16:creationId xmlns:a16="http://schemas.microsoft.com/office/drawing/2014/main" id="{4A6E94DE-0E9C-449E-9FA7-B0FC73520AC5}"/>
              </a:ext>
            </a:extLst>
          </p:cNvPr>
          <p:cNvSpPr/>
          <p:nvPr/>
        </p:nvSpPr>
        <p:spPr>
          <a:xfrm>
            <a:off x="10029151" y="1843957"/>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Ovál 10">
            <a:extLst>
              <a:ext uri="{FF2B5EF4-FFF2-40B4-BE49-F238E27FC236}">
                <a16:creationId xmlns:a16="http://schemas.microsoft.com/office/drawing/2014/main" id="{D4BB0D7A-3725-73D7-C58B-AE169D5C8402}"/>
              </a:ext>
            </a:extLst>
          </p:cNvPr>
          <p:cNvSpPr/>
          <p:nvPr/>
        </p:nvSpPr>
        <p:spPr>
          <a:xfrm>
            <a:off x="9550657" y="2133517"/>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Ovál 12">
            <a:extLst>
              <a:ext uri="{FF2B5EF4-FFF2-40B4-BE49-F238E27FC236}">
                <a16:creationId xmlns:a16="http://schemas.microsoft.com/office/drawing/2014/main" id="{23DB5562-1D0A-4DF7-4D6C-92773248D0EC}"/>
              </a:ext>
            </a:extLst>
          </p:cNvPr>
          <p:cNvSpPr/>
          <p:nvPr/>
        </p:nvSpPr>
        <p:spPr>
          <a:xfrm>
            <a:off x="9955733" y="2442127"/>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Ovál 13">
            <a:extLst>
              <a:ext uri="{FF2B5EF4-FFF2-40B4-BE49-F238E27FC236}">
                <a16:creationId xmlns:a16="http://schemas.microsoft.com/office/drawing/2014/main" id="{5A089FB3-119E-5338-51EC-04117D8B40B0}"/>
              </a:ext>
            </a:extLst>
          </p:cNvPr>
          <p:cNvSpPr/>
          <p:nvPr/>
        </p:nvSpPr>
        <p:spPr>
          <a:xfrm>
            <a:off x="9516397" y="2765836"/>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 name="Ovál 17">
            <a:extLst>
              <a:ext uri="{FF2B5EF4-FFF2-40B4-BE49-F238E27FC236}">
                <a16:creationId xmlns:a16="http://schemas.microsoft.com/office/drawing/2014/main" id="{5C7A2970-683E-24B6-9A4C-A40036FA3080}"/>
              </a:ext>
            </a:extLst>
          </p:cNvPr>
          <p:cNvSpPr/>
          <p:nvPr/>
        </p:nvSpPr>
        <p:spPr>
          <a:xfrm>
            <a:off x="10213171" y="3204127"/>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0" name="Ovál 19">
            <a:extLst>
              <a:ext uri="{FF2B5EF4-FFF2-40B4-BE49-F238E27FC236}">
                <a16:creationId xmlns:a16="http://schemas.microsoft.com/office/drawing/2014/main" id="{D6BD3C0B-B598-E0F5-D4B3-6D6FDEFC943E}"/>
              </a:ext>
            </a:extLst>
          </p:cNvPr>
          <p:cNvSpPr/>
          <p:nvPr/>
        </p:nvSpPr>
        <p:spPr>
          <a:xfrm>
            <a:off x="9481588" y="3547116"/>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2" name="Ovál 21">
            <a:extLst>
              <a:ext uri="{FF2B5EF4-FFF2-40B4-BE49-F238E27FC236}">
                <a16:creationId xmlns:a16="http://schemas.microsoft.com/office/drawing/2014/main" id="{AEDDAD22-0DF7-9EA8-9364-F7124C83155B}"/>
              </a:ext>
            </a:extLst>
          </p:cNvPr>
          <p:cNvSpPr/>
          <p:nvPr/>
        </p:nvSpPr>
        <p:spPr>
          <a:xfrm>
            <a:off x="8986299" y="1606159"/>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4" name="Ovál 23">
            <a:extLst>
              <a:ext uri="{FF2B5EF4-FFF2-40B4-BE49-F238E27FC236}">
                <a16:creationId xmlns:a16="http://schemas.microsoft.com/office/drawing/2014/main" id="{5BD24C23-FFE6-EFBD-A029-AC1BE2A31B46}"/>
              </a:ext>
            </a:extLst>
          </p:cNvPr>
          <p:cNvSpPr/>
          <p:nvPr/>
        </p:nvSpPr>
        <p:spPr>
          <a:xfrm>
            <a:off x="8416562" y="1884289"/>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5" name="Ovál 24">
            <a:extLst>
              <a:ext uri="{FF2B5EF4-FFF2-40B4-BE49-F238E27FC236}">
                <a16:creationId xmlns:a16="http://schemas.microsoft.com/office/drawing/2014/main" id="{92F91538-6F23-9CDC-6368-E99EE6AD6E11}"/>
              </a:ext>
            </a:extLst>
          </p:cNvPr>
          <p:cNvSpPr/>
          <p:nvPr/>
        </p:nvSpPr>
        <p:spPr>
          <a:xfrm>
            <a:off x="8919285" y="2162419"/>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6" name="Ovál 25">
            <a:extLst>
              <a:ext uri="{FF2B5EF4-FFF2-40B4-BE49-F238E27FC236}">
                <a16:creationId xmlns:a16="http://schemas.microsoft.com/office/drawing/2014/main" id="{F70C648D-ECE9-D7B2-22A8-A24F64372744}"/>
              </a:ext>
            </a:extLst>
          </p:cNvPr>
          <p:cNvSpPr/>
          <p:nvPr/>
        </p:nvSpPr>
        <p:spPr>
          <a:xfrm>
            <a:off x="8483576" y="2471029"/>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9" name="Ovál 28">
            <a:extLst>
              <a:ext uri="{FF2B5EF4-FFF2-40B4-BE49-F238E27FC236}">
                <a16:creationId xmlns:a16="http://schemas.microsoft.com/office/drawing/2014/main" id="{F15F1184-7086-5149-373F-FDFBF54241EA}"/>
              </a:ext>
            </a:extLst>
          </p:cNvPr>
          <p:cNvSpPr/>
          <p:nvPr/>
        </p:nvSpPr>
        <p:spPr>
          <a:xfrm>
            <a:off x="8954066" y="2765836"/>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1" name="Ovál 30">
            <a:extLst>
              <a:ext uri="{FF2B5EF4-FFF2-40B4-BE49-F238E27FC236}">
                <a16:creationId xmlns:a16="http://schemas.microsoft.com/office/drawing/2014/main" id="{DEE050AC-565E-AA0A-4C0B-547250D57DF4}"/>
              </a:ext>
            </a:extLst>
          </p:cNvPr>
          <p:cNvSpPr/>
          <p:nvPr/>
        </p:nvSpPr>
        <p:spPr>
          <a:xfrm>
            <a:off x="8248774" y="3204126"/>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3" name="Ovál 32">
            <a:extLst>
              <a:ext uri="{FF2B5EF4-FFF2-40B4-BE49-F238E27FC236}">
                <a16:creationId xmlns:a16="http://schemas.microsoft.com/office/drawing/2014/main" id="{6F163D3E-D15C-2846-C629-DA20AD2E02A9}"/>
              </a:ext>
            </a:extLst>
          </p:cNvPr>
          <p:cNvSpPr/>
          <p:nvPr/>
        </p:nvSpPr>
        <p:spPr>
          <a:xfrm>
            <a:off x="8996577" y="3573546"/>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5" name="Ovál 34">
            <a:extLst>
              <a:ext uri="{FF2B5EF4-FFF2-40B4-BE49-F238E27FC236}">
                <a16:creationId xmlns:a16="http://schemas.microsoft.com/office/drawing/2014/main" id="{88B961F9-AC97-51AD-3354-74032BE2708A}"/>
              </a:ext>
            </a:extLst>
          </p:cNvPr>
          <p:cNvSpPr/>
          <p:nvPr/>
        </p:nvSpPr>
        <p:spPr>
          <a:xfrm>
            <a:off x="8440791" y="3985329"/>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6" name="Ovál 35">
            <a:extLst>
              <a:ext uri="{FF2B5EF4-FFF2-40B4-BE49-F238E27FC236}">
                <a16:creationId xmlns:a16="http://schemas.microsoft.com/office/drawing/2014/main" id="{E0E11FFB-EB57-BA15-5BA9-F3FF03FF9FE8}"/>
              </a:ext>
            </a:extLst>
          </p:cNvPr>
          <p:cNvSpPr/>
          <p:nvPr/>
        </p:nvSpPr>
        <p:spPr>
          <a:xfrm>
            <a:off x="8986299" y="4192144"/>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7" name="Ovál 36">
            <a:extLst>
              <a:ext uri="{FF2B5EF4-FFF2-40B4-BE49-F238E27FC236}">
                <a16:creationId xmlns:a16="http://schemas.microsoft.com/office/drawing/2014/main" id="{D9FD7052-A04E-1180-2DFC-293B9D43143B}"/>
              </a:ext>
            </a:extLst>
          </p:cNvPr>
          <p:cNvSpPr/>
          <p:nvPr/>
        </p:nvSpPr>
        <p:spPr>
          <a:xfrm>
            <a:off x="8664762" y="4415706"/>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8" name="Ovál 37">
            <a:extLst>
              <a:ext uri="{FF2B5EF4-FFF2-40B4-BE49-F238E27FC236}">
                <a16:creationId xmlns:a16="http://schemas.microsoft.com/office/drawing/2014/main" id="{16C3B0E6-87BA-E4B2-7026-2434B2A21DFB}"/>
              </a:ext>
            </a:extLst>
          </p:cNvPr>
          <p:cNvSpPr/>
          <p:nvPr/>
        </p:nvSpPr>
        <p:spPr>
          <a:xfrm>
            <a:off x="9233376" y="4558336"/>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9" name="Ovál 38">
            <a:extLst>
              <a:ext uri="{FF2B5EF4-FFF2-40B4-BE49-F238E27FC236}">
                <a16:creationId xmlns:a16="http://schemas.microsoft.com/office/drawing/2014/main" id="{DBDC5A1F-F332-14E1-C525-FFBD6718CD61}"/>
              </a:ext>
            </a:extLst>
          </p:cNvPr>
          <p:cNvSpPr/>
          <p:nvPr/>
        </p:nvSpPr>
        <p:spPr>
          <a:xfrm>
            <a:off x="10029151" y="3983186"/>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0" name="Ovál 39">
            <a:extLst>
              <a:ext uri="{FF2B5EF4-FFF2-40B4-BE49-F238E27FC236}">
                <a16:creationId xmlns:a16="http://schemas.microsoft.com/office/drawing/2014/main" id="{86DA9CA3-E1C0-50C3-C960-568A7DDD07E9}"/>
              </a:ext>
            </a:extLst>
          </p:cNvPr>
          <p:cNvSpPr/>
          <p:nvPr/>
        </p:nvSpPr>
        <p:spPr>
          <a:xfrm>
            <a:off x="9455230" y="4192144"/>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1" name="Ovál 40">
            <a:extLst>
              <a:ext uri="{FF2B5EF4-FFF2-40B4-BE49-F238E27FC236}">
                <a16:creationId xmlns:a16="http://schemas.microsoft.com/office/drawing/2014/main" id="{05C9573B-8E34-F286-03D5-9D16C82F7763}"/>
              </a:ext>
            </a:extLst>
          </p:cNvPr>
          <p:cNvSpPr/>
          <p:nvPr/>
        </p:nvSpPr>
        <p:spPr>
          <a:xfrm>
            <a:off x="9805180" y="4415705"/>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3" name="Ovál 42">
            <a:extLst>
              <a:ext uri="{FF2B5EF4-FFF2-40B4-BE49-F238E27FC236}">
                <a16:creationId xmlns:a16="http://schemas.microsoft.com/office/drawing/2014/main" id="{743AABCC-8541-46DA-CEA3-0067253AD37D}"/>
              </a:ext>
            </a:extLst>
          </p:cNvPr>
          <p:cNvSpPr/>
          <p:nvPr/>
        </p:nvSpPr>
        <p:spPr>
          <a:xfrm>
            <a:off x="8877220" y="1093086"/>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4" name="TextovéPole 73">
            <a:extLst>
              <a:ext uri="{FF2B5EF4-FFF2-40B4-BE49-F238E27FC236}">
                <a16:creationId xmlns:a16="http://schemas.microsoft.com/office/drawing/2014/main" id="{98A7DE30-AB32-2103-D602-2004A9F7F260}"/>
              </a:ext>
            </a:extLst>
          </p:cNvPr>
          <p:cNvSpPr txBox="1"/>
          <p:nvPr/>
        </p:nvSpPr>
        <p:spPr>
          <a:xfrm>
            <a:off x="10294580" y="1622549"/>
            <a:ext cx="288783" cy="369332"/>
          </a:xfrm>
          <a:prstGeom prst="rect">
            <a:avLst/>
          </a:prstGeom>
          <a:noFill/>
        </p:spPr>
        <p:txBody>
          <a:bodyPr wrap="square" rtlCol="0">
            <a:spAutoFit/>
          </a:bodyPr>
          <a:lstStyle/>
          <a:p>
            <a:r>
              <a:rPr lang="cs-CZ" dirty="0"/>
              <a:t>4</a:t>
            </a:r>
          </a:p>
        </p:txBody>
      </p:sp>
      <p:sp>
        <p:nvSpPr>
          <p:cNvPr id="77" name="TextovéPole 76">
            <a:extLst>
              <a:ext uri="{FF2B5EF4-FFF2-40B4-BE49-F238E27FC236}">
                <a16:creationId xmlns:a16="http://schemas.microsoft.com/office/drawing/2014/main" id="{D5230AFB-085D-35CE-B7CA-26B1D837F960}"/>
              </a:ext>
            </a:extLst>
          </p:cNvPr>
          <p:cNvSpPr txBox="1"/>
          <p:nvPr/>
        </p:nvSpPr>
        <p:spPr>
          <a:xfrm>
            <a:off x="9704505" y="2573731"/>
            <a:ext cx="288783" cy="369332"/>
          </a:xfrm>
          <a:prstGeom prst="rect">
            <a:avLst/>
          </a:prstGeom>
          <a:noFill/>
        </p:spPr>
        <p:txBody>
          <a:bodyPr wrap="square" rtlCol="0">
            <a:spAutoFit/>
          </a:bodyPr>
          <a:lstStyle/>
          <a:p>
            <a:r>
              <a:rPr lang="cs-CZ" dirty="0"/>
              <a:t>7</a:t>
            </a:r>
          </a:p>
        </p:txBody>
      </p:sp>
      <p:sp>
        <p:nvSpPr>
          <p:cNvPr id="79" name="TextovéPole 78">
            <a:extLst>
              <a:ext uri="{FF2B5EF4-FFF2-40B4-BE49-F238E27FC236}">
                <a16:creationId xmlns:a16="http://schemas.microsoft.com/office/drawing/2014/main" id="{E2C74CAE-0B84-F456-769C-88D98B88383E}"/>
              </a:ext>
            </a:extLst>
          </p:cNvPr>
          <p:cNvSpPr txBox="1"/>
          <p:nvPr/>
        </p:nvSpPr>
        <p:spPr>
          <a:xfrm>
            <a:off x="9709021" y="3380160"/>
            <a:ext cx="288783" cy="369332"/>
          </a:xfrm>
          <a:prstGeom prst="rect">
            <a:avLst/>
          </a:prstGeom>
          <a:noFill/>
        </p:spPr>
        <p:txBody>
          <a:bodyPr wrap="square" rtlCol="0">
            <a:spAutoFit/>
          </a:bodyPr>
          <a:lstStyle/>
          <a:p>
            <a:r>
              <a:rPr lang="cs-CZ" dirty="0"/>
              <a:t>9</a:t>
            </a:r>
          </a:p>
        </p:txBody>
      </p:sp>
      <p:sp>
        <p:nvSpPr>
          <p:cNvPr id="81" name="TextovéPole 80">
            <a:extLst>
              <a:ext uri="{FF2B5EF4-FFF2-40B4-BE49-F238E27FC236}">
                <a16:creationId xmlns:a16="http://schemas.microsoft.com/office/drawing/2014/main" id="{FAC75987-460F-97EE-ECFE-7AA729FC57E7}"/>
              </a:ext>
            </a:extLst>
          </p:cNvPr>
          <p:cNvSpPr txBox="1"/>
          <p:nvPr/>
        </p:nvSpPr>
        <p:spPr>
          <a:xfrm>
            <a:off x="9599103" y="3817257"/>
            <a:ext cx="442374" cy="369332"/>
          </a:xfrm>
          <a:prstGeom prst="rect">
            <a:avLst/>
          </a:prstGeom>
          <a:noFill/>
        </p:spPr>
        <p:txBody>
          <a:bodyPr wrap="square" rtlCol="0">
            <a:spAutoFit/>
          </a:bodyPr>
          <a:lstStyle/>
          <a:p>
            <a:r>
              <a:rPr lang="cs-CZ" dirty="0"/>
              <a:t>11</a:t>
            </a:r>
          </a:p>
        </p:txBody>
      </p:sp>
      <p:sp>
        <p:nvSpPr>
          <p:cNvPr id="83" name="TextovéPole 82">
            <a:extLst>
              <a:ext uri="{FF2B5EF4-FFF2-40B4-BE49-F238E27FC236}">
                <a16:creationId xmlns:a16="http://schemas.microsoft.com/office/drawing/2014/main" id="{E1C3280B-EBBA-FFE8-63D3-0F2AA226D061}"/>
              </a:ext>
            </a:extLst>
          </p:cNvPr>
          <p:cNvSpPr txBox="1"/>
          <p:nvPr/>
        </p:nvSpPr>
        <p:spPr>
          <a:xfrm>
            <a:off x="9336769" y="4592067"/>
            <a:ext cx="442374" cy="369332"/>
          </a:xfrm>
          <a:prstGeom prst="rect">
            <a:avLst/>
          </a:prstGeom>
          <a:noFill/>
        </p:spPr>
        <p:txBody>
          <a:bodyPr wrap="square" rtlCol="0">
            <a:spAutoFit/>
          </a:bodyPr>
          <a:lstStyle/>
          <a:p>
            <a:r>
              <a:rPr lang="cs-CZ" dirty="0"/>
              <a:t>13</a:t>
            </a:r>
          </a:p>
        </p:txBody>
      </p:sp>
      <p:sp>
        <p:nvSpPr>
          <p:cNvPr id="84" name="TextovéPole 83">
            <a:extLst>
              <a:ext uri="{FF2B5EF4-FFF2-40B4-BE49-F238E27FC236}">
                <a16:creationId xmlns:a16="http://schemas.microsoft.com/office/drawing/2014/main" id="{5A5A5AB8-B0B7-F460-C880-CE6A85A79B69}"/>
              </a:ext>
            </a:extLst>
          </p:cNvPr>
          <p:cNvSpPr txBox="1"/>
          <p:nvPr/>
        </p:nvSpPr>
        <p:spPr>
          <a:xfrm>
            <a:off x="8358196" y="4546709"/>
            <a:ext cx="442374" cy="369332"/>
          </a:xfrm>
          <a:prstGeom prst="rect">
            <a:avLst/>
          </a:prstGeom>
          <a:noFill/>
        </p:spPr>
        <p:txBody>
          <a:bodyPr wrap="square" rtlCol="0">
            <a:spAutoFit/>
          </a:bodyPr>
          <a:lstStyle/>
          <a:p>
            <a:r>
              <a:rPr lang="cs-CZ" dirty="0"/>
              <a:t>14</a:t>
            </a:r>
          </a:p>
        </p:txBody>
      </p:sp>
      <p:sp>
        <p:nvSpPr>
          <p:cNvPr id="85" name="TextovéPole 84">
            <a:extLst>
              <a:ext uri="{FF2B5EF4-FFF2-40B4-BE49-F238E27FC236}">
                <a16:creationId xmlns:a16="http://schemas.microsoft.com/office/drawing/2014/main" id="{D98DCA0E-0363-6262-9808-EA97725E65CC}"/>
              </a:ext>
            </a:extLst>
          </p:cNvPr>
          <p:cNvSpPr txBox="1"/>
          <p:nvPr/>
        </p:nvSpPr>
        <p:spPr>
          <a:xfrm>
            <a:off x="8796466" y="3843244"/>
            <a:ext cx="442374" cy="369332"/>
          </a:xfrm>
          <a:prstGeom prst="rect">
            <a:avLst/>
          </a:prstGeom>
          <a:noFill/>
        </p:spPr>
        <p:txBody>
          <a:bodyPr wrap="square" rtlCol="0">
            <a:spAutoFit/>
          </a:bodyPr>
          <a:lstStyle/>
          <a:p>
            <a:r>
              <a:rPr lang="cs-CZ" dirty="0"/>
              <a:t>15</a:t>
            </a:r>
          </a:p>
        </p:txBody>
      </p:sp>
      <p:sp>
        <p:nvSpPr>
          <p:cNvPr id="86" name="TextovéPole 85">
            <a:extLst>
              <a:ext uri="{FF2B5EF4-FFF2-40B4-BE49-F238E27FC236}">
                <a16:creationId xmlns:a16="http://schemas.microsoft.com/office/drawing/2014/main" id="{94E54E9E-607A-3A1F-E6EE-094FDD7DA956}"/>
              </a:ext>
            </a:extLst>
          </p:cNvPr>
          <p:cNvSpPr txBox="1"/>
          <p:nvPr/>
        </p:nvSpPr>
        <p:spPr>
          <a:xfrm>
            <a:off x="8024362" y="3813612"/>
            <a:ext cx="442374" cy="369332"/>
          </a:xfrm>
          <a:prstGeom prst="rect">
            <a:avLst/>
          </a:prstGeom>
          <a:noFill/>
        </p:spPr>
        <p:txBody>
          <a:bodyPr wrap="square" rtlCol="0">
            <a:spAutoFit/>
          </a:bodyPr>
          <a:lstStyle/>
          <a:p>
            <a:r>
              <a:rPr lang="cs-CZ" dirty="0"/>
              <a:t>16</a:t>
            </a:r>
          </a:p>
        </p:txBody>
      </p:sp>
      <p:sp>
        <p:nvSpPr>
          <p:cNvPr id="88" name="TextovéPole 87">
            <a:extLst>
              <a:ext uri="{FF2B5EF4-FFF2-40B4-BE49-F238E27FC236}">
                <a16:creationId xmlns:a16="http://schemas.microsoft.com/office/drawing/2014/main" id="{A1FA26B0-356E-B466-C035-7418CB576996}"/>
              </a:ext>
            </a:extLst>
          </p:cNvPr>
          <p:cNvSpPr txBox="1"/>
          <p:nvPr/>
        </p:nvSpPr>
        <p:spPr>
          <a:xfrm>
            <a:off x="7856307" y="3059668"/>
            <a:ext cx="442374" cy="369332"/>
          </a:xfrm>
          <a:prstGeom prst="rect">
            <a:avLst/>
          </a:prstGeom>
          <a:noFill/>
        </p:spPr>
        <p:txBody>
          <a:bodyPr wrap="square" rtlCol="0">
            <a:spAutoFit/>
          </a:bodyPr>
          <a:lstStyle/>
          <a:p>
            <a:r>
              <a:rPr lang="cs-CZ" dirty="0"/>
              <a:t>18</a:t>
            </a:r>
          </a:p>
        </p:txBody>
      </p:sp>
      <p:sp>
        <p:nvSpPr>
          <p:cNvPr id="89" name="TextovéPole 88">
            <a:extLst>
              <a:ext uri="{FF2B5EF4-FFF2-40B4-BE49-F238E27FC236}">
                <a16:creationId xmlns:a16="http://schemas.microsoft.com/office/drawing/2014/main" id="{E7AB23D9-35E1-4686-580B-6EC522EA5D57}"/>
              </a:ext>
            </a:extLst>
          </p:cNvPr>
          <p:cNvSpPr txBox="1"/>
          <p:nvPr/>
        </p:nvSpPr>
        <p:spPr>
          <a:xfrm>
            <a:off x="8608604" y="2758233"/>
            <a:ext cx="442374" cy="369332"/>
          </a:xfrm>
          <a:prstGeom prst="rect">
            <a:avLst/>
          </a:prstGeom>
          <a:noFill/>
        </p:spPr>
        <p:txBody>
          <a:bodyPr wrap="square" rtlCol="0">
            <a:spAutoFit/>
          </a:bodyPr>
          <a:lstStyle/>
          <a:p>
            <a:r>
              <a:rPr lang="cs-CZ" dirty="0"/>
              <a:t>19</a:t>
            </a:r>
          </a:p>
        </p:txBody>
      </p:sp>
      <p:sp>
        <p:nvSpPr>
          <p:cNvPr id="90" name="TextovéPole 89">
            <a:extLst>
              <a:ext uri="{FF2B5EF4-FFF2-40B4-BE49-F238E27FC236}">
                <a16:creationId xmlns:a16="http://schemas.microsoft.com/office/drawing/2014/main" id="{FF5DA6F4-41B0-850D-DFA4-92F9155FC45C}"/>
              </a:ext>
            </a:extLst>
          </p:cNvPr>
          <p:cNvSpPr txBox="1"/>
          <p:nvPr/>
        </p:nvSpPr>
        <p:spPr>
          <a:xfrm>
            <a:off x="8064205" y="2282439"/>
            <a:ext cx="442374" cy="369332"/>
          </a:xfrm>
          <a:prstGeom prst="rect">
            <a:avLst/>
          </a:prstGeom>
          <a:noFill/>
        </p:spPr>
        <p:txBody>
          <a:bodyPr wrap="square" rtlCol="0">
            <a:spAutoFit/>
          </a:bodyPr>
          <a:lstStyle/>
          <a:p>
            <a:r>
              <a:rPr lang="cs-CZ" dirty="0"/>
              <a:t>20</a:t>
            </a:r>
          </a:p>
        </p:txBody>
      </p:sp>
      <p:sp>
        <p:nvSpPr>
          <p:cNvPr id="92" name="TextovéPole 91">
            <a:extLst>
              <a:ext uri="{FF2B5EF4-FFF2-40B4-BE49-F238E27FC236}">
                <a16:creationId xmlns:a16="http://schemas.microsoft.com/office/drawing/2014/main" id="{C937CD0B-D2AF-76B1-51EC-57CCE6CD7565}"/>
              </a:ext>
            </a:extLst>
          </p:cNvPr>
          <p:cNvSpPr txBox="1"/>
          <p:nvPr/>
        </p:nvSpPr>
        <p:spPr>
          <a:xfrm>
            <a:off x="7946441" y="1585440"/>
            <a:ext cx="442374" cy="369332"/>
          </a:xfrm>
          <a:prstGeom prst="rect">
            <a:avLst/>
          </a:prstGeom>
          <a:noFill/>
        </p:spPr>
        <p:txBody>
          <a:bodyPr wrap="square" rtlCol="0">
            <a:spAutoFit/>
          </a:bodyPr>
          <a:lstStyle/>
          <a:p>
            <a:r>
              <a:rPr lang="cs-CZ" dirty="0"/>
              <a:t>22</a:t>
            </a:r>
          </a:p>
        </p:txBody>
      </p:sp>
      <p:sp>
        <p:nvSpPr>
          <p:cNvPr id="94" name="TextovéPole 93">
            <a:extLst>
              <a:ext uri="{FF2B5EF4-FFF2-40B4-BE49-F238E27FC236}">
                <a16:creationId xmlns:a16="http://schemas.microsoft.com/office/drawing/2014/main" id="{F3A095AB-1B89-450A-754B-5C178B7D90D0}"/>
              </a:ext>
            </a:extLst>
          </p:cNvPr>
          <p:cNvSpPr txBox="1"/>
          <p:nvPr/>
        </p:nvSpPr>
        <p:spPr>
          <a:xfrm>
            <a:off x="8516006" y="802428"/>
            <a:ext cx="442374" cy="369332"/>
          </a:xfrm>
          <a:prstGeom prst="rect">
            <a:avLst/>
          </a:prstGeom>
          <a:noFill/>
        </p:spPr>
        <p:txBody>
          <a:bodyPr wrap="square" rtlCol="0">
            <a:spAutoFit/>
          </a:bodyPr>
          <a:lstStyle/>
          <a:p>
            <a:r>
              <a:rPr lang="cs-CZ" dirty="0"/>
              <a:t>24</a:t>
            </a:r>
          </a:p>
        </p:txBody>
      </p:sp>
      <p:sp>
        <p:nvSpPr>
          <p:cNvPr id="12" name="Ovál 11">
            <a:extLst>
              <a:ext uri="{FF2B5EF4-FFF2-40B4-BE49-F238E27FC236}">
                <a16:creationId xmlns:a16="http://schemas.microsoft.com/office/drawing/2014/main" id="{9FA91066-1CED-2B39-0098-3F013D06C895}"/>
              </a:ext>
            </a:extLst>
          </p:cNvPr>
          <p:cNvSpPr/>
          <p:nvPr/>
        </p:nvSpPr>
        <p:spPr>
          <a:xfrm>
            <a:off x="9343043" y="857313"/>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Ovál 18">
            <a:extLst>
              <a:ext uri="{FF2B5EF4-FFF2-40B4-BE49-F238E27FC236}">
                <a16:creationId xmlns:a16="http://schemas.microsoft.com/office/drawing/2014/main" id="{7170065E-FC60-6E05-42E9-D78BDD3EAD89}"/>
              </a:ext>
            </a:extLst>
          </p:cNvPr>
          <p:cNvSpPr/>
          <p:nvPr/>
        </p:nvSpPr>
        <p:spPr>
          <a:xfrm>
            <a:off x="9586883" y="1630743"/>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 name="Ovál 20">
            <a:extLst>
              <a:ext uri="{FF2B5EF4-FFF2-40B4-BE49-F238E27FC236}">
                <a16:creationId xmlns:a16="http://schemas.microsoft.com/office/drawing/2014/main" id="{8D659842-3AB9-7D19-810B-4AC6CBF8162F}"/>
              </a:ext>
            </a:extLst>
          </p:cNvPr>
          <p:cNvSpPr/>
          <p:nvPr/>
        </p:nvSpPr>
        <p:spPr>
          <a:xfrm>
            <a:off x="9720911" y="1190361"/>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3" name="Ovál 22">
            <a:extLst>
              <a:ext uri="{FF2B5EF4-FFF2-40B4-BE49-F238E27FC236}">
                <a16:creationId xmlns:a16="http://schemas.microsoft.com/office/drawing/2014/main" id="{F3E0BAC5-6EFD-C989-3B33-A14C769F59CB}"/>
              </a:ext>
            </a:extLst>
          </p:cNvPr>
          <p:cNvSpPr/>
          <p:nvPr/>
        </p:nvSpPr>
        <p:spPr>
          <a:xfrm>
            <a:off x="10132391" y="1868541"/>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7" name="Ovál 26">
            <a:extLst>
              <a:ext uri="{FF2B5EF4-FFF2-40B4-BE49-F238E27FC236}">
                <a16:creationId xmlns:a16="http://schemas.microsoft.com/office/drawing/2014/main" id="{CCA080AE-8A2A-F5B9-4E9F-339B6A14B4C7}"/>
              </a:ext>
            </a:extLst>
          </p:cNvPr>
          <p:cNvSpPr/>
          <p:nvPr/>
        </p:nvSpPr>
        <p:spPr>
          <a:xfrm>
            <a:off x="9653897" y="2119051"/>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8" name="Ovál 27">
            <a:extLst>
              <a:ext uri="{FF2B5EF4-FFF2-40B4-BE49-F238E27FC236}">
                <a16:creationId xmlns:a16="http://schemas.microsoft.com/office/drawing/2014/main" id="{06CF1757-BC45-9E33-EBF3-EB766D6405F7}"/>
              </a:ext>
            </a:extLst>
          </p:cNvPr>
          <p:cNvSpPr/>
          <p:nvPr/>
        </p:nvSpPr>
        <p:spPr>
          <a:xfrm>
            <a:off x="10058973" y="2466711"/>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0" name="Ovál 29">
            <a:extLst>
              <a:ext uri="{FF2B5EF4-FFF2-40B4-BE49-F238E27FC236}">
                <a16:creationId xmlns:a16="http://schemas.microsoft.com/office/drawing/2014/main" id="{CF18EFDC-9555-C7FB-5198-E789CFA33BAD}"/>
              </a:ext>
            </a:extLst>
          </p:cNvPr>
          <p:cNvSpPr/>
          <p:nvPr/>
        </p:nvSpPr>
        <p:spPr>
          <a:xfrm>
            <a:off x="9619637" y="2790420"/>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2" name="Ovál 31">
            <a:extLst>
              <a:ext uri="{FF2B5EF4-FFF2-40B4-BE49-F238E27FC236}">
                <a16:creationId xmlns:a16="http://schemas.microsoft.com/office/drawing/2014/main" id="{0F2C4455-1578-47CC-F3A9-1574A39E7C27}"/>
              </a:ext>
            </a:extLst>
          </p:cNvPr>
          <p:cNvSpPr/>
          <p:nvPr/>
        </p:nvSpPr>
        <p:spPr>
          <a:xfrm>
            <a:off x="10316411" y="3228711"/>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4" name="Ovál 33">
            <a:extLst>
              <a:ext uri="{FF2B5EF4-FFF2-40B4-BE49-F238E27FC236}">
                <a16:creationId xmlns:a16="http://schemas.microsoft.com/office/drawing/2014/main" id="{AAE589A9-FC27-B12C-9F9F-5EB7C4888372}"/>
              </a:ext>
            </a:extLst>
          </p:cNvPr>
          <p:cNvSpPr/>
          <p:nvPr/>
        </p:nvSpPr>
        <p:spPr>
          <a:xfrm>
            <a:off x="9584828" y="3571700"/>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2" name="Ovál 41">
            <a:extLst>
              <a:ext uri="{FF2B5EF4-FFF2-40B4-BE49-F238E27FC236}">
                <a16:creationId xmlns:a16="http://schemas.microsoft.com/office/drawing/2014/main" id="{4F25B581-C0A7-5034-87C8-04D476635CF3}"/>
              </a:ext>
            </a:extLst>
          </p:cNvPr>
          <p:cNvSpPr/>
          <p:nvPr/>
        </p:nvSpPr>
        <p:spPr>
          <a:xfrm>
            <a:off x="9089539" y="1630743"/>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4" name="Ovál 43">
            <a:extLst>
              <a:ext uri="{FF2B5EF4-FFF2-40B4-BE49-F238E27FC236}">
                <a16:creationId xmlns:a16="http://schemas.microsoft.com/office/drawing/2014/main" id="{72051880-3A07-ECFA-199F-9596480CF924}"/>
              </a:ext>
            </a:extLst>
          </p:cNvPr>
          <p:cNvSpPr/>
          <p:nvPr/>
        </p:nvSpPr>
        <p:spPr>
          <a:xfrm>
            <a:off x="8293309" y="1870297"/>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5" name="Ovál 44">
            <a:extLst>
              <a:ext uri="{FF2B5EF4-FFF2-40B4-BE49-F238E27FC236}">
                <a16:creationId xmlns:a16="http://schemas.microsoft.com/office/drawing/2014/main" id="{F8223B48-DD20-F0C4-C76D-BBC11A8C270A}"/>
              </a:ext>
            </a:extLst>
          </p:cNvPr>
          <p:cNvSpPr/>
          <p:nvPr/>
        </p:nvSpPr>
        <p:spPr>
          <a:xfrm>
            <a:off x="9022525" y="2187003"/>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6" name="Ovál 45">
            <a:extLst>
              <a:ext uri="{FF2B5EF4-FFF2-40B4-BE49-F238E27FC236}">
                <a16:creationId xmlns:a16="http://schemas.microsoft.com/office/drawing/2014/main" id="{99EADD22-C4CA-1DAA-7AE0-531CA4B237F6}"/>
              </a:ext>
            </a:extLst>
          </p:cNvPr>
          <p:cNvSpPr/>
          <p:nvPr/>
        </p:nvSpPr>
        <p:spPr>
          <a:xfrm>
            <a:off x="8586816" y="2495613"/>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7" name="Ovál 46">
            <a:extLst>
              <a:ext uri="{FF2B5EF4-FFF2-40B4-BE49-F238E27FC236}">
                <a16:creationId xmlns:a16="http://schemas.microsoft.com/office/drawing/2014/main" id="{13C6A637-825A-3EC6-F1EE-82BAC0181103}"/>
              </a:ext>
            </a:extLst>
          </p:cNvPr>
          <p:cNvSpPr/>
          <p:nvPr/>
        </p:nvSpPr>
        <p:spPr>
          <a:xfrm>
            <a:off x="9057306" y="2790420"/>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8" name="Ovál 47">
            <a:extLst>
              <a:ext uri="{FF2B5EF4-FFF2-40B4-BE49-F238E27FC236}">
                <a16:creationId xmlns:a16="http://schemas.microsoft.com/office/drawing/2014/main" id="{D0EEE1F2-4B4C-7C4F-251E-D85B9699E587}"/>
              </a:ext>
            </a:extLst>
          </p:cNvPr>
          <p:cNvSpPr/>
          <p:nvPr/>
        </p:nvSpPr>
        <p:spPr>
          <a:xfrm>
            <a:off x="8352014" y="3228710"/>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9" name="Ovál 48">
            <a:extLst>
              <a:ext uri="{FF2B5EF4-FFF2-40B4-BE49-F238E27FC236}">
                <a16:creationId xmlns:a16="http://schemas.microsoft.com/office/drawing/2014/main" id="{38199575-43A5-7DEE-687F-014A3321A35A}"/>
              </a:ext>
            </a:extLst>
          </p:cNvPr>
          <p:cNvSpPr/>
          <p:nvPr/>
        </p:nvSpPr>
        <p:spPr>
          <a:xfrm>
            <a:off x="9099817" y="3598130"/>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0" name="Ovál 49">
            <a:extLst>
              <a:ext uri="{FF2B5EF4-FFF2-40B4-BE49-F238E27FC236}">
                <a16:creationId xmlns:a16="http://schemas.microsoft.com/office/drawing/2014/main" id="{332F5E1A-7DA8-C9AC-9BDA-2416B9D250D3}"/>
              </a:ext>
            </a:extLst>
          </p:cNvPr>
          <p:cNvSpPr/>
          <p:nvPr/>
        </p:nvSpPr>
        <p:spPr>
          <a:xfrm>
            <a:off x="8544031" y="4009913"/>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1" name="Ovál 50">
            <a:extLst>
              <a:ext uri="{FF2B5EF4-FFF2-40B4-BE49-F238E27FC236}">
                <a16:creationId xmlns:a16="http://schemas.microsoft.com/office/drawing/2014/main" id="{A75AD58B-EE3B-233C-BDCE-369F44ACEACA}"/>
              </a:ext>
            </a:extLst>
          </p:cNvPr>
          <p:cNvSpPr/>
          <p:nvPr/>
        </p:nvSpPr>
        <p:spPr>
          <a:xfrm>
            <a:off x="9089539" y="4216728"/>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2" name="Ovál 51">
            <a:extLst>
              <a:ext uri="{FF2B5EF4-FFF2-40B4-BE49-F238E27FC236}">
                <a16:creationId xmlns:a16="http://schemas.microsoft.com/office/drawing/2014/main" id="{2397AB69-0182-ED30-9873-434CBD33F494}"/>
              </a:ext>
            </a:extLst>
          </p:cNvPr>
          <p:cNvSpPr/>
          <p:nvPr/>
        </p:nvSpPr>
        <p:spPr>
          <a:xfrm>
            <a:off x="8768002" y="4440290"/>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3" name="Ovál 52">
            <a:extLst>
              <a:ext uri="{FF2B5EF4-FFF2-40B4-BE49-F238E27FC236}">
                <a16:creationId xmlns:a16="http://schemas.microsoft.com/office/drawing/2014/main" id="{531D7ABD-227C-4D38-277E-65938B96C526}"/>
              </a:ext>
            </a:extLst>
          </p:cNvPr>
          <p:cNvSpPr/>
          <p:nvPr/>
        </p:nvSpPr>
        <p:spPr>
          <a:xfrm>
            <a:off x="9336616" y="4582920"/>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4" name="Ovál 53">
            <a:extLst>
              <a:ext uri="{FF2B5EF4-FFF2-40B4-BE49-F238E27FC236}">
                <a16:creationId xmlns:a16="http://schemas.microsoft.com/office/drawing/2014/main" id="{5945AA89-86ED-9EA9-4460-6CB1FF4F6F66}"/>
              </a:ext>
            </a:extLst>
          </p:cNvPr>
          <p:cNvSpPr/>
          <p:nvPr/>
        </p:nvSpPr>
        <p:spPr>
          <a:xfrm>
            <a:off x="10132391" y="4007770"/>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5" name="Ovál 54">
            <a:extLst>
              <a:ext uri="{FF2B5EF4-FFF2-40B4-BE49-F238E27FC236}">
                <a16:creationId xmlns:a16="http://schemas.microsoft.com/office/drawing/2014/main" id="{4D02BFCC-2C91-CF76-0A26-12BA1B24C2A6}"/>
              </a:ext>
            </a:extLst>
          </p:cNvPr>
          <p:cNvSpPr/>
          <p:nvPr/>
        </p:nvSpPr>
        <p:spPr>
          <a:xfrm>
            <a:off x="9558470" y="4216728"/>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6" name="Ovál 55">
            <a:extLst>
              <a:ext uri="{FF2B5EF4-FFF2-40B4-BE49-F238E27FC236}">
                <a16:creationId xmlns:a16="http://schemas.microsoft.com/office/drawing/2014/main" id="{5A21336F-19F5-9D36-9573-2431C4E0E73C}"/>
              </a:ext>
            </a:extLst>
          </p:cNvPr>
          <p:cNvSpPr/>
          <p:nvPr/>
        </p:nvSpPr>
        <p:spPr>
          <a:xfrm>
            <a:off x="9908420" y="4440289"/>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7" name="Ovál 56">
            <a:extLst>
              <a:ext uri="{FF2B5EF4-FFF2-40B4-BE49-F238E27FC236}">
                <a16:creationId xmlns:a16="http://schemas.microsoft.com/office/drawing/2014/main" id="{3A8132A7-F28F-C4B8-C7F9-147D2907E845}"/>
              </a:ext>
            </a:extLst>
          </p:cNvPr>
          <p:cNvSpPr/>
          <p:nvPr/>
        </p:nvSpPr>
        <p:spPr>
          <a:xfrm>
            <a:off x="8980460" y="1117670"/>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9" name="Ovál 108">
            <a:extLst>
              <a:ext uri="{FF2B5EF4-FFF2-40B4-BE49-F238E27FC236}">
                <a16:creationId xmlns:a16="http://schemas.microsoft.com/office/drawing/2014/main" id="{54AC4788-0241-C433-B983-F671D4C20F1A}"/>
              </a:ext>
            </a:extLst>
          </p:cNvPr>
          <p:cNvSpPr/>
          <p:nvPr/>
        </p:nvSpPr>
        <p:spPr>
          <a:xfrm>
            <a:off x="9284048" y="680328"/>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0" name="Ovál 109">
            <a:extLst>
              <a:ext uri="{FF2B5EF4-FFF2-40B4-BE49-F238E27FC236}">
                <a16:creationId xmlns:a16="http://schemas.microsoft.com/office/drawing/2014/main" id="{D1B1396A-29F4-8EC0-CE95-2068C9B5A507}"/>
              </a:ext>
            </a:extLst>
          </p:cNvPr>
          <p:cNvSpPr/>
          <p:nvPr/>
        </p:nvSpPr>
        <p:spPr>
          <a:xfrm>
            <a:off x="9567488" y="1493208"/>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1" name="Ovál 110">
            <a:extLst>
              <a:ext uri="{FF2B5EF4-FFF2-40B4-BE49-F238E27FC236}">
                <a16:creationId xmlns:a16="http://schemas.microsoft.com/office/drawing/2014/main" id="{B75DBF24-4FBF-050F-1986-9F8B8B15EC9A}"/>
              </a:ext>
            </a:extLst>
          </p:cNvPr>
          <p:cNvSpPr/>
          <p:nvPr/>
        </p:nvSpPr>
        <p:spPr>
          <a:xfrm>
            <a:off x="9661916" y="1013376"/>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2" name="Ovál 111">
            <a:extLst>
              <a:ext uri="{FF2B5EF4-FFF2-40B4-BE49-F238E27FC236}">
                <a16:creationId xmlns:a16="http://schemas.microsoft.com/office/drawing/2014/main" id="{612E0CCF-D1A8-8D7C-1713-D45394AF919C}"/>
              </a:ext>
            </a:extLst>
          </p:cNvPr>
          <p:cNvSpPr/>
          <p:nvPr/>
        </p:nvSpPr>
        <p:spPr>
          <a:xfrm>
            <a:off x="10073396" y="1691556"/>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3" name="Ovál 112">
            <a:extLst>
              <a:ext uri="{FF2B5EF4-FFF2-40B4-BE49-F238E27FC236}">
                <a16:creationId xmlns:a16="http://schemas.microsoft.com/office/drawing/2014/main" id="{C0E3BAFE-E86B-7242-9D8D-894A98C94707}"/>
              </a:ext>
            </a:extLst>
          </p:cNvPr>
          <p:cNvSpPr/>
          <p:nvPr/>
        </p:nvSpPr>
        <p:spPr>
          <a:xfrm>
            <a:off x="9594902" y="1981116"/>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4" name="Ovál 113">
            <a:extLst>
              <a:ext uri="{FF2B5EF4-FFF2-40B4-BE49-F238E27FC236}">
                <a16:creationId xmlns:a16="http://schemas.microsoft.com/office/drawing/2014/main" id="{4930C945-61D9-FD4F-B23B-E64F39F4293E}"/>
              </a:ext>
            </a:extLst>
          </p:cNvPr>
          <p:cNvSpPr/>
          <p:nvPr/>
        </p:nvSpPr>
        <p:spPr>
          <a:xfrm>
            <a:off x="9999978" y="2289726"/>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5" name="Ovál 114">
            <a:extLst>
              <a:ext uri="{FF2B5EF4-FFF2-40B4-BE49-F238E27FC236}">
                <a16:creationId xmlns:a16="http://schemas.microsoft.com/office/drawing/2014/main" id="{9107A950-0F56-DC4C-BB00-75916848167B}"/>
              </a:ext>
            </a:extLst>
          </p:cNvPr>
          <p:cNvSpPr/>
          <p:nvPr/>
        </p:nvSpPr>
        <p:spPr>
          <a:xfrm>
            <a:off x="9560642" y="2613435"/>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6" name="Ovál 115">
            <a:extLst>
              <a:ext uri="{FF2B5EF4-FFF2-40B4-BE49-F238E27FC236}">
                <a16:creationId xmlns:a16="http://schemas.microsoft.com/office/drawing/2014/main" id="{3951E6EC-D15F-7906-CADB-76BC61606895}"/>
              </a:ext>
            </a:extLst>
          </p:cNvPr>
          <p:cNvSpPr/>
          <p:nvPr/>
        </p:nvSpPr>
        <p:spPr>
          <a:xfrm>
            <a:off x="10257416" y="3051726"/>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7" name="Ovál 116">
            <a:extLst>
              <a:ext uri="{FF2B5EF4-FFF2-40B4-BE49-F238E27FC236}">
                <a16:creationId xmlns:a16="http://schemas.microsoft.com/office/drawing/2014/main" id="{EFCE9A3A-B77E-9FC8-0C97-D3AEDC5BE824}"/>
              </a:ext>
            </a:extLst>
          </p:cNvPr>
          <p:cNvSpPr/>
          <p:nvPr/>
        </p:nvSpPr>
        <p:spPr>
          <a:xfrm>
            <a:off x="9525833" y="3394715"/>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8" name="Ovál 117">
            <a:extLst>
              <a:ext uri="{FF2B5EF4-FFF2-40B4-BE49-F238E27FC236}">
                <a16:creationId xmlns:a16="http://schemas.microsoft.com/office/drawing/2014/main" id="{BA31EC5D-3E51-AE0E-AB3B-94B12557BB17}"/>
              </a:ext>
            </a:extLst>
          </p:cNvPr>
          <p:cNvSpPr/>
          <p:nvPr/>
        </p:nvSpPr>
        <p:spPr>
          <a:xfrm>
            <a:off x="9030544" y="1453758"/>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9" name="Ovál 118">
            <a:extLst>
              <a:ext uri="{FF2B5EF4-FFF2-40B4-BE49-F238E27FC236}">
                <a16:creationId xmlns:a16="http://schemas.microsoft.com/office/drawing/2014/main" id="{9BB2F1A5-1F3D-5E61-4E2D-516916D63D9C}"/>
              </a:ext>
            </a:extLst>
          </p:cNvPr>
          <p:cNvSpPr/>
          <p:nvPr/>
        </p:nvSpPr>
        <p:spPr>
          <a:xfrm>
            <a:off x="8460807" y="1731888"/>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0" name="Ovál 119">
            <a:extLst>
              <a:ext uri="{FF2B5EF4-FFF2-40B4-BE49-F238E27FC236}">
                <a16:creationId xmlns:a16="http://schemas.microsoft.com/office/drawing/2014/main" id="{7050797C-6D1A-DA88-D86E-3CEE8C8111D7}"/>
              </a:ext>
            </a:extLst>
          </p:cNvPr>
          <p:cNvSpPr/>
          <p:nvPr/>
        </p:nvSpPr>
        <p:spPr>
          <a:xfrm>
            <a:off x="8963530" y="2010018"/>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1" name="Ovál 120">
            <a:extLst>
              <a:ext uri="{FF2B5EF4-FFF2-40B4-BE49-F238E27FC236}">
                <a16:creationId xmlns:a16="http://schemas.microsoft.com/office/drawing/2014/main" id="{8842FF23-E1EA-B0E2-A194-2C9193A6D84D}"/>
              </a:ext>
            </a:extLst>
          </p:cNvPr>
          <p:cNvSpPr/>
          <p:nvPr/>
        </p:nvSpPr>
        <p:spPr>
          <a:xfrm>
            <a:off x="8527821" y="2318628"/>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2" name="Ovál 121">
            <a:extLst>
              <a:ext uri="{FF2B5EF4-FFF2-40B4-BE49-F238E27FC236}">
                <a16:creationId xmlns:a16="http://schemas.microsoft.com/office/drawing/2014/main" id="{2C8FE885-7FEC-4401-E106-C95EA9C0C69A}"/>
              </a:ext>
            </a:extLst>
          </p:cNvPr>
          <p:cNvSpPr/>
          <p:nvPr/>
        </p:nvSpPr>
        <p:spPr>
          <a:xfrm>
            <a:off x="8998311" y="2613435"/>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3" name="Ovál 122">
            <a:extLst>
              <a:ext uri="{FF2B5EF4-FFF2-40B4-BE49-F238E27FC236}">
                <a16:creationId xmlns:a16="http://schemas.microsoft.com/office/drawing/2014/main" id="{8E167720-5C7E-6D40-6812-634FF0EA70AC}"/>
              </a:ext>
            </a:extLst>
          </p:cNvPr>
          <p:cNvSpPr/>
          <p:nvPr/>
        </p:nvSpPr>
        <p:spPr>
          <a:xfrm>
            <a:off x="8293019" y="3051725"/>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4" name="Ovál 123">
            <a:extLst>
              <a:ext uri="{FF2B5EF4-FFF2-40B4-BE49-F238E27FC236}">
                <a16:creationId xmlns:a16="http://schemas.microsoft.com/office/drawing/2014/main" id="{512B68B1-5F66-DC15-BE95-72656BE5FD11}"/>
              </a:ext>
            </a:extLst>
          </p:cNvPr>
          <p:cNvSpPr/>
          <p:nvPr/>
        </p:nvSpPr>
        <p:spPr>
          <a:xfrm>
            <a:off x="9040822" y="3421145"/>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5" name="Ovál 124">
            <a:extLst>
              <a:ext uri="{FF2B5EF4-FFF2-40B4-BE49-F238E27FC236}">
                <a16:creationId xmlns:a16="http://schemas.microsoft.com/office/drawing/2014/main" id="{27C23BF1-3D7F-758B-DBAA-6EF461BC7AD4}"/>
              </a:ext>
            </a:extLst>
          </p:cNvPr>
          <p:cNvSpPr/>
          <p:nvPr/>
        </p:nvSpPr>
        <p:spPr>
          <a:xfrm>
            <a:off x="8485036" y="3832928"/>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7" name="Ovál 126">
            <a:extLst>
              <a:ext uri="{FF2B5EF4-FFF2-40B4-BE49-F238E27FC236}">
                <a16:creationId xmlns:a16="http://schemas.microsoft.com/office/drawing/2014/main" id="{F0B5BDD0-5730-4F59-4A0F-601A203C3C6D}"/>
              </a:ext>
            </a:extLst>
          </p:cNvPr>
          <p:cNvSpPr/>
          <p:nvPr/>
        </p:nvSpPr>
        <p:spPr>
          <a:xfrm>
            <a:off x="8709007" y="4263305"/>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8" name="Ovál 127">
            <a:extLst>
              <a:ext uri="{FF2B5EF4-FFF2-40B4-BE49-F238E27FC236}">
                <a16:creationId xmlns:a16="http://schemas.microsoft.com/office/drawing/2014/main" id="{1319E618-B796-DA19-AE10-7085FDDFA0A1}"/>
              </a:ext>
            </a:extLst>
          </p:cNvPr>
          <p:cNvSpPr/>
          <p:nvPr/>
        </p:nvSpPr>
        <p:spPr>
          <a:xfrm>
            <a:off x="9187295" y="4634102"/>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9" name="Ovál 128">
            <a:extLst>
              <a:ext uri="{FF2B5EF4-FFF2-40B4-BE49-F238E27FC236}">
                <a16:creationId xmlns:a16="http://schemas.microsoft.com/office/drawing/2014/main" id="{BDC4B329-3C5B-1980-6C8C-DF67C31E90F5}"/>
              </a:ext>
            </a:extLst>
          </p:cNvPr>
          <p:cNvSpPr/>
          <p:nvPr/>
        </p:nvSpPr>
        <p:spPr>
          <a:xfrm>
            <a:off x="10073396" y="3830785"/>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0" name="Ovál 129">
            <a:extLst>
              <a:ext uri="{FF2B5EF4-FFF2-40B4-BE49-F238E27FC236}">
                <a16:creationId xmlns:a16="http://schemas.microsoft.com/office/drawing/2014/main" id="{7F9DDA0F-B266-0634-9A6D-BB93F77874BD}"/>
              </a:ext>
            </a:extLst>
          </p:cNvPr>
          <p:cNvSpPr/>
          <p:nvPr/>
        </p:nvSpPr>
        <p:spPr>
          <a:xfrm>
            <a:off x="9499475" y="4039743"/>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1" name="Ovál 130">
            <a:extLst>
              <a:ext uri="{FF2B5EF4-FFF2-40B4-BE49-F238E27FC236}">
                <a16:creationId xmlns:a16="http://schemas.microsoft.com/office/drawing/2014/main" id="{BF2C2B67-26F2-7224-0058-DC70B865394C}"/>
              </a:ext>
            </a:extLst>
          </p:cNvPr>
          <p:cNvSpPr/>
          <p:nvPr/>
        </p:nvSpPr>
        <p:spPr>
          <a:xfrm>
            <a:off x="9849425" y="4263304"/>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2" name="Ovál 131">
            <a:extLst>
              <a:ext uri="{FF2B5EF4-FFF2-40B4-BE49-F238E27FC236}">
                <a16:creationId xmlns:a16="http://schemas.microsoft.com/office/drawing/2014/main" id="{847EA0D0-1320-F930-7075-6C34C568BCC2}"/>
              </a:ext>
            </a:extLst>
          </p:cNvPr>
          <p:cNvSpPr/>
          <p:nvPr/>
        </p:nvSpPr>
        <p:spPr>
          <a:xfrm>
            <a:off x="8921465" y="940685"/>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5" name="TextovéPole 134">
            <a:extLst>
              <a:ext uri="{FF2B5EF4-FFF2-40B4-BE49-F238E27FC236}">
                <a16:creationId xmlns:a16="http://schemas.microsoft.com/office/drawing/2014/main" id="{54ACF843-D7BF-0278-E570-0E3D927D42E3}"/>
              </a:ext>
            </a:extLst>
          </p:cNvPr>
          <p:cNvSpPr txBox="1"/>
          <p:nvPr/>
        </p:nvSpPr>
        <p:spPr>
          <a:xfrm>
            <a:off x="9689122" y="1412052"/>
            <a:ext cx="288783" cy="369332"/>
          </a:xfrm>
          <a:prstGeom prst="rect">
            <a:avLst/>
          </a:prstGeom>
          <a:noFill/>
        </p:spPr>
        <p:txBody>
          <a:bodyPr wrap="square" rtlCol="0">
            <a:spAutoFit/>
          </a:bodyPr>
          <a:lstStyle/>
          <a:p>
            <a:r>
              <a:rPr lang="cs-CZ" dirty="0"/>
              <a:t>3</a:t>
            </a:r>
          </a:p>
        </p:txBody>
      </p:sp>
      <p:sp>
        <p:nvSpPr>
          <p:cNvPr id="137" name="TextovéPole 136">
            <a:extLst>
              <a:ext uri="{FF2B5EF4-FFF2-40B4-BE49-F238E27FC236}">
                <a16:creationId xmlns:a16="http://schemas.microsoft.com/office/drawing/2014/main" id="{3318F239-E9F3-7365-0783-4AB31AE13A8A}"/>
              </a:ext>
            </a:extLst>
          </p:cNvPr>
          <p:cNvSpPr txBox="1"/>
          <p:nvPr/>
        </p:nvSpPr>
        <p:spPr>
          <a:xfrm>
            <a:off x="9713902" y="1885255"/>
            <a:ext cx="288783" cy="369332"/>
          </a:xfrm>
          <a:prstGeom prst="rect">
            <a:avLst/>
          </a:prstGeom>
          <a:noFill/>
        </p:spPr>
        <p:txBody>
          <a:bodyPr wrap="square" rtlCol="0">
            <a:spAutoFit/>
          </a:bodyPr>
          <a:lstStyle/>
          <a:p>
            <a:r>
              <a:rPr lang="cs-CZ" dirty="0"/>
              <a:t>5</a:t>
            </a:r>
          </a:p>
        </p:txBody>
      </p:sp>
      <p:sp>
        <p:nvSpPr>
          <p:cNvPr id="138" name="TextovéPole 137">
            <a:extLst>
              <a:ext uri="{FF2B5EF4-FFF2-40B4-BE49-F238E27FC236}">
                <a16:creationId xmlns:a16="http://schemas.microsoft.com/office/drawing/2014/main" id="{418E19B2-CF84-C58C-654A-C50E873482A8}"/>
              </a:ext>
            </a:extLst>
          </p:cNvPr>
          <p:cNvSpPr txBox="1"/>
          <p:nvPr/>
        </p:nvSpPr>
        <p:spPr>
          <a:xfrm>
            <a:off x="10193001" y="2261682"/>
            <a:ext cx="288783" cy="369332"/>
          </a:xfrm>
          <a:prstGeom prst="rect">
            <a:avLst/>
          </a:prstGeom>
          <a:noFill/>
        </p:spPr>
        <p:txBody>
          <a:bodyPr wrap="square" rtlCol="0">
            <a:spAutoFit/>
          </a:bodyPr>
          <a:lstStyle/>
          <a:p>
            <a:r>
              <a:rPr lang="cs-CZ" dirty="0"/>
              <a:t>6</a:t>
            </a:r>
          </a:p>
        </p:txBody>
      </p:sp>
      <p:sp>
        <p:nvSpPr>
          <p:cNvPr id="142" name="TextovéPole 141">
            <a:extLst>
              <a:ext uri="{FF2B5EF4-FFF2-40B4-BE49-F238E27FC236}">
                <a16:creationId xmlns:a16="http://schemas.microsoft.com/office/drawing/2014/main" id="{F1E7F8D5-A15F-9399-59C2-6CC64BE4E4D2}"/>
              </a:ext>
            </a:extLst>
          </p:cNvPr>
          <p:cNvSpPr txBox="1"/>
          <p:nvPr/>
        </p:nvSpPr>
        <p:spPr>
          <a:xfrm>
            <a:off x="10249306" y="3742227"/>
            <a:ext cx="442374" cy="369332"/>
          </a:xfrm>
          <a:prstGeom prst="rect">
            <a:avLst/>
          </a:prstGeom>
          <a:noFill/>
        </p:spPr>
        <p:txBody>
          <a:bodyPr wrap="square" rtlCol="0">
            <a:spAutoFit/>
          </a:bodyPr>
          <a:lstStyle/>
          <a:p>
            <a:r>
              <a:rPr lang="cs-CZ" dirty="0"/>
              <a:t>10</a:t>
            </a:r>
          </a:p>
        </p:txBody>
      </p:sp>
      <p:sp>
        <p:nvSpPr>
          <p:cNvPr id="144" name="TextovéPole 143">
            <a:extLst>
              <a:ext uri="{FF2B5EF4-FFF2-40B4-BE49-F238E27FC236}">
                <a16:creationId xmlns:a16="http://schemas.microsoft.com/office/drawing/2014/main" id="{8D8F7BA8-11B7-6C28-BFE0-48BD6A439B37}"/>
              </a:ext>
            </a:extLst>
          </p:cNvPr>
          <p:cNvSpPr txBox="1"/>
          <p:nvPr/>
        </p:nvSpPr>
        <p:spPr>
          <a:xfrm>
            <a:off x="9937769" y="4209642"/>
            <a:ext cx="442374" cy="369332"/>
          </a:xfrm>
          <a:prstGeom prst="rect">
            <a:avLst/>
          </a:prstGeom>
          <a:noFill/>
        </p:spPr>
        <p:txBody>
          <a:bodyPr wrap="square" rtlCol="0">
            <a:spAutoFit/>
          </a:bodyPr>
          <a:lstStyle/>
          <a:p>
            <a:r>
              <a:rPr lang="cs-CZ" dirty="0"/>
              <a:t>12</a:t>
            </a:r>
          </a:p>
        </p:txBody>
      </p:sp>
      <p:sp>
        <p:nvSpPr>
          <p:cNvPr id="155" name="TextovéPole 154">
            <a:extLst>
              <a:ext uri="{FF2B5EF4-FFF2-40B4-BE49-F238E27FC236}">
                <a16:creationId xmlns:a16="http://schemas.microsoft.com/office/drawing/2014/main" id="{4589E225-6E47-3399-7916-00705E8A6B3C}"/>
              </a:ext>
            </a:extLst>
          </p:cNvPr>
          <p:cNvSpPr txBox="1"/>
          <p:nvPr/>
        </p:nvSpPr>
        <p:spPr>
          <a:xfrm>
            <a:off x="8613548" y="1327544"/>
            <a:ext cx="442374" cy="369332"/>
          </a:xfrm>
          <a:prstGeom prst="rect">
            <a:avLst/>
          </a:prstGeom>
          <a:noFill/>
        </p:spPr>
        <p:txBody>
          <a:bodyPr wrap="square" rtlCol="0">
            <a:spAutoFit/>
          </a:bodyPr>
          <a:lstStyle/>
          <a:p>
            <a:r>
              <a:rPr lang="cs-CZ" dirty="0"/>
              <a:t>23</a:t>
            </a:r>
          </a:p>
        </p:txBody>
      </p:sp>
      <p:sp>
        <p:nvSpPr>
          <p:cNvPr id="160" name="Ovál 159">
            <a:extLst>
              <a:ext uri="{FF2B5EF4-FFF2-40B4-BE49-F238E27FC236}">
                <a16:creationId xmlns:a16="http://schemas.microsoft.com/office/drawing/2014/main" id="{1F576043-786C-6DA9-BA2D-C1A532D182B8}"/>
              </a:ext>
            </a:extLst>
          </p:cNvPr>
          <p:cNvSpPr/>
          <p:nvPr/>
        </p:nvSpPr>
        <p:spPr>
          <a:xfrm>
            <a:off x="9234888" y="788484"/>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1" name="Ovál 160">
            <a:extLst>
              <a:ext uri="{FF2B5EF4-FFF2-40B4-BE49-F238E27FC236}">
                <a16:creationId xmlns:a16="http://schemas.microsoft.com/office/drawing/2014/main" id="{14076B11-9BC0-AC9E-E568-F7703DBA8A87}"/>
              </a:ext>
            </a:extLst>
          </p:cNvPr>
          <p:cNvSpPr/>
          <p:nvPr/>
        </p:nvSpPr>
        <p:spPr>
          <a:xfrm>
            <a:off x="9478728" y="1561914"/>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2" name="Ovál 161">
            <a:extLst>
              <a:ext uri="{FF2B5EF4-FFF2-40B4-BE49-F238E27FC236}">
                <a16:creationId xmlns:a16="http://schemas.microsoft.com/office/drawing/2014/main" id="{10C64009-59D9-5932-CC0E-693CA6B855A7}"/>
              </a:ext>
            </a:extLst>
          </p:cNvPr>
          <p:cNvSpPr/>
          <p:nvPr/>
        </p:nvSpPr>
        <p:spPr>
          <a:xfrm>
            <a:off x="9612756" y="1121532"/>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3" name="Ovál 162">
            <a:extLst>
              <a:ext uri="{FF2B5EF4-FFF2-40B4-BE49-F238E27FC236}">
                <a16:creationId xmlns:a16="http://schemas.microsoft.com/office/drawing/2014/main" id="{78076961-4A2E-9B3C-FAC8-85374C6C96F0}"/>
              </a:ext>
            </a:extLst>
          </p:cNvPr>
          <p:cNvSpPr/>
          <p:nvPr/>
        </p:nvSpPr>
        <p:spPr>
          <a:xfrm>
            <a:off x="10024236" y="1799712"/>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4" name="Ovál 163">
            <a:extLst>
              <a:ext uri="{FF2B5EF4-FFF2-40B4-BE49-F238E27FC236}">
                <a16:creationId xmlns:a16="http://schemas.microsoft.com/office/drawing/2014/main" id="{8FD01C1B-BDC7-BAF1-BAAD-F9411CBA66C6}"/>
              </a:ext>
            </a:extLst>
          </p:cNvPr>
          <p:cNvSpPr/>
          <p:nvPr/>
        </p:nvSpPr>
        <p:spPr>
          <a:xfrm>
            <a:off x="9545742" y="2089272"/>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5" name="Ovál 164">
            <a:extLst>
              <a:ext uri="{FF2B5EF4-FFF2-40B4-BE49-F238E27FC236}">
                <a16:creationId xmlns:a16="http://schemas.microsoft.com/office/drawing/2014/main" id="{FEA952A9-2E94-9B48-1866-27979DD20F60}"/>
              </a:ext>
            </a:extLst>
          </p:cNvPr>
          <p:cNvSpPr/>
          <p:nvPr/>
        </p:nvSpPr>
        <p:spPr>
          <a:xfrm>
            <a:off x="9950818" y="2397882"/>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6" name="Ovál 165">
            <a:extLst>
              <a:ext uri="{FF2B5EF4-FFF2-40B4-BE49-F238E27FC236}">
                <a16:creationId xmlns:a16="http://schemas.microsoft.com/office/drawing/2014/main" id="{503624A3-A70A-B7BF-4975-F70A8C6B2630}"/>
              </a:ext>
            </a:extLst>
          </p:cNvPr>
          <p:cNvSpPr/>
          <p:nvPr/>
        </p:nvSpPr>
        <p:spPr>
          <a:xfrm>
            <a:off x="9511482" y="2721591"/>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7" name="Ovál 166">
            <a:extLst>
              <a:ext uri="{FF2B5EF4-FFF2-40B4-BE49-F238E27FC236}">
                <a16:creationId xmlns:a16="http://schemas.microsoft.com/office/drawing/2014/main" id="{F619C999-2AAB-23CF-33FE-1739574C4325}"/>
              </a:ext>
            </a:extLst>
          </p:cNvPr>
          <p:cNvSpPr/>
          <p:nvPr/>
        </p:nvSpPr>
        <p:spPr>
          <a:xfrm>
            <a:off x="10208256" y="3159882"/>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8" name="Ovál 167">
            <a:extLst>
              <a:ext uri="{FF2B5EF4-FFF2-40B4-BE49-F238E27FC236}">
                <a16:creationId xmlns:a16="http://schemas.microsoft.com/office/drawing/2014/main" id="{C5E074AF-3252-989F-6F75-733742B614DE}"/>
              </a:ext>
            </a:extLst>
          </p:cNvPr>
          <p:cNvSpPr/>
          <p:nvPr/>
        </p:nvSpPr>
        <p:spPr>
          <a:xfrm>
            <a:off x="9476673" y="3502871"/>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9" name="Ovál 168">
            <a:extLst>
              <a:ext uri="{FF2B5EF4-FFF2-40B4-BE49-F238E27FC236}">
                <a16:creationId xmlns:a16="http://schemas.microsoft.com/office/drawing/2014/main" id="{A080306A-7C80-DEBD-ED3D-B2376BF29BAA}"/>
              </a:ext>
            </a:extLst>
          </p:cNvPr>
          <p:cNvSpPr/>
          <p:nvPr/>
        </p:nvSpPr>
        <p:spPr>
          <a:xfrm>
            <a:off x="8981384" y="1561914"/>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0" name="Ovál 169">
            <a:extLst>
              <a:ext uri="{FF2B5EF4-FFF2-40B4-BE49-F238E27FC236}">
                <a16:creationId xmlns:a16="http://schemas.microsoft.com/office/drawing/2014/main" id="{66D9EFFA-0E21-EA13-7F40-D8593B72175C}"/>
              </a:ext>
            </a:extLst>
          </p:cNvPr>
          <p:cNvSpPr/>
          <p:nvPr/>
        </p:nvSpPr>
        <p:spPr>
          <a:xfrm>
            <a:off x="8411647" y="1840044"/>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1" name="Ovál 170">
            <a:extLst>
              <a:ext uri="{FF2B5EF4-FFF2-40B4-BE49-F238E27FC236}">
                <a16:creationId xmlns:a16="http://schemas.microsoft.com/office/drawing/2014/main" id="{3B0941D3-5274-719C-C8F0-8DB4D645A32E}"/>
              </a:ext>
            </a:extLst>
          </p:cNvPr>
          <p:cNvSpPr/>
          <p:nvPr/>
        </p:nvSpPr>
        <p:spPr>
          <a:xfrm>
            <a:off x="8914370" y="2118174"/>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2" name="Ovál 171">
            <a:extLst>
              <a:ext uri="{FF2B5EF4-FFF2-40B4-BE49-F238E27FC236}">
                <a16:creationId xmlns:a16="http://schemas.microsoft.com/office/drawing/2014/main" id="{6E9035EB-6DFC-6F82-8957-A27E56ED63E9}"/>
              </a:ext>
            </a:extLst>
          </p:cNvPr>
          <p:cNvSpPr/>
          <p:nvPr/>
        </p:nvSpPr>
        <p:spPr>
          <a:xfrm>
            <a:off x="8478661" y="2426784"/>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3" name="Ovál 172">
            <a:extLst>
              <a:ext uri="{FF2B5EF4-FFF2-40B4-BE49-F238E27FC236}">
                <a16:creationId xmlns:a16="http://schemas.microsoft.com/office/drawing/2014/main" id="{3C09F857-C842-65EC-E1B7-5FEA59E0AE49}"/>
              </a:ext>
            </a:extLst>
          </p:cNvPr>
          <p:cNvSpPr/>
          <p:nvPr/>
        </p:nvSpPr>
        <p:spPr>
          <a:xfrm>
            <a:off x="8949151" y="2721591"/>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4" name="Ovál 173">
            <a:extLst>
              <a:ext uri="{FF2B5EF4-FFF2-40B4-BE49-F238E27FC236}">
                <a16:creationId xmlns:a16="http://schemas.microsoft.com/office/drawing/2014/main" id="{8B4A8D19-D0A2-0B82-A159-B1B2AAF104D7}"/>
              </a:ext>
            </a:extLst>
          </p:cNvPr>
          <p:cNvSpPr/>
          <p:nvPr/>
        </p:nvSpPr>
        <p:spPr>
          <a:xfrm>
            <a:off x="8243859" y="3159881"/>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5" name="Ovál 174">
            <a:extLst>
              <a:ext uri="{FF2B5EF4-FFF2-40B4-BE49-F238E27FC236}">
                <a16:creationId xmlns:a16="http://schemas.microsoft.com/office/drawing/2014/main" id="{A6E6AE59-83F9-3840-244D-61803A6308CD}"/>
              </a:ext>
            </a:extLst>
          </p:cNvPr>
          <p:cNvSpPr/>
          <p:nvPr/>
        </p:nvSpPr>
        <p:spPr>
          <a:xfrm>
            <a:off x="8991662" y="3529301"/>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6" name="Ovál 175">
            <a:extLst>
              <a:ext uri="{FF2B5EF4-FFF2-40B4-BE49-F238E27FC236}">
                <a16:creationId xmlns:a16="http://schemas.microsoft.com/office/drawing/2014/main" id="{C4E8020C-0F22-382A-D036-251DE94DF5BD}"/>
              </a:ext>
            </a:extLst>
          </p:cNvPr>
          <p:cNvSpPr/>
          <p:nvPr/>
        </p:nvSpPr>
        <p:spPr>
          <a:xfrm>
            <a:off x="8435876" y="3941084"/>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7" name="Ovál 176">
            <a:extLst>
              <a:ext uri="{FF2B5EF4-FFF2-40B4-BE49-F238E27FC236}">
                <a16:creationId xmlns:a16="http://schemas.microsoft.com/office/drawing/2014/main" id="{769F671C-16A9-4190-2858-FA2B99434295}"/>
              </a:ext>
            </a:extLst>
          </p:cNvPr>
          <p:cNvSpPr/>
          <p:nvPr/>
        </p:nvSpPr>
        <p:spPr>
          <a:xfrm>
            <a:off x="8981384" y="4147899"/>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8" name="Ovál 177">
            <a:extLst>
              <a:ext uri="{FF2B5EF4-FFF2-40B4-BE49-F238E27FC236}">
                <a16:creationId xmlns:a16="http://schemas.microsoft.com/office/drawing/2014/main" id="{05FF7ACE-57DE-8817-E359-243C610F5F56}"/>
              </a:ext>
            </a:extLst>
          </p:cNvPr>
          <p:cNvSpPr/>
          <p:nvPr/>
        </p:nvSpPr>
        <p:spPr>
          <a:xfrm>
            <a:off x="8659847" y="4371461"/>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9" name="Ovál 178">
            <a:extLst>
              <a:ext uri="{FF2B5EF4-FFF2-40B4-BE49-F238E27FC236}">
                <a16:creationId xmlns:a16="http://schemas.microsoft.com/office/drawing/2014/main" id="{BFF53D6A-BF68-F0BF-91E8-E2554EB32289}"/>
              </a:ext>
            </a:extLst>
          </p:cNvPr>
          <p:cNvSpPr/>
          <p:nvPr/>
        </p:nvSpPr>
        <p:spPr>
          <a:xfrm>
            <a:off x="9228461" y="4514091"/>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0" name="Ovál 179">
            <a:extLst>
              <a:ext uri="{FF2B5EF4-FFF2-40B4-BE49-F238E27FC236}">
                <a16:creationId xmlns:a16="http://schemas.microsoft.com/office/drawing/2014/main" id="{DF1B4756-584A-F99B-B87F-84DD197DED21}"/>
              </a:ext>
            </a:extLst>
          </p:cNvPr>
          <p:cNvSpPr/>
          <p:nvPr/>
        </p:nvSpPr>
        <p:spPr>
          <a:xfrm>
            <a:off x="10024236" y="3938941"/>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1" name="Ovál 180">
            <a:extLst>
              <a:ext uri="{FF2B5EF4-FFF2-40B4-BE49-F238E27FC236}">
                <a16:creationId xmlns:a16="http://schemas.microsoft.com/office/drawing/2014/main" id="{AA714E97-0E29-C07D-09A9-1BD3CF21976C}"/>
              </a:ext>
            </a:extLst>
          </p:cNvPr>
          <p:cNvSpPr/>
          <p:nvPr/>
        </p:nvSpPr>
        <p:spPr>
          <a:xfrm>
            <a:off x="9450315" y="4147899"/>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2" name="Ovál 181">
            <a:extLst>
              <a:ext uri="{FF2B5EF4-FFF2-40B4-BE49-F238E27FC236}">
                <a16:creationId xmlns:a16="http://schemas.microsoft.com/office/drawing/2014/main" id="{5C2B6713-CF31-39F1-723F-B595B597CBF6}"/>
              </a:ext>
            </a:extLst>
          </p:cNvPr>
          <p:cNvSpPr/>
          <p:nvPr/>
        </p:nvSpPr>
        <p:spPr>
          <a:xfrm>
            <a:off x="9800265" y="4371460"/>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3" name="Ovál 182">
            <a:extLst>
              <a:ext uri="{FF2B5EF4-FFF2-40B4-BE49-F238E27FC236}">
                <a16:creationId xmlns:a16="http://schemas.microsoft.com/office/drawing/2014/main" id="{A36F8CC4-2165-A951-98E5-6691DC33CFF2}"/>
              </a:ext>
            </a:extLst>
          </p:cNvPr>
          <p:cNvSpPr/>
          <p:nvPr/>
        </p:nvSpPr>
        <p:spPr>
          <a:xfrm>
            <a:off x="8872305" y="1048841"/>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1" name="Ovál 210">
            <a:extLst>
              <a:ext uri="{FF2B5EF4-FFF2-40B4-BE49-F238E27FC236}">
                <a16:creationId xmlns:a16="http://schemas.microsoft.com/office/drawing/2014/main" id="{01AD33E6-64B0-C6FB-7A45-AB2E40C764DC}"/>
              </a:ext>
            </a:extLst>
          </p:cNvPr>
          <p:cNvSpPr/>
          <p:nvPr/>
        </p:nvSpPr>
        <p:spPr>
          <a:xfrm>
            <a:off x="9372995" y="740202"/>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2" name="Ovál 211">
            <a:extLst>
              <a:ext uri="{FF2B5EF4-FFF2-40B4-BE49-F238E27FC236}">
                <a16:creationId xmlns:a16="http://schemas.microsoft.com/office/drawing/2014/main" id="{20EA1A2E-AD3C-0FFA-BB62-08574D4654BE}"/>
              </a:ext>
            </a:extLst>
          </p:cNvPr>
          <p:cNvSpPr/>
          <p:nvPr/>
        </p:nvSpPr>
        <p:spPr>
          <a:xfrm>
            <a:off x="9458819" y="1463265"/>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3" name="Ovál 212">
            <a:extLst>
              <a:ext uri="{FF2B5EF4-FFF2-40B4-BE49-F238E27FC236}">
                <a16:creationId xmlns:a16="http://schemas.microsoft.com/office/drawing/2014/main" id="{240BD9EB-B898-F8E9-2821-A1CDEA39E5EE}"/>
              </a:ext>
            </a:extLst>
          </p:cNvPr>
          <p:cNvSpPr/>
          <p:nvPr/>
        </p:nvSpPr>
        <p:spPr>
          <a:xfrm>
            <a:off x="9779909" y="1072900"/>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4" name="Ovál 213">
            <a:extLst>
              <a:ext uri="{FF2B5EF4-FFF2-40B4-BE49-F238E27FC236}">
                <a16:creationId xmlns:a16="http://schemas.microsoft.com/office/drawing/2014/main" id="{89A332B8-3F52-5F3B-1D4A-6DDE6E1CD272}"/>
              </a:ext>
            </a:extLst>
          </p:cNvPr>
          <p:cNvSpPr/>
          <p:nvPr/>
        </p:nvSpPr>
        <p:spPr>
          <a:xfrm>
            <a:off x="10172277" y="1771067"/>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5" name="Ovál 214">
            <a:extLst>
              <a:ext uri="{FF2B5EF4-FFF2-40B4-BE49-F238E27FC236}">
                <a16:creationId xmlns:a16="http://schemas.microsoft.com/office/drawing/2014/main" id="{D0095B3D-FBB6-BB5C-DE33-CFD72473094E}"/>
              </a:ext>
            </a:extLst>
          </p:cNvPr>
          <p:cNvSpPr/>
          <p:nvPr/>
        </p:nvSpPr>
        <p:spPr>
          <a:xfrm>
            <a:off x="9495794" y="2030810"/>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6" name="Ovál 215">
            <a:extLst>
              <a:ext uri="{FF2B5EF4-FFF2-40B4-BE49-F238E27FC236}">
                <a16:creationId xmlns:a16="http://schemas.microsoft.com/office/drawing/2014/main" id="{96EDF563-57D6-1818-C3B2-66062E694AEB}"/>
              </a:ext>
            </a:extLst>
          </p:cNvPr>
          <p:cNvSpPr/>
          <p:nvPr/>
        </p:nvSpPr>
        <p:spPr>
          <a:xfrm>
            <a:off x="10088355" y="2269875"/>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7" name="Ovál 216">
            <a:extLst>
              <a:ext uri="{FF2B5EF4-FFF2-40B4-BE49-F238E27FC236}">
                <a16:creationId xmlns:a16="http://schemas.microsoft.com/office/drawing/2014/main" id="{9496C4B7-9F99-B64C-36BB-49A9959ED557}"/>
              </a:ext>
            </a:extLst>
          </p:cNvPr>
          <p:cNvSpPr/>
          <p:nvPr/>
        </p:nvSpPr>
        <p:spPr>
          <a:xfrm>
            <a:off x="9472886" y="2645391"/>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8" name="Ovál 217">
            <a:extLst>
              <a:ext uri="{FF2B5EF4-FFF2-40B4-BE49-F238E27FC236}">
                <a16:creationId xmlns:a16="http://schemas.microsoft.com/office/drawing/2014/main" id="{88434F04-5BE2-7CD2-E0CA-FD91929F376E}"/>
              </a:ext>
            </a:extLst>
          </p:cNvPr>
          <p:cNvSpPr/>
          <p:nvPr/>
        </p:nvSpPr>
        <p:spPr>
          <a:xfrm>
            <a:off x="10122133" y="3120302"/>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9" name="Ovál 218">
            <a:extLst>
              <a:ext uri="{FF2B5EF4-FFF2-40B4-BE49-F238E27FC236}">
                <a16:creationId xmlns:a16="http://schemas.microsoft.com/office/drawing/2014/main" id="{AF950A01-4D48-D710-4F38-4086BC70C8F2}"/>
              </a:ext>
            </a:extLst>
          </p:cNvPr>
          <p:cNvSpPr/>
          <p:nvPr/>
        </p:nvSpPr>
        <p:spPr>
          <a:xfrm>
            <a:off x="9614060" y="3374558"/>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20" name="Ovál 219">
            <a:extLst>
              <a:ext uri="{FF2B5EF4-FFF2-40B4-BE49-F238E27FC236}">
                <a16:creationId xmlns:a16="http://schemas.microsoft.com/office/drawing/2014/main" id="{903CA36A-B488-1789-36EB-662F3C6A11B7}"/>
              </a:ext>
            </a:extLst>
          </p:cNvPr>
          <p:cNvSpPr/>
          <p:nvPr/>
        </p:nvSpPr>
        <p:spPr>
          <a:xfrm>
            <a:off x="9169068" y="1514125"/>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21" name="Ovál 220">
            <a:extLst>
              <a:ext uri="{FF2B5EF4-FFF2-40B4-BE49-F238E27FC236}">
                <a16:creationId xmlns:a16="http://schemas.microsoft.com/office/drawing/2014/main" id="{55B332D8-7E2B-0D60-95C6-714322BA8570}"/>
              </a:ext>
            </a:extLst>
          </p:cNvPr>
          <p:cNvSpPr/>
          <p:nvPr/>
        </p:nvSpPr>
        <p:spPr>
          <a:xfrm>
            <a:off x="8372692" y="1722078"/>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22" name="Ovál 221">
            <a:extLst>
              <a:ext uri="{FF2B5EF4-FFF2-40B4-BE49-F238E27FC236}">
                <a16:creationId xmlns:a16="http://schemas.microsoft.com/office/drawing/2014/main" id="{7B6B66A1-640E-0D67-9C80-5B54B9643E66}"/>
              </a:ext>
            </a:extLst>
          </p:cNvPr>
          <p:cNvSpPr/>
          <p:nvPr/>
        </p:nvSpPr>
        <p:spPr>
          <a:xfrm>
            <a:off x="9070910" y="1989149"/>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23" name="Ovál 222">
            <a:extLst>
              <a:ext uri="{FF2B5EF4-FFF2-40B4-BE49-F238E27FC236}">
                <a16:creationId xmlns:a16="http://schemas.microsoft.com/office/drawing/2014/main" id="{2AB78E0B-E872-664C-6CE6-FC8343AC3C5E}"/>
              </a:ext>
            </a:extLst>
          </p:cNvPr>
          <p:cNvSpPr/>
          <p:nvPr/>
        </p:nvSpPr>
        <p:spPr>
          <a:xfrm>
            <a:off x="8448992" y="2338298"/>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24" name="Ovál 223">
            <a:extLst>
              <a:ext uri="{FF2B5EF4-FFF2-40B4-BE49-F238E27FC236}">
                <a16:creationId xmlns:a16="http://schemas.microsoft.com/office/drawing/2014/main" id="{5B629AC0-4915-BABA-FB8A-969BE0233290}"/>
              </a:ext>
            </a:extLst>
          </p:cNvPr>
          <p:cNvSpPr/>
          <p:nvPr/>
        </p:nvSpPr>
        <p:spPr>
          <a:xfrm>
            <a:off x="9135976" y="2721591"/>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25" name="Ovál 224">
            <a:extLst>
              <a:ext uri="{FF2B5EF4-FFF2-40B4-BE49-F238E27FC236}">
                <a16:creationId xmlns:a16="http://schemas.microsoft.com/office/drawing/2014/main" id="{80E6B746-37FC-1A68-C1F4-B145DD055098}"/>
              </a:ext>
            </a:extLst>
          </p:cNvPr>
          <p:cNvSpPr/>
          <p:nvPr/>
        </p:nvSpPr>
        <p:spPr>
          <a:xfrm>
            <a:off x="8468188" y="3120719"/>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26" name="Ovál 225">
            <a:extLst>
              <a:ext uri="{FF2B5EF4-FFF2-40B4-BE49-F238E27FC236}">
                <a16:creationId xmlns:a16="http://schemas.microsoft.com/office/drawing/2014/main" id="{9E11FC53-40E3-2779-C81D-6AC259BA14DA}"/>
              </a:ext>
            </a:extLst>
          </p:cNvPr>
          <p:cNvSpPr/>
          <p:nvPr/>
        </p:nvSpPr>
        <p:spPr>
          <a:xfrm>
            <a:off x="9089982" y="3489974"/>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27" name="Ovál 226">
            <a:extLst>
              <a:ext uri="{FF2B5EF4-FFF2-40B4-BE49-F238E27FC236}">
                <a16:creationId xmlns:a16="http://schemas.microsoft.com/office/drawing/2014/main" id="{188EA177-D3C7-2100-F68E-4F5C90157491}"/>
              </a:ext>
            </a:extLst>
          </p:cNvPr>
          <p:cNvSpPr/>
          <p:nvPr/>
        </p:nvSpPr>
        <p:spPr>
          <a:xfrm>
            <a:off x="8386716" y="3874841"/>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28" name="Ovál 227">
            <a:extLst>
              <a:ext uri="{FF2B5EF4-FFF2-40B4-BE49-F238E27FC236}">
                <a16:creationId xmlns:a16="http://schemas.microsoft.com/office/drawing/2014/main" id="{EA255DC2-65DB-96B2-D7CE-5B9E07B14238}"/>
              </a:ext>
            </a:extLst>
          </p:cNvPr>
          <p:cNvSpPr/>
          <p:nvPr/>
        </p:nvSpPr>
        <p:spPr>
          <a:xfrm>
            <a:off x="9089539" y="4067413"/>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29" name="Ovál 228">
            <a:extLst>
              <a:ext uri="{FF2B5EF4-FFF2-40B4-BE49-F238E27FC236}">
                <a16:creationId xmlns:a16="http://schemas.microsoft.com/office/drawing/2014/main" id="{0BE773FE-625C-8C2A-1C3C-75BB8FF9843F}"/>
              </a:ext>
            </a:extLst>
          </p:cNvPr>
          <p:cNvSpPr/>
          <p:nvPr/>
        </p:nvSpPr>
        <p:spPr>
          <a:xfrm>
            <a:off x="8677907" y="4508528"/>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30" name="Ovál 229">
            <a:extLst>
              <a:ext uri="{FF2B5EF4-FFF2-40B4-BE49-F238E27FC236}">
                <a16:creationId xmlns:a16="http://schemas.microsoft.com/office/drawing/2014/main" id="{B0D95932-A735-75FA-CDB7-1A873E126E47}"/>
              </a:ext>
            </a:extLst>
          </p:cNvPr>
          <p:cNvSpPr/>
          <p:nvPr/>
        </p:nvSpPr>
        <p:spPr>
          <a:xfrm>
            <a:off x="9120281" y="4523861"/>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31" name="Ovál 230">
            <a:extLst>
              <a:ext uri="{FF2B5EF4-FFF2-40B4-BE49-F238E27FC236}">
                <a16:creationId xmlns:a16="http://schemas.microsoft.com/office/drawing/2014/main" id="{7043A0BE-EDD7-E6E1-D1FD-D8686F86B985}"/>
              </a:ext>
            </a:extLst>
          </p:cNvPr>
          <p:cNvSpPr/>
          <p:nvPr/>
        </p:nvSpPr>
        <p:spPr>
          <a:xfrm>
            <a:off x="10182164" y="3909312"/>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32" name="Ovál 231">
            <a:extLst>
              <a:ext uri="{FF2B5EF4-FFF2-40B4-BE49-F238E27FC236}">
                <a16:creationId xmlns:a16="http://schemas.microsoft.com/office/drawing/2014/main" id="{7A8488C3-0553-D4E8-D315-40D031BC5A68}"/>
              </a:ext>
            </a:extLst>
          </p:cNvPr>
          <p:cNvSpPr/>
          <p:nvPr/>
        </p:nvSpPr>
        <p:spPr>
          <a:xfrm>
            <a:off x="9587819" y="4088196"/>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33" name="Ovál 232">
            <a:extLst>
              <a:ext uri="{FF2B5EF4-FFF2-40B4-BE49-F238E27FC236}">
                <a16:creationId xmlns:a16="http://schemas.microsoft.com/office/drawing/2014/main" id="{20612F70-779F-7715-04A5-3A0AF2D251DF}"/>
              </a:ext>
            </a:extLst>
          </p:cNvPr>
          <p:cNvSpPr/>
          <p:nvPr/>
        </p:nvSpPr>
        <p:spPr>
          <a:xfrm>
            <a:off x="9859260" y="4508528"/>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34" name="Ovál 233">
            <a:extLst>
              <a:ext uri="{FF2B5EF4-FFF2-40B4-BE49-F238E27FC236}">
                <a16:creationId xmlns:a16="http://schemas.microsoft.com/office/drawing/2014/main" id="{95A7E285-B217-AD36-9710-C8D684412621}"/>
              </a:ext>
            </a:extLst>
          </p:cNvPr>
          <p:cNvSpPr/>
          <p:nvPr/>
        </p:nvSpPr>
        <p:spPr>
          <a:xfrm>
            <a:off x="8862549" y="922018"/>
            <a:ext cx="134028" cy="1426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35" name="TextovéPole 234">
            <a:extLst>
              <a:ext uri="{FF2B5EF4-FFF2-40B4-BE49-F238E27FC236}">
                <a16:creationId xmlns:a16="http://schemas.microsoft.com/office/drawing/2014/main" id="{A76A8F9D-1C3E-6272-969C-A6A3DBDDBEC6}"/>
              </a:ext>
            </a:extLst>
          </p:cNvPr>
          <p:cNvSpPr txBox="1"/>
          <p:nvPr/>
        </p:nvSpPr>
        <p:spPr>
          <a:xfrm>
            <a:off x="9410057" y="329661"/>
            <a:ext cx="288783" cy="369332"/>
          </a:xfrm>
          <a:prstGeom prst="rect">
            <a:avLst/>
          </a:prstGeom>
          <a:noFill/>
        </p:spPr>
        <p:txBody>
          <a:bodyPr wrap="square" rtlCol="0">
            <a:spAutoFit/>
          </a:bodyPr>
          <a:lstStyle/>
          <a:p>
            <a:r>
              <a:rPr lang="cs-CZ" dirty="0"/>
              <a:t>1</a:t>
            </a:r>
          </a:p>
        </p:txBody>
      </p:sp>
      <p:sp>
        <p:nvSpPr>
          <p:cNvPr id="242" name="TextovéPole 241">
            <a:extLst>
              <a:ext uri="{FF2B5EF4-FFF2-40B4-BE49-F238E27FC236}">
                <a16:creationId xmlns:a16="http://schemas.microsoft.com/office/drawing/2014/main" id="{27B60CC5-8F23-FCFF-D512-50A1EF773234}"/>
              </a:ext>
            </a:extLst>
          </p:cNvPr>
          <p:cNvSpPr txBox="1"/>
          <p:nvPr/>
        </p:nvSpPr>
        <p:spPr>
          <a:xfrm>
            <a:off x="10445524" y="2990495"/>
            <a:ext cx="288783" cy="369332"/>
          </a:xfrm>
          <a:prstGeom prst="rect">
            <a:avLst/>
          </a:prstGeom>
          <a:noFill/>
        </p:spPr>
        <p:txBody>
          <a:bodyPr wrap="square" rtlCol="0">
            <a:spAutoFit/>
          </a:bodyPr>
          <a:lstStyle/>
          <a:p>
            <a:r>
              <a:rPr lang="cs-CZ" dirty="0"/>
              <a:t>8</a:t>
            </a:r>
          </a:p>
        </p:txBody>
      </p:sp>
      <p:sp>
        <p:nvSpPr>
          <p:cNvPr id="251" name="TextovéPole 250">
            <a:extLst>
              <a:ext uri="{FF2B5EF4-FFF2-40B4-BE49-F238E27FC236}">
                <a16:creationId xmlns:a16="http://schemas.microsoft.com/office/drawing/2014/main" id="{12B45C47-6332-A96E-F7DF-C02674043272}"/>
              </a:ext>
            </a:extLst>
          </p:cNvPr>
          <p:cNvSpPr txBox="1"/>
          <p:nvPr/>
        </p:nvSpPr>
        <p:spPr>
          <a:xfrm>
            <a:off x="8642536" y="3318205"/>
            <a:ext cx="442374" cy="369332"/>
          </a:xfrm>
          <a:prstGeom prst="rect">
            <a:avLst/>
          </a:prstGeom>
          <a:noFill/>
        </p:spPr>
        <p:txBody>
          <a:bodyPr wrap="square" rtlCol="0">
            <a:spAutoFit/>
          </a:bodyPr>
          <a:lstStyle/>
          <a:p>
            <a:r>
              <a:rPr lang="cs-CZ" dirty="0"/>
              <a:t>17</a:t>
            </a:r>
          </a:p>
        </p:txBody>
      </p:sp>
      <p:sp>
        <p:nvSpPr>
          <p:cNvPr id="255" name="TextovéPole 254">
            <a:extLst>
              <a:ext uri="{FF2B5EF4-FFF2-40B4-BE49-F238E27FC236}">
                <a16:creationId xmlns:a16="http://schemas.microsoft.com/office/drawing/2014/main" id="{6D472DF7-AFC1-E605-6A0B-4342A9FB288F}"/>
              </a:ext>
            </a:extLst>
          </p:cNvPr>
          <p:cNvSpPr txBox="1"/>
          <p:nvPr/>
        </p:nvSpPr>
        <p:spPr>
          <a:xfrm>
            <a:off x="8602302" y="1848145"/>
            <a:ext cx="442374" cy="369332"/>
          </a:xfrm>
          <a:prstGeom prst="rect">
            <a:avLst/>
          </a:prstGeom>
          <a:noFill/>
        </p:spPr>
        <p:txBody>
          <a:bodyPr wrap="square" rtlCol="0">
            <a:spAutoFit/>
          </a:bodyPr>
          <a:lstStyle/>
          <a:p>
            <a:r>
              <a:rPr lang="cs-CZ" dirty="0"/>
              <a:t>21</a:t>
            </a:r>
          </a:p>
        </p:txBody>
      </p:sp>
      <p:sp>
        <p:nvSpPr>
          <p:cNvPr id="259" name="TextovéPole 258">
            <a:extLst>
              <a:ext uri="{FF2B5EF4-FFF2-40B4-BE49-F238E27FC236}">
                <a16:creationId xmlns:a16="http://schemas.microsoft.com/office/drawing/2014/main" id="{3987EE26-995E-56BE-0DA7-FCC76CAC88F3}"/>
              </a:ext>
            </a:extLst>
          </p:cNvPr>
          <p:cNvSpPr txBox="1"/>
          <p:nvPr/>
        </p:nvSpPr>
        <p:spPr>
          <a:xfrm>
            <a:off x="9863205" y="915195"/>
            <a:ext cx="288783" cy="369332"/>
          </a:xfrm>
          <a:prstGeom prst="rect">
            <a:avLst/>
          </a:prstGeom>
          <a:noFill/>
        </p:spPr>
        <p:txBody>
          <a:bodyPr wrap="square" rtlCol="0">
            <a:spAutoFit/>
          </a:bodyPr>
          <a:lstStyle/>
          <a:p>
            <a:r>
              <a:rPr lang="cs-CZ" dirty="0"/>
              <a:t>2</a:t>
            </a:r>
          </a:p>
        </p:txBody>
      </p:sp>
    </p:spTree>
    <p:extLst>
      <p:ext uri="{BB962C8B-B14F-4D97-AF65-F5344CB8AC3E}">
        <p14:creationId xmlns:p14="http://schemas.microsoft.com/office/powerpoint/2010/main" val="5877689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Documents\FXXX\Flowcyto\Ginkgo\Figs_clanek\fig leaves ploidy rot.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130" t="4204" r="6123" b="4432"/>
          <a:stretch/>
        </p:blipFill>
        <p:spPr bwMode="auto">
          <a:xfrm>
            <a:off x="3736521" y="114300"/>
            <a:ext cx="4457700" cy="6564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017131"/>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18249</TotalTime>
  <Words>1346</Words>
  <Application>Microsoft Office PowerPoint</Application>
  <PresentationFormat>Širokoúhlá obrazovka</PresentationFormat>
  <Paragraphs>267</Paragraphs>
  <Slides>30</Slides>
  <Notes>0</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30</vt:i4>
      </vt:variant>
    </vt:vector>
  </HeadingPairs>
  <TitlesOfParts>
    <vt:vector size="35" baseType="lpstr">
      <vt:lpstr>Arial</vt:lpstr>
      <vt:lpstr>Calibri</vt:lpstr>
      <vt:lpstr>Calibri Light</vt:lpstr>
      <vt:lpstr>Wingdings</vt:lpstr>
      <vt:lpstr>Motiv Office</vt:lpstr>
      <vt:lpstr>Bi6589   Laboratorní a bioinformatické metody rostlinné biosystematiky</vt:lpstr>
      <vt:lpstr>Prezentace aplikace PowerPoint</vt:lpstr>
      <vt:lpstr>Prezentace aplikace PowerPoint</vt:lpstr>
      <vt:lpstr>Morfometrie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Jakub Šmerda</dc:creator>
  <cp:lastModifiedBy>Jakub Šmerda</cp:lastModifiedBy>
  <cp:revision>16</cp:revision>
  <dcterms:created xsi:type="dcterms:W3CDTF">2023-09-04T10:10:59Z</dcterms:created>
  <dcterms:modified xsi:type="dcterms:W3CDTF">2023-09-19T21:29:04Z</dcterms:modified>
</cp:coreProperties>
</file>