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41" r:id="rId3"/>
    <p:sldId id="327" r:id="rId4"/>
    <p:sldId id="377" r:id="rId5"/>
    <p:sldId id="378" r:id="rId6"/>
    <p:sldId id="381" r:id="rId7"/>
    <p:sldId id="380" r:id="rId8"/>
    <p:sldId id="375" r:id="rId9"/>
    <p:sldId id="374" r:id="rId10"/>
    <p:sldId id="392" r:id="rId11"/>
    <p:sldId id="382" r:id="rId12"/>
    <p:sldId id="383" r:id="rId13"/>
    <p:sldId id="386" r:id="rId14"/>
    <p:sldId id="387" r:id="rId15"/>
    <p:sldId id="388" r:id="rId16"/>
    <p:sldId id="391" r:id="rId17"/>
    <p:sldId id="390" r:id="rId18"/>
    <p:sldId id="389" r:id="rId19"/>
    <p:sldId id="384" r:id="rId20"/>
    <p:sldId id="307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AAFFA6-72FC-06F0-A238-999B372C2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D2EF74-BFE2-DAF1-779B-830AE3239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31909C-9B76-A4AA-9400-F9FD0BE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E279-E4E0-4AD2-8D6C-4E6868CBE96D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2BD2A5-D0D6-AF64-97A4-A0FC16A0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CFFC07-46B6-C383-3A92-97544697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E1ED-4008-465F-B4B6-CF1DAEFC0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650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2D1762-4049-52C4-CD8B-A2AA8DC53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41E58BE-08DC-9CF5-8946-5F65DEFA1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DE6B75-6CED-5B97-A472-D5AB23D9B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E279-E4E0-4AD2-8D6C-4E6868CBE96D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2B4864-CA38-3808-42B0-52A2D0758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2DDE5C-91D3-03DA-F4BD-0ED9F8CA1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E1ED-4008-465F-B4B6-CF1DAEFC0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2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418E026-BAF9-3D88-7743-8EBA9F3449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E0CB254-A190-8653-101D-F3AA6F136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0D959A-C27A-0FE4-0485-507070EA1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E279-E4E0-4AD2-8D6C-4E6868CBE96D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6A0F60-01AE-6B20-B8F0-72CC73C3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CFCB7D-9BD4-0EDD-0525-C376BC835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E1ED-4008-465F-B4B6-CF1DAEFC0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89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194435-B607-7B8E-72B9-E8DB1EC4A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4DF070-3D15-06CE-7DEB-AC9500E5F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A27E27-60B1-1362-A340-0D2661E9B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E279-E4E0-4AD2-8D6C-4E6868CBE96D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81C92C-9EA2-D342-25F2-9C9CEDF62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00F755-2833-9C8C-E635-4CE756F7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E1ED-4008-465F-B4B6-CF1DAEFC0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3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36B8DF-254C-34FA-F4CB-39CC359E8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BE3F210-D227-1FF8-59CE-9F341DFD6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264EA6-3838-6626-C4AC-4BF649335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E279-E4E0-4AD2-8D6C-4E6868CBE96D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90B278-97B4-D040-9B1D-717CFCB16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FC34BE-E6A0-8365-D741-537AE0DE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E1ED-4008-465F-B4B6-CF1DAEFC0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2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8DD0A0-DD59-B3CF-A9AF-C9A9C0019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190369-34A1-2709-7A48-6E20FB36E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EF6E3FA-3178-45F5-B298-BFC3AC2A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2008F73-832D-FFCD-ED26-C63628A76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E279-E4E0-4AD2-8D6C-4E6868CBE96D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086E0A3-F33F-6D1A-F1F0-D4319298B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4AA6B5-E325-6921-A644-BE6A2F0F1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E1ED-4008-465F-B4B6-CF1DAEFC0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664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8C30F4-9557-811A-85B0-EBBC2A7E2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D20F1D-DDC1-BAD7-B481-7872F34D1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A021263-5195-9837-919C-39984178D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62255F1-427F-1061-0E06-A1CC8426DE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674C17E-667F-2800-4623-42B584DA44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01CB2CF-C35D-50D7-B4F5-BC9FB158B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E279-E4E0-4AD2-8D6C-4E6868CBE96D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F9E52F8-5C66-4E91-6CF5-A1E2F35DE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3986C0C-D8FD-97C2-1CDA-42AD1077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E1ED-4008-465F-B4B6-CF1DAEFC0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01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FEE7A-AF06-D61A-F71D-7800DF2E1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CD81F61-4689-8F0F-6FC3-AE024359A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E279-E4E0-4AD2-8D6C-4E6868CBE96D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B4D1983-4925-784B-61E2-B33AA3C3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645518F-8615-000B-C102-B4AB581B2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E1ED-4008-465F-B4B6-CF1DAEFC0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376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3C6F705-B068-404D-1F04-75229EBAC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E279-E4E0-4AD2-8D6C-4E6868CBE96D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44491C7-4AEA-2979-F465-E160FDE0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4D930E-88C0-F815-7C99-F41AE5BEB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E1ED-4008-465F-B4B6-CF1DAEFC0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908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987768-5F37-7779-8F94-19DF67723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1B1BAE-36EC-C71A-46E2-07121CF99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A696ACF-C5E7-E14E-105A-61D7CBFA8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9D03B3E-4273-6AE9-B1C8-06D55235E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E279-E4E0-4AD2-8D6C-4E6868CBE96D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CD894D4-2B94-092E-72F3-844EB1CB4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570EFA-57BF-3774-BA7D-AD79301D6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E1ED-4008-465F-B4B6-CF1DAEFC0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62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298E1C-D377-B154-C7F0-9E10DC73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548174C-B6CD-A61A-6ED5-8E46DC3C4E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2CBF254-A196-CE39-BDF6-E70D75E48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BAD950D-62F7-A53E-AD6E-8CBDB4680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E279-E4E0-4AD2-8D6C-4E6868CBE96D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470CE20-D56A-9CF3-8F83-F7B6C1ACD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7F771CA-A705-A83A-4FF6-5E9CD89E6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E1ED-4008-465F-B4B6-CF1DAEFC0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0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8D4BC01-9A26-6B58-4E53-BECF32091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3698451-F6C5-7E1C-529D-BDE42B454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BA686F-8CB5-057C-BA08-60D70474EA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8E279-E4E0-4AD2-8D6C-4E6868CBE96D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E7B95F-0089-2DCA-DC33-633A953BD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EBB02-4D17-A3BE-79A2-620A9A10C0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CE1ED-4008-465F-B4B6-CF1DAEFC0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33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last.ncbi.nlm.nih.gov/Blast.cgi" TargetMode="External"/><Relationship Id="rId2" Type="http://schemas.openxmlformats.org/officeDocument/2006/relationships/hyperlink" Target="https://www.ncbi.nlm.nih.gov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C58BBA-15C2-49DE-A012-D203A516D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213" y="2443162"/>
            <a:ext cx="11077575" cy="3440113"/>
          </a:xfrm>
        </p:spPr>
        <p:txBody>
          <a:bodyPr>
            <a:normAutofit/>
          </a:bodyPr>
          <a:lstStyle/>
          <a:p>
            <a:r>
              <a:rPr lang="cs-CZ" b="1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Bi6589</a:t>
            </a:r>
            <a:r>
              <a:rPr lang="cs-CZ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cs-CZ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Laboratorní a </a:t>
            </a:r>
            <a:r>
              <a:rPr lang="cs-CZ" b="0" i="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bioinformatické</a:t>
            </a:r>
            <a:r>
              <a:rPr lang="cs-CZ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metody rostlinné biosystematiky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977399-C98A-41C7-BE93-1FA6631CB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32" y="448817"/>
            <a:ext cx="2785074" cy="158496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1D0BD56-C05E-48CC-A6C6-EA71BA166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679" y="420962"/>
            <a:ext cx="1610995" cy="161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67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>
            <a:extLst>
              <a:ext uri="{FF2B5EF4-FFF2-40B4-BE49-F238E27FC236}">
                <a16:creationId xmlns:a16="http://schemas.microsoft.com/office/drawing/2014/main" id="{CF9EE6D5-E353-7255-DA49-C133114A6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563733"/>
            <a:ext cx="63902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4000" dirty="0"/>
              <a:t>IUPAC </a:t>
            </a:r>
            <a:r>
              <a:rPr lang="en-US" altLang="cs-CZ" sz="4000" dirty="0" err="1"/>
              <a:t>nukleotidov</a:t>
            </a:r>
            <a:r>
              <a:rPr lang="cs-CZ" altLang="cs-CZ" sz="4000" dirty="0"/>
              <a:t>é kódy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4088394-354B-DC4B-7DBF-8EA15E387E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86" t="28926" r="12039" b="13788"/>
          <a:stretch/>
        </p:blipFill>
        <p:spPr>
          <a:xfrm>
            <a:off x="162995" y="1633491"/>
            <a:ext cx="11956410" cy="502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77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88955-21A0-8039-9BE2-DC7F64365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148" y="181315"/>
            <a:ext cx="11879849" cy="1709629"/>
          </a:xfrm>
        </p:spPr>
        <p:txBody>
          <a:bodyPr anchor="ctr"/>
          <a:lstStyle/>
          <a:p>
            <a:r>
              <a:rPr lang="cs-CZ" dirty="0">
                <a:latin typeface="+mn-lt"/>
              </a:rPr>
              <a:t>Sekvence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D3286E3-A93F-8CBD-0E4E-381E593F63AB}"/>
              </a:ext>
            </a:extLst>
          </p:cNvPr>
          <p:cNvSpPr txBox="1"/>
          <p:nvPr/>
        </p:nvSpPr>
        <p:spPr>
          <a:xfrm>
            <a:off x="559294" y="4722922"/>
            <a:ext cx="52644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Podobnost sekvencí (distanční matice)</a:t>
            </a:r>
          </a:p>
        </p:txBody>
      </p:sp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731E7266-0895-33AE-EDC8-FD6BD55A64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303689"/>
              </p:ext>
            </p:extLst>
          </p:nvPr>
        </p:nvGraphicFramePr>
        <p:xfrm>
          <a:off x="6177797" y="2784908"/>
          <a:ext cx="5454909" cy="359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6895238" imgH="4546032" progId="Photoshop.Image.7">
                  <p:embed/>
                </p:oleObj>
              </mc:Choice>
              <mc:Fallback>
                <p:oleObj name="Image" r:id="rId2" imgW="6895238" imgH="4546032" progId="Photoshop.Image.7">
                  <p:embed/>
                  <p:pic>
                    <p:nvPicPr>
                      <p:cNvPr id="23556" name="Object 4">
                        <a:extLst>
                          <a:ext uri="{FF2B5EF4-FFF2-40B4-BE49-F238E27FC236}">
                            <a16:creationId xmlns:a16="http://schemas.microsoft.com/office/drawing/2014/main" id="{ABFD0886-D21B-BFD5-1F5D-C90BE684FE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7797" y="2784908"/>
                        <a:ext cx="5454909" cy="359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0855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D28FAFA4-C473-B5CE-2859-3DD55FBB955C}"/>
              </a:ext>
            </a:extLst>
          </p:cNvPr>
          <p:cNvSpPr/>
          <p:nvPr/>
        </p:nvSpPr>
        <p:spPr>
          <a:xfrm>
            <a:off x="1020932" y="2441359"/>
            <a:ext cx="10360241" cy="17577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94C9BAB4-84D8-F976-B8BC-C8F255D0F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175" y="1568172"/>
            <a:ext cx="10515600" cy="47260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altLang="cs-CZ" dirty="0"/>
              <a:t>Zarovnání (</a:t>
            </a:r>
            <a:r>
              <a:rPr lang="cs-CZ" altLang="cs-CZ" dirty="0" err="1"/>
              <a:t>alignment</a:t>
            </a:r>
            <a:r>
              <a:rPr lang="cs-CZ" altLang="cs-CZ" dirty="0"/>
              <a:t>) sekvencí</a:t>
            </a:r>
          </a:p>
          <a:p>
            <a:pPr lvl="1"/>
            <a:r>
              <a:rPr lang="cs-CZ" altLang="cs-CZ" dirty="0"/>
              <a:t>Vstupní formát (doporučený FASTA)</a:t>
            </a:r>
          </a:p>
          <a:p>
            <a:pPr marL="457200" lvl="1" indent="0">
              <a:buNone/>
            </a:pPr>
            <a:endParaRPr lang="cs-CZ" altLang="cs-CZ" dirty="0"/>
          </a:p>
          <a:p>
            <a:pPr marL="457200" lvl="1" indent="0">
              <a:buNone/>
            </a:pPr>
            <a:r>
              <a:rPr lang="cs-CZ" altLang="cs-CZ" dirty="0"/>
              <a:t>&gt;EU143268.1 </a:t>
            </a:r>
            <a:r>
              <a:rPr lang="cs-CZ" altLang="cs-CZ" dirty="0" err="1"/>
              <a:t>Cirsium</a:t>
            </a:r>
            <a:r>
              <a:rPr lang="cs-CZ" altLang="cs-CZ" dirty="0"/>
              <a:t> </a:t>
            </a:r>
            <a:r>
              <a:rPr lang="cs-CZ" altLang="cs-CZ" dirty="0" err="1"/>
              <a:t>palustre</a:t>
            </a:r>
            <a:r>
              <a:rPr lang="cs-CZ" altLang="cs-CZ" dirty="0"/>
              <a:t> </a:t>
            </a:r>
            <a:r>
              <a:rPr lang="cs-CZ" altLang="cs-CZ" dirty="0" err="1"/>
              <a:t>sequence</a:t>
            </a:r>
            <a:endParaRPr lang="en-US" altLang="cs-CZ" dirty="0"/>
          </a:p>
          <a:p>
            <a:pPr marL="457200" lvl="1" indent="0">
              <a:buNone/>
            </a:pPr>
            <a:r>
              <a:rPr lang="cs-CZ" altLang="cs-CZ" dirty="0"/>
              <a:t>GGTGAACCTGCGGAAGGATCATTGTCGAAGCCTGCACAGCAGAACGACCCGTGGACACGTAATCACAGCCGGGCGTCGAGGGGGTCGGGCGTCAGCTCGGTGCCCGCGATGCCTCGTCGACGTGCGTCCATGATGCTTCGTTTTGAAGCGTCGTGGATGTTGCGTCGGCACCTAAACAAACCCCGGCACGGCATGTGCCAAGGAAAACAAAA</a:t>
            </a:r>
          </a:p>
          <a:p>
            <a:pPr marL="457200" lvl="1" indent="0">
              <a:buNone/>
            </a:pPr>
            <a:endParaRPr lang="cs-CZ" altLang="cs-CZ" dirty="0"/>
          </a:p>
          <a:p>
            <a:pPr lvl="1"/>
            <a:r>
              <a:rPr lang="cs-CZ" altLang="cs-CZ" dirty="0"/>
              <a:t>Kódující vs. nekódující sekvence (= nutnost řešit synonymní x nesynonymní mutace)</a:t>
            </a:r>
          </a:p>
          <a:p>
            <a:pPr lvl="1"/>
            <a:r>
              <a:rPr lang="cs-CZ" altLang="cs-CZ" dirty="0"/>
              <a:t>Substituce penalizovány</a:t>
            </a:r>
          </a:p>
          <a:p>
            <a:pPr lvl="1"/>
            <a:r>
              <a:rPr lang="cs-CZ" altLang="cs-CZ" dirty="0"/>
              <a:t>Mezery povoleny, ale penalizovány (za otevření mezery, za zvětšování mezery)</a:t>
            </a:r>
          </a:p>
          <a:p>
            <a:pPr marL="457200" lvl="1" indent="0">
              <a:buNone/>
            </a:pPr>
            <a:r>
              <a:rPr lang="cs-CZ" altLang="cs-CZ" dirty="0"/>
              <a:t> </a:t>
            </a:r>
          </a:p>
          <a:p>
            <a:pPr marL="457200" lvl="1" indent="0">
              <a:buNone/>
            </a:pPr>
            <a:r>
              <a:rPr lang="cs-CZ" altLang="cs-CZ" dirty="0"/>
              <a:t>=</a:t>
            </a:r>
            <a:r>
              <a:rPr lang="en-US" altLang="cs-CZ" dirty="0"/>
              <a:t>&gt;</a:t>
            </a:r>
            <a:r>
              <a:rPr lang="cs-CZ" altLang="cs-CZ" dirty="0"/>
              <a:t> hledá se nejlepší skóre mezi sekvencemi</a:t>
            </a:r>
          </a:p>
        </p:txBody>
      </p:sp>
      <p:sp>
        <p:nvSpPr>
          <p:cNvPr id="72708" name="Text Box 4">
            <a:extLst>
              <a:ext uri="{FF2B5EF4-FFF2-40B4-BE49-F238E27FC236}">
                <a16:creationId xmlns:a16="http://schemas.microsoft.com/office/drawing/2014/main" id="{CF9EE6D5-E353-7255-DA49-C133114A6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563733"/>
            <a:ext cx="5184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4000" dirty="0"/>
              <a:t>Distanční matice</a:t>
            </a:r>
          </a:p>
        </p:txBody>
      </p:sp>
    </p:spTree>
    <p:extLst>
      <p:ext uri="{BB962C8B-B14F-4D97-AF65-F5344CB8AC3E}">
        <p14:creationId xmlns:p14="http://schemas.microsoft.com/office/powerpoint/2010/main" val="688448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>
            <a:extLst>
              <a:ext uri="{FF2B5EF4-FFF2-40B4-BE49-F238E27FC236}">
                <a16:creationId xmlns:a16="http://schemas.microsoft.com/office/drawing/2014/main" id="{94C9BAB4-84D8-F976-B8BC-C8F255D0F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80324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0" i="0" dirty="0">
                <a:solidFill>
                  <a:srgbClr val="000000"/>
                </a:solidFill>
                <a:effectLst/>
              </a:rPr>
              <a:t>Evoluční vzdálenost (distance) mezi párem sekvencí se obvykle měří počtem nukleotidových (nebo aminokyselinových) substitucí vyskytujících se mezi nimi.</a:t>
            </a:r>
            <a:r>
              <a:rPr lang="cs-CZ" altLang="cs-CZ" dirty="0"/>
              <a:t> </a:t>
            </a:r>
          </a:p>
          <a:p>
            <a:pPr marL="0" indent="0">
              <a:buNone/>
            </a:pPr>
            <a:endParaRPr lang="cs-CZ" b="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cs-CZ" b="0" i="0" dirty="0">
                <a:solidFill>
                  <a:srgbClr val="000000"/>
                </a:solidFill>
                <a:effectLst/>
              </a:rPr>
              <a:t>Distance jsou</a:t>
            </a:r>
          </a:p>
          <a:p>
            <a:pPr marL="0" indent="0">
              <a:buNone/>
            </a:pPr>
            <a:r>
              <a:rPr lang="cs-CZ" b="0" i="0" dirty="0">
                <a:solidFill>
                  <a:srgbClr val="000000"/>
                </a:solidFill>
                <a:effectLst/>
              </a:rPr>
              <a:t>1) zásadní pro studium molekulární evoluce</a:t>
            </a:r>
          </a:p>
          <a:p>
            <a:pPr marL="0" indent="0">
              <a:buNone/>
            </a:pPr>
            <a:r>
              <a:rPr lang="cs-CZ" b="0" i="0" dirty="0">
                <a:solidFill>
                  <a:srgbClr val="000000"/>
                </a:solidFill>
                <a:effectLst/>
              </a:rPr>
              <a:t>2) užitečné pro fylogenetické rekonstrukce a odhad časů divergence. </a:t>
            </a:r>
            <a:endParaRPr lang="cs-CZ" altLang="cs-CZ" dirty="0"/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r>
              <a:rPr lang="cs-CZ" altLang="cs-CZ" dirty="0"/>
              <a:t>Distance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cs-CZ" altLang="cs-CZ" dirty="0"/>
              <a:t>Nukleotidové substituční modely (nejjednodušší p-distance = počet rozdílů/počet všech nukleotidů; ostatní řeší rychlost různých typů substitucí).</a:t>
            </a:r>
          </a:p>
          <a:p>
            <a:pPr marL="514350" indent="-514350">
              <a:buAutoNum type="alphaLcParenR"/>
            </a:pPr>
            <a:r>
              <a:rPr lang="cs-CZ" altLang="cs-CZ" dirty="0"/>
              <a:t>Aminokyselinové substituční modely</a:t>
            </a:r>
          </a:p>
          <a:p>
            <a:pPr marL="514350" indent="-514350">
              <a:buAutoNum type="alphaLcParenR"/>
            </a:pPr>
            <a:r>
              <a:rPr lang="cs-CZ" altLang="cs-CZ" dirty="0"/>
              <a:t>Synonymní a nesynonymní substituční modely</a:t>
            </a:r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endParaRPr lang="cs-CZ" altLang="cs-CZ" dirty="0"/>
          </a:p>
        </p:txBody>
      </p:sp>
      <p:sp>
        <p:nvSpPr>
          <p:cNvPr id="72708" name="Text Box 4">
            <a:extLst>
              <a:ext uri="{FF2B5EF4-FFF2-40B4-BE49-F238E27FC236}">
                <a16:creationId xmlns:a16="http://schemas.microsoft.com/office/drawing/2014/main" id="{CF9EE6D5-E353-7255-DA49-C133114A6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02884"/>
            <a:ext cx="5184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4000" dirty="0"/>
              <a:t>Distanční matice</a:t>
            </a:r>
          </a:p>
        </p:txBody>
      </p:sp>
    </p:spTree>
    <p:extLst>
      <p:ext uri="{BB962C8B-B14F-4D97-AF65-F5344CB8AC3E}">
        <p14:creationId xmlns:p14="http://schemas.microsoft.com/office/powerpoint/2010/main" val="3775915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88955-21A0-8039-9BE2-DC7F64365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148" y="181315"/>
            <a:ext cx="11879849" cy="1709629"/>
          </a:xfrm>
        </p:spPr>
        <p:txBody>
          <a:bodyPr anchor="ctr"/>
          <a:lstStyle/>
          <a:p>
            <a:r>
              <a:rPr lang="cs-CZ" dirty="0">
                <a:latin typeface="+mn-lt"/>
              </a:rPr>
              <a:t>Sekvence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D3286E3-A93F-8CBD-0E4E-381E593F63AB}"/>
              </a:ext>
            </a:extLst>
          </p:cNvPr>
          <p:cNvSpPr txBox="1"/>
          <p:nvPr/>
        </p:nvSpPr>
        <p:spPr>
          <a:xfrm>
            <a:off x="559294" y="4074721"/>
            <a:ext cx="57971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4800" dirty="0"/>
              <a:t>Tvorba fylogenetických stromů</a:t>
            </a:r>
          </a:p>
        </p:txBody>
      </p:sp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5AC917DB-8EA6-4B8B-BBF9-CF14A82F62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807607"/>
              </p:ext>
            </p:extLst>
          </p:nvPr>
        </p:nvGraphicFramePr>
        <p:xfrm>
          <a:off x="6462945" y="1890944"/>
          <a:ext cx="5073604" cy="4639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6501587" imgH="6412698" progId="Photoshop.Image.7">
                  <p:embed/>
                </p:oleObj>
              </mc:Choice>
              <mc:Fallback>
                <p:oleObj name="Image" r:id="rId2" imgW="6501587" imgH="6412698" progId="Photoshop.Image.7">
                  <p:embed/>
                  <p:pic>
                    <p:nvPicPr>
                      <p:cNvPr id="23558" name="Object 6">
                        <a:extLst>
                          <a:ext uri="{FF2B5EF4-FFF2-40B4-BE49-F238E27FC236}">
                            <a16:creationId xmlns:a16="http://schemas.microsoft.com/office/drawing/2014/main" id="{1F54C583-0383-DA4A-9DED-1CCA01CECF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2945" y="1890944"/>
                        <a:ext cx="5073604" cy="46390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2661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D529318-0CC6-8BD8-177E-4145F46F4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73230"/>
            <a:ext cx="6091061" cy="4890763"/>
          </a:xfrm>
          <a:prstGeom prst="rect">
            <a:avLst/>
          </a:prstGeom>
        </p:spPr>
      </p:pic>
      <p:sp>
        <p:nvSpPr>
          <p:cNvPr id="71683" name="Rectangle 3">
            <a:extLst>
              <a:ext uri="{FF2B5EF4-FFF2-40B4-BE49-F238E27FC236}">
                <a16:creationId xmlns:a16="http://schemas.microsoft.com/office/drawing/2014/main" id="{20778DD6-1531-BFCE-B804-6E19A49C3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9623" y="1612432"/>
            <a:ext cx="6104140" cy="5022898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2000" b="0" i="0" dirty="0">
                <a:solidFill>
                  <a:srgbClr val="000000"/>
                </a:solidFill>
                <a:effectLst/>
              </a:rPr>
              <a:t>Fylogeneze je historický proces, který popisuje vývoj </a:t>
            </a:r>
            <a:r>
              <a:rPr lang="cs-CZ" sz="2000" dirty="0">
                <a:solidFill>
                  <a:srgbClr val="000000"/>
                </a:solidFill>
              </a:rPr>
              <a:t>genů/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druhů. </a:t>
            </a:r>
          </a:p>
          <a:p>
            <a:pPr marL="0" indent="0">
              <a:lnSpc>
                <a:spcPct val="90000"/>
              </a:lnSpc>
              <a:buNone/>
            </a:pPr>
            <a:endParaRPr lang="cs-CZ" sz="2000" b="0" i="0" dirty="0">
              <a:solidFill>
                <a:srgbClr val="000000"/>
              </a:solidFill>
              <a:effectLst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2000" b="0" i="0" dirty="0">
                <a:solidFill>
                  <a:srgbClr val="000000"/>
                </a:solidFill>
                <a:effectLst/>
              </a:rPr>
              <a:t>Fylogenetické vztahy genů nebo organismů jsou obvykle prezentovány ve formě stromu.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sz="2000" dirty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000" dirty="0"/>
              <a:t>Kořen stromu = společný předek sdílený všemi taxony; pomáhá ilustrovat evoluční vztahy mezi taxony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sz="2000" dirty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000" dirty="0"/>
              <a:t>Délka větve = reprezentuje množství evolučních změn</a:t>
            </a:r>
          </a:p>
          <a:p>
            <a:pPr>
              <a:lnSpc>
                <a:spcPct val="90000"/>
              </a:lnSpc>
            </a:pPr>
            <a:endParaRPr lang="cs-CZ" altLang="cs-CZ" sz="2000" dirty="0"/>
          </a:p>
          <a:p>
            <a:pPr marL="0" indent="0">
              <a:lnSpc>
                <a:spcPct val="90000"/>
              </a:lnSpc>
              <a:buNone/>
            </a:pPr>
            <a:r>
              <a:rPr lang="cs-CZ" sz="2000" b="0" i="0" dirty="0">
                <a:solidFill>
                  <a:srgbClr val="000000"/>
                </a:solidFill>
                <a:effectLst/>
              </a:rPr>
              <a:t>Klady = monofyletické entity složené z předka a všech jeho potomků. </a:t>
            </a:r>
            <a:r>
              <a:rPr lang="cs-CZ" sz="2000" dirty="0">
                <a:solidFill>
                  <a:srgbClr val="000000"/>
                </a:solidFill>
              </a:rPr>
              <a:t>Všechny taxony s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dílejí jedinečné vlastnosti, které jsou odvozeny od společného předka</a:t>
            </a:r>
            <a:endParaRPr lang="cs-CZ" altLang="cs-CZ" sz="2000" dirty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cs-CZ" altLang="cs-CZ" sz="2000" dirty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cs-CZ" altLang="cs-CZ" sz="2000" dirty="0"/>
          </a:p>
          <a:p>
            <a:pPr>
              <a:lnSpc>
                <a:spcPct val="90000"/>
              </a:lnSpc>
            </a:pPr>
            <a:endParaRPr lang="cs-CZ" altLang="cs-CZ" sz="2000" dirty="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43EC4C9-590F-0F95-5467-8840AFF6C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221" y="494007"/>
            <a:ext cx="74979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4000" dirty="0"/>
              <a:t>Tvorba fylogenetických stromů</a:t>
            </a:r>
          </a:p>
        </p:txBody>
      </p:sp>
      <p:sp>
        <p:nvSpPr>
          <p:cNvPr id="3" name="AutoShape 2" descr="Části fylogenetického stromu">
            <a:extLst>
              <a:ext uri="{FF2B5EF4-FFF2-40B4-BE49-F238E27FC236}">
                <a16:creationId xmlns:a16="http://schemas.microsoft.com/office/drawing/2014/main" id="{43809E60-7396-0C9B-1913-716F9C81F4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6016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E43EC4C9-590F-0F95-5467-8840AFF6C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221" y="494007"/>
            <a:ext cx="74979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4000" dirty="0"/>
              <a:t>Tvorba fylogenetických stromů</a:t>
            </a:r>
          </a:p>
        </p:txBody>
      </p:sp>
      <p:sp>
        <p:nvSpPr>
          <p:cNvPr id="3" name="AutoShape 2" descr="Části fylogenetického stromu">
            <a:extLst>
              <a:ext uri="{FF2B5EF4-FFF2-40B4-BE49-F238E27FC236}">
                <a16:creationId xmlns:a16="http://schemas.microsoft.com/office/drawing/2014/main" id="{43809E60-7396-0C9B-1913-716F9C81F4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ABEEEBB-8AC7-D427-88E1-4A63A3A16AF4}"/>
              </a:ext>
            </a:extLst>
          </p:cNvPr>
          <p:cNvSpPr txBox="1"/>
          <p:nvPr/>
        </p:nvSpPr>
        <p:spPr>
          <a:xfrm>
            <a:off x="6910009" y="2312945"/>
            <a:ext cx="4123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Větvení ilustruje pouze evoluční vztahy jednotlivých taxonů, resp. pořadí divergence. Neobsahuje parametr času ani množství změn.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38E2BAE5-5115-C8FC-4613-8A7CA4121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313" y="2312945"/>
            <a:ext cx="4282440" cy="390144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E63D6763-1887-FCFD-E1CE-ADA7F7611684}"/>
              </a:ext>
            </a:extLst>
          </p:cNvPr>
          <p:cNvSpPr txBox="1"/>
          <p:nvPr/>
        </p:nvSpPr>
        <p:spPr>
          <a:xfrm>
            <a:off x="4885025" y="2312945"/>
            <a:ext cx="39061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A</a:t>
            </a:r>
          </a:p>
          <a:p>
            <a:endParaRPr lang="cs-CZ" dirty="0"/>
          </a:p>
          <a:p>
            <a:r>
              <a:rPr lang="cs-CZ" sz="2400" dirty="0"/>
              <a:t>B</a:t>
            </a:r>
          </a:p>
          <a:p>
            <a:r>
              <a:rPr lang="cs-CZ" sz="2400" dirty="0"/>
              <a:t>C</a:t>
            </a:r>
          </a:p>
          <a:p>
            <a:r>
              <a:rPr lang="cs-CZ" sz="2400" dirty="0"/>
              <a:t>D</a:t>
            </a:r>
          </a:p>
          <a:p>
            <a:r>
              <a:rPr lang="cs-CZ" sz="2400" dirty="0"/>
              <a:t>E</a:t>
            </a:r>
          </a:p>
          <a:p>
            <a:r>
              <a:rPr lang="cs-CZ" sz="2400" dirty="0"/>
              <a:t>F</a:t>
            </a:r>
          </a:p>
          <a:p>
            <a:r>
              <a:rPr lang="cs-CZ" sz="2400" dirty="0"/>
              <a:t>G</a:t>
            </a:r>
          </a:p>
          <a:p>
            <a:r>
              <a:rPr lang="cs-CZ" sz="2400" dirty="0"/>
              <a:t>H</a:t>
            </a:r>
          </a:p>
          <a:p>
            <a:endParaRPr lang="cs-CZ" dirty="0"/>
          </a:p>
          <a:p>
            <a:r>
              <a:rPr lang="cs-CZ" sz="2400" dirty="0"/>
              <a:t>I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EDDE498-56CB-7573-0A48-6FD0CCEA8BE8}"/>
              </a:ext>
            </a:extLst>
          </p:cNvPr>
          <p:cNvSpPr txBox="1"/>
          <p:nvPr/>
        </p:nvSpPr>
        <p:spPr>
          <a:xfrm>
            <a:off x="1846556" y="1728170"/>
            <a:ext cx="2175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kladogram</a:t>
            </a:r>
          </a:p>
        </p:txBody>
      </p:sp>
    </p:spTree>
    <p:extLst>
      <p:ext uri="{BB962C8B-B14F-4D97-AF65-F5344CB8AC3E}">
        <p14:creationId xmlns:p14="http://schemas.microsoft.com/office/powerpoint/2010/main" val="3831362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E43EC4C9-590F-0F95-5467-8840AFF6C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221" y="494007"/>
            <a:ext cx="74979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4000" dirty="0"/>
              <a:t>Tvorba fylogenetických stromů</a:t>
            </a:r>
          </a:p>
        </p:txBody>
      </p:sp>
      <p:sp>
        <p:nvSpPr>
          <p:cNvPr id="3" name="AutoShape 2" descr="Části fylogenetického stromu">
            <a:extLst>
              <a:ext uri="{FF2B5EF4-FFF2-40B4-BE49-F238E27FC236}">
                <a16:creationId xmlns:a16="http://schemas.microsoft.com/office/drawing/2014/main" id="{43809E60-7396-0C9B-1913-716F9C81F4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5E8EE70-1D60-6281-D89C-7BA12764B2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73"/>
          <a:stretch/>
        </p:blipFill>
        <p:spPr>
          <a:xfrm>
            <a:off x="982555" y="1700212"/>
            <a:ext cx="4042206" cy="376237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ABEEEBB-8AC7-D427-88E1-4A63A3A16AF4}"/>
              </a:ext>
            </a:extLst>
          </p:cNvPr>
          <p:cNvSpPr txBox="1"/>
          <p:nvPr/>
        </p:nvSpPr>
        <p:spPr>
          <a:xfrm>
            <a:off x="603683" y="5883691"/>
            <a:ext cx="4944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V chronogramu jsou délky větví úměrné času a délky cesty od kořene ke špičce jsou stejné. 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93F4C9A-1AC3-F912-0FE4-700569818522}"/>
              </a:ext>
            </a:extLst>
          </p:cNvPr>
          <p:cNvSpPr txBox="1"/>
          <p:nvPr/>
        </p:nvSpPr>
        <p:spPr>
          <a:xfrm>
            <a:off x="6168502" y="5745191"/>
            <a:ext cx="58696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Ve </a:t>
            </a:r>
            <a:r>
              <a:rPr lang="cs-CZ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fylogramu</a:t>
            </a:r>
            <a:r>
              <a:rPr lang="cs-CZ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odvozeném jsou délky větví úměrné počtu substitucí podél větví a délky cesty od kořene ke špičce jsou obvykle nestejné.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C320780-0562-67CF-73F0-1F7B48E7FB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73"/>
          <a:stretch/>
        </p:blipFill>
        <p:spPr>
          <a:xfrm>
            <a:off x="6751470" y="1700212"/>
            <a:ext cx="4042206" cy="3762375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5E5D1580-B33B-23CA-B316-86E530F1D892}"/>
              </a:ext>
            </a:extLst>
          </p:cNvPr>
          <p:cNvSpPr txBox="1"/>
          <p:nvPr/>
        </p:nvSpPr>
        <p:spPr>
          <a:xfrm>
            <a:off x="1651247" y="1518082"/>
            <a:ext cx="228156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chronogram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B59C7DC-2439-3C41-16EE-6E0AE3B407E6}"/>
              </a:ext>
            </a:extLst>
          </p:cNvPr>
          <p:cNvSpPr txBox="1"/>
          <p:nvPr/>
        </p:nvSpPr>
        <p:spPr>
          <a:xfrm>
            <a:off x="7685058" y="1518082"/>
            <a:ext cx="217502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 err="1"/>
              <a:t>fylogram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999466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>
            <a:extLst>
              <a:ext uri="{FF2B5EF4-FFF2-40B4-BE49-F238E27FC236}">
                <a16:creationId xmlns:a16="http://schemas.microsoft.com/office/drawing/2014/main" id="{20778DD6-1531-BFCE-B804-6E19A49C3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013" y="1592262"/>
            <a:ext cx="10587345" cy="477173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altLang="cs-CZ" b="1" dirty="0"/>
              <a:t>Hierarchické shlukování </a:t>
            </a:r>
          </a:p>
          <a:p>
            <a:pPr lvl="1"/>
            <a:r>
              <a:rPr lang="cs-CZ" altLang="cs-CZ" dirty="0"/>
              <a:t>Výpočetně nenáročné</a:t>
            </a:r>
          </a:p>
          <a:p>
            <a:pPr lvl="1"/>
            <a:r>
              <a:rPr lang="cs-CZ" altLang="cs-CZ" dirty="0"/>
              <a:t>Postupuje/shlukuje od nejpodobnějších sekvencí k nejméně podobným</a:t>
            </a:r>
          </a:p>
          <a:p>
            <a:pPr lvl="1"/>
            <a:r>
              <a:rPr lang="cs-CZ" altLang="cs-CZ" dirty="0"/>
              <a:t>Vyžaduje distanční matici jako zdroj dat = distanční metody: </a:t>
            </a:r>
            <a:r>
              <a:rPr lang="cs-CZ" altLang="cs-CZ" b="1" dirty="0"/>
              <a:t>NJ, UPGMA, Minimum </a:t>
            </a:r>
            <a:r>
              <a:rPr lang="cs-CZ" altLang="cs-CZ" b="1" dirty="0" err="1"/>
              <a:t>evolution</a:t>
            </a:r>
            <a:r>
              <a:rPr lang="cs-CZ" altLang="cs-CZ" b="1" dirty="0"/>
              <a:t> (ME) 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dirty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b="1" dirty="0"/>
              <a:t>Heuristické shlukování </a:t>
            </a:r>
          </a:p>
          <a:p>
            <a:pPr lvl="1"/>
            <a:r>
              <a:rPr lang="cs-CZ" altLang="cs-CZ" dirty="0"/>
              <a:t>a</a:t>
            </a:r>
            <a:r>
              <a:rPr lang="cs-CZ" b="0" i="0" dirty="0">
                <a:solidFill>
                  <a:srgbClr val="202122"/>
                </a:solidFill>
                <a:effectLst/>
              </a:rPr>
              <a:t>lgoritmus typicky obsahuje možnost volby pokračování výpočtu, tj. vytvoří se náhodný strom, spočítají se evoluční změny, prohodí se dvě větve, spočítají změny atd. Celé se to opakuje s mnoha stromy a vybere se ten nejlepší.</a:t>
            </a:r>
          </a:p>
          <a:p>
            <a:pPr lvl="1"/>
            <a:r>
              <a:rPr lang="cs-CZ" b="0" i="0" dirty="0">
                <a:solidFill>
                  <a:srgbClr val="202122"/>
                </a:solidFill>
                <a:effectLst/>
              </a:rPr>
              <a:t>Znakové metody </a:t>
            </a:r>
            <a:r>
              <a:rPr lang="cs-CZ" dirty="0">
                <a:solidFill>
                  <a:srgbClr val="000000"/>
                </a:solidFill>
              </a:rPr>
              <a:t>= snaží se </a:t>
            </a:r>
            <a:r>
              <a:rPr lang="cs-CZ" b="0" i="0" dirty="0">
                <a:solidFill>
                  <a:srgbClr val="000000"/>
                </a:solidFill>
                <a:effectLst/>
              </a:rPr>
              <a:t>o minimalizaci počtu změn znakového stavu (</a:t>
            </a:r>
            <a:r>
              <a:rPr lang="cs-CZ" b="1" i="0" dirty="0">
                <a:solidFill>
                  <a:srgbClr val="202122"/>
                </a:solidFill>
                <a:effectLst/>
              </a:rPr>
              <a:t>Maximum </a:t>
            </a:r>
            <a:r>
              <a:rPr lang="cs-CZ" b="1" i="0" dirty="0" err="1">
                <a:solidFill>
                  <a:srgbClr val="202122"/>
                </a:solidFill>
                <a:effectLst/>
              </a:rPr>
              <a:t>P</a:t>
            </a:r>
            <a:r>
              <a:rPr lang="cs-CZ" altLang="cs-CZ" b="1" dirty="0" err="1"/>
              <a:t>arsimony</a:t>
            </a:r>
            <a:r>
              <a:rPr lang="cs-CZ" altLang="cs-CZ" b="1" dirty="0"/>
              <a:t> (MP), Maximum </a:t>
            </a:r>
            <a:r>
              <a:rPr lang="cs-CZ" altLang="cs-CZ" b="1" dirty="0" err="1"/>
              <a:t>Likelihood</a:t>
            </a:r>
            <a:r>
              <a:rPr lang="cs-CZ" altLang="cs-CZ" b="1" dirty="0"/>
              <a:t> (ML)) </a:t>
            </a:r>
            <a:r>
              <a:rPr lang="cs-CZ" b="0" i="0" dirty="0">
                <a:solidFill>
                  <a:srgbClr val="000000"/>
                </a:solidFill>
                <a:effectLst/>
              </a:rPr>
              <a:t>nebo o maximalizaci pravděpodobnosti pozorovaných dat (</a:t>
            </a:r>
            <a:r>
              <a:rPr lang="cs-CZ" b="1" i="0" dirty="0" err="1">
                <a:solidFill>
                  <a:srgbClr val="000000"/>
                </a:solidFill>
                <a:effectLst/>
              </a:rPr>
              <a:t>Bayesian</a:t>
            </a:r>
            <a:r>
              <a:rPr lang="cs-CZ" b="1" i="0" dirty="0">
                <a:solidFill>
                  <a:srgbClr val="000000"/>
                </a:solidFill>
                <a:effectLst/>
              </a:rPr>
              <a:t> Inference (BI))</a:t>
            </a:r>
            <a:endParaRPr lang="cs-CZ" altLang="cs-CZ" b="1" dirty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cs-CZ" altLang="cs-CZ" dirty="0"/>
          </a:p>
          <a:p>
            <a:pPr>
              <a:lnSpc>
                <a:spcPct val="90000"/>
              </a:lnSpc>
            </a:pPr>
            <a:endParaRPr lang="cs-CZ" altLang="cs-CZ" dirty="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43EC4C9-590F-0F95-5467-8840AFF6C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221" y="494007"/>
            <a:ext cx="74979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4000" dirty="0"/>
              <a:t>Tvorba fylogenetických stromů</a:t>
            </a:r>
          </a:p>
        </p:txBody>
      </p:sp>
    </p:spTree>
    <p:extLst>
      <p:ext uri="{BB962C8B-B14F-4D97-AF65-F5344CB8AC3E}">
        <p14:creationId xmlns:p14="http://schemas.microsoft.com/office/powerpoint/2010/main" val="466077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>
            <a:extLst>
              <a:ext uri="{FF2B5EF4-FFF2-40B4-BE49-F238E27FC236}">
                <a16:creationId xmlns:a16="http://schemas.microsoft.com/office/drawing/2014/main" id="{94C9BAB4-84D8-F976-B8BC-C8F255D0F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7076" y="1627257"/>
            <a:ext cx="6435575" cy="50309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Založeno na </a:t>
            </a:r>
            <a:r>
              <a:rPr lang="cs-CZ" sz="2400" b="0" i="0" dirty="0" err="1">
                <a:solidFill>
                  <a:srgbClr val="000000"/>
                </a:solidFill>
                <a:effectLst/>
              </a:rPr>
              <a:t>převzorkovávání</a:t>
            </a:r>
            <a:r>
              <a:rPr lang="cs-CZ" sz="2400" b="0" i="0" dirty="0">
                <a:solidFill>
                  <a:srgbClr val="000000"/>
                </a:solidFill>
                <a:effectLst/>
              </a:rPr>
              <a:t> vstupního </a:t>
            </a:r>
            <a:r>
              <a:rPr lang="cs-CZ" sz="2400" b="0" i="0" dirty="0" err="1">
                <a:solidFill>
                  <a:srgbClr val="000000"/>
                </a:solidFill>
                <a:effectLst/>
              </a:rPr>
              <a:t>datasetu</a:t>
            </a:r>
            <a:endParaRPr lang="cs-CZ" sz="2400" b="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Náhodný (i opakovaný) výběr sloupců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Zadává se počet replikací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Zjišťujeme odlišnosti nových stromů od původního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2400" b="0" i="0" dirty="0" err="1">
                <a:solidFill>
                  <a:srgbClr val="000000"/>
                </a:solidFill>
                <a:effectLst/>
              </a:rPr>
              <a:t>Bayesian</a:t>
            </a:r>
            <a:r>
              <a:rPr lang="cs-CZ" sz="2400" b="0" i="0" dirty="0">
                <a:solidFill>
                  <a:srgbClr val="000000"/>
                </a:solidFill>
                <a:effectLst/>
              </a:rPr>
              <a:t> Inference (</a:t>
            </a:r>
            <a:r>
              <a:rPr lang="cs-CZ" sz="2400" b="1" i="0" dirty="0">
                <a:solidFill>
                  <a:srgbClr val="000000"/>
                </a:solidFill>
                <a:effectLst/>
              </a:rPr>
              <a:t>posteriorní pravděpodobnosti </a:t>
            </a:r>
            <a:r>
              <a:rPr lang="cs-CZ" sz="2400" b="0" i="0" dirty="0">
                <a:solidFill>
                  <a:srgbClr val="000000"/>
                </a:solidFill>
                <a:effectLst/>
              </a:rPr>
              <a:t>místo </a:t>
            </a:r>
            <a:r>
              <a:rPr lang="cs-CZ" sz="2400" b="0" i="0" dirty="0" err="1">
                <a:solidFill>
                  <a:srgbClr val="000000"/>
                </a:solidFill>
                <a:effectLst/>
              </a:rPr>
              <a:t>bootstrapu</a:t>
            </a:r>
            <a:r>
              <a:rPr lang="cs-CZ" sz="2400" b="0" i="0" dirty="0">
                <a:solidFill>
                  <a:srgbClr val="000000"/>
                </a:solidFill>
                <a:effectLst/>
              </a:rPr>
              <a:t>; vyjadřují míru pravděpodobnosti/spolehlivosti uzlu)</a:t>
            </a:r>
            <a:endParaRPr lang="cs-CZ" altLang="cs-CZ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altLang="cs-CZ" sz="2400" dirty="0"/>
          </a:p>
          <a:p>
            <a:pPr marL="0" indent="0">
              <a:buNone/>
            </a:pPr>
            <a:endParaRPr lang="cs-CZ" altLang="cs-CZ" sz="2400" dirty="0"/>
          </a:p>
        </p:txBody>
      </p:sp>
      <p:sp>
        <p:nvSpPr>
          <p:cNvPr id="72708" name="Text Box 4">
            <a:extLst>
              <a:ext uri="{FF2B5EF4-FFF2-40B4-BE49-F238E27FC236}">
                <a16:creationId xmlns:a16="http://schemas.microsoft.com/office/drawing/2014/main" id="{CF9EE6D5-E353-7255-DA49-C133114A6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221" y="494007"/>
            <a:ext cx="109247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600" dirty="0" err="1"/>
              <a:t>Bootstrap</a:t>
            </a:r>
            <a:r>
              <a:rPr lang="cs-CZ" altLang="cs-CZ" sz="3600" dirty="0"/>
              <a:t> (stanovení spolehlivosti stromu)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AE8C1F9-20D9-4EE3-90AB-127B98DA6E64}"/>
              </a:ext>
            </a:extLst>
          </p:cNvPr>
          <p:cNvSpPr txBox="1"/>
          <p:nvPr/>
        </p:nvSpPr>
        <p:spPr>
          <a:xfrm>
            <a:off x="7673267" y="1485214"/>
            <a:ext cx="431158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alt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C C C C G T T A T</a:t>
            </a:r>
          </a:p>
          <a:p>
            <a:pPr marL="0" indent="0">
              <a:buNone/>
            </a:pPr>
            <a:r>
              <a:rPr lang="fr-FR" alt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 C C C G G T A A C</a:t>
            </a:r>
          </a:p>
          <a:p>
            <a:pPr marL="0" indent="0">
              <a:buNone/>
            </a:pPr>
            <a:r>
              <a:rPr lang="fr-FR" alt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 C T C C G T A A C</a:t>
            </a:r>
          </a:p>
          <a:p>
            <a:pPr marL="0" indent="0">
              <a:buNone/>
            </a:pPr>
            <a:r>
              <a:rPr lang="fr-FR" alt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 G T C G A C A A T</a:t>
            </a:r>
          </a:p>
          <a:p>
            <a:pPr marL="0" indent="0">
              <a:buNone/>
            </a:pPr>
            <a:r>
              <a:rPr lang="fr-FR" alt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G A C C A C A A T</a:t>
            </a:r>
          </a:p>
          <a:p>
            <a:pPr marL="0" indent="0">
              <a:buNone/>
            </a:pPr>
            <a:r>
              <a:rPr lang="fr-FR" alt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G A C G A T A A C</a:t>
            </a:r>
          </a:p>
          <a:p>
            <a:pPr marL="0" indent="0">
              <a:buNone/>
            </a:pPr>
            <a:r>
              <a:rPr lang="fr-FR" alt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</a:p>
          <a:p>
            <a:pPr marL="0" indent="0">
              <a:buNone/>
            </a:pPr>
            <a:r>
              <a:rPr lang="fr-FR" alt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</a:p>
          <a:p>
            <a:pPr marL="0" indent="0">
              <a:buNone/>
            </a:pPr>
            <a:r>
              <a:rPr lang="fr-FR" alt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 C T C A C T C C C</a:t>
            </a:r>
          </a:p>
          <a:p>
            <a:pPr marL="0" indent="0">
              <a:buNone/>
            </a:pPr>
            <a:r>
              <a:rPr lang="fr-FR" alt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 C A C T C T C G C</a:t>
            </a:r>
          </a:p>
          <a:p>
            <a:pPr marL="0" indent="0">
              <a:buNone/>
            </a:pPr>
            <a:r>
              <a:rPr lang="fr-FR" alt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 C A T T C T T C C</a:t>
            </a:r>
          </a:p>
          <a:p>
            <a:pPr marL="0" indent="0">
              <a:buNone/>
            </a:pPr>
            <a:r>
              <a:rPr lang="fr-FR" alt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 C A T T C C T G C</a:t>
            </a:r>
          </a:p>
          <a:p>
            <a:pPr marL="0" indent="0">
              <a:buNone/>
            </a:pPr>
            <a:r>
              <a:rPr lang="fr-FR" alt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 C A A A C C A C C</a:t>
            </a:r>
          </a:p>
          <a:p>
            <a:pPr marL="0" indent="0">
              <a:buNone/>
            </a:pPr>
            <a:r>
              <a:rPr lang="fr-FR" alt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 C A A A C T A G C</a:t>
            </a:r>
            <a:endParaRPr lang="cs-CZ" altLang="cs-CZ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27EE6C72-590A-036A-83A4-0FA96C7FD46C}"/>
              </a:ext>
            </a:extLst>
          </p:cNvPr>
          <p:cNvCxnSpPr>
            <a:cxnSpLocks/>
          </p:cNvCxnSpPr>
          <p:nvPr/>
        </p:nvCxnSpPr>
        <p:spPr>
          <a:xfrm flipH="1">
            <a:off x="7901126" y="3755254"/>
            <a:ext cx="310719" cy="6569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9449321B-E436-580A-2B14-A9B9890BBCC5}"/>
              </a:ext>
            </a:extLst>
          </p:cNvPr>
          <p:cNvCxnSpPr>
            <a:cxnSpLocks/>
          </p:cNvCxnSpPr>
          <p:nvPr/>
        </p:nvCxnSpPr>
        <p:spPr>
          <a:xfrm flipH="1">
            <a:off x="8300621" y="3719744"/>
            <a:ext cx="648069" cy="7102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04BC829F-0C8A-CAD0-146A-4A01CA14BC30}"/>
              </a:ext>
            </a:extLst>
          </p:cNvPr>
          <p:cNvCxnSpPr>
            <a:cxnSpLocks/>
          </p:cNvCxnSpPr>
          <p:nvPr/>
        </p:nvCxnSpPr>
        <p:spPr>
          <a:xfrm>
            <a:off x="8948691" y="3719744"/>
            <a:ext cx="639192" cy="6924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B26551F9-8160-3DDA-FB3B-3F072AB0E5CF}"/>
              </a:ext>
            </a:extLst>
          </p:cNvPr>
          <p:cNvCxnSpPr>
            <a:cxnSpLocks/>
          </p:cNvCxnSpPr>
          <p:nvPr/>
        </p:nvCxnSpPr>
        <p:spPr>
          <a:xfrm>
            <a:off x="8975323" y="3737499"/>
            <a:ext cx="2121764" cy="7279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5C79ECEA-DF76-10EE-6E67-6E3F31904417}"/>
              </a:ext>
            </a:extLst>
          </p:cNvPr>
          <p:cNvCxnSpPr>
            <a:cxnSpLocks/>
          </p:cNvCxnSpPr>
          <p:nvPr/>
        </p:nvCxnSpPr>
        <p:spPr>
          <a:xfrm flipH="1">
            <a:off x="8691239" y="3737499"/>
            <a:ext cx="1740023" cy="6747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9ACD8449-B42A-B985-A17E-7DB21E2A861B}"/>
              </a:ext>
            </a:extLst>
          </p:cNvPr>
          <p:cNvCxnSpPr>
            <a:cxnSpLocks/>
          </p:cNvCxnSpPr>
          <p:nvPr/>
        </p:nvCxnSpPr>
        <p:spPr>
          <a:xfrm>
            <a:off x="8593584" y="3719744"/>
            <a:ext cx="328474" cy="6924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41B89D18-F09E-D50C-8383-582740FCDC07}"/>
              </a:ext>
            </a:extLst>
          </p:cNvPr>
          <p:cNvCxnSpPr>
            <a:cxnSpLocks/>
          </p:cNvCxnSpPr>
          <p:nvPr/>
        </p:nvCxnSpPr>
        <p:spPr>
          <a:xfrm>
            <a:off x="7838984" y="3701989"/>
            <a:ext cx="1367160" cy="6924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3EF4C3F0-C1E5-C857-6CDF-868F8411DACE}"/>
              </a:ext>
            </a:extLst>
          </p:cNvPr>
          <p:cNvCxnSpPr>
            <a:cxnSpLocks/>
          </p:cNvCxnSpPr>
          <p:nvPr/>
        </p:nvCxnSpPr>
        <p:spPr>
          <a:xfrm>
            <a:off x="10040645" y="3755254"/>
            <a:ext cx="0" cy="6924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998537E8-A135-A82E-74EC-19ABD9AA5E43}"/>
              </a:ext>
            </a:extLst>
          </p:cNvPr>
          <p:cNvCxnSpPr>
            <a:cxnSpLocks/>
          </p:cNvCxnSpPr>
          <p:nvPr/>
        </p:nvCxnSpPr>
        <p:spPr>
          <a:xfrm>
            <a:off x="8593584" y="3719744"/>
            <a:ext cx="1748901" cy="6747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A3F6AD52-4A0D-1660-60C5-5E857CCDCEBF}"/>
              </a:ext>
            </a:extLst>
          </p:cNvPr>
          <p:cNvCxnSpPr>
            <a:cxnSpLocks/>
          </p:cNvCxnSpPr>
          <p:nvPr/>
        </p:nvCxnSpPr>
        <p:spPr>
          <a:xfrm>
            <a:off x="9303799" y="3719744"/>
            <a:ext cx="1411549" cy="7102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855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1C4B8BA-B9EF-BACE-E829-10B9FF9A436F}"/>
              </a:ext>
            </a:extLst>
          </p:cNvPr>
          <p:cNvSpPr txBox="1"/>
          <p:nvPr/>
        </p:nvSpPr>
        <p:spPr>
          <a:xfrm>
            <a:off x="518130" y="1905506"/>
            <a:ext cx="53233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Jednotlivé sekvence – obvykle známe historii a původ</a:t>
            </a:r>
          </a:p>
          <a:p>
            <a:endParaRPr lang="cs-CZ" sz="2400" dirty="0"/>
          </a:p>
          <a:p>
            <a:r>
              <a:rPr lang="cs-CZ" sz="2400" dirty="0" err="1"/>
              <a:t>Mikrosatelity</a:t>
            </a:r>
            <a:r>
              <a:rPr lang="cs-CZ" sz="2400" dirty="0"/>
              <a:t> – délkový vs. sekvenční polymorfismus</a:t>
            </a:r>
          </a:p>
          <a:p>
            <a:endParaRPr lang="cs-CZ" sz="2400" dirty="0"/>
          </a:p>
          <a:p>
            <a:r>
              <a:rPr lang="cs-CZ" sz="2400" dirty="0"/>
              <a:t>NGS – </a:t>
            </a:r>
            <a:r>
              <a:rPr lang="en-US" sz="2400" dirty="0" err="1"/>
              <a:t>mnoho</a:t>
            </a:r>
            <a:r>
              <a:rPr lang="en-US" sz="2400" dirty="0"/>
              <a:t> </a:t>
            </a:r>
            <a:r>
              <a:rPr lang="en-US" sz="2400" dirty="0" err="1"/>
              <a:t>sekvenc</a:t>
            </a:r>
            <a:r>
              <a:rPr lang="cs-CZ" sz="2400" dirty="0"/>
              <a:t>í náhodně vybraných z celého genomu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A4479B56-8BB4-E1C7-B809-68579289B2B6}"/>
              </a:ext>
            </a:extLst>
          </p:cNvPr>
          <p:cNvSpPr txBox="1">
            <a:spLocks/>
          </p:cNvSpPr>
          <p:nvPr/>
        </p:nvSpPr>
        <p:spPr>
          <a:xfrm>
            <a:off x="608836" y="328422"/>
            <a:ext cx="10825603" cy="11148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>
                <a:latin typeface="+mn-lt"/>
              </a:rPr>
              <a:t>Sekvenační</a:t>
            </a:r>
            <a:r>
              <a:rPr lang="cs-CZ" dirty="0">
                <a:latin typeface="+mn-lt"/>
              </a:rPr>
              <a:t> data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AE2D461-1409-EC2E-C884-AF7B4E1A2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613" y="1518125"/>
            <a:ext cx="5229826" cy="418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584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>
            <a:extLst>
              <a:ext uri="{FF2B5EF4-FFF2-40B4-BE49-F238E27FC236}">
                <a16:creationId xmlns:a16="http://schemas.microsoft.com/office/drawing/2014/main" id="{20778DD6-1531-BFCE-B804-6E19A49C3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4603" y="1885671"/>
            <a:ext cx="4151036" cy="477173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altLang="cs-CZ" sz="3600" b="1" dirty="0">
                <a:solidFill>
                  <a:srgbClr val="000000"/>
                </a:solidFill>
              </a:rPr>
              <a:t>Datace stromu</a:t>
            </a:r>
          </a:p>
          <a:p>
            <a:pPr marL="0" indent="0">
              <a:buNone/>
            </a:pPr>
            <a:endParaRPr lang="cs-CZ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</a:rPr>
              <a:t>Kombinace</a:t>
            </a:r>
          </a:p>
          <a:p>
            <a:pPr marL="514350" indent="-514350">
              <a:buAutoNum type="arabicParenR"/>
            </a:pPr>
            <a:r>
              <a:rPr lang="cs-CZ" b="1" dirty="0">
                <a:solidFill>
                  <a:srgbClr val="000000"/>
                </a:solidFill>
              </a:rPr>
              <a:t>Molekulárních hodin </a:t>
            </a:r>
            <a:r>
              <a:rPr lang="cs-CZ" dirty="0">
                <a:solidFill>
                  <a:srgbClr val="000000"/>
                </a:solidFill>
              </a:rPr>
              <a:t>= informace o rychlosti mutací, vyjádřená v jednotkách substitucí za rok</a:t>
            </a:r>
          </a:p>
          <a:p>
            <a:pPr marL="514350" indent="-514350">
              <a:buAutoNum type="arabicParenR"/>
            </a:pPr>
            <a:r>
              <a:rPr lang="cs-CZ" altLang="cs-CZ" b="1" dirty="0">
                <a:solidFill>
                  <a:srgbClr val="000000"/>
                </a:solidFill>
              </a:rPr>
              <a:t>Fosilního záznamu</a:t>
            </a:r>
            <a:r>
              <a:rPr lang="cs-CZ" altLang="cs-CZ" dirty="0">
                <a:solidFill>
                  <a:srgbClr val="000000"/>
                </a:solidFill>
              </a:rPr>
              <a:t>, který poskytuje kalibrační body (víme, kdy došlo ke štěpení taxonů = lokalizace události na časové ose)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cs-CZ" altLang="cs-CZ" dirty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cs-CZ" altLang="cs-CZ" dirty="0"/>
          </a:p>
          <a:p>
            <a:pPr>
              <a:lnSpc>
                <a:spcPct val="90000"/>
              </a:lnSpc>
            </a:pPr>
            <a:endParaRPr lang="cs-CZ" altLang="cs-CZ" dirty="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43EC4C9-590F-0F95-5467-8840AFF6C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221" y="494007"/>
            <a:ext cx="74979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4000" dirty="0"/>
              <a:t>Tvorba fylogenetických stromů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B4EC5B52-6195-6F76-CE57-FB87B2AE2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88" y="1298851"/>
            <a:ext cx="6923283" cy="535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88955-21A0-8039-9BE2-DC7F64365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148" y="181315"/>
            <a:ext cx="11879849" cy="1709629"/>
          </a:xfrm>
        </p:spPr>
        <p:txBody>
          <a:bodyPr anchor="ctr"/>
          <a:lstStyle/>
          <a:p>
            <a:r>
              <a:rPr lang="cs-CZ" dirty="0">
                <a:latin typeface="+mn-lt"/>
              </a:rPr>
              <a:t>Sekvence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BC58E21B-D417-C8D5-D3B8-BBE37004F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" t="7966" r="-1" b="3985"/>
          <a:stretch/>
        </p:blipFill>
        <p:spPr bwMode="auto">
          <a:xfrm>
            <a:off x="2467993" y="2858610"/>
            <a:ext cx="7512918" cy="186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272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1C4B8BA-B9EF-BACE-E829-10B9FF9A436F}"/>
              </a:ext>
            </a:extLst>
          </p:cNvPr>
          <p:cNvSpPr txBox="1"/>
          <p:nvPr/>
        </p:nvSpPr>
        <p:spPr>
          <a:xfrm>
            <a:off x="608835" y="1378488"/>
            <a:ext cx="30665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Dědičnost!</a:t>
            </a:r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Jaderné: ITS, ETS, geny (introny)</a:t>
            </a:r>
          </a:p>
          <a:p>
            <a:r>
              <a:rPr lang="cs-CZ" sz="2400" dirty="0"/>
              <a:t>	</a:t>
            </a:r>
          </a:p>
          <a:p>
            <a:r>
              <a:rPr lang="cs-CZ" sz="2400" dirty="0"/>
              <a:t>Chloroplastové:  </a:t>
            </a:r>
            <a:r>
              <a:rPr lang="cs-CZ" sz="2400" dirty="0" err="1"/>
              <a:t>TrnL</a:t>
            </a:r>
            <a:r>
              <a:rPr lang="cs-CZ" sz="2400" dirty="0"/>
              <a:t> – </a:t>
            </a:r>
            <a:r>
              <a:rPr lang="cs-CZ" sz="2400" dirty="0" err="1"/>
              <a:t>TrnF</a:t>
            </a:r>
            <a:r>
              <a:rPr lang="cs-CZ" sz="2400" dirty="0"/>
              <a:t>, </a:t>
            </a:r>
            <a:r>
              <a:rPr lang="cs-CZ" sz="2400" dirty="0" err="1"/>
              <a:t>rbcL</a:t>
            </a:r>
            <a:r>
              <a:rPr lang="cs-CZ" sz="2400" dirty="0"/>
              <a:t>, </a:t>
            </a:r>
            <a:r>
              <a:rPr lang="cs-CZ" sz="2400" dirty="0" err="1"/>
              <a:t>matK</a:t>
            </a:r>
            <a:r>
              <a:rPr lang="cs-CZ" sz="2400" dirty="0"/>
              <a:t>, </a:t>
            </a:r>
            <a:r>
              <a:rPr lang="cs-CZ" sz="2400" dirty="0" err="1"/>
              <a:t>ndhF</a:t>
            </a:r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A4479B56-8BB4-E1C7-B809-68579289B2B6}"/>
              </a:ext>
            </a:extLst>
          </p:cNvPr>
          <p:cNvSpPr txBox="1">
            <a:spLocks/>
          </p:cNvSpPr>
          <p:nvPr/>
        </p:nvSpPr>
        <p:spPr>
          <a:xfrm>
            <a:off x="608836" y="328422"/>
            <a:ext cx="10825603" cy="11148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+mn-lt"/>
              </a:rPr>
              <a:t>Sekvence</a:t>
            </a:r>
          </a:p>
        </p:txBody>
      </p:sp>
      <p:pic>
        <p:nvPicPr>
          <p:cNvPr id="1028" name="Picture 4" descr="Ribosomal DNA array and organization of intergenic spacer (IGS) in Brassica oleracea based Ribosomal DNA array and organization of intergenic spacer (IGS) in Brassica oleracea based on Tremousaygue et al. [31] and the present study. Diagram shows position of 45S IGS region in on Tremousaygue et al. [31] and the present study. Diagram shows position of 45S IGS region in between 25S and 18S rDNA subunits. TTS, transcription termination site; NTS, non-transcribed between 25S and 18S rDNA subunits. TTS, transcription termination site; NTS, non-transcribed spacer; TIS, transcription initiation site and ETS, external transcribed spacer. spacer; TIS, transcription initiation site and ETS, external transcribed spacer. ">
            <a:extLst>
              <a:ext uri="{FF2B5EF4-FFF2-40B4-BE49-F238E27FC236}">
                <a16:creationId xmlns:a16="http://schemas.microsoft.com/office/drawing/2014/main" id="{066762A0-5A26-E52A-5975-28A62E43B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019" y="1709821"/>
            <a:ext cx="6902465" cy="288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9D4AE2F-A4F4-97FD-742A-7702588D4418}"/>
              </a:ext>
            </a:extLst>
          </p:cNvPr>
          <p:cNvSpPr txBox="1"/>
          <p:nvPr/>
        </p:nvSpPr>
        <p:spPr>
          <a:xfrm>
            <a:off x="608835" y="5498418"/>
            <a:ext cx="10563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Primery</a:t>
            </a:r>
            <a:r>
              <a:rPr lang="cs-CZ" sz="2400" dirty="0"/>
              <a:t> obvykle v konzervativních sekvencích – přepisována a studována variabilní (nekódující) část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40312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1C4B8BA-B9EF-BACE-E829-10B9FF9A436F}"/>
              </a:ext>
            </a:extLst>
          </p:cNvPr>
          <p:cNvSpPr txBox="1"/>
          <p:nvPr/>
        </p:nvSpPr>
        <p:spPr>
          <a:xfrm>
            <a:off x="457914" y="1662573"/>
            <a:ext cx="48243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HOMOLOG = dva geny evolučně příbuzné</a:t>
            </a:r>
            <a:endParaRPr lang="cs-CZ" sz="2400" dirty="0"/>
          </a:p>
          <a:p>
            <a:endParaRPr lang="cs-CZ" sz="2400" dirty="0"/>
          </a:p>
          <a:p>
            <a:r>
              <a:rPr lang="cs-CZ" sz="2000" b="0" i="0" dirty="0">
                <a:solidFill>
                  <a:srgbClr val="202122"/>
                </a:solidFill>
                <a:effectLst/>
              </a:rPr>
              <a:t>Dva homologní segmenty DNA mohou mít společný původ na základě: </a:t>
            </a:r>
          </a:p>
          <a:p>
            <a:pPr marL="457200" indent="-457200">
              <a:buAutoNum type="arabicParenR"/>
            </a:pPr>
            <a:r>
              <a:rPr lang="cs-CZ" sz="2000" dirty="0" err="1">
                <a:solidFill>
                  <a:srgbClr val="202122"/>
                </a:solidFill>
              </a:rPr>
              <a:t>speciační</a:t>
            </a:r>
            <a:r>
              <a:rPr lang="cs-CZ" sz="2000" b="0" i="0" dirty="0">
                <a:solidFill>
                  <a:srgbClr val="202122"/>
                </a:solidFill>
                <a:effectLst/>
              </a:rPr>
              <a:t> události (mezi druhy+ obvykle mají stejnou funkci) = ORTOLOG</a:t>
            </a:r>
          </a:p>
          <a:p>
            <a:pPr marL="457200" indent="-457200">
              <a:buAutoNum type="arabicParenR"/>
            </a:pPr>
            <a:r>
              <a:rPr lang="cs-CZ" sz="2000" dirty="0">
                <a:solidFill>
                  <a:srgbClr val="202122"/>
                </a:solidFill>
              </a:rPr>
              <a:t>d</a:t>
            </a:r>
            <a:r>
              <a:rPr lang="cs-CZ" sz="2000" u="none" strike="noStrike" dirty="0">
                <a:solidFill>
                  <a:srgbClr val="202122"/>
                </a:solidFill>
              </a:rPr>
              <a:t>uplikace genu (uvnitř jednoho druhu; obvykle jinou funkci) = PARALOG</a:t>
            </a:r>
          </a:p>
          <a:p>
            <a:pPr marL="457200" indent="-457200">
              <a:buAutoNum type="arabicParenR"/>
            </a:pPr>
            <a:endParaRPr lang="cs-CZ" sz="2000" dirty="0">
              <a:solidFill>
                <a:srgbClr val="202122"/>
              </a:solidFill>
            </a:endParaRPr>
          </a:p>
          <a:p>
            <a:pPr marL="457200" indent="-457200">
              <a:buAutoNum type="arabicParenR"/>
            </a:pPr>
            <a:r>
              <a:rPr lang="cs-CZ" sz="2000" b="0" i="0" u="none" strike="noStrike" dirty="0">
                <a:effectLst/>
              </a:rPr>
              <a:t>Gen získaný horizontálním přenosem</a:t>
            </a:r>
            <a:r>
              <a:rPr lang="cs-CZ" sz="2000" u="none" strike="noStrike" dirty="0"/>
              <a:t>= XENOLOG</a:t>
            </a:r>
          </a:p>
          <a:p>
            <a:pPr marL="457200" indent="-457200">
              <a:buAutoNum type="arabicParenR"/>
            </a:pPr>
            <a:endParaRPr lang="cs-CZ" sz="2000" dirty="0"/>
          </a:p>
          <a:p>
            <a:r>
              <a:rPr lang="cs-CZ" sz="2000" dirty="0"/>
              <a:t>ANALOG = Gen s obdobnou funkcí, ale bez společného evolučního předka</a:t>
            </a:r>
            <a:endParaRPr lang="cs-CZ" sz="2000" u="none" strike="noStrike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A4479B56-8BB4-E1C7-B809-68579289B2B6}"/>
              </a:ext>
            </a:extLst>
          </p:cNvPr>
          <p:cNvSpPr txBox="1">
            <a:spLocks/>
          </p:cNvSpPr>
          <p:nvPr/>
        </p:nvSpPr>
        <p:spPr>
          <a:xfrm>
            <a:off x="608836" y="328422"/>
            <a:ext cx="10825603" cy="11148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+mn-lt"/>
              </a:rPr>
              <a:t>Sekvence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2935AFD-843D-D39C-13BC-5B94DA096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42" y="2224278"/>
            <a:ext cx="6753225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912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1C4B8BA-B9EF-BACE-E829-10B9FF9A436F}"/>
              </a:ext>
            </a:extLst>
          </p:cNvPr>
          <p:cNvSpPr txBox="1"/>
          <p:nvPr/>
        </p:nvSpPr>
        <p:spPr>
          <a:xfrm>
            <a:off x="457914" y="1662573"/>
            <a:ext cx="48243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HOMOLOG = dva geny evolučně příbuzné</a:t>
            </a:r>
            <a:endParaRPr lang="cs-CZ" sz="2400" dirty="0"/>
          </a:p>
          <a:p>
            <a:endParaRPr lang="cs-CZ" sz="2400" dirty="0"/>
          </a:p>
          <a:p>
            <a:r>
              <a:rPr lang="cs-CZ" sz="2000" b="0" i="0" dirty="0">
                <a:solidFill>
                  <a:srgbClr val="202122"/>
                </a:solidFill>
                <a:effectLst/>
              </a:rPr>
              <a:t>Dva homologní segmenty DNA mohou mít společný původ na základě: </a:t>
            </a:r>
          </a:p>
          <a:p>
            <a:pPr marL="457200" indent="-457200">
              <a:buAutoNum type="arabicParenR"/>
            </a:pPr>
            <a:r>
              <a:rPr lang="cs-CZ" sz="2000" dirty="0" err="1">
                <a:solidFill>
                  <a:srgbClr val="202122"/>
                </a:solidFill>
              </a:rPr>
              <a:t>speciační</a:t>
            </a:r>
            <a:r>
              <a:rPr lang="cs-CZ" sz="2000" b="0" i="0" dirty="0">
                <a:solidFill>
                  <a:srgbClr val="202122"/>
                </a:solidFill>
                <a:effectLst/>
              </a:rPr>
              <a:t> události (mezi druhy+ obvykle mají stejnou funkci) = ORTOLOG</a:t>
            </a:r>
          </a:p>
          <a:p>
            <a:pPr marL="457200" indent="-457200">
              <a:buAutoNum type="arabicParenR"/>
            </a:pPr>
            <a:r>
              <a:rPr lang="cs-CZ" sz="2000" dirty="0">
                <a:solidFill>
                  <a:srgbClr val="202122"/>
                </a:solidFill>
              </a:rPr>
              <a:t>d</a:t>
            </a:r>
            <a:r>
              <a:rPr lang="cs-CZ" sz="2000" u="none" strike="noStrike" dirty="0">
                <a:solidFill>
                  <a:srgbClr val="202122"/>
                </a:solidFill>
              </a:rPr>
              <a:t>uplikace genu (uvnitř jednoho druhu; obvykle jinou funkci) = PARALOG</a:t>
            </a:r>
          </a:p>
          <a:p>
            <a:pPr marL="457200" indent="-457200">
              <a:buAutoNum type="arabicParenR"/>
            </a:pPr>
            <a:endParaRPr lang="cs-CZ" sz="2000" dirty="0">
              <a:solidFill>
                <a:srgbClr val="202122"/>
              </a:solidFill>
            </a:endParaRPr>
          </a:p>
          <a:p>
            <a:pPr marL="457200" indent="-457200">
              <a:buAutoNum type="arabicParenR"/>
            </a:pPr>
            <a:r>
              <a:rPr lang="cs-CZ" sz="2000" b="0" i="0" u="none" strike="noStrike" dirty="0">
                <a:effectLst/>
              </a:rPr>
              <a:t>Gen získaný horizontálním přenosem</a:t>
            </a:r>
            <a:r>
              <a:rPr lang="cs-CZ" sz="2000" u="none" strike="noStrike" dirty="0"/>
              <a:t>= XENOLOG</a:t>
            </a:r>
          </a:p>
          <a:p>
            <a:pPr marL="457200" indent="-457200">
              <a:buAutoNum type="arabicParenR"/>
            </a:pPr>
            <a:endParaRPr lang="cs-CZ" sz="2000" dirty="0"/>
          </a:p>
          <a:p>
            <a:r>
              <a:rPr lang="cs-CZ" sz="2000" dirty="0"/>
              <a:t>ANALOG = Gen s obdobnou funkcí, ale bez společného evolučního předka</a:t>
            </a:r>
            <a:endParaRPr lang="cs-CZ" sz="2000" u="none" strike="noStrike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A4479B56-8BB4-E1C7-B809-68579289B2B6}"/>
              </a:ext>
            </a:extLst>
          </p:cNvPr>
          <p:cNvSpPr txBox="1">
            <a:spLocks/>
          </p:cNvSpPr>
          <p:nvPr/>
        </p:nvSpPr>
        <p:spPr>
          <a:xfrm>
            <a:off x="608836" y="328422"/>
            <a:ext cx="10825603" cy="11148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+mn-lt"/>
              </a:rPr>
              <a:t>Sekvence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628240A-398B-AE10-4E45-AAFBC0ECD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908" y="1662573"/>
            <a:ext cx="5950347" cy="446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52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1C4B8BA-B9EF-BACE-E829-10B9FF9A436F}"/>
              </a:ext>
            </a:extLst>
          </p:cNvPr>
          <p:cNvSpPr txBox="1"/>
          <p:nvPr/>
        </p:nvSpPr>
        <p:spPr>
          <a:xfrm>
            <a:off x="724244" y="2239622"/>
            <a:ext cx="48243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/>
              <a:t>Concerted</a:t>
            </a:r>
            <a:r>
              <a:rPr lang="cs-CZ" sz="2800" dirty="0"/>
              <a:t> </a:t>
            </a:r>
            <a:r>
              <a:rPr lang="cs-CZ" sz="2800" dirty="0" err="1"/>
              <a:t>Evolution</a:t>
            </a:r>
            <a:endParaRPr lang="cs-CZ" sz="2800" dirty="0"/>
          </a:p>
          <a:p>
            <a:endParaRPr lang="cs-CZ" sz="2000" dirty="0"/>
          </a:p>
          <a:p>
            <a:r>
              <a:rPr lang="cs-CZ" sz="2000" dirty="0"/>
              <a:t>PARADOX: některé jednotky/geny se vyskytují v mnoha kopiích, přesto si udržují podobnou sekvenci (např.: 45S </a:t>
            </a:r>
            <a:r>
              <a:rPr lang="cs-CZ" sz="2000" dirty="0" err="1"/>
              <a:t>rDNA</a:t>
            </a:r>
            <a:r>
              <a:rPr lang="cs-CZ" sz="2000" dirty="0"/>
              <a:t>, 5S </a:t>
            </a:r>
            <a:r>
              <a:rPr lang="cs-CZ" sz="2000" dirty="0" err="1"/>
              <a:t>rDNA</a:t>
            </a:r>
            <a:r>
              <a:rPr lang="cs-CZ" sz="2000" dirty="0"/>
              <a:t>).</a:t>
            </a:r>
          </a:p>
          <a:p>
            <a:endParaRPr lang="cs-CZ" sz="2000" dirty="0"/>
          </a:p>
          <a:p>
            <a:r>
              <a:rPr lang="cs-CZ" sz="2000" dirty="0"/>
              <a:t>Jednotlivé jednotky se nevyvíjejí nezávisle, ale koordinovaně!  </a:t>
            </a:r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A4479B56-8BB4-E1C7-B809-68579289B2B6}"/>
              </a:ext>
            </a:extLst>
          </p:cNvPr>
          <p:cNvSpPr txBox="1">
            <a:spLocks/>
          </p:cNvSpPr>
          <p:nvPr/>
        </p:nvSpPr>
        <p:spPr>
          <a:xfrm>
            <a:off x="608836" y="328422"/>
            <a:ext cx="10825603" cy="11148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+mn-lt"/>
              </a:rPr>
              <a:t>Sekvence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CDE4AA2-1BAF-8A94-34FF-BDA7449F9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075" y="1583928"/>
            <a:ext cx="3918195" cy="450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616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88955-21A0-8039-9BE2-DC7F64365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148" y="181315"/>
            <a:ext cx="11879849" cy="1709629"/>
          </a:xfrm>
        </p:spPr>
        <p:txBody>
          <a:bodyPr anchor="ctr"/>
          <a:lstStyle/>
          <a:p>
            <a:r>
              <a:rPr lang="cs-CZ" dirty="0">
                <a:latin typeface="+mn-lt"/>
              </a:rPr>
              <a:t>Sekvence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D3286E3-A93F-8CBD-0E4E-381E593F63AB}"/>
              </a:ext>
            </a:extLst>
          </p:cNvPr>
          <p:cNvSpPr txBox="1"/>
          <p:nvPr/>
        </p:nvSpPr>
        <p:spPr>
          <a:xfrm>
            <a:off x="816746" y="5007006"/>
            <a:ext cx="3018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Databáze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8F8B59C-FC3F-B344-6F1D-89C431CA04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29" r="38253" b="58188"/>
          <a:stretch/>
        </p:blipFill>
        <p:spPr>
          <a:xfrm>
            <a:off x="4314548" y="4891595"/>
            <a:ext cx="7528264" cy="156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74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>
            <a:extLst>
              <a:ext uri="{FF2B5EF4-FFF2-40B4-BE49-F238E27FC236}">
                <a16:creationId xmlns:a16="http://schemas.microsoft.com/office/drawing/2014/main" id="{94C9BAB4-84D8-F976-B8BC-C8F255D0F8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dirty="0">
                <a:hlinkClick r:id="rId2"/>
              </a:rPr>
              <a:t>https://www.ncbi.nlm.nih.gov/</a:t>
            </a:r>
            <a:endParaRPr lang="cs-CZ" altLang="cs-CZ" dirty="0"/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r>
              <a:rPr lang="cs-CZ" altLang="cs-CZ" dirty="0"/>
              <a:t>Prohledávání databáze (věrohodnost sekvencí/autorů)</a:t>
            </a:r>
          </a:p>
          <a:p>
            <a:pPr marL="0" indent="0">
              <a:buNone/>
            </a:pPr>
            <a:r>
              <a:rPr lang="cs-CZ" altLang="cs-CZ" dirty="0"/>
              <a:t>Nahrávání/stažení sekvencí</a:t>
            </a:r>
          </a:p>
          <a:p>
            <a:pPr marL="0" indent="0">
              <a:buNone/>
            </a:pPr>
            <a:r>
              <a:rPr lang="cs-CZ" altLang="cs-CZ" dirty="0"/>
              <a:t>Porovnávání vaší sekvence s databází atd.</a:t>
            </a:r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r>
              <a:rPr lang="en-US" altLang="cs-CZ" dirty="0"/>
              <a:t>BLAST   (Basic Local Alignment Search Tool)</a:t>
            </a:r>
            <a:endParaRPr lang="cs-CZ" altLang="cs-CZ" dirty="0"/>
          </a:p>
          <a:p>
            <a:pPr marL="0" indent="0">
              <a:buNone/>
            </a:pPr>
            <a:r>
              <a:rPr lang="cs-CZ" altLang="cs-CZ" dirty="0">
                <a:hlinkClick r:id="rId3"/>
              </a:rPr>
              <a:t>http://blast.ncbi.nlm.nih.gov/Blast.cgi</a:t>
            </a:r>
            <a:endParaRPr lang="cs-CZ" altLang="cs-CZ" dirty="0"/>
          </a:p>
          <a:p>
            <a:pPr marL="0" indent="0">
              <a:buNone/>
            </a:pPr>
            <a:endParaRPr lang="cs-CZ" altLang="cs-CZ" dirty="0"/>
          </a:p>
        </p:txBody>
      </p:sp>
      <p:sp>
        <p:nvSpPr>
          <p:cNvPr id="72708" name="Text Box 4">
            <a:extLst>
              <a:ext uri="{FF2B5EF4-FFF2-40B4-BE49-F238E27FC236}">
                <a16:creationId xmlns:a16="http://schemas.microsoft.com/office/drawing/2014/main" id="{CF9EE6D5-E353-7255-DA49-C133114A6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67374"/>
            <a:ext cx="5184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4000" dirty="0"/>
              <a:t>Databáze NCBI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40640</TotalTime>
  <Words>913</Words>
  <Application>Microsoft Office PowerPoint</Application>
  <PresentationFormat>Širokoúhlá obrazovka</PresentationFormat>
  <Paragraphs>151</Paragraphs>
  <Slides>20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Roboto</vt:lpstr>
      <vt:lpstr>Motiv Office</vt:lpstr>
      <vt:lpstr>Image</vt:lpstr>
      <vt:lpstr>Bi6589   Laboratorní a bioinformatické metody rostlinné biosystematiky</vt:lpstr>
      <vt:lpstr>Prezentace aplikace PowerPoint</vt:lpstr>
      <vt:lpstr>Sekvence</vt:lpstr>
      <vt:lpstr>Prezentace aplikace PowerPoint</vt:lpstr>
      <vt:lpstr>Prezentace aplikace PowerPoint</vt:lpstr>
      <vt:lpstr>Prezentace aplikace PowerPoint</vt:lpstr>
      <vt:lpstr>Prezentace aplikace PowerPoint</vt:lpstr>
      <vt:lpstr>Sekvence</vt:lpstr>
      <vt:lpstr>Prezentace aplikace PowerPoint</vt:lpstr>
      <vt:lpstr>Prezentace aplikace PowerPoint</vt:lpstr>
      <vt:lpstr>Sekvence</vt:lpstr>
      <vt:lpstr>Prezentace aplikace PowerPoint</vt:lpstr>
      <vt:lpstr>Prezentace aplikace PowerPoint</vt:lpstr>
      <vt:lpstr>Sekvence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Šmerda</dc:creator>
  <cp:lastModifiedBy>Jakub Šmerda</cp:lastModifiedBy>
  <cp:revision>30</cp:revision>
  <dcterms:created xsi:type="dcterms:W3CDTF">2023-09-04T10:10:59Z</dcterms:created>
  <dcterms:modified xsi:type="dcterms:W3CDTF">2023-12-01T10:23:36Z</dcterms:modified>
</cp:coreProperties>
</file>