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27" r:id="rId3"/>
    <p:sldId id="329" r:id="rId4"/>
    <p:sldId id="332" r:id="rId5"/>
    <p:sldId id="331" r:id="rId6"/>
    <p:sldId id="330" r:id="rId7"/>
    <p:sldId id="333" r:id="rId8"/>
    <p:sldId id="302" r:id="rId9"/>
    <p:sldId id="352" r:id="rId10"/>
    <p:sldId id="351" r:id="rId11"/>
    <p:sldId id="356" r:id="rId12"/>
    <p:sldId id="349" r:id="rId13"/>
    <p:sldId id="350" r:id="rId14"/>
    <p:sldId id="338" r:id="rId15"/>
    <p:sldId id="353" r:id="rId16"/>
    <p:sldId id="355" r:id="rId17"/>
    <p:sldId id="354" r:id="rId18"/>
    <p:sldId id="359" r:id="rId19"/>
    <p:sldId id="357" r:id="rId20"/>
    <p:sldId id="358" r:id="rId21"/>
    <p:sldId id="289" r:id="rId22"/>
    <p:sldId id="361" r:id="rId23"/>
    <p:sldId id="297" r:id="rId24"/>
    <p:sldId id="364" r:id="rId25"/>
    <p:sldId id="366" r:id="rId26"/>
    <p:sldId id="296" r:id="rId27"/>
    <p:sldId id="365" r:id="rId28"/>
    <p:sldId id="298" r:id="rId29"/>
    <p:sldId id="362" r:id="rId30"/>
    <p:sldId id="373" r:id="rId31"/>
    <p:sldId id="308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AAFFA6-72FC-06F0-A238-999B372C2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D2EF74-BFE2-DAF1-779B-830AE3239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31909C-9B76-A4AA-9400-F9FD0BE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2BD2A5-D0D6-AF64-97A4-A0FC16A0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CFFC07-46B6-C383-3A92-97544697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65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2D1762-4049-52C4-CD8B-A2AA8DC53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41E58BE-08DC-9CF5-8946-5F65DEFA1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DE6B75-6CED-5B97-A472-D5AB23D9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2B4864-CA38-3808-42B0-52A2D075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2DDE5C-91D3-03DA-F4BD-0ED9F8CA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2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418E026-BAF9-3D88-7743-8EBA9F344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E0CB254-A190-8653-101D-F3AA6F136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0D959A-C27A-0FE4-0485-507070EA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6A0F60-01AE-6B20-B8F0-72CC73C3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CFCB7D-9BD4-0EDD-0525-C376BC83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89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194435-B607-7B8E-72B9-E8DB1EC4A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4DF070-3D15-06CE-7DEB-AC9500E5F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A27E27-60B1-1362-A340-0D2661E9B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81C92C-9EA2-D342-25F2-9C9CEDF62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00F755-2833-9C8C-E635-4CE756F7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3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6B8DF-254C-34FA-F4CB-39CC359E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E3F210-D227-1FF8-59CE-9F341DFD6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264EA6-3838-6626-C4AC-4BF649335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90B278-97B4-D040-9B1D-717CFCB16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FC34BE-E6A0-8365-D741-537AE0DE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2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8DD0A0-DD59-B3CF-A9AF-C9A9C001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190369-34A1-2709-7A48-6E20FB36E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F6E3FA-3178-45F5-B298-BFC3AC2A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008F73-832D-FFCD-ED26-C63628A7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86E0A3-F33F-6D1A-F1F0-D4319298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4AA6B5-E325-6921-A644-BE6A2F0F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66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8C30F4-9557-811A-85B0-EBBC2A7E2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D20F1D-DDC1-BAD7-B481-7872F34D1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A021263-5195-9837-919C-39984178D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62255F1-427F-1061-0E06-A1CC8426D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674C17E-667F-2800-4623-42B584DA4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01CB2CF-C35D-50D7-B4F5-BC9FB158B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F9E52F8-5C66-4E91-6CF5-A1E2F35D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3986C0C-D8FD-97C2-1CDA-42AD1077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01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FEE7A-AF06-D61A-F71D-7800DF2E1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CD81F61-4689-8F0F-6FC3-AE024359A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4D1983-4925-784B-61E2-B33AA3C3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645518F-8615-000B-C102-B4AB581B2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76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3C6F705-B068-404D-1F04-75229EBAC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44491C7-4AEA-2979-F465-E160FDE0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4D930E-88C0-F815-7C99-F41AE5BE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08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987768-5F37-7779-8F94-19DF67723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1B1BAE-36EC-C71A-46E2-07121CF99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696ACF-C5E7-E14E-105A-61D7CBFA8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D03B3E-4273-6AE9-B1C8-06D55235E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D894D4-2B94-092E-72F3-844EB1CB4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570EFA-57BF-3774-BA7D-AD79301D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62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98E1C-D377-B154-C7F0-9E10DC73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548174C-B6CD-A61A-6ED5-8E46DC3C4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CBF254-A196-CE39-BDF6-E70D75E48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AD950D-62F7-A53E-AD6E-8CBDB468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70CE20-D56A-9CF3-8F83-F7B6C1ACD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F771CA-A705-A83A-4FF6-5E9CD89E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0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8D4BC01-9A26-6B58-4E53-BECF3209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698451-F6C5-7E1C-529D-BDE42B454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BA686F-8CB5-057C-BA08-60D70474E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8E279-E4E0-4AD2-8D6C-4E6868CBE96D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E7B95F-0089-2DCA-DC33-633A953BD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EBB02-4D17-A3BE-79A2-620A9A10C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33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eeply.cz/chat-gpt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58BBA-15C2-49DE-A012-D203A516D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13" y="2443162"/>
            <a:ext cx="11077575" cy="3440113"/>
          </a:xfrm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Bi6589</a:t>
            </a:r>
            <a:r>
              <a:rPr lang="cs-CZ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cs-CZ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Laboratorní a </a:t>
            </a:r>
            <a:r>
              <a:rPr lang="cs-CZ" b="0" i="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bioinformatické</a:t>
            </a:r>
            <a:r>
              <a:rPr lang="cs-CZ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metody rostlinné biosystematiky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977399-C98A-41C7-BE93-1FA6631CB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32" y="448817"/>
            <a:ext cx="2785074" cy="15849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1D0BD56-C05E-48CC-A6C6-EA71BA166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79" y="420962"/>
            <a:ext cx="1610995" cy="161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67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3E79184-1022-8B37-A2F4-A8F1D390759B}"/>
              </a:ext>
            </a:extLst>
          </p:cNvPr>
          <p:cNvSpPr txBox="1"/>
          <p:nvPr/>
        </p:nvSpPr>
        <p:spPr>
          <a:xfrm>
            <a:off x="458680" y="1600420"/>
            <a:ext cx="574681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Míry variability souboru</a:t>
            </a:r>
          </a:p>
          <a:p>
            <a:r>
              <a:rPr lang="cs-CZ" b="1" dirty="0"/>
              <a:t>Rozpětí</a:t>
            </a:r>
            <a:r>
              <a:rPr lang="cs-CZ" dirty="0"/>
              <a:t> = rozdíl maxima a minima (max – min)</a:t>
            </a:r>
          </a:p>
          <a:p>
            <a:r>
              <a:rPr lang="cs-CZ" b="1" dirty="0"/>
              <a:t>Rozptyl</a:t>
            </a:r>
            <a:r>
              <a:rPr lang="cs-CZ" dirty="0"/>
              <a:t> =  </a:t>
            </a:r>
            <a:r>
              <a:rPr lang="cs-CZ" b="1" dirty="0"/>
              <a:t>průměr čtverců odchylek od průměru </a:t>
            </a:r>
            <a:r>
              <a:rPr lang="cs-CZ" dirty="0"/>
              <a:t>(vyjadřuje variabilitu rozdělení souboru náhodných hodnot kolem její střední hodnoty)</a:t>
            </a:r>
          </a:p>
          <a:p>
            <a:r>
              <a:rPr lang="cs-CZ" b="1" dirty="0"/>
              <a:t>Směrodatná odchylka (standard </a:t>
            </a:r>
            <a:r>
              <a:rPr lang="cs-CZ" b="1" dirty="0" err="1"/>
              <a:t>deviation</a:t>
            </a:r>
            <a:r>
              <a:rPr lang="cs-CZ" b="1" dirty="0"/>
              <a:t>; SD) </a:t>
            </a:r>
            <a:r>
              <a:rPr lang="cs-CZ" dirty="0"/>
              <a:t>= </a:t>
            </a:r>
            <a:r>
              <a:rPr lang="cs-CZ" b="1" dirty="0"/>
              <a:t>odmocnina z rozptylu </a:t>
            </a:r>
            <a:r>
              <a:rPr lang="cs-CZ" dirty="0"/>
              <a:t>(vychází v původních jednotkách proměnné a tedy ji můžeme snadno interpretovat jako +- hodnoty, tedy jak daleko každá hodnota leží od průměru).</a:t>
            </a:r>
          </a:p>
          <a:p>
            <a:r>
              <a:rPr lang="cs-CZ" b="1" dirty="0"/>
              <a:t>Variační koeficient (</a:t>
            </a:r>
            <a:r>
              <a:rPr lang="cs-CZ" b="1" dirty="0" err="1"/>
              <a:t>coefficient</a:t>
            </a:r>
            <a:r>
              <a:rPr lang="cs-CZ" b="1" dirty="0"/>
              <a:t> </a:t>
            </a:r>
            <a:r>
              <a:rPr lang="cs-CZ" b="1" dirty="0" err="1"/>
              <a:t>variation</a:t>
            </a:r>
            <a:r>
              <a:rPr lang="cs-CZ" b="1" dirty="0"/>
              <a:t>; CV) </a:t>
            </a:r>
            <a:r>
              <a:rPr lang="cs-CZ" dirty="0"/>
              <a:t>= směrodatná odchylka podělená aritmetickým průměrem hodnot (lze ji udávat i v procentech).</a:t>
            </a:r>
          </a:p>
          <a:p>
            <a:endParaRPr lang="cs-CZ" dirty="0"/>
          </a:p>
          <a:p>
            <a:r>
              <a:rPr lang="cs-CZ" b="1" dirty="0"/>
              <a:t>Směrodatná odchylka  </a:t>
            </a:r>
            <a:r>
              <a:rPr lang="cs-CZ" dirty="0"/>
              <a:t>a </a:t>
            </a:r>
            <a:r>
              <a:rPr lang="cs-CZ" b="1" dirty="0"/>
              <a:t>rozptyl</a:t>
            </a:r>
            <a:r>
              <a:rPr lang="cs-CZ" dirty="0"/>
              <a:t> – neumožňují srovnání rozptylu proměnných, které mají různé rozměry (jednotky).</a:t>
            </a:r>
          </a:p>
          <a:p>
            <a:r>
              <a:rPr lang="cs-CZ" b="1" dirty="0"/>
              <a:t>Rozptyl</a:t>
            </a:r>
            <a:r>
              <a:rPr lang="cs-CZ" dirty="0"/>
              <a:t> citlivý na odlehlé hodnoty.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F3551F3-F34F-9900-E058-3C99EEF1CED2}"/>
              </a:ext>
            </a:extLst>
          </p:cNvPr>
          <p:cNvSpPr txBox="1"/>
          <p:nvPr/>
        </p:nvSpPr>
        <p:spPr>
          <a:xfrm>
            <a:off x="458680" y="488272"/>
            <a:ext cx="10759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/>
              <a:t>Základní statistické údaje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34007B7-4FDF-2AC5-11B1-E6E9E0A57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0" r="7842"/>
          <a:stretch/>
        </p:blipFill>
        <p:spPr>
          <a:xfrm>
            <a:off x="6304895" y="1600420"/>
            <a:ext cx="5529039" cy="495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85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E3A1DFC-1B3D-5ED1-9BD2-4A49AC5F5896}"/>
              </a:ext>
            </a:extLst>
          </p:cNvPr>
          <p:cNvSpPr txBox="1"/>
          <p:nvPr/>
        </p:nvSpPr>
        <p:spPr>
          <a:xfrm>
            <a:off x="458680" y="488272"/>
            <a:ext cx="30746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Vizualizace dat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18A36E2-B524-A7D1-03AE-6A110984C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3" t="4410" r="7504" b="4355"/>
          <a:stretch/>
        </p:blipFill>
        <p:spPr>
          <a:xfrm>
            <a:off x="3370986" y="3607595"/>
            <a:ext cx="4007258" cy="316215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052B804-B6D1-8EC3-D811-71F17F9CE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92"/>
          <a:stretch/>
        </p:blipFill>
        <p:spPr>
          <a:xfrm>
            <a:off x="4325203" y="364967"/>
            <a:ext cx="2911136" cy="30384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773603C-2984-DEE2-1E6F-705BE967F5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88" t="7337" r="6006" b="5672"/>
          <a:stretch/>
        </p:blipFill>
        <p:spPr>
          <a:xfrm>
            <a:off x="7813249" y="379681"/>
            <a:ext cx="4025957" cy="30899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5C86CDF-9E28-87EF-EDFD-2674DD0561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25" b="3929"/>
          <a:stretch/>
        </p:blipFill>
        <p:spPr>
          <a:xfrm>
            <a:off x="7720985" y="3607595"/>
            <a:ext cx="3962772" cy="3162157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4926103-E9C0-D66A-0D16-ED81C84FCB24}"/>
              </a:ext>
            </a:extLst>
          </p:cNvPr>
          <p:cNvSpPr/>
          <p:nvPr/>
        </p:nvSpPr>
        <p:spPr>
          <a:xfrm>
            <a:off x="7174057" y="379681"/>
            <a:ext cx="639192" cy="841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45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D16A141-6B0F-7792-E059-012A79E778BD}"/>
              </a:ext>
            </a:extLst>
          </p:cNvPr>
          <p:cNvSpPr/>
          <p:nvPr/>
        </p:nvSpPr>
        <p:spPr>
          <a:xfrm>
            <a:off x="5153476" y="3819525"/>
            <a:ext cx="639192" cy="841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CA52B876-4A42-F782-0DD1-6EF6E98C1C4C}"/>
              </a:ext>
            </a:extLst>
          </p:cNvPr>
          <p:cNvCxnSpPr/>
          <p:nvPr/>
        </p:nvCxnSpPr>
        <p:spPr>
          <a:xfrm>
            <a:off x="4394451" y="1935340"/>
            <a:ext cx="0" cy="45897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02297B3-02B0-B34B-CDD6-ED995873C067}"/>
              </a:ext>
            </a:extLst>
          </p:cNvPr>
          <p:cNvCxnSpPr/>
          <p:nvPr/>
        </p:nvCxnSpPr>
        <p:spPr>
          <a:xfrm>
            <a:off x="4261286" y="1935340"/>
            <a:ext cx="2574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FF86B9C-C05B-5B70-EDF6-90E293822242}"/>
              </a:ext>
            </a:extLst>
          </p:cNvPr>
          <p:cNvCxnSpPr/>
          <p:nvPr/>
        </p:nvCxnSpPr>
        <p:spPr>
          <a:xfrm>
            <a:off x="4261286" y="6525095"/>
            <a:ext cx="2574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>
            <a:extLst>
              <a:ext uri="{FF2B5EF4-FFF2-40B4-BE49-F238E27FC236}">
                <a16:creationId xmlns:a16="http://schemas.microsoft.com/office/drawing/2014/main" id="{2C60BCA9-5B8A-F098-F7E6-5EF2FDDD1DF2}"/>
              </a:ext>
            </a:extLst>
          </p:cNvPr>
          <p:cNvSpPr/>
          <p:nvPr/>
        </p:nvSpPr>
        <p:spPr>
          <a:xfrm>
            <a:off x="3879546" y="2760963"/>
            <a:ext cx="1020932" cy="2237173"/>
          </a:xfrm>
          <a:prstGeom prst="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8FBBED06-2B8E-493C-8D96-04328292AD01}"/>
              </a:ext>
            </a:extLst>
          </p:cNvPr>
          <p:cNvCxnSpPr/>
          <p:nvPr/>
        </p:nvCxnSpPr>
        <p:spPr>
          <a:xfrm>
            <a:off x="3879546" y="3648730"/>
            <a:ext cx="102981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1A14D18-FE3F-3E63-4DED-62DD2732FAF5}"/>
              </a:ext>
            </a:extLst>
          </p:cNvPr>
          <p:cNvSpPr txBox="1"/>
          <p:nvPr/>
        </p:nvSpPr>
        <p:spPr>
          <a:xfrm>
            <a:off x="4243530" y="3879549"/>
            <a:ext cx="257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X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F508447-128E-4DEF-3267-9EA351C275EE}"/>
              </a:ext>
            </a:extLst>
          </p:cNvPr>
          <p:cNvSpPr txBox="1"/>
          <p:nvPr/>
        </p:nvSpPr>
        <p:spPr>
          <a:xfrm>
            <a:off x="6103071" y="3879556"/>
            <a:ext cx="1020932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průměr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194384E-B99C-0DF6-0BA7-0BF01B11C60A}"/>
              </a:ext>
            </a:extLst>
          </p:cNvPr>
          <p:cNvSpPr txBox="1"/>
          <p:nvPr/>
        </p:nvSpPr>
        <p:spPr>
          <a:xfrm>
            <a:off x="5749027" y="4813470"/>
            <a:ext cx="172597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dolní kvartil (Q</a:t>
            </a:r>
            <a:r>
              <a:rPr lang="cs-CZ" baseline="-25000" dirty="0"/>
              <a:t>3</a:t>
            </a:r>
            <a:r>
              <a:rPr lang="cs-CZ" dirty="0"/>
              <a:t>)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03550C8-AEF7-EF73-E892-B3320BE9E4D0}"/>
              </a:ext>
            </a:extLst>
          </p:cNvPr>
          <p:cNvSpPr txBox="1"/>
          <p:nvPr/>
        </p:nvSpPr>
        <p:spPr>
          <a:xfrm>
            <a:off x="5920116" y="3424059"/>
            <a:ext cx="1377319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medián (Q</a:t>
            </a:r>
            <a:r>
              <a:rPr lang="cs-CZ" baseline="-25000" dirty="0"/>
              <a:t>2</a:t>
            </a:r>
            <a:r>
              <a:rPr lang="cs-CZ" dirty="0"/>
              <a:t>)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6024D41-D246-33F2-ABFF-E71A2CC56731}"/>
              </a:ext>
            </a:extLst>
          </p:cNvPr>
          <p:cNvSpPr txBox="1"/>
          <p:nvPr/>
        </p:nvSpPr>
        <p:spPr>
          <a:xfrm>
            <a:off x="5634077" y="406919"/>
            <a:ext cx="194865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extrémní hodnota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8B15448-878F-1AE4-0AD5-3C29E0CF1D61}"/>
              </a:ext>
            </a:extLst>
          </p:cNvPr>
          <p:cNvSpPr txBox="1"/>
          <p:nvPr/>
        </p:nvSpPr>
        <p:spPr>
          <a:xfrm>
            <a:off x="5729528" y="2537263"/>
            <a:ext cx="1753225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horní kvartil (Q</a:t>
            </a:r>
            <a:r>
              <a:rPr lang="cs-CZ" baseline="-25000" dirty="0"/>
              <a:t>1</a:t>
            </a:r>
            <a:r>
              <a:rPr lang="cs-CZ" dirty="0"/>
              <a:t>)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0F1DBB1D-71E0-EA11-A52A-436C0E7BB7B4}"/>
              </a:ext>
            </a:extLst>
          </p:cNvPr>
          <p:cNvSpPr txBox="1"/>
          <p:nvPr/>
        </p:nvSpPr>
        <p:spPr>
          <a:xfrm>
            <a:off x="5659181" y="1693276"/>
            <a:ext cx="190579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„maximum“ (Q</a:t>
            </a:r>
            <a:r>
              <a:rPr lang="cs-CZ" baseline="-25000" dirty="0"/>
              <a:t>0</a:t>
            </a:r>
            <a:r>
              <a:rPr lang="cs-CZ" dirty="0"/>
              <a:t>)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5771A5D-F023-F643-1FEB-75A1D91DF73D}"/>
              </a:ext>
            </a:extLst>
          </p:cNvPr>
          <p:cNvSpPr txBox="1"/>
          <p:nvPr/>
        </p:nvSpPr>
        <p:spPr>
          <a:xfrm>
            <a:off x="5749029" y="6340429"/>
            <a:ext cx="172597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„minimum“ (Q</a:t>
            </a:r>
            <a:r>
              <a:rPr lang="cs-CZ" baseline="-25000" dirty="0"/>
              <a:t>4</a:t>
            </a:r>
            <a:r>
              <a:rPr lang="cs-CZ" dirty="0"/>
              <a:t>)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2465AEC-C750-5ACE-3852-EABCB7A44996}"/>
              </a:ext>
            </a:extLst>
          </p:cNvPr>
          <p:cNvSpPr txBox="1"/>
          <p:nvPr/>
        </p:nvSpPr>
        <p:spPr>
          <a:xfrm>
            <a:off x="5743858" y="1074078"/>
            <a:ext cx="1717831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odlehlá hodnota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A7587AE7-EAE7-805B-AC5A-ACC2877EC187}"/>
              </a:ext>
            </a:extLst>
          </p:cNvPr>
          <p:cNvSpPr/>
          <p:nvPr/>
        </p:nvSpPr>
        <p:spPr>
          <a:xfrm>
            <a:off x="4332305" y="1180729"/>
            <a:ext cx="106528" cy="12428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Hvězda: pěticípá 25">
            <a:extLst>
              <a:ext uri="{FF2B5EF4-FFF2-40B4-BE49-F238E27FC236}">
                <a16:creationId xmlns:a16="http://schemas.microsoft.com/office/drawing/2014/main" id="{9274EC36-B0E2-7616-FAE3-D0CB2D1DC037}"/>
              </a:ext>
            </a:extLst>
          </p:cNvPr>
          <p:cNvSpPr/>
          <p:nvPr/>
        </p:nvSpPr>
        <p:spPr>
          <a:xfrm>
            <a:off x="4296793" y="596260"/>
            <a:ext cx="168677" cy="124282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896C999C-6CFB-1726-D8E7-6050F524419D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5172551" y="591585"/>
            <a:ext cx="46152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441AFD51-982C-7FDE-4829-881E55EC93CE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5172551" y="1258744"/>
            <a:ext cx="57130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B0C71FC9-384F-8189-D18B-7C1E3B30F147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5172551" y="1877942"/>
            <a:ext cx="48663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71B0C361-1A49-15AE-7E25-B7ADCAD8F899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5180376" y="2717833"/>
            <a:ext cx="549152" cy="40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9705080C-7CAC-F907-57C3-D3D4DC55D1C3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5180376" y="3608725"/>
            <a:ext cx="73974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>
            <a:extLst>
              <a:ext uri="{FF2B5EF4-FFF2-40B4-BE49-F238E27FC236}">
                <a16:creationId xmlns:a16="http://schemas.microsoft.com/office/drawing/2014/main" id="{CFD7A222-F34F-2A7F-C3D8-B6E67E2FFBDD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5172551" y="4064222"/>
            <a:ext cx="93052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C66B026F-3ACF-33C0-F6AA-583CBD5EFA8D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5177603" y="4998136"/>
            <a:ext cx="57142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C5DA33B2-7C7E-6B91-2FB4-B1B0CAC8003A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5172551" y="6525094"/>
            <a:ext cx="576478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A9DBF086-36C1-AA42-B524-F83F9F345937}"/>
              </a:ext>
            </a:extLst>
          </p:cNvPr>
          <p:cNvSpPr txBox="1"/>
          <p:nvPr/>
        </p:nvSpPr>
        <p:spPr>
          <a:xfrm>
            <a:off x="451194" y="243081"/>
            <a:ext cx="3559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err="1"/>
              <a:t>Boxplot</a:t>
            </a:r>
            <a:endParaRPr lang="cs-CZ" sz="4800" dirty="0"/>
          </a:p>
          <a:p>
            <a:r>
              <a:rPr lang="cs-CZ" sz="3600" dirty="0"/>
              <a:t>Krabicový graf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D19A7FD-D9E8-1CD0-6C87-152182E4EC5B}"/>
              </a:ext>
            </a:extLst>
          </p:cNvPr>
          <p:cNvSpPr/>
          <p:nvPr/>
        </p:nvSpPr>
        <p:spPr>
          <a:xfrm>
            <a:off x="8502890" y="1926462"/>
            <a:ext cx="1078423" cy="830438"/>
          </a:xfrm>
          <a:prstGeom prst="rect">
            <a:avLst/>
          </a:prstGeom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5DA33A1-8771-D74B-5116-2B650244801E}"/>
              </a:ext>
            </a:extLst>
          </p:cNvPr>
          <p:cNvSpPr/>
          <p:nvPr/>
        </p:nvSpPr>
        <p:spPr>
          <a:xfrm>
            <a:off x="8506623" y="2756900"/>
            <a:ext cx="1078415" cy="900709"/>
          </a:xfrm>
          <a:prstGeom prst="rect">
            <a:avLst/>
          </a:prstGeom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ED23A68-2438-B231-0404-04AC9C9DC9DA}"/>
              </a:ext>
            </a:extLst>
          </p:cNvPr>
          <p:cNvSpPr/>
          <p:nvPr/>
        </p:nvSpPr>
        <p:spPr>
          <a:xfrm>
            <a:off x="8506998" y="3660233"/>
            <a:ext cx="1080684" cy="1337903"/>
          </a:xfrm>
          <a:prstGeom prst="rect">
            <a:avLst/>
          </a:prstGeom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AA3582F-24B2-DD33-779D-A2505C433C24}"/>
              </a:ext>
            </a:extLst>
          </p:cNvPr>
          <p:cNvSpPr/>
          <p:nvPr/>
        </p:nvSpPr>
        <p:spPr>
          <a:xfrm>
            <a:off x="8502890" y="5000761"/>
            <a:ext cx="1084790" cy="1526958"/>
          </a:xfrm>
          <a:prstGeom prst="rect">
            <a:avLst/>
          </a:prstGeom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177E33C-332D-18AC-1118-B6C3808D5D57}"/>
              </a:ext>
            </a:extLst>
          </p:cNvPr>
          <p:cNvSpPr/>
          <p:nvPr/>
        </p:nvSpPr>
        <p:spPr>
          <a:xfrm>
            <a:off x="8507941" y="1905075"/>
            <a:ext cx="1078423" cy="462001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A934055-6F96-196C-1566-DE439057283F}"/>
              </a:ext>
            </a:extLst>
          </p:cNvPr>
          <p:cNvSpPr txBox="1"/>
          <p:nvPr/>
        </p:nvSpPr>
        <p:spPr>
          <a:xfrm>
            <a:off x="8744520" y="2168971"/>
            <a:ext cx="754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25%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7093FDB-57A6-6628-3A2F-6897BFC524BF}"/>
              </a:ext>
            </a:extLst>
          </p:cNvPr>
          <p:cNvSpPr txBox="1"/>
          <p:nvPr/>
        </p:nvSpPr>
        <p:spPr>
          <a:xfrm>
            <a:off x="8757352" y="2993729"/>
            <a:ext cx="754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25%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B6180DC-8F8D-BA15-36D6-BC2FF898D7B5}"/>
              </a:ext>
            </a:extLst>
          </p:cNvPr>
          <p:cNvSpPr txBox="1"/>
          <p:nvPr/>
        </p:nvSpPr>
        <p:spPr>
          <a:xfrm>
            <a:off x="8753299" y="4100052"/>
            <a:ext cx="754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25%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F15235EF-D15C-929D-CB88-3B3474CB5441}"/>
              </a:ext>
            </a:extLst>
          </p:cNvPr>
          <p:cNvSpPr txBox="1"/>
          <p:nvPr/>
        </p:nvSpPr>
        <p:spPr>
          <a:xfrm>
            <a:off x="8753299" y="5606922"/>
            <a:ext cx="754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25%</a:t>
            </a:r>
          </a:p>
        </p:txBody>
      </p:sp>
      <p:sp>
        <p:nvSpPr>
          <p:cNvPr id="45" name="Pravá složená závorka 44">
            <a:extLst>
              <a:ext uri="{FF2B5EF4-FFF2-40B4-BE49-F238E27FC236}">
                <a16:creationId xmlns:a16="http://schemas.microsoft.com/office/drawing/2014/main" id="{FEE92A73-BB3B-59C5-C8DE-B228AF60BC18}"/>
              </a:ext>
            </a:extLst>
          </p:cNvPr>
          <p:cNvSpPr/>
          <p:nvPr/>
        </p:nvSpPr>
        <p:spPr>
          <a:xfrm>
            <a:off x="9902413" y="2756900"/>
            <a:ext cx="446170" cy="2247020"/>
          </a:xfrm>
          <a:prstGeom prst="rightBrace">
            <a:avLst>
              <a:gd name="adj1" fmla="val 8333"/>
              <a:gd name="adj2" fmla="val 50395"/>
            </a:avLst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F64A195E-8D9F-6635-AA34-891F3C7EAD7C}"/>
              </a:ext>
            </a:extLst>
          </p:cNvPr>
          <p:cNvSpPr txBox="1"/>
          <p:nvPr/>
        </p:nvSpPr>
        <p:spPr>
          <a:xfrm>
            <a:off x="10608848" y="3686014"/>
            <a:ext cx="157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IQR = Q</a:t>
            </a:r>
            <a:r>
              <a:rPr lang="cs-CZ" baseline="-25000" dirty="0"/>
              <a:t>1 </a:t>
            </a:r>
            <a:r>
              <a:rPr lang="cs-CZ" dirty="0"/>
              <a:t>– Q</a:t>
            </a:r>
            <a:r>
              <a:rPr lang="cs-CZ" baseline="-25000" dirty="0"/>
              <a:t>3</a:t>
            </a:r>
            <a:r>
              <a:rPr lang="cs-CZ" dirty="0"/>
              <a:t> 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4C8D53E1-616D-779A-ED12-1E0781489CBF}"/>
              </a:ext>
            </a:extLst>
          </p:cNvPr>
          <p:cNvSpPr txBox="1"/>
          <p:nvPr/>
        </p:nvSpPr>
        <p:spPr>
          <a:xfrm>
            <a:off x="9902413" y="1775995"/>
            <a:ext cx="228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</a:t>
            </a:r>
            <a:r>
              <a:rPr lang="cs-CZ" baseline="-25000" dirty="0"/>
              <a:t>0 </a:t>
            </a:r>
            <a:r>
              <a:rPr lang="cs-CZ" dirty="0"/>
              <a:t>= Q</a:t>
            </a:r>
            <a:r>
              <a:rPr lang="cs-CZ" baseline="-25000" dirty="0"/>
              <a:t>1</a:t>
            </a:r>
            <a:r>
              <a:rPr lang="cs-CZ" dirty="0"/>
              <a:t> – 1,5xIQR</a:t>
            </a:r>
          </a:p>
        </p:txBody>
      </p:sp>
      <p:cxnSp>
        <p:nvCxnSpPr>
          <p:cNvPr id="53" name="Přímá spojnice se šipkou 52">
            <a:extLst>
              <a:ext uri="{FF2B5EF4-FFF2-40B4-BE49-F238E27FC236}">
                <a16:creationId xmlns:a16="http://schemas.microsoft.com/office/drawing/2014/main" id="{833A65B8-394F-798A-1004-5CA325B0AF09}"/>
              </a:ext>
            </a:extLst>
          </p:cNvPr>
          <p:cNvCxnSpPr>
            <a:stCxn id="21" idx="3"/>
          </p:cNvCxnSpPr>
          <p:nvPr/>
        </p:nvCxnSpPr>
        <p:spPr>
          <a:xfrm>
            <a:off x="7482753" y="2721929"/>
            <a:ext cx="63736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9394A13A-CFBC-33F8-9704-ADB21D1E03AD}"/>
              </a:ext>
            </a:extLst>
          </p:cNvPr>
          <p:cNvCxnSpPr>
            <a:stCxn id="22" idx="3"/>
          </p:cNvCxnSpPr>
          <p:nvPr/>
        </p:nvCxnSpPr>
        <p:spPr>
          <a:xfrm>
            <a:off x="7564971" y="1877942"/>
            <a:ext cx="55514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se šipkou 60">
            <a:extLst>
              <a:ext uri="{FF2B5EF4-FFF2-40B4-BE49-F238E27FC236}">
                <a16:creationId xmlns:a16="http://schemas.microsoft.com/office/drawing/2014/main" id="{9C9DB6FD-282F-5E26-D0CD-FC3A6027F893}"/>
              </a:ext>
            </a:extLst>
          </p:cNvPr>
          <p:cNvCxnSpPr>
            <a:stCxn id="19" idx="3"/>
          </p:cNvCxnSpPr>
          <p:nvPr/>
        </p:nvCxnSpPr>
        <p:spPr>
          <a:xfrm>
            <a:off x="7297435" y="3608725"/>
            <a:ext cx="82267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79807009-0EAA-545A-A125-8D0D15428ADD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7475001" y="4998136"/>
            <a:ext cx="66582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>
            <a:extLst>
              <a:ext uri="{FF2B5EF4-FFF2-40B4-BE49-F238E27FC236}">
                <a16:creationId xmlns:a16="http://schemas.microsoft.com/office/drawing/2014/main" id="{8F698733-B6B0-EAB3-EE73-8BB7DD2069B3}"/>
              </a:ext>
            </a:extLst>
          </p:cNvPr>
          <p:cNvCxnSpPr>
            <a:stCxn id="23" idx="3"/>
          </p:cNvCxnSpPr>
          <p:nvPr/>
        </p:nvCxnSpPr>
        <p:spPr>
          <a:xfrm flipV="1">
            <a:off x="7475003" y="6525094"/>
            <a:ext cx="645110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B71D078E-B296-3078-FB10-60FB0015657E}"/>
              </a:ext>
            </a:extLst>
          </p:cNvPr>
          <p:cNvSpPr txBox="1"/>
          <p:nvPr/>
        </p:nvSpPr>
        <p:spPr>
          <a:xfrm>
            <a:off x="9902412" y="6199884"/>
            <a:ext cx="228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Q</a:t>
            </a:r>
            <a:r>
              <a:rPr lang="cs-CZ" baseline="-25000" dirty="0"/>
              <a:t>4 </a:t>
            </a:r>
            <a:r>
              <a:rPr lang="cs-CZ" dirty="0"/>
              <a:t>= Q</a:t>
            </a:r>
            <a:r>
              <a:rPr lang="cs-CZ" baseline="-25000" dirty="0"/>
              <a:t>3</a:t>
            </a:r>
            <a:r>
              <a:rPr lang="cs-CZ" dirty="0"/>
              <a:t> – 1,5xIQR</a:t>
            </a:r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BB6931F1-E863-2A73-6BD9-3DB078F03331}"/>
              </a:ext>
            </a:extLst>
          </p:cNvPr>
          <p:cNvSpPr txBox="1"/>
          <p:nvPr/>
        </p:nvSpPr>
        <p:spPr>
          <a:xfrm>
            <a:off x="8502890" y="406360"/>
            <a:ext cx="228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&gt; </a:t>
            </a:r>
            <a:r>
              <a:rPr lang="cs-CZ" dirty="0"/>
              <a:t>Q</a:t>
            </a:r>
            <a:r>
              <a:rPr lang="cs-CZ" baseline="-25000" dirty="0"/>
              <a:t>1</a:t>
            </a:r>
            <a:r>
              <a:rPr lang="cs-CZ" dirty="0"/>
              <a:t> – 3xIQR</a:t>
            </a:r>
          </a:p>
        </p:txBody>
      </p: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A8D2BB5E-6B90-FBA3-E8A0-C89BF5DB4099}"/>
              </a:ext>
            </a:extLst>
          </p:cNvPr>
          <p:cNvSpPr txBox="1"/>
          <p:nvPr/>
        </p:nvSpPr>
        <p:spPr>
          <a:xfrm>
            <a:off x="8480885" y="1074078"/>
            <a:ext cx="228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&gt; </a:t>
            </a:r>
            <a:r>
              <a:rPr lang="cs-CZ" dirty="0"/>
              <a:t>Q</a:t>
            </a:r>
            <a:r>
              <a:rPr lang="cs-CZ" baseline="-25000" dirty="0"/>
              <a:t>1</a:t>
            </a:r>
            <a:r>
              <a:rPr lang="cs-CZ" dirty="0"/>
              <a:t> – </a:t>
            </a:r>
            <a:r>
              <a:rPr lang="en-US" dirty="0"/>
              <a:t>1,5</a:t>
            </a:r>
            <a:r>
              <a:rPr lang="cs-CZ" dirty="0" err="1"/>
              <a:t>xIQR</a:t>
            </a:r>
            <a:endParaRPr lang="cs-CZ" dirty="0"/>
          </a:p>
        </p:txBody>
      </p:sp>
      <p:cxnSp>
        <p:nvCxnSpPr>
          <p:cNvPr id="82" name="Přímá spojnice se šipkou 81">
            <a:extLst>
              <a:ext uri="{FF2B5EF4-FFF2-40B4-BE49-F238E27FC236}">
                <a16:creationId xmlns:a16="http://schemas.microsoft.com/office/drawing/2014/main" id="{D72013B3-B92F-7D59-1F4E-9988EAA38A28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7582727" y="591585"/>
            <a:ext cx="53738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se šipkou 84">
            <a:extLst>
              <a:ext uri="{FF2B5EF4-FFF2-40B4-BE49-F238E27FC236}">
                <a16:creationId xmlns:a16="http://schemas.microsoft.com/office/drawing/2014/main" id="{B22B807E-0413-22FB-9ADE-6E34A6251791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7461689" y="1258744"/>
            <a:ext cx="65842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ovéPole 90">
            <a:extLst>
              <a:ext uri="{FF2B5EF4-FFF2-40B4-BE49-F238E27FC236}">
                <a16:creationId xmlns:a16="http://schemas.microsoft.com/office/drawing/2014/main" id="{610A3D28-50BC-8E9F-3CE1-EA84C3F67BE2}"/>
              </a:ext>
            </a:extLst>
          </p:cNvPr>
          <p:cNvSpPr txBox="1"/>
          <p:nvPr/>
        </p:nvSpPr>
        <p:spPr>
          <a:xfrm>
            <a:off x="214725" y="4493769"/>
            <a:ext cx="326256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0" i="0" dirty="0">
                <a:solidFill>
                  <a:srgbClr val="000000"/>
                </a:solidFill>
                <a:effectLst/>
              </a:rPr>
              <a:t>Znázorňuje centrální tendence dat a jejich rozptýlenost - uvádí medián, kvartily a nejmenší a největší hodnoty.</a:t>
            </a:r>
          </a:p>
          <a:p>
            <a:pPr algn="l"/>
            <a:endParaRPr lang="cs-CZ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</a:rPr>
              <a:t>Umožňuje posouzení zešikmení a přítomnost odlehlých hodnot.</a:t>
            </a:r>
          </a:p>
        </p:txBody>
      </p:sp>
    </p:spTree>
    <p:extLst>
      <p:ext uri="{BB962C8B-B14F-4D97-AF65-F5344CB8AC3E}">
        <p14:creationId xmlns:p14="http://schemas.microsoft.com/office/powerpoint/2010/main" val="2745911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ovéPole 62">
            <a:extLst>
              <a:ext uri="{FF2B5EF4-FFF2-40B4-BE49-F238E27FC236}">
                <a16:creationId xmlns:a16="http://schemas.microsoft.com/office/drawing/2014/main" id="{A9DBF086-36C1-AA42-B524-F83F9F345937}"/>
              </a:ext>
            </a:extLst>
          </p:cNvPr>
          <p:cNvSpPr txBox="1"/>
          <p:nvPr/>
        </p:nvSpPr>
        <p:spPr>
          <a:xfrm>
            <a:off x="451194" y="243081"/>
            <a:ext cx="3559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err="1"/>
              <a:t>Boxplot</a:t>
            </a:r>
            <a:endParaRPr lang="cs-CZ" sz="4800" dirty="0"/>
          </a:p>
          <a:p>
            <a:r>
              <a:rPr lang="cs-CZ" sz="3600" dirty="0"/>
              <a:t>Krabicový graf</a:t>
            </a:r>
          </a:p>
        </p:txBody>
      </p:sp>
      <p:pic>
        <p:nvPicPr>
          <p:cNvPr id="29" name="Picture 2" descr="https://upload.wikimedia.org/wikipedia/commons/thumb/1/1a/Boxplot_vs_PDF.svg/1024px-Boxplot_vs_PDF.svg.png">
            <a:extLst>
              <a:ext uri="{FF2B5EF4-FFF2-40B4-BE49-F238E27FC236}">
                <a16:creationId xmlns:a16="http://schemas.microsoft.com/office/drawing/2014/main" id="{E5F50A78-EFE7-9147-193A-F6552F07C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290" y="304672"/>
            <a:ext cx="5733533" cy="624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822F70F0-B735-B200-AA5D-1127C2473443}"/>
              </a:ext>
            </a:extLst>
          </p:cNvPr>
          <p:cNvSpPr txBox="1"/>
          <p:nvPr/>
        </p:nvSpPr>
        <p:spPr>
          <a:xfrm>
            <a:off x="559292" y="6081204"/>
            <a:ext cx="3852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Souvislosti se směrodatnou odchylkou</a:t>
            </a:r>
          </a:p>
        </p:txBody>
      </p:sp>
    </p:spTree>
    <p:extLst>
      <p:ext uri="{BB962C8B-B14F-4D97-AF65-F5344CB8AC3E}">
        <p14:creationId xmlns:p14="http://schemas.microsoft.com/office/powerpoint/2010/main" val="1248999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2A29269-12FE-7972-943D-B2026DBD0961}"/>
              </a:ext>
            </a:extLst>
          </p:cNvPr>
          <p:cNvSpPr txBox="1"/>
          <p:nvPr/>
        </p:nvSpPr>
        <p:spPr>
          <a:xfrm>
            <a:off x="451194" y="1256576"/>
            <a:ext cx="41829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Vlastnosti histogramu</a:t>
            </a:r>
          </a:p>
          <a:p>
            <a:endParaRPr lang="cs-CZ" dirty="0"/>
          </a:p>
          <a:p>
            <a:r>
              <a:rPr lang="cs-CZ" b="1" dirty="0"/>
              <a:t>Špičatost</a:t>
            </a:r>
          </a:p>
          <a:p>
            <a:r>
              <a:rPr lang="cs-CZ" b="1" dirty="0"/>
              <a:t>Šikmost</a:t>
            </a:r>
            <a:r>
              <a:rPr lang="cs-CZ" dirty="0"/>
              <a:t> (lze usuzovat z rozdílu mezi průměrem a mediánem)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2049892-F50E-9CE1-548C-F28939013A2C}"/>
              </a:ext>
            </a:extLst>
          </p:cNvPr>
          <p:cNvSpPr txBox="1"/>
          <p:nvPr/>
        </p:nvSpPr>
        <p:spPr>
          <a:xfrm>
            <a:off x="451194" y="243081"/>
            <a:ext cx="3559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Histogram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4BD40D0-E105-30C1-370D-E8A1BC42B1B3}"/>
              </a:ext>
            </a:extLst>
          </p:cNvPr>
          <p:cNvSpPr txBox="1"/>
          <p:nvPr/>
        </p:nvSpPr>
        <p:spPr>
          <a:xfrm>
            <a:off x="7557858" y="1183150"/>
            <a:ext cx="433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Vhodný pro kategoriální/kvalitativní data.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36D0AFD-7807-4003-BDCF-70A7BA191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651"/>
          <a:stretch/>
        </p:blipFill>
        <p:spPr>
          <a:xfrm>
            <a:off x="4143776" y="2512381"/>
            <a:ext cx="7766866" cy="350866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7F19562-BF4C-F4B6-AB3F-ADD9A6F097EF}"/>
              </a:ext>
            </a:extLst>
          </p:cNvPr>
          <p:cNvSpPr txBox="1"/>
          <p:nvPr/>
        </p:nvSpPr>
        <p:spPr>
          <a:xfrm>
            <a:off x="6397841" y="6243422"/>
            <a:ext cx="5134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Na ose x jsou možné hodnoty (kategorie, intervaly)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A40194F-E2E2-4331-3C72-EEACACD0D00E}"/>
              </a:ext>
            </a:extLst>
          </p:cNvPr>
          <p:cNvSpPr txBox="1"/>
          <p:nvPr/>
        </p:nvSpPr>
        <p:spPr>
          <a:xfrm>
            <a:off x="451194" y="6021044"/>
            <a:ext cx="29895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Sloupcový graf </a:t>
            </a:r>
            <a:r>
              <a:rPr lang="cs-CZ" dirty="0"/>
              <a:t>= </a:t>
            </a:r>
          </a:p>
          <a:p>
            <a:r>
              <a:rPr lang="cs-CZ" dirty="0"/>
              <a:t>speciální varianta histogramu </a:t>
            </a:r>
          </a:p>
        </p:txBody>
      </p:sp>
    </p:spTree>
    <p:extLst>
      <p:ext uri="{BB962C8B-B14F-4D97-AF65-F5344CB8AC3E}">
        <p14:creationId xmlns:p14="http://schemas.microsoft.com/office/powerpoint/2010/main" val="4195693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C6CA14B-E645-C050-D9ED-6B40BE184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83" t="25373" r="3665" b="20129"/>
          <a:stretch/>
        </p:blipFill>
        <p:spPr>
          <a:xfrm>
            <a:off x="2069315" y="2547891"/>
            <a:ext cx="10039827" cy="420155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2A29269-12FE-7972-943D-B2026DBD0961}"/>
              </a:ext>
            </a:extLst>
          </p:cNvPr>
          <p:cNvSpPr txBox="1"/>
          <p:nvPr/>
        </p:nvSpPr>
        <p:spPr>
          <a:xfrm>
            <a:off x="451194" y="1256576"/>
            <a:ext cx="41829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Vlastnosti histogramu</a:t>
            </a:r>
          </a:p>
          <a:p>
            <a:endParaRPr lang="cs-CZ" dirty="0"/>
          </a:p>
          <a:p>
            <a:r>
              <a:rPr lang="cs-CZ" b="1" dirty="0"/>
              <a:t>Špičatost</a:t>
            </a:r>
          </a:p>
          <a:p>
            <a:r>
              <a:rPr lang="cs-CZ" b="1" dirty="0"/>
              <a:t>Šikmost</a:t>
            </a:r>
            <a:r>
              <a:rPr lang="cs-CZ" dirty="0"/>
              <a:t> (lze usuzovat z rozdílu mezi průměrem a mediánem)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2049892-F50E-9CE1-548C-F28939013A2C}"/>
              </a:ext>
            </a:extLst>
          </p:cNvPr>
          <p:cNvSpPr txBox="1"/>
          <p:nvPr/>
        </p:nvSpPr>
        <p:spPr>
          <a:xfrm>
            <a:off x="451194" y="243081"/>
            <a:ext cx="3559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Histogram</a:t>
            </a:r>
          </a:p>
        </p:txBody>
      </p:sp>
    </p:spTree>
    <p:extLst>
      <p:ext uri="{BB962C8B-B14F-4D97-AF65-F5344CB8AC3E}">
        <p14:creationId xmlns:p14="http://schemas.microsoft.com/office/powerpoint/2010/main" val="686984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ovéPole 62">
            <a:extLst>
              <a:ext uri="{FF2B5EF4-FFF2-40B4-BE49-F238E27FC236}">
                <a16:creationId xmlns:a16="http://schemas.microsoft.com/office/drawing/2014/main" id="{A9DBF086-36C1-AA42-B524-F83F9F345937}"/>
              </a:ext>
            </a:extLst>
          </p:cNvPr>
          <p:cNvSpPr txBox="1"/>
          <p:nvPr/>
        </p:nvSpPr>
        <p:spPr>
          <a:xfrm>
            <a:off x="451194" y="243081"/>
            <a:ext cx="3559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Koláčový graf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639BCFF-59C6-BAF3-F7A6-355AEAD7EE17}"/>
              </a:ext>
            </a:extLst>
          </p:cNvPr>
          <p:cNvSpPr txBox="1"/>
          <p:nvPr/>
        </p:nvSpPr>
        <p:spPr>
          <a:xfrm>
            <a:off x="371665" y="4163523"/>
            <a:ext cx="52372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Znázorňuje rozdělení všech hodnot (100%) do menších částí.</a:t>
            </a:r>
          </a:p>
          <a:p>
            <a:pPr algn="l"/>
            <a:endParaRPr 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Jednotlivé výseky ukazují proporce dílčí části</a:t>
            </a:r>
          </a:p>
          <a:p>
            <a:pPr algn="l"/>
            <a:endParaRPr lang="cs-CZ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Nejvhodnější pro nominální hodnoty reprezentující kvalitativně odlišné kategorie (např. barva květu: béžová, červená, žlutá)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E14B49-12A0-C800-955B-A332A6480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592"/>
          <a:stretch/>
        </p:blipFill>
        <p:spPr>
          <a:xfrm>
            <a:off x="6483304" y="1074078"/>
            <a:ext cx="4994628" cy="5213103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0D7CF48A-0597-6842-CAAE-ED37DF50E1F6}"/>
              </a:ext>
            </a:extLst>
          </p:cNvPr>
          <p:cNvSpPr/>
          <p:nvPr/>
        </p:nvSpPr>
        <p:spPr>
          <a:xfrm>
            <a:off x="11350798" y="1217262"/>
            <a:ext cx="742893" cy="1418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0163E0E-B6E1-D4BB-77A8-0865DA3D2ABF}"/>
              </a:ext>
            </a:extLst>
          </p:cNvPr>
          <p:cNvSpPr txBox="1"/>
          <p:nvPr/>
        </p:nvSpPr>
        <p:spPr>
          <a:xfrm>
            <a:off x="6732609" y="5592168"/>
            <a:ext cx="63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6%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D26946A-B429-DF47-9318-3257DA8F7E03}"/>
              </a:ext>
            </a:extLst>
          </p:cNvPr>
          <p:cNvSpPr txBox="1"/>
          <p:nvPr/>
        </p:nvSpPr>
        <p:spPr>
          <a:xfrm>
            <a:off x="6247757" y="2234214"/>
            <a:ext cx="63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5%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D9883E6-D9AE-7078-DED1-E7057556DE37}"/>
              </a:ext>
            </a:extLst>
          </p:cNvPr>
          <p:cNvSpPr txBox="1"/>
          <p:nvPr/>
        </p:nvSpPr>
        <p:spPr>
          <a:xfrm>
            <a:off x="5920580" y="3252426"/>
            <a:ext cx="63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6%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900E5E8-F614-3AB2-A633-314110F9AEE1}"/>
              </a:ext>
            </a:extLst>
          </p:cNvPr>
          <p:cNvSpPr txBox="1"/>
          <p:nvPr/>
        </p:nvSpPr>
        <p:spPr>
          <a:xfrm>
            <a:off x="6131235" y="4523175"/>
            <a:ext cx="63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7%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9BFC99F-AF42-DE99-8799-ECA169632156}"/>
              </a:ext>
            </a:extLst>
          </p:cNvPr>
          <p:cNvSpPr txBox="1"/>
          <p:nvPr/>
        </p:nvSpPr>
        <p:spPr>
          <a:xfrm>
            <a:off x="9971721" y="6102515"/>
            <a:ext cx="70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37%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0A961B8-50CD-A990-B71D-1BF6BD117B93}"/>
              </a:ext>
            </a:extLst>
          </p:cNvPr>
          <p:cNvSpPr txBox="1"/>
          <p:nvPr/>
        </p:nvSpPr>
        <p:spPr>
          <a:xfrm>
            <a:off x="7164004" y="1074078"/>
            <a:ext cx="63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14%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A8F5245-FCD4-9B18-2CA5-DA8F40FD52C3}"/>
              </a:ext>
            </a:extLst>
          </p:cNvPr>
          <p:cNvSpPr txBox="1"/>
          <p:nvPr/>
        </p:nvSpPr>
        <p:spPr>
          <a:xfrm>
            <a:off x="9652125" y="815720"/>
            <a:ext cx="63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11%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486CF80-DD90-0BBD-F1C7-68E7A28D7CA7}"/>
              </a:ext>
            </a:extLst>
          </p:cNvPr>
          <p:cNvSpPr txBox="1"/>
          <p:nvPr/>
        </p:nvSpPr>
        <p:spPr>
          <a:xfrm>
            <a:off x="11305514" y="2269725"/>
            <a:ext cx="63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14%</a:t>
            </a:r>
          </a:p>
        </p:txBody>
      </p:sp>
    </p:spTree>
    <p:extLst>
      <p:ext uri="{BB962C8B-B14F-4D97-AF65-F5344CB8AC3E}">
        <p14:creationId xmlns:p14="http://schemas.microsoft.com/office/powerpoint/2010/main" val="2086110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ovéPole 62">
            <a:extLst>
              <a:ext uri="{FF2B5EF4-FFF2-40B4-BE49-F238E27FC236}">
                <a16:creationId xmlns:a16="http://schemas.microsoft.com/office/drawing/2014/main" id="{A9DBF086-36C1-AA42-B524-F83F9F345937}"/>
              </a:ext>
            </a:extLst>
          </p:cNvPr>
          <p:cNvSpPr txBox="1"/>
          <p:nvPr/>
        </p:nvSpPr>
        <p:spPr>
          <a:xfrm>
            <a:off x="451194" y="243081"/>
            <a:ext cx="3559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Bodový graf </a:t>
            </a:r>
            <a:endParaRPr lang="cs-CZ" sz="36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26D1FC9-0D0F-63E2-605E-8DDE4AE0545D}"/>
              </a:ext>
            </a:extLst>
          </p:cNvPr>
          <p:cNvSpPr txBox="1"/>
          <p:nvPr/>
        </p:nvSpPr>
        <p:spPr>
          <a:xfrm>
            <a:off x="238130" y="6075119"/>
            <a:ext cx="7210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Bodový graf slouží pro zobrazení vztahu (závislostí) </a:t>
            </a:r>
            <a:r>
              <a:rPr lang="cs-CZ" b="1" dirty="0"/>
              <a:t>dvou sad proměnných</a:t>
            </a:r>
            <a:r>
              <a:rPr lang="cs-CZ" dirty="0"/>
              <a:t>.</a:t>
            </a:r>
          </a:p>
          <a:p>
            <a:r>
              <a:rPr lang="cs-CZ" dirty="0"/>
              <a:t>Vhodný na korelace a regrese.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580020A-FCB6-C6B3-7F4D-1D6D408828C8}"/>
              </a:ext>
            </a:extLst>
          </p:cNvPr>
          <p:cNvSpPr txBox="1"/>
          <p:nvPr/>
        </p:nvSpPr>
        <p:spPr>
          <a:xfrm>
            <a:off x="451194" y="1256576"/>
            <a:ext cx="41829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Vlastnosti bodového grafu</a:t>
            </a:r>
          </a:p>
          <a:p>
            <a:endParaRPr lang="cs-CZ" dirty="0"/>
          </a:p>
          <a:p>
            <a:r>
              <a:rPr lang="cs-CZ" dirty="0"/>
              <a:t>Typ závislosti (tvar křivky)</a:t>
            </a:r>
          </a:p>
          <a:p>
            <a:r>
              <a:rPr lang="cs-CZ" dirty="0"/>
              <a:t>Směr (sklon křivky)</a:t>
            </a:r>
          </a:p>
          <a:p>
            <a:r>
              <a:rPr lang="cs-CZ" dirty="0"/>
              <a:t>Těsnost (rozptyl bodů)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2CD3AD-AB19-ECFE-B1FC-A64A25E04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08" t="22783" r="11954" b="8349"/>
          <a:stretch/>
        </p:blipFill>
        <p:spPr>
          <a:xfrm>
            <a:off x="4793940" y="976543"/>
            <a:ext cx="7210235" cy="47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05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ovéPole 62">
            <a:extLst>
              <a:ext uri="{FF2B5EF4-FFF2-40B4-BE49-F238E27FC236}">
                <a16:creationId xmlns:a16="http://schemas.microsoft.com/office/drawing/2014/main" id="{A9DBF086-36C1-AA42-B524-F83F9F345937}"/>
              </a:ext>
            </a:extLst>
          </p:cNvPr>
          <p:cNvSpPr txBox="1"/>
          <p:nvPr/>
        </p:nvSpPr>
        <p:spPr>
          <a:xfrm>
            <a:off x="451194" y="243081"/>
            <a:ext cx="3559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Bodový graf </a:t>
            </a:r>
            <a:endParaRPr lang="cs-CZ" sz="36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26D1FC9-0D0F-63E2-605E-8DDE4AE0545D}"/>
              </a:ext>
            </a:extLst>
          </p:cNvPr>
          <p:cNvSpPr txBox="1"/>
          <p:nvPr/>
        </p:nvSpPr>
        <p:spPr>
          <a:xfrm>
            <a:off x="238130" y="6075119"/>
            <a:ext cx="7210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Bodový graf slouží pro zobrazení vztahu (závislostí) </a:t>
            </a:r>
            <a:r>
              <a:rPr lang="cs-CZ" b="1" dirty="0"/>
              <a:t>dvou sad proměnných</a:t>
            </a:r>
            <a:r>
              <a:rPr lang="cs-CZ" dirty="0"/>
              <a:t>.</a:t>
            </a:r>
          </a:p>
          <a:p>
            <a:r>
              <a:rPr lang="cs-CZ" dirty="0"/>
              <a:t>Vhodný na korelace a regrese.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580020A-FCB6-C6B3-7F4D-1D6D408828C8}"/>
              </a:ext>
            </a:extLst>
          </p:cNvPr>
          <p:cNvSpPr txBox="1"/>
          <p:nvPr/>
        </p:nvSpPr>
        <p:spPr>
          <a:xfrm>
            <a:off x="451194" y="1256576"/>
            <a:ext cx="418295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Vlastnosti bodového grafu</a:t>
            </a:r>
          </a:p>
          <a:p>
            <a:endParaRPr lang="cs-CZ" dirty="0"/>
          </a:p>
          <a:p>
            <a:r>
              <a:rPr lang="cs-CZ" dirty="0"/>
              <a:t>Typ závislosti (tvar křivky)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Lineární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Logaritmická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Exponenciální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Parabolická</a:t>
            </a:r>
          </a:p>
          <a:p>
            <a:endParaRPr lang="cs-CZ" dirty="0"/>
          </a:p>
          <a:p>
            <a:r>
              <a:rPr lang="cs-CZ" dirty="0"/>
              <a:t>Směr (sklon křivky)</a:t>
            </a:r>
          </a:p>
          <a:p>
            <a:r>
              <a:rPr lang="cs-CZ" dirty="0"/>
              <a:t>Těsnost (rozptyl bodů)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8EF9A6D-FED4-7F2D-8FEC-9CEE504E8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03" t="22783" r="36784" b="31441"/>
          <a:stretch/>
        </p:blipFill>
        <p:spPr>
          <a:xfrm>
            <a:off x="5713175" y="1256576"/>
            <a:ext cx="2895142" cy="471404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6D8A808-EA07-AF3B-E2EE-B47E2EBD2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043" t="45826" r="18653" b="32167"/>
          <a:stretch/>
        </p:blipFill>
        <p:spPr>
          <a:xfrm>
            <a:off x="8528418" y="1325855"/>
            <a:ext cx="2828410" cy="228774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C45771F-CF72-770A-196C-C332C9A17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317" y="3613597"/>
            <a:ext cx="2801475" cy="218772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DCE3851-11A0-3C0A-310C-83B4F6C7CD5F}"/>
              </a:ext>
            </a:extLst>
          </p:cNvPr>
          <p:cNvSpPr txBox="1"/>
          <p:nvPr/>
        </p:nvSpPr>
        <p:spPr>
          <a:xfrm>
            <a:off x="247095" y="5478160"/>
            <a:ext cx="653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Lineární závislost = </a:t>
            </a:r>
            <a:r>
              <a:rPr lang="cs-CZ" dirty="0" err="1"/>
              <a:t>Pearsonův</a:t>
            </a:r>
            <a:r>
              <a:rPr lang="cs-CZ" dirty="0"/>
              <a:t> korelační koeficient</a:t>
            </a:r>
          </a:p>
          <a:p>
            <a:r>
              <a:rPr lang="cs-CZ" dirty="0"/>
              <a:t>Nelineární závislosti= </a:t>
            </a:r>
            <a:r>
              <a:rPr lang="cs-CZ" dirty="0" err="1"/>
              <a:t>Spearmenův</a:t>
            </a:r>
            <a:r>
              <a:rPr lang="cs-CZ" dirty="0"/>
              <a:t> koeficient pořadové závislosti</a:t>
            </a:r>
          </a:p>
        </p:txBody>
      </p:sp>
    </p:spTree>
    <p:extLst>
      <p:ext uri="{BB962C8B-B14F-4D97-AF65-F5344CB8AC3E}">
        <p14:creationId xmlns:p14="http://schemas.microsoft.com/office/powerpoint/2010/main" val="595693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ovéPole 62">
            <a:extLst>
              <a:ext uri="{FF2B5EF4-FFF2-40B4-BE49-F238E27FC236}">
                <a16:creationId xmlns:a16="http://schemas.microsoft.com/office/drawing/2014/main" id="{A9DBF086-36C1-AA42-B524-F83F9F345937}"/>
              </a:ext>
            </a:extLst>
          </p:cNvPr>
          <p:cNvSpPr txBox="1"/>
          <p:nvPr/>
        </p:nvSpPr>
        <p:spPr>
          <a:xfrm>
            <a:off x="451194" y="243081"/>
            <a:ext cx="3559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Bodový graf </a:t>
            </a:r>
            <a:endParaRPr lang="cs-CZ" sz="36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26D1FC9-0D0F-63E2-605E-8DDE4AE0545D}"/>
              </a:ext>
            </a:extLst>
          </p:cNvPr>
          <p:cNvSpPr txBox="1"/>
          <p:nvPr/>
        </p:nvSpPr>
        <p:spPr>
          <a:xfrm>
            <a:off x="238130" y="6075119"/>
            <a:ext cx="7210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Bodový graf slouží pro zobrazení vztahu (závislostí) </a:t>
            </a:r>
            <a:r>
              <a:rPr lang="cs-CZ" b="1" dirty="0"/>
              <a:t>dvou sad proměnných</a:t>
            </a:r>
            <a:r>
              <a:rPr lang="cs-CZ" dirty="0"/>
              <a:t>.</a:t>
            </a:r>
          </a:p>
          <a:p>
            <a:r>
              <a:rPr lang="cs-CZ" dirty="0"/>
              <a:t>Vhodný na korelace a regrese.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580020A-FCB6-C6B3-7F4D-1D6D408828C8}"/>
              </a:ext>
            </a:extLst>
          </p:cNvPr>
          <p:cNvSpPr txBox="1"/>
          <p:nvPr/>
        </p:nvSpPr>
        <p:spPr>
          <a:xfrm>
            <a:off x="451194" y="1256576"/>
            <a:ext cx="41829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Vlastnosti bodového grafu</a:t>
            </a:r>
          </a:p>
          <a:p>
            <a:endParaRPr lang="cs-CZ" dirty="0"/>
          </a:p>
          <a:p>
            <a:r>
              <a:rPr lang="cs-CZ" dirty="0"/>
              <a:t>Typ závislosti (tvar křivky)</a:t>
            </a:r>
          </a:p>
          <a:p>
            <a:r>
              <a:rPr lang="cs-CZ" dirty="0"/>
              <a:t>Směr (sklon křivky)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Přímá (křivka stoupá)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Nepřímá (křivka klesá)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Bez závislosti (křivka vodorovná)</a:t>
            </a:r>
          </a:p>
          <a:p>
            <a:endParaRPr lang="cs-CZ" dirty="0"/>
          </a:p>
          <a:p>
            <a:r>
              <a:rPr lang="cs-CZ" dirty="0"/>
              <a:t>Těsnost (rozptyl bodů)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0B3C9F8-FBC1-3FB4-E3A4-237669654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7" t="45954" r="53617" b="31651"/>
          <a:stretch/>
        </p:blipFill>
        <p:spPr>
          <a:xfrm>
            <a:off x="8574638" y="1134025"/>
            <a:ext cx="3038359" cy="22559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871D600-580A-F859-1C53-AECB63157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84" t="22783" r="36784" b="53787"/>
          <a:stretch/>
        </p:blipFill>
        <p:spPr>
          <a:xfrm>
            <a:off x="5832075" y="1110498"/>
            <a:ext cx="2801475" cy="230300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10DBCCC-8C6C-FBF9-92C8-176B9D8CB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76" t="68220" r="36942" b="8349"/>
          <a:stretch/>
        </p:blipFill>
        <p:spPr>
          <a:xfrm>
            <a:off x="8742766" y="3512285"/>
            <a:ext cx="2870231" cy="2427627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34C07A8-8D43-CC6D-8EF7-D5E09B21A5FD}"/>
              </a:ext>
            </a:extLst>
          </p:cNvPr>
          <p:cNvSpPr/>
          <p:nvPr/>
        </p:nvSpPr>
        <p:spPr>
          <a:xfrm>
            <a:off x="8692463" y="3130169"/>
            <a:ext cx="456981" cy="623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65E6CF2-3E77-8C67-D5BD-27173C5BB433}"/>
              </a:ext>
            </a:extLst>
          </p:cNvPr>
          <p:cNvSpPr/>
          <p:nvPr/>
        </p:nvSpPr>
        <p:spPr>
          <a:xfrm>
            <a:off x="5941291" y="3212905"/>
            <a:ext cx="456981" cy="623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069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88955-21A0-8039-9BE2-DC7F64365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148" y="181315"/>
            <a:ext cx="11879849" cy="2387600"/>
          </a:xfrm>
        </p:spPr>
        <p:txBody>
          <a:bodyPr anchor="ctr"/>
          <a:lstStyle/>
          <a:p>
            <a:r>
              <a:rPr lang="cs-CZ" dirty="0">
                <a:latin typeface="+mn-lt"/>
              </a:rPr>
              <a:t>Vyhodnocení a vizualizace dat</a:t>
            </a:r>
          </a:p>
        </p:txBody>
      </p:sp>
    </p:spTree>
    <p:extLst>
      <p:ext uri="{BB962C8B-B14F-4D97-AF65-F5344CB8AC3E}">
        <p14:creationId xmlns:p14="http://schemas.microsoft.com/office/powerpoint/2010/main" val="1223272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ovéPole 62">
            <a:extLst>
              <a:ext uri="{FF2B5EF4-FFF2-40B4-BE49-F238E27FC236}">
                <a16:creationId xmlns:a16="http://schemas.microsoft.com/office/drawing/2014/main" id="{A9DBF086-36C1-AA42-B524-F83F9F345937}"/>
              </a:ext>
            </a:extLst>
          </p:cNvPr>
          <p:cNvSpPr txBox="1"/>
          <p:nvPr/>
        </p:nvSpPr>
        <p:spPr>
          <a:xfrm>
            <a:off x="451194" y="243081"/>
            <a:ext cx="3559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/>
              <a:t>Bodový graf </a:t>
            </a:r>
            <a:endParaRPr lang="cs-CZ" sz="36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26D1FC9-0D0F-63E2-605E-8DDE4AE0545D}"/>
              </a:ext>
            </a:extLst>
          </p:cNvPr>
          <p:cNvSpPr txBox="1"/>
          <p:nvPr/>
        </p:nvSpPr>
        <p:spPr>
          <a:xfrm>
            <a:off x="238130" y="6075119"/>
            <a:ext cx="7210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Bodový graf slouží pro zobrazení vztahu (závislostí) </a:t>
            </a:r>
            <a:r>
              <a:rPr lang="cs-CZ" b="1" dirty="0"/>
              <a:t>dvou sad proměnných</a:t>
            </a:r>
            <a:r>
              <a:rPr lang="cs-CZ" dirty="0"/>
              <a:t>.</a:t>
            </a:r>
          </a:p>
          <a:p>
            <a:r>
              <a:rPr lang="cs-CZ" dirty="0"/>
              <a:t>Vhodný na korelace a regrese.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580020A-FCB6-C6B3-7F4D-1D6D408828C8}"/>
              </a:ext>
            </a:extLst>
          </p:cNvPr>
          <p:cNvSpPr txBox="1"/>
          <p:nvPr/>
        </p:nvSpPr>
        <p:spPr>
          <a:xfrm>
            <a:off x="451194" y="1256576"/>
            <a:ext cx="41829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Vlastnosti bodového grafu</a:t>
            </a:r>
          </a:p>
          <a:p>
            <a:endParaRPr lang="cs-CZ" dirty="0"/>
          </a:p>
          <a:p>
            <a:r>
              <a:rPr lang="cs-CZ" dirty="0"/>
              <a:t>Typ závislosti (tvar křivky)</a:t>
            </a:r>
          </a:p>
          <a:p>
            <a:r>
              <a:rPr lang="cs-CZ" dirty="0"/>
              <a:t>Směr (přímá, nepřímá)</a:t>
            </a:r>
          </a:p>
          <a:p>
            <a:r>
              <a:rPr lang="cs-CZ" dirty="0"/>
              <a:t>Těsnost (rozptyl bodů)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Jak na sobě dvě sady hodnot závisí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C5D1D8-9CAE-4C9A-2141-F3CE70F74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08" t="22783" r="54199" b="54046"/>
          <a:stretch/>
        </p:blipFill>
        <p:spPr>
          <a:xfrm>
            <a:off x="6049749" y="3479834"/>
            <a:ext cx="2789451" cy="215220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A2BAD32-FEA5-7692-A470-DD9D74D664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08" t="68479" r="51942" b="8349"/>
          <a:stretch/>
        </p:blipFill>
        <p:spPr>
          <a:xfrm>
            <a:off x="8540877" y="3613845"/>
            <a:ext cx="3249825" cy="221186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1691590-2A57-5AC9-6B26-A7416C7CF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05" t="22783" r="18531" b="54046"/>
          <a:stretch/>
        </p:blipFill>
        <p:spPr>
          <a:xfrm>
            <a:off x="6096000" y="1166307"/>
            <a:ext cx="2743200" cy="221186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CE1B70B-5157-835E-00BF-7AED078A2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08" t="22783" r="36299" b="54046"/>
          <a:stretch/>
        </p:blipFill>
        <p:spPr>
          <a:xfrm>
            <a:off x="8567511" y="1169887"/>
            <a:ext cx="2857487" cy="220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00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087" y="311860"/>
            <a:ext cx="8146210" cy="2289298"/>
          </a:xfrm>
        </p:spPr>
        <p:txBody>
          <a:bodyPr>
            <a:noAutofit/>
          </a:bodyPr>
          <a:lstStyle/>
          <a:p>
            <a:r>
              <a:rPr lang="cs-CZ" b="1" dirty="0"/>
              <a:t>Jak se dva soubory proměnných liší </a:t>
            </a:r>
            <a:br>
              <a:rPr lang="cs-CZ" b="1" dirty="0"/>
            </a:br>
            <a:r>
              <a:rPr lang="cs-CZ" b="1" dirty="0"/>
              <a:t>aneb hledáme dobré znaky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b="7094"/>
          <a:stretch/>
        </p:blipFill>
        <p:spPr>
          <a:xfrm>
            <a:off x="6598859" y="1657401"/>
            <a:ext cx="5593141" cy="519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40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087" y="311860"/>
            <a:ext cx="8146210" cy="2289298"/>
          </a:xfrm>
        </p:spPr>
        <p:txBody>
          <a:bodyPr>
            <a:noAutofit/>
          </a:bodyPr>
          <a:lstStyle/>
          <a:p>
            <a:r>
              <a:rPr lang="cs-CZ" b="1" dirty="0"/>
              <a:t>Jak se dva soubory proměnných liší </a:t>
            </a:r>
            <a:br>
              <a:rPr lang="cs-CZ" b="1" dirty="0"/>
            </a:br>
            <a:r>
              <a:rPr lang="cs-CZ" b="1" dirty="0"/>
              <a:t>aneb hledáme dobré znaky </a:t>
            </a:r>
          </a:p>
        </p:txBody>
      </p:sp>
      <p:pic>
        <p:nvPicPr>
          <p:cNvPr id="3" name="Picture 2" descr="Výsledek obrázku pro helloween p = 0.06">
            <a:extLst>
              <a:ext uri="{FF2B5EF4-FFF2-40B4-BE49-F238E27FC236}">
                <a16:creationId xmlns:a16="http://schemas.microsoft.com/office/drawing/2014/main" id="{87B48F72-FF2B-3B95-0033-6D9FED284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53" y="2317072"/>
            <a:ext cx="4952454" cy="445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1FBC649-90A9-E864-8854-85A1641B2FBB}"/>
              </a:ext>
            </a:extLst>
          </p:cNvPr>
          <p:cNvSpPr txBox="1"/>
          <p:nvPr/>
        </p:nvSpPr>
        <p:spPr>
          <a:xfrm>
            <a:off x="949911" y="5776699"/>
            <a:ext cx="3053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Signifikance</a:t>
            </a:r>
          </a:p>
        </p:txBody>
      </p:sp>
    </p:spTree>
    <p:extLst>
      <p:ext uri="{BB962C8B-B14F-4D97-AF65-F5344CB8AC3E}">
        <p14:creationId xmlns:p14="http://schemas.microsoft.com/office/powerpoint/2010/main" val="2913676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Signifikance (p-hodnota, p-</a:t>
            </a:r>
            <a:r>
              <a:rPr lang="cs-CZ" b="1" dirty="0" err="1"/>
              <a:t>value</a:t>
            </a:r>
            <a:r>
              <a:rPr lang="cs-CZ" b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633" y="1690688"/>
            <a:ext cx="11044562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2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HYPOTÉZY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Pomocí statistického testu ověřujeme </a:t>
            </a:r>
            <a:r>
              <a:rPr lang="cs-CZ" sz="180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vždy dvě hypotézy</a:t>
            </a:r>
          </a:p>
          <a:p>
            <a:pPr marL="0" indent="0">
              <a:buNone/>
            </a:pPr>
            <a:r>
              <a:rPr lang="cs-CZ" sz="1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H0</a:t>
            </a:r>
            <a:r>
              <a:rPr lang="cs-CZ" sz="180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formulovaná negativně („to, co chceme prokázat, </a:t>
            </a:r>
            <a:r>
              <a:rPr lang="cs-CZ" sz="1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neplatí</a:t>
            </a:r>
            <a:r>
              <a:rPr lang="cs-CZ" sz="180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“, tj. pozorovaný </a:t>
            </a:r>
            <a:r>
              <a:rPr lang="cs-CZ" sz="1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efekt vznikl "náhodou</a:t>
            </a:r>
            <a:r>
              <a:rPr lang="cs-CZ" sz="180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" ) 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</a:t>
            </a:r>
            <a:r>
              <a:rPr lang="cs-CZ" sz="18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80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formulovaná jako neplatnost H0, tj. že pozorovaný </a:t>
            </a:r>
            <a:r>
              <a:rPr lang="cs-CZ" sz="1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efekt není náhoda</a:t>
            </a:r>
            <a:r>
              <a:rPr lang="cs-CZ" sz="180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cs-CZ" sz="1800" b="1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2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HLADINA VÝZNAMNOSTI </a:t>
            </a:r>
            <a:r>
              <a:rPr lang="el-GR" sz="22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cs-CZ" sz="2200" b="1" i="0" dirty="0"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Číslo od 0-1 (nejčastěji: 0,05; 0,01; 0,001)</a:t>
            </a:r>
          </a:p>
          <a:p>
            <a:pPr marL="0" indent="0">
              <a:buNone/>
            </a:pPr>
            <a:endParaRPr lang="cs-CZ" sz="200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2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PŘIJETÍ x ZAMÍTNUTÍ HYPOTÉZ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Pokud je </a:t>
            </a:r>
            <a:r>
              <a:rPr lang="cs-CZ" sz="1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p-hodnota &lt; </a:t>
            </a:r>
            <a:r>
              <a:rPr lang="el-GR" sz="1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 platnost H</a:t>
            </a:r>
            <a:r>
              <a:rPr lang="cs-CZ" sz="1800" b="0" i="0" baseline="-2500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je velmi málo pravděpodobná a potom </a:t>
            </a:r>
            <a:r>
              <a:rPr lang="cs-CZ" sz="1800" b="1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cs-CZ" sz="1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amítáme H</a:t>
            </a:r>
            <a:r>
              <a:rPr lang="cs-CZ" sz="1800" b="1" baseline="-2500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na hladině významnosti </a:t>
            </a:r>
            <a:r>
              <a:rPr lang="el-GR" sz="1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lang="cs-CZ" sz="1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marL="0" indent="0" algn="l">
              <a:buNone/>
            </a:pPr>
            <a:r>
              <a:rPr lang="cs-CZ" sz="1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přijímáme H</a:t>
            </a:r>
            <a:r>
              <a:rPr lang="cs-CZ" sz="1800" b="1" baseline="-2500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1800" b="1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l">
              <a:buNone/>
            </a:pPr>
            <a:endParaRPr lang="cs-CZ" sz="1800" b="1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cs-CZ" sz="22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CHYBY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Chyba prvního typu – zamítneme-li hypotézu, ačkoliv je správná.</a:t>
            </a:r>
          </a:p>
          <a:p>
            <a:pPr marL="0" indent="0" algn="l">
              <a:buNone/>
            </a:pPr>
            <a:r>
              <a:rPr lang="cs-CZ" sz="18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Chyba druhého typu – nezamítneme-li nulovou hypotézu ačkoliv není správná.</a:t>
            </a:r>
          </a:p>
          <a:p>
            <a:pPr marL="0" indent="0" algn="l">
              <a:buNone/>
            </a:pPr>
            <a:endParaRPr lang="cs-CZ" sz="1800" b="1" dirty="0"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45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2E0CAF-0F2A-FE8F-B6D3-DEAD75D99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399" y="3341618"/>
            <a:ext cx="8691239" cy="30777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One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Sample t-test data: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boxplot_data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[, 19]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t = -1.1003,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df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= 9, p-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value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= 0.2998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alternative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hypothesis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: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true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mean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is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not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equal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to 19.1308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95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percent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confidence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interval: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16.45674 20.05480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sample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estimates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mean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of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 x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Console" panose="020B0609040504020204" pitchFamily="49" charset="0"/>
              </a:rPr>
              <a:t>18.25577 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5FE541FC-156B-D510-2376-12417038A6D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Testování odlišnosti dvou souborů</a:t>
            </a:r>
          </a:p>
        </p:txBody>
      </p:sp>
      <p:sp>
        <p:nvSpPr>
          <p:cNvPr id="4" name="Šipka doprava 4">
            <a:extLst>
              <a:ext uri="{FF2B5EF4-FFF2-40B4-BE49-F238E27FC236}">
                <a16:creationId xmlns:a16="http://schemas.microsoft.com/office/drawing/2014/main" id="{D125650F-C7F6-7745-79FC-6E87265D0A5A}"/>
              </a:ext>
            </a:extLst>
          </p:cNvPr>
          <p:cNvSpPr/>
          <p:nvPr/>
        </p:nvSpPr>
        <p:spPr>
          <a:xfrm rot="7891450">
            <a:off x="6645534" y="3608706"/>
            <a:ext cx="659027" cy="321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E71505E-6965-3AF6-7640-28F48B55C505}"/>
              </a:ext>
            </a:extLst>
          </p:cNvPr>
          <p:cNvSpPr txBox="1"/>
          <p:nvPr/>
        </p:nvSpPr>
        <p:spPr>
          <a:xfrm>
            <a:off x="6445188" y="1427494"/>
            <a:ext cx="51490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p-</a:t>
            </a:r>
            <a:r>
              <a:rPr lang="cs-CZ" dirty="0" err="1"/>
              <a:t>value</a:t>
            </a:r>
            <a:r>
              <a:rPr lang="cs-CZ" dirty="0"/>
              <a:t> je </a:t>
            </a:r>
            <a:r>
              <a:rPr lang="cs-CZ" b="1" dirty="0"/>
              <a:t>vyšší</a:t>
            </a:r>
            <a:r>
              <a:rPr lang="cs-CZ" dirty="0"/>
              <a:t> než 0.05,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hypotéza, že se testovaný (výběrový) soubor liší od konstanty </a:t>
            </a:r>
            <a:r>
              <a:rPr lang="cs-CZ" b="1" dirty="0"/>
              <a:t>NEPLATÍ </a:t>
            </a:r>
            <a:r>
              <a:rPr lang="cs-CZ" dirty="0"/>
              <a:t>na hladině významnosti 95% </a:t>
            </a:r>
          </a:p>
          <a:p>
            <a:pPr algn="ctr"/>
            <a:endParaRPr lang="cs-CZ" dirty="0"/>
          </a:p>
          <a:p>
            <a:pPr algn="ctr"/>
            <a:r>
              <a:rPr lang="cs-CZ" b="1" dirty="0"/>
              <a:t>= průměry testovaného souboru a konstanty se NELIŠÍ</a:t>
            </a:r>
          </a:p>
        </p:txBody>
      </p:sp>
    </p:spTree>
    <p:extLst>
      <p:ext uri="{BB962C8B-B14F-4D97-AF65-F5344CB8AC3E}">
        <p14:creationId xmlns:p14="http://schemas.microsoft.com/office/powerpoint/2010/main" val="3928971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DFDE74-CD01-6F37-A55D-BD913F0E1D1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Testování odlišnosti dvou souborů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1CB3484-3F8E-FB0C-6B06-01B83D5C6E45}"/>
              </a:ext>
            </a:extLst>
          </p:cNvPr>
          <p:cNvSpPr txBox="1"/>
          <p:nvPr/>
        </p:nvSpPr>
        <p:spPr>
          <a:xfrm>
            <a:off x="639191" y="1506022"/>
            <a:ext cx="1099573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Parametrické testy</a:t>
            </a:r>
          </a:p>
          <a:p>
            <a:r>
              <a:rPr lang="cs-CZ" dirty="0"/>
              <a:t>Testované soubory musí mít normální rozložení dat a stejný rozptyl. Předpokládám, že testované soubory reprezentují vzorkovanou populaci.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02122"/>
                </a:solidFill>
              </a:rPr>
              <a:t>t</a:t>
            </a:r>
            <a:r>
              <a:rPr lang="cs-CZ" sz="1800" i="0" dirty="0">
                <a:solidFill>
                  <a:srgbClr val="202122"/>
                </a:solidFill>
                <a:effectLst/>
              </a:rPr>
              <a:t>-test (Studentův t-test): testuje </a:t>
            </a:r>
            <a:r>
              <a:rPr lang="cs-CZ" dirty="0"/>
              <a:t>střední hodnoty souborů (obvykle aritmetický průměr) </a:t>
            </a: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 test: testuje rozdíly dvou rozptylů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ANOVA</a:t>
            </a:r>
          </a:p>
          <a:p>
            <a:endParaRPr lang="cs-CZ" sz="3200" b="1" dirty="0"/>
          </a:p>
          <a:p>
            <a:r>
              <a:rPr lang="cs-CZ" sz="3200" b="1" dirty="0"/>
              <a:t>Neparametrické testy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 testovaných souborů nelze předpokládat normální rozdělení pravděpodobností sledovaného znaku. Výpočty u neparametrických testů vycházejí z pořadových čísel jednotlivých hodnot variační řady ("pořadové testy").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Wilcoxon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ův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Mann-Whitney test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 kvadrát: pro nominální data</a:t>
            </a:r>
            <a:endParaRPr lang="cs-CZ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20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Testování odlišnosti dvou souborů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393" y="2523427"/>
            <a:ext cx="11683012" cy="428791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7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Předpoklad: </a:t>
            </a:r>
          </a:p>
          <a:p>
            <a:r>
              <a:rPr lang="cs-CZ" sz="7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normální rozložení dat (</a:t>
            </a:r>
            <a:r>
              <a:rPr lang="cs-CZ" sz="7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Shapiro-Wilk</a:t>
            </a:r>
            <a:r>
              <a:rPr lang="cs-CZ" sz="7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test)</a:t>
            </a:r>
          </a:p>
          <a:p>
            <a:r>
              <a:rPr lang="cs-CZ" sz="7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soubory se stejnými rozptyly (F-test)</a:t>
            </a:r>
          </a:p>
          <a:p>
            <a:pPr marL="0" indent="0">
              <a:buNone/>
            </a:pPr>
            <a:endParaRPr lang="cs-CZ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7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cs-CZ" sz="7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ednovýběrový</a:t>
            </a:r>
            <a:r>
              <a:rPr lang="cs-CZ" sz="7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t-test </a:t>
            </a:r>
            <a:r>
              <a:rPr lang="cs-CZ" sz="7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(porovnání základního a výběrového souboru)</a:t>
            </a:r>
          </a:p>
          <a:p>
            <a:pPr marL="0" indent="0">
              <a:buNone/>
            </a:pPr>
            <a:r>
              <a:rPr lang="cs-CZ" sz="7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Porovnávám aritmetický průměr základního souboru (= konstanta) s</a:t>
            </a:r>
            <a:r>
              <a:rPr lang="cs-CZ" sz="7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aritmetickým průměrem výběrového souboru dat. </a:t>
            </a:r>
          </a:p>
          <a:p>
            <a:pPr marL="0" indent="0">
              <a:buNone/>
            </a:pPr>
            <a:endParaRPr lang="cs-CZ" sz="7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7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cs-CZ" sz="7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vouvýběrový</a:t>
            </a:r>
            <a:r>
              <a:rPr lang="cs-CZ" sz="7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t-test </a:t>
            </a:r>
            <a:r>
              <a:rPr lang="cs-CZ" sz="7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(porovnání dvou výběrových souborů)</a:t>
            </a:r>
          </a:p>
          <a:p>
            <a:pPr marL="0" indent="0">
              <a:buNone/>
            </a:pPr>
            <a:r>
              <a:rPr lang="cs-CZ" sz="72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sz="72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věřujeme, zda </a:t>
            </a:r>
            <a:r>
              <a:rPr lang="cs-CZ" sz="7200" b="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rozdíl</a:t>
            </a:r>
            <a:r>
              <a:rPr lang="cs-CZ" sz="72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aritmetických průměrů z obou měření je roven určitému číslu (často nule). </a:t>
            </a:r>
          </a:p>
          <a:p>
            <a:pPr marL="0" indent="0">
              <a:buNone/>
            </a:pPr>
            <a:endParaRPr lang="cs-CZ" sz="720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7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test = porovnává dvě měření pocházejí z jednoho výběrového souboru </a:t>
            </a:r>
            <a:r>
              <a:rPr lang="cs-CZ" sz="7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(např. odečet hodnot na stejných rostlinách před a po aplikaci nějakého roztoku do porostu) </a:t>
            </a:r>
          </a:p>
          <a:p>
            <a:r>
              <a:rPr lang="cs-CZ" sz="7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Nepárový test = porovnává dva nezávislé výběry, které pocházejí ze dvou různých výběrových souborů </a:t>
            </a:r>
            <a:r>
              <a:rPr lang="cs-CZ" sz="7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(např. pokusná a kontrolní skupina rostlin)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A5AB841-851C-C825-BE40-675E84443DF4}"/>
              </a:ext>
            </a:extLst>
          </p:cNvPr>
          <p:cNvSpPr txBox="1"/>
          <p:nvPr/>
        </p:nvSpPr>
        <p:spPr>
          <a:xfrm>
            <a:off x="334393" y="1690688"/>
            <a:ext cx="5264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T-test (Studentův t-test) </a:t>
            </a:r>
            <a:endParaRPr 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10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BBF009C-657B-495E-25D9-4355A8F0944B}"/>
              </a:ext>
            </a:extLst>
          </p:cNvPr>
          <p:cNvSpPr txBox="1"/>
          <p:nvPr/>
        </p:nvSpPr>
        <p:spPr>
          <a:xfrm>
            <a:off x="334393" y="2458879"/>
            <a:ext cx="1159719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  <a:cs typeface="Calibri" panose="020F0502020204030204" pitchFamily="34" charset="0"/>
              </a:rPr>
              <a:t>Mann-</a:t>
            </a:r>
            <a:r>
              <a:rPr lang="cs-CZ" b="1" dirty="0" err="1">
                <a:solidFill>
                  <a:srgbClr val="000000"/>
                </a:solidFill>
                <a:cs typeface="Calibri" panose="020F0502020204030204" pitchFamily="34" charset="0"/>
              </a:rPr>
              <a:t>Whitney</a:t>
            </a:r>
            <a:r>
              <a:rPr lang="cs-CZ" b="1" dirty="0">
                <a:solidFill>
                  <a:srgbClr val="000000"/>
                </a:solidFill>
                <a:cs typeface="Calibri" panose="020F0502020204030204" pitchFamily="34" charset="0"/>
              </a:rPr>
              <a:t> test </a:t>
            </a:r>
            <a:r>
              <a:rPr lang="cs-CZ" dirty="0">
                <a:solidFill>
                  <a:srgbClr val="000000"/>
                </a:solidFill>
                <a:cs typeface="Calibri" panose="020F0502020204030204" pitchFamily="34" charset="0"/>
              </a:rPr>
              <a:t>(</a:t>
            </a:r>
            <a:r>
              <a:rPr lang="cs-CZ" sz="1800" dirty="0">
                <a:solidFill>
                  <a:srgbClr val="000000"/>
                </a:solidFill>
                <a:cs typeface="Calibri" panose="020F0502020204030204" pitchFamily="34" charset="0"/>
              </a:rPr>
              <a:t>porovnává dva nezávislé výběry, které pocházejí ze dvou různých výběrových souborů)</a:t>
            </a:r>
            <a:endParaRPr lang="cs-CZ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cs typeface="Calibri" panose="020F0502020204030204" pitchFamily="34" charset="0"/>
              </a:rPr>
              <a:t>Neparametrická analogie k nepárovému t-testu</a:t>
            </a:r>
          </a:p>
          <a:p>
            <a:endParaRPr lang="cs-CZ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cs-CZ" b="1" dirty="0" err="1">
                <a:solidFill>
                  <a:srgbClr val="000000"/>
                </a:solidFill>
                <a:cs typeface="Calibri" panose="020F0502020204030204" pitchFamily="34" charset="0"/>
              </a:rPr>
              <a:t>Wilcoxonův</a:t>
            </a:r>
            <a:r>
              <a:rPr lang="cs-CZ" b="1" dirty="0">
                <a:solidFill>
                  <a:srgbClr val="000000"/>
                </a:solidFill>
                <a:cs typeface="Calibri" panose="020F0502020204030204" pitchFamily="34" charset="0"/>
              </a:rPr>
              <a:t> test </a:t>
            </a:r>
            <a:r>
              <a:rPr lang="cs-CZ" dirty="0">
                <a:solidFill>
                  <a:srgbClr val="000000"/>
                </a:solidFill>
                <a:cs typeface="Calibri" panose="020F0502020204030204" pitchFamily="34" charset="0"/>
              </a:rPr>
              <a:t>(</a:t>
            </a:r>
            <a:r>
              <a:rPr lang="cs-CZ" sz="1800" dirty="0">
                <a:solidFill>
                  <a:srgbClr val="000000"/>
                </a:solidFill>
                <a:cs typeface="Calibri" panose="020F0502020204030204" pitchFamily="34" charset="0"/>
              </a:rPr>
              <a:t>porovnává dvě měření pocházejí z jednoho výběrového souboru)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cs typeface="Calibri" panose="020F0502020204030204" pitchFamily="34" charset="0"/>
              </a:rPr>
              <a:t>Neparametrická analogie k párovému t-testu (porovnává závislé výběry)</a:t>
            </a:r>
          </a:p>
          <a:p>
            <a:r>
              <a:rPr lang="cs-CZ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endParaRPr lang="cs-CZ" sz="18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Výhody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Pořadové testy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Vhodné i pro ordinální data.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Lze je použít i pro data s normálním rozdělením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Testy nejsou citlivé na extrémní hodnoty</a:t>
            </a:r>
          </a:p>
          <a:p>
            <a:endParaRPr lang="cs-CZ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Nevýhody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Menší statistická síla oproti parametrickým testům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CD2756E-CDC5-41CD-6D20-DCF0EC75633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Testování odlišnosti dvou souborů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F53B2A0-0599-426E-5DD0-958EEAD34F4C}"/>
              </a:ext>
            </a:extLst>
          </p:cNvPr>
          <p:cNvSpPr txBox="1"/>
          <p:nvPr/>
        </p:nvSpPr>
        <p:spPr>
          <a:xfrm>
            <a:off x="334393" y="1690688"/>
            <a:ext cx="7575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Mann-Whitney test</a:t>
            </a:r>
            <a:r>
              <a:rPr lang="cs-CZ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Wilcoxon</a:t>
            </a:r>
            <a:r>
              <a:rPr lang="cs-CZ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ův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test</a:t>
            </a:r>
            <a:r>
              <a:rPr lang="cs-CZ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4375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932459" cy="4351338"/>
          </a:xfrm>
        </p:spPr>
        <p:txBody>
          <a:bodyPr/>
          <a:lstStyle/>
          <a:p>
            <a:r>
              <a:rPr lang="en-US" dirty="0"/>
              <a:t>Ch</a:t>
            </a:r>
            <a:r>
              <a:rPr lang="cs-CZ" dirty="0"/>
              <a:t>í</a:t>
            </a:r>
            <a:r>
              <a:rPr lang="en-US" dirty="0"/>
              <a:t>-</a:t>
            </a:r>
            <a:r>
              <a:rPr lang="cs-CZ" dirty="0"/>
              <a:t>kvadrát </a:t>
            </a:r>
            <a:r>
              <a:rPr lang="en-US" dirty="0"/>
              <a:t>test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vhodný pro nominální data (např. barva květu,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ostnitost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Pracuji s četností pozorovaných znaků </a:t>
            </a:r>
            <a:endParaRPr lang="en-US" dirty="0"/>
          </a:p>
          <a:p>
            <a:endParaRPr lang="cs-CZ" dirty="0"/>
          </a:p>
          <a:p>
            <a:r>
              <a:rPr lang="cs-CZ" dirty="0"/>
              <a:t>Data: kostka (zda padají čísla se stejnou pravděpodobností/četností)</a:t>
            </a:r>
          </a:p>
          <a:p>
            <a:endParaRPr lang="en-US" dirty="0"/>
          </a:p>
          <a:p>
            <a:r>
              <a:rPr lang="en-US" dirty="0"/>
              <a:t>X-squared = 13.36, </a:t>
            </a:r>
            <a:r>
              <a:rPr lang="en-US" dirty="0" err="1"/>
              <a:t>df</a:t>
            </a:r>
            <a:r>
              <a:rPr lang="en-US" dirty="0"/>
              <a:t> = 5, p-value = 0.02023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835153" y="4038276"/>
            <a:ext cx="3518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p-</a:t>
            </a:r>
            <a:r>
              <a:rPr lang="cs-CZ" dirty="0" err="1"/>
              <a:t>value</a:t>
            </a:r>
            <a:r>
              <a:rPr lang="cs-CZ" dirty="0"/>
              <a:t> je nižší než 0.05,</a:t>
            </a:r>
          </a:p>
          <a:p>
            <a:endParaRPr lang="cs-CZ" dirty="0"/>
          </a:p>
          <a:p>
            <a:r>
              <a:rPr lang="cs-CZ" dirty="0"/>
              <a:t>Hypotéza, že všechna čísla nepadají se stejnou pravděpodobností platí na hladině významnosti 95%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38198" y="5761464"/>
            <a:ext cx="10842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Když budu házet kostkou, pravděpodobnost, že dokážu opak, je cca 2%.</a:t>
            </a:r>
          </a:p>
          <a:p>
            <a:r>
              <a:rPr lang="cs-CZ" sz="2400" dirty="0"/>
              <a:t>Na hladině významnosti 95% tedy vždy zjistím, že kostka je „cinknutá“.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0DF38505-D0D3-4D48-3D70-D5765274F541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Testování odlišnosti dvou souborů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D40C3A14-E635-1B04-2AC1-429420B970EE}"/>
              </a:ext>
            </a:extLst>
          </p:cNvPr>
          <p:cNvSpPr/>
          <p:nvPr/>
        </p:nvSpPr>
        <p:spPr>
          <a:xfrm>
            <a:off x="4823012" y="4099829"/>
            <a:ext cx="2850776" cy="11385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956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E4831E6-B313-BB1F-6ED6-29E42A08D429}"/>
              </a:ext>
            </a:extLst>
          </p:cNvPr>
          <p:cNvSpPr txBox="1"/>
          <p:nvPr/>
        </p:nvSpPr>
        <p:spPr>
          <a:xfrm>
            <a:off x="641410" y="2406719"/>
            <a:ext cx="1050894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Boxploty</a:t>
            </a:r>
            <a:endParaRPr lang="cs-CZ" dirty="0"/>
          </a:p>
          <a:p>
            <a:r>
              <a:rPr lang="cs-CZ" dirty="0"/>
              <a:t>http://www.sthda.com/english/wiki/ggplot2-box-plot-quick-start-guide-r-software-and-data-visualization</a:t>
            </a:r>
          </a:p>
          <a:p>
            <a:endParaRPr lang="cs-CZ" dirty="0"/>
          </a:p>
          <a:p>
            <a:r>
              <a:rPr lang="cs-CZ" dirty="0"/>
              <a:t>Testy</a:t>
            </a:r>
          </a:p>
          <a:p>
            <a:r>
              <a:rPr lang="cs-CZ" dirty="0"/>
              <a:t>http://www.sthda.com/english/articles/24-ggpubr-publication-ready-plots/76-add-p-values-and-significance-levels-to-ggplots/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AI</a:t>
            </a:r>
          </a:p>
          <a:p>
            <a:r>
              <a:rPr lang="cs-CZ" dirty="0">
                <a:hlinkClick r:id="rId2"/>
              </a:rPr>
              <a:t>Chat GPT 4 - chat s nejdokonalejší umělou inteligencí na trhu (deeply.cz)</a:t>
            </a: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A2303E4-05D8-4F2F-FD33-9F23E3DE1993}"/>
              </a:ext>
            </a:extLst>
          </p:cNvPr>
          <p:cNvSpPr txBox="1">
            <a:spLocks/>
          </p:cNvSpPr>
          <p:nvPr/>
        </p:nvSpPr>
        <p:spPr>
          <a:xfrm>
            <a:off x="167148" y="181315"/>
            <a:ext cx="11879849" cy="23876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>
                <a:latin typeface="+mn-lt"/>
              </a:rPr>
              <a:t>Vyhodnocení a vizualizace dat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770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0F76122-04B1-68C7-D136-2B20646C81BC}"/>
              </a:ext>
            </a:extLst>
          </p:cNvPr>
          <p:cNvSpPr txBox="1"/>
          <p:nvPr/>
        </p:nvSpPr>
        <p:spPr>
          <a:xfrm>
            <a:off x="441224" y="2352038"/>
            <a:ext cx="11520444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800" dirty="0"/>
              <a:t>Naměřili (pojmenovali) jsme spoustu údajů = PROMĚNNÝCH</a:t>
            </a:r>
          </a:p>
          <a:p>
            <a:pPr marL="457200" indent="-4572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Proměnné potřebujeme vizualizovat a porovnat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cs-CZ" sz="2800" dirty="0"/>
          </a:p>
          <a:p>
            <a:pPr marL="457200" indent="-4572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800" dirty="0"/>
              <a:t>Pro použití správné statistické metody je klíčové správné určení typu proměnné</a:t>
            </a: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3756A78-4D82-0108-485A-76C41726883C}"/>
              </a:ext>
            </a:extLst>
          </p:cNvPr>
          <p:cNvSpPr txBox="1"/>
          <p:nvPr/>
        </p:nvSpPr>
        <p:spPr>
          <a:xfrm>
            <a:off x="568959" y="304800"/>
            <a:ext cx="1126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/>
              <a:t>Typy proměnných </a:t>
            </a:r>
          </a:p>
        </p:txBody>
      </p:sp>
    </p:spTree>
    <p:extLst>
      <p:ext uri="{BB962C8B-B14F-4D97-AF65-F5344CB8AC3E}">
        <p14:creationId xmlns:p14="http://schemas.microsoft.com/office/powerpoint/2010/main" val="2094691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FB64ACF-289F-978F-79E5-FFD80434C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624" b="21829"/>
          <a:stretch/>
        </p:blipFill>
        <p:spPr>
          <a:xfrm>
            <a:off x="517817" y="199285"/>
            <a:ext cx="5829717" cy="445261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1120E87-0416-CF76-64D2-A3186286674E}"/>
              </a:ext>
            </a:extLst>
          </p:cNvPr>
          <p:cNvSpPr txBox="1"/>
          <p:nvPr/>
        </p:nvSpPr>
        <p:spPr>
          <a:xfrm>
            <a:off x="7066624" y="1180730"/>
            <a:ext cx="41725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Průduchy hybridů mají značný rozptyl</a:t>
            </a:r>
          </a:p>
          <a:p>
            <a:endParaRPr lang="cs-CZ" dirty="0"/>
          </a:p>
          <a:p>
            <a:r>
              <a:rPr lang="cs-CZ" dirty="0"/>
              <a:t>Vysvětlení</a:t>
            </a:r>
          </a:p>
          <a:p>
            <a:pPr marL="342900" indent="-342900">
              <a:buAutoNum type="arabicParenR"/>
            </a:pPr>
            <a:r>
              <a:rPr lang="cs-CZ" dirty="0"/>
              <a:t>Mohli by tam být </a:t>
            </a:r>
            <a:r>
              <a:rPr lang="cs-CZ" dirty="0" err="1"/>
              <a:t>triploidi</a:t>
            </a:r>
            <a:endParaRPr lang="cs-CZ" dirty="0"/>
          </a:p>
          <a:p>
            <a:pPr marL="342900" indent="-342900">
              <a:buAutoNum type="arabicParenR"/>
            </a:pPr>
            <a:r>
              <a:rPr lang="cs-CZ" dirty="0"/>
              <a:t>Jedná se o transgresivní znaky, tedy znaky, které u hybridů (F2, Bc) nabývají výrazně odlišných hodnot než mají rodiče.</a:t>
            </a:r>
          </a:p>
          <a:p>
            <a:pPr marL="342900" indent="-342900">
              <a:buAutoNum type="arabicParenR"/>
            </a:pPr>
            <a:r>
              <a:rPr lang="cs-CZ" dirty="0"/>
              <a:t>Je to něco úplně jiného :D</a:t>
            </a:r>
          </a:p>
        </p:txBody>
      </p:sp>
    </p:spTree>
    <p:extLst>
      <p:ext uri="{BB962C8B-B14F-4D97-AF65-F5344CB8AC3E}">
        <p14:creationId xmlns:p14="http://schemas.microsoft.com/office/powerpoint/2010/main" val="1345005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Instrukce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 závěrečného "článku" tímto způsobem otestujte všechny znaky.</a:t>
            </a:r>
          </a:p>
          <a:p>
            <a:r>
              <a:rPr lang="cs-CZ" dirty="0"/>
              <a:t>Znaky, které se u CAN a OLE signifikantně liší a HYB je v nich intermediární vyneste i jako </a:t>
            </a:r>
            <a:r>
              <a:rPr lang="cs-CZ" dirty="0" err="1"/>
              <a:t>boxploty</a:t>
            </a:r>
            <a:r>
              <a:rPr lang="cs-CZ" dirty="0"/>
              <a:t>, zbytek do článku nedávejte.</a:t>
            </a:r>
          </a:p>
          <a:p>
            <a:r>
              <a:rPr lang="cs-CZ" dirty="0"/>
              <a:t>Udělejte tabulku použitelných (signifikantně odlišných) a nepoužitelných (signifikantně neodlišných) znaků. V diskusi se zamyslete, proč studované znaky nevyšly - málo vzorků? opravdu znak není dobrý? heterózní efekt, nebo naopak nižší vitalita hybridů?</a:t>
            </a:r>
          </a:p>
          <a:p>
            <a:r>
              <a:rPr lang="cs-CZ" dirty="0" err="1"/>
              <a:t>Cytometrická</a:t>
            </a:r>
            <a:r>
              <a:rPr lang="cs-CZ" dirty="0"/>
              <a:t> data vyhodnoťte ve zvláštní kapitole Průtoková </a:t>
            </a:r>
            <a:r>
              <a:rPr lang="cs-CZ" dirty="0" err="1"/>
              <a:t>cytometrie</a:t>
            </a:r>
            <a:r>
              <a:rPr lang="cs-CZ" dirty="0"/>
              <a:t>. Nedávejte je k morfometrickým datům.</a:t>
            </a:r>
          </a:p>
        </p:txBody>
      </p:sp>
    </p:spTree>
    <p:extLst>
      <p:ext uri="{BB962C8B-B14F-4D97-AF65-F5344CB8AC3E}">
        <p14:creationId xmlns:p14="http://schemas.microsoft.com/office/powerpoint/2010/main" val="2472093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3756A78-4D82-0108-485A-76C41726883C}"/>
              </a:ext>
            </a:extLst>
          </p:cNvPr>
          <p:cNvSpPr txBox="1"/>
          <p:nvPr/>
        </p:nvSpPr>
        <p:spPr>
          <a:xfrm>
            <a:off x="568959" y="304800"/>
            <a:ext cx="1126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/>
              <a:t>Typy proměnných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52274DF-98BC-1C9D-C300-487A7C2D2DDF}"/>
              </a:ext>
            </a:extLst>
          </p:cNvPr>
          <p:cNvSpPr txBox="1"/>
          <p:nvPr/>
        </p:nvSpPr>
        <p:spPr>
          <a:xfrm>
            <a:off x="308671" y="3422342"/>
            <a:ext cx="152596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PROMĚNNÁ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C26C053-0188-2CB7-C49D-8076AE6F8A24}"/>
              </a:ext>
            </a:extLst>
          </p:cNvPr>
          <p:cNvSpPr txBox="1"/>
          <p:nvPr/>
        </p:nvSpPr>
        <p:spPr>
          <a:xfrm>
            <a:off x="2530135" y="2254444"/>
            <a:ext cx="1805511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Kvantitativní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8D7FC6B-AC9D-A7B9-8160-59A0DB4DC8CC}"/>
              </a:ext>
            </a:extLst>
          </p:cNvPr>
          <p:cNvSpPr txBox="1"/>
          <p:nvPr/>
        </p:nvSpPr>
        <p:spPr>
          <a:xfrm>
            <a:off x="2681056" y="4874986"/>
            <a:ext cx="155985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Kvalitativní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11B2DDC-CA88-1B15-7781-10509BDF1349}"/>
              </a:ext>
            </a:extLst>
          </p:cNvPr>
          <p:cNvSpPr txBox="1"/>
          <p:nvPr/>
        </p:nvSpPr>
        <p:spPr>
          <a:xfrm>
            <a:off x="5647437" y="3161150"/>
            <a:ext cx="122028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Diskrétní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8BC1BFA-3B71-9621-E99D-B8C31B8A97EF}"/>
              </a:ext>
            </a:extLst>
          </p:cNvPr>
          <p:cNvSpPr txBox="1"/>
          <p:nvPr/>
        </p:nvSpPr>
        <p:spPr>
          <a:xfrm>
            <a:off x="5647437" y="1537459"/>
            <a:ext cx="122028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Spojité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9C67212-A00C-7032-3657-83530F0518EA}"/>
              </a:ext>
            </a:extLst>
          </p:cNvPr>
          <p:cNvSpPr txBox="1"/>
          <p:nvPr/>
        </p:nvSpPr>
        <p:spPr>
          <a:xfrm>
            <a:off x="5647437" y="5888065"/>
            <a:ext cx="122028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Nominální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118BC9B7-A7D7-AEBC-3767-A5B631C26D72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4335646" y="2439110"/>
            <a:ext cx="1311791" cy="906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CED5375F-9D91-1FF6-B8E8-34BA1F533722}"/>
              </a:ext>
            </a:extLst>
          </p:cNvPr>
          <p:cNvCxnSpPr>
            <a:cxnSpLocks/>
            <a:stCxn id="41" idx="3"/>
            <a:endCxn id="23" idx="1"/>
          </p:cNvCxnSpPr>
          <p:nvPr/>
        </p:nvCxnSpPr>
        <p:spPr>
          <a:xfrm>
            <a:off x="9434134" y="4739306"/>
            <a:ext cx="716982" cy="1333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5165ED20-C7FB-7BF7-B3E9-510C834BA90B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>
            <a:off x="1834637" y="3607008"/>
            <a:ext cx="846419" cy="1452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429E213-6246-E13C-7656-729431E44D34}"/>
              </a:ext>
            </a:extLst>
          </p:cNvPr>
          <p:cNvSpPr txBox="1"/>
          <p:nvPr/>
        </p:nvSpPr>
        <p:spPr>
          <a:xfrm>
            <a:off x="5537140" y="4276114"/>
            <a:ext cx="1550853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Ordinální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A303188-64C8-2FFC-D4F9-751BB9516C7A}"/>
              </a:ext>
            </a:extLst>
          </p:cNvPr>
          <p:cNvSpPr txBox="1"/>
          <p:nvPr/>
        </p:nvSpPr>
        <p:spPr>
          <a:xfrm>
            <a:off x="10244831" y="3146349"/>
            <a:ext cx="163849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Binární </a:t>
            </a:r>
          </a:p>
          <a:p>
            <a:pPr algn="ctr"/>
            <a:r>
              <a:rPr lang="cs-CZ" dirty="0"/>
              <a:t>(2 varianty)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91AADBB-5E9B-BEB0-22C3-25D482A77D98}"/>
              </a:ext>
            </a:extLst>
          </p:cNvPr>
          <p:cNvSpPr txBox="1"/>
          <p:nvPr/>
        </p:nvSpPr>
        <p:spPr>
          <a:xfrm>
            <a:off x="10151116" y="5749566"/>
            <a:ext cx="1732213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Vícekategoriální</a:t>
            </a:r>
            <a:r>
              <a:rPr lang="cs-CZ" dirty="0"/>
              <a:t>(více variant)</a:t>
            </a:r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FF2361E8-98A4-0432-D2FF-036748086428}"/>
              </a:ext>
            </a:extLst>
          </p:cNvPr>
          <p:cNvCxnSpPr>
            <a:cxnSpLocks/>
            <a:stCxn id="2" idx="3"/>
            <a:endCxn id="6" idx="1"/>
          </p:cNvCxnSpPr>
          <p:nvPr/>
        </p:nvCxnSpPr>
        <p:spPr>
          <a:xfrm flipV="1">
            <a:off x="1834637" y="2439110"/>
            <a:ext cx="695498" cy="1167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45EB0BDA-9E63-54DC-B3F4-86EBDBBB5B91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 flipV="1">
            <a:off x="4335646" y="1722125"/>
            <a:ext cx="1311791" cy="716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21989E48-5618-6FDF-23A7-4D9D289FF261}"/>
              </a:ext>
            </a:extLst>
          </p:cNvPr>
          <p:cNvCxnSpPr>
            <a:cxnSpLocks/>
            <a:stCxn id="7" idx="3"/>
            <a:endCxn id="21" idx="1"/>
          </p:cNvCxnSpPr>
          <p:nvPr/>
        </p:nvCxnSpPr>
        <p:spPr>
          <a:xfrm flipV="1">
            <a:off x="4240906" y="4460780"/>
            <a:ext cx="1296234" cy="598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467B28D9-BC79-736E-593D-B89B6B311007}"/>
              </a:ext>
            </a:extLst>
          </p:cNvPr>
          <p:cNvCxnSpPr>
            <a:cxnSpLocks/>
            <a:stCxn id="41" idx="3"/>
            <a:endCxn id="22" idx="1"/>
          </p:cNvCxnSpPr>
          <p:nvPr/>
        </p:nvCxnSpPr>
        <p:spPr>
          <a:xfrm flipV="1">
            <a:off x="9434134" y="3469515"/>
            <a:ext cx="810697" cy="1269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FA853CE0-474E-6285-C2DF-30F268C628A2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4240906" y="5059652"/>
            <a:ext cx="1406531" cy="1013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ravá složená závorka 39">
            <a:extLst>
              <a:ext uri="{FF2B5EF4-FFF2-40B4-BE49-F238E27FC236}">
                <a16:creationId xmlns:a16="http://schemas.microsoft.com/office/drawing/2014/main" id="{0F1F374C-500B-C157-9068-E0FE7FE9526D}"/>
              </a:ext>
            </a:extLst>
          </p:cNvPr>
          <p:cNvSpPr/>
          <p:nvPr/>
        </p:nvSpPr>
        <p:spPr>
          <a:xfrm>
            <a:off x="6961438" y="2784850"/>
            <a:ext cx="779659" cy="39089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829FDA4F-F051-8C94-6F15-5E33695F9ABD}"/>
              </a:ext>
            </a:extLst>
          </p:cNvPr>
          <p:cNvSpPr txBox="1"/>
          <p:nvPr/>
        </p:nvSpPr>
        <p:spPr>
          <a:xfrm>
            <a:off x="7898690" y="4554640"/>
            <a:ext cx="153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Kategoriální</a:t>
            </a:r>
          </a:p>
        </p:txBody>
      </p:sp>
    </p:spTree>
    <p:extLst>
      <p:ext uri="{BB962C8B-B14F-4D97-AF65-F5344CB8AC3E}">
        <p14:creationId xmlns:p14="http://schemas.microsoft.com/office/powerpoint/2010/main" val="89998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0F76122-04B1-68C7-D136-2B20646C81BC}"/>
              </a:ext>
            </a:extLst>
          </p:cNvPr>
          <p:cNvSpPr txBox="1"/>
          <p:nvPr/>
        </p:nvSpPr>
        <p:spPr>
          <a:xfrm>
            <a:off x="346922" y="1375495"/>
            <a:ext cx="687950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000" b="1" i="0" dirty="0">
                <a:solidFill>
                  <a:srgbClr val="000000"/>
                </a:solidFill>
                <a:effectLst/>
              </a:rPr>
              <a:t>Nominální data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sz="2000" b="1" i="0" dirty="0">
                <a:solidFill>
                  <a:srgbClr val="FF0000"/>
                </a:solidFill>
                <a:effectLst/>
              </a:rPr>
              <a:t>NELZE</a:t>
            </a:r>
            <a:r>
              <a:rPr lang="cs-CZ" sz="2000" b="1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vzájemně seřadit (NELZE rozhodnout, která hodnota je větší/menší). 	</a:t>
            </a:r>
          </a:p>
          <a:p>
            <a:pPr algn="l"/>
            <a:r>
              <a:rPr lang="cs-CZ" sz="2000" dirty="0">
                <a:solidFill>
                  <a:srgbClr val="000000"/>
                </a:solidFill>
              </a:rPr>
              <a:t>	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Např. </a:t>
            </a:r>
            <a:r>
              <a:rPr lang="cs-CZ" sz="2000" b="1" i="0" dirty="0">
                <a:solidFill>
                  <a:srgbClr val="000000"/>
                </a:solidFill>
                <a:effectLst/>
              </a:rPr>
              <a:t>barva květu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: béžová, červená, žlutá</a:t>
            </a:r>
          </a:p>
          <a:p>
            <a:pPr algn="l"/>
            <a:r>
              <a:rPr lang="cs-CZ" sz="2000" dirty="0"/>
              <a:t>	</a:t>
            </a:r>
            <a:endParaRPr lang="cs-CZ" sz="2000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cs-CZ" sz="2000" b="1" i="0" dirty="0">
                <a:solidFill>
                  <a:srgbClr val="000000"/>
                </a:solidFill>
                <a:effectLst/>
              </a:rPr>
              <a:t>Ordinální data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 </a:t>
            </a:r>
            <a:r>
              <a:rPr lang="cs-CZ" sz="2000" b="1" i="0" dirty="0">
                <a:solidFill>
                  <a:srgbClr val="FF0000"/>
                </a:solidFill>
                <a:effectLst/>
              </a:rPr>
              <a:t>LZE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 vzájemně seřadit (má smysl se ptát na relaci větší/menší). </a:t>
            </a:r>
          </a:p>
          <a:p>
            <a:pPr algn="l"/>
            <a:r>
              <a:rPr lang="cs-CZ" sz="2000" dirty="0">
                <a:solidFill>
                  <a:srgbClr val="000000"/>
                </a:solidFill>
              </a:rPr>
              <a:t>	Např. </a:t>
            </a:r>
            <a:r>
              <a:rPr lang="cs-CZ" sz="2000" b="1" dirty="0" err="1">
                <a:solidFill>
                  <a:srgbClr val="000000"/>
                </a:solidFill>
              </a:rPr>
              <a:t>ostnitost</a:t>
            </a:r>
            <a:r>
              <a:rPr lang="cs-CZ" sz="2000" b="1" dirty="0">
                <a:solidFill>
                  <a:srgbClr val="000000"/>
                </a:solidFill>
              </a:rPr>
              <a:t> listu</a:t>
            </a:r>
            <a:r>
              <a:rPr lang="cs-CZ" sz="2000" dirty="0">
                <a:solidFill>
                  <a:srgbClr val="000000"/>
                </a:solidFill>
              </a:rPr>
              <a:t>: žádná, mírná, střední, vysoká.</a:t>
            </a:r>
          </a:p>
          <a:p>
            <a:pPr algn="l"/>
            <a:r>
              <a:rPr lang="cs-CZ" sz="2000" b="0" i="0" dirty="0">
                <a:solidFill>
                  <a:srgbClr val="000000"/>
                </a:solidFill>
                <a:effectLst/>
              </a:rPr>
              <a:t>	</a:t>
            </a:r>
          </a:p>
          <a:p>
            <a:pPr algn="l"/>
            <a:endParaRPr lang="cs-CZ" sz="2000" b="0" i="0" dirty="0">
              <a:solidFill>
                <a:srgbClr val="000000"/>
              </a:solidFill>
              <a:effectLst/>
            </a:endParaRPr>
          </a:p>
          <a:p>
            <a:r>
              <a:rPr lang="cs-CZ" sz="2000" dirty="0"/>
              <a:t>Pro vizualizaci dat lze využít </a:t>
            </a:r>
            <a:r>
              <a:rPr lang="cs-CZ" sz="2000" b="1" dirty="0"/>
              <a:t>histogram</a:t>
            </a:r>
            <a:r>
              <a:rPr lang="cs-CZ" sz="2000" dirty="0"/>
              <a:t> (sloupcový graf) nebo </a:t>
            </a:r>
            <a:r>
              <a:rPr lang="cs-CZ" sz="2000" b="1" dirty="0"/>
              <a:t>koláčový graf.</a:t>
            </a:r>
            <a:endParaRPr lang="cs-CZ" sz="2000" b="1" i="0" dirty="0">
              <a:solidFill>
                <a:srgbClr val="000000"/>
              </a:solidFill>
              <a:effectLst/>
            </a:endParaRPr>
          </a:p>
          <a:p>
            <a:endParaRPr lang="cs-CZ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3756A78-4D82-0108-485A-76C41726883C}"/>
              </a:ext>
            </a:extLst>
          </p:cNvPr>
          <p:cNvSpPr txBox="1"/>
          <p:nvPr/>
        </p:nvSpPr>
        <p:spPr>
          <a:xfrm>
            <a:off x="568959" y="304800"/>
            <a:ext cx="1126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/>
              <a:t>Kvalitativní proměnné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C28A6C8-902C-FC79-9C41-EA2AA40B6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3" t="4410" r="7504" b="4355"/>
          <a:stretch/>
        </p:blipFill>
        <p:spPr>
          <a:xfrm>
            <a:off x="7859829" y="3926035"/>
            <a:ext cx="3583211" cy="282753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8590AE3-4C4D-821A-7B09-0242C638AF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92"/>
          <a:stretch/>
        </p:blipFill>
        <p:spPr>
          <a:xfrm>
            <a:off x="8195867" y="774485"/>
            <a:ext cx="2911136" cy="303847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BE64016-C52E-7468-C76A-A143D7AFE983}"/>
              </a:ext>
            </a:extLst>
          </p:cNvPr>
          <p:cNvSpPr/>
          <p:nvPr/>
        </p:nvSpPr>
        <p:spPr>
          <a:xfrm>
            <a:off x="10983849" y="887560"/>
            <a:ext cx="639192" cy="841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136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0F76122-04B1-68C7-D136-2B20646C81BC}"/>
              </a:ext>
            </a:extLst>
          </p:cNvPr>
          <p:cNvSpPr txBox="1"/>
          <p:nvPr/>
        </p:nvSpPr>
        <p:spPr>
          <a:xfrm>
            <a:off x="389926" y="1588559"/>
            <a:ext cx="6570167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000" b="0" i="0" dirty="0">
                <a:solidFill>
                  <a:srgbClr val="000000"/>
                </a:solidFill>
                <a:effectLst/>
              </a:rPr>
              <a:t>Kvantitativní data = numerické, kardinální </a:t>
            </a:r>
          </a:p>
          <a:p>
            <a:pPr algn="l"/>
            <a:endParaRPr lang="cs-CZ" sz="2000" dirty="0">
              <a:solidFill>
                <a:srgbClr val="000000"/>
              </a:solidFill>
            </a:endParaRPr>
          </a:p>
          <a:p>
            <a:pPr algn="l"/>
            <a:r>
              <a:rPr lang="cs-CZ" sz="2000" b="1" i="0" dirty="0">
                <a:solidFill>
                  <a:srgbClr val="000000"/>
                </a:solidFill>
                <a:effectLst/>
              </a:rPr>
              <a:t>Spojitá data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 mohou </a:t>
            </a:r>
            <a:r>
              <a:rPr lang="cs-CZ" sz="2000" b="1" i="0" dirty="0">
                <a:solidFill>
                  <a:srgbClr val="FF0000"/>
                </a:solidFill>
                <a:effectLst/>
              </a:rPr>
              <a:t>nabývat jakýchkoliv hodnot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v určitém rozmezí (intervalu). Lze je porovnávat.</a:t>
            </a:r>
          </a:p>
          <a:p>
            <a:pPr algn="l"/>
            <a:r>
              <a:rPr lang="cs-CZ" sz="2000" dirty="0">
                <a:solidFill>
                  <a:srgbClr val="000000"/>
                </a:solidFill>
              </a:rPr>
              <a:t>	Např. výška rostlin</a:t>
            </a:r>
            <a:endParaRPr lang="cs-CZ" sz="2000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cs-CZ" sz="2000" b="0" i="0" dirty="0">
              <a:solidFill>
                <a:srgbClr val="000000"/>
              </a:solidFill>
              <a:effectLst/>
            </a:endParaRPr>
          </a:p>
          <a:p>
            <a:r>
              <a:rPr lang="cs-CZ" sz="2000" b="1" i="0" dirty="0">
                <a:solidFill>
                  <a:srgbClr val="000000"/>
                </a:solidFill>
                <a:effectLst/>
              </a:rPr>
              <a:t>Diskrétní data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 mají </a:t>
            </a:r>
            <a:r>
              <a:rPr lang="cs-CZ" sz="2000" b="1" i="0" dirty="0">
                <a:solidFill>
                  <a:srgbClr val="FF0000"/>
                </a:solidFill>
                <a:effectLst/>
              </a:rPr>
              <a:t>konečný počet hodnot/bodů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. Lze je porovnávat.</a:t>
            </a:r>
          </a:p>
          <a:p>
            <a:pPr algn="l"/>
            <a:r>
              <a:rPr lang="cs-CZ" sz="2000" dirty="0">
                <a:solidFill>
                  <a:srgbClr val="000000"/>
                </a:solidFill>
              </a:rPr>
              <a:t>	Např.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počet semen v úboru (neexistuje 2,5 semene v úboru)</a:t>
            </a:r>
          </a:p>
          <a:p>
            <a:pPr algn="l"/>
            <a:endParaRPr lang="cs-CZ" sz="2000" dirty="0"/>
          </a:p>
          <a:p>
            <a:pPr algn="just">
              <a:spcBef>
                <a:spcPts val="600"/>
              </a:spcBef>
            </a:pPr>
            <a:r>
              <a:rPr lang="cs-CZ" sz="2000" dirty="0"/>
              <a:t>Pro vizualizaci dat lze využít </a:t>
            </a:r>
            <a:r>
              <a:rPr lang="cs-CZ" sz="2000" b="1" dirty="0"/>
              <a:t>krabicový graf </a:t>
            </a:r>
            <a:r>
              <a:rPr lang="cs-CZ" sz="2000" dirty="0"/>
              <a:t>nebo </a:t>
            </a:r>
            <a:r>
              <a:rPr lang="cs-CZ" sz="2000" b="1" dirty="0"/>
              <a:t>histogram</a:t>
            </a:r>
            <a:r>
              <a:rPr lang="cs-CZ" sz="2000" dirty="0"/>
              <a:t> (sloupcový graf).</a:t>
            </a:r>
            <a:endParaRPr lang="cs-CZ" sz="2000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3756A78-4D82-0108-485A-76C41726883C}"/>
              </a:ext>
            </a:extLst>
          </p:cNvPr>
          <p:cNvSpPr txBox="1"/>
          <p:nvPr/>
        </p:nvSpPr>
        <p:spPr>
          <a:xfrm>
            <a:off x="568959" y="304800"/>
            <a:ext cx="1126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/>
              <a:t>Kvantitativní proměnné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A4CEE14-F58B-29D9-051E-5941D63672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3" t="4410" r="7504" b="4355"/>
          <a:stretch/>
        </p:blipFill>
        <p:spPr>
          <a:xfrm>
            <a:off x="7859829" y="3926035"/>
            <a:ext cx="3583211" cy="282753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78DF648-15F3-E1D1-718E-8CCC4122A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88" t="7337" r="6006" b="5672"/>
          <a:stretch/>
        </p:blipFill>
        <p:spPr>
          <a:xfrm>
            <a:off x="7910765" y="1135797"/>
            <a:ext cx="3532275" cy="271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7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0F76122-04B1-68C7-D136-2B20646C81BC}"/>
              </a:ext>
            </a:extLst>
          </p:cNvPr>
          <p:cNvSpPr txBox="1"/>
          <p:nvPr/>
        </p:nvSpPr>
        <p:spPr>
          <a:xfrm>
            <a:off x="273335" y="1544171"/>
            <a:ext cx="118562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0" dirty="0">
                <a:solidFill>
                  <a:srgbClr val="000000"/>
                </a:solidFill>
                <a:effectLst/>
              </a:rPr>
              <a:t>Binární (alternativní, dichotomická) data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 nabývají </a:t>
            </a:r>
            <a:r>
              <a:rPr lang="cs-CZ" sz="2000" b="1" i="0" dirty="0">
                <a:solidFill>
                  <a:srgbClr val="FF0000"/>
                </a:solidFill>
                <a:effectLst/>
              </a:rPr>
              <a:t>pouze dvou hodnot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. Většinou jsou to data typu </a:t>
            </a:r>
            <a:r>
              <a:rPr lang="cs-CZ" sz="2000" b="1" i="0" dirty="0">
                <a:solidFill>
                  <a:srgbClr val="FF0000"/>
                </a:solidFill>
                <a:effectLst/>
              </a:rPr>
              <a:t>ano/ne (1/0)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. </a:t>
            </a:r>
          </a:p>
          <a:p>
            <a:r>
              <a:rPr lang="cs-CZ" sz="2000" dirty="0">
                <a:solidFill>
                  <a:srgbClr val="000000"/>
                </a:solidFill>
              </a:rPr>
              <a:t>	Např. </a:t>
            </a:r>
            <a:r>
              <a:rPr lang="cs-CZ" sz="2000" b="1" i="0" dirty="0">
                <a:solidFill>
                  <a:srgbClr val="000000"/>
                </a:solidFill>
                <a:effectLst/>
              </a:rPr>
              <a:t>přítomnost prašníkových trubiček: </a:t>
            </a:r>
            <a:r>
              <a:rPr lang="cs-CZ" sz="2000" i="0" dirty="0">
                <a:solidFill>
                  <a:srgbClr val="000000"/>
                </a:solidFill>
                <a:effectLst/>
              </a:rPr>
              <a:t>mají/nemají</a:t>
            </a:r>
            <a:endParaRPr lang="cs-CZ" sz="2000" b="0" i="0" dirty="0">
              <a:solidFill>
                <a:srgbClr val="000000"/>
              </a:solidFill>
              <a:effectLst/>
            </a:endParaRPr>
          </a:p>
          <a:p>
            <a:endParaRPr lang="cs-CZ" sz="2000" dirty="0">
              <a:solidFill>
                <a:srgbClr val="000000"/>
              </a:solidFill>
            </a:endParaRPr>
          </a:p>
          <a:p>
            <a:r>
              <a:rPr lang="cs-CZ" sz="2000" b="1" i="0" dirty="0" err="1">
                <a:solidFill>
                  <a:srgbClr val="000000"/>
                </a:solidFill>
                <a:effectLst/>
              </a:rPr>
              <a:t>Vícekategoriální</a:t>
            </a:r>
            <a:r>
              <a:rPr lang="cs-CZ" sz="2000" b="1" i="0" dirty="0">
                <a:solidFill>
                  <a:srgbClr val="000000"/>
                </a:solidFill>
                <a:effectLst/>
              </a:rPr>
              <a:t> (množná, </a:t>
            </a:r>
            <a:r>
              <a:rPr lang="cs-CZ" sz="2000" b="1" i="0" dirty="0" err="1">
                <a:solidFill>
                  <a:srgbClr val="000000"/>
                </a:solidFill>
                <a:effectLst/>
              </a:rPr>
              <a:t>polychotomická</a:t>
            </a:r>
            <a:r>
              <a:rPr lang="cs-CZ" sz="2000" b="1" i="0" dirty="0">
                <a:solidFill>
                  <a:srgbClr val="000000"/>
                </a:solidFill>
                <a:effectLst/>
              </a:rPr>
              <a:t>) data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nabývají </a:t>
            </a:r>
            <a:r>
              <a:rPr lang="cs-CZ" sz="2000" b="1" i="0" dirty="0">
                <a:solidFill>
                  <a:srgbClr val="FF0000"/>
                </a:solidFill>
                <a:effectLst/>
              </a:rPr>
              <a:t>více než dvou hodnot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r>
              <a:rPr lang="cs-CZ" sz="2000" b="0" i="0" dirty="0">
                <a:solidFill>
                  <a:srgbClr val="000000"/>
                </a:solidFill>
                <a:effectLst/>
              </a:rPr>
              <a:t>	</a:t>
            </a:r>
            <a:r>
              <a:rPr lang="cs-CZ" sz="2000" dirty="0">
                <a:solidFill>
                  <a:srgbClr val="000000"/>
                </a:solidFill>
              </a:rPr>
              <a:t> Např. </a:t>
            </a:r>
            <a:r>
              <a:rPr lang="cs-CZ" sz="2000" b="1" i="0" dirty="0">
                <a:solidFill>
                  <a:srgbClr val="000000"/>
                </a:solidFill>
                <a:effectLst/>
              </a:rPr>
              <a:t>pohlaví rostlin:</a:t>
            </a:r>
            <a:r>
              <a:rPr lang="cs-CZ" sz="2000" i="0" dirty="0">
                <a:solidFill>
                  <a:srgbClr val="000000"/>
                </a:solidFill>
                <a:effectLst/>
              </a:rPr>
              <a:t> samice, hermafrodit, samec</a:t>
            </a:r>
            <a:endParaRPr lang="cs-CZ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3756A78-4D82-0108-485A-76C41726883C}"/>
              </a:ext>
            </a:extLst>
          </p:cNvPr>
          <p:cNvSpPr txBox="1"/>
          <p:nvPr/>
        </p:nvSpPr>
        <p:spPr>
          <a:xfrm>
            <a:off x="568959" y="304800"/>
            <a:ext cx="11264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/>
              <a:t>Kategoriální proměnné </a:t>
            </a:r>
          </a:p>
        </p:txBody>
      </p:sp>
    </p:spTree>
    <p:extLst>
      <p:ext uri="{BB962C8B-B14F-4D97-AF65-F5344CB8AC3E}">
        <p14:creationId xmlns:p14="http://schemas.microsoft.com/office/powerpoint/2010/main" val="94651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ýsledek obrázku pro výška gaussova křivka">
            <a:extLst>
              <a:ext uri="{FF2B5EF4-FFF2-40B4-BE49-F238E27FC236}">
                <a16:creationId xmlns:a16="http://schemas.microsoft.com/office/drawing/2014/main" id="{FCA3F8F5-9B05-6FD1-7DA3-D64A89821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06" y="2645546"/>
            <a:ext cx="7509460" cy="413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3E79184-1022-8B37-A2F4-A8F1D390759B}"/>
              </a:ext>
            </a:extLst>
          </p:cNvPr>
          <p:cNvSpPr txBox="1"/>
          <p:nvPr/>
        </p:nvSpPr>
        <p:spPr>
          <a:xfrm>
            <a:off x="458680" y="1257713"/>
            <a:ext cx="11274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Míra polohy (centrální tendence)</a:t>
            </a:r>
          </a:p>
          <a:p>
            <a:r>
              <a:rPr lang="cs-CZ" b="1" dirty="0"/>
              <a:t>Průměr </a:t>
            </a:r>
            <a:r>
              <a:rPr lang="cs-CZ" dirty="0"/>
              <a:t>= součet všech hodnot vydělený jejich počtem (typická hodnota souboru).</a:t>
            </a:r>
          </a:p>
          <a:p>
            <a:r>
              <a:rPr lang="cs-CZ" b="1" dirty="0"/>
              <a:t>Medián </a:t>
            </a:r>
            <a:r>
              <a:rPr lang="cs-CZ" dirty="0"/>
              <a:t>= prostřední hodnota seřazeného souboru (50% dat nad i pod touto hodnotou)</a:t>
            </a:r>
          </a:p>
          <a:p>
            <a:r>
              <a:rPr lang="cs-CZ" b="1" dirty="0"/>
              <a:t>Modus</a:t>
            </a:r>
            <a:r>
              <a:rPr lang="cs-CZ" dirty="0"/>
              <a:t> = nejčetnější hodnota v souboru (</a:t>
            </a:r>
            <a:r>
              <a:rPr lang="cs-CZ" dirty="0" err="1"/>
              <a:t>uni</a:t>
            </a:r>
            <a:r>
              <a:rPr lang="cs-CZ" dirty="0"/>
              <a:t>-, </a:t>
            </a:r>
            <a:r>
              <a:rPr lang="cs-CZ" dirty="0" err="1"/>
              <a:t>bi</a:t>
            </a:r>
            <a:r>
              <a:rPr lang="cs-CZ" dirty="0"/>
              <a:t>-, </a:t>
            </a:r>
            <a:r>
              <a:rPr lang="cs-CZ" dirty="0" err="1"/>
              <a:t>tri</a:t>
            </a:r>
            <a:r>
              <a:rPr lang="cs-CZ" dirty="0"/>
              <a:t>- atd. modální soubory dat).</a:t>
            </a:r>
          </a:p>
          <a:p>
            <a:endParaRPr lang="cs-CZ" dirty="0"/>
          </a:p>
          <a:p>
            <a:r>
              <a:rPr lang="cs-CZ" b="1" dirty="0"/>
              <a:t>PRŮMĚR vs. MEDIÁN</a:t>
            </a:r>
          </a:p>
          <a:p>
            <a:r>
              <a:rPr lang="cs-CZ" dirty="0"/>
              <a:t>Průměr není rezistentní vůči odlehlým pozorováním!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3E7D1DB-956A-B6EA-2C47-A15C4FA50E6C}"/>
              </a:ext>
            </a:extLst>
          </p:cNvPr>
          <p:cNvSpPr txBox="1"/>
          <p:nvPr/>
        </p:nvSpPr>
        <p:spPr>
          <a:xfrm>
            <a:off x="458680" y="488272"/>
            <a:ext cx="10759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/>
              <a:t>Základní statistické údaje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95DCDB9-6079-6425-554F-46FFDCDD48B4}"/>
              </a:ext>
            </a:extLst>
          </p:cNvPr>
          <p:cNvSpPr txBox="1"/>
          <p:nvPr/>
        </p:nvSpPr>
        <p:spPr>
          <a:xfrm>
            <a:off x="-79899" y="4249977"/>
            <a:ext cx="7389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Pro základní statistické hodnocení důležité: </a:t>
            </a: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normální rozložení dat</a:t>
            </a:r>
          </a:p>
          <a:p>
            <a:pPr algn="ctr"/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82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3E79184-1022-8B37-A2F4-A8F1D390759B}"/>
              </a:ext>
            </a:extLst>
          </p:cNvPr>
          <p:cNvSpPr txBox="1"/>
          <p:nvPr/>
        </p:nvSpPr>
        <p:spPr>
          <a:xfrm>
            <a:off x="458680" y="1257713"/>
            <a:ext cx="11274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Míra polohy (centrální tendence)</a:t>
            </a:r>
          </a:p>
          <a:p>
            <a:r>
              <a:rPr lang="cs-CZ" b="1" dirty="0"/>
              <a:t>Průměr </a:t>
            </a:r>
            <a:r>
              <a:rPr lang="cs-CZ" dirty="0"/>
              <a:t>= součet všech hodnot vydělený jejich počtem (typická hodnota souboru).</a:t>
            </a:r>
          </a:p>
          <a:p>
            <a:r>
              <a:rPr lang="cs-CZ" b="1" dirty="0"/>
              <a:t>Medián </a:t>
            </a:r>
            <a:r>
              <a:rPr lang="cs-CZ" dirty="0"/>
              <a:t>= prostřední hodnota seřazeného souboru (50% dat nad i pod touto hodnotou)</a:t>
            </a:r>
          </a:p>
          <a:p>
            <a:r>
              <a:rPr lang="cs-CZ" b="1" dirty="0"/>
              <a:t>Modus</a:t>
            </a:r>
            <a:r>
              <a:rPr lang="cs-CZ" dirty="0"/>
              <a:t> = nejčetnější hodnota v souboru (</a:t>
            </a:r>
            <a:r>
              <a:rPr lang="cs-CZ" dirty="0" err="1"/>
              <a:t>uni</a:t>
            </a:r>
            <a:r>
              <a:rPr lang="cs-CZ" dirty="0"/>
              <a:t>-, </a:t>
            </a:r>
            <a:r>
              <a:rPr lang="cs-CZ" dirty="0" err="1"/>
              <a:t>bi</a:t>
            </a:r>
            <a:r>
              <a:rPr lang="cs-CZ" dirty="0"/>
              <a:t>-, </a:t>
            </a:r>
            <a:r>
              <a:rPr lang="cs-CZ" dirty="0" err="1"/>
              <a:t>tri</a:t>
            </a:r>
            <a:r>
              <a:rPr lang="cs-CZ" dirty="0"/>
              <a:t>- atd. modální soubory dat).</a:t>
            </a:r>
          </a:p>
          <a:p>
            <a:endParaRPr lang="cs-CZ" dirty="0"/>
          </a:p>
          <a:p>
            <a:r>
              <a:rPr lang="cs-CZ" b="1" dirty="0"/>
              <a:t>PRŮMĚR vs. MEDIÁN</a:t>
            </a:r>
          </a:p>
          <a:p>
            <a:r>
              <a:rPr lang="cs-CZ" dirty="0"/>
              <a:t>Průměr není rezistentní vůči odlehlým pozorováním!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95DCDB9-6079-6425-554F-46FFDCDD48B4}"/>
              </a:ext>
            </a:extLst>
          </p:cNvPr>
          <p:cNvSpPr txBox="1"/>
          <p:nvPr/>
        </p:nvSpPr>
        <p:spPr>
          <a:xfrm>
            <a:off x="2240132" y="5169399"/>
            <a:ext cx="3485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Je nesmyslné počítat průměr např. při bimodálním rozložení dat!</a:t>
            </a:r>
          </a:p>
          <a:p>
            <a:endParaRPr lang="cs-CZ" b="1" dirty="0"/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 testovat: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Shapiro-Wilk’s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Graph of a bimodal distribution.">
            <a:extLst>
              <a:ext uri="{FF2B5EF4-FFF2-40B4-BE49-F238E27FC236}">
                <a16:creationId xmlns:a16="http://schemas.microsoft.com/office/drawing/2014/main" id="{EBE8DC54-4936-B6E1-2369-61A1CF318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b="9889"/>
          <a:stretch/>
        </p:blipFill>
        <p:spPr bwMode="auto">
          <a:xfrm>
            <a:off x="6169981" y="3113077"/>
            <a:ext cx="6022019" cy="344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476A298-2EAD-513C-4E9A-FCA553A0E782}"/>
              </a:ext>
            </a:extLst>
          </p:cNvPr>
          <p:cNvSpPr txBox="1"/>
          <p:nvPr/>
        </p:nvSpPr>
        <p:spPr>
          <a:xfrm>
            <a:off x="458680" y="488272"/>
            <a:ext cx="10759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/>
              <a:t>Základní statistické údaje</a:t>
            </a:r>
          </a:p>
        </p:txBody>
      </p:sp>
    </p:spTree>
    <p:extLst>
      <p:ext uri="{BB962C8B-B14F-4D97-AF65-F5344CB8AC3E}">
        <p14:creationId xmlns:p14="http://schemas.microsoft.com/office/powerpoint/2010/main" val="1832391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34483</TotalTime>
  <Words>1774</Words>
  <Application>Microsoft Office PowerPoint</Application>
  <PresentationFormat>Širokoúhlá obrazovka</PresentationFormat>
  <Paragraphs>290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Lucida Console</vt:lpstr>
      <vt:lpstr>Motiv Office</vt:lpstr>
      <vt:lpstr>Bi6589   Laboratorní a bioinformatické metody rostlinné biosystematiky</vt:lpstr>
      <vt:lpstr>Vyhodnocení a vizualizace dat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 se dva soubory proměnných liší  aneb hledáme dobré znaky </vt:lpstr>
      <vt:lpstr>Jak se dva soubory proměnných liší  aneb hledáme dobré znaky </vt:lpstr>
      <vt:lpstr>Signifikance (p-hodnota, p-value)</vt:lpstr>
      <vt:lpstr>Prezentace aplikace PowerPoint</vt:lpstr>
      <vt:lpstr>Prezentace aplikace PowerPoint</vt:lpstr>
      <vt:lpstr>Testování odlišnosti dvou souborů</vt:lpstr>
      <vt:lpstr>Prezentace aplikace PowerPoint</vt:lpstr>
      <vt:lpstr>Prezentace aplikace PowerPoint</vt:lpstr>
      <vt:lpstr>Prezentace aplikace PowerPoint</vt:lpstr>
      <vt:lpstr>Prezentace aplikace PowerPoint</vt:lpstr>
      <vt:lpstr>Instrukce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Šmerda</dc:creator>
  <cp:lastModifiedBy>Jakub Šmerda</cp:lastModifiedBy>
  <cp:revision>20</cp:revision>
  <dcterms:created xsi:type="dcterms:W3CDTF">2023-09-04T10:10:59Z</dcterms:created>
  <dcterms:modified xsi:type="dcterms:W3CDTF">2024-12-04T11:24:42Z</dcterms:modified>
</cp:coreProperties>
</file>