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327" r:id="rId3"/>
    <p:sldId id="329" r:id="rId4"/>
    <p:sldId id="377" r:id="rId5"/>
    <p:sldId id="374" r:id="rId6"/>
    <p:sldId id="379" r:id="rId7"/>
    <p:sldId id="375" r:id="rId8"/>
    <p:sldId id="376" r:id="rId9"/>
    <p:sldId id="380" r:id="rId10"/>
    <p:sldId id="381" r:id="rId11"/>
    <p:sldId id="382" r:id="rId12"/>
    <p:sldId id="383" r:id="rId13"/>
    <p:sldId id="384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AFFA6-72FC-06F0-A238-999B372C2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D2EF74-BFE2-DAF1-779B-830AE3239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31909C-9B76-A4AA-9400-F9FD0BE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E279-E4E0-4AD2-8D6C-4E6868CBE96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2BD2A5-D0D6-AF64-97A4-A0FC16A0E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CFFC07-46B6-C383-3A92-975446970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E1ED-4008-465F-B4B6-CF1DAEFC0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65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1762-4049-52C4-CD8B-A2AA8DC53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1E58BE-08DC-9CF5-8946-5F65DEFA1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DE6B75-6CED-5B97-A472-D5AB23D9B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E279-E4E0-4AD2-8D6C-4E6868CBE96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B4864-CA38-3808-42B0-52A2D075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2DDE5C-91D3-03DA-F4BD-0ED9F8CA1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E1ED-4008-465F-B4B6-CF1DAEFC0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28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418E026-BAF9-3D88-7743-8EBA9F3449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E0CB254-A190-8653-101D-F3AA6F136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0D959A-C27A-0FE4-0485-507070EA1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E279-E4E0-4AD2-8D6C-4E6868CBE96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6A0F60-01AE-6B20-B8F0-72CC73C3E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CFCB7D-9BD4-0EDD-0525-C376BC83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E1ED-4008-465F-B4B6-CF1DAEFC0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89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94435-B607-7B8E-72B9-E8DB1EC4A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DF070-3D15-06CE-7DEB-AC9500E5F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A27E27-60B1-1362-A340-0D2661E9B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E279-E4E0-4AD2-8D6C-4E6868CBE96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81C92C-9EA2-D342-25F2-9C9CEDF62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00F755-2833-9C8C-E635-4CE756F7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E1ED-4008-465F-B4B6-CF1DAEFC0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3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36B8DF-254C-34FA-F4CB-39CC359E8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E3F210-D227-1FF8-59CE-9F341DFD6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264EA6-3838-6626-C4AC-4BF649335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E279-E4E0-4AD2-8D6C-4E6868CBE96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90B278-97B4-D040-9B1D-717CFCB16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FC34BE-E6A0-8365-D741-537AE0DEA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E1ED-4008-465F-B4B6-CF1DAEFC0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92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DD0A0-DD59-B3CF-A9AF-C9A9C0019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90369-34A1-2709-7A48-6E20FB36E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EF6E3FA-3178-45F5-B298-BFC3AC2AF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008F73-832D-FFCD-ED26-C63628A76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E279-E4E0-4AD2-8D6C-4E6868CBE96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86E0A3-F33F-6D1A-F1F0-D4319298B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4AA6B5-E325-6921-A644-BE6A2F0F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E1ED-4008-465F-B4B6-CF1DAEFC0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66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C30F4-9557-811A-85B0-EBBC2A7E2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D20F1D-DDC1-BAD7-B481-7872F34D1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021263-5195-9837-919C-39984178D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62255F1-427F-1061-0E06-A1CC8426DE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674C17E-667F-2800-4623-42B584DA44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01CB2CF-C35D-50D7-B4F5-BC9FB158B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E279-E4E0-4AD2-8D6C-4E6868CBE96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F9E52F8-5C66-4E91-6CF5-A1E2F35D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3986C0C-D8FD-97C2-1CDA-42AD10777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E1ED-4008-465F-B4B6-CF1DAEFC0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01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FEE7A-AF06-D61A-F71D-7800DF2E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CD81F61-4689-8F0F-6FC3-AE024359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E279-E4E0-4AD2-8D6C-4E6868CBE96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4D1983-4925-784B-61E2-B33AA3C33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45518F-8615-000B-C102-B4AB581B2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E1ED-4008-465F-B4B6-CF1DAEFC0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76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3C6F705-B068-404D-1F04-75229EBAC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E279-E4E0-4AD2-8D6C-4E6868CBE96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44491C7-4AEA-2979-F465-E160FDE0B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4D930E-88C0-F815-7C99-F41AE5BEB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E1ED-4008-465F-B4B6-CF1DAEFC0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08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987768-5F37-7779-8F94-19DF67723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1B1BAE-36EC-C71A-46E2-07121CF99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A696ACF-C5E7-E14E-105A-61D7CBFA8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D03B3E-4273-6AE9-B1C8-06D55235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E279-E4E0-4AD2-8D6C-4E6868CBE96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D894D4-2B94-092E-72F3-844EB1CB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570EFA-57BF-3774-BA7D-AD79301D6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E1ED-4008-465F-B4B6-CF1DAEFC0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62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98E1C-D377-B154-C7F0-9E10DC736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48174C-B6CD-A61A-6ED5-8E46DC3C4E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CBF254-A196-CE39-BDF6-E70D75E48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AD950D-62F7-A53E-AD6E-8CBDB468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E279-E4E0-4AD2-8D6C-4E6868CBE96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70CE20-D56A-9CF3-8F83-F7B6C1ACD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F771CA-A705-A83A-4FF6-5E9CD89E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E1ED-4008-465F-B4B6-CF1DAEFC0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0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8D4BC01-9A26-6B58-4E53-BECF32091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698451-F6C5-7E1C-529D-BDE42B454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BA686F-8CB5-057C-BA08-60D70474E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8E279-E4E0-4AD2-8D6C-4E6868CBE96D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E7B95F-0089-2DCA-DC33-633A953BD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DEBB02-4D17-A3BE-79A2-620A9A10C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CE1ED-4008-465F-B4B6-CF1DAEFC0E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33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58BBA-15C2-49DE-A012-D203A516D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213" y="2443162"/>
            <a:ext cx="11077575" cy="3440113"/>
          </a:xfrm>
        </p:spPr>
        <p:txBody>
          <a:bodyPr>
            <a:normAutofit/>
          </a:bodyPr>
          <a:lstStyle/>
          <a:p>
            <a:r>
              <a:rPr lang="cs-CZ" b="1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Bi6589</a:t>
            </a:r>
            <a:r>
              <a:rPr lang="cs-CZ" b="0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b="0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0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Laboratorní a </a:t>
            </a:r>
            <a:r>
              <a:rPr lang="cs-CZ" b="0" i="0" dirty="0" err="1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bioinformatické</a:t>
            </a:r>
            <a:r>
              <a:rPr lang="cs-CZ" b="0" i="0" dirty="0">
                <a:solidFill>
                  <a:srgbClr val="0A0A0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metody rostlinné biosystematiky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D977399-C98A-41C7-BE93-1FA6631CB4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32" y="448817"/>
            <a:ext cx="2785074" cy="158496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F1D0BD56-C05E-48CC-A6C6-EA71BA166D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679" y="420962"/>
            <a:ext cx="1610995" cy="161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767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55ED52-0295-C98C-AA72-E75DEE5776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B6A8583-D45C-0483-AB0E-217E63E81C35}"/>
              </a:ext>
            </a:extLst>
          </p:cNvPr>
          <p:cNvSpPr txBox="1"/>
          <p:nvPr/>
        </p:nvSpPr>
        <p:spPr>
          <a:xfrm>
            <a:off x="363792" y="1807043"/>
            <a:ext cx="1162254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statistické metody používané k rozlišování mezi dvěma nebo více skupinami na základě hodnot vstupních proměnných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cílem je klasifikovat nové pozorování do správné skupiny nebo pochopit vztahy mezi proměnnými a skupinami.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96681F8-8A69-3129-1303-E0896D7052A2}"/>
              </a:ext>
            </a:extLst>
          </p:cNvPr>
          <p:cNvSpPr txBox="1"/>
          <p:nvPr/>
        </p:nvSpPr>
        <p:spPr>
          <a:xfrm>
            <a:off x="721359" y="457200"/>
            <a:ext cx="11264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Diskriminační analýza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123B58B-D7D5-F2E5-97D5-EF4EB51F5A97}"/>
              </a:ext>
            </a:extLst>
          </p:cNvPr>
          <p:cNvSpPr txBox="1"/>
          <p:nvPr/>
        </p:nvSpPr>
        <p:spPr>
          <a:xfrm>
            <a:off x="363792" y="4613170"/>
            <a:ext cx="1115961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Volba metody závisí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Povaze dat</a:t>
            </a:r>
            <a:r>
              <a:rPr lang="cs-CZ" sz="2800" dirty="0"/>
              <a:t> (např. lineární vs. nelineární vztahy).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Předpokladech</a:t>
            </a:r>
            <a:r>
              <a:rPr lang="cs-CZ" sz="2800" dirty="0"/>
              <a:t> (např. normalita, homogenita </a:t>
            </a:r>
            <a:r>
              <a:rPr lang="cs-CZ" sz="2800" dirty="0" err="1"/>
              <a:t>kovariančních</a:t>
            </a:r>
            <a:r>
              <a:rPr lang="cs-CZ" sz="2800" dirty="0"/>
              <a:t> matic).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Účelu analýzy</a:t>
            </a:r>
            <a:r>
              <a:rPr lang="cs-CZ" sz="2800" dirty="0"/>
              <a:t> (např. predikce, interpretace).</a:t>
            </a:r>
          </a:p>
        </p:txBody>
      </p:sp>
    </p:spTree>
    <p:extLst>
      <p:ext uri="{BB962C8B-B14F-4D97-AF65-F5344CB8AC3E}">
        <p14:creationId xmlns:p14="http://schemas.microsoft.com/office/powerpoint/2010/main" val="3745051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B293B-897F-F7E0-D205-1F31881CB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F49B896-FD38-FB97-B1CE-6C2798BCB72E}"/>
              </a:ext>
            </a:extLst>
          </p:cNvPr>
          <p:cNvSpPr txBox="1"/>
          <p:nvPr/>
        </p:nvSpPr>
        <p:spPr>
          <a:xfrm>
            <a:off x="568959" y="304800"/>
            <a:ext cx="112649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/>
              <a:t>Přehled vybraných metod Diskriminační analýzy (dle GPT chat)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3A69307-8DC8-2621-9860-3CF70DAAA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311393"/>
              </p:ext>
            </p:extLst>
          </p:nvPr>
        </p:nvGraphicFramePr>
        <p:xfrm>
          <a:off x="594040" y="2113934"/>
          <a:ext cx="11597960" cy="4606424"/>
        </p:xfrm>
        <a:graphic>
          <a:graphicData uri="http://schemas.openxmlformats.org/drawingml/2006/table">
            <a:tbl>
              <a:tblPr/>
              <a:tblGrid>
                <a:gridCol w="1809136">
                  <a:extLst>
                    <a:ext uri="{9D8B030D-6E8A-4147-A177-3AD203B41FA5}">
                      <a16:colId xmlns:a16="http://schemas.microsoft.com/office/drawing/2014/main" val="354551460"/>
                    </a:ext>
                  </a:extLst>
                </a:gridCol>
                <a:gridCol w="2830048">
                  <a:extLst>
                    <a:ext uri="{9D8B030D-6E8A-4147-A177-3AD203B41FA5}">
                      <a16:colId xmlns:a16="http://schemas.microsoft.com/office/drawing/2014/main" val="1823045072"/>
                    </a:ext>
                  </a:extLst>
                </a:gridCol>
                <a:gridCol w="2319592">
                  <a:extLst>
                    <a:ext uri="{9D8B030D-6E8A-4147-A177-3AD203B41FA5}">
                      <a16:colId xmlns:a16="http://schemas.microsoft.com/office/drawing/2014/main" val="4113207632"/>
                    </a:ext>
                  </a:extLst>
                </a:gridCol>
                <a:gridCol w="2319592">
                  <a:extLst>
                    <a:ext uri="{9D8B030D-6E8A-4147-A177-3AD203B41FA5}">
                      <a16:colId xmlns:a16="http://schemas.microsoft.com/office/drawing/2014/main" val="3582956110"/>
                    </a:ext>
                  </a:extLst>
                </a:gridCol>
                <a:gridCol w="2319592">
                  <a:extLst>
                    <a:ext uri="{9D8B030D-6E8A-4147-A177-3AD203B41FA5}">
                      <a16:colId xmlns:a16="http://schemas.microsoft.com/office/drawing/2014/main" val="3266801192"/>
                    </a:ext>
                  </a:extLst>
                </a:gridCol>
              </a:tblGrid>
              <a:tr h="155457">
                <a:tc>
                  <a:txBody>
                    <a:bodyPr/>
                    <a:lstStyle/>
                    <a:p>
                      <a:r>
                        <a:rPr lang="cs-CZ" sz="1200" b="1"/>
                        <a:t>Metoda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Cíl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Předpoklady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Použití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Výhody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329262"/>
                  </a:ext>
                </a:extLst>
              </a:tr>
              <a:tr h="591199">
                <a:tc>
                  <a:txBody>
                    <a:bodyPr/>
                    <a:lstStyle/>
                    <a:p>
                      <a:r>
                        <a:rPr lang="cs-CZ" sz="1200" b="1"/>
                        <a:t>Lineární diskriminační analýza (LDA)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Najít lineární kombinace proměnných pro separaci skupin.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Normalita dat, homogenní </a:t>
                      </a:r>
                      <a:r>
                        <a:rPr lang="cs-CZ" sz="1200" dirty="0" err="1"/>
                        <a:t>kovarianční</a:t>
                      </a:r>
                      <a:r>
                        <a:rPr lang="cs-CZ" sz="1200" dirty="0"/>
                        <a:t> matice.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Klasifikace, redukce dimenze dat.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Jednoduchost, efektivní pro lineárně separovatelné skupiny.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590628"/>
                  </a:ext>
                </a:extLst>
              </a:tr>
              <a:tr h="369499">
                <a:tc>
                  <a:txBody>
                    <a:bodyPr/>
                    <a:lstStyle/>
                    <a:p>
                      <a:r>
                        <a:rPr lang="cs-CZ" sz="1200" b="1" dirty="0"/>
                        <a:t>Kvadratická diskriminační analýza (QDA)</a:t>
                      </a:r>
                      <a:endParaRPr lang="cs-CZ" sz="1200" dirty="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Umožnit různé kovarianční matice mezi skupinami.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Normalita dat, rozdílné kovarianční struktury.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Nelineárně separovatelné skupiny.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Flexibilita, zvládá složitější separace.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83125"/>
                  </a:ext>
                </a:extLst>
              </a:tr>
              <a:tr h="480348">
                <a:tc>
                  <a:txBody>
                    <a:bodyPr/>
                    <a:lstStyle/>
                    <a:p>
                      <a:r>
                        <a:rPr lang="cs-CZ" sz="1200" b="1" dirty="0"/>
                        <a:t>Kanonická diskriminační analýza (CDA)</a:t>
                      </a:r>
                      <a:endParaRPr lang="cs-CZ" sz="1200" dirty="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Maximalizace separace mezi skupinami pomocí kanonických funkcí.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Podobné jako LDA.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Redukce dimenze, analýza odlišností mezi skupinami.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Vizuální interpretace separace skupin.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775305"/>
                  </a:ext>
                </a:extLst>
              </a:tr>
              <a:tr h="369499">
                <a:tc>
                  <a:txBody>
                    <a:bodyPr/>
                    <a:lstStyle/>
                    <a:p>
                      <a:r>
                        <a:rPr lang="cs-CZ" sz="1200" b="1"/>
                        <a:t>Naivní Bayesova metoda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Klasifikace na základě nezávislých proměnných.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Nezávislost mezi proměnnými.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Rychlá klasifikace, textová analýza.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Rychlost, jednoduchost implementace.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233664"/>
                  </a:ext>
                </a:extLst>
              </a:tr>
              <a:tr h="480348">
                <a:tc>
                  <a:txBody>
                    <a:bodyPr/>
                    <a:lstStyle/>
                    <a:p>
                      <a:r>
                        <a:rPr lang="cs-CZ" sz="1200" b="1"/>
                        <a:t>Flexibilní diskriminační analýza (FDA)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Nelineární klasifikace pomocí spline nebo jiných metod.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Žádné přísné předpoklady.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Nelineární vztahy mezi proměnnými a skupinami.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Flexibilita v modelování.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575920"/>
                  </a:ext>
                </a:extLst>
              </a:tr>
              <a:tr h="480348">
                <a:tc>
                  <a:txBody>
                    <a:bodyPr/>
                    <a:lstStyle/>
                    <a:p>
                      <a:r>
                        <a:rPr lang="cs-CZ" sz="1200" b="1"/>
                        <a:t>Diskriminační analýza s penalizací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Zvládnout vysokorozměrná data a snížit overfitting.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Závisí na konkrétní penalizaci (ridge, lasso).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Genomika, chemometrie.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/>
                        <a:t>Řešení problémů s vysokou dimenzionalitou.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644338"/>
                  </a:ext>
                </a:extLst>
              </a:tr>
              <a:tr h="480348">
                <a:tc>
                  <a:txBody>
                    <a:bodyPr/>
                    <a:lstStyle/>
                    <a:p>
                      <a:r>
                        <a:rPr lang="cs-CZ" sz="1200" b="1"/>
                        <a:t>Smíšené modely DA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Zohlednit hierarchickou strukturu nebo opakovaná měření.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Korelace mezi daty nebo hierarchická struktura.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Situace s opakovanými pozorováními.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Zvládá složité datové struktury.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861103"/>
                  </a:ext>
                </a:extLst>
              </a:tr>
              <a:tr h="480348">
                <a:tc>
                  <a:txBody>
                    <a:bodyPr/>
                    <a:lstStyle/>
                    <a:p>
                      <a:r>
                        <a:rPr lang="cs-CZ" sz="1200" b="1"/>
                        <a:t>Neuronové sítě v DA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Klasifikace nelineárních a složitých dat pomocí hlubokého učení.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Velká datová množství a výkonný hardware.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Obrázky, texty, komplexní úlohy.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Vysoce flexibilní, robustní.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8275405"/>
                  </a:ext>
                </a:extLst>
              </a:tr>
              <a:tr h="591199">
                <a:tc>
                  <a:txBody>
                    <a:bodyPr/>
                    <a:lstStyle/>
                    <a:p>
                      <a:r>
                        <a:rPr lang="cs-CZ" sz="1200" b="1"/>
                        <a:t>Random Forest Diskriminace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Klasifikace a odhad pravděpodobností pomocí rozhodovacích stromů.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Robustní vůči šumu, zvládá různé typy proměnných.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Predikce, analýza s velkým šumem v datech.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Robustní, zvládá velké množství proměnných.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011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238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B88747-F171-C4CD-6404-AD35DABBB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52B6BEA-F47D-08FA-16E7-40DEAD189114}"/>
              </a:ext>
            </a:extLst>
          </p:cNvPr>
          <p:cNvSpPr txBox="1"/>
          <p:nvPr/>
        </p:nvSpPr>
        <p:spPr>
          <a:xfrm>
            <a:off x="568959" y="304800"/>
            <a:ext cx="112649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/>
              <a:t>Přehled vybraných metod Diskriminační analýzy (dle GPT chat)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86C1BE7-41C7-7348-3487-93497F6ED07A}"/>
              </a:ext>
            </a:extLst>
          </p:cNvPr>
          <p:cNvGraphicFramePr>
            <a:graphicFrameLocks noGrp="1"/>
          </p:cNvGraphicFramePr>
          <p:nvPr/>
        </p:nvGraphicFramePr>
        <p:xfrm>
          <a:off x="235974" y="2074605"/>
          <a:ext cx="11597960" cy="4606424"/>
        </p:xfrm>
        <a:graphic>
          <a:graphicData uri="http://schemas.openxmlformats.org/drawingml/2006/table">
            <a:tbl>
              <a:tblPr/>
              <a:tblGrid>
                <a:gridCol w="1809136">
                  <a:extLst>
                    <a:ext uri="{9D8B030D-6E8A-4147-A177-3AD203B41FA5}">
                      <a16:colId xmlns:a16="http://schemas.microsoft.com/office/drawing/2014/main" val="354551460"/>
                    </a:ext>
                  </a:extLst>
                </a:gridCol>
                <a:gridCol w="2830048">
                  <a:extLst>
                    <a:ext uri="{9D8B030D-6E8A-4147-A177-3AD203B41FA5}">
                      <a16:colId xmlns:a16="http://schemas.microsoft.com/office/drawing/2014/main" val="1823045072"/>
                    </a:ext>
                  </a:extLst>
                </a:gridCol>
                <a:gridCol w="2319592">
                  <a:extLst>
                    <a:ext uri="{9D8B030D-6E8A-4147-A177-3AD203B41FA5}">
                      <a16:colId xmlns:a16="http://schemas.microsoft.com/office/drawing/2014/main" val="4113207632"/>
                    </a:ext>
                  </a:extLst>
                </a:gridCol>
                <a:gridCol w="2319592">
                  <a:extLst>
                    <a:ext uri="{9D8B030D-6E8A-4147-A177-3AD203B41FA5}">
                      <a16:colId xmlns:a16="http://schemas.microsoft.com/office/drawing/2014/main" val="3582956110"/>
                    </a:ext>
                  </a:extLst>
                </a:gridCol>
                <a:gridCol w="2319592">
                  <a:extLst>
                    <a:ext uri="{9D8B030D-6E8A-4147-A177-3AD203B41FA5}">
                      <a16:colId xmlns:a16="http://schemas.microsoft.com/office/drawing/2014/main" val="3266801192"/>
                    </a:ext>
                  </a:extLst>
                </a:gridCol>
              </a:tblGrid>
              <a:tr h="155457">
                <a:tc>
                  <a:txBody>
                    <a:bodyPr/>
                    <a:lstStyle/>
                    <a:p>
                      <a:r>
                        <a:rPr lang="cs-CZ" sz="1200" b="1"/>
                        <a:t>Metoda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Cíl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Předpoklady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Použití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/>
                        <a:t>Výhody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329262"/>
                  </a:ext>
                </a:extLst>
              </a:tr>
              <a:tr h="591199">
                <a:tc>
                  <a:txBody>
                    <a:bodyPr/>
                    <a:lstStyle/>
                    <a:p>
                      <a:r>
                        <a:rPr lang="cs-CZ" sz="1200" b="1"/>
                        <a:t>Lineární diskriminační analýza (LDA)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Najít lineární kombinace proměnných pro separaci skupin.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Normalita dat, homogenní </a:t>
                      </a:r>
                      <a:r>
                        <a:rPr lang="cs-CZ" sz="1200" dirty="0" err="1"/>
                        <a:t>kovarianční</a:t>
                      </a:r>
                      <a:r>
                        <a:rPr lang="cs-CZ" sz="1200" dirty="0"/>
                        <a:t> matice.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Klasifikace, redukce dimenze dat.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Jednoduchost, efektivní pro lineárně separovatelné skupiny.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590628"/>
                  </a:ext>
                </a:extLst>
              </a:tr>
              <a:tr h="369499">
                <a:tc>
                  <a:txBody>
                    <a:bodyPr/>
                    <a:lstStyle/>
                    <a:p>
                      <a:r>
                        <a:rPr lang="cs-CZ" sz="1200" b="1"/>
                        <a:t>Kvadratická diskriminační analýza (QDA)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Umožnit různé kovarianční matice mezi skupinami.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Normalita dat, rozdílné kovarianční struktury.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Nelineárně separovatelné skupiny.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Flexibilita, zvládá složitější separace.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83125"/>
                  </a:ext>
                </a:extLst>
              </a:tr>
              <a:tr h="480348">
                <a:tc>
                  <a:txBody>
                    <a:bodyPr/>
                    <a:lstStyle/>
                    <a:p>
                      <a:r>
                        <a:rPr lang="cs-CZ" sz="1200" b="1" dirty="0"/>
                        <a:t>Kanonická diskriminační analýza (CDA)</a:t>
                      </a:r>
                      <a:endParaRPr lang="cs-CZ" sz="1200" dirty="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Maximalizace separace mezi skupinami pomocí kanonických funkcí.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Podobné jako LDA.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Redukce dimenze, analýza odlišností mezi skupinami.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Vizuální interpretace separace skupin.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775305"/>
                  </a:ext>
                </a:extLst>
              </a:tr>
              <a:tr h="369499">
                <a:tc>
                  <a:txBody>
                    <a:bodyPr/>
                    <a:lstStyle/>
                    <a:p>
                      <a:r>
                        <a:rPr lang="cs-CZ" sz="1200" b="1"/>
                        <a:t>Naivní Bayesova metoda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Klasifikace na základě nezávislých proměnných.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Nezávislost mezi proměnnými.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Rychlá klasifikace, textová analýza.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Rychlost, jednoduchost implementace.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233664"/>
                  </a:ext>
                </a:extLst>
              </a:tr>
              <a:tr h="480348">
                <a:tc>
                  <a:txBody>
                    <a:bodyPr/>
                    <a:lstStyle/>
                    <a:p>
                      <a:r>
                        <a:rPr lang="cs-CZ" sz="1200" b="1"/>
                        <a:t>Flexibilní diskriminační analýza (FDA)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Nelineární klasifikace pomocí spline nebo jiných metod.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Žádné přísné předpoklady.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Nelineární vztahy mezi proměnnými a skupinami.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Flexibilita v modelování.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575920"/>
                  </a:ext>
                </a:extLst>
              </a:tr>
              <a:tr h="480348">
                <a:tc>
                  <a:txBody>
                    <a:bodyPr/>
                    <a:lstStyle/>
                    <a:p>
                      <a:r>
                        <a:rPr lang="cs-CZ" sz="1200" b="1"/>
                        <a:t>Diskriminační analýza s penalizací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Zvládnout vysokorozměrná data a snížit overfitting.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Závisí na konkrétní penalizaci (ridge, lasso).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Genomika, chemometrie.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200"/>
                        <a:t>Řešení problémů s vysokou dimenzionalitou.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644338"/>
                  </a:ext>
                </a:extLst>
              </a:tr>
              <a:tr h="480348">
                <a:tc>
                  <a:txBody>
                    <a:bodyPr/>
                    <a:lstStyle/>
                    <a:p>
                      <a:r>
                        <a:rPr lang="cs-CZ" sz="1200" b="1"/>
                        <a:t>Smíšené modely DA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Zohlednit hierarchickou strukturu nebo opakovaná měření.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Korelace mezi daty nebo hierarchická struktura.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Situace s opakovanými pozorováními.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Zvládá složité datové struktury.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861103"/>
                  </a:ext>
                </a:extLst>
              </a:tr>
              <a:tr h="480348">
                <a:tc>
                  <a:txBody>
                    <a:bodyPr/>
                    <a:lstStyle/>
                    <a:p>
                      <a:r>
                        <a:rPr lang="cs-CZ" sz="1200" b="1"/>
                        <a:t>Neuronové sítě v DA</a:t>
                      </a:r>
                      <a:endParaRPr lang="cs-CZ" sz="120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Klasifikace nelineárních a složitých dat pomocí hlubokého učení.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Velká datová množství a výkonný hardware.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Obrázky, texty, komplexní úlohy.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Vysoce flexibilní, robustní.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8275405"/>
                  </a:ext>
                </a:extLst>
              </a:tr>
              <a:tr h="591199">
                <a:tc>
                  <a:txBody>
                    <a:bodyPr/>
                    <a:lstStyle/>
                    <a:p>
                      <a:r>
                        <a:rPr lang="cs-CZ" sz="1200" b="1" dirty="0" err="1"/>
                        <a:t>Random</a:t>
                      </a:r>
                      <a:r>
                        <a:rPr lang="cs-CZ" sz="1200" b="1" dirty="0"/>
                        <a:t> </a:t>
                      </a:r>
                      <a:r>
                        <a:rPr lang="cs-CZ" sz="1200" b="1" dirty="0" err="1"/>
                        <a:t>Forest</a:t>
                      </a:r>
                      <a:r>
                        <a:rPr lang="cs-CZ" sz="1200" b="1" dirty="0"/>
                        <a:t> Diskriminace</a:t>
                      </a:r>
                      <a:endParaRPr lang="cs-CZ" sz="1200" dirty="0"/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Klasifikace a odhad pravděpodobností pomocí rozhodovacích stromů.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Robustní vůči šumu, zvládá různé typy proměnných.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Predikce, analýza s velkým šumem v datech.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Robustní, zvládá velké množství proměnných.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011845"/>
                  </a:ext>
                </a:extLst>
              </a:tr>
            </a:tbl>
          </a:graphicData>
        </a:graphic>
      </p:graphicFrame>
      <p:sp>
        <p:nvSpPr>
          <p:cNvPr id="3" name="Ovál 2">
            <a:extLst>
              <a:ext uri="{FF2B5EF4-FFF2-40B4-BE49-F238E27FC236}">
                <a16:creationId xmlns:a16="http://schemas.microsoft.com/office/drawing/2014/main" id="{8B284999-C92A-BB2C-D4A7-421814F8F9C3}"/>
              </a:ext>
            </a:extLst>
          </p:cNvPr>
          <p:cNvSpPr/>
          <p:nvPr/>
        </p:nvSpPr>
        <p:spPr>
          <a:xfrm>
            <a:off x="96096" y="5919019"/>
            <a:ext cx="11737838" cy="93898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610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37E59A-6802-D056-1F02-A7F4004C4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8635C2E-A82C-422C-A621-E0498E3708D1}"/>
              </a:ext>
            </a:extLst>
          </p:cNvPr>
          <p:cNvSpPr txBox="1"/>
          <p:nvPr/>
        </p:nvSpPr>
        <p:spPr>
          <a:xfrm>
            <a:off x="348389" y="334297"/>
            <a:ext cx="11495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err="1"/>
              <a:t>Random</a:t>
            </a:r>
            <a:r>
              <a:rPr lang="cs-CZ" sz="4800" b="1" dirty="0"/>
              <a:t> </a:t>
            </a:r>
            <a:r>
              <a:rPr lang="cs-CZ" sz="4800" b="1" dirty="0" err="1"/>
              <a:t>Forest</a:t>
            </a:r>
            <a:r>
              <a:rPr lang="cs-CZ" sz="4800" b="1" dirty="0"/>
              <a:t> Diskriminace</a:t>
            </a:r>
            <a:endParaRPr lang="cs-CZ" sz="48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22BCDF6-4EA0-47D0-F2AD-685621D07C9A}"/>
              </a:ext>
            </a:extLst>
          </p:cNvPr>
          <p:cNvSpPr txBox="1"/>
          <p:nvPr/>
        </p:nvSpPr>
        <p:spPr>
          <a:xfrm>
            <a:off x="348389" y="1465006"/>
            <a:ext cx="1159780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Předpoklady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Závislá proměnná:</a:t>
            </a:r>
            <a:r>
              <a:rPr lang="cs-CZ" sz="2800" dirty="0"/>
              <a:t> Musí být kategorická (= vzorky, resp. jména vzorků).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Nezávislé proměnné:</a:t>
            </a:r>
            <a:r>
              <a:rPr lang="cs-CZ" sz="2800" dirty="0"/>
              <a:t> Kontinuální nebo kategorické prediktory, které vysvětlují závislou proměnnou (= studované znaky).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Vyvážení skupin:</a:t>
            </a:r>
            <a:r>
              <a:rPr lang="cs-CZ" sz="2800" dirty="0"/>
              <a:t> vzorky z různých skupin by v datovém souboru měly být vyvážené.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r>
              <a:rPr lang="cs-CZ" sz="2800" b="1" dirty="0"/>
              <a:t>Interpretace výsledků: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Význam proměnných (</a:t>
            </a:r>
            <a:r>
              <a:rPr lang="cs-CZ" sz="2800" b="1" dirty="0" err="1"/>
              <a:t>Feature</a:t>
            </a:r>
            <a:r>
              <a:rPr lang="cs-CZ" sz="2800" b="1" dirty="0"/>
              <a:t> </a:t>
            </a:r>
            <a:r>
              <a:rPr lang="cs-CZ" sz="2800" b="1" dirty="0" err="1"/>
              <a:t>Importance</a:t>
            </a:r>
            <a:r>
              <a:rPr lang="cs-CZ" sz="2800" b="1" dirty="0"/>
              <a:t>):</a:t>
            </a:r>
            <a:r>
              <a:rPr lang="cs-CZ" sz="2800" dirty="0"/>
              <a:t> Identifikace proměnných s největším přínosem pro predikci.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/>
              <a:t>Predikce (</a:t>
            </a:r>
            <a:r>
              <a:rPr lang="cs-CZ" sz="2800" b="1" dirty="0" err="1"/>
              <a:t>Class</a:t>
            </a:r>
            <a:r>
              <a:rPr lang="cs-CZ" sz="2800" b="1" dirty="0"/>
              <a:t> </a:t>
            </a:r>
            <a:r>
              <a:rPr lang="cs-CZ" sz="2800" b="1" dirty="0" err="1"/>
              <a:t>probabilities</a:t>
            </a:r>
            <a:r>
              <a:rPr lang="cs-CZ" sz="2800" b="1" dirty="0"/>
              <a:t>):</a:t>
            </a:r>
            <a:r>
              <a:rPr lang="cs-CZ" sz="2800" dirty="0"/>
              <a:t> Pravděpodobnosti přiřazení k jednotlivým třídám.</a:t>
            </a:r>
          </a:p>
        </p:txBody>
      </p:sp>
    </p:spTree>
    <p:extLst>
      <p:ext uri="{BB962C8B-B14F-4D97-AF65-F5344CB8AC3E}">
        <p14:creationId xmlns:p14="http://schemas.microsoft.com/office/powerpoint/2010/main" val="326835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88955-21A0-8039-9BE2-DC7F64365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148" y="181315"/>
            <a:ext cx="11879849" cy="2387600"/>
          </a:xfrm>
        </p:spPr>
        <p:txBody>
          <a:bodyPr anchor="ctr">
            <a:norm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intervariable"/>
              </a:rPr>
              <a:t>Analýza a vizualizace více dimenzionálních dat</a:t>
            </a:r>
            <a:endParaRPr lang="cs-CZ" dirty="0">
              <a:latin typeface="+mn-lt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8D0A0645-CDCA-C88D-5B3A-F8E6AC0C475C}"/>
              </a:ext>
            </a:extLst>
          </p:cNvPr>
          <p:cNvSpPr txBox="1">
            <a:spLocks/>
          </p:cNvSpPr>
          <p:nvPr/>
        </p:nvSpPr>
        <p:spPr>
          <a:xfrm>
            <a:off x="156075" y="2965869"/>
            <a:ext cx="11879849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rgbClr val="000000"/>
                </a:solidFill>
                <a:latin typeface="intervariable"/>
              </a:rPr>
              <a:t>ORDINACE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3272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0F76122-04B1-68C7-D136-2B20646C81BC}"/>
              </a:ext>
            </a:extLst>
          </p:cNvPr>
          <p:cNvSpPr txBox="1"/>
          <p:nvPr/>
        </p:nvSpPr>
        <p:spPr>
          <a:xfrm>
            <a:off x="441224" y="1464532"/>
            <a:ext cx="11520444" cy="1461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Naměřili jsme u vzorků spoustu údajů (PROMĚNNÝCH)  = vícedimenzionální data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cs-CZ" sz="28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3756A78-4D82-0108-485A-76C41726883C}"/>
              </a:ext>
            </a:extLst>
          </p:cNvPr>
          <p:cNvSpPr txBox="1"/>
          <p:nvPr/>
        </p:nvSpPr>
        <p:spPr>
          <a:xfrm>
            <a:off x="568959" y="304800"/>
            <a:ext cx="11264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Ordinace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C0C8680-B36E-2561-16AD-E7B6C3F97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564374"/>
              </p:ext>
            </p:extLst>
          </p:nvPr>
        </p:nvGraphicFramePr>
        <p:xfrm>
          <a:off x="441224" y="2495582"/>
          <a:ext cx="11309559" cy="4184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101">
                  <a:extLst>
                    <a:ext uri="{9D8B030D-6E8A-4147-A177-3AD203B41FA5}">
                      <a16:colId xmlns:a16="http://schemas.microsoft.com/office/drawing/2014/main" val="2213763616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2920694950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2655640298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1202741051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88498010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2886911984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721449231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2107882553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1978252114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3290500518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3316553960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2347578158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2468589071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408594685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4114439856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1510718925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358296568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1759044474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1943441027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831172838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4051617146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744480649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4041918592"/>
                    </a:ext>
                  </a:extLst>
                </a:gridCol>
                <a:gridCol w="471846">
                  <a:extLst>
                    <a:ext uri="{9D8B030D-6E8A-4147-A177-3AD203B41FA5}">
                      <a16:colId xmlns:a16="http://schemas.microsoft.com/office/drawing/2014/main" val="3033623019"/>
                    </a:ext>
                  </a:extLst>
                </a:gridCol>
              </a:tblGrid>
              <a:tr h="205062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  ID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Taxon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Taxon_group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Taxon_id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Delka_list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Sir_list_prohluben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Sir_list_lalok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Ubory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Ochlupeni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ostnitost_lodyhy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Sir_uboru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sir_zakrovu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del_zakrovu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PRUM_del_kor_trubky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PRUM_sir_listenu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PRUM _del_listenu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GS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viabilita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PRUD_prumer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pomer-DL-SLP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pomer-DL-SLL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pomer-DZ-SZ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pomer-DLn-SLn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  </a:t>
                      </a:r>
                      <a:r>
                        <a:rPr lang="cs-CZ" sz="1400" u="none" strike="noStrike" dirty="0" err="1">
                          <a:effectLst/>
                        </a:rPr>
                        <a:t>pohlavi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vert="vert270" anchor="b"/>
                </a:tc>
                <a:extLst>
                  <a:ext uri="{0D108BD9-81ED-4DB2-BD59-A6C34878D82A}">
                    <a16:rowId xmlns:a16="http://schemas.microsoft.com/office/drawing/2014/main" val="1432667506"/>
                  </a:ext>
                </a:extLst>
              </a:tr>
              <a:tr h="2006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266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16,4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18,58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5,115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4,433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0,577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7,455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H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2532386"/>
                  </a:ext>
                </a:extLst>
              </a:tr>
              <a:tr h="2006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218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10,6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11,4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2,04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20,08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8,72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4,844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0,667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3,8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H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3251962"/>
                  </a:ext>
                </a:extLst>
              </a:tr>
              <a:tr h="2006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246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12,8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2,06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20,12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8,483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6,649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0,536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5,818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H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73233433"/>
                  </a:ext>
                </a:extLst>
              </a:tr>
              <a:tr h="2006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236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15,8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2,02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18,72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6,743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5,9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0,563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6,364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H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39982921"/>
                  </a:ext>
                </a:extLst>
              </a:tr>
              <a:tr h="2006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264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10,6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1,99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18,15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6,6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5,5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0,542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3,077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H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4954308"/>
                  </a:ext>
                </a:extLst>
              </a:tr>
              <a:tr h="2006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222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11,4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2,02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18,56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7,929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5,415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0,583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4,75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H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05730864"/>
                  </a:ext>
                </a:extLst>
              </a:tr>
              <a:tr h="2006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CAN7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243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47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13,8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19,89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6,75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5,283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0,577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6,9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H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80652805"/>
                  </a:ext>
                </a:extLst>
              </a:tr>
              <a:tr h="2006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11.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PAL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PAL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PAL11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2,27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19,85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19,2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5,053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0,857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3,6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H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19455838"/>
                  </a:ext>
                </a:extLst>
              </a:tr>
              <a:tr h="2006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PAL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PAL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PAL12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2,31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18,89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17,71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6,526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F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68014626"/>
                  </a:ext>
                </a:extLst>
              </a:tr>
              <a:tr h="2006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13.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PAL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PAL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PAL13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&quot;Aptos Narrow&quot;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111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5,8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1,6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2,25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18,83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12,33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5,55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0,643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5,875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F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81409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691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4CBCA4-2D8E-8227-D1DE-2A39F609F6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3AFC407-42F4-8072-B5F2-23CB375B6E1E}"/>
              </a:ext>
            </a:extLst>
          </p:cNvPr>
          <p:cNvSpPr txBox="1"/>
          <p:nvPr/>
        </p:nvSpPr>
        <p:spPr>
          <a:xfrm>
            <a:off x="441224" y="1464532"/>
            <a:ext cx="11520444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Naměřili jsme u vzorků spoustu údajů (PROMĚNNÝCH)  = vícedimenzionální data</a:t>
            </a:r>
          </a:p>
          <a:p>
            <a:pPr marL="457200" indent="-4572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intervariable"/>
              </a:rPr>
              <a:t>Identifikace vhodných znaků pro diskriminační analýzu</a:t>
            </a:r>
          </a:p>
          <a:p>
            <a:pPr marL="457200" indent="-4572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00000"/>
              </a:solidFill>
              <a:latin typeface="intervariable"/>
            </a:endParaRPr>
          </a:p>
          <a:p>
            <a:pPr marL="457200" indent="-4572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intervariable"/>
              </a:rPr>
              <a:t>Ordinace = redukce vícedimenzionálních dat a vizualizace vztahů mezi vzorky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cs-CZ" sz="2800" dirty="0">
              <a:solidFill>
                <a:srgbClr val="000000"/>
              </a:solidFill>
              <a:latin typeface="intervariable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rgbClr val="000000"/>
                </a:solidFill>
                <a:effectLst/>
                <a:latin typeface="intervariable"/>
              </a:rPr>
              <a:t>Více ordinačních metod (např. PCA, </a:t>
            </a:r>
            <a:r>
              <a:rPr lang="cs-CZ" sz="2800" b="0" i="0" dirty="0" err="1">
                <a:solidFill>
                  <a:srgbClr val="000000"/>
                </a:solidFill>
                <a:effectLst/>
                <a:latin typeface="intervariable"/>
              </a:rPr>
              <a:t>PCoA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intervariable"/>
              </a:rPr>
              <a:t>, DCA, NMDS) - rozdíly spočívají v metodologii, předpokladech a typech dat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663D8CB-398E-160B-F7F3-580E29D2CCC9}"/>
              </a:ext>
            </a:extLst>
          </p:cNvPr>
          <p:cNvSpPr txBox="1"/>
          <p:nvPr/>
        </p:nvSpPr>
        <p:spPr>
          <a:xfrm>
            <a:off x="568959" y="304800"/>
            <a:ext cx="11264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Ordinace</a:t>
            </a:r>
          </a:p>
        </p:txBody>
      </p:sp>
    </p:spTree>
    <p:extLst>
      <p:ext uri="{BB962C8B-B14F-4D97-AF65-F5344CB8AC3E}">
        <p14:creationId xmlns:p14="http://schemas.microsoft.com/office/powerpoint/2010/main" val="747817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82A6AB3-D60F-FACF-CF88-4CB399AB6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488196"/>
              </p:ext>
            </p:extLst>
          </p:nvPr>
        </p:nvGraphicFramePr>
        <p:xfrm>
          <a:off x="492479" y="1685379"/>
          <a:ext cx="10964991" cy="2964180"/>
        </p:xfrm>
        <a:graphic>
          <a:graphicData uri="http://schemas.openxmlformats.org/drawingml/2006/table">
            <a:tbl>
              <a:tblPr/>
              <a:tblGrid>
                <a:gridCol w="1397038">
                  <a:extLst>
                    <a:ext uri="{9D8B030D-6E8A-4147-A177-3AD203B41FA5}">
                      <a16:colId xmlns:a16="http://schemas.microsoft.com/office/drawing/2014/main" val="3510028595"/>
                    </a:ext>
                  </a:extLst>
                </a:gridCol>
                <a:gridCol w="1794943">
                  <a:extLst>
                    <a:ext uri="{9D8B030D-6E8A-4147-A177-3AD203B41FA5}">
                      <a16:colId xmlns:a16="http://schemas.microsoft.com/office/drawing/2014/main" val="3820695574"/>
                    </a:ext>
                  </a:extLst>
                </a:gridCol>
                <a:gridCol w="1425698">
                  <a:extLst>
                    <a:ext uri="{9D8B030D-6E8A-4147-A177-3AD203B41FA5}">
                      <a16:colId xmlns:a16="http://schemas.microsoft.com/office/drawing/2014/main" val="770108576"/>
                    </a:ext>
                  </a:extLst>
                </a:gridCol>
                <a:gridCol w="2225729">
                  <a:extLst>
                    <a:ext uri="{9D8B030D-6E8A-4147-A177-3AD203B41FA5}">
                      <a16:colId xmlns:a16="http://schemas.microsoft.com/office/drawing/2014/main" val="171641151"/>
                    </a:ext>
                  </a:extLst>
                </a:gridCol>
                <a:gridCol w="4121583">
                  <a:extLst>
                    <a:ext uri="{9D8B030D-6E8A-4147-A177-3AD203B41FA5}">
                      <a16:colId xmlns:a16="http://schemas.microsoft.com/office/drawing/2014/main" val="35367728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 dirty="0">
                          <a:effectLst/>
                        </a:rPr>
                        <a:t>Metoda</a:t>
                      </a:r>
                      <a:endParaRPr lang="cs-CZ" sz="20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 dirty="0">
                          <a:effectLst/>
                        </a:rPr>
                        <a:t>Typ vzdáleností</a:t>
                      </a:r>
                      <a:endParaRPr lang="cs-CZ" sz="20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Lineárnost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Model vztahů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Hlavní použití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560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PCA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Euklidovská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Lineární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Ortogonální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Kontinuální data, lineární vztahy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91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PCoA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Různé metriky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Nemusí být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Generalizované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Diskrétní/číselná data, různé metriky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249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 dirty="0">
                          <a:effectLst/>
                        </a:rPr>
                        <a:t>DCA</a:t>
                      </a:r>
                      <a:endParaRPr lang="cs-CZ" sz="20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Unimodální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Nelineární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Unimodální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Ekologická data s gradienty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14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NMDS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Nemetrické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Nelineární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Pořadí vzdáleností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Komplexní a nestrukturovaná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345006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86F9853A-598D-9319-E075-96EF362CB0CE}"/>
              </a:ext>
            </a:extLst>
          </p:cNvPr>
          <p:cNvSpPr txBox="1"/>
          <p:nvPr/>
        </p:nvSpPr>
        <p:spPr>
          <a:xfrm>
            <a:off x="568959" y="304800"/>
            <a:ext cx="11264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Přehled vybraných ordinačních metod</a:t>
            </a:r>
          </a:p>
        </p:txBody>
      </p:sp>
    </p:spTree>
    <p:extLst>
      <p:ext uri="{BB962C8B-B14F-4D97-AF65-F5344CB8AC3E}">
        <p14:creationId xmlns:p14="http://schemas.microsoft.com/office/powerpoint/2010/main" val="3503318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2B7DEF-6106-8CBA-0053-92E6BD972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BE0A293-1E61-5056-1336-8BBCDDE39BB5}"/>
              </a:ext>
            </a:extLst>
          </p:cNvPr>
          <p:cNvGraphicFramePr>
            <a:graphicFrameLocks noGrp="1"/>
          </p:cNvGraphicFramePr>
          <p:nvPr/>
        </p:nvGraphicFramePr>
        <p:xfrm>
          <a:off x="492479" y="1685379"/>
          <a:ext cx="10964991" cy="2964180"/>
        </p:xfrm>
        <a:graphic>
          <a:graphicData uri="http://schemas.openxmlformats.org/drawingml/2006/table">
            <a:tbl>
              <a:tblPr/>
              <a:tblGrid>
                <a:gridCol w="1397038">
                  <a:extLst>
                    <a:ext uri="{9D8B030D-6E8A-4147-A177-3AD203B41FA5}">
                      <a16:colId xmlns:a16="http://schemas.microsoft.com/office/drawing/2014/main" val="3510028595"/>
                    </a:ext>
                  </a:extLst>
                </a:gridCol>
                <a:gridCol w="1794943">
                  <a:extLst>
                    <a:ext uri="{9D8B030D-6E8A-4147-A177-3AD203B41FA5}">
                      <a16:colId xmlns:a16="http://schemas.microsoft.com/office/drawing/2014/main" val="3820695574"/>
                    </a:ext>
                  </a:extLst>
                </a:gridCol>
                <a:gridCol w="1425698">
                  <a:extLst>
                    <a:ext uri="{9D8B030D-6E8A-4147-A177-3AD203B41FA5}">
                      <a16:colId xmlns:a16="http://schemas.microsoft.com/office/drawing/2014/main" val="770108576"/>
                    </a:ext>
                  </a:extLst>
                </a:gridCol>
                <a:gridCol w="2225729">
                  <a:extLst>
                    <a:ext uri="{9D8B030D-6E8A-4147-A177-3AD203B41FA5}">
                      <a16:colId xmlns:a16="http://schemas.microsoft.com/office/drawing/2014/main" val="171641151"/>
                    </a:ext>
                  </a:extLst>
                </a:gridCol>
                <a:gridCol w="4121583">
                  <a:extLst>
                    <a:ext uri="{9D8B030D-6E8A-4147-A177-3AD203B41FA5}">
                      <a16:colId xmlns:a16="http://schemas.microsoft.com/office/drawing/2014/main" val="35367728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 dirty="0">
                          <a:effectLst/>
                        </a:rPr>
                        <a:t>Metoda</a:t>
                      </a:r>
                      <a:endParaRPr lang="cs-CZ" sz="20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 dirty="0">
                          <a:effectLst/>
                        </a:rPr>
                        <a:t>Typ vzdáleností</a:t>
                      </a:r>
                      <a:endParaRPr lang="cs-CZ" sz="20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Lineárnost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Model vztahů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Hlavní použití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560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PCA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Euklidovská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Lineární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Ortogonální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Kontinuální data, lineární vztahy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91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PCoA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Různé metriky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Nemusí být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Generalizované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Diskrétní/číselná data, různé metriky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249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 dirty="0">
                          <a:effectLst/>
                        </a:rPr>
                        <a:t>DCA</a:t>
                      </a:r>
                      <a:endParaRPr lang="cs-CZ" sz="20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Unimodální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Nelineární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Unimodální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Ekologická data s gradienty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14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NMDS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Nemetrické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Nelineární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Pořadí vzdáleností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Komplexní a nestrukturovaná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345006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48CF4B6B-A729-EEA7-B6F2-603E295E833C}"/>
              </a:ext>
            </a:extLst>
          </p:cNvPr>
          <p:cNvSpPr txBox="1"/>
          <p:nvPr/>
        </p:nvSpPr>
        <p:spPr>
          <a:xfrm>
            <a:off x="568959" y="304800"/>
            <a:ext cx="11264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Přehled vybraných ordinačních metod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2770D50-95F9-7E3C-5708-C5F1BFF31A77}"/>
              </a:ext>
            </a:extLst>
          </p:cNvPr>
          <p:cNvSpPr txBox="1"/>
          <p:nvPr/>
        </p:nvSpPr>
        <p:spPr>
          <a:xfrm>
            <a:off x="407595" y="5683984"/>
            <a:ext cx="97134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b="1" dirty="0" err="1">
                <a:solidFill>
                  <a:srgbClr val="000000"/>
                </a:solidFill>
                <a:latin typeface="intervariable"/>
              </a:rPr>
              <a:t>T</a:t>
            </a:r>
            <a:r>
              <a:rPr lang="cs-CZ" sz="2400" b="1" i="0" dirty="0" err="1">
                <a:solidFill>
                  <a:srgbClr val="000000"/>
                </a:solidFill>
                <a:effectLst/>
                <a:latin typeface="intervariable"/>
              </a:rPr>
              <a:t>ranformace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intervariable"/>
              </a:rPr>
              <a:t> dat a jejich standardizace umožňuje využití více metod</a:t>
            </a:r>
          </a:p>
        </p:txBody>
      </p:sp>
    </p:spTree>
    <p:extLst>
      <p:ext uri="{BB962C8B-B14F-4D97-AF65-F5344CB8AC3E}">
        <p14:creationId xmlns:p14="http://schemas.microsoft.com/office/powerpoint/2010/main" val="3183346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2B1A3-6613-160D-E59A-F5B730E5DF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7FC3B7D-2E6D-D167-B6A7-2B85FB3DF235}"/>
              </a:ext>
            </a:extLst>
          </p:cNvPr>
          <p:cNvSpPr txBox="1"/>
          <p:nvPr/>
        </p:nvSpPr>
        <p:spPr>
          <a:xfrm>
            <a:off x="336175" y="5543065"/>
            <a:ext cx="114977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0" dirty="0">
                <a:solidFill>
                  <a:srgbClr val="000000"/>
                </a:solidFill>
                <a:effectLst/>
                <a:latin typeface="intervariable"/>
              </a:rPr>
              <a:t>NMDS</a:t>
            </a:r>
            <a:r>
              <a:rPr lang="cs-CZ" dirty="0">
                <a:solidFill>
                  <a:srgbClr val="000000"/>
                </a:solidFill>
                <a:latin typeface="intervariable"/>
              </a:rPr>
              <a:t> </a:t>
            </a:r>
            <a:r>
              <a:rPr lang="cs-CZ" i="0" dirty="0">
                <a:solidFill>
                  <a:srgbClr val="000000"/>
                </a:solidFill>
                <a:effectLst/>
                <a:latin typeface="intervariable"/>
              </a:rPr>
              <a:t>(</a:t>
            </a:r>
            <a:r>
              <a:rPr lang="cs-CZ" i="1" dirty="0">
                <a:solidFill>
                  <a:srgbClr val="000000"/>
                </a:solidFill>
                <a:effectLst/>
                <a:latin typeface="intervariable"/>
              </a:rPr>
              <a:t>N</a:t>
            </a:r>
            <a:r>
              <a:rPr lang="cs-CZ" b="0" i="1" dirty="0">
                <a:solidFill>
                  <a:srgbClr val="000000"/>
                </a:solidFill>
                <a:effectLst/>
                <a:latin typeface="intervariable"/>
              </a:rPr>
              <a:t>on-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intervariable"/>
              </a:rPr>
              <a:t>Metric</a:t>
            </a:r>
            <a:r>
              <a:rPr lang="cs-CZ" b="0" i="1" dirty="0">
                <a:solidFill>
                  <a:srgbClr val="000000"/>
                </a:solidFill>
                <a:effectLst/>
                <a:latin typeface="intervariable"/>
              </a:rPr>
              <a:t> 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intervariable"/>
              </a:rPr>
              <a:t>Multidimensional</a:t>
            </a:r>
            <a:r>
              <a:rPr lang="cs-CZ" b="0" i="1" dirty="0">
                <a:solidFill>
                  <a:srgbClr val="000000"/>
                </a:solidFill>
                <a:effectLst/>
                <a:latin typeface="intervariable"/>
              </a:rPr>
              <a:t> 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intervariable"/>
              </a:rPr>
              <a:t>Scaling</a:t>
            </a:r>
            <a:r>
              <a:rPr lang="cs-CZ" b="0" i="0" dirty="0">
                <a:solidFill>
                  <a:srgbClr val="000000"/>
                </a:solidFill>
                <a:effectLst/>
                <a:latin typeface="intervariable"/>
              </a:rPr>
              <a:t>) - nemetrické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intervariable"/>
              </a:rPr>
              <a:t>více-dimenzionální</a:t>
            </a:r>
            <a:r>
              <a:rPr lang="cs-CZ" b="0" i="0" dirty="0">
                <a:solidFill>
                  <a:srgbClr val="000000"/>
                </a:solidFill>
                <a:effectLst/>
                <a:latin typeface="intervariable"/>
              </a:rPr>
              <a:t> škálování; umožňuje zkoumat komplexní ekologická a taxonomická data tím, že je redukuje do menšího počtu dimenzí při zachování vzorců podobností (nebo rozdílů).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8F178F5-73B9-B913-5906-0944E0CE7353}"/>
              </a:ext>
            </a:extLst>
          </p:cNvPr>
          <p:cNvGraphicFramePr>
            <a:graphicFrameLocks noGrp="1"/>
          </p:cNvGraphicFramePr>
          <p:nvPr/>
        </p:nvGraphicFramePr>
        <p:xfrm>
          <a:off x="492479" y="1685379"/>
          <a:ext cx="10964991" cy="2964180"/>
        </p:xfrm>
        <a:graphic>
          <a:graphicData uri="http://schemas.openxmlformats.org/drawingml/2006/table">
            <a:tbl>
              <a:tblPr/>
              <a:tblGrid>
                <a:gridCol w="1397038">
                  <a:extLst>
                    <a:ext uri="{9D8B030D-6E8A-4147-A177-3AD203B41FA5}">
                      <a16:colId xmlns:a16="http://schemas.microsoft.com/office/drawing/2014/main" val="3510028595"/>
                    </a:ext>
                  </a:extLst>
                </a:gridCol>
                <a:gridCol w="1794943">
                  <a:extLst>
                    <a:ext uri="{9D8B030D-6E8A-4147-A177-3AD203B41FA5}">
                      <a16:colId xmlns:a16="http://schemas.microsoft.com/office/drawing/2014/main" val="3820695574"/>
                    </a:ext>
                  </a:extLst>
                </a:gridCol>
                <a:gridCol w="1425698">
                  <a:extLst>
                    <a:ext uri="{9D8B030D-6E8A-4147-A177-3AD203B41FA5}">
                      <a16:colId xmlns:a16="http://schemas.microsoft.com/office/drawing/2014/main" val="770108576"/>
                    </a:ext>
                  </a:extLst>
                </a:gridCol>
                <a:gridCol w="2225729">
                  <a:extLst>
                    <a:ext uri="{9D8B030D-6E8A-4147-A177-3AD203B41FA5}">
                      <a16:colId xmlns:a16="http://schemas.microsoft.com/office/drawing/2014/main" val="171641151"/>
                    </a:ext>
                  </a:extLst>
                </a:gridCol>
                <a:gridCol w="4121583">
                  <a:extLst>
                    <a:ext uri="{9D8B030D-6E8A-4147-A177-3AD203B41FA5}">
                      <a16:colId xmlns:a16="http://schemas.microsoft.com/office/drawing/2014/main" val="35367728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 dirty="0">
                          <a:effectLst/>
                        </a:rPr>
                        <a:t>Metoda</a:t>
                      </a:r>
                      <a:endParaRPr lang="cs-CZ" sz="20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 dirty="0">
                          <a:effectLst/>
                        </a:rPr>
                        <a:t>Typ vzdáleností</a:t>
                      </a:r>
                      <a:endParaRPr lang="cs-CZ" sz="20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Lineárnost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Model vztahů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Hlavní použití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560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PCA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Euklidovská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Lineární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Ortogonální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Kontinuální data, lineární vztahy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91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PCoA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Různé metriky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Nemusí být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Generalizované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Diskrétní/číselná data, různé metriky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249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 dirty="0">
                          <a:effectLst/>
                        </a:rPr>
                        <a:t>DCA</a:t>
                      </a:r>
                      <a:endParaRPr lang="cs-CZ" sz="20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Unimodální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Nelineární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Unimodální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Ekologická data s gradienty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14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b="1">
                          <a:effectLst/>
                        </a:rPr>
                        <a:t>NMDS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Nemetrické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Nelineární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Pořadí vzdáleností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Komplexní a nestrukturovaná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345006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82F0EF40-14CB-90D2-2694-BADC2FD6A603}"/>
              </a:ext>
            </a:extLst>
          </p:cNvPr>
          <p:cNvSpPr txBox="1"/>
          <p:nvPr/>
        </p:nvSpPr>
        <p:spPr>
          <a:xfrm>
            <a:off x="568959" y="304800"/>
            <a:ext cx="11264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/>
              <a:t>Přehled vybraných ordinačních metod</a:t>
            </a: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673BDF61-2DB0-EAF0-DF58-E370EF3F54A2}"/>
              </a:ext>
            </a:extLst>
          </p:cNvPr>
          <p:cNvSpPr/>
          <p:nvPr/>
        </p:nvSpPr>
        <p:spPr>
          <a:xfrm>
            <a:off x="227081" y="3845266"/>
            <a:ext cx="11737838" cy="132735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542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DEAA1D-04C4-E64D-52E5-24516679B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0C38601-9501-62DC-1253-F693B664D475}"/>
              </a:ext>
            </a:extLst>
          </p:cNvPr>
          <p:cNvSpPr txBox="1"/>
          <p:nvPr/>
        </p:nvSpPr>
        <p:spPr>
          <a:xfrm>
            <a:off x="348389" y="334297"/>
            <a:ext cx="11495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i="0" dirty="0">
                <a:solidFill>
                  <a:srgbClr val="000000"/>
                </a:solidFill>
                <a:effectLst/>
                <a:latin typeface="intervariable"/>
              </a:rPr>
              <a:t>NMDS</a:t>
            </a:r>
            <a:r>
              <a:rPr lang="cs-CZ" sz="4800" dirty="0">
                <a:solidFill>
                  <a:srgbClr val="000000"/>
                </a:solidFill>
                <a:latin typeface="intervariable"/>
              </a:rPr>
              <a:t> </a:t>
            </a:r>
            <a:r>
              <a:rPr lang="cs-CZ" sz="4800" i="0" dirty="0">
                <a:solidFill>
                  <a:srgbClr val="000000"/>
                </a:solidFill>
                <a:effectLst/>
                <a:latin typeface="intervariable"/>
              </a:rPr>
              <a:t>(</a:t>
            </a:r>
            <a:r>
              <a:rPr lang="cs-CZ" sz="4800" i="1" dirty="0">
                <a:solidFill>
                  <a:srgbClr val="000000"/>
                </a:solidFill>
                <a:effectLst/>
                <a:latin typeface="intervariable"/>
              </a:rPr>
              <a:t>N</a:t>
            </a:r>
            <a:r>
              <a:rPr lang="cs-CZ" sz="4800" b="0" i="1" dirty="0">
                <a:solidFill>
                  <a:srgbClr val="000000"/>
                </a:solidFill>
                <a:effectLst/>
                <a:latin typeface="intervariable"/>
              </a:rPr>
              <a:t>on-</a:t>
            </a:r>
            <a:r>
              <a:rPr lang="cs-CZ" sz="4800" b="0" i="1" dirty="0" err="1">
                <a:solidFill>
                  <a:srgbClr val="000000"/>
                </a:solidFill>
                <a:effectLst/>
                <a:latin typeface="intervariable"/>
              </a:rPr>
              <a:t>Metric</a:t>
            </a:r>
            <a:r>
              <a:rPr lang="cs-CZ" sz="4800" b="0" i="1" dirty="0">
                <a:solidFill>
                  <a:srgbClr val="000000"/>
                </a:solidFill>
                <a:effectLst/>
                <a:latin typeface="intervariable"/>
              </a:rPr>
              <a:t> </a:t>
            </a:r>
            <a:r>
              <a:rPr lang="cs-CZ" sz="4800" b="0" i="1" dirty="0" err="1">
                <a:solidFill>
                  <a:srgbClr val="000000"/>
                </a:solidFill>
                <a:effectLst/>
                <a:latin typeface="intervariable"/>
              </a:rPr>
              <a:t>Multidimensional</a:t>
            </a:r>
            <a:r>
              <a:rPr lang="cs-CZ" sz="4800" b="0" i="1" dirty="0">
                <a:solidFill>
                  <a:srgbClr val="000000"/>
                </a:solidFill>
                <a:effectLst/>
                <a:latin typeface="intervariable"/>
              </a:rPr>
              <a:t> </a:t>
            </a:r>
            <a:r>
              <a:rPr lang="cs-CZ" sz="4800" b="0" i="1" dirty="0" err="1">
                <a:solidFill>
                  <a:srgbClr val="000000"/>
                </a:solidFill>
                <a:effectLst/>
                <a:latin typeface="intervariable"/>
              </a:rPr>
              <a:t>Scaling</a:t>
            </a:r>
            <a:r>
              <a:rPr lang="cs-CZ" sz="4800" b="0" i="0" dirty="0">
                <a:solidFill>
                  <a:srgbClr val="000000"/>
                </a:solidFill>
                <a:effectLst/>
                <a:latin typeface="intervariable"/>
              </a:rPr>
              <a:t>) </a:t>
            </a:r>
            <a:endParaRPr lang="cs-CZ" sz="48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50157C5-3A96-99BC-F970-BAAC9A46D20D}"/>
              </a:ext>
            </a:extLst>
          </p:cNvPr>
          <p:cNvSpPr txBox="1"/>
          <p:nvPr/>
        </p:nvSpPr>
        <p:spPr>
          <a:xfrm>
            <a:off x="560439" y="1750142"/>
            <a:ext cx="5879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Důležitá je hladina stresu: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13EE99F-FC56-20A1-68CA-C25532507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903325"/>
              </p:ext>
            </p:extLst>
          </p:nvPr>
        </p:nvGraphicFramePr>
        <p:xfrm>
          <a:off x="802448" y="2626744"/>
          <a:ext cx="10750455" cy="2651760"/>
        </p:xfrm>
        <a:graphic>
          <a:graphicData uri="http://schemas.openxmlformats.org/drawingml/2006/table">
            <a:tbl>
              <a:tblPr/>
              <a:tblGrid>
                <a:gridCol w="3583485">
                  <a:extLst>
                    <a:ext uri="{9D8B030D-6E8A-4147-A177-3AD203B41FA5}">
                      <a16:colId xmlns:a16="http://schemas.microsoft.com/office/drawing/2014/main" val="348367366"/>
                    </a:ext>
                  </a:extLst>
                </a:gridCol>
                <a:gridCol w="3583485">
                  <a:extLst>
                    <a:ext uri="{9D8B030D-6E8A-4147-A177-3AD203B41FA5}">
                      <a16:colId xmlns:a16="http://schemas.microsoft.com/office/drawing/2014/main" val="2581452108"/>
                    </a:ext>
                  </a:extLst>
                </a:gridCol>
                <a:gridCol w="3583485">
                  <a:extLst>
                    <a:ext uri="{9D8B030D-6E8A-4147-A177-3AD203B41FA5}">
                      <a16:colId xmlns:a16="http://schemas.microsoft.com/office/drawing/2014/main" val="24318868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  <a:latin typeface="franklin-gothic-urw"/>
                        </a:rPr>
                        <a:t>Stress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  <a:latin typeface="franklin-gothic-urw"/>
                        </a:rPr>
                        <a:t>Fit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  <a:latin typeface="franklin-gothic-urw"/>
                        </a:rPr>
                        <a:t>Description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862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  <a:latin typeface="franklin-gothic-urw"/>
                        </a:rPr>
                        <a:t>&lt;0.05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effectLst/>
                          <a:latin typeface="franklin-gothic-urw"/>
                        </a:rPr>
                        <a:t>Excellent</a:t>
                      </a:r>
                      <a:endParaRPr lang="cs-CZ" dirty="0">
                        <a:effectLst/>
                        <a:latin typeface="franklin-gothic-urw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  <a:latin typeface="franklin-gothic-urw"/>
                        </a:rPr>
                        <a:t>considered best for NMDS interpretation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526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  <a:latin typeface="franklin-gothic-urw"/>
                        </a:rPr>
                        <a:t>&lt;0.1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  <a:latin typeface="franklin-gothic-urw"/>
                        </a:rPr>
                        <a:t>Good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franklin-gothic-urw"/>
                        </a:rPr>
                        <a:t>good ordination with little risk of misinterpreation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45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  <a:latin typeface="franklin-gothic-urw"/>
                        </a:rPr>
                        <a:t>&lt;0.2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  <a:latin typeface="franklin-gothic-urw"/>
                        </a:rPr>
                        <a:t>Fair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franklin-gothic-urw"/>
                        </a:rPr>
                        <a:t>usable but higher values approach poor interpretation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4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  <a:latin typeface="franklin-gothic-urw"/>
                        </a:rPr>
                        <a:t>&gt;0.2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  <a:latin typeface="franklin-gothic-urw"/>
                        </a:rPr>
                        <a:t>Poor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effectLst/>
                          <a:latin typeface="franklin-gothic-urw"/>
                        </a:rPr>
                        <a:t>poorly</a:t>
                      </a:r>
                      <a:r>
                        <a:rPr lang="cs-CZ" dirty="0">
                          <a:effectLst/>
                          <a:latin typeface="franklin-gothic-urw"/>
                        </a:rPr>
                        <a:t> </a:t>
                      </a:r>
                      <a:r>
                        <a:rPr lang="cs-CZ" dirty="0" err="1">
                          <a:effectLst/>
                          <a:latin typeface="franklin-gothic-urw"/>
                        </a:rPr>
                        <a:t>represents</a:t>
                      </a:r>
                      <a:r>
                        <a:rPr lang="cs-CZ" dirty="0">
                          <a:effectLst/>
                          <a:latin typeface="franklin-gothic-urw"/>
                        </a:rPr>
                        <a:t> </a:t>
                      </a:r>
                      <a:r>
                        <a:rPr lang="cs-CZ" dirty="0" err="1">
                          <a:effectLst/>
                          <a:latin typeface="franklin-gothic-urw"/>
                        </a:rPr>
                        <a:t>the</a:t>
                      </a:r>
                      <a:r>
                        <a:rPr lang="cs-CZ" dirty="0">
                          <a:effectLst/>
                          <a:latin typeface="franklin-gothic-urw"/>
                        </a:rPr>
                        <a:t> data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746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020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A5793-B7D4-A60E-FFE7-A2F475441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767B9-A99C-F3A9-7657-45C35CF7A5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148" y="181315"/>
            <a:ext cx="11879849" cy="2387600"/>
          </a:xfrm>
        </p:spPr>
        <p:txBody>
          <a:bodyPr anchor="ctr">
            <a:norm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intervariable"/>
              </a:rPr>
              <a:t>Analýza a vizualizace více dimenzionálních dat</a:t>
            </a:r>
            <a:endParaRPr lang="cs-CZ" dirty="0">
              <a:latin typeface="+mn-lt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FD60316-7442-F040-6727-6078E4CBE81E}"/>
              </a:ext>
            </a:extLst>
          </p:cNvPr>
          <p:cNvSpPr txBox="1">
            <a:spLocks/>
          </p:cNvSpPr>
          <p:nvPr/>
        </p:nvSpPr>
        <p:spPr>
          <a:xfrm>
            <a:off x="156075" y="2965869"/>
            <a:ext cx="11879849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rgbClr val="000000"/>
                </a:solidFill>
                <a:latin typeface="intervariable"/>
              </a:rPr>
              <a:t>Diskriminační analýza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8525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33194</TotalTime>
  <Words>1393</Words>
  <Application>Microsoft Office PowerPoint</Application>
  <PresentationFormat>Širokoúhlá obrazovka</PresentationFormat>
  <Paragraphs>494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"Aptos Narrow"</vt:lpstr>
      <vt:lpstr>Arial</vt:lpstr>
      <vt:lpstr>Calibri</vt:lpstr>
      <vt:lpstr>Calibri Light</vt:lpstr>
      <vt:lpstr>franklin-gothic-urw</vt:lpstr>
      <vt:lpstr>intervariable</vt:lpstr>
      <vt:lpstr>Motiv Office</vt:lpstr>
      <vt:lpstr>Bi6589   Laboratorní a bioinformatické metody rostlinné biosystematiky</vt:lpstr>
      <vt:lpstr>Analýza a vizualizace více dimenzionálních dat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Analýza a vizualizace více dimenzionálních dat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Šmerda</dc:creator>
  <cp:lastModifiedBy>Jakub Šmerda</cp:lastModifiedBy>
  <cp:revision>22</cp:revision>
  <dcterms:created xsi:type="dcterms:W3CDTF">2023-09-04T10:10:59Z</dcterms:created>
  <dcterms:modified xsi:type="dcterms:W3CDTF">2024-12-11T09:49:30Z</dcterms:modified>
</cp:coreProperties>
</file>