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57" r:id="rId3"/>
    <p:sldId id="258" r:id="rId4"/>
    <p:sldId id="266" r:id="rId5"/>
    <p:sldId id="259" r:id="rId6"/>
    <p:sldId id="263" r:id="rId7"/>
    <p:sldId id="260" r:id="rId8"/>
    <p:sldId id="267" r:id="rId9"/>
    <p:sldId id="268" r:id="rId10"/>
    <p:sldId id="261" r:id="rId11"/>
    <p:sldId id="262" r:id="rId12"/>
    <p:sldId id="264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4D26B-512C-408E-A919-9BE0E02BEC24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E5FB7-1E29-45D4-91D2-F807087F0C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847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6E5FB7-1E29-45D4-91D2-F807087F0CC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069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6E5FB7-1E29-45D4-91D2-F807087F0CC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256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6E5FB7-1E29-45D4-91D2-F807087F0CC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830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D2B7B-17B3-46A2-AD44-FFF9254AD5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5B0B23E-C92A-4170-B7A6-563F2D7269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6AC568-5A17-4A9C-A134-B91538FE8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E7B4-3297-40FE-944C-DDC1C472C012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3DADDD-6650-4545-B3EC-718E3C9B8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636710-0BC4-4C25-BAD9-8B26ABF61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0839-DA9D-4E0F-980B-BF139CB28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78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5B831C-9CAE-46CB-BFE4-04BE44F95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991EBC0-080C-41A6-8F79-2BD8C3767E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31B0BC-9CC2-430D-B238-B9CCFE6E2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E7B4-3297-40FE-944C-DDC1C472C012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4B75D2-913D-4D20-95DD-111265AA2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A6582B-DAF4-421C-96E2-4D0024D1C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0839-DA9D-4E0F-980B-BF139CB28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99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A412DF8-54E4-4548-88E6-8B5625C9A6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88F5E10-29DA-4956-8C49-F9580FB0C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2255B7-563F-4154-87BA-4EEB357CE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E7B4-3297-40FE-944C-DDC1C472C012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79FD34-4D76-4CB2-A574-20301C8D3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BECB80-996C-4632-BD94-3EDD14465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0839-DA9D-4E0F-980B-BF139CB28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37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70C923-5F59-4BA9-B2F5-62E3856E7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7EF44-EDF4-483A-B4BA-D31C2BCA0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0708D5-02F8-4FAC-8D0D-734CC0BB7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E7B4-3297-40FE-944C-DDC1C472C012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D14390-5293-45DF-9DCE-AB147523E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B30275-0539-48F4-81C8-8469AB238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0839-DA9D-4E0F-980B-BF139CB28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82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732BE7-DF71-44A8-891B-A992DFC25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51FF1D-5763-41A2-B9CB-ECFA78129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7D8B9A-5982-41B9-9CBC-5DAB41677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E7B4-3297-40FE-944C-DDC1C472C012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3B6B39-4C96-4D24-B452-682EDA3C0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B2647E-D463-46E5-8B09-3C78365CE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0839-DA9D-4E0F-980B-BF139CB28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752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F8987-1E51-4776-AAAD-D7C975C43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CF446A-2935-4677-938D-EB45AC465D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4D7224D-906A-49A0-97D6-60CF170A48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3F2D505-F34E-496D-ABAC-9267C3F39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E7B4-3297-40FE-944C-DDC1C472C012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213F3E-2498-4446-957E-416CBF71E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0419C7B-EAD0-4EAD-BC27-E6315AB7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0839-DA9D-4E0F-980B-BF139CB28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34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08E6AE-897D-4469-A00C-FB20875DD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C5C9DD-34CA-4CE1-8A7D-BD8CD30FB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6E9DF08-5337-4B9F-95F5-F297E8A57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9D33C83-3359-453B-BE46-81669614A8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F72EE6B-2C4A-4A68-BDDA-2C2FB5D42A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B6AF38F-6B15-4C4C-93B4-CFFF6BE13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E7B4-3297-40FE-944C-DDC1C472C012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3B5EA0E-54D9-47E6-A81C-CF18A0C21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3937C50-26C5-432C-A7B1-46649673D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0839-DA9D-4E0F-980B-BF139CB28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312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9490E2-8842-49EE-B791-D75534EFC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FD66BBE-FBF0-4198-95F0-974457E9B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E7B4-3297-40FE-944C-DDC1C472C012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F2B28DA-397F-4243-B31A-075C0598E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A61524-4744-41EB-A1EA-E7C389745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0839-DA9D-4E0F-980B-BF139CB28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022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DD06B7D-25DD-4AED-B1A0-292812E61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E7B4-3297-40FE-944C-DDC1C472C012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3BCC3F5-1C98-4F2A-9EFB-20426DBC3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98D4F14-E817-4848-BF09-9AFF3D22B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0839-DA9D-4E0F-980B-BF139CB28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62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786877-08E2-4FC6-ADD9-48438087A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DAFAEB-891A-490D-914C-58F4FA771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31CF7D0-C7D8-428E-9F88-71F2C36BF2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91BE5D-C663-4DD9-8FEB-406010F92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E7B4-3297-40FE-944C-DDC1C472C012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17A602-E30F-41CA-B47C-A2698B179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FECF87A-AE28-4980-A542-001B70D9A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0839-DA9D-4E0F-980B-BF139CB28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71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A9F3CD-85BC-4379-B52A-F293DF8C0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4AA37F4-FD21-4F0B-A595-3A04475C00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04606BD-2298-41B2-9250-DEC5BB7AE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D561E8-5ED6-4DAF-8157-D4FECF26F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E7B4-3297-40FE-944C-DDC1C472C012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63087A-C198-4B12-BF1B-94291E58D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2145EE-73E8-42D7-AAC7-C1EF87842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0839-DA9D-4E0F-980B-BF139CB28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984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398C41C-AA0B-4548-9DED-D0BAF951F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3A5879A-D834-455F-A8C2-C23965CA5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F9AC59-20ED-4986-8AA2-29A3E3955D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1E7B4-3297-40FE-944C-DDC1C472C012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168ACA-28B2-40FC-855E-B10DEBF1FF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FF719E-D57B-4D84-B254-61D110C8C2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A0839-DA9D-4E0F-980B-BF139CB28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03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C58BBA-15C2-49DE-A012-D203A516D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7213" y="2443162"/>
            <a:ext cx="11077575" cy="3440113"/>
          </a:xfrm>
        </p:spPr>
        <p:txBody>
          <a:bodyPr>
            <a:normAutofit/>
          </a:bodyPr>
          <a:lstStyle/>
          <a:p>
            <a:r>
              <a:rPr lang="cs-CZ" b="1" i="0" dirty="0">
                <a:solidFill>
                  <a:srgbClr val="0A0A0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Bi6589</a:t>
            </a:r>
            <a:r>
              <a:rPr lang="cs-CZ" b="0" i="0" dirty="0">
                <a:solidFill>
                  <a:srgbClr val="0A0A0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b="0" i="0" dirty="0">
                <a:solidFill>
                  <a:srgbClr val="0A0A0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0" i="0" dirty="0">
                <a:solidFill>
                  <a:srgbClr val="0A0A0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0" i="0" dirty="0">
                <a:solidFill>
                  <a:srgbClr val="0A0A0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Laboratorní a </a:t>
            </a:r>
            <a:r>
              <a:rPr lang="cs-CZ" b="0" i="0" dirty="0" err="1">
                <a:solidFill>
                  <a:srgbClr val="0A0A0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bioinformatické</a:t>
            </a:r>
            <a:r>
              <a:rPr lang="cs-CZ" b="0" i="0" dirty="0">
                <a:solidFill>
                  <a:srgbClr val="0A0A0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metody rostlinné biosystematiky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D977399-C98A-41C7-BE93-1FA6631CB4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32" y="448817"/>
            <a:ext cx="2785074" cy="158496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F1D0BD56-C05E-48CC-A6C6-EA71BA166D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679" y="420962"/>
            <a:ext cx="1610995" cy="161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4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7F9D36-1844-4500-A7AB-C8D71BC29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Sběr vzorků – JAK popisovat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75D489-D058-45B1-8C0D-748409241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Centropen (PERMANENT) vs. tužka</a:t>
            </a:r>
          </a:p>
          <a:p>
            <a:r>
              <a:rPr lang="cs-CZ" dirty="0"/>
              <a:t>Popis vzorků</a:t>
            </a:r>
          </a:p>
          <a:p>
            <a:r>
              <a:rPr lang="cs-CZ" dirty="0"/>
              <a:t>Pečlivá evidence vzorků (zápisník)</a:t>
            </a:r>
          </a:p>
          <a:p>
            <a:r>
              <a:rPr lang="cs-CZ" dirty="0"/>
              <a:t>GPS souřadnice </a:t>
            </a:r>
            <a:r>
              <a:rPr lang="en-US" dirty="0"/>
              <a:t>+</a:t>
            </a:r>
            <a:r>
              <a:rPr lang="cs-CZ" dirty="0"/>
              <a:t> slovní popis</a:t>
            </a:r>
          </a:p>
        </p:txBody>
      </p:sp>
    </p:spTree>
    <p:extLst>
      <p:ext uri="{BB962C8B-B14F-4D97-AF65-F5344CB8AC3E}">
        <p14:creationId xmlns:p14="http://schemas.microsoft.com/office/powerpoint/2010/main" val="3252259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96B223-A21F-47EF-B847-F72DE97B0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Sběr vzorků – DO ČEHO sbírat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195281-8CDC-4703-BAFD-82D5D79CA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Živý materiál (ZIP pytlík)</a:t>
            </a:r>
          </a:p>
          <a:p>
            <a:r>
              <a:rPr lang="cs-CZ" dirty="0"/>
              <a:t>Fixovaný materiál (fixáž)</a:t>
            </a:r>
          </a:p>
          <a:p>
            <a:r>
              <a:rPr lang="cs-CZ" dirty="0"/>
              <a:t>Suchý materiál (silikagel, noviny – herbář)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0061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96B223-A21F-47EF-B847-F72DE97B0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Sběr vzorků – JAK skladovat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195281-8CDC-4703-BAFD-82D5D79CA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Krátkodobé skladování</a:t>
            </a:r>
          </a:p>
          <a:p>
            <a:r>
              <a:rPr lang="cs-CZ" dirty="0"/>
              <a:t>Chladnička (6°C); cca dny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/>
              <a:t>Dlouhodobé skladování</a:t>
            </a:r>
          </a:p>
          <a:p>
            <a:r>
              <a:rPr lang="cs-CZ" dirty="0"/>
              <a:t>Silikagel (RT); cca měsíce</a:t>
            </a:r>
          </a:p>
          <a:p>
            <a:r>
              <a:rPr lang="cs-CZ" dirty="0"/>
              <a:t>Mraznička (-20°C); cca měsíce</a:t>
            </a:r>
          </a:p>
          <a:p>
            <a:r>
              <a:rPr lang="cs-CZ" dirty="0"/>
              <a:t>Herbář (RT); cca týdny – měsíce</a:t>
            </a:r>
          </a:p>
          <a:p>
            <a:r>
              <a:rPr lang="cs-CZ" dirty="0"/>
              <a:t>Fixáž (RT, 6°C); měsíc – roky</a:t>
            </a:r>
          </a:p>
          <a:p>
            <a:r>
              <a:rPr lang="cs-CZ" dirty="0" err="1"/>
              <a:t>Hlubokomrazící</a:t>
            </a:r>
            <a:r>
              <a:rPr lang="cs-CZ" dirty="0"/>
              <a:t> box (-80°C); roky</a:t>
            </a:r>
          </a:p>
        </p:txBody>
      </p:sp>
    </p:spTree>
    <p:extLst>
      <p:ext uri="{BB962C8B-B14F-4D97-AF65-F5344CB8AC3E}">
        <p14:creationId xmlns:p14="http://schemas.microsoft.com/office/powerpoint/2010/main" val="98389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2F94C0-E081-4279-A322-B3816CB39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38ECD6-0ED9-442B-9325-29E044443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Aplikace různých taxonomických metod na řešení vybraného problému.</a:t>
            </a:r>
          </a:p>
          <a:p>
            <a:r>
              <a:rPr lang="cs-CZ" dirty="0"/>
              <a:t>Analýza a interpretace získaných dat</a:t>
            </a:r>
          </a:p>
          <a:p>
            <a:r>
              <a:rPr lang="cs-CZ" dirty="0"/>
              <a:t>Souborná zpráva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6790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4CE5CC-1C17-4AEE-B858-29E29FCBB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C38762-4957-4FA8-8A85-79688D4C4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 </a:t>
            </a:r>
            <a:r>
              <a:rPr lang="cs-CZ" sz="2400" dirty="0"/>
              <a:t>Bureš P., Šmerda J., Michálková E., Šmarda P., </a:t>
            </a:r>
            <a:r>
              <a:rPr lang="cs-CZ" sz="2400" dirty="0" err="1"/>
              <a:t>Knoll</a:t>
            </a:r>
            <a:r>
              <a:rPr lang="cs-CZ" sz="2400" dirty="0"/>
              <a:t> A. &amp; Vavrinec M. (2018): </a:t>
            </a:r>
            <a:r>
              <a:rPr lang="cs-CZ" sz="2400" dirty="0" err="1"/>
              <a:t>Cirsium</a:t>
            </a:r>
            <a:r>
              <a:rPr lang="cs-CZ" sz="2400" dirty="0"/>
              <a:t> </a:t>
            </a:r>
            <a:r>
              <a:rPr lang="cs-CZ" sz="2400" dirty="0" err="1"/>
              <a:t>greimleri</a:t>
            </a:r>
            <a:r>
              <a:rPr lang="cs-CZ" sz="2400" dirty="0"/>
              <a:t>: a </a:t>
            </a:r>
            <a:r>
              <a:rPr lang="cs-CZ" sz="2400" dirty="0" err="1"/>
              <a:t>new</a:t>
            </a:r>
            <a:r>
              <a:rPr lang="cs-CZ" sz="2400" dirty="0"/>
              <a:t> species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thistle</a:t>
            </a:r>
            <a:r>
              <a:rPr lang="cs-CZ" sz="2400" dirty="0"/>
              <a:t> </a:t>
            </a:r>
            <a:r>
              <a:rPr lang="cs-CZ" sz="2400" dirty="0" err="1"/>
              <a:t>endemic</a:t>
            </a:r>
            <a:r>
              <a:rPr lang="cs-CZ" sz="2400" dirty="0"/>
              <a:t> to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Eastern</a:t>
            </a:r>
            <a:r>
              <a:rPr lang="cs-CZ" sz="2400" dirty="0"/>
              <a:t> </a:t>
            </a:r>
            <a:r>
              <a:rPr lang="cs-CZ" sz="2400" dirty="0" err="1"/>
              <a:t>Alps</a:t>
            </a:r>
            <a:r>
              <a:rPr lang="cs-CZ" sz="2400" dirty="0"/>
              <a:t> and </a:t>
            </a:r>
            <a:r>
              <a:rPr lang="cs-CZ" sz="2400" dirty="0" err="1"/>
              <a:t>Dinarides</a:t>
            </a:r>
            <a:r>
              <a:rPr lang="cs-CZ" sz="2400" dirty="0"/>
              <a:t>. – </a:t>
            </a:r>
            <a:r>
              <a:rPr lang="cs-CZ" sz="2400" dirty="0" err="1"/>
              <a:t>Preslia</a:t>
            </a:r>
            <a:r>
              <a:rPr lang="cs-CZ" sz="2400" dirty="0"/>
              <a:t> 90: 105–134.</a:t>
            </a:r>
          </a:p>
          <a:p>
            <a:pPr marL="0" indent="0">
              <a:buNone/>
            </a:pPr>
            <a:r>
              <a:rPr lang="cs-CZ" sz="2400" dirty="0"/>
              <a:t>DOI: 10.23855/preslia.2018.105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Michálková E., Šmerda J., </a:t>
            </a:r>
            <a:r>
              <a:rPr lang="cs-CZ" sz="2400" dirty="0" err="1"/>
              <a:t>Knoll</a:t>
            </a:r>
            <a:r>
              <a:rPr lang="cs-CZ" sz="2400" dirty="0"/>
              <a:t> A. &amp; Bureš P. (2018): </a:t>
            </a:r>
            <a:r>
              <a:rPr lang="cs-CZ" sz="2400" dirty="0" err="1"/>
              <a:t>Cirsium</a:t>
            </a:r>
            <a:r>
              <a:rPr lang="cs-CZ" sz="2400" dirty="0"/>
              <a:t> ×</a:t>
            </a:r>
            <a:r>
              <a:rPr lang="cs-CZ" sz="2400" dirty="0" err="1"/>
              <a:t>sudae</a:t>
            </a:r>
            <a:r>
              <a:rPr lang="cs-CZ" sz="2400" dirty="0"/>
              <a:t>: a </a:t>
            </a:r>
            <a:r>
              <a:rPr lang="cs-CZ" sz="2400" dirty="0" err="1"/>
              <a:t>new</a:t>
            </a:r>
            <a:r>
              <a:rPr lang="cs-CZ" sz="2400" dirty="0"/>
              <a:t> </a:t>
            </a:r>
            <a:r>
              <a:rPr lang="cs-CZ" sz="2400" dirty="0" err="1"/>
              <a:t>interspecific</a:t>
            </a:r>
            <a:r>
              <a:rPr lang="cs-CZ" sz="2400" dirty="0"/>
              <a:t> hybrid </a:t>
            </a:r>
            <a:r>
              <a:rPr lang="cs-CZ" sz="2400" dirty="0" err="1"/>
              <a:t>between</a:t>
            </a:r>
            <a:r>
              <a:rPr lang="cs-CZ" sz="2400" dirty="0"/>
              <a:t> </a:t>
            </a:r>
            <a:r>
              <a:rPr lang="cs-CZ" sz="2400" dirty="0" err="1"/>
              <a:t>rare</a:t>
            </a:r>
            <a:r>
              <a:rPr lang="cs-CZ" sz="2400" dirty="0"/>
              <a:t> Alpine </a:t>
            </a:r>
            <a:r>
              <a:rPr lang="cs-CZ" sz="2400" dirty="0" err="1"/>
              <a:t>thistles</a:t>
            </a:r>
            <a:r>
              <a:rPr lang="cs-CZ" sz="2400" dirty="0"/>
              <a:t>. – </a:t>
            </a:r>
            <a:r>
              <a:rPr lang="cs-CZ" sz="2400" dirty="0" err="1"/>
              <a:t>Preslia</a:t>
            </a:r>
            <a:r>
              <a:rPr lang="cs-CZ" sz="2400" dirty="0"/>
              <a:t> 90: 347–365.</a:t>
            </a:r>
          </a:p>
          <a:p>
            <a:pPr marL="0" indent="0">
              <a:buNone/>
            </a:pPr>
            <a:r>
              <a:rPr lang="cs-CZ" sz="2400" dirty="0"/>
              <a:t>DOI: 10.23855/preslia.2018.347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Bureš P., </a:t>
            </a:r>
            <a:r>
              <a:rPr lang="cs-CZ" sz="2400" dirty="0" err="1"/>
              <a:t>Del</a:t>
            </a:r>
            <a:r>
              <a:rPr lang="cs-CZ" sz="2400" dirty="0"/>
              <a:t> </a:t>
            </a:r>
            <a:r>
              <a:rPr lang="cs-CZ" sz="2400" dirty="0" err="1"/>
              <a:t>Guacchio</a:t>
            </a:r>
            <a:r>
              <a:rPr lang="cs-CZ" sz="2400" dirty="0"/>
              <a:t> E., Šmerda J., </a:t>
            </a:r>
            <a:r>
              <a:rPr lang="cs-CZ" sz="2400" dirty="0" err="1"/>
              <a:t>Özcan</a:t>
            </a:r>
            <a:r>
              <a:rPr lang="cs-CZ" sz="2400" dirty="0"/>
              <a:t> M., </a:t>
            </a:r>
            <a:r>
              <a:rPr lang="cs-CZ" sz="2400" dirty="0" err="1"/>
              <a:t>Blizňáková</a:t>
            </a:r>
            <a:r>
              <a:rPr lang="cs-CZ" sz="2400" dirty="0"/>
              <a:t> P., Vavrinec M., Michálková E., Veselý P., Veselá K. &amp; Zedek F. (2024): </a:t>
            </a:r>
            <a:r>
              <a:rPr lang="cs-CZ" sz="2400" dirty="0" err="1"/>
              <a:t>Intergeneric</a:t>
            </a:r>
            <a:r>
              <a:rPr lang="cs-CZ" sz="2400" dirty="0"/>
              <a:t> hybrid </a:t>
            </a:r>
            <a:r>
              <a:rPr lang="cs-CZ" sz="2400" dirty="0" err="1"/>
              <a:t>origin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invasive</a:t>
            </a:r>
            <a:r>
              <a:rPr lang="cs-CZ" sz="2400" dirty="0"/>
              <a:t> </a:t>
            </a:r>
            <a:r>
              <a:rPr lang="cs-CZ" sz="2400" dirty="0" err="1"/>
              <a:t>tetraploid</a:t>
            </a:r>
            <a:r>
              <a:rPr lang="cs-CZ" sz="2400" dirty="0"/>
              <a:t> </a:t>
            </a:r>
            <a:r>
              <a:rPr lang="cs-CZ" sz="2400" dirty="0" err="1"/>
              <a:t>Cirsium</a:t>
            </a:r>
            <a:r>
              <a:rPr lang="cs-CZ" sz="2400" dirty="0"/>
              <a:t> </a:t>
            </a:r>
            <a:r>
              <a:rPr lang="cs-CZ" sz="2400" dirty="0" err="1"/>
              <a:t>vulgare</a:t>
            </a:r>
            <a:r>
              <a:rPr lang="cs-CZ" sz="2400" dirty="0"/>
              <a:t>. Plant Biology 26: 749-763. </a:t>
            </a:r>
          </a:p>
          <a:p>
            <a:pPr marL="0" indent="0">
              <a:buNone/>
            </a:pPr>
            <a:r>
              <a:rPr lang="cs-CZ" sz="2400" dirty="0"/>
              <a:t>https://doi.org/10.1111/plb.13653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85929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DB49B7-9451-49AE-9240-7DC943485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BOZP a PO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2F4479-59E9-48C2-B8D9-7CA3D8F36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BOZP = Bezpečnost a Ochrana Zdraví při Práci</a:t>
            </a:r>
          </a:p>
          <a:p>
            <a:r>
              <a:rPr lang="cs-CZ" dirty="0"/>
              <a:t>PO = Požární Ochrana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Seznámení se zásadami práce v laboratoři</a:t>
            </a:r>
          </a:p>
        </p:txBody>
      </p:sp>
    </p:spTree>
    <p:extLst>
      <p:ext uri="{BB962C8B-B14F-4D97-AF65-F5344CB8AC3E}">
        <p14:creationId xmlns:p14="http://schemas.microsoft.com/office/powerpoint/2010/main" val="1715077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5DBCF-B80E-4C40-B727-4D09376AC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Sběr vzorků aneb co je nutné vzít v úvahu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1A6198-BEBC-4F10-A2CA-600A17EEA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PROČ</a:t>
            </a:r>
            <a:r>
              <a:rPr lang="cs-CZ" dirty="0"/>
              <a:t> sbírat</a:t>
            </a:r>
          </a:p>
          <a:p>
            <a:r>
              <a:rPr lang="cs-CZ" b="1" dirty="0"/>
              <a:t>JAK </a:t>
            </a:r>
            <a:r>
              <a:rPr lang="cs-CZ" dirty="0"/>
              <a:t>sbírat (design experimentu)</a:t>
            </a:r>
          </a:p>
          <a:p>
            <a:r>
              <a:rPr lang="cs-CZ" b="1" dirty="0"/>
              <a:t>JAK</a:t>
            </a:r>
            <a:r>
              <a:rPr lang="cs-CZ" dirty="0"/>
              <a:t> popisovat</a:t>
            </a:r>
          </a:p>
          <a:p>
            <a:r>
              <a:rPr lang="cs-CZ" b="1" dirty="0"/>
              <a:t>CO</a:t>
            </a:r>
            <a:r>
              <a:rPr lang="cs-CZ" dirty="0"/>
              <a:t> sbírat</a:t>
            </a:r>
          </a:p>
          <a:p>
            <a:r>
              <a:rPr lang="cs-CZ" b="1" dirty="0"/>
              <a:t>DO ČEHO </a:t>
            </a:r>
            <a:r>
              <a:rPr lang="cs-CZ" dirty="0"/>
              <a:t>sbírat</a:t>
            </a:r>
          </a:p>
          <a:p>
            <a:r>
              <a:rPr lang="cs-CZ" b="1" dirty="0"/>
              <a:t>JAK </a:t>
            </a:r>
            <a:r>
              <a:rPr lang="cs-CZ" dirty="0"/>
              <a:t>skladovat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4746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96B223-A21F-47EF-B847-F72DE97B0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Sběr vzorků – PROČ sbírat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195281-8CDC-4703-BAFD-82D5D79CA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 je účel sběru (jakou otázku si kladu)</a:t>
            </a:r>
          </a:p>
          <a:p>
            <a:r>
              <a:rPr lang="cs-CZ" dirty="0"/>
              <a:t>Stanovit si i náhradní cíl experimentu</a:t>
            </a:r>
          </a:p>
          <a:p>
            <a:endParaRPr lang="cs-CZ" dirty="0"/>
          </a:p>
          <a:p>
            <a:r>
              <a:rPr lang="cs-CZ" dirty="0"/>
              <a:t>Vytvořit robustní design experimentu (možnost opakování)</a:t>
            </a:r>
          </a:p>
          <a:p>
            <a:r>
              <a:rPr lang="cs-CZ" dirty="0"/>
              <a:t>Jednotné, jednoduché a intuitivní kódování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322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5697EC-D139-4955-97AF-97F8C5E18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Sběr vzorků – JAK sbírat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78EB48-D0CB-48A7-8876-BDF8AA076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JEDINEC – nutno zohlednit</a:t>
            </a:r>
          </a:p>
          <a:p>
            <a:r>
              <a:rPr lang="cs-CZ" dirty="0"/>
              <a:t>Životní cyklus: monokarpický vs. polykarpický</a:t>
            </a:r>
          </a:p>
          <a:p>
            <a:r>
              <a:rPr lang="cs-CZ" dirty="0"/>
              <a:t>Způsob šíření: generativní/vegetativní/(</a:t>
            </a:r>
            <a:r>
              <a:rPr lang="cs-CZ" dirty="0" err="1"/>
              <a:t>apomikt</a:t>
            </a:r>
            <a:r>
              <a:rPr lang="cs-CZ" dirty="0"/>
              <a:t>)</a:t>
            </a:r>
          </a:p>
          <a:p>
            <a:r>
              <a:rPr lang="cs-CZ" dirty="0"/>
              <a:t>Vlastnosti plodů a semen (létavé/nelétavé) apod.</a:t>
            </a:r>
          </a:p>
          <a:p>
            <a:r>
              <a:rPr lang="cs-CZ" dirty="0">
                <a:highlight>
                  <a:srgbClr val="FFFF00"/>
                </a:highlight>
              </a:rPr>
              <a:t>Životní forma (?)</a:t>
            </a:r>
          </a:p>
          <a:p>
            <a:r>
              <a:rPr lang="cs-CZ" dirty="0"/>
              <a:t>Kontaminace materiálu (hmyz, řasy, rez, apod.)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869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5697EC-D139-4955-97AF-97F8C5E18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Sběr vzorků – JAK sbírat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78EB48-D0CB-48A7-8876-BDF8AA076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POPULACE </a:t>
            </a:r>
          </a:p>
          <a:p>
            <a:r>
              <a:rPr lang="cs-CZ" dirty="0"/>
              <a:t>Kontinuální přenos genetického materiálu (± kam doletí opylovači, pyl, části rostlin, apod.)</a:t>
            </a:r>
          </a:p>
          <a:p>
            <a:r>
              <a:rPr lang="cs-CZ" dirty="0"/>
              <a:t>Bariéry = pohoří, lesy, řeky; ale i velké vzdálenosti apod. </a:t>
            </a:r>
          </a:p>
          <a:p>
            <a:r>
              <a:rPr lang="cs-CZ" dirty="0"/>
              <a:t>Výjimečné populace vodních toků</a:t>
            </a:r>
          </a:p>
          <a:p>
            <a:r>
              <a:rPr lang="cs-CZ" dirty="0"/>
              <a:t>Reprezentativní velikost populace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018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5697EC-D139-4955-97AF-97F8C5E18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Sběr vzorků – JAK sbírat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78EB48-D0CB-48A7-8876-BDF8AA076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LOKALITA </a:t>
            </a:r>
          </a:p>
          <a:p>
            <a:r>
              <a:rPr lang="cs-CZ" dirty="0"/>
              <a:t>Relativně homogenní zájmové území (z pohledu biotických a abiotických faktorů)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84515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5070</TotalTime>
  <Words>489</Words>
  <Application>Microsoft Office PowerPoint</Application>
  <PresentationFormat>Širokoúhlá obrazovka</PresentationFormat>
  <Paragraphs>75</Paragraphs>
  <Slides>12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Bi6589   Laboratorní a bioinformatické metody rostlinné biosystematiky</vt:lpstr>
      <vt:lpstr>Náplň předmětu</vt:lpstr>
      <vt:lpstr>Literatura</vt:lpstr>
      <vt:lpstr>BOZP a PO</vt:lpstr>
      <vt:lpstr>Sběr vzorků aneb co je nutné vzít v úvahu</vt:lpstr>
      <vt:lpstr>Sběr vzorků – PROČ sbírat</vt:lpstr>
      <vt:lpstr>Sběr vzorků – JAK sbírat</vt:lpstr>
      <vt:lpstr>Sběr vzorků – JAK sbírat</vt:lpstr>
      <vt:lpstr>Sběr vzorků – JAK sbírat</vt:lpstr>
      <vt:lpstr>Sběr vzorků – JAK popisovat</vt:lpstr>
      <vt:lpstr>Sběr vzorků – DO ČEHO sbírat</vt:lpstr>
      <vt:lpstr>Sběr vzorků – JAK skladovat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Bi6589   Laboratorní a bioinformatické metody rostlinné biosystematiky</dc:title>
  <dc:creator>Jakub Šmerda</dc:creator>
  <cp:lastModifiedBy>Jakub Šmerda</cp:lastModifiedBy>
  <cp:revision>14</cp:revision>
  <dcterms:created xsi:type="dcterms:W3CDTF">2021-09-13T10:45:58Z</dcterms:created>
  <dcterms:modified xsi:type="dcterms:W3CDTF">2024-09-24T13:11:49Z</dcterms:modified>
</cp:coreProperties>
</file>