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0" r:id="rId9"/>
    <p:sldId id="263" r:id="rId10"/>
    <p:sldId id="264" r:id="rId11"/>
    <p:sldId id="265" r:id="rId12"/>
    <p:sldId id="274" r:id="rId13"/>
    <p:sldId id="266" r:id="rId14"/>
    <p:sldId id="267" r:id="rId15"/>
    <p:sldId id="272" r:id="rId16"/>
    <p:sldId id="273" r:id="rId17"/>
    <p:sldId id="276" r:id="rId18"/>
    <p:sldId id="27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5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89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4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69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98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35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7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82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58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4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E67F-8016-436E-A2CF-80B4746DEC7E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A1C-300C-4844-9900-A3FC952EE6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6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868" y="104042"/>
            <a:ext cx="8058150" cy="143541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latin typeface="+mn-lt"/>
              </a:rPr>
              <a:t>Téma </a:t>
            </a:r>
            <a:r>
              <a:rPr lang="cs-CZ" sz="4000" b="1" dirty="0" err="1" smtClean="0">
                <a:solidFill>
                  <a:srgbClr val="FFC000"/>
                </a:solidFill>
                <a:latin typeface="+mn-lt"/>
              </a:rPr>
              <a:t>11_Automatické</a:t>
            </a:r>
            <a:r>
              <a:rPr lang="cs-CZ" sz="4000" b="1" dirty="0" smtClean="0">
                <a:solidFill>
                  <a:srgbClr val="FFC000"/>
                </a:solidFill>
                <a:latin typeface="+mn-lt"/>
              </a:rPr>
              <a:t> systémy</a:t>
            </a:r>
            <a:endParaRPr lang="cs-CZ" sz="4000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1026" name="Picture 2" descr="https://www.biomerieux.cz/sites/subsidiary_cz/files/styles/original/public/previ_color_gram.png?itok=J4Kztmy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67" y="2043114"/>
            <a:ext cx="3654300" cy="36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biomerieux.cz/sites/subsidiary_cz/files/styles/original/public/bactalert_3d_brochure_9318185_002_gb_a_4p_web-1.jpg?itok=WP8ndxc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2" y="2043114"/>
            <a:ext cx="3030830" cy="365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/>
          <p:nvPr/>
        </p:nvPicPr>
        <p:blipFill>
          <a:blip r:embed="rId4"/>
          <a:stretch>
            <a:fillRect/>
          </a:stretch>
        </p:blipFill>
        <p:spPr>
          <a:xfrm>
            <a:off x="2006893" y="5950927"/>
            <a:ext cx="553466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5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Kultivační média s kolorimetrickou detekcí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376454" cy="44710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speciální </a:t>
            </a:r>
            <a:r>
              <a:rPr lang="cs-CZ" dirty="0">
                <a:solidFill>
                  <a:schemeClr val="bg1"/>
                </a:solidFill>
              </a:rPr>
              <a:t>senzory na bázi tekutých </a:t>
            </a:r>
            <a:r>
              <a:rPr lang="cs-CZ" dirty="0" smtClean="0">
                <a:solidFill>
                  <a:schemeClr val="bg1"/>
                </a:solidFill>
              </a:rPr>
              <a:t>emulzí </a:t>
            </a:r>
            <a:r>
              <a:rPr lang="cs-CZ" dirty="0">
                <a:solidFill>
                  <a:schemeClr val="bg1"/>
                </a:solidFill>
              </a:rPr>
              <a:t>ve spodní části každé kultivační lahvičky viditelně změní barvu při každé změně pH v důsledku zvýšené produkce CO</a:t>
            </a:r>
            <a:r>
              <a:rPr lang="cs-CZ" sz="1500" dirty="0">
                <a:solidFill>
                  <a:schemeClr val="bg1"/>
                </a:solidFill>
              </a:rPr>
              <a:t>2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mikroorganismy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přístroje měří </a:t>
            </a:r>
            <a:r>
              <a:rPr lang="cs-CZ" dirty="0">
                <a:solidFill>
                  <a:schemeClr val="bg1"/>
                </a:solidFill>
              </a:rPr>
              <a:t>změnu barvy každých deset minut a následně analyzují naměřené </a:t>
            </a:r>
            <a:r>
              <a:rPr lang="cs-CZ" dirty="0" smtClean="0">
                <a:solidFill>
                  <a:schemeClr val="bg1"/>
                </a:solidFill>
              </a:rPr>
              <a:t>změny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algoritmy zajišťují </a:t>
            </a:r>
            <a:r>
              <a:rPr lang="cs-CZ" dirty="0">
                <a:solidFill>
                  <a:schemeClr val="bg1"/>
                </a:solidFill>
              </a:rPr>
              <a:t>včasnou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detekci mikroorganismů</a:t>
            </a:r>
          </a:p>
          <a:p>
            <a:r>
              <a:rPr lang="cs-CZ" dirty="0">
                <a:solidFill>
                  <a:schemeClr val="bg1"/>
                </a:solidFill>
              </a:rPr>
              <a:t>v</a:t>
            </a:r>
            <a:r>
              <a:rPr lang="cs-CZ" dirty="0" smtClean="0">
                <a:solidFill>
                  <a:schemeClr val="bg1"/>
                </a:solidFill>
              </a:rPr>
              <a:t>iditelná </a:t>
            </a:r>
            <a:r>
              <a:rPr lang="cs-CZ" dirty="0">
                <a:solidFill>
                  <a:schemeClr val="bg1"/>
                </a:solidFill>
              </a:rPr>
              <a:t>změna </a:t>
            </a:r>
            <a:r>
              <a:rPr lang="cs-CZ" dirty="0" smtClean="0">
                <a:solidFill>
                  <a:schemeClr val="bg1"/>
                </a:solidFill>
              </a:rPr>
              <a:t>zbarvení pomůže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cs-CZ" dirty="0">
                <a:solidFill>
                  <a:schemeClr val="bg1"/>
                </a:solidFill>
              </a:rPr>
              <a:t>identifikovat potenciální pozitivní 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lahvičky </a:t>
            </a:r>
            <a:r>
              <a:rPr lang="cs-CZ" dirty="0">
                <a:solidFill>
                  <a:schemeClr val="bg1"/>
                </a:solidFill>
              </a:rPr>
              <a:t>před zadáním do systému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99" t="27887" r="78931" b="40025"/>
          <a:stretch/>
        </p:blipFill>
        <p:spPr>
          <a:xfrm>
            <a:off x="6099858" y="3866638"/>
            <a:ext cx="2623672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Automatizovaný přístroj pro </a:t>
            </a:r>
            <a:r>
              <a:rPr lang="cs-CZ" dirty="0" err="1" smtClean="0">
                <a:solidFill>
                  <a:srgbClr val="FFFF00"/>
                </a:solidFill>
              </a:rPr>
              <a:t>hemokultivaci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dirty="0" smtClean="0">
                <a:solidFill>
                  <a:schemeClr val="bg1"/>
                </a:solidFill>
              </a:rPr>
              <a:t>okročilá </a:t>
            </a:r>
            <a:r>
              <a:rPr lang="cs-CZ" dirty="0">
                <a:solidFill>
                  <a:schemeClr val="bg1"/>
                </a:solidFill>
              </a:rPr>
              <a:t>robotika pro automatické vkládání </a:t>
            </a:r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  a </a:t>
            </a:r>
            <a:r>
              <a:rPr lang="cs-CZ" dirty="0">
                <a:solidFill>
                  <a:schemeClr val="bg1"/>
                </a:solidFill>
              </a:rPr>
              <a:t>vykládání </a:t>
            </a:r>
            <a:r>
              <a:rPr lang="cs-CZ" dirty="0" smtClean="0">
                <a:solidFill>
                  <a:schemeClr val="bg1"/>
                </a:solidFill>
              </a:rPr>
              <a:t>vzorků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rozpoznání lahvičky a štítku s čárovým kódem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www.biomerieux.cz/sites/subsidiary_cz/files/bactalert-virtuo-smart_scan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45" y="3687826"/>
            <a:ext cx="3522362" cy="248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biomerieux.cz/sites/subsidiary_cz/files/styles/original/public/virtuo_0_1.png?itok=I9Gp2NB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48" y="3501131"/>
            <a:ext cx="2862524" cy="28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61950" y="304800"/>
            <a:ext cx="85534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Přístroj je schopen detekovat nárůst bakterií měřením naprodukovaného CO2 v pravidelných intervalech. Jakmile je naměřena kritická hodnota, přístroj signalizuje pozitivitu hemokultury.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Nejvhodnější doba pro odběr hemokultur je doba, kdy pacient má třesavku, nebo vzestup teploty (nikoli však její vrchol</a:t>
            </a:r>
            <a:r>
              <a:rPr lang="cs-CZ" dirty="0" smtClean="0">
                <a:solidFill>
                  <a:schemeClr val="bg1"/>
                </a:solidFill>
              </a:rPr>
              <a:t>).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Materiál: krev, jiný </a:t>
            </a:r>
            <a:r>
              <a:rPr lang="cs-CZ" dirty="0">
                <a:solidFill>
                  <a:schemeClr val="bg1"/>
                </a:solidFill>
              </a:rPr>
              <a:t>primárně sterilní materiál (mok, punktát z kloubu apod.) – min. 2 </a:t>
            </a:r>
            <a:r>
              <a:rPr lang="cs-CZ" dirty="0" smtClean="0">
                <a:solidFill>
                  <a:schemeClr val="bg1"/>
                </a:solidFill>
              </a:rPr>
              <a:t>ml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Pozitivita </a:t>
            </a:r>
            <a:r>
              <a:rPr lang="cs-CZ" dirty="0">
                <a:solidFill>
                  <a:schemeClr val="bg1"/>
                </a:solidFill>
              </a:rPr>
              <a:t>je hlášena automaticky přístrojem do UNIS jako předběžný výsledek, po zhodnocení mikroskopie ze signalizující lahvičky (hodnotí VŠ mikrobiolog) je nález hlášen telefonicky na oddělení a je dohledatelný v UNIS jako předběžný výsledek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Negativní výsledek je odesílán po 5 dnech </a:t>
            </a:r>
            <a:r>
              <a:rPr lang="cs-CZ" dirty="0" smtClean="0">
                <a:solidFill>
                  <a:schemeClr val="bg1"/>
                </a:solidFill>
              </a:rPr>
              <a:t>kultivace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Okamžitě po příjmu lahvičky signalizující pozitivitu je zhotoven mikroskopický preparát v </a:t>
            </a:r>
            <a:r>
              <a:rPr lang="cs-CZ" dirty="0" err="1">
                <a:solidFill>
                  <a:schemeClr val="bg1"/>
                </a:solidFill>
              </a:rPr>
              <a:t>Gramově</a:t>
            </a:r>
            <a:r>
              <a:rPr lang="cs-CZ" dirty="0">
                <a:solidFill>
                  <a:schemeClr val="bg1"/>
                </a:solidFill>
              </a:rPr>
              <a:t> barvení a mikroskopie s předběžným hodnocením nálezu je laboratoří hlášena klinickému oddělení.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Již druhý den je ve většině případů k dispozici identifikace mikroba a citlivost na antibiotika.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6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Mikrobiální identifikační systém na bázi hmotnostní </a:t>
            </a:r>
            <a:r>
              <a:rPr lang="cs-CZ" dirty="0" smtClean="0">
                <a:solidFill>
                  <a:srgbClr val="FFFF00"/>
                </a:solidFill>
              </a:rPr>
              <a:t>spektrometri</a:t>
            </a:r>
            <a:r>
              <a:rPr lang="cs-CZ" dirty="0">
                <a:solidFill>
                  <a:srgbClr val="FFFF00"/>
                </a:solidFill>
              </a:rPr>
              <a:t>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hmotnostní spektrometrie s laserovou desorpcí/ionizací za přítomnosti matrice s detekcí doby letu (Matrix </a:t>
            </a:r>
            <a:r>
              <a:rPr lang="cs-CZ" dirty="0" err="1">
                <a:solidFill>
                  <a:schemeClr val="bg1"/>
                </a:solidFill>
              </a:rPr>
              <a:t>Assisted</a:t>
            </a:r>
            <a:r>
              <a:rPr lang="cs-CZ" dirty="0">
                <a:solidFill>
                  <a:schemeClr val="bg1"/>
                </a:solidFill>
              </a:rPr>
              <a:t> Laser </a:t>
            </a:r>
            <a:r>
              <a:rPr lang="cs-CZ" dirty="0" err="1">
                <a:solidFill>
                  <a:schemeClr val="bg1"/>
                </a:solidFill>
              </a:rPr>
              <a:t>Desorption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Ionization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Time-of-Flight</a:t>
            </a:r>
            <a:r>
              <a:rPr lang="cs-CZ" dirty="0">
                <a:solidFill>
                  <a:schemeClr val="bg1"/>
                </a:solidFill>
              </a:rPr>
              <a:t> – MALDI-TOF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úplná databáze</a:t>
            </a:r>
            <a:r>
              <a:rPr lang="cs-CZ" dirty="0">
                <a:solidFill>
                  <a:schemeClr val="bg1"/>
                </a:solidFill>
              </a:rPr>
              <a:t> klinicky významných </a:t>
            </a:r>
            <a:r>
              <a:rPr lang="cs-CZ" dirty="0" smtClean="0">
                <a:solidFill>
                  <a:schemeClr val="bg1"/>
                </a:solidFill>
              </a:rPr>
              <a:t>druhů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výsledky </a:t>
            </a:r>
            <a:r>
              <a:rPr lang="cs-CZ" dirty="0">
                <a:solidFill>
                  <a:schemeClr val="bg1"/>
                </a:solidFill>
              </a:rPr>
              <a:t>během několika </a:t>
            </a:r>
            <a:r>
              <a:rPr lang="cs-CZ" dirty="0" smtClean="0">
                <a:solidFill>
                  <a:schemeClr val="bg1"/>
                </a:solidFill>
              </a:rPr>
              <a:t>minut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Systém VITEK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biomerieux-diagnostics.com/sites/clinic/files/resize/maldi-tof-schema-vitek-ms-82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37" y="3116482"/>
            <a:ext cx="1175513" cy="35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9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Systém </a:t>
            </a:r>
            <a:r>
              <a:rPr lang="cs-CZ" dirty="0" smtClean="0">
                <a:solidFill>
                  <a:srgbClr val="FFFF00"/>
                </a:solidFill>
              </a:rPr>
              <a:t>VITEK®MS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plně automatizovaný systém umožňující identifikaci mikroorganismů současně se stanovením jejich citlivosti k antimikrobiálním </a:t>
            </a:r>
            <a:r>
              <a:rPr lang="cs-CZ" dirty="0" smtClean="0">
                <a:solidFill>
                  <a:schemeClr val="bg1"/>
                </a:solidFill>
              </a:rPr>
              <a:t>látkám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identifikace </a:t>
            </a:r>
            <a:r>
              <a:rPr lang="cs-CZ" dirty="0">
                <a:solidFill>
                  <a:schemeClr val="bg1"/>
                </a:solidFill>
              </a:rPr>
              <a:t>mikroorganismů je zde založena na principu hmotnostní spektrometrie (MALDI-TOF</a:t>
            </a:r>
            <a:r>
              <a:rPr lang="cs-CZ" dirty="0" smtClean="0">
                <a:solidFill>
                  <a:schemeClr val="bg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vzorky identifikovány pomocí čárových kódů, naneseny na MALDI terčík, vloženy do přístroje, proběhne MS analýza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získaná spektra automaticky srovnána s DB a provedena identifikace izolátu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82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</a:t>
            </a:r>
            <a:r>
              <a:rPr lang="cs-CZ" dirty="0" smtClean="0">
                <a:solidFill>
                  <a:srgbClr val="FFFF00"/>
                </a:solidFill>
              </a:rPr>
              <a:t>utomatizace </a:t>
            </a:r>
            <a:r>
              <a:rPr lang="cs-CZ" dirty="0">
                <a:solidFill>
                  <a:srgbClr val="FFFF00"/>
                </a:solidFill>
              </a:rPr>
              <a:t>ELISA </a:t>
            </a:r>
            <a:r>
              <a:rPr lang="cs-CZ" dirty="0" smtClean="0">
                <a:solidFill>
                  <a:srgbClr val="FFFF00"/>
                </a:solidFill>
              </a:rPr>
              <a:t>vyšetření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ThunderBolt</a:t>
            </a:r>
            <a:r>
              <a:rPr lang="cs-CZ" dirty="0">
                <a:solidFill>
                  <a:schemeClr val="bg1"/>
                </a:solidFill>
              </a:rPr>
              <a:t>® - 2-destičkový, plně </a:t>
            </a:r>
            <a:r>
              <a:rPr lang="cs-CZ" dirty="0" smtClean="0">
                <a:solidFill>
                  <a:schemeClr val="bg1"/>
                </a:solidFill>
              </a:rPr>
              <a:t>automatizovaný, otevřený systém</a:t>
            </a:r>
          </a:p>
          <a:p>
            <a:r>
              <a:rPr lang="it-IT" dirty="0">
                <a:solidFill>
                  <a:schemeClr val="bg1"/>
                </a:solidFill>
              </a:rPr>
              <a:t>ELISA  nebo chemiluminiscenční (CLIA) </a:t>
            </a:r>
            <a:r>
              <a:rPr lang="it-IT" dirty="0" smtClean="0">
                <a:solidFill>
                  <a:schemeClr val="bg1"/>
                </a:solidFill>
              </a:rPr>
              <a:t>testy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systém pipetování s možností nastavení objemu vzorku od 1 </a:t>
            </a:r>
            <a:r>
              <a:rPr lang="cs-CZ" dirty="0" err="1" smtClean="0">
                <a:solidFill>
                  <a:schemeClr val="bg1"/>
                </a:solidFill>
              </a:rPr>
              <a:t>ul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možnost </a:t>
            </a:r>
            <a:r>
              <a:rPr lang="cs-CZ" dirty="0" err="1">
                <a:solidFill>
                  <a:schemeClr val="bg1"/>
                </a:solidFill>
              </a:rPr>
              <a:t>předředění</a:t>
            </a:r>
            <a:r>
              <a:rPr lang="cs-CZ" dirty="0">
                <a:solidFill>
                  <a:schemeClr val="bg1"/>
                </a:solidFill>
              </a:rPr>
              <a:t> vzorku přímo do reakčních jamek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3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747712"/>
            <a:ext cx="4762500" cy="4867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25" y="266700"/>
            <a:ext cx="3792889" cy="25336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046" y="3952875"/>
            <a:ext cx="3759868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4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28073" y="405884"/>
            <a:ext cx="7532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</a:rPr>
              <a:t>cobas</a:t>
            </a:r>
            <a:r>
              <a:rPr lang="en-US" sz="3200" dirty="0">
                <a:solidFill>
                  <a:srgbClr val="FFFF00"/>
                </a:solidFill>
              </a:rPr>
              <a:t>® </a:t>
            </a:r>
            <a:r>
              <a:rPr lang="en-US" sz="3200" dirty="0" err="1">
                <a:solidFill>
                  <a:srgbClr val="FFFF00"/>
                </a:solidFill>
              </a:rPr>
              <a:t>Liat</a:t>
            </a:r>
            <a:r>
              <a:rPr lang="en-US" sz="3200" dirty="0">
                <a:solidFill>
                  <a:srgbClr val="FFFF00"/>
                </a:solidFill>
              </a:rPr>
              <a:t>® – POC real-time PCR </a:t>
            </a:r>
            <a:r>
              <a:rPr lang="en-US" sz="3200" dirty="0" err="1">
                <a:solidFill>
                  <a:srgbClr val="FFFF00"/>
                </a:solidFill>
              </a:rPr>
              <a:t>analyzátor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462" y="1190625"/>
            <a:ext cx="37242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5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4800" y="921246"/>
            <a:ext cx="86772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RocheSans"/>
              </a:rPr>
              <a:t>cobas</a:t>
            </a:r>
            <a:r>
              <a:rPr lang="cs-CZ" baseline="30000" dirty="0">
                <a:solidFill>
                  <a:schemeClr val="bg1"/>
                </a:solidFill>
                <a:latin typeface="RocheSans"/>
              </a:rPr>
              <a:t>®</a:t>
            </a:r>
            <a:r>
              <a:rPr lang="cs-CZ" dirty="0">
                <a:solidFill>
                  <a:schemeClr val="bg1"/>
                </a:solidFill>
                <a:latin typeface="RocheSans"/>
              </a:rPr>
              <a:t> </a:t>
            </a:r>
            <a:r>
              <a:rPr lang="cs-CZ" dirty="0" err="1">
                <a:solidFill>
                  <a:schemeClr val="bg1"/>
                </a:solidFill>
                <a:latin typeface="RocheSans"/>
              </a:rPr>
              <a:t>Liat</a:t>
            </a:r>
            <a:r>
              <a:rPr lang="cs-CZ" baseline="30000" dirty="0">
                <a:solidFill>
                  <a:schemeClr val="bg1"/>
                </a:solidFill>
                <a:latin typeface="RocheSans"/>
              </a:rPr>
              <a:t>® </a:t>
            </a:r>
            <a:r>
              <a:rPr lang="cs-CZ" dirty="0">
                <a:solidFill>
                  <a:schemeClr val="bg1"/>
                </a:solidFill>
                <a:latin typeface="RocheSans"/>
              </a:rPr>
              <a:t>umožňuje rychlou a přesnou PCR diagnostiku přímo v ambulanci lékaře. Výsledky, které jsou zobrazeny maximálně do 30 minut, lékaři usnadní správnou diagnózu okamžitě po skončení analýzy. Pacient tak dostane cílenou léčbu během první návštěvy u lékaře. Systém </a:t>
            </a:r>
            <a:r>
              <a:rPr lang="cs-CZ" b="1" dirty="0" err="1">
                <a:solidFill>
                  <a:schemeClr val="bg1"/>
                </a:solidFill>
                <a:latin typeface="RocheSans"/>
              </a:rPr>
              <a:t>cobas</a:t>
            </a:r>
            <a:r>
              <a:rPr lang="cs-CZ" baseline="30000" dirty="0">
                <a:solidFill>
                  <a:schemeClr val="bg1"/>
                </a:solidFill>
                <a:latin typeface="RocheSans"/>
              </a:rPr>
              <a:t>®</a:t>
            </a:r>
            <a:r>
              <a:rPr lang="cs-CZ" dirty="0">
                <a:solidFill>
                  <a:schemeClr val="bg1"/>
                </a:solidFill>
                <a:latin typeface="RocheSans"/>
              </a:rPr>
              <a:t> </a:t>
            </a:r>
            <a:r>
              <a:rPr lang="cs-CZ" dirty="0" err="1">
                <a:solidFill>
                  <a:schemeClr val="bg1"/>
                </a:solidFill>
                <a:latin typeface="RocheSans"/>
              </a:rPr>
              <a:t>Liat</a:t>
            </a:r>
            <a:r>
              <a:rPr lang="cs-CZ" baseline="30000" dirty="0">
                <a:solidFill>
                  <a:schemeClr val="bg1"/>
                </a:solidFill>
                <a:latin typeface="RocheSans"/>
              </a:rPr>
              <a:t>® </a:t>
            </a:r>
            <a:r>
              <a:rPr lang="cs-CZ" dirty="0">
                <a:solidFill>
                  <a:schemeClr val="bg1"/>
                </a:solidFill>
                <a:latin typeface="RocheSans"/>
              </a:rPr>
              <a:t>je ideální pro </a:t>
            </a:r>
            <a:r>
              <a:rPr lang="cs-CZ" dirty="0" err="1">
                <a:solidFill>
                  <a:schemeClr val="bg1"/>
                </a:solidFill>
                <a:latin typeface="RocheSans"/>
              </a:rPr>
              <a:t>statimové</a:t>
            </a:r>
            <a:r>
              <a:rPr lang="cs-CZ" dirty="0">
                <a:solidFill>
                  <a:schemeClr val="bg1"/>
                </a:solidFill>
                <a:latin typeface="RocheSans"/>
              </a:rPr>
              <a:t> testování potřebné k rozhodování v časové tísni</a:t>
            </a:r>
            <a:r>
              <a:rPr lang="cs-CZ" dirty="0" smtClean="0">
                <a:solidFill>
                  <a:schemeClr val="bg1"/>
                </a:solidFill>
                <a:latin typeface="RocheSans"/>
              </a:rPr>
              <a:t>.</a:t>
            </a:r>
          </a:p>
          <a:p>
            <a:endParaRPr lang="cs-CZ" dirty="0">
              <a:solidFill>
                <a:schemeClr val="bg1"/>
              </a:solidFill>
              <a:latin typeface="RocheSans"/>
            </a:endParaRPr>
          </a:p>
          <a:p>
            <a:r>
              <a:rPr lang="cs-CZ" dirty="0">
                <a:solidFill>
                  <a:schemeClr val="bg1"/>
                </a:solidFill>
                <a:latin typeface="RocheSans"/>
              </a:rPr>
              <a:t>• Malý, kompaktní design vhodný na kliniku, do laboratoře nebo pro satelitní pracoviště </a:t>
            </a:r>
            <a:endParaRPr lang="cs-CZ" dirty="0" smtClean="0">
              <a:solidFill>
                <a:schemeClr val="bg1"/>
              </a:solidFill>
              <a:latin typeface="RocheSans"/>
            </a:endParaRPr>
          </a:p>
          <a:p>
            <a:r>
              <a:rPr lang="cs-CZ" dirty="0">
                <a:solidFill>
                  <a:schemeClr val="bg1"/>
                </a:solidFill>
                <a:latin typeface="RocheSans"/>
              </a:rPr>
              <a:t/>
            </a:r>
            <a:br>
              <a:rPr lang="cs-CZ" dirty="0">
                <a:solidFill>
                  <a:schemeClr val="bg1"/>
                </a:solidFill>
                <a:latin typeface="RocheSans"/>
              </a:rPr>
            </a:br>
            <a:r>
              <a:rPr lang="cs-CZ" dirty="0">
                <a:solidFill>
                  <a:schemeClr val="bg1"/>
                </a:solidFill>
                <a:latin typeface="RocheSans"/>
              </a:rPr>
              <a:t>• Doba testování v závislosti na testu 20–30 minut </a:t>
            </a:r>
            <a:endParaRPr lang="cs-CZ" dirty="0" smtClean="0">
              <a:solidFill>
                <a:schemeClr val="bg1"/>
              </a:solidFill>
              <a:latin typeface="RocheSans"/>
            </a:endParaRPr>
          </a:p>
          <a:p>
            <a:r>
              <a:rPr lang="cs-CZ" dirty="0">
                <a:solidFill>
                  <a:schemeClr val="bg1"/>
                </a:solidFill>
                <a:latin typeface="RocheSans"/>
              </a:rPr>
              <a:t/>
            </a:r>
            <a:br>
              <a:rPr lang="cs-CZ" dirty="0">
                <a:solidFill>
                  <a:schemeClr val="bg1"/>
                </a:solidFill>
                <a:latin typeface="RocheSans"/>
              </a:rPr>
            </a:br>
            <a:r>
              <a:rPr lang="cs-CZ" dirty="0">
                <a:solidFill>
                  <a:schemeClr val="bg1"/>
                </a:solidFill>
                <a:latin typeface="RocheSans"/>
              </a:rPr>
              <a:t>• Plně automatizovaný proces, intuitivní uživatelské rozhraní a jednoduchá interpretace výsledků </a:t>
            </a:r>
            <a:endParaRPr lang="cs-CZ" dirty="0" smtClean="0">
              <a:solidFill>
                <a:schemeClr val="bg1"/>
              </a:solidFill>
              <a:latin typeface="RocheSans"/>
            </a:endParaRPr>
          </a:p>
          <a:p>
            <a:r>
              <a:rPr lang="cs-CZ" dirty="0">
                <a:solidFill>
                  <a:schemeClr val="bg1"/>
                </a:solidFill>
                <a:latin typeface="RocheSans"/>
              </a:rPr>
              <a:t/>
            </a:r>
            <a:br>
              <a:rPr lang="cs-CZ" dirty="0">
                <a:solidFill>
                  <a:schemeClr val="bg1"/>
                </a:solidFill>
                <a:latin typeface="RocheSans"/>
              </a:rPr>
            </a:br>
            <a:r>
              <a:rPr lang="cs-CZ" dirty="0">
                <a:solidFill>
                  <a:schemeClr val="bg1"/>
                </a:solidFill>
                <a:latin typeface="RocheSans"/>
              </a:rPr>
              <a:t>• Minimalizované riziko chyb uživatele a kvalitní datový výstup díky odolné konstrukci </a:t>
            </a:r>
            <a:endParaRPr lang="cs-CZ" dirty="0" smtClean="0">
              <a:solidFill>
                <a:schemeClr val="bg1"/>
              </a:solidFill>
              <a:latin typeface="RocheSans"/>
            </a:endParaRPr>
          </a:p>
          <a:p>
            <a:r>
              <a:rPr lang="cs-CZ" dirty="0">
                <a:solidFill>
                  <a:schemeClr val="bg1"/>
                </a:solidFill>
                <a:latin typeface="RocheSans"/>
              </a:rPr>
              <a:t/>
            </a:r>
            <a:br>
              <a:rPr lang="cs-CZ" dirty="0">
                <a:solidFill>
                  <a:schemeClr val="bg1"/>
                </a:solidFill>
                <a:latin typeface="RocheSans"/>
              </a:rPr>
            </a:br>
            <a:r>
              <a:rPr lang="cs-CZ" dirty="0">
                <a:solidFill>
                  <a:schemeClr val="bg1"/>
                </a:solidFill>
                <a:latin typeface="RocheSans"/>
              </a:rPr>
              <a:t>• Připojení do informačního systému pro efektivní správu dat</a:t>
            </a:r>
            <a:endParaRPr lang="cs-CZ" b="0" i="0" dirty="0">
              <a:solidFill>
                <a:schemeClr val="bg1"/>
              </a:solidFill>
              <a:effectLst/>
              <a:latin typeface="RocheSans"/>
            </a:endParaRPr>
          </a:p>
        </p:txBody>
      </p:sp>
    </p:spTree>
    <p:extLst>
      <p:ext uri="{BB962C8B-B14F-4D97-AF65-F5344CB8AC3E}">
        <p14:creationId xmlns:p14="http://schemas.microsoft.com/office/powerpoint/2010/main" val="324393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Automatizace </a:t>
            </a:r>
            <a:r>
              <a:rPr lang="cs-CZ" sz="3600" b="1" dirty="0" smtClean="0">
                <a:solidFill>
                  <a:srgbClr val="FFFF00"/>
                </a:solidFill>
              </a:rPr>
              <a:t>v mikrobiální </a:t>
            </a:r>
            <a:r>
              <a:rPr lang="cs-CZ" sz="3600" b="1" dirty="0">
                <a:solidFill>
                  <a:srgbClr val="FFFF00"/>
                </a:solidFill>
              </a:rPr>
              <a:t>diagnostice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automatizované a </a:t>
            </a:r>
            <a:r>
              <a:rPr lang="cs-CZ" dirty="0" err="1" smtClean="0">
                <a:solidFill>
                  <a:schemeClr val="bg1"/>
                </a:solidFill>
              </a:rPr>
              <a:t>poloautomatizované</a:t>
            </a:r>
            <a:r>
              <a:rPr lang="cs-CZ" dirty="0" smtClean="0">
                <a:solidFill>
                  <a:schemeClr val="bg1"/>
                </a:solidFill>
              </a:rPr>
              <a:t> systémy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možnosti jsou vzhledem k práci s živým organismem značně omezené (oproti např. lékařské biochemii)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průlom díky systémům metabolické kultivace (</a:t>
            </a:r>
            <a:r>
              <a:rPr lang="cs-CZ" dirty="0" err="1" smtClean="0">
                <a:solidFill>
                  <a:schemeClr val="bg1"/>
                </a:solidFill>
              </a:rPr>
              <a:t>hemokultivace</a:t>
            </a:r>
            <a:r>
              <a:rPr lang="cs-CZ" dirty="0" smtClean="0">
                <a:solidFill>
                  <a:schemeClr val="bg1"/>
                </a:solidFill>
              </a:rPr>
              <a:t>, detekce mykobakterií)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3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M</a:t>
            </a:r>
            <a:r>
              <a:rPr lang="cs-CZ" dirty="0" smtClean="0">
                <a:solidFill>
                  <a:srgbClr val="FFFF00"/>
                </a:solidFill>
              </a:rPr>
              <a:t>etabolická kultivace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 pravidelných intervalech </a:t>
            </a:r>
            <a:r>
              <a:rPr lang="cs-CZ" dirty="0">
                <a:solidFill>
                  <a:schemeClr val="bg1"/>
                </a:solidFill>
              </a:rPr>
              <a:t>automaticky sledována metabolická aktivita bakterií v </a:t>
            </a:r>
            <a:r>
              <a:rPr lang="cs-CZ" dirty="0" smtClean="0">
                <a:solidFill>
                  <a:schemeClr val="bg1"/>
                </a:solidFill>
              </a:rPr>
              <a:t>lahvičce (např</a:t>
            </a:r>
            <a:r>
              <a:rPr lang="cs-CZ" dirty="0">
                <a:solidFill>
                  <a:schemeClr val="bg1"/>
                </a:solidFill>
              </a:rPr>
              <a:t>. detekce spotřeby kyslíku) a je zaznamenána </a:t>
            </a:r>
            <a:r>
              <a:rPr lang="cs-CZ" dirty="0" smtClean="0">
                <a:solidFill>
                  <a:schemeClr val="bg1"/>
                </a:solidFill>
              </a:rPr>
              <a:t>přístrojem</a:t>
            </a:r>
          </a:p>
          <a:p>
            <a:r>
              <a:rPr lang="cs-CZ" dirty="0">
                <a:solidFill>
                  <a:schemeClr val="bg1"/>
                </a:solidFill>
              </a:rPr>
              <a:t>využití komerčních kultivačních médií</a:t>
            </a:r>
          </a:p>
          <a:p>
            <a:r>
              <a:rPr lang="cs-CZ" dirty="0">
                <a:solidFill>
                  <a:schemeClr val="bg1"/>
                </a:solidFill>
              </a:rPr>
              <a:t>aplikace klinického vzorku do média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Barvící automat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barvení podle </a:t>
            </a:r>
            <a:r>
              <a:rPr lang="cs-CZ" dirty="0" err="1" smtClean="0">
                <a:solidFill>
                  <a:schemeClr val="bg1"/>
                </a:solidFill>
              </a:rPr>
              <a:t>Grama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plná sledovatelnost pro účely akreditace</a:t>
            </a:r>
          </a:p>
          <a:p>
            <a:r>
              <a:rPr lang="cs-CZ" dirty="0">
                <a:solidFill>
                  <a:schemeClr val="bg1"/>
                </a:solidFill>
              </a:rPr>
              <a:t>standardizované výsledky během několika </a:t>
            </a:r>
            <a:r>
              <a:rPr lang="cs-CZ" dirty="0" smtClean="0">
                <a:solidFill>
                  <a:schemeClr val="bg1"/>
                </a:solidFill>
              </a:rPr>
              <a:t>minut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každé sklíčko se barví odděleně a vždy čerstvou reagencií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uzavřené reakční láhve, integrovaná nádrž na odpad - laborant se nedostane do přímého styku s chemikáliemi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ekonomické i ekologické díky využití pouze potřebného množství reagencií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56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628650" y="1825625"/>
            <a:ext cx="4522263" cy="3075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https://www.biomerieux.cz/sites/subsidiary_cz/files/previ-color604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82" y="441626"/>
            <a:ext cx="2019380" cy="605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biomerieux.cz/sites/subsidiary_cz/files/styles/original/public/previ-color6102.jpg?itok=h1isbcM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27" y="1018532"/>
            <a:ext cx="4162610" cy="4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PREVI</a:t>
            </a:r>
            <a:r>
              <a:rPr lang="cs-CZ" b="1" baseline="30000" dirty="0">
                <a:solidFill>
                  <a:srgbClr val="FFFF00"/>
                </a:solidFill>
              </a:rPr>
              <a:t>®</a:t>
            </a:r>
            <a:r>
              <a:rPr lang="cs-CZ" b="1" dirty="0">
                <a:solidFill>
                  <a:srgbClr val="FFFF00"/>
                </a:solidFill>
              </a:rPr>
              <a:t> </a:t>
            </a:r>
            <a:r>
              <a:rPr lang="cs-CZ" b="1" dirty="0" err="1">
                <a:solidFill>
                  <a:srgbClr val="FFFF00"/>
                </a:solidFill>
              </a:rPr>
              <a:t>Color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smtClean="0">
                <a:solidFill>
                  <a:srgbClr val="FFFF00"/>
                </a:solidFill>
              </a:rPr>
              <a:t>Gram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" t="47986" r="54728" b="29599"/>
          <a:stretch/>
        </p:blipFill>
        <p:spPr>
          <a:xfrm>
            <a:off x="729997" y="2621281"/>
            <a:ext cx="7684005" cy="216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M</a:t>
            </a:r>
            <a:r>
              <a:rPr lang="cs-CZ" dirty="0" smtClean="0">
                <a:solidFill>
                  <a:srgbClr val="FFFF00"/>
                </a:solidFill>
              </a:rPr>
              <a:t>ikrobiální detekční systémy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záchyt široké řady mikroorganismů, včetně bakterií, houbových organismů a </a:t>
            </a:r>
            <a:r>
              <a:rPr lang="cs-CZ" dirty="0" smtClean="0">
                <a:solidFill>
                  <a:schemeClr val="bg1"/>
                </a:solidFill>
              </a:rPr>
              <a:t>mykobakterií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hemokultivace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nebo kultivace </a:t>
            </a:r>
            <a:r>
              <a:rPr lang="cs-CZ" dirty="0" smtClean="0">
                <a:solidFill>
                  <a:schemeClr val="bg1"/>
                </a:solidFill>
              </a:rPr>
              <a:t>mykobakterií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čtečka </a:t>
            </a:r>
            <a:r>
              <a:rPr lang="cs-CZ" dirty="0">
                <a:solidFill>
                  <a:schemeClr val="bg1"/>
                </a:solidFill>
              </a:rPr>
              <a:t>čárových kódů načte ID číslo </a:t>
            </a:r>
            <a:r>
              <a:rPr lang="cs-CZ" dirty="0" smtClean="0">
                <a:solidFill>
                  <a:schemeClr val="bg1"/>
                </a:solidFill>
              </a:rPr>
              <a:t>lahvičky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7" t="39250" r="68204" b="37818"/>
          <a:stretch/>
        </p:blipFill>
        <p:spPr>
          <a:xfrm>
            <a:off x="1328498" y="4058794"/>
            <a:ext cx="5986702" cy="24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Mikrobiální detekční systémy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např. </a:t>
            </a:r>
            <a:r>
              <a:rPr lang="cs-CZ" dirty="0" err="1" smtClean="0">
                <a:solidFill>
                  <a:schemeClr val="bg1"/>
                </a:solidFill>
              </a:rPr>
              <a:t>Enterobacteriaceae</a:t>
            </a:r>
            <a:r>
              <a:rPr lang="cs-CZ" dirty="0" smtClean="0">
                <a:solidFill>
                  <a:schemeClr val="bg1"/>
                </a:solidFill>
              </a:rPr>
              <a:t> - monitoring růstu organismů kontrolou uvolňování CO</a:t>
            </a:r>
            <a:r>
              <a:rPr lang="cs-CZ" sz="1800" dirty="0" smtClean="0">
                <a:solidFill>
                  <a:schemeClr val="bg1"/>
                </a:solidFill>
              </a:rPr>
              <a:t>2</a:t>
            </a:r>
            <a:r>
              <a:rPr lang="cs-CZ" dirty="0" smtClean="0">
                <a:solidFill>
                  <a:schemeClr val="bg1"/>
                </a:solidFill>
              </a:rPr>
              <a:t> pomocí kolorimetrického a fluorescenčního senzoru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další </a:t>
            </a:r>
            <a:r>
              <a:rPr lang="cs-CZ" dirty="0" err="1" smtClean="0">
                <a:solidFill>
                  <a:schemeClr val="bg1"/>
                </a:solidFill>
              </a:rPr>
              <a:t>org</a:t>
            </a:r>
            <a:r>
              <a:rPr lang="cs-CZ" dirty="0">
                <a:solidFill>
                  <a:schemeClr val="bg1"/>
                </a:solidFill>
              </a:rPr>
              <a:t>.: </a:t>
            </a:r>
            <a:r>
              <a:rPr lang="cs-CZ" i="1" dirty="0" err="1">
                <a:solidFill>
                  <a:schemeClr val="bg1"/>
                </a:solidFill>
              </a:rPr>
              <a:t>Mycobacterium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avium</a:t>
            </a:r>
            <a:r>
              <a:rPr lang="cs-CZ" i="1" dirty="0">
                <a:solidFill>
                  <a:schemeClr val="bg1"/>
                </a:solidFill>
              </a:rPr>
              <a:t>, </a:t>
            </a:r>
            <a:r>
              <a:rPr lang="cs-CZ" i="1" dirty="0" err="1">
                <a:solidFill>
                  <a:schemeClr val="bg1"/>
                </a:solidFill>
              </a:rPr>
              <a:t>Histoplasma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capsulatum</a:t>
            </a:r>
            <a:r>
              <a:rPr lang="cs-CZ" i="1" dirty="0" smtClean="0">
                <a:solidFill>
                  <a:schemeClr val="bg1"/>
                </a:solidFill>
              </a:rPr>
              <a:t>, </a:t>
            </a:r>
            <a:r>
              <a:rPr lang="cs-CZ" i="1" dirty="0" err="1" smtClean="0">
                <a:solidFill>
                  <a:schemeClr val="bg1"/>
                </a:solidFill>
              </a:rPr>
              <a:t>Pseudomonas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aeruginosa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9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9733" t="32593" r="56991" b="25746"/>
          <a:stretch/>
        </p:blipFill>
        <p:spPr>
          <a:xfrm>
            <a:off x="4407408" y="2034032"/>
            <a:ext cx="3980688" cy="40076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8541" t="32115" r="71886" b="10224"/>
          <a:stretch/>
        </p:blipFill>
        <p:spPr>
          <a:xfrm>
            <a:off x="951439" y="1597306"/>
            <a:ext cx="2741612" cy="45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26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5556</TotalTime>
  <Words>694</Words>
  <Application>Microsoft Office PowerPoint</Application>
  <PresentationFormat>Předvádění na obrazovce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RocheSans</vt:lpstr>
      <vt:lpstr>Motiv Office</vt:lpstr>
      <vt:lpstr>Téma 11_Automatické systémy</vt:lpstr>
      <vt:lpstr>Automatizace v mikrobiální diagnostice</vt:lpstr>
      <vt:lpstr>Metabolická kultivace</vt:lpstr>
      <vt:lpstr>Barvící automat</vt:lpstr>
      <vt:lpstr>Prezentace aplikace PowerPoint</vt:lpstr>
      <vt:lpstr>PREVI® Color Gram</vt:lpstr>
      <vt:lpstr>Mikrobiální detekční systémy</vt:lpstr>
      <vt:lpstr>Mikrobiální detekční systémy</vt:lpstr>
      <vt:lpstr>Prezentace aplikace PowerPoint</vt:lpstr>
      <vt:lpstr>Kultivační média s kolorimetrickou detekcí</vt:lpstr>
      <vt:lpstr>Automatizovaný přístroj pro hemokultivaci</vt:lpstr>
      <vt:lpstr>Prezentace aplikace PowerPoint</vt:lpstr>
      <vt:lpstr>Mikrobiální identifikační systém na bázi hmotnostní spektrometrie</vt:lpstr>
      <vt:lpstr>Systém VITEK®MS</vt:lpstr>
      <vt:lpstr>Automatizace ELISA vyšetření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Automatizace  v  mikrobiální diagnostice</dc:title>
  <dc:creator>Kašparová Andrea Bc.</dc:creator>
  <cp:lastModifiedBy>Luděk Eyer</cp:lastModifiedBy>
  <cp:revision>27</cp:revision>
  <dcterms:created xsi:type="dcterms:W3CDTF">2022-12-16T15:18:53Z</dcterms:created>
  <dcterms:modified xsi:type="dcterms:W3CDTF">2024-06-20T13:42:34Z</dcterms:modified>
</cp:coreProperties>
</file>