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9" r:id="rId2"/>
  </p:sldMasterIdLst>
  <p:notesMasterIdLst>
    <p:notesMasterId r:id="rId67"/>
  </p:notesMasterIdLst>
  <p:sldIdLst>
    <p:sldId id="256" r:id="rId3"/>
    <p:sldId id="322" r:id="rId4"/>
    <p:sldId id="31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71" r:id="rId15"/>
    <p:sldId id="268" r:id="rId16"/>
    <p:sldId id="265" r:id="rId17"/>
    <p:sldId id="269" r:id="rId18"/>
    <p:sldId id="272" r:id="rId19"/>
    <p:sldId id="275" r:id="rId20"/>
    <p:sldId id="281" r:id="rId21"/>
    <p:sldId id="282" r:id="rId22"/>
    <p:sldId id="286" r:id="rId23"/>
    <p:sldId id="285" r:id="rId24"/>
    <p:sldId id="287" r:id="rId25"/>
    <p:sldId id="288" r:id="rId26"/>
    <p:sldId id="293" r:id="rId27"/>
    <p:sldId id="289" r:id="rId28"/>
    <p:sldId id="290" r:id="rId29"/>
    <p:sldId id="298" r:id="rId30"/>
    <p:sldId id="276" r:id="rId31"/>
    <p:sldId id="291" r:id="rId32"/>
    <p:sldId id="277" r:id="rId33"/>
    <p:sldId id="292" r:id="rId34"/>
    <p:sldId id="274" r:id="rId35"/>
    <p:sldId id="273" r:id="rId36"/>
    <p:sldId id="294" r:id="rId37"/>
    <p:sldId id="295" r:id="rId38"/>
    <p:sldId id="279" r:id="rId39"/>
    <p:sldId id="278" r:id="rId40"/>
    <p:sldId id="280" r:id="rId41"/>
    <p:sldId id="284" r:id="rId42"/>
    <p:sldId id="296" r:id="rId43"/>
    <p:sldId id="320" r:id="rId44"/>
    <p:sldId id="297" r:id="rId45"/>
    <p:sldId id="299" r:id="rId46"/>
    <p:sldId id="300" r:id="rId47"/>
    <p:sldId id="301" r:id="rId48"/>
    <p:sldId id="302" r:id="rId49"/>
    <p:sldId id="303" r:id="rId50"/>
    <p:sldId id="321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23" r:id="rId60"/>
    <p:sldId id="318" r:id="rId61"/>
    <p:sldId id="313" r:id="rId62"/>
    <p:sldId id="314" r:id="rId63"/>
    <p:sldId id="315" r:id="rId64"/>
    <p:sldId id="316" r:id="rId65"/>
    <p:sldId id="317" r:id="rId6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EB2DAA-FF30-43F5-ADE2-7D39CD9A40F1}" v="5" dt="2022-09-19T09:31:58.7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9448" autoAdjust="0"/>
  </p:normalViewPr>
  <p:slideViewPr>
    <p:cSldViewPr snapToGrid="0">
      <p:cViewPr varScale="1">
        <p:scale>
          <a:sx n="70" d="100"/>
          <a:sy n="70" d="100"/>
        </p:scale>
        <p:origin x="133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a Cempírková" userId="940c1edf-007d-4c97-9d29-f6c7ac8423e0" providerId="ADAL" clId="{A4EB2DAA-FF30-43F5-ADE2-7D39CD9A40F1}"/>
    <pc:docChg chg="modSld">
      <pc:chgData name="Hana Cempírková" userId="940c1edf-007d-4c97-9d29-f6c7ac8423e0" providerId="ADAL" clId="{A4EB2DAA-FF30-43F5-ADE2-7D39CD9A40F1}" dt="2022-09-19T09:31:58.751" v="39" actId="1076"/>
      <pc:docMkLst>
        <pc:docMk/>
      </pc:docMkLst>
      <pc:sldChg chg="modSp">
        <pc:chgData name="Hana Cempírková" userId="940c1edf-007d-4c97-9d29-f6c7ac8423e0" providerId="ADAL" clId="{A4EB2DAA-FF30-43F5-ADE2-7D39CD9A40F1}" dt="2022-09-19T09:12:47.920" v="2" actId="1076"/>
        <pc:sldMkLst>
          <pc:docMk/>
          <pc:sldMk cId="3626037601" sldId="268"/>
        </pc:sldMkLst>
        <pc:picChg chg="mod">
          <ac:chgData name="Hana Cempírková" userId="940c1edf-007d-4c97-9d29-f6c7ac8423e0" providerId="ADAL" clId="{A4EB2DAA-FF30-43F5-ADE2-7D39CD9A40F1}" dt="2022-09-19T09:12:47.920" v="2" actId="1076"/>
          <ac:picMkLst>
            <pc:docMk/>
            <pc:sldMk cId="3626037601" sldId="268"/>
            <ac:picMk id="5" creationId="{DA54AD3B-84D9-44D9-856B-0DEFB8E20F3B}"/>
          </ac:picMkLst>
        </pc:picChg>
      </pc:sldChg>
      <pc:sldChg chg="modNotesTx">
        <pc:chgData name="Hana Cempírková" userId="940c1edf-007d-4c97-9d29-f6c7ac8423e0" providerId="ADAL" clId="{A4EB2DAA-FF30-43F5-ADE2-7D39CD9A40F1}" dt="2022-09-19T09:20:09.854" v="38" actId="20577"/>
        <pc:sldMkLst>
          <pc:docMk/>
          <pc:sldMk cId="3407223367" sldId="276"/>
        </pc:sldMkLst>
      </pc:sldChg>
      <pc:sldChg chg="modSp">
        <pc:chgData name="Hana Cempírková" userId="940c1edf-007d-4c97-9d29-f6c7ac8423e0" providerId="ADAL" clId="{A4EB2DAA-FF30-43F5-ADE2-7D39CD9A40F1}" dt="2022-09-19T09:31:58.751" v="39" actId="1076"/>
        <pc:sldMkLst>
          <pc:docMk/>
          <pc:sldMk cId="998830829" sldId="317"/>
        </pc:sldMkLst>
        <pc:spChg chg="mod">
          <ac:chgData name="Hana Cempírková" userId="940c1edf-007d-4c97-9d29-f6c7ac8423e0" providerId="ADAL" clId="{A4EB2DAA-FF30-43F5-ADE2-7D39CD9A40F1}" dt="2022-09-19T09:31:58.751" v="39" actId="1076"/>
          <ac:spMkLst>
            <pc:docMk/>
            <pc:sldMk cId="998830829" sldId="317"/>
            <ac:spMk id="81926" creationId="{00000000-0000-0000-0000-000000000000}"/>
          </ac:spMkLst>
        </pc:spChg>
      </pc:sldChg>
      <pc:sldChg chg="modSp mod">
        <pc:chgData name="Hana Cempírková" userId="940c1edf-007d-4c97-9d29-f6c7ac8423e0" providerId="ADAL" clId="{A4EB2DAA-FF30-43F5-ADE2-7D39CD9A40F1}" dt="2022-09-19T09:07:17.902" v="0" actId="6549"/>
        <pc:sldMkLst>
          <pc:docMk/>
          <pc:sldMk cId="419106448" sldId="322"/>
        </pc:sldMkLst>
        <pc:spChg chg="mod">
          <ac:chgData name="Hana Cempírková" userId="940c1edf-007d-4c97-9d29-f6c7ac8423e0" providerId="ADAL" clId="{A4EB2DAA-FF30-43F5-ADE2-7D39CD9A40F1}" dt="2022-09-19T09:07:17.902" v="0" actId="6549"/>
          <ac:spMkLst>
            <pc:docMk/>
            <pc:sldMk cId="419106448" sldId="322"/>
            <ac:spMk id="3" creationId="{00FFC636-F403-4F80-8126-326118956D0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B5B34-5AF0-40C2-8700-BB7AD544A4D6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A8B06-0D83-4A3B-8683-B97C1EB79C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0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Bryophyllum</a:t>
            </a:r>
            <a:r>
              <a:rPr lang="cs-CZ" dirty="0"/>
              <a:t> má CAM metabolismus a ten umožňuje přežít mladým rostlinkám z okrajů listů až do zakořenění.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127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Nažka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achenium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jednosemenný, dvou- i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víceplodolistový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plod s kožovitým nebo blanitým oplodím pevně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objímajícím semeno. Tmavé zbarvení nažek slunečnice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Helianthus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je způsobeno přítomností vrstvy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obsahující tmavě zbarvený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fytomelanin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Někdy jsou nažky opatřeny zařízeními sloužícími k jejich rozšiřování,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např. nažky jilmu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Ulmus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břízy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Betula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olše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Alnus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jsou opatřeny křídly, nažky dvouzubce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Bidens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mají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háčky, nažky některých hvězdnicovitých mají chmýr (pappus), který vzniká přeměnou kalicha. U dubu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Quercus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je báze nažky (= žaludu) usazena v miskovité číšce (= kupule) stonkového původu. Nažka ostřic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Carex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je za zralosti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uzařena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perigyniu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měchýřkovitém útvaru vzniklém srůstem listenů.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637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Obilka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caryopsis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typickým plodem u trav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lipnicovité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Povrch obilky kryje několikavrstevné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oplodí (perikarp), které těsně přiléhá a přirůstá k tenkému osemení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testa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Aleuronová vrstva nacházející se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 osemením je u většiny obilnin jednovrstevná, u ječmene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Hordeum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třívrstevná. Buňky aleuronové vrstvy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mají kubický tvar. Obsahují drobná, homogenní, bílkovinná aleuronová zrna vznikající vysýcháním vakuol. Bílkoviny aleuronových zrn obilnin jsou především specifické prolaminy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hordein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gliadin, zein,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avenin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gluteliny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glutenin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gliadin tvoří asi 80% bílkovin pšeničné mouky, s vodou vytváří lepek – gluten). Při vymílání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mouky je aleuronová vrstva většinou součástí otrub, které jsou důležitým krmivem hospodářských zvířat. Buňky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endospermu jsou tenkostěnné, obsahují škrobová zrna (druhově specificky utvářená) a malé množství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bílkovinného lepku. Embryo je umístěno bočně (koleoptile, plumula,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mezokotyl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hypokotyl, epiblast,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radikula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koleorhiza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skutelum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Obilky mohou být pluchaté, kdy plucha a pluška těsně přiléhají k obilce nebo s ní srůstají,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např. obilky ječmene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Hordeum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ovsa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Avena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rýže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Oryza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aj. nebo nahé, např. obilky kulturních forem žita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Secale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nebo pšenice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Tritium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154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Tobolka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capsula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pukavý, jedno– nebo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vícepouzdrý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plod, se suchým oplodím (vysýchavé tobolky) nebo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dužnatým oplodím (dužnaté tobolky). Tobolky se otevírají buď ve švech, např.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synkarpické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tobolky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přehrádkosečné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třezalka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Hypericum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nebo v místě střední žilky plodolistu, např.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parakarpická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tobolky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pouzdrosečná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violka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Viola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nebo se mohou otevírat víčkem –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lysikarpická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tobolka drchničky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Anagalis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dále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zoubky pod vrcholem –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lysikarpická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tobolka prvosenky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Primula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popř. děrami –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parakarpická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tobolka máku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Papaver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Dužnaté tobolky mají např. brslen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Euonymus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– čtyřpouzdrá tobolka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pouzdrosečná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semena obaluje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arillus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míšek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funikulárního původu, netýkavka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Impatiens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aj.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520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Šešule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siliqua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šešulka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silicula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jsou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dvouplodolistové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bikarpelové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plody brukvovitých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Brassicaceae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Otevírají se dvěma chlopněmi od báze k vrcholu plodu. Šešulka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kokožky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pastuší tobolky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Capsela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bursa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</a:t>
            </a:r>
          </a:p>
          <a:p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pastoris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se otevírá opačně – od vrcholu k bázi. Zesílená placenta vytváří rámeček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replum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k němuž jsou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poutkem upevněna semena. Uvnitř rámečku je blanitá přepážka placentárního původu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dissepimentum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diafragma). Šešule je typickým plodem brukví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Brassica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huseníků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Arabis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kyčelnic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Dentaria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řeřišnic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Cardamine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aj. Šešulka je v podstatě zkrácená šešule (šířka se přibližně rovná délce nebo může být nanejvýš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3x delší než širší) – např. plody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kokožky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Capsella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penízku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Thlaspi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měsíčnice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Lunaria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aj.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273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Mezi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cenokarpické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suché nepukavé plody patří i 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plody rozpadavé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které se za zralosti příčně,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podélně nebo radiálně rozpadají na jednotlivé jednosemenné díly. Rozpadavé plody se dělí na plody poltivé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schizokarpia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plody lámavé.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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2078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Schizokarpia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vznikají ze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synkarpního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gynecea a za zralosti se rozpadají na jednosemenné díly, tzv.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merikarpia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Zobanitý plod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regma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elaterium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plod protažený v dlouhý zoban, za zralosti se podélně poltí v pět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jednosemenných pouzder, která se obloukovitě oddělují od středního sloupku, např. u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kakostovitých</a:t>
            </a:r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Geraniaceae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Diskový plod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polachaena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vzniká z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víceplodolistového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synkarpického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semeníku a za zralosti se radiálně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poltí na jednosemenné díly, např. plody slézu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Malva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lichořeřišnice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Tropaeolum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000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Dvojnažka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diachenium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vzniká z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bikarpelového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gynecea a za zralosti se rozpadá ve dva jednosemenné díly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nažky. U miříkovitých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Apiaceae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se dvounažka poltí zdola nahoru ve dvě nažky spojené karpoforem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(plodonošem), jenž se poltí shora dolů ve dvě větve, na jejichž koncích nažky visí. Nažky mají zpravidla pět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hlavních žeber (juga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primaria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jimiž probíhá cévní svazek. U některých miříkovitých rostlin jsou mezi hlavními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žebry ještě čtyři žebra vedlejší (juga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sekundaria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Mezi žebry jsou rýhy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valekuly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V oplodí jsou četné siličné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kanálky. U javorů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Acer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jsou dvounažky křídlaté, u svízele přítuly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Galium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aparine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háčkovitě štětinaté.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833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Lámavé plody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 za zralosti rozlamují na jednosemenné díly, které však neodpovídají jednotlivým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plodolistům.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Struk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lomentum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suchá zaškrcovaná šešule, vzniklá ze dvou plodolistů, které se v době zralosti rozpadají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příčně v jednosemenné díly, např. u ohnice polní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Raphanus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raphanistrum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827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Tvrdka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nucula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vzniká z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dvouplodolistového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semeníku, který se rozpadá na čtyři jednosemenné tvrdky.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Tvrdka se tedy vyvíjí z poloviny plodolistu. Perikarp bývá zpravidla velmi tvrdý. Tvrdky jsou typickým plodem u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brutnákovitých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Boraginaceae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 u většiny hluchavkovitých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Lamiaceae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396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úboru hvězdnicovitých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Asteraceae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vzniká plodenství nažek, ze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složeného okolíku miříkovitých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Apiaceae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vzniká plodenství dvounažek.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 vidlanovitého květenství buku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Fagus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vzniká plodenství nažek uzavřených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ostnité kupule, která se otevírá čtyřmi chlopněmi. U fíkovníku 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Ficus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je plodenství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nažek uloženo uvnitř zdužnatělého hruškovitého útvaru stonkového původu (fík,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sykonium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Moruše morušovníku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představuje plodenství nažek uzavřené ve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zdužnatělém okvětí. Na vzniku plodenství ananasu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Ananas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se podílí i zdužnatělé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vřeteno plodenství, listeny a květní obaly.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63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Xerokarp – např. javor, </a:t>
            </a:r>
            <a:r>
              <a:rPr lang="cs-CZ" dirty="0" err="1"/>
              <a:t>sarkokarp</a:t>
            </a:r>
            <a:r>
              <a:rPr lang="cs-CZ" dirty="0"/>
              <a:t> – např. okurka, </a:t>
            </a:r>
            <a:r>
              <a:rPr lang="cs-CZ" dirty="0" err="1"/>
              <a:t>sklerokarp</a:t>
            </a:r>
            <a:r>
              <a:rPr lang="cs-CZ" dirty="0"/>
              <a:t> – např. líska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601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Ukladačí</a:t>
            </a:r>
            <a:r>
              <a:rPr lang="cs-CZ" dirty="0"/>
              <a:t> – v období dozrávání semen ohnutí lodyhy k</a:t>
            </a:r>
            <a:r>
              <a:rPr lang="cs-CZ" baseline="0" dirty="0"/>
              <a:t> zemi </a:t>
            </a:r>
          </a:p>
          <a:p>
            <a:r>
              <a:rPr lang="cs-CZ" baseline="0" dirty="0"/>
              <a:t>Poutníci – oddenky, šlahouny</a:t>
            </a:r>
          </a:p>
          <a:p>
            <a:r>
              <a:rPr lang="cs-CZ" baseline="0" dirty="0"/>
              <a:t>Vrhači – vymrštění semen</a:t>
            </a:r>
          </a:p>
          <a:p>
            <a:r>
              <a:rPr lang="cs-CZ" baseline="0" dirty="0" err="1"/>
              <a:t>Zavrtávači</a:t>
            </a:r>
            <a:r>
              <a:rPr lang="cs-CZ" baseline="0" dirty="0"/>
              <a:t> – plod/semeno se „aktivně“ zavrtává, např. vývrtkovitě zatočené osiny </a:t>
            </a:r>
            <a:r>
              <a:rPr lang="cs-CZ" baseline="0"/>
              <a:t>semen kakostů</a:t>
            </a:r>
            <a:endParaRPr lang="cs-CZ" baseline="0" dirty="0"/>
          </a:p>
          <a:p>
            <a:r>
              <a:rPr lang="cs-CZ" baseline="0" dirty="0"/>
              <a:t>Geokarpické r. – plody zrají hluboko v zemi, např. podzemnice olejná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3603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Letci – velmi lehká</a:t>
            </a:r>
            <a:r>
              <a:rPr lang="cs-CZ" baseline="0" dirty="0"/>
              <a:t> semena (orchideje) nebo létací zařízení - </a:t>
            </a:r>
            <a:r>
              <a:rPr lang="cs-CZ" dirty="0"/>
              <a:t>chmýří, křídla…</a:t>
            </a:r>
          </a:p>
          <a:p>
            <a:r>
              <a:rPr lang="cs-CZ" dirty="0"/>
              <a:t>Běžci – větrem poháněná celá lehká lodyha</a:t>
            </a:r>
          </a:p>
          <a:p>
            <a:r>
              <a:rPr lang="cs-CZ" dirty="0" err="1"/>
              <a:t>Balisté</a:t>
            </a:r>
            <a:r>
              <a:rPr lang="cs-CZ" dirty="0"/>
              <a:t> – lodyha</a:t>
            </a:r>
            <a:r>
              <a:rPr lang="cs-CZ" baseline="0" dirty="0"/>
              <a:t> vyčnívá nad okolní porost, těžká semena bez zařízení k létání (např. vlčí mák, divizna..)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58416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Jaké jsou charakteristiky těchto semen?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399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Ombrochorie</a:t>
            </a:r>
            <a:r>
              <a:rPr lang="cs-CZ" dirty="0"/>
              <a:t> – za vlhkého počasí se otevřou plody a dešťové kapky nárazy vymrští semena do okolí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382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4E589AE5-4F8C-475B-A601-D2265127A0F1}" type="slidenum">
              <a:rPr lang="en-GB" altLang="cs-CZ"/>
              <a:pPr>
                <a:spcBef>
                  <a:spcPct val="0"/>
                </a:spcBef>
              </a:pPr>
              <a:t>50</a:t>
            </a:fld>
            <a:endParaRPr lang="en-GB" altLang="cs-CZ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6246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105303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016EEB56-5A3C-483D-B030-28D6F4F56624}" type="slidenum">
              <a:rPr lang="en-GB" altLang="cs-CZ"/>
              <a:pPr>
                <a:spcBef>
                  <a:spcPct val="0"/>
                </a:spcBef>
              </a:pPr>
              <a:t>52</a:t>
            </a:fld>
            <a:endParaRPr lang="en-GB" altLang="cs-CZ"/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5794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0F0DB530-396E-48D9-BE06-E86B4D215E12}" type="slidenum">
              <a:rPr lang="en-GB" altLang="cs-CZ"/>
              <a:pPr>
                <a:spcBef>
                  <a:spcPct val="0"/>
                </a:spcBef>
              </a:pPr>
              <a:t>53</a:t>
            </a:fld>
            <a:endParaRPr lang="en-GB" altLang="cs-CZ"/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74505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B9CF3B05-4C4D-4E42-8A4D-BBD02AD93DFB}" type="slidenum">
              <a:rPr lang="en-GB" altLang="cs-CZ"/>
              <a:pPr>
                <a:spcBef>
                  <a:spcPct val="0"/>
                </a:spcBef>
              </a:pPr>
              <a:t>54</a:t>
            </a:fld>
            <a:endParaRPr lang="en-GB" altLang="cs-CZ"/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196539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B4DFD4DF-3668-42CB-91D2-2444615E48DF}" type="slidenum">
              <a:rPr lang="en-GB" altLang="cs-CZ"/>
              <a:pPr>
                <a:spcBef>
                  <a:spcPct val="0"/>
                </a:spcBef>
              </a:pPr>
              <a:t>55</a:t>
            </a:fld>
            <a:endParaRPr lang="en-GB" altLang="cs-CZ"/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2858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D6D2CFA9-3D43-4144-B02F-DC2CFB2C9106}" type="slidenum">
              <a:rPr lang="en-GB" altLang="cs-CZ"/>
              <a:pPr>
                <a:spcBef>
                  <a:spcPct val="0"/>
                </a:spcBef>
              </a:pPr>
              <a:t>56</a:t>
            </a:fld>
            <a:endParaRPr lang="en-GB" altLang="cs-CZ"/>
          </a:p>
        </p:txBody>
      </p:sp>
      <p:sp>
        <p:nvSpPr>
          <p:cNvPr id="73731" name="Text Box 1025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73732" name="Rectangle 1026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8801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2116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FBBE1C72-CA8A-4D38-9C35-6ACEF617F6EA}" type="slidenum">
              <a:rPr lang="en-GB" altLang="cs-CZ"/>
              <a:pPr>
                <a:spcBef>
                  <a:spcPct val="0"/>
                </a:spcBef>
              </a:pPr>
              <a:t>57</a:t>
            </a:fld>
            <a:endParaRPr lang="en-GB" altLang="cs-CZ"/>
          </a:p>
        </p:txBody>
      </p:sp>
      <p:sp>
        <p:nvSpPr>
          <p:cNvPr id="75779" name="Text Box 1025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75780" name="Rectangle 1026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00426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DD4707EF-D708-4DD0-8F40-A56BC46F2BF3}" type="slidenum">
              <a:rPr lang="en-GB" altLang="cs-CZ"/>
              <a:pPr>
                <a:spcBef>
                  <a:spcPct val="0"/>
                </a:spcBef>
              </a:pPr>
              <a:t>60</a:t>
            </a:fld>
            <a:endParaRPr lang="en-GB" altLang="cs-CZ"/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84605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379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598E21F9-3930-48EC-9A3B-D2F8CC6E59F1}" type="slidenum">
              <a:rPr lang="en-GB" altLang="cs-CZ"/>
              <a:pPr>
                <a:spcBef>
                  <a:spcPct val="0"/>
                </a:spcBef>
              </a:pPr>
              <a:t>64</a:t>
            </a:fld>
            <a:endParaRPr lang="en-GB" altLang="cs-CZ"/>
          </a:p>
        </p:txBody>
      </p:sp>
      <p:sp>
        <p:nvSpPr>
          <p:cNvPr id="82947" name="Text Box 1025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2400">
              <a:solidFill>
                <a:prstClr val="white"/>
              </a:solidFill>
              <a:cs typeface="Lucida Sans Unicode" pitchFamily="34" charset="0"/>
            </a:endParaRPr>
          </a:p>
        </p:txBody>
      </p:sp>
      <p:sp>
        <p:nvSpPr>
          <p:cNvPr id="82948" name="Rectangle 1026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06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Apokarpní</a:t>
            </a:r>
            <a:r>
              <a:rPr lang="cs-CZ" dirty="0"/>
              <a:t> – gyneceum nemá srostlé plodolisty</a:t>
            </a:r>
          </a:p>
          <a:p>
            <a:r>
              <a:rPr lang="cs-CZ" dirty="0" err="1"/>
              <a:t>Cenokarpní</a:t>
            </a:r>
            <a:r>
              <a:rPr lang="cs-CZ" dirty="0"/>
              <a:t> – gyneceum ze srostlých plodolistů (A, B, C jsou různé způsoby srůstu plodolistů, podrobněji v přednášce o samičí gametogenezi)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002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763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Bobule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bacca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vícesemenný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vzácněji jednosemenný dužnatý plod s perikarpem tvořeným vnějším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blanitým, popř. silnějším (okurka, banán) exokarpem a dužnatým mezokarpem i endokarpem.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Cenokarpické</a:t>
            </a:r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bobule jsou např. plody rybízu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Ribes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papriky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Capsicum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– vysýchavá bobule, rajčete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Lycopersicum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konvalinky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Convallaria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melounu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Cucumis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melo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tykve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turka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Cucurbita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pepo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– hmotnost plodu až přes 60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kg. Plodem jmelí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Viscum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je jednosemenná bobule. Zvláštním typem bobule je 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hesperidium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citroníku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Citrus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 oplodím rozlišeným na vnější barevné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flavedo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vnitřní bílé albedo. Vnitřní část oplodí vytváří přehrádky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(diafragmata), které rozdělují vnitřek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hesperidia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 dílky (septa), vyplněné velkými vřetenovitými buňkami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vznikajícími z vnitřní epidermis. Tyto buňky obsahují množství buněčné šťávy a vytvářejí dužninu (= pulpu).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222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Peckovice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drupa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jedno– nebo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vícesemenný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plod s blanitým exokarpem, dužnatým mezokarpem a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sklerenchymatickým endokarpem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sklerokarp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např. plody bezu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Sambucus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olivy (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Olea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Peckovice kokosu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Cocos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má vláknitý mezokarp využívaný jako textilie. Někdy bývá za peckovici považován i plod ořešáku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Juglans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u kterého se povrchové vrstvy, ne zcela přesně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označované jako exokarp a mezokarp, za zralosti nepravidelně roztrhávají a endokarp (pecka) puká ve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hřbetních švech plodolistů. Přesněji by však měl být plod ořešáku považován za oříšek (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nux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59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Peckovice palmy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Lodoicea</a:t>
            </a:r>
            <a:r>
              <a:rPr lang="cs-CZ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seychellarum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domácí na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Seychellských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ostrovech, má největší plody (a také semena) v rostlinné říši – až 40 cm velké a 10 kg těžké.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087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Oříšek (</a:t>
            </a:r>
            <a:r>
              <a:rPr lang="cs-CZ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nux</a:t>
            </a:r>
            <a:r>
              <a:rPr lang="cs-CZ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): 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 jednosemenný plod s tvrdým oplodím, které volně objímá semeno, např. plody lísky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Corylus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lípy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Plod ořešáku (</a:t>
            </a:r>
            <a:r>
              <a:rPr lang="cs-CZ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Juglans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je vlastně oříšek obalený srostlou, zdužnatělou číškou (=</a:t>
            </a:r>
          </a:p>
          <a:p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kupulou), která v době zralosti oříšku zasychá a rozpadá se.</a:t>
            </a:r>
          </a:p>
          <a:p>
            <a:r>
              <a:rPr lang="cs-CZ" b="0" i="0" dirty="0">
                <a:solidFill>
                  <a:srgbClr val="333333"/>
                </a:solidFill>
                <a:effectLst/>
                <a:latin typeface="Helvetica Neue"/>
              </a:rPr>
              <a:t>Číška (kupula) -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Helvetica Neue"/>
              </a:rPr>
              <a:t>dřevnatějící</a:t>
            </a:r>
            <a:r>
              <a:rPr lang="cs-CZ" b="0" i="0" dirty="0">
                <a:solidFill>
                  <a:srgbClr val="333333"/>
                </a:solidFill>
                <a:effectLst/>
                <a:latin typeface="Helvetica Neue"/>
              </a:rPr>
              <a:t>, miskovitě rozšířené a vyhloubené květní lůžko nebo lůžko květenství. (ořešák, kaštan)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8B06-0D83-4A3B-8683-B97C1EB79CD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0493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5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25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99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49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004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7864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49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4573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71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409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89" y="609623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50" y="609600"/>
            <a:ext cx="7060151" cy="525145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253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639F59-83B0-4B57-9667-9C972457BCA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95616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1A229-D43A-47F7-B546-365CCA788B5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60556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88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83E38D-F73B-4381-80E0-7D678445611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1989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751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17" y="1981200"/>
            <a:ext cx="5075767" cy="41100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3367" y="1981200"/>
            <a:ext cx="5077884" cy="41100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98E782-09D8-4F4B-AFC6-C2DA413144B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86717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0ED5B9-12A5-4FF1-930D-E50FD89794D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802111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8D5BE9-94B2-45BA-A23D-ABF7473D061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78964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F2A62-4DBF-4595-9A96-9F1C5EACBCF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68796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34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34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BC102A-9885-4AB4-AF06-A8170638057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83613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34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34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F1E8F1-7C56-4E4F-A27C-770A4C0383BD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85279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61E39-EDD3-4691-BC9A-F2C92514EDB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593603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2567" y="463550"/>
            <a:ext cx="2588684" cy="562768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17" y="463550"/>
            <a:ext cx="7564967" cy="562768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816470-7628-4A5E-A1BA-DEF772C9FBD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842796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1" y="463550"/>
            <a:ext cx="10356851" cy="143033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858D1-0F7F-4EB7-9CCE-2F5C672CC22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992976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06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880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61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61" y="273726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00" y="273726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03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440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954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4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526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23623-7FF0-46B2-AAC1-1C7BB5F32056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919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23623-7FF0-46B2-AAC1-1C7BB5F32056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8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38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77EE9F1-89F1-4BED-91FB-DBBC33F9FED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55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CC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463550"/>
            <a:ext cx="10356851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0"/>
            <a:ext cx="10356851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14401" y="6248400"/>
            <a:ext cx="2533651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4165601" y="6248400"/>
            <a:ext cx="3854451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248400"/>
            <a:ext cx="2533651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</a:pPr>
            <a:fld id="{74F0B4BD-6DA4-453D-8DF6-2B53FCA7C618}" type="slidenum">
              <a:rPr lang="en-GB" altLang="cs-CZ" smtClean="0"/>
              <a:pPr defTabSz="44926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7816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263" rtl="0" eaLnBrk="0" fontAlgn="base" hangingPunct="0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4572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9144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13716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1828800" algn="ctr" defTabSz="449263" rtl="0" fontAlgn="base">
        <a:lnSpc>
          <a:spcPct val="8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38138" indent="-338138" algn="l" defTabSz="449263" rtl="0" eaLnBrk="0" fontAlgn="base" hangingPunct="0">
        <a:lnSpc>
          <a:spcPct val="86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86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2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94.jpeg"/><Relationship Id="rId4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1. Životní cykly u rostlin</a:t>
            </a:r>
            <a:br>
              <a:rPr lang="cs-CZ" dirty="0"/>
            </a:br>
            <a:r>
              <a:rPr lang="cs-CZ" dirty="0"/>
              <a:t>2. Plody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07067" y="4050836"/>
            <a:ext cx="7766936" cy="109689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Hana Cempírková, Ph.D.</a:t>
            </a:r>
          </a:p>
          <a:p>
            <a:endParaRPr lang="cs-CZ" dirty="0"/>
          </a:p>
          <a:p>
            <a:r>
              <a:rPr lang="cs-CZ" dirty="0"/>
              <a:t>Rostlinná embryologie 2024</a:t>
            </a:r>
          </a:p>
        </p:txBody>
      </p:sp>
      <p:pic>
        <p:nvPicPr>
          <p:cNvPr id="1026" name="Picture 2" descr="Plant Life Cycle Diagram For Kids - Science Posters ⋆ بالعربي نتعلم">
            <a:extLst>
              <a:ext uri="{FF2B5EF4-FFF2-40B4-BE49-F238E27FC236}">
                <a16:creationId xmlns:a16="http://schemas.microsoft.com/office/drawing/2014/main" id="{C1470B18-301B-4593-B959-FF3484EA4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53" y="3448071"/>
            <a:ext cx="4799647" cy="285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242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470525" cy="68580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783722" y="3884142"/>
            <a:ext cx="1676400" cy="1676400"/>
          </a:xfrm>
          <a:prstGeom prst="ellipse">
            <a:avLst/>
          </a:prstGeom>
          <a:solidFill>
            <a:srgbClr val="66FF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cs-CZ" sz="2400" b="1" dirty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cs-CZ" sz="2400" b="1" dirty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400" b="1" dirty="0">
                <a:latin typeface="Comic Sans MS" panose="030F0702030302020204" pitchFamily="66" charset="0"/>
              </a:rPr>
              <a:t>s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porofyt</a:t>
            </a:r>
            <a:endParaRPr lang="en-GB" altLang="cs-CZ" sz="2400" b="1" dirty="0">
              <a:latin typeface="Comic Sans MS" panose="030F0702030302020204" pitchFamily="66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162800" y="3238500"/>
            <a:ext cx="990600" cy="38100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m</a:t>
            </a:r>
            <a:r>
              <a:rPr lang="en-GB" altLang="cs-CZ" sz="2000">
                <a:latin typeface="Comic Sans MS" panose="030F0702030302020204" pitchFamily="66" charset="0"/>
              </a:rPr>
              <a:t>eiosis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562600" y="6248400"/>
            <a:ext cx="1066800" cy="381000"/>
          </a:xfrm>
          <a:prstGeom prst="rect">
            <a:avLst/>
          </a:prstGeom>
          <a:solidFill>
            <a:srgbClr val="66FF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519739" y="6248424"/>
            <a:ext cx="121920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Comic Sans MS" panose="030F0702030302020204" pitchFamily="66" charset="0"/>
              <a:buNone/>
            </a:pPr>
            <a:r>
              <a:rPr lang="en-GB" altLang="cs-CZ" sz="2000">
                <a:latin typeface="Comic Sans MS" panose="030F0702030302020204" pitchFamily="66" charset="0"/>
              </a:rPr>
              <a:t>oplození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 rot="21196967">
            <a:off x="1663698" y="3929063"/>
            <a:ext cx="812800" cy="762000"/>
          </a:xfrm>
          <a:prstGeom prst="triangle">
            <a:avLst>
              <a:gd name="adj" fmla="val 51856"/>
            </a:avLst>
          </a:pr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g</a:t>
            </a:r>
            <a:endParaRPr lang="en-GB" altLang="cs-CZ" sz="2400" b="1">
              <a:latin typeface="Comic Sans MS" panose="030F0702030302020204" pitchFamily="66" charset="0"/>
            </a:endParaRPr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304800" y="227013"/>
            <a:ext cx="3657600" cy="1828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Rodozměna u krytosemenných rostlin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04800" y="2513037"/>
            <a:ext cx="3200400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gametofyty jsou velmi redukované a závislé      na fotosyntéze sporofytu</a:t>
            </a:r>
          </a:p>
        </p:txBody>
      </p:sp>
    </p:spTree>
    <p:extLst>
      <p:ext uri="{BB962C8B-B14F-4D97-AF65-F5344CB8AC3E}">
        <p14:creationId xmlns:p14="http://schemas.microsoft.com/office/powerpoint/2010/main" val="2899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685815" y="463550"/>
            <a:ext cx="7767639" cy="14303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Vajíčko - semeno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15" y="1893888"/>
            <a:ext cx="9299433" cy="419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547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2205292" y="304800"/>
            <a:ext cx="7767637" cy="14303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Plody</a:t>
            </a:r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696266" y="1248097"/>
            <a:ext cx="6338379" cy="4800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400" dirty="0">
                <a:latin typeface="Comic Sans MS" panose="030F0702030302020204" pitchFamily="66" charset="0"/>
              </a:rPr>
              <a:t>plod (</a:t>
            </a:r>
            <a:r>
              <a:rPr lang="cs-CZ" altLang="cs-CZ" sz="24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fructus</a:t>
            </a:r>
            <a:r>
              <a:rPr lang="cs-CZ" altLang="cs-CZ" sz="2400" dirty="0">
                <a:latin typeface="Comic Sans MS" panose="030F0702030302020204" pitchFamily="66" charset="0"/>
              </a:rPr>
              <a:t>) – vzniká ze semeníku nebo celého pestíku, popř. jiných květních částí</a:t>
            </a:r>
          </a:p>
          <a:p>
            <a:r>
              <a:rPr lang="cs-CZ" altLang="cs-CZ" sz="2400" dirty="0">
                <a:latin typeface="Comic Sans MS" panose="030F0702030302020204" pitchFamily="66" charset="0"/>
              </a:rPr>
              <a:t>Uzavírají jedno nebo více semen </a:t>
            </a:r>
          </a:p>
          <a:p>
            <a:pPr marL="0" indent="0"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(plody bez semen – některé šlechtěné rostliny, např. citrusy, banány aj. –</a:t>
            </a:r>
            <a:r>
              <a:rPr lang="cs-CZ" altLang="cs-CZ" sz="24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partenokarpické </a:t>
            </a:r>
            <a:r>
              <a:rPr lang="cs-CZ" altLang="cs-CZ" sz="2400" dirty="0">
                <a:latin typeface="Comic Sans MS" panose="030F0702030302020204" pitchFamily="66" charset="0"/>
              </a:rPr>
              <a:t>plody)</a:t>
            </a:r>
          </a:p>
          <a:p>
            <a:pPr marL="0" indent="0">
              <a:buNone/>
            </a:pPr>
            <a:endParaRPr lang="cs-CZ" altLang="cs-CZ" sz="2400" dirty="0">
              <a:latin typeface="Comic Sans MS" panose="030F0702030302020204" pitchFamily="66" charset="0"/>
            </a:endParaRPr>
          </a:p>
          <a:p>
            <a:r>
              <a:rPr lang="cs-CZ" altLang="cs-CZ" sz="2400" dirty="0">
                <a:latin typeface="Comic Sans MS" panose="030F0702030302020204" pitchFamily="66" charset="0"/>
              </a:rPr>
              <a:t>Blizna a čnělka zpravidla zasychají</a:t>
            </a:r>
          </a:p>
          <a:p>
            <a:r>
              <a:rPr lang="cs-CZ" altLang="cs-CZ" sz="2400" dirty="0">
                <a:latin typeface="Comic Sans MS" panose="030F0702030302020204" pitchFamily="66" charset="0"/>
              </a:rPr>
              <a:t>stěna semeníku           oplodí (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perikarp</a:t>
            </a:r>
            <a:r>
              <a:rPr lang="cs-CZ" altLang="cs-CZ" sz="2400" dirty="0">
                <a:latin typeface="Comic Sans MS" panose="030F0702030302020204" pitchFamily="66" charset="0"/>
              </a:rPr>
              <a:t>)</a:t>
            </a:r>
          </a:p>
          <a:p>
            <a:pPr lvl="1"/>
            <a:r>
              <a:rPr lang="cs-CZ" altLang="cs-CZ" dirty="0">
                <a:latin typeface="Comic Sans MS" panose="030F0702030302020204" pitchFamily="66" charset="0"/>
              </a:rPr>
              <a:t>suchý = </a:t>
            </a:r>
            <a:r>
              <a:rPr lang="cs-CZ" altLang="cs-CZ" b="1" dirty="0">
                <a:latin typeface="Comic Sans MS" panose="030F0702030302020204" pitchFamily="66" charset="0"/>
              </a:rPr>
              <a:t>xerokarp</a:t>
            </a:r>
          </a:p>
          <a:p>
            <a:pPr lvl="1"/>
            <a:r>
              <a:rPr lang="cs-CZ" altLang="cs-CZ" dirty="0">
                <a:latin typeface="Comic Sans MS" panose="030F0702030302020204" pitchFamily="66" charset="0"/>
              </a:rPr>
              <a:t>dužnatý = </a:t>
            </a:r>
            <a:r>
              <a:rPr lang="cs-CZ" altLang="cs-CZ" b="1" dirty="0" err="1">
                <a:latin typeface="Comic Sans MS" panose="030F0702030302020204" pitchFamily="66" charset="0"/>
              </a:rPr>
              <a:t>sarkokarp</a:t>
            </a:r>
            <a:endParaRPr lang="cs-CZ" altLang="cs-CZ" b="1" dirty="0">
              <a:latin typeface="Comic Sans MS" panose="030F0702030302020204" pitchFamily="66" charset="0"/>
            </a:endParaRPr>
          </a:p>
          <a:p>
            <a:pPr lvl="1"/>
            <a:r>
              <a:rPr lang="cs-CZ" altLang="cs-CZ" dirty="0">
                <a:latin typeface="Comic Sans MS" panose="030F0702030302020204" pitchFamily="66" charset="0"/>
              </a:rPr>
              <a:t>kamenný = </a:t>
            </a:r>
            <a:r>
              <a:rPr lang="cs-CZ" altLang="cs-CZ" b="1" dirty="0" err="1">
                <a:latin typeface="Comic Sans MS" panose="030F0702030302020204" pitchFamily="66" charset="0"/>
              </a:rPr>
              <a:t>sklerokarp</a:t>
            </a:r>
            <a:endParaRPr lang="cs-CZ" altLang="cs-CZ" b="1" dirty="0">
              <a:latin typeface="Comic Sans MS" panose="030F0702030302020204" pitchFamily="66" charset="0"/>
            </a:endParaRPr>
          </a:p>
          <a:p>
            <a:pPr lvl="1"/>
            <a:endParaRPr lang="cs-CZ" altLang="cs-CZ" dirty="0">
              <a:latin typeface="Comic Sans MS" panose="030F0702030302020204" pitchFamily="66" charset="0"/>
            </a:endParaRPr>
          </a:p>
          <a:p>
            <a:pPr lvl="1">
              <a:buFont typeface="Times New Roman" panose="02020603050405020304" pitchFamily="18" charset="0"/>
              <a:buNone/>
            </a:pPr>
            <a:endParaRPr lang="cs-CZ" altLang="cs-CZ" dirty="0">
              <a:latin typeface="Comic Sans MS" panose="030F0702030302020204" pitchFamily="66" charset="0"/>
            </a:endParaRPr>
          </a:p>
        </p:txBody>
      </p:sp>
      <p:sp>
        <p:nvSpPr>
          <p:cNvPr id="4" name="AutoShape 1028"/>
          <p:cNvSpPr>
            <a:spLocks noChangeArrowheads="1"/>
          </p:cNvSpPr>
          <p:nvPr/>
        </p:nvSpPr>
        <p:spPr bwMode="auto">
          <a:xfrm flipV="1">
            <a:off x="3412409" y="4911738"/>
            <a:ext cx="533400" cy="31834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D41EC1A-6BF5-4ABF-BAA0-878E1A42AA43}"/>
              </a:ext>
            </a:extLst>
          </p:cNvPr>
          <p:cNvSpPr txBox="1"/>
          <p:nvPr/>
        </p:nvSpPr>
        <p:spPr>
          <a:xfrm>
            <a:off x="7775684" y="3537307"/>
            <a:ext cx="395020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3200" dirty="0">
                <a:latin typeface="Comic Sans MS" panose="030F0702030302020204" pitchFamily="66" charset="0"/>
              </a:rPr>
              <a:t>členění perikarpu</a:t>
            </a:r>
          </a:p>
          <a:p>
            <a:pPr lvl="1"/>
            <a:r>
              <a:rPr lang="cs-CZ" altLang="cs-CZ" sz="2400" dirty="0">
                <a:latin typeface="Comic Sans MS" panose="030F0702030302020204" pitchFamily="66" charset="0"/>
              </a:rPr>
              <a:t>vnější =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exokarp</a:t>
            </a:r>
          </a:p>
          <a:p>
            <a:pPr lvl="1"/>
            <a:r>
              <a:rPr lang="cs-CZ" altLang="cs-CZ" sz="2400" dirty="0">
                <a:latin typeface="Comic Sans MS" panose="030F0702030302020204" pitchFamily="66" charset="0"/>
              </a:rPr>
              <a:t>střední =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mezokarp</a:t>
            </a:r>
          </a:p>
          <a:p>
            <a:pPr lvl="1"/>
            <a:r>
              <a:rPr lang="cs-CZ" altLang="cs-CZ" sz="2400" dirty="0">
                <a:latin typeface="Comic Sans MS" panose="030F0702030302020204" pitchFamily="66" charset="0"/>
              </a:rPr>
              <a:t>vnitřní = </a:t>
            </a:r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endokarp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26DD606-50A1-F291-3ACE-E5B2151B1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75" t="32273" r="24829" b="21212"/>
          <a:stretch/>
        </p:blipFill>
        <p:spPr>
          <a:xfrm>
            <a:off x="7693429" y="140133"/>
            <a:ext cx="4364182" cy="3190009"/>
          </a:xfrm>
          <a:prstGeom prst="rect">
            <a:avLst/>
          </a:prstGeom>
        </p:spPr>
      </p:pic>
      <p:pic>
        <p:nvPicPr>
          <p:cNvPr id="2050" name="Picture 2" descr="Masarykova univerzita Výuková sbírka plodů">
            <a:extLst>
              <a:ext uri="{FF2B5EF4-FFF2-40B4-BE49-F238E27FC236}">
                <a16:creationId xmlns:a16="http://schemas.microsoft.com/office/drawing/2014/main" id="{4F7C80F0-6FD9-F425-3847-332AE5DEB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245" y="5379603"/>
            <a:ext cx="1786550" cy="133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353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Otvírání plodů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34535" y="1488613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 </a:t>
            </a:r>
            <a:r>
              <a:rPr lang="cs-CZ" sz="2000" b="1" dirty="0"/>
              <a:t>břišním švem </a:t>
            </a:r>
            <a:r>
              <a:rPr lang="cs-CZ" sz="2000" dirty="0"/>
              <a:t>(</a:t>
            </a:r>
            <a:r>
              <a:rPr lang="cs-CZ" sz="2000" dirty="0" err="1"/>
              <a:t>ventricidní</a:t>
            </a:r>
            <a:r>
              <a:rPr lang="cs-CZ" sz="2000" dirty="0"/>
              <a:t> plody),</a:t>
            </a:r>
          </a:p>
          <a:p>
            <a:r>
              <a:rPr lang="cs-CZ" sz="2000" dirty="0"/>
              <a:t> </a:t>
            </a:r>
            <a:r>
              <a:rPr lang="cs-CZ" sz="2000" b="1" dirty="0"/>
              <a:t>v místě srůstu sousedních plodolistů </a:t>
            </a:r>
            <a:r>
              <a:rPr lang="cs-CZ" sz="2000" dirty="0"/>
              <a:t>(</a:t>
            </a:r>
            <a:r>
              <a:rPr lang="cs-CZ" sz="2000" dirty="0" err="1"/>
              <a:t>septicidní</a:t>
            </a:r>
            <a:r>
              <a:rPr lang="cs-CZ" sz="2000" dirty="0"/>
              <a:t>, </a:t>
            </a:r>
            <a:r>
              <a:rPr lang="cs-CZ" sz="2000" dirty="0" err="1"/>
              <a:t>přehrádkosečné</a:t>
            </a:r>
            <a:r>
              <a:rPr lang="cs-CZ" sz="2000" dirty="0"/>
              <a:t> plody),</a:t>
            </a:r>
          </a:p>
          <a:p>
            <a:r>
              <a:rPr lang="cs-CZ" sz="2000" dirty="0"/>
              <a:t> </a:t>
            </a:r>
            <a:r>
              <a:rPr lang="cs-CZ" sz="2000" b="1" dirty="0"/>
              <a:t>hřbetním švem plodolistů </a:t>
            </a:r>
            <a:r>
              <a:rPr lang="cs-CZ" sz="2000" dirty="0"/>
              <a:t>(</a:t>
            </a:r>
            <a:r>
              <a:rPr lang="cs-CZ" sz="2000" dirty="0" err="1"/>
              <a:t>lokulicidní</a:t>
            </a:r>
            <a:r>
              <a:rPr lang="cs-CZ" sz="2000" dirty="0"/>
              <a:t>, </a:t>
            </a:r>
            <a:r>
              <a:rPr lang="cs-CZ" sz="2000" dirty="0" err="1"/>
              <a:t>pouzdrosečné</a:t>
            </a:r>
            <a:r>
              <a:rPr lang="cs-CZ" sz="2000" dirty="0"/>
              <a:t> plody)</a:t>
            </a:r>
          </a:p>
          <a:p>
            <a:r>
              <a:rPr lang="cs-CZ" sz="2000" b="1" dirty="0"/>
              <a:t> děrami </a:t>
            </a:r>
            <a:r>
              <a:rPr lang="cs-CZ" sz="2000" dirty="0"/>
              <a:t>(</a:t>
            </a:r>
            <a:r>
              <a:rPr lang="cs-CZ" sz="2000" dirty="0" err="1"/>
              <a:t>poricidní</a:t>
            </a:r>
            <a:r>
              <a:rPr lang="cs-CZ" sz="2000" dirty="0"/>
              <a:t> plody). </a:t>
            </a:r>
          </a:p>
          <a:p>
            <a:r>
              <a:rPr lang="cs-CZ" sz="2000" dirty="0"/>
              <a:t>U některých plodů se </a:t>
            </a:r>
            <a:r>
              <a:rPr lang="cs-CZ" sz="2000" b="1" dirty="0"/>
              <a:t>plodolisty</a:t>
            </a:r>
            <a:r>
              <a:rPr lang="cs-CZ" sz="2000" dirty="0"/>
              <a:t> různě </a:t>
            </a:r>
            <a:r>
              <a:rPr lang="cs-CZ" sz="2000" b="1" dirty="0"/>
              <a:t>lámou </a:t>
            </a:r>
            <a:r>
              <a:rPr lang="cs-CZ" sz="2000" dirty="0"/>
              <a:t>(</a:t>
            </a:r>
            <a:r>
              <a:rPr lang="cs-CZ" sz="2000" dirty="0" err="1"/>
              <a:t>septifragní</a:t>
            </a:r>
            <a:r>
              <a:rPr lang="cs-CZ" sz="2000" dirty="0"/>
              <a:t>, </a:t>
            </a:r>
            <a:r>
              <a:rPr lang="cs-CZ" sz="2000" dirty="0" err="1"/>
              <a:t>přehrádkolomné</a:t>
            </a:r>
            <a:r>
              <a:rPr lang="cs-CZ" sz="2000" dirty="0"/>
              <a:t> plody). 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Některé rostliny vytvářejí plody, popř. semena dvojího až trojího druhu </a:t>
            </a:r>
            <a:r>
              <a:rPr lang="cs-CZ" sz="2000" b="1" dirty="0"/>
              <a:t>(různoplodost, </a:t>
            </a:r>
            <a:r>
              <a:rPr lang="cs-CZ" sz="2000" b="1" dirty="0" err="1"/>
              <a:t>heterokarpie</a:t>
            </a:r>
            <a:r>
              <a:rPr lang="cs-CZ" sz="2000" b="1" dirty="0"/>
              <a:t>, </a:t>
            </a:r>
            <a:r>
              <a:rPr lang="cs-CZ" sz="2000" b="1" dirty="0" err="1"/>
              <a:t>amfikarpie</a:t>
            </a:r>
            <a:r>
              <a:rPr lang="cs-CZ" sz="2000" b="1" dirty="0"/>
              <a:t>)</a:t>
            </a:r>
            <a:r>
              <a:rPr lang="cs-CZ" sz="2000" dirty="0"/>
              <a:t>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16370F1-0781-44DD-A7DC-494314131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676" y="4909312"/>
            <a:ext cx="2998388" cy="198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49E6759-2C1B-4718-BB7F-81B01F997F94}"/>
              </a:ext>
            </a:extLst>
          </p:cNvPr>
          <p:cNvSpPr txBox="1"/>
          <p:nvPr/>
        </p:nvSpPr>
        <p:spPr>
          <a:xfrm>
            <a:off x="6597684" y="4927600"/>
            <a:ext cx="3472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Heterokarpní</a:t>
            </a:r>
            <a:r>
              <a:rPr lang="cs-CZ" dirty="0"/>
              <a:t> semena lebedy</a:t>
            </a:r>
          </a:p>
        </p:txBody>
      </p:sp>
    </p:spTree>
    <p:extLst>
      <p:ext uri="{BB962C8B-B14F-4D97-AF65-F5344CB8AC3E}">
        <p14:creationId xmlns:p14="http://schemas.microsoft.com/office/powerpoint/2010/main" val="1729762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 txBox="1">
            <a:spLocks noChangeArrowheads="1"/>
          </p:cNvSpPr>
          <p:nvPr/>
        </p:nvSpPr>
        <p:spPr>
          <a:xfrm>
            <a:off x="627094" y="754380"/>
            <a:ext cx="8839200" cy="5572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Times New Roman" panose="02020603050405020304" pitchFamily="18" charset="0"/>
              <a:buNone/>
            </a:pPr>
            <a:r>
              <a:rPr lang="cs-CZ" altLang="cs-CZ" sz="2400" dirty="0">
                <a:latin typeface="Comic Sans MS" panose="030F0702030302020204" pitchFamily="66" charset="0"/>
              </a:rPr>
              <a:t>			</a:t>
            </a:r>
            <a:r>
              <a:rPr lang="cs-CZ" altLang="cs-CZ" sz="2400" b="1" dirty="0">
                <a:latin typeface="Comic Sans MS" panose="030F0702030302020204" pitchFamily="66" charset="0"/>
              </a:rPr>
              <a:t>typ gynecea, počet plodolistů, typ oplodí</a:t>
            </a:r>
          </a:p>
          <a:p>
            <a:pPr>
              <a:buFont typeface="Times New Roman" panose="02020603050405020304" pitchFamily="18" charset="0"/>
              <a:buNone/>
            </a:pPr>
            <a:endParaRPr lang="cs-CZ" altLang="cs-CZ" sz="2400" b="1" dirty="0">
              <a:latin typeface="Comic Sans MS" panose="030F0702030302020204" pitchFamily="66" charset="0"/>
            </a:endParaRPr>
          </a:p>
          <a:p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plody </a:t>
            </a:r>
            <a:r>
              <a:rPr lang="cs-CZ" altLang="cs-CZ" sz="24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apokarpní</a:t>
            </a:r>
            <a:endParaRPr lang="cs-CZ" altLang="cs-CZ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lvl="1"/>
            <a:r>
              <a:rPr lang="cs-CZ" altLang="cs-CZ" u="sng" dirty="0">
                <a:latin typeface="Comic Sans MS" panose="030F0702030302020204" pitchFamily="66" charset="0"/>
              </a:rPr>
              <a:t>pukavé</a:t>
            </a:r>
            <a:r>
              <a:rPr lang="cs-CZ" altLang="cs-CZ" dirty="0">
                <a:latin typeface="Comic Sans MS" panose="030F0702030302020204" pitchFamily="66" charset="0"/>
              </a:rPr>
              <a:t>: měchýřek, lusk</a:t>
            </a:r>
          </a:p>
          <a:p>
            <a:pPr lvl="1"/>
            <a:r>
              <a:rPr lang="cs-CZ" altLang="cs-CZ" u="sng" dirty="0">
                <a:latin typeface="Comic Sans MS" panose="030F0702030302020204" pitchFamily="66" charset="0"/>
              </a:rPr>
              <a:t>nepukavé</a:t>
            </a:r>
            <a:r>
              <a:rPr lang="cs-CZ" altLang="cs-CZ" dirty="0">
                <a:latin typeface="Comic Sans MS" panose="030F0702030302020204" pitchFamily="66" charset="0"/>
              </a:rPr>
              <a:t>: nažka (</a:t>
            </a:r>
            <a:r>
              <a:rPr lang="cs-CZ" altLang="cs-CZ" dirty="0" err="1">
                <a:latin typeface="Comic Sans MS" panose="030F0702030302020204" pitchFamily="66" charset="0"/>
              </a:rPr>
              <a:t>monoachenium</a:t>
            </a:r>
            <a:r>
              <a:rPr lang="cs-CZ" altLang="cs-CZ" dirty="0">
                <a:latin typeface="Comic Sans MS" panose="030F0702030302020204" pitchFamily="66" charset="0"/>
              </a:rPr>
              <a:t>), bobule, peckovice</a:t>
            </a:r>
          </a:p>
          <a:p>
            <a:pPr lvl="1">
              <a:buFont typeface="Times New Roman" panose="02020603050405020304" pitchFamily="18" charset="0"/>
              <a:buNone/>
            </a:pPr>
            <a:r>
              <a:rPr lang="cs-CZ" altLang="cs-CZ" dirty="0">
                <a:latin typeface="Comic Sans MS" panose="030F0702030302020204" pitchFamily="66" charset="0"/>
              </a:rPr>
              <a:t> </a:t>
            </a:r>
          </a:p>
          <a:p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plody </a:t>
            </a:r>
            <a:r>
              <a:rPr lang="cs-CZ" altLang="cs-CZ" sz="24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cenokarpní</a:t>
            </a:r>
            <a:endParaRPr lang="cs-CZ" altLang="cs-CZ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lvl="1"/>
            <a:r>
              <a:rPr lang="cs-CZ" altLang="cs-CZ" u="sng" dirty="0">
                <a:latin typeface="Comic Sans MS" panose="030F0702030302020204" pitchFamily="66" charset="0"/>
              </a:rPr>
              <a:t>pukavé</a:t>
            </a:r>
            <a:r>
              <a:rPr lang="cs-CZ" altLang="cs-CZ" dirty="0">
                <a:latin typeface="Comic Sans MS" panose="030F0702030302020204" pitchFamily="66" charset="0"/>
              </a:rPr>
              <a:t>: tobolka – suchá tobolka, šešule, dužnatá tobolka</a:t>
            </a:r>
          </a:p>
          <a:p>
            <a:pPr lvl="1">
              <a:buFont typeface="Times New Roman" panose="02020603050405020304" pitchFamily="18" charset="0"/>
              <a:buNone/>
            </a:pPr>
            <a:r>
              <a:rPr lang="cs-CZ" altLang="cs-CZ" dirty="0">
                <a:latin typeface="Comic Sans MS" panose="030F0702030302020204" pitchFamily="66" charset="0"/>
              </a:rPr>
              <a:t> </a:t>
            </a:r>
          </a:p>
          <a:p>
            <a:pPr lvl="1"/>
            <a:r>
              <a:rPr lang="cs-CZ" altLang="cs-CZ" u="sng" dirty="0">
                <a:latin typeface="Comic Sans MS" panose="030F0702030302020204" pitchFamily="66" charset="0"/>
              </a:rPr>
              <a:t>nepukavé</a:t>
            </a:r>
            <a:r>
              <a:rPr lang="cs-CZ" altLang="cs-CZ" dirty="0">
                <a:latin typeface="Comic Sans MS" panose="030F0702030302020204" pitchFamily="66" charset="0"/>
              </a:rPr>
              <a:t>: nažka, oříšek, obilka, bobule, </a:t>
            </a:r>
            <a:r>
              <a:rPr lang="cs-CZ" altLang="cs-CZ" dirty="0" err="1">
                <a:latin typeface="Comic Sans MS" panose="030F0702030302020204" pitchFamily="66" charset="0"/>
              </a:rPr>
              <a:t>hesperidium</a:t>
            </a:r>
            <a:r>
              <a:rPr lang="cs-CZ" altLang="cs-CZ" dirty="0">
                <a:latin typeface="Comic Sans MS" panose="030F0702030302020204" pitchFamily="66" charset="0"/>
              </a:rPr>
              <a:t>, peckovice</a:t>
            </a:r>
          </a:p>
          <a:p>
            <a:pPr lvl="1">
              <a:buFont typeface="Times New Roman" panose="02020603050405020304" pitchFamily="18" charset="0"/>
              <a:buNone/>
            </a:pPr>
            <a:endParaRPr lang="cs-CZ" altLang="cs-CZ" dirty="0">
              <a:latin typeface="Comic Sans MS" panose="030F0702030302020204" pitchFamily="66" charset="0"/>
            </a:endParaRPr>
          </a:p>
          <a:p>
            <a:pPr lvl="1"/>
            <a:r>
              <a:rPr lang="cs-CZ" altLang="cs-CZ" u="sng" dirty="0">
                <a:latin typeface="Comic Sans MS" panose="030F0702030302020204" pitchFamily="66" charset="0"/>
              </a:rPr>
              <a:t>rozpadavé</a:t>
            </a:r>
            <a:r>
              <a:rPr lang="cs-CZ" altLang="cs-CZ" dirty="0">
                <a:latin typeface="Comic Sans MS" panose="030F0702030302020204" pitchFamily="66" charset="0"/>
              </a:rPr>
              <a:t>: poltivé, lámavé</a:t>
            </a:r>
          </a:p>
        </p:txBody>
      </p:sp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1177237" y="182880"/>
            <a:ext cx="773891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Klasifikace plodů</a:t>
            </a:r>
            <a:endParaRPr lang="cs-CZ" altLang="cs-CZ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Pestík, vajíčko a oplození">
            <a:extLst>
              <a:ext uri="{FF2B5EF4-FFF2-40B4-BE49-F238E27FC236}">
                <a16:creationId xmlns:a16="http://schemas.microsoft.com/office/drawing/2014/main" id="{EAF0BAFC-80DD-4D4C-9205-975C59463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r="72506" b="50000"/>
          <a:stretch/>
        </p:blipFill>
        <p:spPr bwMode="auto">
          <a:xfrm>
            <a:off x="8916152" y="1208721"/>
            <a:ext cx="2509710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estík, vajíčko a oplození">
            <a:extLst>
              <a:ext uri="{FF2B5EF4-FFF2-40B4-BE49-F238E27FC236}">
                <a16:creationId xmlns:a16="http://schemas.microsoft.com/office/drawing/2014/main" id="{DA54AD3B-84D9-44D9-856B-0DEFB8E20F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1"/>
          <a:stretch/>
        </p:blipFill>
        <p:spPr bwMode="auto">
          <a:xfrm>
            <a:off x="5322253" y="4876467"/>
            <a:ext cx="6242653" cy="188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0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15" y="463550"/>
            <a:ext cx="7767639" cy="984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Gyneceum</a:t>
            </a:r>
          </a:p>
        </p:txBody>
      </p:sp>
      <p:pic>
        <p:nvPicPr>
          <p:cNvPr id="3" name="Picture 3" descr="http://files.ucivo.webnode.cz/system_preview_detail_200009743-d6cc0d7c5b-public/Gynec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2" y="462371"/>
            <a:ext cx="6592821" cy="552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1" y="2439994"/>
            <a:ext cx="2987675" cy="231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914400" indent="-45720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371600" indent="-4572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828800" indent="-4572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286000" indent="-4572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743200" indent="-4572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200400" indent="-4572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657600" indent="-4572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114800" indent="-4572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soubor plodolistů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cs-CZ" altLang="cs-CZ" sz="24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z řečtiny = místnost obývaná ženami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cs-CZ" altLang="cs-CZ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905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687388" y="630936"/>
            <a:ext cx="7767637" cy="14303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Plody </a:t>
            </a:r>
            <a:r>
              <a:rPr lang="cs-CZ" altLang="cs-CZ" sz="32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apokarpní</a:t>
            </a:r>
            <a:endParaRPr lang="cs-CZ" altLang="cs-CZ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189329" y="1267098"/>
            <a:ext cx="8077200" cy="5181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imes New Roman" panose="02020603050405020304" pitchFamily="18" charset="0"/>
              <a:buNone/>
            </a:pPr>
            <a:r>
              <a:rPr lang="cs-CZ" altLang="cs-CZ" sz="2400" b="1" dirty="0">
                <a:latin typeface="Comic Sans MS" panose="030F0702030302020204" pitchFamily="66" charset="0"/>
              </a:rPr>
              <a:t>pukavé</a:t>
            </a:r>
          </a:p>
          <a:p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měchýřek</a:t>
            </a:r>
            <a:r>
              <a:rPr lang="cs-CZ" altLang="cs-CZ" sz="2400" dirty="0">
                <a:latin typeface="Comic Sans MS" panose="030F0702030302020204" pitchFamily="66" charset="0"/>
              </a:rPr>
              <a:t> (</a:t>
            </a:r>
            <a:r>
              <a:rPr lang="cs-CZ" altLang="cs-CZ" sz="2400" dirty="0" err="1">
                <a:latin typeface="Comic Sans MS" panose="030F0702030302020204" pitchFamily="66" charset="0"/>
              </a:rPr>
              <a:t>folliculus</a:t>
            </a:r>
            <a:r>
              <a:rPr lang="cs-CZ" altLang="cs-CZ" sz="2400" dirty="0">
                <a:latin typeface="Comic Sans MS" panose="030F0702030302020204" pitchFamily="66" charset="0"/>
              </a:rPr>
              <a:t>) – G1, </a:t>
            </a:r>
            <a:r>
              <a:rPr lang="cs-CZ" sz="2400" dirty="0"/>
              <a:t>je </a:t>
            </a:r>
            <a:r>
              <a:rPr lang="cs-CZ" sz="2400" dirty="0" err="1"/>
              <a:t>vícesemenný</a:t>
            </a:r>
            <a:r>
              <a:rPr lang="cs-CZ" sz="2400" dirty="0"/>
              <a:t> až jednosemenný plod se suchým oplodím otevírajícím se břišním švem. Fylogeneticky se jedná pravděpodobně nejpůvodnější typ plodu. Např. blatouch (</a:t>
            </a:r>
            <a:r>
              <a:rPr lang="cs-CZ" sz="2400" i="1" dirty="0" err="1"/>
              <a:t>Caltha</a:t>
            </a:r>
            <a:r>
              <a:rPr lang="cs-CZ" sz="2400" dirty="0"/>
              <a:t>), orlíček (</a:t>
            </a:r>
            <a:r>
              <a:rPr lang="cs-CZ" sz="2400" i="1" dirty="0" err="1"/>
              <a:t>Aquilegia</a:t>
            </a:r>
            <a:r>
              <a:rPr lang="cs-CZ" sz="2400" dirty="0"/>
              <a:t>), čemeřice (</a:t>
            </a:r>
            <a:r>
              <a:rPr lang="cs-CZ" sz="2400" i="1" dirty="0" err="1"/>
              <a:t>Helleborus</a:t>
            </a:r>
            <a:r>
              <a:rPr lang="cs-CZ" sz="2400" dirty="0"/>
              <a:t>), pivoňka (</a:t>
            </a:r>
            <a:r>
              <a:rPr lang="cs-CZ" sz="2400" i="1" dirty="0" err="1"/>
              <a:t>Paeonia</a:t>
            </a:r>
            <a:r>
              <a:rPr lang="cs-CZ" sz="2400" dirty="0"/>
              <a:t>)</a:t>
            </a:r>
            <a:endParaRPr lang="cs-CZ" altLang="cs-CZ" sz="2400" i="1" dirty="0">
              <a:latin typeface="Comic Sans MS" panose="030F0702030302020204" pitchFamily="66" charset="0"/>
            </a:endParaRPr>
          </a:p>
          <a:p>
            <a:r>
              <a:rPr lang="cs-CZ" altLang="cs-CZ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lusk</a:t>
            </a:r>
            <a:r>
              <a:rPr lang="cs-CZ" altLang="cs-CZ" sz="2400" dirty="0">
                <a:latin typeface="Comic Sans MS" panose="030F0702030302020204" pitchFamily="66" charset="0"/>
              </a:rPr>
              <a:t> (</a:t>
            </a:r>
            <a:r>
              <a:rPr lang="cs-CZ" altLang="cs-CZ" sz="2400" dirty="0" err="1">
                <a:latin typeface="Comic Sans MS" panose="030F0702030302020204" pitchFamily="66" charset="0"/>
              </a:rPr>
              <a:t>legumen</a:t>
            </a:r>
            <a:r>
              <a:rPr lang="cs-CZ" altLang="cs-CZ" sz="2400" dirty="0">
                <a:latin typeface="Comic Sans MS" panose="030F0702030302020204" pitchFamily="66" charset="0"/>
              </a:rPr>
              <a:t>) – G1, </a:t>
            </a:r>
            <a:r>
              <a:rPr lang="cs-CZ" sz="2400" dirty="0"/>
              <a:t>je </a:t>
            </a:r>
            <a:r>
              <a:rPr lang="cs-CZ" sz="2400" dirty="0" err="1"/>
              <a:t>vícesemenný</a:t>
            </a:r>
            <a:r>
              <a:rPr lang="cs-CZ" sz="2400" dirty="0"/>
              <a:t> až jednosemenný plod otevírající se dvěma chlopněmi (každá odpovídá polovině plodolistu) břišním a hřbetním švem. Vzniká z monomerického (= </a:t>
            </a:r>
            <a:r>
              <a:rPr lang="cs-CZ" sz="2400" dirty="0" err="1"/>
              <a:t>monokarpelového</a:t>
            </a:r>
            <a:r>
              <a:rPr lang="cs-CZ" sz="2400" dirty="0"/>
              <a:t>) gynecea. Je typickým plodem bobovitých (</a:t>
            </a:r>
            <a:r>
              <a:rPr lang="cs-CZ" sz="2400" i="1" dirty="0" err="1"/>
              <a:t>Fabaceae</a:t>
            </a:r>
            <a:r>
              <a:rPr lang="cs-CZ" sz="2400" dirty="0"/>
              <a:t>). Lusky některých zástupců bobovitých nepukají, např. vičenec (</a:t>
            </a:r>
            <a:r>
              <a:rPr lang="cs-CZ" sz="2400" i="1" dirty="0" err="1"/>
              <a:t>Onobrychis</a:t>
            </a:r>
            <a:r>
              <a:rPr lang="cs-CZ" sz="2400" dirty="0"/>
              <a:t>).</a:t>
            </a:r>
            <a:endParaRPr lang="cs-CZ" altLang="cs-CZ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/>
            <a:endParaRPr lang="cs-CZ" altLang="cs-CZ" sz="2400" dirty="0">
              <a:latin typeface="Comic Sans MS" panose="030F0702030302020204" pitchFamily="66" charset="0"/>
            </a:endParaRPr>
          </a:p>
          <a:p>
            <a:pPr marL="0" indent="0">
              <a:buFont typeface="Times New Roman" panose="02020603050405020304" pitchFamily="18" charset="0"/>
              <a:buNone/>
            </a:pPr>
            <a:endParaRPr lang="cs-CZ" altLang="cs-CZ" sz="2400" dirty="0">
              <a:latin typeface="Comic Sans MS" panose="030F0702030302020204" pitchFamily="66" charset="0"/>
            </a:endParaRPr>
          </a:p>
          <a:p>
            <a:pPr marL="0" indent="0"/>
            <a:endParaRPr lang="cs-CZ" altLang="cs-CZ" sz="2400" dirty="0">
              <a:latin typeface="Comic Sans MS" panose="030F0702030302020204" pitchFamily="66" charset="0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940D0AF5-7153-4F6D-BF1C-C86437FAD4EB}"/>
              </a:ext>
            </a:extLst>
          </p:cNvPr>
          <p:cNvGrpSpPr/>
          <p:nvPr/>
        </p:nvGrpSpPr>
        <p:grpSpPr>
          <a:xfrm>
            <a:off x="8117384" y="0"/>
            <a:ext cx="4074616" cy="3353557"/>
            <a:chOff x="351398" y="3232131"/>
            <a:chExt cx="4737463" cy="3553097"/>
          </a:xfrm>
        </p:grpSpPr>
        <p:pic>
          <p:nvPicPr>
            <p:cNvPr id="5" name="Picture 6" descr="Výsledek obrázku pro blatouch plod">
              <a:extLst>
                <a:ext uri="{FF2B5EF4-FFF2-40B4-BE49-F238E27FC236}">
                  <a16:creationId xmlns:a16="http://schemas.microsoft.com/office/drawing/2014/main" id="{1021ABDE-F33E-45B9-9268-BFB633BC35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398" y="3232131"/>
              <a:ext cx="4737463" cy="3553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altha">
              <a:extLst>
                <a:ext uri="{FF2B5EF4-FFF2-40B4-BE49-F238E27FC236}">
                  <a16:creationId xmlns:a16="http://schemas.microsoft.com/office/drawing/2014/main" id="{34DDECAD-39CC-4201-BC9D-ED39E0403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2" r="19406" b="11710"/>
            <a:stretch>
              <a:fillRect/>
            </a:stretch>
          </p:blipFill>
          <p:spPr bwMode="auto">
            <a:xfrm>
              <a:off x="3745422" y="5504080"/>
              <a:ext cx="1343439" cy="1281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mechyrek.jpg">
              <a:extLst>
                <a:ext uri="{FF2B5EF4-FFF2-40B4-BE49-F238E27FC236}">
                  <a16:creationId xmlns:a16="http://schemas.microsoft.com/office/drawing/2014/main" id="{6C9AD944-9F4E-4B95-900B-7ED3FC03E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271" y="3232131"/>
              <a:ext cx="962866" cy="1370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BCC37A03-8B62-4F49-8587-0D01F32C779F}"/>
              </a:ext>
            </a:extLst>
          </p:cNvPr>
          <p:cNvGrpSpPr/>
          <p:nvPr/>
        </p:nvGrpSpPr>
        <p:grpSpPr>
          <a:xfrm>
            <a:off x="8299560" y="3676592"/>
            <a:ext cx="4074616" cy="3095141"/>
            <a:chOff x="6924311" y="3690087"/>
            <a:chExt cx="4074616" cy="3095141"/>
          </a:xfrm>
        </p:grpSpPr>
        <p:pic>
          <p:nvPicPr>
            <p:cNvPr id="9" name="Picture 8" descr="Výsledek obrázku pro lusk fazole">
              <a:extLst>
                <a:ext uri="{FF2B5EF4-FFF2-40B4-BE49-F238E27FC236}">
                  <a16:creationId xmlns:a16="http://schemas.microsoft.com/office/drawing/2014/main" id="{3931E291-5F3B-4F0A-BE6B-57ACE715C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4311" y="3690087"/>
              <a:ext cx="4074616" cy="3095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lusk.jpg">
              <a:extLst>
                <a:ext uri="{FF2B5EF4-FFF2-40B4-BE49-F238E27FC236}">
                  <a16:creationId xmlns:a16="http://schemas.microsoft.com/office/drawing/2014/main" id="{427E9516-C6A9-4192-879C-B2A3E06C0C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129" b="41925"/>
            <a:stretch/>
          </p:blipFill>
          <p:spPr bwMode="auto">
            <a:xfrm>
              <a:off x="6924311" y="5582309"/>
              <a:ext cx="891045" cy="1202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88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Plody </a:t>
            </a:r>
            <a:r>
              <a:rPr lang="cs-CZ" altLang="cs-CZ" sz="32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apokarpní</a:t>
            </a:r>
            <a:endParaRPr lang="cs-CZ" altLang="cs-CZ" sz="3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121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Font typeface="Times New Roman" panose="02020603050405020304" pitchFamily="18" charset="0"/>
              <a:buNone/>
            </a:pPr>
            <a:r>
              <a:rPr lang="cs-CZ" altLang="cs-CZ" b="1" dirty="0">
                <a:latin typeface="Comic Sans MS" panose="030F0702030302020204" pitchFamily="66" charset="0"/>
              </a:rPr>
              <a:t>nepukavé</a:t>
            </a:r>
          </a:p>
          <a:p>
            <a:r>
              <a:rPr lang="cs-CZ" altLang="cs-CZ" dirty="0">
                <a:solidFill>
                  <a:srgbClr val="0000FF"/>
                </a:solidFill>
                <a:latin typeface="Comic Sans MS" panose="030F0702030302020204" pitchFamily="66" charset="0"/>
              </a:rPr>
              <a:t> nažka</a:t>
            </a:r>
            <a:r>
              <a:rPr lang="cs-CZ" altLang="cs-CZ" dirty="0">
                <a:latin typeface="Comic Sans MS" panose="030F0702030302020204" pitchFamily="66" charset="0"/>
              </a:rPr>
              <a:t> (</a:t>
            </a:r>
            <a:r>
              <a:rPr lang="cs-CZ" altLang="cs-CZ" dirty="0" err="1">
                <a:latin typeface="Comic Sans MS" panose="030F0702030302020204" pitchFamily="66" charset="0"/>
              </a:rPr>
              <a:t>monoachenium</a:t>
            </a:r>
            <a:r>
              <a:rPr lang="cs-CZ" altLang="cs-CZ" dirty="0">
                <a:latin typeface="Comic Sans MS" panose="030F0702030302020204" pitchFamily="66" charset="0"/>
              </a:rPr>
              <a:t>) – </a:t>
            </a:r>
            <a:r>
              <a:rPr lang="cs-CZ" dirty="0"/>
              <a:t>je jednosemenný plod s kožovitým oplodím, např. sasanka (</a:t>
            </a:r>
            <a:r>
              <a:rPr lang="cs-CZ" i="1" dirty="0" err="1"/>
              <a:t>Anemone</a:t>
            </a:r>
            <a:r>
              <a:rPr lang="cs-CZ" dirty="0"/>
              <a:t>), pryskyřník (</a:t>
            </a:r>
            <a:r>
              <a:rPr lang="cs-CZ" i="1" dirty="0" err="1"/>
              <a:t>Ranunculus</a:t>
            </a:r>
            <a:r>
              <a:rPr lang="cs-CZ" dirty="0"/>
              <a:t>).</a:t>
            </a:r>
            <a:endParaRPr lang="cs-CZ" altLang="cs-CZ" i="1" dirty="0">
              <a:latin typeface="Comic Sans MS" panose="030F0702030302020204" pitchFamily="66" charset="0"/>
            </a:endParaRPr>
          </a:p>
          <a:p>
            <a:pPr marL="0" indent="0"/>
            <a:endParaRPr lang="cs-CZ" altLang="cs-CZ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cs-CZ" altLang="cs-CZ" dirty="0">
                <a:solidFill>
                  <a:srgbClr val="0000FF"/>
                </a:solidFill>
                <a:latin typeface="Comic Sans MS" panose="030F0702030302020204" pitchFamily="66" charset="0"/>
              </a:rPr>
              <a:t> bobule</a:t>
            </a:r>
            <a:r>
              <a:rPr lang="cs-CZ" altLang="cs-CZ" dirty="0">
                <a:latin typeface="Comic Sans MS" panose="030F0702030302020204" pitchFamily="66" charset="0"/>
              </a:rPr>
              <a:t> (</a:t>
            </a:r>
            <a:r>
              <a:rPr lang="cs-CZ" altLang="cs-CZ" dirty="0" err="1">
                <a:latin typeface="Comic Sans MS" panose="030F0702030302020204" pitchFamily="66" charset="0"/>
              </a:rPr>
              <a:t>bacca</a:t>
            </a:r>
            <a:r>
              <a:rPr lang="cs-CZ" altLang="cs-CZ" dirty="0">
                <a:latin typeface="Comic Sans MS" panose="030F0702030302020204" pitchFamily="66" charset="0"/>
              </a:rPr>
              <a:t>) – </a:t>
            </a:r>
            <a:r>
              <a:rPr lang="cs-CZ" dirty="0"/>
              <a:t>je jedno– až </a:t>
            </a:r>
            <a:r>
              <a:rPr lang="cs-CZ" dirty="0" err="1"/>
              <a:t>vícesemenný</a:t>
            </a:r>
            <a:r>
              <a:rPr lang="cs-CZ" dirty="0"/>
              <a:t> dužnatý plod s oplodím rozlišeným na vnější blanitý exokarp a dužnatý mezokarp i endokarp. </a:t>
            </a:r>
            <a:r>
              <a:rPr lang="cs-CZ" dirty="0" err="1"/>
              <a:t>Apokarpická</a:t>
            </a:r>
            <a:r>
              <a:rPr lang="cs-CZ" dirty="0"/>
              <a:t> bobule je méně častý typ plodu, např. samorostlík (</a:t>
            </a:r>
            <a:r>
              <a:rPr lang="cs-CZ" i="1" dirty="0" err="1"/>
              <a:t>Actaea</a:t>
            </a:r>
            <a:r>
              <a:rPr lang="cs-CZ" dirty="0"/>
              <a:t>).</a:t>
            </a:r>
            <a:endParaRPr lang="cs-CZ" altLang="cs-CZ" i="1" dirty="0">
              <a:latin typeface="Comic Sans MS" panose="030F0702030302020204" pitchFamily="66" charset="0"/>
            </a:endParaRPr>
          </a:p>
          <a:p>
            <a:pPr marL="0" indent="0"/>
            <a:endParaRPr lang="cs-CZ" altLang="cs-CZ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r>
              <a:rPr lang="cs-CZ" altLang="cs-CZ" dirty="0">
                <a:solidFill>
                  <a:srgbClr val="0000FF"/>
                </a:solidFill>
                <a:latin typeface="Comic Sans MS" panose="030F0702030302020204" pitchFamily="66" charset="0"/>
              </a:rPr>
              <a:t> peckovice</a:t>
            </a:r>
            <a:r>
              <a:rPr lang="cs-CZ" altLang="cs-CZ" dirty="0">
                <a:latin typeface="Comic Sans MS" panose="030F0702030302020204" pitchFamily="66" charset="0"/>
              </a:rPr>
              <a:t> (</a:t>
            </a:r>
            <a:r>
              <a:rPr lang="cs-CZ" altLang="cs-CZ" dirty="0" err="1">
                <a:latin typeface="Comic Sans MS" panose="030F0702030302020204" pitchFamily="66" charset="0"/>
              </a:rPr>
              <a:t>drupa</a:t>
            </a:r>
            <a:r>
              <a:rPr lang="cs-CZ" altLang="cs-CZ" dirty="0">
                <a:latin typeface="Comic Sans MS" panose="030F0702030302020204" pitchFamily="66" charset="0"/>
              </a:rPr>
              <a:t>) – </a:t>
            </a:r>
            <a:r>
              <a:rPr lang="cs-CZ" dirty="0"/>
              <a:t>je jednosemenná, s oplodím rozlišeným na blanitý exokarp, dužnatý mezokarp a sklerenchymatický endokarp (</a:t>
            </a:r>
            <a:r>
              <a:rPr lang="cs-CZ" dirty="0" err="1"/>
              <a:t>sklerokarp</a:t>
            </a:r>
            <a:r>
              <a:rPr lang="cs-CZ" dirty="0"/>
              <a:t>). Plod zástupců podčeledě </a:t>
            </a:r>
            <a:r>
              <a:rPr lang="cs-CZ" i="1" dirty="0" err="1"/>
              <a:t>Prunoideae</a:t>
            </a:r>
            <a:r>
              <a:rPr lang="cs-CZ" dirty="0"/>
              <a:t>, např. třešeň (</a:t>
            </a:r>
            <a:r>
              <a:rPr lang="cs-CZ" i="1" dirty="0" err="1"/>
              <a:t>Prunus</a:t>
            </a:r>
            <a:r>
              <a:rPr lang="cs-CZ" i="1" dirty="0"/>
              <a:t> </a:t>
            </a:r>
            <a:r>
              <a:rPr lang="cs-CZ" i="1" dirty="0" err="1"/>
              <a:t>cerasus</a:t>
            </a:r>
            <a:r>
              <a:rPr lang="cs-CZ" dirty="0"/>
              <a:t>), švestka (</a:t>
            </a:r>
            <a:r>
              <a:rPr lang="cs-CZ" i="1" dirty="0" err="1"/>
              <a:t>Prunus</a:t>
            </a:r>
            <a:r>
              <a:rPr lang="cs-CZ" i="1" dirty="0"/>
              <a:t> </a:t>
            </a:r>
            <a:r>
              <a:rPr lang="cs-CZ" i="1" dirty="0" err="1"/>
              <a:t>domestica</a:t>
            </a:r>
            <a:r>
              <a:rPr lang="cs-CZ" dirty="0"/>
              <a:t>), meruňka (</a:t>
            </a:r>
            <a:r>
              <a:rPr lang="cs-CZ" i="1" dirty="0" err="1"/>
              <a:t>Prunus</a:t>
            </a:r>
            <a:r>
              <a:rPr lang="cs-CZ" i="1" dirty="0"/>
              <a:t> </a:t>
            </a:r>
            <a:r>
              <a:rPr lang="cs-CZ" i="1" dirty="0" err="1"/>
              <a:t>armeniaca</a:t>
            </a:r>
            <a:r>
              <a:rPr lang="cs-CZ" dirty="0"/>
              <a:t>) aj.</a:t>
            </a:r>
            <a:endParaRPr lang="cs-CZ" altLang="cs-CZ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25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az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" y="1157573"/>
            <a:ext cx="9993148" cy="454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Výsledek obrázku pro sasanka naž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97" y="532800"/>
            <a:ext cx="6623403" cy="496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026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obu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" y="894805"/>
            <a:ext cx="23622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Výsledek obrázku pro samorostlí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901" y="803709"/>
            <a:ext cx="2848883" cy="46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38899" y="5860973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Samorostlík</a:t>
            </a:r>
          </a:p>
        </p:txBody>
      </p:sp>
    </p:spTree>
    <p:extLst>
      <p:ext uri="{BB962C8B-B14F-4D97-AF65-F5344CB8AC3E}">
        <p14:creationId xmlns:p14="http://schemas.microsoft.com/office/powerpoint/2010/main" val="3590647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675E8-9AA4-4A4A-825E-3ECB62684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dnešní přednášky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FFC636-F403-4F80-8126-326118956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1959"/>
            <a:ext cx="9365300" cy="4934607"/>
          </a:xfrm>
        </p:spPr>
        <p:txBody>
          <a:bodyPr>
            <a:normAutofit/>
          </a:bodyPr>
          <a:lstStyle/>
          <a:p>
            <a:r>
              <a:rPr lang="cs-CZ" dirty="0"/>
              <a:t>popsat ontogenetický vývoj rostlin a střídání fází </a:t>
            </a:r>
          </a:p>
          <a:p>
            <a:r>
              <a:rPr lang="cs-CZ" dirty="0"/>
              <a:t> popsat rozdíly mezi ontogenezí mechorostů, kapradin a vyšších rostlin z hlediska rodozměny</a:t>
            </a:r>
          </a:p>
          <a:p>
            <a:r>
              <a:rPr lang="cs-CZ" dirty="0"/>
              <a:t> popsat struktury semene a určit, z kterých částí vajíčka pochází</a:t>
            </a:r>
          </a:p>
          <a:p>
            <a:r>
              <a:rPr lang="cs-CZ" dirty="0"/>
              <a:t> popsat rozdíl mezi </a:t>
            </a:r>
            <a:r>
              <a:rPr lang="cs-CZ" dirty="0" err="1"/>
              <a:t>apokarpním</a:t>
            </a:r>
            <a:r>
              <a:rPr lang="cs-CZ" dirty="0"/>
              <a:t> a </a:t>
            </a:r>
            <a:r>
              <a:rPr lang="cs-CZ" dirty="0" err="1"/>
              <a:t>cenokarpním</a:t>
            </a:r>
            <a:r>
              <a:rPr lang="cs-CZ" dirty="0"/>
              <a:t> plodem</a:t>
            </a:r>
          </a:p>
          <a:p>
            <a:r>
              <a:rPr lang="cs-CZ" dirty="0"/>
              <a:t> popsat základní typy nepukavých (dužnatých a suchých), pukavých a lámavých plodů</a:t>
            </a:r>
          </a:p>
          <a:p>
            <a:r>
              <a:rPr lang="cs-CZ" dirty="0"/>
              <a:t> uvést příklad nepravého plodu a popsat, z čeho se skládá a jak vznikl</a:t>
            </a:r>
          </a:p>
          <a:p>
            <a:r>
              <a:rPr lang="cs-CZ" dirty="0"/>
              <a:t> popsat anatomickou stavbu obilky</a:t>
            </a:r>
          </a:p>
          <a:p>
            <a:r>
              <a:rPr lang="cs-CZ" dirty="0"/>
              <a:t> popsat různé způsoby rozšiřování semen a charakteristiky těchto semen </a:t>
            </a:r>
          </a:p>
          <a:p>
            <a:r>
              <a:rPr lang="cs-CZ" dirty="0"/>
              <a:t> popsat struktury semene a jejich funkce, rozdíl mezi bílečnatým a </a:t>
            </a:r>
            <a:r>
              <a:rPr lang="cs-CZ" dirty="0" err="1"/>
              <a:t>bezbílečnatým</a:t>
            </a:r>
            <a:r>
              <a:rPr lang="cs-CZ" dirty="0"/>
              <a:t> semenem</a:t>
            </a:r>
          </a:p>
          <a:p>
            <a:r>
              <a:rPr lang="cs-CZ" dirty="0"/>
              <a:t> popsat typy dormance, požadavky pro klíčení a typy klíčení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106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eckov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1" y="127767"/>
            <a:ext cx="642937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Výsledek obrázku pro třešeň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569" y="-120792"/>
            <a:ext cx="2044701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Výsledek obráz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39" y="3718350"/>
            <a:ext cx="28575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s://upload.wikimedia.org/wikipedia/commons/thumb/1/1e/Drupe_fruit_diagram-cs.svg/432px-Drupe_fruit_diagram-cs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294" y="2816352"/>
            <a:ext cx="4901005" cy="365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991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9940" y="787573"/>
            <a:ext cx="9123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0" u="none" strike="noStrike" baseline="0" dirty="0" err="1">
                <a:latin typeface="Arial-BoldMT"/>
              </a:rPr>
              <a:t>Apokarpické</a:t>
            </a:r>
            <a:r>
              <a:rPr lang="cs-CZ" b="1" i="0" u="none" strike="noStrike" baseline="0" dirty="0">
                <a:latin typeface="Arial-BoldMT"/>
              </a:rPr>
              <a:t> plody mohou být jednotlivé (lusk)</a:t>
            </a:r>
            <a:r>
              <a:rPr lang="cs-CZ" b="1" i="0" u="none" strike="noStrike" dirty="0">
                <a:latin typeface="Arial-BoldMT"/>
              </a:rPr>
              <a:t> nebo tvořit </a:t>
            </a:r>
            <a:r>
              <a:rPr lang="cs-CZ" b="1" i="0" u="none" strike="noStrike" baseline="0" dirty="0">
                <a:latin typeface="Arial-BoldMT"/>
              </a:rPr>
              <a:t>souplodí (</a:t>
            </a:r>
            <a:r>
              <a:rPr lang="cs-CZ" b="1" i="0" u="none" strike="noStrike" baseline="0" dirty="0" err="1">
                <a:latin typeface="Arial-BoldMT"/>
              </a:rPr>
              <a:t>concarpium</a:t>
            </a:r>
            <a:r>
              <a:rPr lang="cs-CZ" b="1" i="0" u="none" strike="noStrike" baseline="0" dirty="0">
                <a:latin typeface="Arial-BoldMT"/>
              </a:rPr>
              <a:t>)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646323" y="115690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0" i="0" u="none" strike="noStrike" baseline="0" dirty="0">
                <a:latin typeface="ArialMT"/>
              </a:rPr>
              <a:t>V souplodí jsou pestíky </a:t>
            </a:r>
            <a:r>
              <a:rPr lang="cs-CZ" b="0" i="0" u="none" strike="noStrike" baseline="0" dirty="0" err="1">
                <a:latin typeface="ArialMT"/>
              </a:rPr>
              <a:t>apokarpického</a:t>
            </a:r>
            <a:r>
              <a:rPr lang="cs-CZ" b="0" i="0" u="none" strike="noStrike" baseline="0" dirty="0">
                <a:latin typeface="ArialMT"/>
              </a:rPr>
              <a:t> gynecea spojeny s květním lůžkem. Gyneceum může být ponořeno</a:t>
            </a:r>
          </a:p>
          <a:p>
            <a:r>
              <a:rPr lang="cs-CZ" b="0" i="0" u="none" strike="noStrike" baseline="0" dirty="0">
                <a:latin typeface="ArialMT"/>
              </a:rPr>
              <a:t>v </a:t>
            </a:r>
            <a:r>
              <a:rPr lang="cs-CZ" b="0" i="0" u="none" strike="noStrike" baseline="0" dirty="0" err="1">
                <a:latin typeface="ArialMT"/>
              </a:rPr>
              <a:t>receptakulu</a:t>
            </a:r>
            <a:r>
              <a:rPr lang="cs-CZ" b="0" i="0" u="none" strike="noStrike" baseline="0" dirty="0">
                <a:latin typeface="ArialMT"/>
              </a:rPr>
              <a:t> (malvice, šípek).</a:t>
            </a:r>
            <a:endParaRPr lang="cs-CZ" dirty="0"/>
          </a:p>
        </p:txBody>
      </p:sp>
      <p:pic>
        <p:nvPicPr>
          <p:cNvPr id="29698" name="Picture 2" descr="Výsledek obrázku pro šíp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195" y="2449567"/>
            <a:ext cx="20955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Výsledek obrázku pro řez šípk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243" y="2202156"/>
            <a:ext cx="3602516" cy="270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Výsledek obrázku pro řez šípke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127" y="2071174"/>
            <a:ext cx="4545252" cy="283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71740" y="527198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Češule</a:t>
            </a:r>
            <a:r>
              <a:rPr lang="cs-CZ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cs-CZ" b="0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hypanthium</a:t>
            </a:r>
            <a:r>
              <a:rPr lang="cs-CZ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cs-CZ" b="0" i="1" dirty="0" err="1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receptakulum</a:t>
            </a:r>
            <a:r>
              <a:rPr lang="cs-CZ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) je miskovitě rozšířené </a:t>
            </a:r>
            <a:r>
              <a:rPr lang="cs-CZ" b="0" i="0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</a:rPr>
              <a:t>květní lůžko</a:t>
            </a:r>
            <a:r>
              <a:rPr lang="cs-CZ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, často srostlé s dolními částmi </a:t>
            </a:r>
            <a:r>
              <a:rPr lang="cs-CZ" b="0" i="0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</a:rPr>
              <a:t>květních obalů</a:t>
            </a:r>
            <a:r>
              <a:rPr lang="cs-CZ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cs-CZ" b="0" i="0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</a:rPr>
              <a:t>tyčinek</a:t>
            </a:r>
            <a:r>
              <a:rPr lang="cs-CZ" b="0" i="0" dirty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. 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405869" y="5226276"/>
            <a:ext cx="2060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Mezi nažkami jsou protáhlé sklereidy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79497" y="6315097"/>
            <a:ext cx="4827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Malvice, šípek, jahoda – nepravé plody</a:t>
            </a:r>
          </a:p>
        </p:txBody>
      </p:sp>
    </p:spTree>
    <p:extLst>
      <p:ext uri="{BB962C8B-B14F-4D97-AF65-F5344CB8AC3E}">
        <p14:creationId xmlns:p14="http://schemas.microsoft.com/office/powerpoint/2010/main" val="4209634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Výsledek obrázku pro bobule pl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9" y="81842"/>
            <a:ext cx="10830331" cy="67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46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Výsledek obrázku pro řez šípk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705102"/>
            <a:ext cx="5141845" cy="508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Výsledek obrázku pro malina souplod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908" y="490251"/>
            <a:ext cx="59436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 flipH="1">
            <a:off x="6909243" y="4219483"/>
            <a:ext cx="3887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Malina, ostružina – souplodí </a:t>
            </a:r>
            <a:r>
              <a:rPr lang="cs-CZ" dirty="0" err="1"/>
              <a:t>peckoviček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4581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800092" y="0"/>
            <a:ext cx="7767637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Plody cenokarpní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46987" y="654660"/>
            <a:ext cx="8456612" cy="5949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bobule</a:t>
            </a:r>
            <a:r>
              <a:rPr lang="cs-CZ" altLang="cs-CZ" sz="2400">
                <a:latin typeface="Comic Sans MS" panose="030F0702030302020204" pitchFamily="66" charset="0"/>
              </a:rPr>
              <a:t> (bacca) – okurka, rajče, meloun, rybíz, tomel, kakao, pepř, (hesperidium – </a:t>
            </a:r>
            <a:r>
              <a:rPr lang="cs-CZ" altLang="cs-CZ" sz="2400" i="1">
                <a:latin typeface="Comic Sans MS" panose="030F0702030302020204" pitchFamily="66" charset="0"/>
              </a:rPr>
              <a:t>Citrus</a:t>
            </a:r>
            <a:r>
              <a:rPr lang="cs-CZ" altLang="cs-CZ" sz="2400">
                <a:latin typeface="Comic Sans MS" panose="030F0702030302020204" pitchFamily="66" charset="0"/>
              </a:rPr>
              <a:t>)</a:t>
            </a: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peckovice</a:t>
            </a:r>
            <a:r>
              <a:rPr lang="cs-CZ" altLang="cs-CZ" sz="2400">
                <a:latin typeface="Comic Sans MS" panose="030F0702030302020204" pitchFamily="66" charset="0"/>
              </a:rPr>
              <a:t> (drupa) – </a:t>
            </a:r>
            <a:r>
              <a:rPr lang="cs-CZ" altLang="cs-CZ" sz="2400" i="1">
                <a:latin typeface="Comic Sans MS" panose="030F0702030302020204" pitchFamily="66" charset="0"/>
              </a:rPr>
              <a:t>Sambucus, Juglans, Olea, Cocos, Lodoicea</a:t>
            </a: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oříšek</a:t>
            </a:r>
            <a:r>
              <a:rPr lang="cs-CZ" altLang="cs-CZ" sz="2400">
                <a:latin typeface="Comic Sans MS" panose="030F0702030302020204" pitchFamily="66" charset="0"/>
              </a:rPr>
              <a:t> (nux) – </a:t>
            </a:r>
            <a:r>
              <a:rPr lang="cs-CZ" altLang="cs-CZ" sz="2400" i="1">
                <a:latin typeface="Comic Sans MS" panose="030F0702030302020204" pitchFamily="66" charset="0"/>
              </a:rPr>
              <a:t>Corylus</a:t>
            </a:r>
            <a:r>
              <a:rPr lang="cs-CZ" altLang="cs-CZ" sz="2400">
                <a:latin typeface="Comic Sans MS" panose="030F0702030302020204" pitchFamily="66" charset="0"/>
              </a:rPr>
              <a:t>, </a:t>
            </a:r>
            <a:r>
              <a:rPr lang="cs-CZ" altLang="cs-CZ" sz="2400" i="1">
                <a:latin typeface="Comic Sans MS" panose="030F0702030302020204" pitchFamily="66" charset="0"/>
              </a:rPr>
              <a:t>Tilia, Trapa</a:t>
            </a: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nažka</a:t>
            </a:r>
            <a:r>
              <a:rPr lang="cs-CZ" altLang="cs-CZ" sz="2400">
                <a:latin typeface="Comic Sans MS" panose="030F0702030302020204" pitchFamily="66" charset="0"/>
              </a:rPr>
              <a:t> (achenium) – </a:t>
            </a:r>
            <a:r>
              <a:rPr lang="cs-CZ" altLang="cs-CZ" sz="2400" i="1">
                <a:latin typeface="Comic Sans MS" panose="030F0702030302020204" pitchFamily="66" charset="0"/>
              </a:rPr>
              <a:t>Helianthus, Ulmus, Betula, Quercus, Carex</a:t>
            </a:r>
            <a:endParaRPr lang="cs-CZ" altLang="cs-CZ" sz="2400">
              <a:latin typeface="Comic Sans MS" panose="030F0702030302020204" pitchFamily="66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obilka</a:t>
            </a:r>
            <a:r>
              <a:rPr lang="cs-CZ" altLang="cs-CZ" sz="2400">
                <a:latin typeface="Comic Sans MS" panose="030F0702030302020204" pitchFamily="66" charset="0"/>
              </a:rPr>
              <a:t> (caryopsis) – </a:t>
            </a:r>
            <a:r>
              <a:rPr lang="cs-CZ" altLang="cs-CZ" sz="2400" i="1">
                <a:latin typeface="Comic Sans MS" panose="030F0702030302020204" pitchFamily="66" charset="0"/>
              </a:rPr>
              <a:t>Poaceae</a:t>
            </a: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tobolka</a:t>
            </a:r>
            <a:r>
              <a:rPr lang="cs-CZ" altLang="cs-CZ" sz="2400">
                <a:latin typeface="Comic Sans MS" panose="030F0702030302020204" pitchFamily="66" charset="0"/>
              </a:rPr>
              <a:t> (capsula) – otvírání tobolky:</a:t>
            </a:r>
          </a:p>
          <a:p>
            <a:pPr lvl="1">
              <a:spcBef>
                <a:spcPct val="15000"/>
              </a:spcBef>
              <a:spcAft>
                <a:spcPct val="15000"/>
              </a:spcAft>
            </a:pPr>
            <a:r>
              <a:rPr lang="cs-CZ" altLang="cs-CZ">
                <a:latin typeface="Comic Sans MS" panose="030F0702030302020204" pitchFamily="66" charset="0"/>
              </a:rPr>
              <a:t>přehrádkosečná (šev) – </a:t>
            </a:r>
            <a:r>
              <a:rPr lang="cs-CZ" altLang="cs-CZ" sz="2000" i="1">
                <a:latin typeface="Comic Sans MS" panose="030F0702030302020204" pitchFamily="66" charset="0"/>
              </a:rPr>
              <a:t>Hypericum, Digitalis, Nicotiana</a:t>
            </a:r>
          </a:p>
          <a:p>
            <a:pPr lvl="1">
              <a:spcBef>
                <a:spcPct val="15000"/>
              </a:spcBef>
              <a:spcAft>
                <a:spcPct val="15000"/>
              </a:spcAft>
            </a:pPr>
            <a:r>
              <a:rPr lang="cs-CZ" altLang="cs-CZ">
                <a:latin typeface="Comic Sans MS" panose="030F0702030302020204" pitchFamily="66" charset="0"/>
              </a:rPr>
              <a:t>pouzdrosečná (žilka) – </a:t>
            </a:r>
            <a:r>
              <a:rPr lang="cs-CZ" altLang="cs-CZ" sz="2000" i="1">
                <a:latin typeface="Comic Sans MS" panose="030F0702030302020204" pitchFamily="66" charset="0"/>
              </a:rPr>
              <a:t>Viola, Tulipa</a:t>
            </a:r>
          </a:p>
          <a:p>
            <a:pPr lvl="1">
              <a:spcBef>
                <a:spcPct val="15000"/>
              </a:spcBef>
              <a:spcAft>
                <a:spcPct val="15000"/>
              </a:spcAft>
            </a:pPr>
            <a:r>
              <a:rPr lang="cs-CZ" altLang="cs-CZ">
                <a:latin typeface="Comic Sans MS" panose="030F0702030302020204" pitchFamily="66" charset="0"/>
              </a:rPr>
              <a:t>víčko – </a:t>
            </a:r>
            <a:r>
              <a:rPr lang="cs-CZ" altLang="cs-CZ" sz="2000" i="1">
                <a:latin typeface="Comic Sans MS" panose="030F0702030302020204" pitchFamily="66" charset="0"/>
              </a:rPr>
              <a:t>Anagalis, </a:t>
            </a:r>
            <a:r>
              <a:rPr lang="cs-CZ" altLang="cs-CZ" sz="2000">
                <a:latin typeface="Comic Sans MS" panose="030F0702030302020204" pitchFamily="66" charset="0"/>
              </a:rPr>
              <a:t>Hyoscyomus, Plantago</a:t>
            </a:r>
            <a:endParaRPr lang="cs-CZ" altLang="cs-CZ" sz="2000" i="1">
              <a:latin typeface="Comic Sans MS" panose="030F0702030302020204" pitchFamily="66" charset="0"/>
            </a:endParaRPr>
          </a:p>
          <a:p>
            <a:pPr lvl="1">
              <a:spcBef>
                <a:spcPct val="15000"/>
              </a:spcBef>
              <a:spcAft>
                <a:spcPct val="15000"/>
              </a:spcAft>
            </a:pPr>
            <a:r>
              <a:rPr lang="cs-CZ" altLang="cs-CZ">
                <a:latin typeface="Comic Sans MS" panose="030F0702030302020204" pitchFamily="66" charset="0"/>
              </a:rPr>
              <a:t>díry – </a:t>
            </a:r>
            <a:r>
              <a:rPr lang="cs-CZ" altLang="cs-CZ" sz="2000" i="1">
                <a:latin typeface="Comic Sans MS" panose="030F0702030302020204" pitchFamily="66" charset="0"/>
              </a:rPr>
              <a:t>Papaver, Antirrhinum</a:t>
            </a:r>
          </a:p>
          <a:p>
            <a:pPr>
              <a:spcBef>
                <a:spcPct val="15000"/>
              </a:spcBef>
              <a:spcAft>
                <a:spcPct val="15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šešule</a:t>
            </a:r>
            <a:r>
              <a:rPr lang="cs-CZ" altLang="cs-CZ" sz="2400">
                <a:latin typeface="Comic Sans MS" panose="030F0702030302020204" pitchFamily="66" charset="0"/>
              </a:rPr>
              <a:t> (siliqua), </a:t>
            </a: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šešulka</a:t>
            </a:r>
            <a:r>
              <a:rPr lang="cs-CZ" altLang="cs-CZ" sz="2400">
                <a:latin typeface="Comic Sans MS" panose="030F0702030302020204" pitchFamily="66" charset="0"/>
              </a:rPr>
              <a:t> (silicula)</a:t>
            </a:r>
          </a:p>
        </p:txBody>
      </p:sp>
    </p:spTree>
    <p:extLst>
      <p:ext uri="{BB962C8B-B14F-4D97-AF65-F5344CB8AC3E}">
        <p14:creationId xmlns:p14="http://schemas.microsoft.com/office/powerpoint/2010/main" val="1076484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94553" y="1848215"/>
            <a:ext cx="31983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suché</a:t>
            </a: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 jednosemenné 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222227" y="1806943"/>
            <a:ext cx="13404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dužnaté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413565" y="3021376"/>
            <a:ext cx="1539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nažka</a:t>
            </a: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242365" y="3021376"/>
            <a:ext cx="161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oříšek</a:t>
            </a: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842565" y="3021376"/>
            <a:ext cx="169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o</a:t>
            </a: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bilka</a:t>
            </a:r>
            <a:endParaRPr lang="cs-CZ" altLang="cs-CZ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763438" y="2640376"/>
            <a:ext cx="161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bobule</a:t>
            </a: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8271565" y="2564199"/>
            <a:ext cx="16922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peckovice</a:t>
            </a: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11" descr="cardu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39" y="3707176"/>
            <a:ext cx="14478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cory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39" y="3826263"/>
            <a:ext cx="1498600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tritic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39" y="3935776"/>
            <a:ext cx="838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atro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039" y="3402376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ole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827" y="3097576"/>
            <a:ext cx="159861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581839" y="5158151"/>
            <a:ext cx="10983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Carduus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3410654" y="5310551"/>
            <a:ext cx="10358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Corylus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5010854" y="5158151"/>
            <a:ext cx="11576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Triticum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7020629" y="4929551"/>
            <a:ext cx="10038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Atropa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8668454" y="5050201"/>
            <a:ext cx="7729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Olea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 flipH="1">
            <a:off x="2343839" y="1497376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>
            <a:off x="3486839" y="1497376"/>
            <a:ext cx="3657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 flipH="1">
            <a:off x="1886639" y="2259376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>
            <a:off x="2039039" y="2259376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2039039" y="2259376"/>
            <a:ext cx="3124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 flipH="1">
            <a:off x="7296839" y="2183176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>
            <a:off x="7677839" y="2183176"/>
            <a:ext cx="1143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Rectangle 29"/>
          <p:cNvSpPr txBox="1">
            <a:spLocks noChangeArrowheads="1"/>
          </p:cNvSpPr>
          <p:nvPr/>
        </p:nvSpPr>
        <p:spPr>
          <a:xfrm>
            <a:off x="1200839" y="506776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plody cenokarpní nepukavé</a:t>
            </a:r>
          </a:p>
        </p:txBody>
      </p:sp>
    </p:spTree>
    <p:extLst>
      <p:ext uri="{BB962C8B-B14F-4D97-AF65-F5344CB8AC3E}">
        <p14:creationId xmlns:p14="http://schemas.microsoft.com/office/powerpoint/2010/main" val="183177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Výsledek obrázku pro bobule okur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1" y="848299"/>
            <a:ext cx="5807071" cy="410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Výsledek obrázku pro bobule papri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49" y="593744"/>
            <a:ext cx="5429977" cy="344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 flipH="1">
            <a:off x="6821093" y="99155"/>
            <a:ext cx="1893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Paprika</a:t>
            </a:r>
          </a:p>
        </p:txBody>
      </p:sp>
      <p:pic>
        <p:nvPicPr>
          <p:cNvPr id="31750" name="Picture 6" descr="Výsledek obrázku pro bobule paprik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492" y="4214591"/>
            <a:ext cx="3986767" cy="268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 flipH="1">
            <a:off x="2941313" y="5605788"/>
            <a:ext cx="1893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Hesperidium</a:t>
            </a:r>
            <a:r>
              <a:rPr lang="cs-CZ" dirty="0"/>
              <a:t> (Citrus)</a:t>
            </a:r>
          </a:p>
        </p:txBody>
      </p:sp>
    </p:spTree>
    <p:extLst>
      <p:ext uri="{BB962C8B-B14F-4D97-AF65-F5344CB8AC3E}">
        <p14:creationId xmlns:p14="http://schemas.microsoft.com/office/powerpoint/2010/main" val="4206841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Výsledek obrázku pro orešák pl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2" y="1194344"/>
            <a:ext cx="5529129" cy="35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 rot="10800000" flipH="1" flipV="1">
            <a:off x="519448" y="578665"/>
            <a:ext cx="1033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Ořešák</a:t>
            </a:r>
          </a:p>
        </p:txBody>
      </p:sp>
      <p:pic>
        <p:nvPicPr>
          <p:cNvPr id="33796" name="Picture 4" descr="Výsledek obrázku pro orešák plo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515" y="104961"/>
            <a:ext cx="2056352" cy="163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Výsledek obrázku pro oliva pl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817" y="3627322"/>
            <a:ext cx="5027337" cy="301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Výsledek obrázku pro coc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716832"/>
            <a:ext cx="4105160" cy="272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 rot="10800000" flipH="1" flipV="1">
            <a:off x="7039777" y="173845"/>
            <a:ext cx="1032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Kokos</a:t>
            </a:r>
          </a:p>
        </p:txBody>
      </p:sp>
      <p:sp>
        <p:nvSpPr>
          <p:cNvPr id="9" name="TextovéPole 8"/>
          <p:cNvSpPr txBox="1"/>
          <p:nvPr/>
        </p:nvSpPr>
        <p:spPr>
          <a:xfrm rot="10800000" flipH="1" flipV="1">
            <a:off x="5991341" y="3333854"/>
            <a:ext cx="1032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Oliva</a:t>
            </a:r>
          </a:p>
        </p:txBody>
      </p:sp>
    </p:spTree>
    <p:extLst>
      <p:ext uri="{BB962C8B-B14F-4D97-AF65-F5344CB8AC3E}">
        <p14:creationId xmlns:p14="http://schemas.microsoft.com/office/powerpoint/2010/main" val="3034557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odoice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83" y="148785"/>
            <a:ext cx="518318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1"/>
          <p:cNvSpPr>
            <a:spLocks noChangeArrowheads="1"/>
          </p:cNvSpPr>
          <p:nvPr/>
        </p:nvSpPr>
        <p:spPr bwMode="auto">
          <a:xfrm>
            <a:off x="6950560" y="5876925"/>
            <a:ext cx="143020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15000"/>
              </a:spcBef>
              <a:spcAft>
                <a:spcPct val="15000"/>
              </a:spcAft>
              <a:buClrTx/>
              <a:buSzTx/>
              <a:buFontTx/>
              <a:buNone/>
            </a:pP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Lodoicea</a:t>
            </a:r>
            <a:endParaRPr lang="cs-CZ" altLang="cs-CZ" sz="24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177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oris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1" y="197546"/>
            <a:ext cx="6229351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rylus-avell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67"/>
          <a:stretch>
            <a:fillRect/>
          </a:stretch>
        </p:blipFill>
        <p:spPr bwMode="auto">
          <a:xfrm>
            <a:off x="609615" y="3441824"/>
            <a:ext cx="3678239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arpin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13318" r="23256" b="17027"/>
          <a:stretch>
            <a:fillRect/>
          </a:stretch>
        </p:blipFill>
        <p:spPr bwMode="auto">
          <a:xfrm>
            <a:off x="4572000" y="3159181"/>
            <a:ext cx="4724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223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F792FA1-CC6E-4232-B7DE-74EB4525257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677863" y="536448"/>
            <a:ext cx="8596312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Rozmno</a:t>
            </a:r>
            <a:r>
              <a:rPr lang="cs-CZ" altLang="cs-CZ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ž</a:t>
            </a:r>
            <a:r>
              <a:rPr lang="en-GB" altLang="cs-CZ" sz="3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ování</a:t>
            </a:r>
            <a:r>
              <a:rPr lang="en-GB" altLang="cs-CZ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 u </a:t>
            </a:r>
            <a:r>
              <a:rPr lang="en-GB" altLang="cs-CZ" sz="3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rostlin</a:t>
            </a:r>
            <a:endParaRPr lang="en-GB" altLang="cs-CZ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Generativní orgány a rozmnožování vyšších rostlin">
            <a:extLst>
              <a:ext uri="{FF2B5EF4-FFF2-40B4-BE49-F238E27FC236}">
                <a16:creationId xmlns:a16="http://schemas.microsoft.com/office/drawing/2014/main" id="{C5F34F0C-D484-424A-8D34-22A14B3D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34" y="2406542"/>
            <a:ext cx="4454525" cy="312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C73294F-E727-46FC-A700-C8C671073D9B}"/>
              </a:ext>
            </a:extLst>
          </p:cNvPr>
          <p:cNvSpPr txBox="1"/>
          <p:nvPr/>
        </p:nvSpPr>
        <p:spPr>
          <a:xfrm>
            <a:off x="896112" y="1930400"/>
            <a:ext cx="4249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b="1" dirty="0">
                <a:latin typeface="Comic Sans MS" panose="030F0702030302020204" pitchFamily="66" charset="0"/>
                <a:cs typeface="Arial" panose="020B0604020202020204" pitchFamily="34" charset="0"/>
              </a:rPr>
              <a:t>g</a:t>
            </a:r>
            <a:r>
              <a:rPr lang="cs-CZ" altLang="cs-CZ" sz="1800" b="1" dirty="0">
                <a:latin typeface="Comic Sans MS" panose="030F0702030302020204" pitchFamily="66" charset="0"/>
              </a:rPr>
              <a:t>enerativní rozmno</a:t>
            </a:r>
            <a:r>
              <a:rPr lang="cs-CZ" altLang="cs-CZ" sz="1800" b="1" dirty="0">
                <a:latin typeface="Comic Sans MS" panose="030F0702030302020204" pitchFamily="66" charset="0"/>
                <a:cs typeface="Arial" panose="020B0604020202020204" pitchFamily="34" charset="0"/>
              </a:rPr>
              <a:t>ž</a:t>
            </a:r>
            <a:r>
              <a:rPr lang="cs-CZ" altLang="cs-CZ" sz="1800" b="1" dirty="0">
                <a:latin typeface="Comic Sans MS" panose="030F0702030302020204" pitchFamily="66" charset="0"/>
              </a:rPr>
              <a:t>ování</a:t>
            </a:r>
            <a:r>
              <a:rPr lang="cs-CZ" altLang="cs-CZ" sz="1800" dirty="0">
                <a:latin typeface="Comic Sans MS" panose="030F0702030302020204" pitchFamily="66" charset="0"/>
              </a:rPr>
              <a:t> (</a:t>
            </a:r>
            <a:r>
              <a:rPr lang="cs-CZ" altLang="cs-CZ" sz="1800" dirty="0" err="1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cs-CZ" altLang="cs-CZ" sz="18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mfimixis</a:t>
            </a:r>
            <a:r>
              <a:rPr lang="cs-CZ" altLang="cs-CZ" sz="1800" dirty="0">
                <a:latin typeface="Comic Sans MS" panose="030F0702030302020204" pitchFamily="66" charset="0"/>
              </a:rPr>
              <a:t>) 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7B60073-D267-4A82-BF57-B91B40F1310D}"/>
              </a:ext>
            </a:extLst>
          </p:cNvPr>
          <p:cNvSpPr txBox="1"/>
          <p:nvPr/>
        </p:nvSpPr>
        <p:spPr>
          <a:xfrm>
            <a:off x="5393074" y="2521866"/>
            <a:ext cx="6108192" cy="36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5000"/>
              </a:lnSpc>
              <a:spcBef>
                <a:spcPts val="750"/>
              </a:spcBef>
              <a:spcAft>
                <a:spcPts val="750"/>
              </a:spcAft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cs-CZ" altLang="cs-CZ" sz="1800" b="1" dirty="0">
                <a:latin typeface="Comic Sans MS" panose="030F0702030302020204" pitchFamily="66" charset="0"/>
              </a:rPr>
              <a:t>vegetativní rozmnožování</a:t>
            </a:r>
            <a:r>
              <a:rPr lang="cs-CZ" altLang="cs-CZ" sz="1800" dirty="0">
                <a:latin typeface="Comic Sans MS" panose="030F0702030302020204" pitchFamily="66" charset="0"/>
              </a:rPr>
              <a:t> (</a:t>
            </a:r>
            <a:r>
              <a:rPr lang="cs-CZ" altLang="cs-CZ" sz="18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amixis</a:t>
            </a:r>
            <a:r>
              <a:rPr lang="cs-CZ" altLang="cs-CZ" sz="1800" dirty="0">
                <a:latin typeface="Comic Sans MS" panose="030F0702030302020204" pitchFamily="66" charset="0"/>
              </a:rPr>
              <a:t>)</a:t>
            </a:r>
            <a:r>
              <a:rPr lang="cs-CZ" altLang="cs-CZ" sz="1800" dirty="0">
                <a:latin typeface="Comic Sans MS" panose="030F0702030302020204" pitchFamily="66" charset="0"/>
                <a:cs typeface="Arial" panose="020B0604020202020204" pitchFamily="34" charset="0"/>
              </a:rPr>
              <a:t>‏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670EE32-BCE2-4E9A-BA36-BF5AE158348F}"/>
              </a:ext>
            </a:extLst>
          </p:cNvPr>
          <p:cNvSpPr txBox="1"/>
          <p:nvPr/>
        </p:nvSpPr>
        <p:spPr>
          <a:xfrm>
            <a:off x="5913355" y="2911163"/>
            <a:ext cx="6108192" cy="1333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Comic Sans MS" panose="030F0702030302020204" pitchFamily="66" charset="0"/>
              <a:buChar char="•"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cs-CZ" altLang="cs-CZ" dirty="0">
                <a:latin typeface="Comic Sans MS" panose="030F0702030302020204" pitchFamily="66" charset="0"/>
              </a:rPr>
              <a:t>fragmentace</a:t>
            </a:r>
          </a:p>
          <a:p>
            <a:pPr lvl="2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Comic Sans MS" panose="030F0702030302020204" pitchFamily="66" charset="0"/>
              <a:buChar char="•"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cs-CZ" altLang="cs-CZ" dirty="0">
                <a:latin typeface="Comic Sans MS" panose="030F0702030302020204" pitchFamily="66" charset="0"/>
              </a:rPr>
              <a:t>cibulky, hlízky</a:t>
            </a:r>
          </a:p>
          <a:p>
            <a:pPr lvl="2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Comic Sans MS" panose="030F0702030302020204" pitchFamily="66" charset="0"/>
              <a:buChar char="•"/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cs-CZ" altLang="cs-CZ" dirty="0" err="1">
                <a:latin typeface="Comic Sans MS" panose="030F0702030302020204" pitchFamily="66" charset="0"/>
              </a:rPr>
              <a:t>rhizomy</a:t>
            </a:r>
            <a:endParaRPr lang="cs-CZ" altLang="cs-CZ" dirty="0">
              <a:latin typeface="Comic Sans MS" panose="030F0702030302020204" pitchFamily="66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988B3C0-30EA-4298-B10F-07797A0064A4}"/>
              </a:ext>
            </a:extLst>
          </p:cNvPr>
          <p:cNvSpPr txBox="1"/>
          <p:nvPr/>
        </p:nvSpPr>
        <p:spPr>
          <a:xfrm>
            <a:off x="5632704" y="4536758"/>
            <a:ext cx="6108192" cy="950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05000"/>
              </a:lnSpc>
              <a:spcBef>
                <a:spcPts val="750"/>
              </a:spcBef>
              <a:spcAft>
                <a:spcPts val="750"/>
              </a:spcAft>
              <a:buClr>
                <a:srgbClr val="0000FF"/>
              </a:buClr>
              <a:tabLst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</a:tabLst>
            </a:pPr>
            <a:r>
              <a:rPr lang="cs-CZ" altLang="cs-CZ" sz="1800" dirty="0" err="1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cs-CZ" altLang="cs-CZ" sz="18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pomixis</a:t>
            </a:r>
            <a:r>
              <a:rPr lang="cs-CZ" altLang="cs-CZ" sz="1800" dirty="0">
                <a:latin typeface="Comic Sans MS" panose="030F0702030302020204" pitchFamily="66" charset="0"/>
              </a:rPr>
              <a:t> – „</a:t>
            </a:r>
            <a:r>
              <a:rPr lang="cs-CZ" altLang="cs-CZ" sz="1800" b="1" dirty="0">
                <a:latin typeface="Comic Sans MS" panose="030F0702030302020204" pitchFamily="66" charset="0"/>
              </a:rPr>
              <a:t>vegetativní mno</a:t>
            </a:r>
            <a:r>
              <a:rPr lang="cs-CZ" altLang="cs-CZ" sz="1800" b="1" dirty="0">
                <a:latin typeface="Comic Sans MS" panose="030F0702030302020204" pitchFamily="66" charset="0"/>
                <a:cs typeface="Arial" panose="020B0604020202020204" pitchFamily="34" charset="0"/>
              </a:rPr>
              <a:t>ž</a:t>
            </a:r>
            <a:r>
              <a:rPr lang="cs-CZ" altLang="cs-CZ" sz="1800" b="1" dirty="0">
                <a:latin typeface="Comic Sans MS" panose="030F0702030302020204" pitchFamily="66" charset="0"/>
              </a:rPr>
              <a:t>ení z generativních orgán</a:t>
            </a:r>
            <a:r>
              <a:rPr lang="cs-CZ" altLang="cs-CZ" sz="1800" b="1" dirty="0">
                <a:latin typeface="Comic Sans MS" panose="030F0702030302020204" pitchFamily="66" charset="0"/>
                <a:cs typeface="Arial" panose="020B0604020202020204" pitchFamily="34" charset="0"/>
              </a:rPr>
              <a:t>ů</a:t>
            </a:r>
            <a:r>
              <a:rPr lang="cs-CZ" altLang="cs-CZ" sz="1800" dirty="0">
                <a:latin typeface="Comic Sans MS" panose="030F0702030302020204" pitchFamily="66" charset="0"/>
              </a:rPr>
              <a:t>“ - semena jsou tvo</a:t>
            </a:r>
            <a:r>
              <a:rPr lang="cs-CZ" altLang="cs-CZ" sz="1800" dirty="0">
                <a:latin typeface="Comic Sans MS" panose="030F0702030302020204" pitchFamily="66" charset="0"/>
                <a:cs typeface="Arial" panose="020B0604020202020204" pitchFamily="34" charset="0"/>
              </a:rPr>
              <a:t>ř</a:t>
            </a:r>
            <a:r>
              <a:rPr lang="cs-CZ" altLang="cs-CZ" sz="1800" dirty="0">
                <a:latin typeface="Comic Sans MS" panose="030F0702030302020204" pitchFamily="66" charset="0"/>
              </a:rPr>
              <a:t>ena </a:t>
            </a:r>
            <a:r>
              <a:rPr lang="cs-CZ" altLang="cs-CZ" sz="1800" dirty="0">
                <a:latin typeface="Comic Sans MS" panose="030F0702030302020204" pitchFamily="66" charset="0"/>
                <a:cs typeface="Arial" panose="020B0604020202020204" pitchFamily="34" charset="0"/>
              </a:rPr>
              <a:t> z různých pletiv vajíčka </a:t>
            </a:r>
            <a:r>
              <a:rPr lang="cs-CZ" altLang="cs-CZ" sz="1800" dirty="0">
                <a:latin typeface="Comic Sans MS" panose="030F0702030302020204" pitchFamily="66" charset="0"/>
              </a:rPr>
              <a:t>bez oplození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7ECD3BB-FFBD-4314-89EB-65DA9DA6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5" b="10690"/>
          <a:stretch>
            <a:fillRect/>
          </a:stretch>
        </p:blipFill>
        <p:spPr bwMode="auto">
          <a:xfrm>
            <a:off x="9144000" y="0"/>
            <a:ext cx="3048000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5">
            <a:extLst>
              <a:ext uri="{FF2B5EF4-FFF2-40B4-BE49-F238E27FC236}">
                <a16:creationId xmlns:a16="http://schemas.microsoft.com/office/drawing/2014/main" id="{984E5BE7-B4D0-43A8-B7E2-014BC776F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177919"/>
            <a:ext cx="3074881" cy="30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600" b="1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Bryophyllum</a:t>
            </a:r>
            <a:r>
              <a:rPr lang="cs-CZ" altLang="cs-CZ" sz="16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 b="1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daigremontianum</a:t>
            </a:r>
            <a:endParaRPr lang="cs-CZ" altLang="cs-CZ" sz="1600" b="1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444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az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2" y="16063"/>
            <a:ext cx="7101365" cy="323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sledek obrázku pro jilm habrolist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3472655"/>
            <a:ext cx="4525107" cy="300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365815" y="3090443"/>
            <a:ext cx="1435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jilm</a:t>
            </a:r>
          </a:p>
        </p:txBody>
      </p:sp>
      <p:pic>
        <p:nvPicPr>
          <p:cNvPr id="1028" name="Picture 4" descr="Výsledek obrázku pro bidens naž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344" y="3626511"/>
            <a:ext cx="2552901" cy="270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266484" y="3020992"/>
            <a:ext cx="424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Dvojzubec (</a:t>
            </a:r>
            <a:r>
              <a:rPr lang="cs-CZ" i="1" dirty="0" err="1"/>
              <a:t>Bidens</a:t>
            </a:r>
            <a:r>
              <a:rPr lang="cs-CZ" dirty="0"/>
              <a:t>)</a:t>
            </a:r>
          </a:p>
        </p:txBody>
      </p:sp>
      <p:pic>
        <p:nvPicPr>
          <p:cNvPr id="1030" name="Picture 6" descr="Výsledek obrázku pro du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948" y="158460"/>
            <a:ext cx="2371725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ýsledek obrázku pro carex naž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63" y="3797666"/>
            <a:ext cx="2382196" cy="141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ýsledek obrázku pro carex nažk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241" y="2685350"/>
            <a:ext cx="2503305" cy="124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ýsledek obrázku pro carex nažk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63" y="519078"/>
            <a:ext cx="3067960" cy="229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8798692" y="5256835"/>
            <a:ext cx="4247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Ostřice (</a:t>
            </a:r>
            <a:r>
              <a:rPr lang="cs-CZ" i="1" dirty="0" err="1"/>
              <a:t>Carex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6895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obil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7" y="947374"/>
            <a:ext cx="2581275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obilí ov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4312418"/>
            <a:ext cx="8074023" cy="254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ýsledek obrázku pro obil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108" y="0"/>
            <a:ext cx="8293873" cy="622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0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rass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193" y="3657624"/>
            <a:ext cx="1201739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32193" y="2"/>
            <a:ext cx="26324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Plody cenokarpní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451993" y="4763"/>
            <a:ext cx="15023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nepukavé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41793" y="746138"/>
            <a:ext cx="396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tobolky</a:t>
            </a: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(syn-, para-, lyzikarpní)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otvírají se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813193" y="2209823"/>
            <a:ext cx="175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chlopněmi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070993" y="1997087"/>
            <a:ext cx="152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obřízně</a:t>
            </a: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                     </a:t>
            </a: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-</a:t>
            </a: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 víčkem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937895" y="1676400"/>
            <a:ext cx="1790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děrami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223393" y="538186"/>
            <a:ext cx="18020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rozpadavé</a:t>
            </a: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432209" y="3505201"/>
            <a:ext cx="11961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>
                <a:solidFill>
                  <a:schemeClr val="tx1"/>
                </a:solidFill>
                <a:latin typeface="Comic Sans MS" panose="030F0702030302020204" pitchFamily="66" charset="0"/>
              </a:rPr>
              <a:t>septicitn</a:t>
            </a:r>
            <a:r>
              <a:rPr lang="cs-CZ" altLang="cs-CZ" sz="1800">
                <a:solidFill>
                  <a:schemeClr val="tx1"/>
                </a:solidFill>
                <a:latin typeface="Comic Sans MS" panose="030F0702030302020204" pitchFamily="66" charset="0"/>
              </a:rPr>
              <a:t>í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651393" y="3352800"/>
            <a:ext cx="2073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Comic Sans MS" panose="030F0702030302020204" pitchFamily="66" charset="0"/>
              </a:rPr>
              <a:t>lokulicidně septifrágní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632609" y="3433766"/>
            <a:ext cx="10839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šešule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041809" y="2747986"/>
            <a:ext cx="9989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suché</a:t>
            </a:r>
          </a:p>
        </p:txBody>
      </p:sp>
      <p:pic>
        <p:nvPicPr>
          <p:cNvPr id="14" name="Picture 14" descr="ver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593" y="3886200"/>
            <a:ext cx="10826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ir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9" y="4038600"/>
            <a:ext cx="10525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imp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96" y="3581400"/>
            <a:ext cx="12938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anagal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803" y="2895600"/>
            <a:ext cx="1114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 descr="papa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72" y="2286000"/>
            <a:ext cx="110013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septicidn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793" y="5715000"/>
            <a:ext cx="8270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 descr="lokulicidneseptifragn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593" y="5791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sesul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93" y="5711849"/>
            <a:ext cx="577851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3184809" y="6556375"/>
            <a:ext cx="7040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Iris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1551271" y="6524625"/>
            <a:ext cx="12474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Veratrum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  <a:endParaRPr lang="cs-CZ" altLang="cs-CZ" sz="1600" i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6461393" y="5489576"/>
            <a:ext cx="12939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Impatiens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(Euonymus)</a:t>
            </a: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7604409" y="4117975"/>
            <a:ext cx="11833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Anagallis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9128409" y="3986213"/>
            <a:ext cx="10743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Papaver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4970746" y="6524625"/>
            <a:ext cx="11384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cs-CZ" altLang="cs-CZ" sz="1600" i="1">
                <a:solidFill>
                  <a:schemeClr val="tx1"/>
                </a:solidFill>
                <a:latin typeface="Comic Sans MS" panose="030F0702030302020204" pitchFamily="66" charset="0"/>
              </a:rPr>
              <a:t>Brassica</a:t>
            </a:r>
            <a:r>
              <a:rPr lang="cs-CZ" altLang="cs-CZ" sz="160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6004193" y="2976564"/>
            <a:ext cx="13227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dužnaté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 flipH="1">
            <a:off x="3108593" y="3048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3413393" y="304800"/>
            <a:ext cx="403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3413393" y="304800"/>
            <a:ext cx="3810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 flipH="1">
            <a:off x="2575193" y="14478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2879993" y="1447800"/>
            <a:ext cx="3962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2879993" y="1447800"/>
            <a:ext cx="6096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2651393" y="2590800"/>
            <a:ext cx="3352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H="1">
            <a:off x="2422793" y="259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2498993" y="3124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>
            <a:off x="2498993" y="3124200"/>
            <a:ext cx="2133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 flipH="1">
            <a:off x="2041793" y="31242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1530617" y="409599"/>
            <a:ext cx="11689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solidFill>
                  <a:srgbClr val="0000FF"/>
                </a:solidFill>
                <a:latin typeface="Comic Sans MS" panose="030F0702030302020204" pitchFamily="66" charset="0"/>
              </a:rPr>
              <a:t>pukavé</a:t>
            </a:r>
          </a:p>
        </p:txBody>
      </p:sp>
    </p:spTree>
    <p:extLst>
      <p:ext uri="{BB962C8B-B14F-4D97-AF65-F5344CB8AC3E}">
        <p14:creationId xmlns:p14="http://schemas.microsoft.com/office/powerpoint/2010/main" val="15370973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obol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4" y="0"/>
            <a:ext cx="8095939" cy="270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Euonymus-europa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6" t="24637" r="15218" b="17392"/>
          <a:stretch>
            <a:fillRect/>
          </a:stretch>
        </p:blipFill>
        <p:spPr bwMode="auto">
          <a:xfrm>
            <a:off x="0" y="2702546"/>
            <a:ext cx="5018088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apa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267" y="1608463"/>
            <a:ext cx="37338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067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su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39" y="1136015"/>
            <a:ext cx="6096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sesul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695" y="-131614"/>
            <a:ext cx="27051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hlasp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607" y="4214042"/>
            <a:ext cx="3264632" cy="245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apse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408" y="178962"/>
            <a:ext cx="25638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Výsledek obrázku pro šešu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77" y="3912249"/>
            <a:ext cx="4506411" cy="33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203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2084957" y="463550"/>
            <a:ext cx="7767639" cy="14303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Plody cenokarpní - rozpadavé</a:t>
            </a:r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1894443" y="1828800"/>
            <a:ext cx="8153400" cy="45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plody poltivé</a:t>
            </a:r>
            <a:r>
              <a:rPr lang="cs-CZ" altLang="cs-CZ" sz="2400">
                <a:latin typeface="Comic Sans MS" panose="030F0702030302020204" pitchFamily="66" charset="0"/>
              </a:rPr>
              <a:t> (schizokarpia) ve zralosti se rozpadají na díly odpovídající plodolistům</a:t>
            </a:r>
          </a:p>
          <a:p>
            <a:pPr lvl="1">
              <a:spcBef>
                <a:spcPct val="20000"/>
              </a:spcBef>
              <a:spcAft>
                <a:spcPct val="20000"/>
              </a:spcAft>
            </a:pPr>
            <a:r>
              <a:rPr lang="cs-CZ" altLang="cs-CZ">
                <a:latin typeface="Comic Sans MS" panose="030F0702030302020204" pitchFamily="66" charset="0"/>
              </a:rPr>
              <a:t>zobanitý plod (elaterinum) – </a:t>
            </a:r>
            <a:r>
              <a:rPr lang="cs-CZ" altLang="cs-CZ" i="1">
                <a:latin typeface="Comic Sans MS" panose="030F0702030302020204" pitchFamily="66" charset="0"/>
              </a:rPr>
              <a:t>Geranium</a:t>
            </a:r>
          </a:p>
          <a:p>
            <a:pPr lvl="1">
              <a:spcBef>
                <a:spcPct val="20000"/>
              </a:spcBef>
              <a:spcAft>
                <a:spcPct val="20000"/>
              </a:spcAft>
            </a:pPr>
            <a:r>
              <a:rPr lang="cs-CZ" altLang="cs-CZ">
                <a:latin typeface="Comic Sans MS" panose="030F0702030302020204" pitchFamily="66" charset="0"/>
              </a:rPr>
              <a:t>diskový plod - </a:t>
            </a:r>
            <a:r>
              <a:rPr lang="cs-CZ" altLang="cs-CZ" i="1">
                <a:latin typeface="Comic Sans MS" panose="030F0702030302020204" pitchFamily="66" charset="0"/>
              </a:rPr>
              <a:t>Malva, Tropaeolum</a:t>
            </a:r>
          </a:p>
          <a:p>
            <a:pPr lvl="1">
              <a:spcBef>
                <a:spcPct val="20000"/>
              </a:spcBef>
              <a:spcAft>
                <a:spcPct val="20000"/>
              </a:spcAft>
            </a:pPr>
            <a:r>
              <a:rPr lang="cs-CZ" altLang="cs-CZ">
                <a:latin typeface="Comic Sans MS" panose="030F0702030302020204" pitchFamily="66" charset="0"/>
              </a:rPr>
              <a:t>dvojnažka (diachenium) – </a:t>
            </a:r>
            <a:r>
              <a:rPr lang="cs-CZ" altLang="cs-CZ" i="1">
                <a:latin typeface="Comic Sans MS" panose="030F0702030302020204" pitchFamily="66" charset="0"/>
              </a:rPr>
              <a:t>Apiaceae, Galium, Acer</a:t>
            </a:r>
          </a:p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cs-CZ" altLang="cs-CZ" sz="2400">
                <a:solidFill>
                  <a:srgbClr val="0000FF"/>
                </a:solidFill>
                <a:latin typeface="Comic Sans MS" panose="030F0702030302020204" pitchFamily="66" charset="0"/>
              </a:rPr>
              <a:t>plody lámavé</a:t>
            </a:r>
            <a:r>
              <a:rPr lang="cs-CZ" altLang="cs-CZ" sz="2400">
                <a:latin typeface="Comic Sans MS" panose="030F0702030302020204" pitchFamily="66" charset="0"/>
              </a:rPr>
              <a:t> – rozlamující se na díly neodpovídající plodolistům </a:t>
            </a:r>
          </a:p>
          <a:p>
            <a:pPr lvl="1">
              <a:spcBef>
                <a:spcPct val="20000"/>
              </a:spcBef>
              <a:spcAft>
                <a:spcPct val="20000"/>
              </a:spcAft>
            </a:pPr>
            <a:r>
              <a:rPr lang="cs-CZ" altLang="cs-CZ">
                <a:solidFill>
                  <a:srgbClr val="0000FF"/>
                </a:solidFill>
                <a:latin typeface="Comic Sans MS" panose="030F0702030302020204" pitchFamily="66" charset="0"/>
              </a:rPr>
              <a:t>struk</a:t>
            </a:r>
            <a:r>
              <a:rPr lang="cs-CZ" altLang="cs-CZ">
                <a:latin typeface="Comic Sans MS" panose="030F0702030302020204" pitchFamily="66" charset="0"/>
              </a:rPr>
              <a:t> (lomentum) – </a:t>
            </a:r>
            <a:r>
              <a:rPr lang="cs-CZ" altLang="cs-CZ" i="1">
                <a:latin typeface="Comic Sans MS" panose="030F0702030302020204" pitchFamily="66" charset="0"/>
              </a:rPr>
              <a:t>Raphanus</a:t>
            </a:r>
            <a:r>
              <a:rPr lang="cs-CZ" altLang="cs-CZ">
                <a:latin typeface="Comic Sans MS" panose="030F0702030302020204" pitchFamily="66" charset="0"/>
              </a:rPr>
              <a:t>, čičorka (Coronilla), jerlín (</a:t>
            </a:r>
            <a:r>
              <a:rPr lang="cs-CZ" altLang="cs-CZ" i="1">
                <a:latin typeface="Comic Sans MS" panose="030F0702030302020204" pitchFamily="66" charset="0"/>
              </a:rPr>
              <a:t>Sophora</a:t>
            </a:r>
            <a:r>
              <a:rPr lang="cs-CZ" altLang="cs-CZ">
                <a:latin typeface="Comic Sans MS" panose="030F0702030302020204" pitchFamily="66" charset="0"/>
              </a:rPr>
              <a:t>)</a:t>
            </a:r>
          </a:p>
          <a:p>
            <a:pPr lvl="1">
              <a:spcBef>
                <a:spcPct val="20000"/>
              </a:spcBef>
              <a:spcAft>
                <a:spcPct val="20000"/>
              </a:spcAft>
            </a:pPr>
            <a:r>
              <a:rPr lang="cs-CZ" altLang="cs-CZ">
                <a:solidFill>
                  <a:srgbClr val="0000FF"/>
                </a:solidFill>
                <a:latin typeface="Comic Sans MS" panose="030F0702030302020204" pitchFamily="66" charset="0"/>
              </a:rPr>
              <a:t>tvrdka</a:t>
            </a:r>
            <a:r>
              <a:rPr lang="cs-CZ" altLang="cs-CZ">
                <a:latin typeface="Comic Sans MS" panose="030F0702030302020204" pitchFamily="66" charset="0"/>
              </a:rPr>
              <a:t> (nucula) – </a:t>
            </a:r>
            <a:r>
              <a:rPr lang="cs-CZ" altLang="cs-CZ" i="1">
                <a:latin typeface="Comic Sans MS" panose="030F0702030302020204" pitchFamily="66" charset="0"/>
              </a:rPr>
              <a:t>Boraginaceae, Lamiaceae</a:t>
            </a:r>
          </a:p>
          <a:p>
            <a:pPr lvl="1">
              <a:spcBef>
                <a:spcPct val="20000"/>
              </a:spcBef>
              <a:spcAft>
                <a:spcPct val="20000"/>
              </a:spcAft>
            </a:pPr>
            <a:endParaRPr lang="cs-CZ" altLang="cs-CZ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214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Výsledek obrázku pro geranium pl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1" y="1389567"/>
            <a:ext cx="3072367" cy="434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3388" y="543882"/>
            <a:ext cx="168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Geranium</a:t>
            </a:r>
            <a:endParaRPr lang="cs-CZ" i="1" dirty="0"/>
          </a:p>
        </p:txBody>
      </p:sp>
      <p:pic>
        <p:nvPicPr>
          <p:cNvPr id="34820" name="Picture 4" descr="Výsledek obrázku pro malva pl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26" y="917402"/>
            <a:ext cx="4691847" cy="523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211652" y="415735"/>
            <a:ext cx="168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Malva</a:t>
            </a:r>
          </a:p>
        </p:txBody>
      </p:sp>
    </p:spTree>
    <p:extLst>
      <p:ext uri="{BB962C8B-B14F-4D97-AF65-F5344CB8AC3E}">
        <p14:creationId xmlns:p14="http://schemas.microsoft.com/office/powerpoint/2010/main" val="3519349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vounaz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84" y="260193"/>
            <a:ext cx="61817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ýsledek obrázku pro kmín naž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05634"/>
            <a:ext cx="4740516" cy="319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ýsledek obrázku pro kmín nažk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571" y="3443784"/>
            <a:ext cx="3478876" cy="310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ýsledek obrázku pro jav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831" y="3811837"/>
            <a:ext cx="2486140" cy="316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 flipH="1">
            <a:off x="9630407" y="3481330"/>
            <a:ext cx="83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javor</a:t>
            </a:r>
          </a:p>
        </p:txBody>
      </p:sp>
      <p:pic>
        <p:nvPicPr>
          <p:cNvPr id="4106" name="Picture 10" descr="Výsledek obrázku pro svíz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209" y="104139"/>
            <a:ext cx="303847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204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tru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72" y="912994"/>
            <a:ext cx="40386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Výsledek obrázku pro raphan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891" y="912994"/>
            <a:ext cx="2705980" cy="402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982167" y="286439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Ohnice (</a:t>
            </a:r>
            <a:r>
              <a:rPr lang="cs-CZ" i="1" dirty="0" err="1"/>
              <a:t>Raphanus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5338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tvrd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63" y="1065599"/>
            <a:ext cx="583882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ýsledek obrázku pro tvrd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720" y="3992854"/>
            <a:ext cx="19145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wikimedia.org/wikipedia/commons/thumb/1/1c/3059-Omphalodes_scorpioides-D%C4%9Bv%C3%ADn-4.12.JPG/220px-3059-Omphalodes_scorpioides-D%C4%9Bv%C3%ADn-4.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467" y="3546346"/>
            <a:ext cx="20955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614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754208" y="664636"/>
            <a:ext cx="7770813" cy="1008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Ontogeneze rostlin</a:t>
            </a:r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895495" y="4409549"/>
            <a:ext cx="7632700" cy="1587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824071" y="4338087"/>
            <a:ext cx="144463" cy="215900"/>
          </a:xfrm>
          <a:prstGeom prst="ellipse">
            <a:avLst/>
          </a:prstGeom>
          <a:solidFill>
            <a:srgbClr val="0000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19246" y="3634826"/>
            <a:ext cx="994481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zygota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968519" y="4265062"/>
            <a:ext cx="647700" cy="1588"/>
          </a:xfrm>
          <a:prstGeom prst="line">
            <a:avLst/>
          </a:prstGeom>
          <a:noFill/>
          <a:ln w="57240">
            <a:solidFill>
              <a:srgbClr val="0000FF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6288105" y="4265062"/>
            <a:ext cx="2376488" cy="1588"/>
          </a:xfrm>
          <a:prstGeom prst="line">
            <a:avLst/>
          </a:prstGeom>
          <a:noFill/>
          <a:ln w="57240">
            <a:solidFill>
              <a:srgbClr val="99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8664593" y="4265062"/>
            <a:ext cx="863600" cy="1588"/>
          </a:xfrm>
          <a:prstGeom prst="line">
            <a:avLst/>
          </a:prstGeom>
          <a:noFill/>
          <a:ln w="57240">
            <a:solidFill>
              <a:srgbClr val="FF99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927745" y="4265062"/>
            <a:ext cx="360363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2544781" y="4265062"/>
            <a:ext cx="3382963" cy="1588"/>
          </a:xfrm>
          <a:prstGeom prst="line">
            <a:avLst/>
          </a:prstGeom>
          <a:noFill/>
          <a:ln w="57240">
            <a:solidFill>
              <a:srgbClr val="008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262350" y="4603201"/>
            <a:ext cx="2179099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008000"/>
                </a:solidFill>
                <a:latin typeface="Comic Sans MS" panose="030F0702030302020204" pitchFamily="66" charset="0"/>
              </a:rPr>
              <a:t>vegetativní fáze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361146" y="4603201"/>
            <a:ext cx="2191923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generativní fáze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8450280" y="4963562"/>
            <a:ext cx="1534692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defTabSz="449263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cs-CZ" sz="20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senescence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9528193" y="4338087"/>
            <a:ext cx="360363" cy="21590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9221821" y="3642762"/>
            <a:ext cx="749221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latin typeface="Comic Sans MS" panose="030F0702030302020204" pitchFamily="66" charset="0"/>
              </a:rPr>
              <a:t>smrt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392255" y="4603212"/>
            <a:ext cx="1728788" cy="67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embryonální 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fáze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208621" y="5128662"/>
            <a:ext cx="184151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426093" y="5087388"/>
            <a:ext cx="1427292" cy="67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cs-CZ" altLang="cs-CZ" sz="2000" b="1">
                <a:solidFill>
                  <a:srgbClr val="FF0000"/>
                </a:solidFill>
                <a:latin typeface="Comic Sans MS" panose="030F0702030302020204" pitchFamily="66" charset="0"/>
              </a:rPr>
              <a:t>ř</a:t>
            </a:r>
            <a:r>
              <a:rPr lang="en-GB" altLang="cs-CZ" sz="2000" b="1">
                <a:solidFill>
                  <a:srgbClr val="FF0000"/>
                </a:solidFill>
                <a:latin typeface="Comic Sans MS" panose="030F0702030302020204" pitchFamily="66" charset="0"/>
              </a:rPr>
              <a:t>echodné</a:t>
            </a: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FF0000"/>
                </a:solidFill>
                <a:latin typeface="Comic Sans MS" panose="030F0702030302020204" pitchFamily="66" charset="0"/>
              </a:rPr>
              <a:t>období</a:t>
            </a: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V="1">
            <a:off x="6072207" y="3830087"/>
            <a:ext cx="1588" cy="2936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5640420" y="3452262"/>
            <a:ext cx="1052189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FF0000"/>
                </a:solidFill>
                <a:latin typeface="Comic Sans MS" panose="030F0702030302020204" pitchFamily="66" charset="0"/>
              </a:rPr>
              <a:t>meiosis</a:t>
            </a: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V="1">
            <a:off x="6072207" y="3182387"/>
            <a:ext cx="1588" cy="2936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5642016" y="2825201"/>
            <a:ext cx="843799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spory</a:t>
            </a: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V="1">
            <a:off x="6072207" y="2534687"/>
            <a:ext cx="1588" cy="2936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5276868" y="2177501"/>
            <a:ext cx="1589194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gametofyty</a:t>
            </a: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flipV="1">
            <a:off x="6834205" y="2217187"/>
            <a:ext cx="203200" cy="2095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6834205" y="2436262"/>
            <a:ext cx="203200" cy="2032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7078695" y="1939375"/>
            <a:ext cx="1845675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sam</a:t>
            </a:r>
            <a:r>
              <a:rPr lang="cs-CZ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č</a:t>
            </a: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í gameta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7078680" y="2442612"/>
            <a:ext cx="1917810" cy="38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sami</a:t>
            </a:r>
            <a:r>
              <a:rPr lang="cs-CZ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č</a:t>
            </a:r>
            <a:r>
              <a:rPr lang="en-GB" altLang="cs-CZ" sz="2000" b="1">
                <a:solidFill>
                  <a:srgbClr val="990000"/>
                </a:solidFill>
                <a:latin typeface="Comic Sans MS" panose="030F0702030302020204" pitchFamily="66" charset="0"/>
              </a:rPr>
              <a:t>í gameta</a:t>
            </a:r>
          </a:p>
        </p:txBody>
      </p:sp>
      <p:sp>
        <p:nvSpPr>
          <p:cNvPr id="29" name="AutoShape 28"/>
          <p:cNvSpPr>
            <a:spLocks/>
          </p:cNvSpPr>
          <p:nvPr/>
        </p:nvSpPr>
        <p:spPr bwMode="auto">
          <a:xfrm>
            <a:off x="9024970" y="2104499"/>
            <a:ext cx="71439" cy="649287"/>
          </a:xfrm>
          <a:prstGeom prst="rightBrace">
            <a:avLst>
              <a:gd name="adj1" fmla="val 75740"/>
              <a:gd name="adj2" fmla="val 50000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9097995" y="2248961"/>
            <a:ext cx="914331" cy="3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GB" altLang="cs-CZ" sz="1800" b="1">
                <a:solidFill>
                  <a:srgbClr val="0000FF"/>
                </a:solidFill>
                <a:latin typeface="Comic Sans MS" panose="030F0702030302020204" pitchFamily="66" charset="0"/>
              </a:rPr>
              <a:t>zygota</a:t>
            </a:r>
          </a:p>
        </p:txBody>
      </p:sp>
    </p:spTree>
    <p:extLst>
      <p:ext uri="{BB962C8B-B14F-4D97-AF65-F5344CB8AC3E}">
        <p14:creationId xmlns:p14="http://schemas.microsoft.com/office/powerpoint/2010/main" val="34012847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48000" y="282883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0" i="0" u="none" strike="noStrike" baseline="0" dirty="0">
                <a:latin typeface="ArialMT"/>
              </a:rPr>
              <a:t>Zvláštním případem plodů jsou např. dužnatý nepukavý lusk </a:t>
            </a:r>
            <a:r>
              <a:rPr lang="cs-CZ" dirty="0">
                <a:latin typeface="ArialMT"/>
              </a:rPr>
              <a:t>rohovníku (svatojánský chléb) </a:t>
            </a:r>
            <a:endParaRPr lang="cs-CZ" b="0" i="0" u="none" strike="noStrike" baseline="0" dirty="0">
              <a:latin typeface="ArialMT"/>
            </a:endParaRPr>
          </a:p>
          <a:p>
            <a:r>
              <a:rPr lang="cs-CZ" b="0" i="0" u="none" strike="noStrike" baseline="0" dirty="0">
                <a:latin typeface="ArialMT"/>
              </a:rPr>
              <a:t>(</a:t>
            </a:r>
            <a:r>
              <a:rPr lang="cs-CZ" b="0" i="1" u="none" strike="noStrike" baseline="0" dirty="0" err="1">
                <a:latin typeface="Arial-ItalicMT"/>
              </a:rPr>
              <a:t>Ceratonia</a:t>
            </a:r>
            <a:r>
              <a:rPr lang="cs-CZ" b="0" i="1" u="none" strike="noStrike" baseline="0" dirty="0">
                <a:latin typeface="Arial-ItalicMT"/>
              </a:rPr>
              <a:t> </a:t>
            </a:r>
            <a:r>
              <a:rPr lang="cs-CZ" b="0" i="1" u="none" strike="noStrike" baseline="0" dirty="0" err="1">
                <a:latin typeface="Arial-ItalicMT"/>
              </a:rPr>
              <a:t>siliqua</a:t>
            </a:r>
            <a:r>
              <a:rPr lang="cs-CZ" b="0" i="0" u="none" strike="noStrike" baseline="0" dirty="0">
                <a:latin typeface="ArialMT"/>
              </a:rPr>
              <a:t>), </a:t>
            </a:r>
          </a:p>
          <a:p>
            <a:endParaRPr lang="cs-CZ" dirty="0">
              <a:latin typeface="ArialMT"/>
            </a:endParaRPr>
          </a:p>
          <a:p>
            <a:endParaRPr lang="cs-CZ" b="0" i="0" u="none" strike="noStrike" baseline="0" dirty="0">
              <a:latin typeface="ArialMT"/>
            </a:endParaRPr>
          </a:p>
          <a:p>
            <a:r>
              <a:rPr lang="cs-CZ" b="0" i="0" u="none" strike="noStrike" baseline="0" dirty="0" err="1">
                <a:latin typeface="ArialMT"/>
              </a:rPr>
              <a:t>dvousemenný</a:t>
            </a:r>
            <a:r>
              <a:rPr lang="cs-CZ" b="0" i="0" u="none" strike="noStrike" baseline="0" dirty="0">
                <a:latin typeface="ArialMT"/>
              </a:rPr>
              <a:t> nepukavý lusk podzemnice olejné (</a:t>
            </a:r>
            <a:r>
              <a:rPr lang="cs-CZ" b="0" i="1" u="none" strike="noStrike" baseline="0" dirty="0" err="1">
                <a:latin typeface="Arial-ItalicMT"/>
              </a:rPr>
              <a:t>Arachis</a:t>
            </a:r>
            <a:r>
              <a:rPr lang="cs-CZ" b="0" i="1" u="none" strike="noStrike" baseline="0" dirty="0">
                <a:latin typeface="Arial-ItalicMT"/>
              </a:rPr>
              <a:t> </a:t>
            </a:r>
            <a:r>
              <a:rPr lang="cs-CZ" b="0" i="1" u="none" strike="noStrike" baseline="0" dirty="0" err="1">
                <a:latin typeface="Arial-ItalicMT"/>
              </a:rPr>
              <a:t>hypogaea</a:t>
            </a:r>
            <a:r>
              <a:rPr lang="cs-CZ" b="0" i="0" u="none" strike="noStrike" baseline="0" dirty="0">
                <a:latin typeface="ArialMT"/>
              </a:rPr>
              <a:t>)</a:t>
            </a:r>
            <a:endParaRPr lang="cs-CZ" dirty="0"/>
          </a:p>
        </p:txBody>
      </p:sp>
      <p:pic>
        <p:nvPicPr>
          <p:cNvPr id="7170" name="Picture 2" descr="https://upload.wikimedia.org/wikipedia/commons/thumb/5/5b/Carobs.JPG/220px-Caro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239" y="891387"/>
            <a:ext cx="20955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ýsledek obrázku pro podzemnice olejn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49" y="3844501"/>
            <a:ext cx="1847851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Výsledek obrázku pro araší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06569"/>
            <a:ext cx="2019300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ohovník obecný a jeho léčivé účinky, použití, recepty a další informace">
            <a:extLst>
              <a:ext uri="{FF2B5EF4-FFF2-40B4-BE49-F238E27FC236}">
                <a16:creationId xmlns:a16="http://schemas.microsoft.com/office/drawing/2014/main" id="{8A1D3E1E-79FC-4CA5-8457-2C0651F50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43" y="278646"/>
            <a:ext cx="3292407" cy="218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245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421063" y="260351"/>
            <a:ext cx="6571236" cy="51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en-US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P</a:t>
            </a:r>
            <a:r>
              <a:rPr lang="cs-CZ" altLang="cs-CZ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lodenství</a:t>
            </a: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cs-CZ" dirty="0"/>
              <a:t>(</a:t>
            </a:r>
            <a:r>
              <a:rPr lang="cs-CZ" dirty="0" err="1"/>
              <a:t>fructus</a:t>
            </a:r>
            <a:r>
              <a:rPr lang="cs-CZ" dirty="0"/>
              <a:t> </a:t>
            </a:r>
            <a:r>
              <a:rPr lang="cs-CZ" dirty="0" err="1"/>
              <a:t>congregatus</a:t>
            </a:r>
            <a:r>
              <a:rPr lang="cs-CZ" dirty="0"/>
              <a:t>)</a:t>
            </a:r>
            <a:endParaRPr lang="cs-CZ" altLang="cs-CZ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21832" y="666389"/>
            <a:ext cx="4955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MT"/>
              </a:rPr>
              <a:t>Soubor plodů vzniklý z květů celého květenství</a:t>
            </a:r>
            <a:endParaRPr lang="cs-CZ" dirty="0"/>
          </a:p>
        </p:txBody>
      </p:sp>
      <p:pic>
        <p:nvPicPr>
          <p:cNvPr id="4" name="Picture 2" descr="Arct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23" y="1223991"/>
            <a:ext cx="2355356" cy="31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24960" y="4276118"/>
            <a:ext cx="22365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Arctium</a:t>
            </a:r>
            <a:r>
              <a:rPr lang="en-US" altLang="cs-CZ" sz="2400" b="1" i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cs-CZ" sz="2400" b="1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lappa</a:t>
            </a:r>
            <a:endParaRPr lang="cs-CZ" altLang="cs-CZ" sz="2400" b="1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4" descr="ficus_carica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892" y="1448776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394592" y="4395758"/>
            <a:ext cx="19543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Ficus</a:t>
            </a:r>
            <a:r>
              <a:rPr lang="en-US" altLang="cs-CZ" sz="2400" b="1" i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cs-CZ" sz="2400" b="1" i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carica</a:t>
            </a:r>
            <a:endParaRPr lang="cs-CZ" altLang="cs-CZ" sz="2400" b="1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105895" y="4877986"/>
            <a:ext cx="4682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plodenství</a:t>
            </a:r>
          </a:p>
          <a:p>
            <a:r>
              <a:rPr lang="cs-CZ" dirty="0"/>
              <a:t>nažek uloženo uvnitř zdužnatělého hruškovitého útvaru stonkového původu (fík, </a:t>
            </a:r>
            <a:r>
              <a:rPr lang="cs-CZ" dirty="0" err="1"/>
              <a:t>sykonium</a:t>
            </a:r>
            <a:r>
              <a:rPr lang="cs-CZ" dirty="0"/>
              <a:t>)</a:t>
            </a:r>
          </a:p>
        </p:txBody>
      </p:sp>
      <p:pic>
        <p:nvPicPr>
          <p:cNvPr id="8194" name="Picture 2" descr="Výsledek obrázku pro ananas str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977" y="4082053"/>
            <a:ext cx="3302838" cy="220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177977" y="3591697"/>
            <a:ext cx="12250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00FF"/>
                </a:solidFill>
                <a:latin typeface="Comic Sans MS" panose="030F0702030302020204" pitchFamily="66" charset="0"/>
              </a:rPr>
              <a:t>Ananas</a:t>
            </a:r>
          </a:p>
        </p:txBody>
      </p:sp>
      <p:pic>
        <p:nvPicPr>
          <p:cNvPr id="6146" name="Picture 2" descr="Neutrály: Česká bukvice: Lysá - Povrly • 6,9 km • 367 m">
            <a:extLst>
              <a:ext uri="{FF2B5EF4-FFF2-40B4-BE49-F238E27FC236}">
                <a16:creationId xmlns:a16="http://schemas.microsoft.com/office/drawing/2014/main" id="{7219DDBC-17EA-410C-81AC-5E2EBE208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021" y="1304002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EC44F7A6-E797-4048-B8E2-B24268400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427" y="2856577"/>
            <a:ext cx="12602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00FF"/>
                </a:solidFill>
                <a:latin typeface="Comic Sans MS" panose="030F0702030302020204" pitchFamily="66" charset="0"/>
              </a:rPr>
              <a:t>bukvice</a:t>
            </a:r>
          </a:p>
        </p:txBody>
      </p:sp>
    </p:spTree>
    <p:extLst>
      <p:ext uri="{BB962C8B-B14F-4D97-AF65-F5344CB8AC3E}">
        <p14:creationId xmlns:p14="http://schemas.microsoft.com/office/powerpoint/2010/main" val="31903165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2AF260-F97E-4EC5-8BD9-819F5BF9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4" y="-318977"/>
            <a:ext cx="10356851" cy="1430338"/>
          </a:xfrm>
        </p:spPr>
        <p:txBody>
          <a:bodyPr/>
          <a:lstStyle/>
          <a:p>
            <a:r>
              <a:rPr lang="cs-CZ" dirty="0"/>
              <a:t>Otázky a úkoly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42D68C-B53C-43E2-A1C5-1E336B091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85" y="1111361"/>
            <a:ext cx="10356851" cy="4110038"/>
          </a:xfrm>
        </p:spPr>
        <p:txBody>
          <a:bodyPr/>
          <a:lstStyle/>
          <a:p>
            <a:r>
              <a:rPr lang="cs-CZ" dirty="0"/>
              <a:t> Jaký je rozdíl mezi </a:t>
            </a:r>
            <a:r>
              <a:rPr lang="cs-CZ" dirty="0" err="1"/>
              <a:t>apokarpickým</a:t>
            </a:r>
            <a:r>
              <a:rPr lang="cs-CZ" dirty="0"/>
              <a:t> a </a:t>
            </a:r>
            <a:r>
              <a:rPr lang="cs-CZ" dirty="0" err="1"/>
              <a:t>cenokarpickým</a:t>
            </a:r>
            <a:r>
              <a:rPr lang="cs-CZ" dirty="0"/>
              <a:t> plodem? Uveďte příklad pro oba typy a vysvětlete na nich rozdíly.</a:t>
            </a:r>
          </a:p>
          <a:p>
            <a:r>
              <a:rPr lang="cs-CZ" dirty="0"/>
              <a:t> Vyjmenujte několik příkladů dužnatých plodů a vysvětlete na příkladu, čím je tvořen nepravý plod.</a:t>
            </a:r>
          </a:p>
          <a:p>
            <a:r>
              <a:rPr lang="cs-CZ" dirty="0"/>
              <a:t> Vyjmenujte několik příkladů suchých plodů a popište, jestli jsou pukavé, nepukavé nebo lámavé.</a:t>
            </a:r>
          </a:p>
          <a:p>
            <a:r>
              <a:rPr lang="cs-CZ" dirty="0"/>
              <a:t> Jaký je rozdíl mezi nažkou a oříškem?</a:t>
            </a:r>
          </a:p>
          <a:p>
            <a:r>
              <a:rPr lang="cs-CZ" dirty="0"/>
              <a:t> Popište vrstvy oplodí peckovice.</a:t>
            </a:r>
          </a:p>
          <a:p>
            <a:r>
              <a:rPr lang="cs-CZ" dirty="0"/>
              <a:t> Popište obilku. </a:t>
            </a:r>
          </a:p>
        </p:txBody>
      </p:sp>
    </p:spTree>
    <p:extLst>
      <p:ext uri="{BB962C8B-B14F-4D97-AF65-F5344CB8AC3E}">
        <p14:creationId xmlns:p14="http://schemas.microsoft.com/office/powerpoint/2010/main" val="1711011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32124" y="19"/>
            <a:ext cx="10796468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cs-CZ" sz="2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Rozšiřování plodů a semen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(generativních diaspor):</a:t>
            </a:r>
            <a:endParaRPr lang="en-US" altLang="cs-CZ" sz="24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cs-CZ" sz="2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</a:t>
            </a:r>
            <a:r>
              <a:rPr lang="cs-CZ" altLang="cs-CZ" sz="26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utochorie</a:t>
            </a:r>
            <a:r>
              <a:rPr lang="cs-CZ" altLang="cs-CZ" sz="2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(ukladači, poutníci, vrhači, 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zavrtávači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geokarpické 											rostliny ) </a:t>
            </a:r>
            <a:endParaRPr lang="en-US" altLang="cs-CZ" sz="26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6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zooochorie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epizoochorie</a:t>
            </a:r>
            <a:endParaRPr lang="en-US" altLang="cs-CZ" sz="26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              - 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endozoochorie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(např. 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ornitochorie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              - 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synzoochorie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0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(</a:t>
            </a:r>
            <a:r>
              <a:rPr lang="cs-CZ" altLang="cs-CZ" sz="20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elaiosomy</a:t>
            </a:r>
            <a:r>
              <a:rPr lang="cs-CZ" altLang="cs-CZ" sz="20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– dužnaté přívěsky)</a:t>
            </a:r>
            <a:endParaRPr lang="en-US" altLang="cs-CZ" sz="20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      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			</a:t>
            </a: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myrmekochorie</a:t>
            </a:r>
            <a:endParaRPr lang="en-US" altLang="cs-CZ" sz="26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a</a:t>
            </a:r>
            <a:r>
              <a:rPr lang="cs-CZ" altLang="cs-CZ" sz="26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ntropochorie</a:t>
            </a:r>
            <a:r>
              <a:rPr lang="cs-CZ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(záměrná i nezáměrná)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26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en-US" altLang="cs-CZ" sz="26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6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anemochorie</a:t>
            </a:r>
            <a:r>
              <a:rPr lang="cs-CZ" altLang="cs-CZ" sz="2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6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hydrochorie</a:t>
            </a:r>
            <a:endParaRPr lang="en-US" altLang="cs-CZ" sz="26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91F9B87-688B-45E5-BF4A-F62CF913C365}"/>
              </a:ext>
            </a:extLst>
          </p:cNvPr>
          <p:cNvSpPr txBox="1"/>
          <p:nvPr/>
        </p:nvSpPr>
        <p:spPr>
          <a:xfrm>
            <a:off x="6096000" y="5001388"/>
            <a:ext cx="6109854" cy="1754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více způsoby podle konkrétních podmínek – </a:t>
            </a:r>
            <a:r>
              <a:rPr lang="cs-CZ" altLang="cs-CZ" sz="18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polychorie</a:t>
            </a:r>
            <a:endParaRPr lang="en-US" altLang="cs-CZ" sz="1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různé typy semen a plodů určené k odlišným způsobům rozšiřování – </a:t>
            </a:r>
            <a:r>
              <a:rPr lang="cs-CZ" altLang="cs-CZ" sz="1800" b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heterokarpie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„</a:t>
            </a:r>
            <a:r>
              <a:rPr lang="cs-CZ" altLang="cs-CZ" sz="18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heterosporie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“ (</a:t>
            </a:r>
            <a:r>
              <a:rPr lang="cs-CZ" altLang="cs-CZ" sz="18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Calendula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měsíček; </a:t>
            </a:r>
            <a:r>
              <a:rPr lang="cs-CZ" altLang="cs-CZ" sz="18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Spergularia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1800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salina</a:t>
            </a:r>
            <a:r>
              <a:rPr lang="cs-CZ" altLang="cs-CZ" sz="18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kuřinka solná)</a:t>
            </a:r>
          </a:p>
        </p:txBody>
      </p:sp>
    </p:spTree>
    <p:extLst>
      <p:ext uri="{BB962C8B-B14F-4D97-AF65-F5344CB8AC3E}">
        <p14:creationId xmlns:p14="http://schemas.microsoft.com/office/powerpoint/2010/main" val="347021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pizooCirca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515" y="-17462"/>
            <a:ext cx="449580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Ge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715" y="0"/>
            <a:ext cx="24145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epizoo1Myoso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315" y="2971800"/>
            <a:ext cx="3136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epizooArct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245" y="0"/>
            <a:ext cx="28590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epizooRanuncul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915" y="3535387"/>
            <a:ext cx="3581400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818894" y="2438423"/>
            <a:ext cx="23791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Circaea lutetiana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376716" y="3581406"/>
            <a:ext cx="28632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Ranunculus arvensis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8276843" y="3001986"/>
            <a:ext cx="2004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Arctium lappa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472801" y="77812"/>
            <a:ext cx="263726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b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</a:t>
            </a:r>
            <a:r>
              <a:rPr lang="cs-CZ" altLang="cs-CZ" b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pizoochorie</a:t>
            </a:r>
            <a:endParaRPr lang="cs-CZ" altLang="cs-CZ">
              <a:solidFill>
                <a:srgbClr val="0000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71730" y="141311"/>
            <a:ext cx="22124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Geum urbanum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pic>
        <p:nvPicPr>
          <p:cNvPr id="12" name="Picture 12" descr="epizooMyosot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053" y="3505200"/>
            <a:ext cx="306705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71516" y="6248423"/>
            <a:ext cx="24336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Myosotis arvensis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130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86947" y="165124"/>
            <a:ext cx="275428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cs-CZ" altLang="cs-CZ" b="1" dirty="0" err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nemochorie</a:t>
            </a:r>
            <a:r>
              <a:rPr lang="cs-CZ" altLang="cs-CZ" sz="26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endParaRPr lang="cs-CZ" altLang="cs-CZ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letci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běžci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</a:t>
            </a:r>
            <a:r>
              <a:rPr lang="cs-CZ" altLang="cs-CZ" sz="24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balisté</a:t>
            </a:r>
            <a:endParaRPr lang="en-US" altLang="cs-CZ" sz="2400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388573" y="1890713"/>
            <a:ext cx="1847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</a:endParaRPr>
          </a:p>
        </p:txBody>
      </p:sp>
      <p:graphicFrame>
        <p:nvGraphicFramePr>
          <p:cNvPr id="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327473"/>
              </p:ext>
            </p:extLst>
          </p:nvPr>
        </p:nvGraphicFramePr>
        <p:xfrm>
          <a:off x="5147632" y="2413000"/>
          <a:ext cx="5029200" cy="4064002"/>
        </p:xfrm>
        <a:graphic>
          <a:graphicData uri="http://schemas.openxmlformats.org/drawingml/2006/table">
            <a:tbl>
              <a:tblPr/>
              <a:tblGrid>
                <a:gridCol w="35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78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Lycopodium</a:t>
                      </a: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kumimoji="0"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sp</a:t>
                      </a: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330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Taraxaxum</a:t>
                      </a: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 sp.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10,2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Hieracium</a:t>
                      </a: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 sp.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2,5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Betula pendula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1,6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Pinus sylvestris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0,15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8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Acer platanoides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defRPr sz="28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defRPr sz="2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defRPr sz="2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5pPr>
                      <a:lvl6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6pPr>
                      <a:lvl7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7pPr>
                      <a:lvl8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8pPr>
                      <a:lvl9pPr fontAlgn="base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6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Lucida Sans Unicode" panose="020B0602030504020204" pitchFamily="34" charset="0"/>
                          <a:cs typeface="Lucida Sans Unicode" panose="020B0602030504020204" pitchFamily="34" charset="0"/>
                        </a:rPr>
                        <a:t>0,09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4939686" y="1165225"/>
            <a:ext cx="5264583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Experimentálně zjištěná </a:t>
            </a:r>
            <a:r>
              <a:rPr lang="cs-CZ" altLang="cs-CZ" sz="2400" b="1">
                <a:solidFill>
                  <a:schemeClr val="tx1"/>
                </a:solidFill>
                <a:latin typeface="Comic Sans MS" panose="030F0702030302020204" pitchFamily="66" charset="0"/>
              </a:rPr>
              <a:t>vzdálenost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tx1"/>
                </a:solidFill>
                <a:latin typeface="Comic Sans MS" panose="030F0702030302020204" pitchFamily="66" charset="0"/>
              </a:rPr>
              <a:t>přenosu některých diaspor v </a:t>
            </a:r>
            <a:r>
              <a:rPr lang="cs-CZ" altLang="cs-CZ" sz="2800" b="1">
                <a:solidFill>
                  <a:schemeClr val="tx1"/>
                </a:solidFill>
                <a:latin typeface="Comic Sans MS" panose="030F0702030302020204" pitchFamily="66" charset="0"/>
              </a:rPr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712984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nemVincetoxic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283" y="3661351"/>
            <a:ext cx="4332768" cy="333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nemClema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229" y="551700"/>
            <a:ext cx="4127649" cy="309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nemEpilob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073" y="-42748"/>
            <a:ext cx="3397819" cy="47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nemEriophor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308" y="3884637"/>
            <a:ext cx="3959225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03229" y="33361"/>
            <a:ext cx="2670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b="1">
                <a:solidFill>
                  <a:srgbClr val="0000FF"/>
                </a:solidFill>
                <a:latin typeface="Comic Sans MS" panose="030F0702030302020204" pitchFamily="66" charset="0"/>
              </a:rPr>
              <a:t>Anemochorie</a:t>
            </a:r>
            <a:endParaRPr lang="cs-CZ" altLang="cs-CZ" b="1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154643" y="2"/>
            <a:ext cx="27574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Epilobium hirsutum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565070" y="6289698"/>
            <a:ext cx="36461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Vincetoxicum hirundinaria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187855" y="4016398"/>
            <a:ext cx="36134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bg1"/>
                </a:solidFill>
              </a:rPr>
              <a:t>Eriophorum angustifolium</a:t>
            </a:r>
            <a:endParaRPr lang="cs-CZ" altLang="cs-CZ" sz="2400" b="1" i="1">
              <a:solidFill>
                <a:schemeClr val="bg1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485929" y="2895623"/>
            <a:ext cx="22034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>
                <a:solidFill>
                  <a:schemeClr val="tx1"/>
                </a:solidFill>
              </a:rPr>
              <a:t>Clematis vitalba</a:t>
            </a:r>
            <a:endParaRPr lang="cs-CZ" altLang="cs-CZ" sz="2400" b="1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123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rambe-tatarica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426" y="28575"/>
            <a:ext cx="5094287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rambe-tatarica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321" y="219075"/>
            <a:ext cx="406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72297" y="5373712"/>
            <a:ext cx="28616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Katrán</a:t>
            </a:r>
            <a:r>
              <a:rPr lang="cs-CZ" altLang="cs-CZ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tatranský</a:t>
            </a:r>
            <a:r>
              <a:rPr lang="cs-CZ" altLang="cs-CZ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(</a:t>
            </a:r>
            <a:r>
              <a:rPr lang="en-US" altLang="cs-CZ" sz="2400" b="1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Crambe</a:t>
            </a:r>
            <a:r>
              <a:rPr lang="en-US" altLang="cs-CZ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altLang="cs-CZ" sz="2400" b="1" i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tatarica</a:t>
            </a:r>
            <a:r>
              <a:rPr lang="cs-CZ" altLang="cs-CZ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538483" y="28576"/>
            <a:ext cx="266611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Times New Roman" panose="02020603050405020304" pitchFamily="18" charset="0"/>
              <a:buNone/>
            </a:pPr>
            <a:r>
              <a:rPr lang="cs-CZ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  <a:t>„</a:t>
            </a:r>
            <a:r>
              <a:rPr lang="en-US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  <a:t>Stepn</a:t>
            </a:r>
            <a:r>
              <a:rPr lang="cs-CZ" altLang="cs-CZ" sz="2800" b="1">
                <a:solidFill>
                  <a:schemeClr val="bg1"/>
                </a:solidFill>
                <a:latin typeface="Comic Sans MS" panose="030F0702030302020204" pitchFamily="66" charset="0"/>
              </a:rPr>
              <a:t>í běžci</a:t>
            </a:r>
            <a:r>
              <a:rPr lang="cs-CZ" altLang="cs-CZ" sz="2800" b="1">
                <a:solidFill>
                  <a:schemeClr val="bg1"/>
                </a:solidFill>
              </a:rPr>
              <a:t>“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Times New Roman" panose="02020603050405020304" pitchFamily="18" charset="0"/>
              <a:buNone/>
            </a:pPr>
            <a:endParaRPr lang="cs-CZ" altLang="cs-CZ" sz="2800" b="1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https://upload.wikimedia.org/wikipedia/commons/thumb/5/54/T%C3%A1torj%C3%A1n_-_Balatonkenese_2012_%289%29.JPG/800px-T%C3%A1torj%C3%A1n_-_Balatonkenese_2012_%289%29.JPG?14755302504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281" y="3648075"/>
            <a:ext cx="3997899" cy="299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3106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23015" y="1318853"/>
            <a:ext cx="10760148" cy="501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– </a:t>
            </a: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dešťovými kapkami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= </a:t>
            </a:r>
            <a:r>
              <a:rPr lang="cs-CZ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ombrochorie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(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Thlaspi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Prunella</a:t>
            </a:r>
            <a:r>
              <a:rPr lang="cs-CZ" altLang="cs-CZ" sz="2400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Salvia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</a:t>
            </a:r>
            <a:r>
              <a:rPr lang="cs-CZ" altLang="cs-CZ" sz="2400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hydrochastické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tobolky (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Aizoaceae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“kvetoucí kameny”) – plody se otvírají pouze za deště a zároveň jsou semena vyplavena vodou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vodou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– </a:t>
            </a:r>
            <a:r>
              <a:rPr lang="cs-CZ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nautochorie</a:t>
            </a:r>
            <a:endParaRPr lang="cs-CZ" altLang="cs-CZ" sz="2400" b="1" dirty="0">
              <a:solidFill>
                <a:srgbClr val="0000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Times New Roman" panose="02020603050405020304" pitchFamily="18" charset="0"/>
              <a:buNone/>
            </a:pPr>
            <a:r>
              <a:rPr lang="cs-CZ" altLang="cs-CZ" sz="2400" b="1" dirty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Nymphaea</a:t>
            </a:r>
            <a:r>
              <a:rPr lang="cs-CZ" altLang="cs-CZ" sz="2400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- 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vzdušné vaky na semenech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Carex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- mošničky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	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Cocos</a:t>
            </a:r>
            <a:r>
              <a:rPr lang="cs-CZ" altLang="cs-CZ" sz="2400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- 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speciální plovací pletiva 	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-  </a:t>
            </a:r>
            <a:r>
              <a:rPr lang="cs-CZ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baryhydrochorie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- </a:t>
            </a:r>
            <a:r>
              <a:rPr lang="cs-CZ" altLang="cs-CZ" sz="2400" i="1" dirty="0" err="1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Impatiens</a:t>
            </a:r>
            <a:r>
              <a:rPr lang="cs-CZ" altLang="cs-CZ" sz="2400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… (těžká semena válena vodním 	proudem po dně)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2464741" y="461008"/>
            <a:ext cx="7767639" cy="1165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 err="1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Hydrochorie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156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792C29-C2C7-4F8F-8650-56344ACB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 a úkoly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EAE669-74C9-4A53-9774-E806428FC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Jaké jsou hlavní znaky semen, které jsou rozšiřovány </a:t>
            </a:r>
            <a:r>
              <a:rPr lang="cs-CZ" dirty="0" err="1"/>
              <a:t>anemochoricky</a:t>
            </a:r>
            <a:r>
              <a:rPr lang="cs-CZ" dirty="0"/>
              <a:t>?</a:t>
            </a:r>
          </a:p>
          <a:p>
            <a:r>
              <a:rPr lang="cs-CZ" dirty="0"/>
              <a:t> Jaké jsou typické znaky semen, které jsou rozšiřovány </a:t>
            </a:r>
            <a:r>
              <a:rPr lang="cs-CZ" dirty="0" err="1"/>
              <a:t>zoochoricky</a:t>
            </a:r>
            <a:r>
              <a:rPr lang="cs-CZ" dirty="0"/>
              <a:t>? Uveď několik typů </a:t>
            </a:r>
            <a:r>
              <a:rPr lang="cs-CZ" dirty="0" err="1"/>
              <a:t>zoochorie</a:t>
            </a:r>
            <a:r>
              <a:rPr lang="cs-CZ" dirty="0"/>
              <a:t>.</a:t>
            </a:r>
          </a:p>
          <a:p>
            <a:r>
              <a:rPr lang="cs-CZ" dirty="0"/>
              <a:t> Popiš alespoň jeden způsob </a:t>
            </a:r>
            <a:r>
              <a:rPr lang="cs-CZ" dirty="0" err="1"/>
              <a:t>hydrochorického</a:t>
            </a:r>
            <a:r>
              <a:rPr lang="cs-CZ" dirty="0"/>
              <a:t> rozšiřování semen.</a:t>
            </a:r>
          </a:p>
          <a:p>
            <a:r>
              <a:rPr lang="cs-CZ" dirty="0"/>
              <a:t> Popiš několik </a:t>
            </a:r>
            <a:r>
              <a:rPr lang="cs-CZ" dirty="0" err="1"/>
              <a:t>autochorických</a:t>
            </a:r>
            <a:r>
              <a:rPr lang="cs-CZ" dirty="0"/>
              <a:t> způsobů rozšiřování semen.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965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2158468" y="763629"/>
            <a:ext cx="7772400" cy="8747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Fáze rodozm</a:t>
            </a:r>
            <a:r>
              <a:rPr lang="cs-CZ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3200" b="1">
                <a:solidFill>
                  <a:srgbClr val="0000FF"/>
                </a:solidFill>
                <a:latin typeface="Comic Sans MS" panose="030F0702030302020204" pitchFamily="66" charset="0"/>
              </a:rPr>
              <a:t>ny u rostlin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33856" y="1993392"/>
            <a:ext cx="8873212" cy="355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8138" indent="-338138"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ts val="600"/>
              </a:spcBef>
              <a:spcAft>
                <a:spcPts val="1350"/>
              </a:spcAft>
              <a:buFont typeface="Comic Sans MS" panose="030F0702030302020204" pitchFamily="66" charset="0"/>
              <a:buChar char="•"/>
            </a:pPr>
            <a:r>
              <a:rPr lang="cs-CZ" altLang="cs-CZ" sz="2400" b="1" dirty="0">
                <a:latin typeface="Comic Sans MS" panose="030F0702030302020204" pitchFamily="66" charset="0"/>
              </a:rPr>
              <a:t>ž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ivotní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cyklus</a:t>
            </a:r>
            <a:r>
              <a:rPr lang="en-GB" altLang="cs-CZ" sz="2400" b="1" dirty="0">
                <a:latin typeface="Comic Sans MS" panose="030F0702030302020204" pitchFamily="66" charset="0"/>
              </a:rPr>
              <a:t> =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st</a:t>
            </a:r>
            <a:r>
              <a:rPr lang="cs-CZ" altLang="cs-CZ" sz="2400" b="1" dirty="0">
                <a:latin typeface="Comic Sans MS" panose="030F0702030302020204" pitchFamily="66" charset="0"/>
              </a:rPr>
              <a:t>ř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ídání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fází</a:t>
            </a:r>
            <a:r>
              <a:rPr lang="en-GB" altLang="cs-CZ" sz="2400" b="1" dirty="0">
                <a:latin typeface="Comic Sans MS" panose="030F0702030302020204" pitchFamily="66" charset="0"/>
              </a:rPr>
              <a:t> = 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rodozm</a:t>
            </a:r>
            <a:r>
              <a:rPr lang="cs-CZ" altLang="cs-CZ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na</a:t>
            </a:r>
            <a:r>
              <a:rPr lang="cs-CZ" altLang="cs-CZ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(popsal W. </a:t>
            </a:r>
            <a:r>
              <a:rPr lang="cs-CZ" altLang="cs-CZ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Hofmeister</a:t>
            </a: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1851), později označováno jako </a:t>
            </a:r>
            <a:r>
              <a:rPr lang="cs-CZ" altLang="cs-CZ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metageneze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spcAft>
                <a:spcPts val="1350"/>
              </a:spcAft>
              <a:buClr>
                <a:srgbClr val="0000FF"/>
              </a:buClr>
              <a:buFont typeface="Comic Sans MS" panose="030F0702030302020204" pitchFamily="66" charset="0"/>
              <a:buChar char="•"/>
            </a:pPr>
            <a:r>
              <a:rPr lang="cs-CZ" altLang="cs-CZ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porofyt</a:t>
            </a:r>
            <a:r>
              <a:rPr lang="en-GB" altLang="cs-CZ" sz="2400" b="1" dirty="0">
                <a:latin typeface="Comic Sans MS" panose="030F0702030302020204" pitchFamily="66" charset="0"/>
              </a:rPr>
              <a:t> - 2n = </a:t>
            </a:r>
            <a:r>
              <a:rPr lang="cs-CZ" altLang="cs-CZ" sz="2400" b="1" dirty="0">
                <a:latin typeface="Comic Sans MS" panose="030F0702030302020204" pitchFamily="66" charset="0"/>
              </a:rPr>
              <a:t>nepohlavní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diploidní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generace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produkující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spory</a:t>
            </a:r>
            <a:endParaRPr lang="en-GB" altLang="cs-CZ" sz="2400" b="1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110000"/>
              </a:lnSpc>
              <a:spcBef>
                <a:spcPts val="600"/>
              </a:spcBef>
              <a:spcAft>
                <a:spcPts val="1350"/>
              </a:spcAft>
              <a:buClr>
                <a:srgbClr val="0000FF"/>
              </a:buClr>
              <a:buFont typeface="Comic Sans MS" panose="030F0702030302020204" pitchFamily="66" charset="0"/>
              <a:buChar char="•"/>
            </a:pPr>
            <a:r>
              <a:rPr lang="cs-CZ" altLang="cs-CZ" sz="2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g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ametofyt</a:t>
            </a:r>
            <a:r>
              <a:rPr lang="en-GB" altLang="cs-CZ" sz="2400" b="1" dirty="0">
                <a:latin typeface="Comic Sans MS" panose="030F0702030302020204" pitchFamily="66" charset="0"/>
              </a:rPr>
              <a:t> - 1n = </a:t>
            </a:r>
            <a:r>
              <a:rPr lang="cs-CZ" altLang="cs-CZ" sz="2400" b="1" dirty="0">
                <a:latin typeface="Comic Sans MS" panose="030F0702030302020204" pitchFamily="66" charset="0"/>
              </a:rPr>
              <a:t>pohlavní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haploidní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generace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produkující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sam</a:t>
            </a: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č</a:t>
            </a:r>
            <a:r>
              <a:rPr lang="en-GB" altLang="cs-CZ" sz="2400" b="1" dirty="0">
                <a:latin typeface="Comic Sans MS" panose="030F0702030302020204" pitchFamily="66" charset="0"/>
              </a:rPr>
              <a:t>í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nebo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sami</a:t>
            </a:r>
            <a:r>
              <a:rPr lang="cs-CZ" altLang="cs-CZ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č</a:t>
            </a:r>
            <a:r>
              <a:rPr lang="en-GB" altLang="cs-CZ" sz="2400" b="1" dirty="0">
                <a:latin typeface="Comic Sans MS" panose="030F0702030302020204" pitchFamily="66" charset="0"/>
              </a:rPr>
              <a:t>í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pohlavní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bu</a:t>
            </a:r>
            <a:r>
              <a:rPr lang="cs-CZ" altLang="cs-CZ" sz="2400" b="1" dirty="0">
                <a:latin typeface="Comic Sans MS" panose="030F0702030302020204" pitchFamily="66" charset="0"/>
              </a:rPr>
              <a:t>ň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ky</a:t>
            </a:r>
            <a:r>
              <a:rPr lang="en-GB" altLang="cs-CZ" sz="2400" b="1" dirty="0">
                <a:latin typeface="Comic Sans MS" panose="030F0702030302020204" pitchFamily="66" charset="0"/>
              </a:rPr>
              <a:t> (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gamety</a:t>
            </a:r>
            <a:r>
              <a:rPr lang="en-GB" altLang="cs-CZ" sz="2400" b="1" dirty="0">
                <a:latin typeface="Comic Sans MS" panose="030F0702030302020204" pitchFamily="66" charset="0"/>
              </a:rPr>
              <a:t>),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jejich</a:t>
            </a:r>
            <a:r>
              <a:rPr lang="cs-CZ" altLang="cs-CZ" sz="2400" b="1" dirty="0">
                <a:latin typeface="Comic Sans MS" panose="030F0702030302020204" pitchFamily="66" charset="0"/>
              </a:rPr>
              <a:t>ž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splynutím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vzniká</a:t>
            </a:r>
            <a:r>
              <a:rPr lang="en-GB" altLang="cs-CZ" sz="2400" b="1" dirty="0">
                <a:latin typeface="Comic Sans MS" panose="030F0702030302020204" pitchFamily="66" charset="0"/>
              </a:rPr>
              <a:t> 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anose="030F0702030302020204" pitchFamily="66" charset="0"/>
              </a:rPr>
              <a:t>zygota</a:t>
            </a:r>
            <a:endParaRPr lang="en-GB" altLang="cs-CZ" sz="2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736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1143000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S</a:t>
            </a: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emen</a:t>
            </a: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o</a:t>
            </a:r>
            <a:endParaRPr lang="en-GB" altLang="cs-CZ" sz="32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2287" y="1295400"/>
            <a:ext cx="10974916" cy="4403651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625"/>
              </a:spcBef>
              <a:spcAft>
                <a:spcPts val="625"/>
              </a:spcAft>
              <a:buClr>
                <a:srgbClr val="0000FF"/>
              </a:buClr>
              <a:buFont typeface="Comic Sans MS" pitchFamily="66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 dirty="0" err="1">
                <a:solidFill>
                  <a:srgbClr val="0000FF"/>
                </a:solidFill>
                <a:latin typeface="Comic Sans MS" pitchFamily="66" charset="0"/>
              </a:rPr>
              <a:t>mnohobun</a:t>
            </a:r>
            <a:r>
              <a:rPr lang="cs-CZ" altLang="cs-CZ" sz="2400" b="1" dirty="0" err="1">
                <a:solidFill>
                  <a:srgbClr val="0000FF"/>
                </a:solidFill>
                <a:latin typeface="Comic Sans MS" pitchFamily="66" charset="0"/>
              </a:rPr>
              <a:t>ěč</a:t>
            </a:r>
            <a:r>
              <a:rPr lang="en-GB" altLang="cs-CZ" sz="2400" b="1" dirty="0">
                <a:solidFill>
                  <a:srgbClr val="0000FF"/>
                </a:solidFill>
                <a:latin typeface="Comic Sans MS" pitchFamily="66" charset="0"/>
              </a:rPr>
              <a:t>né embryo</a:t>
            </a:r>
            <a:r>
              <a:rPr lang="en-GB" altLang="cs-CZ" sz="2400" dirty="0">
                <a:latin typeface="Comic Sans MS" pitchFamily="66" charset="0"/>
              </a:rPr>
              <a:t> se </a:t>
            </a:r>
            <a:r>
              <a:rPr lang="en-GB" altLang="cs-CZ" sz="2400" dirty="0" err="1">
                <a:latin typeface="Comic Sans MS" pitchFamily="66" charset="0"/>
              </a:rPr>
              <a:t>zalo</a:t>
            </a:r>
            <a:r>
              <a:rPr lang="cs-CZ" altLang="cs-CZ" sz="2400" dirty="0">
                <a:latin typeface="Comic Sans MS" pitchFamily="66" charset="0"/>
              </a:rPr>
              <a:t>ž</a:t>
            </a:r>
            <a:r>
              <a:rPr lang="en-GB" altLang="cs-CZ" sz="2400" dirty="0" err="1">
                <a:latin typeface="Comic Sans MS" pitchFamily="66" charset="0"/>
              </a:rPr>
              <a:t>enými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meristematickými</a:t>
            </a:r>
            <a:r>
              <a:rPr lang="en-GB" altLang="cs-CZ" sz="2400" dirty="0">
                <a:latin typeface="Comic Sans MS" pitchFamily="66" charset="0"/>
              </a:rPr>
              <a:t>  </a:t>
            </a:r>
            <a:r>
              <a:rPr lang="en-GB" altLang="cs-CZ" sz="2400" dirty="0" err="1">
                <a:latin typeface="Comic Sans MS" pitchFamily="66" charset="0"/>
              </a:rPr>
              <a:t>pletivy</a:t>
            </a:r>
            <a:r>
              <a:rPr lang="en-GB" altLang="cs-CZ" sz="2400" dirty="0">
                <a:latin typeface="Comic Sans MS" pitchFamily="66" charset="0"/>
              </a:rPr>
              <a:t> pro </a:t>
            </a:r>
            <a:r>
              <a:rPr lang="en-GB" altLang="cs-CZ" sz="2400" dirty="0" err="1">
                <a:latin typeface="Comic Sans MS" pitchFamily="66" charset="0"/>
              </a:rPr>
              <a:t>stonek</a:t>
            </a:r>
            <a:r>
              <a:rPr lang="en-GB" altLang="cs-CZ" sz="2400" dirty="0">
                <a:latin typeface="Comic Sans MS" pitchFamily="66" charset="0"/>
              </a:rPr>
              <a:t> a </a:t>
            </a:r>
            <a:r>
              <a:rPr lang="en-GB" altLang="cs-CZ" sz="2400" dirty="0" err="1">
                <a:latin typeface="Comic Sans MS" pitchFamily="66" charset="0"/>
              </a:rPr>
              <a:t>ko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 err="1">
                <a:latin typeface="Comic Sans MS" pitchFamily="66" charset="0"/>
              </a:rPr>
              <a:t>eny</a:t>
            </a:r>
            <a:endParaRPr lang="en-GB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ts val="625"/>
              </a:spcBef>
              <a:spcAft>
                <a:spcPts val="625"/>
              </a:spcAft>
              <a:buClr>
                <a:srgbClr val="0000FF"/>
              </a:buClr>
              <a:buFont typeface="Comic Sans MS" pitchFamily="66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 dirty="0" err="1">
                <a:solidFill>
                  <a:srgbClr val="0000FF"/>
                </a:solidFill>
                <a:latin typeface="Comic Sans MS" pitchFamily="66" charset="0"/>
              </a:rPr>
              <a:t>osemení</a:t>
            </a:r>
            <a:r>
              <a:rPr lang="en-GB" altLang="cs-CZ" sz="24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GB" altLang="cs-CZ" sz="2400" dirty="0">
                <a:latin typeface="Comic Sans MS" pitchFamily="66" charset="0"/>
              </a:rPr>
              <a:t>pro </a:t>
            </a:r>
            <a:r>
              <a:rPr lang="en-GB" altLang="cs-CZ" sz="2400" dirty="0" err="1">
                <a:latin typeface="Comic Sans MS" pitchFamily="66" charset="0"/>
              </a:rPr>
              <a:t>zabrán</a:t>
            </a:r>
            <a:r>
              <a:rPr lang="cs-CZ" altLang="cs-CZ" sz="2400" dirty="0">
                <a:latin typeface="Comic Sans MS" pitchFamily="66" charset="0"/>
              </a:rPr>
              <a:t>ě</a:t>
            </a:r>
            <a:r>
              <a:rPr lang="en-GB" altLang="cs-CZ" sz="2400" dirty="0" err="1">
                <a:latin typeface="Comic Sans MS" pitchFamily="66" charset="0"/>
              </a:rPr>
              <a:t>ní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vysychání</a:t>
            </a:r>
            <a:r>
              <a:rPr lang="en-GB" altLang="cs-CZ" sz="2400" dirty="0">
                <a:latin typeface="Comic Sans MS" pitchFamily="66" charset="0"/>
              </a:rPr>
              <a:t> a </a:t>
            </a:r>
            <a:r>
              <a:rPr lang="en-GB" altLang="cs-CZ" sz="2400" dirty="0" err="1">
                <a:latin typeface="Comic Sans MS" pitchFamily="66" charset="0"/>
              </a:rPr>
              <a:t>jako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mechanickou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ochranu</a:t>
            </a:r>
            <a:endParaRPr lang="cs-CZ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ts val="625"/>
              </a:spcBef>
              <a:spcAft>
                <a:spcPts val="625"/>
              </a:spcAft>
              <a:buClr>
                <a:srgbClr val="0000FF"/>
              </a:buClr>
              <a:buFont typeface="Comic Sans MS" pitchFamily="66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 err="1">
                <a:latin typeface="Comic Sans MS" pitchFamily="66" charset="0"/>
              </a:rPr>
              <a:t>tuky</a:t>
            </a:r>
            <a:r>
              <a:rPr lang="en-GB" altLang="cs-CZ" sz="2400" dirty="0">
                <a:latin typeface="Comic Sans MS" pitchFamily="66" charset="0"/>
              </a:rPr>
              <a:t> pro  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itchFamily="66" charset="0"/>
              </a:rPr>
              <a:t>zásobu</a:t>
            </a:r>
            <a:r>
              <a:rPr lang="en-GB" altLang="cs-CZ" sz="24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GB" altLang="cs-CZ" sz="2400" b="1" dirty="0" err="1">
                <a:solidFill>
                  <a:srgbClr val="0000FF"/>
                </a:solidFill>
                <a:latin typeface="Comic Sans MS" pitchFamily="66" charset="0"/>
              </a:rPr>
              <a:t>energie</a:t>
            </a:r>
            <a:r>
              <a:rPr lang="en-GB" altLang="cs-CZ" sz="24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GB" altLang="cs-CZ" sz="2400" dirty="0">
                <a:latin typeface="Comic Sans MS" pitchFamily="66" charset="0"/>
              </a:rPr>
              <a:t>a </a:t>
            </a:r>
            <a:r>
              <a:rPr lang="en-GB" altLang="cs-CZ" sz="2400" dirty="0" err="1">
                <a:latin typeface="Comic Sans MS" pitchFamily="66" charset="0"/>
              </a:rPr>
              <a:t>na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ochranu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proti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hnilob</a:t>
            </a:r>
            <a:r>
              <a:rPr lang="cs-CZ" altLang="cs-CZ" sz="2400" dirty="0">
                <a:latin typeface="Comic Sans MS" pitchFamily="66" charset="0"/>
              </a:rPr>
              <a:t>ě</a:t>
            </a:r>
            <a:endParaRPr lang="en-GB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ts val="625"/>
              </a:spcBef>
              <a:spcAft>
                <a:spcPts val="625"/>
              </a:spcAft>
              <a:buClr>
                <a:srgbClr val="0000FF"/>
              </a:buClr>
              <a:buFont typeface="Comic Sans MS" pitchFamily="66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b="1" dirty="0" err="1">
                <a:solidFill>
                  <a:srgbClr val="0000FF"/>
                </a:solidFill>
                <a:latin typeface="Comic Sans MS" pitchFamily="66" charset="0"/>
              </a:rPr>
              <a:t>škrob</a:t>
            </a:r>
            <a:r>
              <a:rPr lang="en-GB" altLang="cs-CZ" sz="2400" b="1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GB" altLang="cs-CZ" sz="2400" dirty="0">
                <a:latin typeface="Comic Sans MS" pitchFamily="66" charset="0"/>
              </a:rPr>
              <a:t>v </a:t>
            </a:r>
            <a:r>
              <a:rPr lang="en-GB" altLang="cs-CZ" sz="2400" dirty="0" err="1">
                <a:latin typeface="Comic Sans MS" pitchFamily="66" charset="0"/>
              </a:rPr>
              <a:t>endospermu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nebo</a:t>
            </a:r>
            <a:r>
              <a:rPr lang="en-GB" altLang="cs-CZ" sz="2400" dirty="0">
                <a:latin typeface="Comic Sans MS" pitchFamily="66" charset="0"/>
              </a:rPr>
              <a:t> d</a:t>
            </a:r>
            <a:r>
              <a:rPr lang="cs-CZ" altLang="cs-CZ" sz="2400" dirty="0">
                <a:latin typeface="Comic Sans MS" pitchFamily="66" charset="0"/>
              </a:rPr>
              <a:t>ě</a:t>
            </a:r>
            <a:r>
              <a:rPr lang="en-GB" altLang="cs-CZ" sz="2400" dirty="0" err="1">
                <a:latin typeface="Comic Sans MS" pitchFamily="66" charset="0"/>
              </a:rPr>
              <a:t>lohách</a:t>
            </a:r>
            <a:r>
              <a:rPr lang="en-GB" altLang="cs-CZ" sz="2400" dirty="0">
                <a:latin typeface="Comic Sans MS" pitchFamily="66" charset="0"/>
              </a:rPr>
              <a:t> a </a:t>
            </a:r>
            <a:r>
              <a:rPr lang="en-GB" altLang="cs-CZ" sz="2400" dirty="0" err="1">
                <a:latin typeface="Comic Sans MS" pitchFamily="66" charset="0"/>
              </a:rPr>
              <a:t>hypokotylu</a:t>
            </a:r>
            <a:r>
              <a:rPr lang="en-GB" altLang="cs-CZ" sz="2400" dirty="0">
                <a:latin typeface="Comic Sans MS" pitchFamily="66" charset="0"/>
              </a:rPr>
              <a:t>, </a:t>
            </a:r>
            <a:r>
              <a:rPr lang="en-GB" altLang="cs-CZ" sz="2400" dirty="0" err="1">
                <a:latin typeface="Comic Sans MS" pitchFamily="66" charset="0"/>
              </a:rPr>
              <a:t>který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po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rozšt</a:t>
            </a:r>
            <a:r>
              <a:rPr lang="cs-CZ" altLang="cs-CZ" sz="2400" dirty="0">
                <a:latin typeface="Comic Sans MS" pitchFamily="66" charset="0"/>
              </a:rPr>
              <a:t>ě</a:t>
            </a:r>
            <a:r>
              <a:rPr lang="en-GB" altLang="cs-CZ" sz="2400" dirty="0" err="1">
                <a:latin typeface="Comic Sans MS" pitchFamily="66" charset="0"/>
              </a:rPr>
              <a:t>pení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poskytuje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energii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nutnou</a:t>
            </a:r>
            <a:r>
              <a:rPr lang="en-GB" altLang="cs-CZ" sz="2400" dirty="0">
                <a:latin typeface="Comic Sans MS" pitchFamily="66" charset="0"/>
              </a:rPr>
              <a:t> pro </a:t>
            </a:r>
            <a:r>
              <a:rPr lang="en-GB" altLang="cs-CZ" sz="2400" dirty="0" err="1">
                <a:latin typeface="Comic Sans MS" pitchFamily="66" charset="0"/>
              </a:rPr>
              <a:t>rychlý</a:t>
            </a:r>
            <a:r>
              <a:rPr lang="en-GB" altLang="cs-CZ" sz="2400" dirty="0">
                <a:latin typeface="Comic Sans MS" pitchFamily="66" charset="0"/>
              </a:rPr>
              <a:t> p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 err="1">
                <a:latin typeface="Comic Sans MS" pitchFamily="66" charset="0"/>
              </a:rPr>
              <a:t>íjem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vody</a:t>
            </a:r>
            <a:r>
              <a:rPr lang="en-GB" altLang="cs-CZ" sz="2400" dirty="0">
                <a:latin typeface="Comic Sans MS" pitchFamily="66" charset="0"/>
              </a:rPr>
              <a:t> p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 err="1">
                <a:latin typeface="Comic Sans MS" pitchFamily="66" charset="0"/>
              </a:rPr>
              <a:t>i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klí</a:t>
            </a:r>
            <a:r>
              <a:rPr lang="cs-CZ" altLang="cs-CZ" sz="2400" dirty="0">
                <a:solidFill>
                  <a:schemeClr val="tx1"/>
                </a:solidFill>
                <a:latin typeface="Comic Sans MS" pitchFamily="66" charset="0"/>
              </a:rPr>
              <a:t>č</a:t>
            </a:r>
            <a:r>
              <a:rPr lang="en-GB" altLang="cs-CZ" sz="2400" dirty="0" err="1">
                <a:latin typeface="Comic Sans MS" pitchFamily="66" charset="0"/>
              </a:rPr>
              <a:t>ení</a:t>
            </a:r>
            <a:endParaRPr lang="en-GB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ts val="625"/>
              </a:spcBef>
              <a:spcAft>
                <a:spcPts val="625"/>
              </a:spcAft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100000"/>
              </a:lnSpc>
              <a:spcBef>
                <a:spcPts val="625"/>
              </a:spcBef>
              <a:spcAft>
                <a:spcPts val="625"/>
              </a:spcAft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400" dirty="0">
                <a:latin typeface="Comic Sans MS" pitchFamily="66" charset="0"/>
              </a:rPr>
              <a:t>různé </a:t>
            </a:r>
            <a:r>
              <a:rPr lang="en-GB" altLang="cs-CZ" sz="2400" dirty="0" err="1">
                <a:latin typeface="Comic Sans MS" pitchFamily="66" charset="0"/>
              </a:rPr>
              <a:t>efektivní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evolu</a:t>
            </a:r>
            <a:r>
              <a:rPr lang="cs-CZ" altLang="cs-CZ" sz="2400" dirty="0">
                <a:solidFill>
                  <a:schemeClr val="tx1"/>
                </a:solidFill>
                <a:latin typeface="Comic Sans MS" pitchFamily="66" charset="0"/>
              </a:rPr>
              <a:t>č</a:t>
            </a:r>
            <a:r>
              <a:rPr lang="en-GB" altLang="cs-CZ" sz="2400" dirty="0" err="1">
                <a:latin typeface="Comic Sans MS" pitchFamily="66" charset="0"/>
              </a:rPr>
              <a:t>ní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adaptace</a:t>
            </a:r>
            <a:r>
              <a:rPr lang="cs-CZ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umo</a:t>
            </a:r>
            <a:r>
              <a:rPr lang="cs-CZ" altLang="cs-CZ" sz="2400" dirty="0" err="1">
                <a:latin typeface="Comic Sans MS" pitchFamily="66" charset="0"/>
              </a:rPr>
              <a:t>žň</a:t>
            </a:r>
            <a:r>
              <a:rPr lang="en-GB" altLang="cs-CZ" sz="2400" dirty="0" err="1">
                <a:latin typeface="Comic Sans MS" pitchFamily="66" charset="0"/>
              </a:rPr>
              <a:t>ují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cs-CZ" altLang="cs-CZ" sz="2400" dirty="0">
                <a:latin typeface="Comic Sans MS" pitchFamily="66" charset="0"/>
              </a:rPr>
              <a:t>embryím </a:t>
            </a:r>
            <a:r>
              <a:rPr lang="en-GB" altLang="cs-CZ" sz="2400" dirty="0">
                <a:latin typeface="Comic Sans MS" pitchFamily="66" charset="0"/>
              </a:rPr>
              <a:t>p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>
                <a:latin typeface="Comic Sans MS" pitchFamily="66" charset="0"/>
              </a:rPr>
              <a:t>e</a:t>
            </a:r>
            <a:r>
              <a:rPr lang="cs-CZ" altLang="cs-CZ" sz="2400" dirty="0">
                <a:latin typeface="Comic Sans MS" pitchFamily="66" charset="0"/>
              </a:rPr>
              <a:t>ž</a:t>
            </a:r>
            <a:r>
              <a:rPr lang="en-GB" altLang="cs-CZ" sz="2400" dirty="0" err="1">
                <a:latin typeface="Comic Sans MS" pitchFamily="66" charset="0"/>
              </a:rPr>
              <a:t>ít</a:t>
            </a:r>
            <a:r>
              <a:rPr lang="en-GB" altLang="cs-CZ" sz="2400" dirty="0">
                <a:latin typeface="Comic Sans MS" pitchFamily="66" charset="0"/>
              </a:rPr>
              <a:t> nep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 err="1">
                <a:latin typeface="Comic Sans MS" pitchFamily="66" charset="0"/>
              </a:rPr>
              <a:t>íznivé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podmínky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po</a:t>
            </a:r>
            <a:r>
              <a:rPr lang="cs-CZ" altLang="cs-CZ" sz="2400" dirty="0">
                <a:solidFill>
                  <a:schemeClr val="tx1"/>
                </a:solidFill>
                <a:latin typeface="Comic Sans MS" pitchFamily="66" charset="0"/>
              </a:rPr>
              <a:t>č</a:t>
            </a:r>
            <a:r>
              <a:rPr lang="en-GB" altLang="cs-CZ" sz="2400" dirty="0" err="1">
                <a:latin typeface="Comic Sans MS" pitchFamily="66" charset="0"/>
              </a:rPr>
              <a:t>así</a:t>
            </a:r>
            <a:endParaRPr lang="en-GB" altLang="cs-CZ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869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semenofazo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438526"/>
            <a:ext cx="97536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 descr="semenoric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-107950"/>
            <a:ext cx="11785600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690033" y="196850"/>
            <a:ext cx="6942926" cy="46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semen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o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s endospermem v dob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ě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zralosti</a:t>
            </a:r>
            <a:endParaRPr lang="cs-CZ" altLang="cs-CZ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06401" y="3429000"/>
            <a:ext cx="7082388" cy="46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semen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o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bez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endosperm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u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v dob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ě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zralosti</a:t>
            </a:r>
            <a:endParaRPr lang="cs-CZ" altLang="cs-CZ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8411634" y="2828925"/>
            <a:ext cx="1181734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latin typeface="Comic Sans MS" pitchFamily="66" charset="0"/>
              </a:rPr>
              <a:t>Ricinus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8432801" y="6172200"/>
            <a:ext cx="1553630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latin typeface="Comic Sans MS" pitchFamily="66" charset="0"/>
              </a:rPr>
              <a:t>Phaseolus</a:t>
            </a:r>
          </a:p>
        </p:txBody>
      </p:sp>
    </p:spTree>
    <p:extLst>
      <p:ext uri="{BB962C8B-B14F-4D97-AF65-F5344CB8AC3E}">
        <p14:creationId xmlns:p14="http://schemas.microsoft.com/office/powerpoint/2010/main" val="2684615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36514"/>
            <a:ext cx="10363200" cy="13731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P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ř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íklad semene krytosemenných rostlin </a:t>
            </a:r>
            <a:b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s endospermem v dob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ě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zralosti embrya</a:t>
            </a:r>
            <a:b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</a:br>
            <a:endParaRPr lang="en-GB" altLang="cs-CZ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447800"/>
            <a:ext cx="6481233" cy="4860925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1219200" y="6021388"/>
            <a:ext cx="9753600" cy="83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Comic Sans MS" pitchFamily="66" charset="0"/>
              <a:buNone/>
            </a:pPr>
            <a:r>
              <a:rPr lang="en-GB" altLang="cs-CZ" sz="2000" b="1">
                <a:solidFill>
                  <a:srgbClr val="0000FF"/>
                </a:solidFill>
                <a:latin typeface="Comic Sans MS" pitchFamily="66" charset="0"/>
              </a:rPr>
              <a:t>Schéma stavby semene </a:t>
            </a:r>
            <a:r>
              <a:rPr lang="en-GB" altLang="cs-CZ" sz="2000" b="1" i="1">
                <a:solidFill>
                  <a:srgbClr val="0000FF"/>
                </a:solidFill>
                <a:latin typeface="Comic Sans MS" pitchFamily="66" charset="0"/>
              </a:rPr>
              <a:t>Nicotiana rustica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86834" y="3133725"/>
            <a:ext cx="2664512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latin typeface="Comic Sans MS" pitchFamily="66" charset="0"/>
              </a:rPr>
              <a:t>bílečnaté semeno</a:t>
            </a:r>
          </a:p>
        </p:txBody>
      </p:sp>
    </p:spTree>
    <p:extLst>
      <p:ext uri="{BB962C8B-B14F-4D97-AF65-F5344CB8AC3E}">
        <p14:creationId xmlns:p14="http://schemas.microsoft.com/office/powerpoint/2010/main" val="39454588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260350"/>
            <a:ext cx="10363200" cy="1143000"/>
          </a:xfrm>
        </p:spPr>
        <p:txBody>
          <a:bodyPr lIns="0" tIns="0" rIns="0" bIns="0"/>
          <a:lstStyle/>
          <a:p>
            <a:pPr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 b="1" i="1">
                <a:solidFill>
                  <a:srgbClr val="0000FF"/>
                </a:solidFill>
                <a:latin typeface="Comic Sans MS" pitchFamily="66" charset="0"/>
              </a:rPr>
              <a:t>Nicotiana tabacum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L.- embryo v semeni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76400"/>
            <a:ext cx="7620000" cy="45085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36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4" name="Text Box 3"/>
          <p:cNvSpPr txBox="1">
            <a:spLocks noChangeArrowheads="1"/>
          </p:cNvSpPr>
          <p:nvPr/>
        </p:nvSpPr>
        <p:spPr bwMode="auto">
          <a:xfrm>
            <a:off x="10140951" y="2865439"/>
            <a:ext cx="96883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b="1">
                <a:latin typeface="Comic Sans MS" pitchFamily="66" charset="0"/>
              </a:rPr>
              <a:t>d</a:t>
            </a:r>
            <a:r>
              <a:rPr lang="cs-CZ" altLang="cs-CZ" sz="2000" b="1">
                <a:latin typeface="Comic Sans MS" pitchFamily="66" charset="0"/>
              </a:rPr>
              <a:t>ě</a:t>
            </a:r>
            <a:r>
              <a:rPr lang="en-GB" altLang="cs-CZ" sz="2000" b="1">
                <a:latin typeface="Comic Sans MS" pitchFamily="66" charset="0"/>
              </a:rPr>
              <a:t>lohy</a:t>
            </a:r>
          </a:p>
        </p:txBody>
      </p:sp>
      <p:sp>
        <p:nvSpPr>
          <p:cNvPr id="66565" name="Text Box 4"/>
          <p:cNvSpPr txBox="1">
            <a:spLocks noChangeArrowheads="1"/>
          </p:cNvSpPr>
          <p:nvPr/>
        </p:nvSpPr>
        <p:spPr bwMode="auto">
          <a:xfrm>
            <a:off x="10162118" y="4495801"/>
            <a:ext cx="1347141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b="1">
                <a:latin typeface="Comic Sans MS" pitchFamily="66" charset="0"/>
              </a:rPr>
              <a:t>hypokotyl</a:t>
            </a:r>
          </a:p>
        </p:txBody>
      </p:sp>
      <p:sp>
        <p:nvSpPr>
          <p:cNvPr id="66566" name="Text Box 5"/>
          <p:cNvSpPr txBox="1">
            <a:spLocks noChangeArrowheads="1"/>
          </p:cNvSpPr>
          <p:nvPr/>
        </p:nvSpPr>
        <p:spPr bwMode="auto">
          <a:xfrm>
            <a:off x="403737" y="2362201"/>
            <a:ext cx="1472176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b="1">
                <a:latin typeface="Comic Sans MS" pitchFamily="66" charset="0"/>
              </a:rPr>
              <a:t>endosperm</a:t>
            </a:r>
          </a:p>
        </p:txBody>
      </p:sp>
      <p:sp>
        <p:nvSpPr>
          <p:cNvPr id="66567" name="Text Box 6"/>
          <p:cNvSpPr txBox="1">
            <a:spLocks noChangeArrowheads="1"/>
          </p:cNvSpPr>
          <p:nvPr/>
        </p:nvSpPr>
        <p:spPr bwMode="auto">
          <a:xfrm>
            <a:off x="573656" y="3695701"/>
            <a:ext cx="113233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b="1">
                <a:latin typeface="Comic Sans MS" pitchFamily="66" charset="0"/>
              </a:rPr>
              <a:t>osemení</a:t>
            </a:r>
          </a:p>
        </p:txBody>
      </p:sp>
      <p:sp>
        <p:nvSpPr>
          <p:cNvPr id="66568" name="Line 7"/>
          <p:cNvSpPr>
            <a:spLocks noChangeShapeType="1"/>
          </p:cNvSpPr>
          <p:nvPr/>
        </p:nvSpPr>
        <p:spPr bwMode="auto">
          <a:xfrm>
            <a:off x="2336800" y="2590800"/>
            <a:ext cx="3352800" cy="3048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>
              <a:solidFill>
                <a:srgbClr val="FFFFFF"/>
              </a:solidFill>
            </a:endParaRPr>
          </a:p>
        </p:txBody>
      </p:sp>
      <p:sp>
        <p:nvSpPr>
          <p:cNvPr id="66569" name="Line 8"/>
          <p:cNvSpPr>
            <a:spLocks noChangeShapeType="1"/>
          </p:cNvSpPr>
          <p:nvPr/>
        </p:nvSpPr>
        <p:spPr bwMode="auto">
          <a:xfrm flipV="1">
            <a:off x="2032000" y="3500439"/>
            <a:ext cx="2032000" cy="4667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>
              <a:solidFill>
                <a:srgbClr val="FFFFFF"/>
              </a:solidFill>
            </a:endParaRPr>
          </a:p>
        </p:txBody>
      </p:sp>
      <p:sp>
        <p:nvSpPr>
          <p:cNvPr id="66570" name="Line 9"/>
          <p:cNvSpPr>
            <a:spLocks noChangeShapeType="1"/>
          </p:cNvSpPr>
          <p:nvPr/>
        </p:nvSpPr>
        <p:spPr bwMode="auto">
          <a:xfrm flipH="1" flipV="1">
            <a:off x="7105651" y="2967039"/>
            <a:ext cx="3060700" cy="1619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>
              <a:solidFill>
                <a:srgbClr val="FFFFFF"/>
              </a:solidFill>
            </a:endParaRPr>
          </a:p>
        </p:txBody>
      </p:sp>
      <p:sp>
        <p:nvSpPr>
          <p:cNvPr id="66571" name="Line 10"/>
          <p:cNvSpPr>
            <a:spLocks noChangeShapeType="1"/>
          </p:cNvSpPr>
          <p:nvPr/>
        </p:nvSpPr>
        <p:spPr bwMode="auto">
          <a:xfrm flipH="1">
            <a:off x="7816851" y="3200400"/>
            <a:ext cx="2349500" cy="381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>
              <a:solidFill>
                <a:srgbClr val="FFFFFF"/>
              </a:solidFill>
            </a:endParaRPr>
          </a:p>
        </p:txBody>
      </p:sp>
      <p:sp>
        <p:nvSpPr>
          <p:cNvPr id="66572" name="Line 11"/>
          <p:cNvSpPr>
            <a:spLocks noChangeShapeType="1"/>
          </p:cNvSpPr>
          <p:nvPr/>
        </p:nvSpPr>
        <p:spPr bwMode="auto">
          <a:xfrm flipH="1" flipV="1">
            <a:off x="6089651" y="4338639"/>
            <a:ext cx="4076700" cy="3905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>
              <a:solidFill>
                <a:srgbClr val="FFFFFF"/>
              </a:solidFill>
            </a:endParaRPr>
          </a:p>
        </p:txBody>
      </p:sp>
      <p:sp>
        <p:nvSpPr>
          <p:cNvPr id="66573" name="Text Box 12"/>
          <p:cNvSpPr txBox="1">
            <a:spLocks noChangeArrowheads="1"/>
          </p:cNvSpPr>
          <p:nvPr/>
        </p:nvSpPr>
        <p:spPr bwMode="auto">
          <a:xfrm>
            <a:off x="562435" y="5029201"/>
            <a:ext cx="1154781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b="1">
                <a:latin typeface="Comic Sans MS" pitchFamily="66" charset="0"/>
              </a:rPr>
              <a:t>radikula</a:t>
            </a:r>
          </a:p>
        </p:txBody>
      </p:sp>
      <p:sp>
        <p:nvSpPr>
          <p:cNvPr id="66574" name="Line 13"/>
          <p:cNvSpPr>
            <a:spLocks noChangeShapeType="1"/>
          </p:cNvSpPr>
          <p:nvPr/>
        </p:nvSpPr>
        <p:spPr bwMode="auto">
          <a:xfrm flipV="1">
            <a:off x="2133600" y="4795839"/>
            <a:ext cx="2336800" cy="4667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09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493714"/>
            <a:ext cx="10363200" cy="1373187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P</a:t>
            </a: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ř</a:t>
            </a: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íklad semene s endospermem </a:t>
            </a:r>
            <a:b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v dob</a:t>
            </a: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ě</a:t>
            </a: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 zralosti embrya</a:t>
            </a:r>
            <a:b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GB" altLang="cs-CZ" sz="2800" b="1" i="1">
                <a:solidFill>
                  <a:srgbClr val="0000FF"/>
                </a:solidFill>
                <a:latin typeface="Comic Sans MS" pitchFamily="66" charset="0"/>
              </a:rPr>
              <a:t>Papaver somniferum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L.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385" y="1933576"/>
            <a:ext cx="7749116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162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403225"/>
            <a:ext cx="10363200" cy="155575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P</a:t>
            </a: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ř</a:t>
            </a: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íklad semene bez endospermu </a:t>
            </a:r>
            <a:b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v dob</a:t>
            </a: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ě</a:t>
            </a: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 zralosti embrya</a:t>
            </a:r>
            <a:b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</a:br>
            <a:endParaRPr lang="en-GB" altLang="cs-CZ" sz="3200" b="1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676400"/>
            <a:ext cx="5588000" cy="2998788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0" name="Rectangle 3"/>
          <p:cNvSpPr>
            <a:spLocks noChangeArrowheads="1"/>
          </p:cNvSpPr>
          <p:nvPr/>
        </p:nvSpPr>
        <p:spPr bwMode="auto">
          <a:xfrm>
            <a:off x="0" y="5334000"/>
            <a:ext cx="6096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Comic Sans MS" pitchFamily="66" charset="0"/>
              <a:buNone/>
            </a:pPr>
            <a:r>
              <a:rPr lang="en-GB" altLang="cs-CZ" sz="2000" b="1">
                <a:solidFill>
                  <a:srgbClr val="0000FF"/>
                </a:solidFill>
                <a:latin typeface="Comic Sans MS" pitchFamily="66" charset="0"/>
              </a:rPr>
              <a:t>Schéma podélného </a:t>
            </a:r>
            <a:r>
              <a:rPr lang="cs-CZ" altLang="cs-CZ" sz="2000" b="1">
                <a:solidFill>
                  <a:srgbClr val="0000FF"/>
                </a:solidFill>
                <a:latin typeface="Comic Sans MS" pitchFamily="66" charset="0"/>
              </a:rPr>
              <a:t>ř</a:t>
            </a:r>
            <a:r>
              <a:rPr lang="en-GB" altLang="cs-CZ" sz="2000" b="1">
                <a:solidFill>
                  <a:srgbClr val="0000FF"/>
                </a:solidFill>
                <a:latin typeface="Comic Sans MS" pitchFamily="66" charset="0"/>
              </a:rPr>
              <a:t>ezu semenem </a:t>
            </a:r>
          </a:p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Comic Sans MS" pitchFamily="66" charset="0"/>
              <a:buNone/>
            </a:pPr>
            <a:r>
              <a:rPr lang="en-GB" altLang="cs-CZ" sz="2000" b="1" i="1">
                <a:solidFill>
                  <a:srgbClr val="0000FF"/>
                </a:solidFill>
                <a:latin typeface="Comic Sans MS" pitchFamily="66" charset="0"/>
              </a:rPr>
              <a:t>Arabidopsis thaliana</a:t>
            </a: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508001" y="4876800"/>
            <a:ext cx="5162551" cy="44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en-GB" altLang="cs-CZ" sz="1200">
                <a:latin typeface="Comic Sans MS" pitchFamily="66" charset="0"/>
              </a:rPr>
              <a:t>http://www.lvdayschool.com/whatshappening2/spring/arabidopsis-4.gif</a:t>
            </a:r>
          </a:p>
        </p:txBody>
      </p:sp>
      <p:sp>
        <p:nvSpPr>
          <p:cNvPr id="70662" name="Rectangle 5"/>
          <p:cNvSpPr>
            <a:spLocks noChangeArrowheads="1"/>
          </p:cNvSpPr>
          <p:nvPr/>
        </p:nvSpPr>
        <p:spPr bwMode="auto">
          <a:xfrm>
            <a:off x="5689600" y="5943600"/>
            <a:ext cx="6096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Comic Sans MS" pitchFamily="66" charset="0"/>
              <a:buNone/>
            </a:pPr>
            <a:r>
              <a:rPr lang="en-GB" altLang="cs-CZ" sz="2000" b="1">
                <a:solidFill>
                  <a:srgbClr val="0000FF"/>
                </a:solidFill>
                <a:latin typeface="Comic Sans MS" pitchFamily="66" charset="0"/>
              </a:rPr>
              <a:t>Schéma podélného </a:t>
            </a:r>
            <a:r>
              <a:rPr lang="cs-CZ" altLang="cs-CZ" sz="2000" b="1">
                <a:solidFill>
                  <a:srgbClr val="0000FF"/>
                </a:solidFill>
                <a:latin typeface="Comic Sans MS" pitchFamily="66" charset="0"/>
              </a:rPr>
              <a:t>ř</a:t>
            </a:r>
            <a:r>
              <a:rPr lang="en-GB" altLang="cs-CZ" sz="2000" b="1">
                <a:solidFill>
                  <a:srgbClr val="0000FF"/>
                </a:solidFill>
                <a:latin typeface="Comic Sans MS" pitchFamily="66" charset="0"/>
              </a:rPr>
              <a:t>ezu semenem </a:t>
            </a:r>
          </a:p>
          <a:p>
            <a:pPr algn="ctr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Comic Sans MS" pitchFamily="66" charset="0"/>
              <a:buNone/>
            </a:pPr>
            <a:r>
              <a:rPr lang="en-GB" altLang="cs-CZ" sz="2000" b="1" i="1">
                <a:solidFill>
                  <a:srgbClr val="0000FF"/>
                </a:solidFill>
                <a:latin typeface="Comic Sans MS" pitchFamily="66" charset="0"/>
              </a:rPr>
              <a:t>Capsella bursa-pastoris</a:t>
            </a:r>
          </a:p>
        </p:txBody>
      </p:sp>
      <p:pic>
        <p:nvPicPr>
          <p:cNvPr id="7066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1524000"/>
            <a:ext cx="4087284" cy="44958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15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3556000" y="304800"/>
            <a:ext cx="2455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endParaRPr lang="cs-CZ" altLang="cs-CZ" sz="2400">
              <a:solidFill>
                <a:srgbClr val="FFFFFF"/>
              </a:solidFill>
            </a:endParaRPr>
          </a:p>
        </p:txBody>
      </p:sp>
      <p:sp>
        <p:nvSpPr>
          <p:cNvPr id="72707" name="Text Box 2"/>
          <p:cNvSpPr txBox="1">
            <a:spLocks noChangeArrowheads="1"/>
          </p:cNvSpPr>
          <p:nvPr/>
        </p:nvSpPr>
        <p:spPr bwMode="auto">
          <a:xfrm>
            <a:off x="0" y="538163"/>
            <a:ext cx="12192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Font typeface="Comic Sans MS" pitchFamily="66" charset="0"/>
              <a:buNone/>
            </a:pP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Primární meristémy – zalo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ž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eny ji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ž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 v embryu</a:t>
            </a:r>
          </a:p>
        </p:txBody>
      </p:sp>
      <p:sp>
        <p:nvSpPr>
          <p:cNvPr id="72708" name="Text Box 3"/>
          <p:cNvSpPr txBox="1">
            <a:spLocks noChangeArrowheads="1"/>
          </p:cNvSpPr>
          <p:nvPr/>
        </p:nvSpPr>
        <p:spPr bwMode="auto">
          <a:xfrm>
            <a:off x="719667" y="6491288"/>
            <a:ext cx="441536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1800">
                <a:latin typeface="Comic Sans MS" pitchFamily="66" charset="0"/>
              </a:rPr>
              <a:t>starší torpédovité embryo</a:t>
            </a:r>
          </a:p>
        </p:txBody>
      </p:sp>
      <p:sp>
        <p:nvSpPr>
          <p:cNvPr id="72709" name="Text Box 4"/>
          <p:cNvSpPr txBox="1">
            <a:spLocks noChangeArrowheads="1"/>
          </p:cNvSpPr>
          <p:nvPr/>
        </p:nvSpPr>
        <p:spPr bwMode="auto">
          <a:xfrm>
            <a:off x="6093884" y="6491288"/>
            <a:ext cx="158759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1800">
                <a:latin typeface="Comic Sans MS" pitchFamily="66" charset="0"/>
              </a:rPr>
              <a:t>zralé embryo</a:t>
            </a:r>
          </a:p>
        </p:txBody>
      </p:sp>
      <p:sp>
        <p:nvSpPr>
          <p:cNvPr id="72710" name="Text Box 5"/>
          <p:cNvSpPr txBox="1">
            <a:spLocks noChangeArrowheads="1"/>
          </p:cNvSpPr>
          <p:nvPr/>
        </p:nvSpPr>
        <p:spPr bwMode="auto">
          <a:xfrm>
            <a:off x="7395634" y="6313488"/>
            <a:ext cx="24553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endParaRPr lang="cs-CZ" altLang="cs-CZ" sz="2400">
              <a:solidFill>
                <a:srgbClr val="FFFFFF"/>
              </a:solidFill>
            </a:endParaRPr>
          </a:p>
        </p:txBody>
      </p:sp>
      <p:sp>
        <p:nvSpPr>
          <p:cNvPr id="72711" name="Text Box 6"/>
          <p:cNvSpPr txBox="1">
            <a:spLocks noChangeArrowheads="1"/>
          </p:cNvSpPr>
          <p:nvPr/>
        </p:nvSpPr>
        <p:spPr bwMode="auto">
          <a:xfrm>
            <a:off x="7401985" y="1125539"/>
            <a:ext cx="3059149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Font typeface="Comic Sans MS" pitchFamily="66" charset="0"/>
              <a:buNone/>
            </a:pPr>
            <a:r>
              <a:rPr lang="en-GB" altLang="cs-CZ" sz="2400" b="1" baseline="-4000">
                <a:solidFill>
                  <a:srgbClr val="0000FF"/>
                </a:solidFill>
                <a:latin typeface="Comic Sans MS" pitchFamily="66" charset="0"/>
              </a:rPr>
              <a:t>http://botit.botany.wisc.edu</a:t>
            </a:r>
          </a:p>
        </p:txBody>
      </p:sp>
      <p:grpSp>
        <p:nvGrpSpPr>
          <p:cNvPr id="72712" name="Group 7"/>
          <p:cNvGrpSpPr>
            <a:grpSpLocks/>
          </p:cNvGrpSpPr>
          <p:nvPr/>
        </p:nvGrpSpPr>
        <p:grpSpPr bwMode="auto">
          <a:xfrm>
            <a:off x="2207684" y="1700214"/>
            <a:ext cx="7772400" cy="4594225"/>
            <a:chOff x="1043" y="1071"/>
            <a:chExt cx="3672" cy="2894"/>
          </a:xfrm>
        </p:grpSpPr>
        <p:pic>
          <p:nvPicPr>
            <p:cNvPr id="72717" name="Picture 8"/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15" t="2370" r="1614" b="7214"/>
            <a:stretch>
              <a:fillRect/>
            </a:stretch>
          </p:blipFill>
          <p:spPr bwMode="auto">
            <a:xfrm>
              <a:off x="1043" y="1071"/>
              <a:ext cx="3673" cy="2895"/>
            </a:xfrm>
            <a:prstGeom prst="rect">
              <a:avLst/>
            </a:prstGeom>
            <a:noFill/>
            <a:ln w="12600">
              <a:solidFill>
                <a:srgbClr val="33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contrast="6000"/>
                    </a:blip>
                    <a:srcRect l="45215" t="2370" r="1614" b="7214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2718" name="Oval 9"/>
            <p:cNvSpPr>
              <a:spLocks noChangeArrowheads="1"/>
            </p:cNvSpPr>
            <p:nvPr/>
          </p:nvSpPr>
          <p:spPr bwMode="auto">
            <a:xfrm>
              <a:off x="1586" y="1752"/>
              <a:ext cx="181" cy="181"/>
            </a:xfrm>
            <a:prstGeom prst="ellips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32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8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Font typeface="Times New Roman" pitchFamily="18" charset="0"/>
                <a:buNone/>
              </a:pPr>
              <a:endParaRPr lang="cs-CZ" altLang="cs-CZ" sz="2400">
                <a:solidFill>
                  <a:srgbClr val="FFFFFF"/>
                </a:solidFill>
              </a:endParaRPr>
            </a:p>
          </p:txBody>
        </p:sp>
        <p:sp>
          <p:nvSpPr>
            <p:cNvPr id="72719" name="Oval 10"/>
            <p:cNvSpPr>
              <a:spLocks noChangeArrowheads="1"/>
            </p:cNvSpPr>
            <p:nvPr/>
          </p:nvSpPr>
          <p:spPr bwMode="auto">
            <a:xfrm>
              <a:off x="3627" y="1434"/>
              <a:ext cx="227" cy="227"/>
            </a:xfrm>
            <a:prstGeom prst="ellips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32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8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Font typeface="Times New Roman" pitchFamily="18" charset="0"/>
                <a:buNone/>
              </a:pPr>
              <a:endParaRPr lang="cs-CZ" altLang="cs-CZ" sz="2400">
                <a:solidFill>
                  <a:srgbClr val="FFFFFF"/>
                </a:solidFill>
              </a:endParaRPr>
            </a:p>
          </p:txBody>
        </p:sp>
        <p:sp>
          <p:nvSpPr>
            <p:cNvPr id="72720" name="Oval 11"/>
            <p:cNvSpPr>
              <a:spLocks noChangeArrowheads="1"/>
            </p:cNvSpPr>
            <p:nvPr/>
          </p:nvSpPr>
          <p:spPr bwMode="auto">
            <a:xfrm>
              <a:off x="1360" y="2749"/>
              <a:ext cx="454" cy="544"/>
            </a:xfrm>
            <a:prstGeom prst="ellips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32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8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Font typeface="Times New Roman" pitchFamily="18" charset="0"/>
                <a:buNone/>
              </a:pPr>
              <a:endParaRPr lang="cs-CZ" altLang="cs-CZ" sz="2400">
                <a:solidFill>
                  <a:srgbClr val="FFFFFF"/>
                </a:solidFill>
              </a:endParaRPr>
            </a:p>
          </p:txBody>
        </p:sp>
        <p:sp>
          <p:nvSpPr>
            <p:cNvPr id="72721" name="Oval 12"/>
            <p:cNvSpPr>
              <a:spLocks noChangeArrowheads="1"/>
            </p:cNvSpPr>
            <p:nvPr/>
          </p:nvSpPr>
          <p:spPr bwMode="auto">
            <a:xfrm>
              <a:off x="2992" y="2839"/>
              <a:ext cx="590" cy="681"/>
            </a:xfrm>
            <a:prstGeom prst="ellips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32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8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24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defRPr>
              </a:lvl9pPr>
            </a:lstStyle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Font typeface="Times New Roman" pitchFamily="18" charset="0"/>
                <a:buNone/>
              </a:pPr>
              <a:endParaRPr lang="cs-CZ" altLang="cs-CZ" sz="2400">
                <a:solidFill>
                  <a:srgbClr val="FFFFFF"/>
                </a:solidFill>
              </a:endParaRPr>
            </a:p>
          </p:txBody>
        </p:sp>
      </p:grpSp>
      <p:sp>
        <p:nvSpPr>
          <p:cNvPr id="72713" name="Text Box 13"/>
          <p:cNvSpPr txBox="1">
            <a:spLocks noChangeArrowheads="1"/>
          </p:cNvSpPr>
          <p:nvPr/>
        </p:nvSpPr>
        <p:spPr bwMode="auto">
          <a:xfrm>
            <a:off x="10200218" y="2062163"/>
            <a:ext cx="773266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Comic Sans MS" pitchFamily="66" charset="0"/>
              <a:buNone/>
            </a:pPr>
            <a:r>
              <a:rPr lang="en-GB" altLang="cs-CZ" sz="2000" b="1">
                <a:solidFill>
                  <a:srgbClr val="FF0000"/>
                </a:solidFill>
                <a:latin typeface="Comic Sans MS" pitchFamily="66" charset="0"/>
              </a:rPr>
              <a:t>SAM</a:t>
            </a:r>
          </a:p>
        </p:txBody>
      </p:sp>
      <p:sp>
        <p:nvSpPr>
          <p:cNvPr id="72714" name="Text Box 14"/>
          <p:cNvSpPr txBox="1">
            <a:spLocks noChangeArrowheads="1"/>
          </p:cNvSpPr>
          <p:nvPr/>
        </p:nvSpPr>
        <p:spPr bwMode="auto">
          <a:xfrm>
            <a:off x="309034" y="4941888"/>
            <a:ext cx="75883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b="1">
                <a:latin typeface="Comic Sans MS" pitchFamily="66" charset="0"/>
              </a:rPr>
              <a:t>RAM</a:t>
            </a:r>
          </a:p>
        </p:txBody>
      </p:sp>
      <p:sp>
        <p:nvSpPr>
          <p:cNvPr id="72715" name="Text Box 15"/>
          <p:cNvSpPr txBox="1">
            <a:spLocks noChangeArrowheads="1"/>
          </p:cNvSpPr>
          <p:nvPr/>
        </p:nvSpPr>
        <p:spPr bwMode="auto">
          <a:xfrm>
            <a:off x="1" y="2708276"/>
            <a:ext cx="2427817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>
                <a:latin typeface="Comic Sans MS" pitchFamily="66" charset="0"/>
              </a:rPr>
              <a:t>embryonální osa =</a:t>
            </a:r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>
                <a:latin typeface="Comic Sans MS" pitchFamily="66" charset="0"/>
              </a:rPr>
              <a:t>hypokotyl</a:t>
            </a:r>
          </a:p>
        </p:txBody>
      </p:sp>
      <p:sp>
        <p:nvSpPr>
          <p:cNvPr id="72716" name="Text Box 16"/>
          <p:cNvSpPr txBox="1">
            <a:spLocks noChangeArrowheads="1"/>
          </p:cNvSpPr>
          <p:nvPr/>
        </p:nvSpPr>
        <p:spPr bwMode="auto">
          <a:xfrm>
            <a:off x="10392834" y="4078289"/>
            <a:ext cx="95921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>
                <a:latin typeface="Comic Sans MS" pitchFamily="66" charset="0"/>
              </a:rPr>
              <a:t>d</a:t>
            </a:r>
            <a:r>
              <a:rPr lang="cs-CZ" altLang="cs-CZ" sz="2000">
                <a:latin typeface="Comic Sans MS" pitchFamily="66" charset="0"/>
              </a:rPr>
              <a:t>ě</a:t>
            </a:r>
            <a:r>
              <a:rPr lang="en-GB" altLang="cs-CZ" sz="2000">
                <a:latin typeface="Comic Sans MS" pitchFamily="66" charset="0"/>
              </a:rPr>
              <a:t>lohy</a:t>
            </a:r>
          </a:p>
        </p:txBody>
      </p:sp>
    </p:spTree>
    <p:extLst>
      <p:ext uri="{BB962C8B-B14F-4D97-AF65-F5344CB8AC3E}">
        <p14:creationId xmlns:p14="http://schemas.microsoft.com/office/powerpoint/2010/main" val="525152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10363200" cy="947738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3333CC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K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lí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č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ení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 semen</a:t>
            </a:r>
            <a:endParaRPr lang="en-GB" altLang="cs-CZ" sz="28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1219200"/>
            <a:ext cx="10363200" cy="124136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Font typeface="Comic Sans MS" pitchFamily="66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>
                <a:solidFill>
                  <a:srgbClr val="0000FF"/>
                </a:solidFill>
                <a:latin typeface="Comic Sans MS" pitchFamily="66" charset="0"/>
              </a:rPr>
              <a:t>Quiescence</a:t>
            </a: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(rostliny neklíčí, protože nejsou optimální podmínky)</a:t>
            </a:r>
            <a:endParaRPr lang="en-GB" altLang="cs-CZ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 typeface="Comic Sans MS" pitchFamily="66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 err="1">
                <a:solidFill>
                  <a:srgbClr val="0000FF"/>
                </a:solidFill>
                <a:latin typeface="Comic Sans MS" pitchFamily="66" charset="0"/>
              </a:rPr>
              <a:t>Dormance</a:t>
            </a: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(rostliny neklíčí ani v optimálních podmínkách)</a:t>
            </a:r>
            <a:endParaRPr lang="en-GB" altLang="cs-CZ" sz="2000" dirty="0">
              <a:solidFill>
                <a:schemeClr val="tx1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24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9BB5B9D-0993-4BA7-B7EF-630E5786E6A1}"/>
              </a:ext>
            </a:extLst>
          </p:cNvPr>
          <p:cNvSpPr txBox="1"/>
          <p:nvPr/>
        </p:nvSpPr>
        <p:spPr>
          <a:xfrm>
            <a:off x="1393075" y="2214368"/>
            <a:ext cx="9405850" cy="436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Typy dormance: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Exogenní dormance </a:t>
            </a:r>
          </a:p>
          <a:p>
            <a:pPr marL="0" indent="0" eaLnBrk="1" hangingPunct="1">
              <a:lnSpc>
                <a:spcPct val="80000"/>
              </a:lnSpc>
              <a:spcBef>
                <a:spcPts val="500"/>
              </a:spcBef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	</a:t>
            </a:r>
            <a:r>
              <a:rPr lang="cs-CZ" altLang="cs-CZ" sz="2000" dirty="0">
                <a:solidFill>
                  <a:srgbClr val="0000FF"/>
                </a:solidFill>
                <a:latin typeface="Comic Sans MS" pitchFamily="66" charset="0"/>
              </a:rPr>
              <a:t>–  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nepropustnost osemení (fyzikální d.)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mechanická pevnost testy (mechanická d.) (</a:t>
            </a:r>
            <a:r>
              <a:rPr lang="cs-CZ" altLang="cs-CZ" sz="2000" i="1" dirty="0">
                <a:solidFill>
                  <a:schemeClr val="tx1"/>
                </a:solidFill>
                <a:latin typeface="Comic Sans MS" pitchFamily="66" charset="0"/>
              </a:rPr>
              <a:t>skarifikace – odstranění osemení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)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osemení obsahuje </a:t>
            </a:r>
            <a:r>
              <a:rPr lang="cs-CZ" altLang="cs-CZ" sz="2000" dirty="0" err="1">
                <a:solidFill>
                  <a:schemeClr val="tx1"/>
                </a:solidFill>
                <a:latin typeface="Comic Sans MS" pitchFamily="66" charset="0"/>
              </a:rPr>
              <a:t>inihibitory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 klíčení (chemická d.)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Endogenní dormance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dirty="0">
                <a:solidFill>
                  <a:srgbClr val="0000FF"/>
                </a:solidFill>
                <a:latin typeface="Comic Sans MS" pitchFamily="66" charset="0"/>
              </a:rPr>
              <a:t>Fyziologická dormance 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(období sucha, světla nebo tmy (</a:t>
            </a:r>
            <a:r>
              <a:rPr lang="cs-CZ" altLang="cs-CZ" sz="2000" dirty="0" err="1">
                <a:solidFill>
                  <a:schemeClr val="tx1"/>
                </a:solidFill>
                <a:latin typeface="Comic Sans MS" pitchFamily="66" charset="0"/>
              </a:rPr>
              <a:t>fotodormance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), teplotní rozpětí (</a:t>
            </a:r>
            <a:r>
              <a:rPr lang="cs-CZ" altLang="cs-CZ" sz="2000" dirty="0" err="1">
                <a:solidFill>
                  <a:schemeClr val="tx1"/>
                </a:solidFill>
                <a:latin typeface="Comic Sans MS" pitchFamily="66" charset="0"/>
              </a:rPr>
              <a:t>termodormance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), období vlhka a nízké teploty (tzv. stratifikace)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0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Morfologická dormance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 (dozrávání embrya až po odpadnutí semene z mateř. </a:t>
            </a:r>
            <a:r>
              <a:rPr lang="cs-CZ" altLang="cs-CZ" sz="2000" dirty="0" err="1">
                <a:solidFill>
                  <a:schemeClr val="tx1"/>
                </a:solidFill>
                <a:latin typeface="Comic Sans MS" pitchFamily="66" charset="0"/>
              </a:rPr>
              <a:t>rost</a:t>
            </a:r>
            <a:r>
              <a:rPr lang="cs-CZ" altLang="cs-CZ" sz="2000" dirty="0">
                <a:solidFill>
                  <a:schemeClr val="tx1"/>
                </a:solidFill>
                <a:latin typeface="Comic Sans MS" pitchFamily="66" charset="0"/>
              </a:rPr>
              <a:t>.)</a:t>
            </a:r>
          </a:p>
          <a:p>
            <a:pPr lvl="1"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cs-CZ" altLang="cs-CZ" sz="2000" dirty="0">
              <a:solidFill>
                <a:srgbClr val="0000FF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Složená dormance</a:t>
            </a:r>
          </a:p>
        </p:txBody>
      </p:sp>
    </p:spTree>
    <p:extLst>
      <p:ext uri="{BB962C8B-B14F-4D97-AF65-F5344CB8AC3E}">
        <p14:creationId xmlns:p14="http://schemas.microsoft.com/office/powerpoint/2010/main" val="522141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7CCEB-CA52-5E79-7C41-5ACAAC820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semena potřebují ke klíčení?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4EC819-9569-ED0A-C27C-DA4A81D24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52968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Požadavky pro klíčení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1" y="1981201"/>
            <a:ext cx="10356851" cy="770314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0000FF"/>
              </a:buClr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dirty="0" err="1">
                <a:solidFill>
                  <a:srgbClr val="0070C0"/>
                </a:solidFill>
                <a:latin typeface="Comic Sans MS" pitchFamily="66" charset="0"/>
              </a:rPr>
              <a:t>všechna</a:t>
            </a:r>
            <a:r>
              <a:rPr lang="en-GB" altLang="cs-CZ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GB" altLang="cs-CZ" dirty="0" err="1">
                <a:solidFill>
                  <a:srgbClr val="0070C0"/>
                </a:solidFill>
                <a:latin typeface="Comic Sans MS" pitchFamily="66" charset="0"/>
              </a:rPr>
              <a:t>semena</a:t>
            </a:r>
            <a:r>
              <a:rPr lang="en-GB" altLang="cs-CZ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GB" altLang="cs-CZ" dirty="0">
                <a:latin typeface="Comic Sans MS" pitchFamily="66" charset="0"/>
              </a:rPr>
              <a:t>pot</a:t>
            </a:r>
            <a:r>
              <a:rPr lang="cs-CZ" altLang="cs-CZ" dirty="0">
                <a:latin typeface="Comic Sans MS" pitchFamily="66" charset="0"/>
              </a:rPr>
              <a:t>ř</a:t>
            </a:r>
            <a:r>
              <a:rPr lang="en-GB" altLang="cs-CZ" dirty="0" err="1">
                <a:latin typeface="Comic Sans MS" pitchFamily="66" charset="0"/>
              </a:rPr>
              <a:t>ebují</a:t>
            </a:r>
            <a:r>
              <a:rPr lang="cs-CZ" altLang="cs-CZ" dirty="0">
                <a:latin typeface="Comic Sans MS" pitchFamily="66" charset="0"/>
              </a:rPr>
              <a:t> pro klíčení</a:t>
            </a:r>
            <a:r>
              <a:rPr lang="en-GB" altLang="cs-CZ" dirty="0">
                <a:latin typeface="Comic Sans MS" pitchFamily="66" charset="0"/>
              </a:rPr>
              <a:t>: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cs-CZ" dirty="0">
              <a:latin typeface="Comic Sans MS" pitchFamily="66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3FE2742-691C-4C88-8673-BB83ED4EB9B7}"/>
              </a:ext>
            </a:extLst>
          </p:cNvPr>
          <p:cNvSpPr txBox="1"/>
          <p:nvPr/>
        </p:nvSpPr>
        <p:spPr>
          <a:xfrm>
            <a:off x="1251066" y="4106486"/>
            <a:ext cx="8142316" cy="440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0000FF"/>
              </a:buClr>
              <a:buFont typeface="Comic Sans MS" pitchFamily="6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dirty="0" err="1">
                <a:solidFill>
                  <a:srgbClr val="0000FF"/>
                </a:solidFill>
                <a:latin typeface="Comic Sans MS" pitchFamily="66" charset="0"/>
              </a:rPr>
              <a:t>Speciální</a:t>
            </a:r>
            <a:r>
              <a:rPr lang="en-GB" altLang="cs-CZ" sz="2800" dirty="0">
                <a:solidFill>
                  <a:srgbClr val="0000FF"/>
                </a:solidFill>
                <a:latin typeface="Comic Sans MS" pitchFamily="66" charset="0"/>
              </a:rPr>
              <a:t> po</a:t>
            </a:r>
            <a:r>
              <a:rPr lang="cs-CZ" altLang="cs-CZ" sz="2800" dirty="0">
                <a:solidFill>
                  <a:srgbClr val="0000FF"/>
                </a:solidFill>
                <a:latin typeface="Comic Sans MS" pitchFamily="66" charset="0"/>
              </a:rPr>
              <a:t>ž</a:t>
            </a:r>
            <a:r>
              <a:rPr lang="en-GB" altLang="cs-CZ" sz="2800" dirty="0" err="1">
                <a:solidFill>
                  <a:srgbClr val="0000FF"/>
                </a:solidFill>
                <a:latin typeface="Comic Sans MS" pitchFamily="66" charset="0"/>
              </a:rPr>
              <a:t>adavky</a:t>
            </a:r>
            <a:r>
              <a:rPr lang="en-GB" altLang="cs-CZ" sz="2800" dirty="0">
                <a:solidFill>
                  <a:srgbClr val="0000FF"/>
                </a:solidFill>
                <a:latin typeface="Comic Sans MS" pitchFamily="66" charset="0"/>
              </a:rPr>
              <a:t> pro </a:t>
            </a:r>
            <a:r>
              <a:rPr lang="en-GB" altLang="cs-CZ" sz="2800" dirty="0" err="1">
                <a:solidFill>
                  <a:srgbClr val="0000FF"/>
                </a:solidFill>
                <a:latin typeface="Comic Sans MS" pitchFamily="66" charset="0"/>
              </a:rPr>
              <a:t>klí</a:t>
            </a:r>
            <a:r>
              <a:rPr lang="cs-CZ" altLang="cs-CZ" sz="2800" dirty="0">
                <a:solidFill>
                  <a:srgbClr val="0000FF"/>
                </a:solidFill>
                <a:latin typeface="Comic Sans MS" pitchFamily="66" charset="0"/>
              </a:rPr>
              <a:t>č</a:t>
            </a:r>
            <a:r>
              <a:rPr lang="en-GB" altLang="cs-CZ" sz="2800" dirty="0" err="1">
                <a:solidFill>
                  <a:srgbClr val="0000FF"/>
                </a:solidFill>
                <a:latin typeface="Comic Sans MS" pitchFamily="66" charset="0"/>
              </a:rPr>
              <a:t>ení</a:t>
            </a:r>
            <a:r>
              <a:rPr lang="en-GB" altLang="cs-CZ" sz="2800" dirty="0">
                <a:latin typeface="Comic Sans MS" pitchFamily="66" charset="0"/>
              </a:rPr>
              <a:t> :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3C874AD-640E-416D-A453-5DF51ACEA0F0}"/>
              </a:ext>
            </a:extLst>
          </p:cNvPr>
          <p:cNvSpPr txBox="1"/>
          <p:nvPr/>
        </p:nvSpPr>
        <p:spPr>
          <a:xfrm>
            <a:off x="2065713" y="2541128"/>
            <a:ext cx="6093228" cy="1258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dirty="0">
                <a:latin typeface="Comic Sans MS" pitchFamily="66" charset="0"/>
              </a:rPr>
              <a:t>p</a:t>
            </a:r>
            <a:r>
              <a:rPr lang="cs-CZ" altLang="cs-CZ" sz="2800" dirty="0">
                <a:latin typeface="Comic Sans MS" pitchFamily="66" charset="0"/>
              </a:rPr>
              <a:t>ř</a:t>
            </a:r>
            <a:r>
              <a:rPr lang="en-GB" altLang="cs-CZ" sz="2800" dirty="0" err="1">
                <a:latin typeface="Comic Sans MS" pitchFamily="66" charset="0"/>
              </a:rPr>
              <a:t>im</a:t>
            </a:r>
            <a:r>
              <a:rPr lang="cs-CZ" altLang="cs-CZ" sz="2800" dirty="0" err="1">
                <a:latin typeface="Comic Sans MS" pitchFamily="66" charset="0"/>
              </a:rPr>
              <a:t>ěř</a:t>
            </a:r>
            <a:r>
              <a:rPr lang="en-GB" altLang="cs-CZ" sz="2800" dirty="0" err="1">
                <a:latin typeface="Comic Sans MS" pitchFamily="66" charset="0"/>
              </a:rPr>
              <a:t>enou</a:t>
            </a:r>
            <a:r>
              <a:rPr lang="en-GB" altLang="cs-CZ" sz="2800" dirty="0">
                <a:latin typeface="Comic Sans MS" pitchFamily="66" charset="0"/>
              </a:rPr>
              <a:t> </a:t>
            </a:r>
            <a:r>
              <a:rPr lang="en-GB" altLang="cs-CZ" sz="2800" dirty="0" err="1">
                <a:latin typeface="Comic Sans MS" pitchFamily="66" charset="0"/>
              </a:rPr>
              <a:t>zásobu</a:t>
            </a:r>
            <a:r>
              <a:rPr lang="en-GB" altLang="cs-CZ" sz="2800" dirty="0">
                <a:latin typeface="Comic Sans MS" pitchFamily="66" charset="0"/>
              </a:rPr>
              <a:t> </a:t>
            </a:r>
            <a:r>
              <a:rPr lang="en-GB" altLang="cs-CZ" sz="2800" dirty="0" err="1">
                <a:latin typeface="Comic Sans MS" pitchFamily="66" charset="0"/>
              </a:rPr>
              <a:t>vody</a:t>
            </a:r>
            <a:endParaRPr lang="en-GB" altLang="cs-CZ" sz="28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dirty="0" err="1">
                <a:latin typeface="Comic Sans MS" pitchFamily="66" charset="0"/>
              </a:rPr>
              <a:t>vhodnou</a:t>
            </a:r>
            <a:r>
              <a:rPr lang="en-GB" altLang="cs-CZ" sz="2800" dirty="0">
                <a:latin typeface="Comic Sans MS" pitchFamily="66" charset="0"/>
              </a:rPr>
              <a:t> </a:t>
            </a:r>
            <a:r>
              <a:rPr lang="en-GB" altLang="cs-CZ" sz="2800" dirty="0" err="1">
                <a:latin typeface="Comic Sans MS" pitchFamily="66" charset="0"/>
              </a:rPr>
              <a:t>teplotu</a:t>
            </a:r>
            <a:endParaRPr lang="en-GB" altLang="cs-CZ" sz="28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800" dirty="0">
                <a:latin typeface="Comic Sans MS" pitchFamily="66" charset="0"/>
              </a:rPr>
              <a:t>p</a:t>
            </a:r>
            <a:r>
              <a:rPr lang="cs-CZ" altLang="cs-CZ" sz="2800" dirty="0">
                <a:latin typeface="Comic Sans MS" pitchFamily="66" charset="0"/>
              </a:rPr>
              <a:t>ř</a:t>
            </a:r>
            <a:r>
              <a:rPr lang="en-GB" altLang="cs-CZ" sz="2800" dirty="0" err="1">
                <a:latin typeface="Comic Sans MS" pitchFamily="66" charset="0"/>
              </a:rPr>
              <a:t>ítomnost</a:t>
            </a:r>
            <a:r>
              <a:rPr lang="en-GB" altLang="cs-CZ" sz="2800" dirty="0">
                <a:latin typeface="Comic Sans MS" pitchFamily="66" charset="0"/>
              </a:rPr>
              <a:t> </a:t>
            </a:r>
            <a:r>
              <a:rPr lang="en-GB" altLang="cs-CZ" sz="2800" dirty="0" err="1">
                <a:latin typeface="Comic Sans MS" pitchFamily="66" charset="0"/>
              </a:rPr>
              <a:t>kyslíku</a:t>
            </a:r>
            <a:endParaRPr lang="en-GB" altLang="cs-CZ" sz="2800" dirty="0">
              <a:latin typeface="Comic Sans MS" pitchFamily="66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0674BF8-6E5B-4B77-86AD-95011F767DC9}"/>
              </a:ext>
            </a:extLst>
          </p:cNvPr>
          <p:cNvSpPr txBox="1"/>
          <p:nvPr/>
        </p:nvSpPr>
        <p:spPr>
          <a:xfrm>
            <a:off x="2065712" y="4547441"/>
            <a:ext cx="7876309" cy="1469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 err="1">
                <a:latin typeface="Comic Sans MS" pitchFamily="66" charset="0"/>
              </a:rPr>
              <a:t>zmrznutí</a:t>
            </a:r>
            <a:r>
              <a:rPr lang="en-GB" altLang="cs-CZ" sz="2400" dirty="0">
                <a:latin typeface="Comic Sans MS" pitchFamily="66" charset="0"/>
              </a:rPr>
              <a:t> – p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 err="1">
                <a:latin typeface="Comic Sans MS" pitchFamily="66" charset="0"/>
              </a:rPr>
              <a:t>ispívá</a:t>
            </a:r>
            <a:r>
              <a:rPr lang="en-GB" altLang="cs-CZ" sz="2400" dirty="0">
                <a:latin typeface="Comic Sans MS" pitchFamily="66" charset="0"/>
              </a:rPr>
              <a:t> k </a:t>
            </a:r>
            <a:r>
              <a:rPr lang="en-GB" altLang="cs-CZ" sz="2400" dirty="0" err="1">
                <a:latin typeface="Comic Sans MS" pitchFamily="66" charset="0"/>
              </a:rPr>
              <a:t>otev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 err="1">
                <a:latin typeface="Comic Sans MS" pitchFamily="66" charset="0"/>
              </a:rPr>
              <a:t>ení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osemení</a:t>
            </a:r>
            <a:endParaRPr lang="en-GB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 err="1">
                <a:latin typeface="Comic Sans MS" pitchFamily="66" charset="0"/>
              </a:rPr>
              <a:t>horko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nebo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kou</a:t>
            </a:r>
            <a:r>
              <a:rPr lang="cs-CZ" altLang="cs-CZ" sz="2400" dirty="0">
                <a:latin typeface="Comic Sans MS" pitchFamily="66" charset="0"/>
              </a:rPr>
              <a:t>ř</a:t>
            </a:r>
            <a:r>
              <a:rPr lang="en-GB" altLang="cs-CZ" sz="2400" dirty="0">
                <a:latin typeface="Comic Sans MS" pitchFamily="66" charset="0"/>
              </a:rPr>
              <a:t> z </a:t>
            </a:r>
            <a:r>
              <a:rPr lang="en-GB" altLang="cs-CZ" sz="2400" dirty="0" err="1">
                <a:latin typeface="Comic Sans MS" pitchFamily="66" charset="0"/>
              </a:rPr>
              <a:t>ohn</a:t>
            </a:r>
            <a:r>
              <a:rPr lang="cs-CZ" altLang="cs-CZ" sz="2400" dirty="0">
                <a:latin typeface="Comic Sans MS" pitchFamily="66" charset="0"/>
              </a:rPr>
              <a:t>ě</a:t>
            </a:r>
            <a:endParaRPr lang="en-GB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 err="1">
                <a:latin typeface="Comic Sans MS" pitchFamily="66" charset="0"/>
              </a:rPr>
              <a:t>abrasivní</a:t>
            </a:r>
            <a:r>
              <a:rPr lang="en-GB" altLang="cs-CZ" sz="2400" dirty="0">
                <a:latin typeface="Comic Sans MS" pitchFamily="66" charset="0"/>
              </a:rPr>
              <a:t> p</a:t>
            </a:r>
            <a:r>
              <a:rPr lang="cs-CZ" altLang="cs-CZ" sz="2400" dirty="0">
                <a:latin typeface="Comic Sans MS" pitchFamily="66" charset="0"/>
              </a:rPr>
              <a:t>ů</a:t>
            </a:r>
            <a:r>
              <a:rPr lang="en-GB" altLang="cs-CZ" sz="2400" dirty="0" err="1">
                <a:latin typeface="Comic Sans MS" pitchFamily="66" charset="0"/>
              </a:rPr>
              <a:t>sobení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písku</a:t>
            </a:r>
            <a:endParaRPr lang="en-GB" altLang="cs-CZ" sz="24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FontTx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cs-CZ" sz="2400" dirty="0" err="1">
                <a:latin typeface="Comic Sans MS" pitchFamily="66" charset="0"/>
              </a:rPr>
              <a:t>hydrolyza</a:t>
            </a:r>
            <a:r>
              <a:rPr lang="cs-CZ" altLang="cs-CZ" sz="2400" dirty="0">
                <a:latin typeface="Comic Sans MS" pitchFamily="66" charset="0"/>
              </a:rPr>
              <a:t>č</a:t>
            </a:r>
            <a:r>
              <a:rPr lang="en-GB" altLang="cs-CZ" sz="2400" dirty="0" err="1">
                <a:latin typeface="Comic Sans MS" pitchFamily="66" charset="0"/>
              </a:rPr>
              <a:t>ní</a:t>
            </a:r>
            <a:r>
              <a:rPr lang="en-GB" altLang="cs-CZ" sz="2400" dirty="0">
                <a:latin typeface="Comic Sans MS" pitchFamily="66" charset="0"/>
              </a:rPr>
              <a:t> p</a:t>
            </a:r>
            <a:r>
              <a:rPr lang="cs-CZ" altLang="cs-CZ" sz="2400" dirty="0">
                <a:latin typeface="Comic Sans MS" pitchFamily="66" charset="0"/>
              </a:rPr>
              <a:t>ů</a:t>
            </a:r>
            <a:r>
              <a:rPr lang="en-GB" altLang="cs-CZ" sz="2400" dirty="0" err="1">
                <a:latin typeface="Comic Sans MS" pitchFamily="66" charset="0"/>
              </a:rPr>
              <a:t>sobení</a:t>
            </a:r>
            <a:r>
              <a:rPr lang="en-GB" altLang="cs-CZ" sz="2400" dirty="0">
                <a:latin typeface="Comic Sans MS" pitchFamily="66" charset="0"/>
              </a:rPr>
              <a:t> v za</a:t>
            </a:r>
            <a:r>
              <a:rPr lang="cs-CZ" altLang="cs-CZ" sz="2400" dirty="0">
                <a:latin typeface="Comic Sans MS" pitchFamily="66" charset="0"/>
              </a:rPr>
              <a:t>ž</a:t>
            </a:r>
            <a:r>
              <a:rPr lang="en-GB" altLang="cs-CZ" sz="2400" dirty="0" err="1">
                <a:latin typeface="Comic Sans MS" pitchFamily="66" charset="0"/>
              </a:rPr>
              <a:t>ívacím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en-GB" altLang="cs-CZ" sz="2400" dirty="0" err="1">
                <a:latin typeface="Comic Sans MS" pitchFamily="66" charset="0"/>
              </a:rPr>
              <a:t>traktu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cs-CZ" altLang="cs-CZ" sz="2400" dirty="0">
                <a:latin typeface="Comic Sans MS" pitchFamily="66" charset="0"/>
              </a:rPr>
              <a:t>ž</a:t>
            </a:r>
            <a:r>
              <a:rPr lang="en-GB" altLang="cs-CZ" sz="2400" dirty="0" err="1">
                <a:latin typeface="Comic Sans MS" pitchFamily="66" charset="0"/>
              </a:rPr>
              <a:t>ivo</a:t>
            </a:r>
            <a:r>
              <a:rPr lang="cs-CZ" altLang="cs-CZ" sz="2400" dirty="0">
                <a:latin typeface="Comic Sans MS" pitchFamily="66" charset="0"/>
              </a:rPr>
              <a:t>č</a:t>
            </a:r>
            <a:r>
              <a:rPr lang="en-GB" altLang="cs-CZ" sz="2400" dirty="0">
                <a:latin typeface="Comic Sans MS" pitchFamily="66" charset="0"/>
              </a:rPr>
              <a:t>ich</a:t>
            </a:r>
            <a:r>
              <a:rPr lang="cs-CZ" altLang="cs-CZ" sz="2400" dirty="0">
                <a:latin typeface="Comic Sans MS" pitchFamily="66" charset="0"/>
              </a:rPr>
              <a:t>ů</a:t>
            </a:r>
            <a:endParaRPr lang="en-GB" altLang="cs-CZ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24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489" y="0"/>
            <a:ext cx="6365875" cy="68580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352800" y="6019800"/>
            <a:ext cx="1066800" cy="381000"/>
          </a:xfrm>
          <a:prstGeom prst="rect">
            <a:avLst/>
          </a:prstGeom>
          <a:solidFill>
            <a:srgbClr val="66FF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352800" y="6019824"/>
            <a:ext cx="121920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Comic Sans MS" panose="030F0702030302020204" pitchFamily="66" charset="0"/>
              <a:buNone/>
            </a:pPr>
            <a:r>
              <a:rPr lang="en-GB" altLang="cs-CZ" sz="2000">
                <a:latin typeface="Comic Sans MS" panose="030F0702030302020204" pitchFamily="66" charset="0"/>
              </a:rPr>
              <a:t>oplození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172200" y="152400"/>
            <a:ext cx="990600" cy="38100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m</a:t>
            </a:r>
            <a:r>
              <a:rPr lang="en-GB" altLang="cs-CZ" sz="2000">
                <a:latin typeface="Comic Sans MS" panose="030F0702030302020204" pitchFamily="66" charset="0"/>
              </a:rPr>
              <a:t>eiosis</a:t>
            </a:r>
          </a:p>
        </p:txBody>
      </p:sp>
      <p:sp>
        <p:nvSpPr>
          <p:cNvPr id="5" name="AutoShape 7"/>
          <p:cNvSpPr>
            <a:spLocks/>
          </p:cNvSpPr>
          <p:nvPr/>
        </p:nvSpPr>
        <p:spPr bwMode="auto">
          <a:xfrm>
            <a:off x="3886200" y="304800"/>
            <a:ext cx="152400" cy="1905000"/>
          </a:xfrm>
          <a:prstGeom prst="leftBrace">
            <a:avLst>
              <a:gd name="adj1" fmla="val 104167"/>
              <a:gd name="adj2" fmla="val 50000"/>
            </a:avLst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6" name="AutoShape 8"/>
          <p:cNvSpPr>
            <a:spLocks/>
          </p:cNvSpPr>
          <p:nvPr/>
        </p:nvSpPr>
        <p:spPr bwMode="auto">
          <a:xfrm>
            <a:off x="4267200" y="2286000"/>
            <a:ext cx="152400" cy="1143000"/>
          </a:xfrm>
          <a:prstGeom prst="leftBrace">
            <a:avLst>
              <a:gd name="adj1" fmla="val 62500"/>
              <a:gd name="adj2" fmla="val 49681"/>
            </a:avLst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539751" y="2552700"/>
            <a:ext cx="1676400" cy="1752600"/>
          </a:xfrm>
          <a:prstGeom prst="ellipse">
            <a:avLst/>
          </a:pr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 b="1">
                <a:latin typeface="Comic Sans MS" panose="030F0702030302020204" pitchFamily="66" charset="0"/>
              </a:rPr>
              <a:t>    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g</a:t>
            </a:r>
            <a:r>
              <a:rPr lang="en-GB" altLang="cs-CZ" sz="2000" b="1">
                <a:latin typeface="Comic Sans MS" panose="030F0702030302020204" pitchFamily="66" charset="0"/>
              </a:rPr>
              <a:t>ametofyt</a:t>
            </a: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474665" y="2608287"/>
            <a:ext cx="915987" cy="674687"/>
          </a:xfrm>
          <a:prstGeom prst="triangle">
            <a:avLst>
              <a:gd name="adj" fmla="val 50000"/>
            </a:avLst>
          </a:prstGeom>
          <a:solidFill>
            <a:srgbClr val="66FF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000" b="1">
                <a:latin typeface="Comic Sans MS" panose="030F0702030302020204" pitchFamily="66" charset="0"/>
              </a:rPr>
              <a:t>spor</a:t>
            </a:r>
            <a:endParaRPr lang="en-GB" altLang="cs-CZ" sz="2000" b="1">
              <a:latin typeface="Comic Sans MS" panose="030F0702030302020204" pitchFamily="66" charset="0"/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t="25487" r="43652" b="8374"/>
          <a:stretch>
            <a:fillRect/>
          </a:stretch>
        </p:blipFill>
        <p:spPr bwMode="auto">
          <a:xfrm>
            <a:off x="611189" y="4541838"/>
            <a:ext cx="1728787" cy="205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714" t="25487" r="43652" b="83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1"/>
          <p:cNvSpPr txBox="1">
            <a:spLocks noChangeArrowheads="1"/>
          </p:cNvSpPr>
          <p:nvPr/>
        </p:nvSpPr>
        <p:spPr>
          <a:xfrm>
            <a:off x="17" y="304800"/>
            <a:ext cx="277177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Rodozm</a:t>
            </a:r>
            <a:r>
              <a:rPr lang="cs-CZ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na u mechorostů</a:t>
            </a:r>
            <a:endParaRPr lang="en-GB" altLang="cs-CZ"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" y="1447821"/>
            <a:ext cx="2916239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e</a:t>
            </a:r>
            <a:r>
              <a:rPr lang="en-GB" altLang="cs-CZ" sz="1800" b="1">
                <a:latin typeface="Comic Sans MS" panose="030F0702030302020204" pitchFamily="66" charset="0"/>
              </a:rPr>
              <a:t>mbryo i zralý sporofyt jsou závislé na fotosyntéze gametofytu</a:t>
            </a:r>
          </a:p>
        </p:txBody>
      </p:sp>
    </p:spTree>
    <p:extLst>
      <p:ext uri="{BB962C8B-B14F-4D97-AF65-F5344CB8AC3E}">
        <p14:creationId xmlns:p14="http://schemas.microsoft.com/office/powerpoint/2010/main" val="206898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10363200" cy="520700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3333CC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Klí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č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ní rostlina x semená</a:t>
            </a:r>
            <a:r>
              <a:rPr lang="cs-CZ" altLang="cs-CZ" sz="2800" b="1">
                <a:solidFill>
                  <a:srgbClr val="0000FF"/>
                </a:solidFill>
                <a:latin typeface="Comic Sans MS" pitchFamily="66" charset="0"/>
              </a:rPr>
              <a:t>č</a:t>
            </a:r>
            <a:r>
              <a:rPr lang="en-GB" altLang="cs-CZ" sz="2800" b="1">
                <a:solidFill>
                  <a:srgbClr val="0000FF"/>
                </a:solidFill>
                <a:latin typeface="Comic Sans MS" pitchFamily="66" charset="0"/>
              </a:rPr>
              <a:t>ek (seedling)‏</a:t>
            </a:r>
          </a:p>
        </p:txBody>
      </p:sp>
      <p:sp>
        <p:nvSpPr>
          <p:cNvPr id="76803" name="Text Box 5"/>
          <p:cNvSpPr txBox="1">
            <a:spLocks noChangeArrowheads="1"/>
          </p:cNvSpPr>
          <p:nvPr/>
        </p:nvSpPr>
        <p:spPr bwMode="auto">
          <a:xfrm>
            <a:off x="728134" y="838201"/>
            <a:ext cx="10733617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Char char="•"/>
            </a:pPr>
            <a:r>
              <a:rPr lang="cs-CZ" altLang="cs-CZ" sz="2400" b="1">
                <a:solidFill>
                  <a:srgbClr val="0000FF"/>
                </a:solidFill>
                <a:latin typeface="Comic Sans MS" pitchFamily="66" charset="0"/>
              </a:rPr>
              <a:t>kořen</a:t>
            </a:r>
            <a:r>
              <a:rPr lang="cs-CZ" altLang="cs-CZ" sz="2400">
                <a:solidFill>
                  <a:srgbClr val="0000FF"/>
                </a:solidFill>
                <a:latin typeface="Comic Sans MS" pitchFamily="66" charset="0"/>
              </a:rPr>
              <a:t> se vždy vyvíjí jako první</a:t>
            </a:r>
            <a:r>
              <a:rPr lang="cs-CZ" altLang="cs-CZ" sz="2400">
                <a:latin typeface="Comic Sans MS" pitchFamily="66" charset="0"/>
              </a:rPr>
              <a:t> a  roste směrem dolů do půdy </a:t>
            </a:r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Char char="•"/>
            </a:pPr>
            <a:r>
              <a:rPr lang="cs-CZ" altLang="cs-CZ" sz="2400">
                <a:latin typeface="Comic Sans MS" pitchFamily="66" charset="0"/>
              </a:rPr>
              <a:t>pak vyrůstá ze semene stonek (hypokotyl) a vynáší nad povrch půdy děložní listy, které hledají světlo</a:t>
            </a:r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Char char="•"/>
            </a:pPr>
            <a:r>
              <a:rPr lang="cs-CZ" altLang="cs-CZ" sz="2400">
                <a:latin typeface="Comic Sans MS" pitchFamily="66" charset="0"/>
              </a:rPr>
              <a:t>chloroplasty v buňkách stonku (i hypokotylu) a děložních listů rychle dozrávají -  zelenají</a:t>
            </a:r>
          </a:p>
        </p:txBody>
      </p:sp>
      <p:pic>
        <p:nvPicPr>
          <p:cNvPr id="768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b="7283"/>
          <a:stretch>
            <a:fillRect/>
          </a:stretch>
        </p:blipFill>
        <p:spPr bwMode="auto">
          <a:xfrm>
            <a:off x="304801" y="3251201"/>
            <a:ext cx="771101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0124" b="72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5" name="Rectangle 8"/>
          <p:cNvSpPr>
            <a:spLocks noChangeArrowheads="1"/>
          </p:cNvSpPr>
          <p:nvPr/>
        </p:nvSpPr>
        <p:spPr bwMode="auto">
          <a:xfrm>
            <a:off x="1828800" y="3429000"/>
            <a:ext cx="7112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pukání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osemení</a:t>
            </a:r>
          </a:p>
        </p:txBody>
      </p:sp>
      <p:sp>
        <p:nvSpPr>
          <p:cNvPr id="76806" name="Rectangle 10"/>
          <p:cNvSpPr>
            <a:spLocks noChangeArrowheads="1"/>
          </p:cNvSpPr>
          <p:nvPr/>
        </p:nvSpPr>
        <p:spPr bwMode="auto">
          <a:xfrm>
            <a:off x="3352800" y="3429000"/>
            <a:ext cx="11176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pukání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endospermu</a:t>
            </a:r>
          </a:p>
        </p:txBody>
      </p:sp>
      <p:sp>
        <p:nvSpPr>
          <p:cNvPr id="76807" name="Rectangle 11"/>
          <p:cNvSpPr>
            <a:spLocks noChangeArrowheads="1"/>
          </p:cNvSpPr>
          <p:nvPr/>
        </p:nvSpPr>
        <p:spPr bwMode="auto">
          <a:xfrm>
            <a:off x="5230284" y="3429000"/>
            <a:ext cx="9144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prodlužování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embryonální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osy</a:t>
            </a:r>
          </a:p>
        </p:txBody>
      </p:sp>
      <p:sp>
        <p:nvSpPr>
          <p:cNvPr id="76808" name="Rectangle 12"/>
          <p:cNvSpPr>
            <a:spLocks noChangeArrowheads="1"/>
          </p:cNvSpPr>
          <p:nvPr/>
        </p:nvSpPr>
        <p:spPr bwMode="auto">
          <a:xfrm>
            <a:off x="304800" y="5562600"/>
            <a:ext cx="10160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tvorba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kořenového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vlášení</a:t>
            </a:r>
          </a:p>
        </p:txBody>
      </p:sp>
      <p:sp>
        <p:nvSpPr>
          <p:cNvPr id="76809" name="Rectangle 13"/>
          <p:cNvSpPr>
            <a:spLocks noChangeArrowheads="1"/>
          </p:cNvSpPr>
          <p:nvPr/>
        </p:nvSpPr>
        <p:spPr bwMode="auto">
          <a:xfrm>
            <a:off x="3556000" y="5562600"/>
            <a:ext cx="7112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růst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kořene a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hypokotylu</a:t>
            </a:r>
          </a:p>
        </p:txBody>
      </p:sp>
      <p:sp>
        <p:nvSpPr>
          <p:cNvPr id="76810" name="Rectangle 14"/>
          <p:cNvSpPr>
            <a:spLocks noChangeArrowheads="1"/>
          </p:cNvSpPr>
          <p:nvPr/>
        </p:nvSpPr>
        <p:spPr bwMode="auto">
          <a:xfrm>
            <a:off x="3556000" y="6019800"/>
            <a:ext cx="7112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zelenání</a:t>
            </a:r>
          </a:p>
        </p:txBody>
      </p:sp>
      <p:sp>
        <p:nvSpPr>
          <p:cNvPr id="76811" name="Rectangle 15"/>
          <p:cNvSpPr>
            <a:spLocks noChangeArrowheads="1"/>
          </p:cNvSpPr>
          <p:nvPr/>
        </p:nvSpPr>
        <p:spPr bwMode="auto">
          <a:xfrm>
            <a:off x="5689600" y="5562600"/>
            <a:ext cx="7620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rozložení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děloh</a:t>
            </a:r>
          </a:p>
        </p:txBody>
      </p:sp>
      <p:sp>
        <p:nvSpPr>
          <p:cNvPr id="76812" name="Rectangle 16"/>
          <p:cNvSpPr>
            <a:spLocks noChangeArrowheads="1"/>
          </p:cNvSpPr>
          <p:nvPr/>
        </p:nvSpPr>
        <p:spPr bwMode="auto">
          <a:xfrm>
            <a:off x="6096000" y="4724400"/>
            <a:ext cx="18288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autotrofní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000" b="1">
                <a:solidFill>
                  <a:srgbClr val="FFFFFF"/>
                </a:solidFill>
                <a:latin typeface="Comic Sans MS" pitchFamily="66" charset="0"/>
              </a:rPr>
              <a:t>rostlinka</a:t>
            </a:r>
          </a:p>
        </p:txBody>
      </p:sp>
      <p:sp>
        <p:nvSpPr>
          <p:cNvPr id="76813" name="Text Box 17"/>
          <p:cNvSpPr txBox="1">
            <a:spLocks noChangeArrowheads="1"/>
          </p:cNvSpPr>
          <p:nvPr/>
        </p:nvSpPr>
        <p:spPr bwMode="auto">
          <a:xfrm>
            <a:off x="8737601" y="4495800"/>
            <a:ext cx="1920719" cy="62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000" b="1">
                <a:solidFill>
                  <a:srgbClr val="0000FF"/>
                </a:solidFill>
                <a:latin typeface="Comic Sans MS" pitchFamily="66" charset="0"/>
              </a:rPr>
              <a:t>stadia klíčení 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000" b="1" i="1">
                <a:solidFill>
                  <a:srgbClr val="0000FF"/>
                </a:solidFill>
                <a:latin typeface="Comic Sans MS" pitchFamily="66" charset="0"/>
              </a:rPr>
              <a:t>Arabidopsis</a:t>
            </a:r>
          </a:p>
        </p:txBody>
      </p:sp>
    </p:spTree>
    <p:extLst>
      <p:ext uri="{BB962C8B-B14F-4D97-AF65-F5344CB8AC3E}">
        <p14:creationId xmlns:p14="http://schemas.microsoft.com/office/powerpoint/2010/main" val="6285109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buClr>
                <a:srgbClr val="0000FF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  <a:t>Klíčení</a:t>
            </a:r>
            <a:br>
              <a:rPr lang="cs-CZ" altLang="cs-CZ" sz="3200" b="1">
                <a:solidFill>
                  <a:srgbClr val="0000FF"/>
                </a:solidFill>
                <a:latin typeface="Comic Sans MS" pitchFamily="66" charset="0"/>
              </a:rPr>
            </a:br>
            <a:endParaRPr lang="cs-CZ" altLang="cs-CZ" sz="32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609600" y="1676401"/>
            <a:ext cx="7620000" cy="136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solidFill>
                  <a:srgbClr val="0000FF"/>
                </a:solidFill>
                <a:latin typeface="Comic Sans MS" pitchFamily="66" charset="0"/>
              </a:rPr>
              <a:t>epigeické</a:t>
            </a:r>
            <a:r>
              <a:rPr lang="cs-CZ" altLang="cs-CZ" sz="2400">
                <a:latin typeface="Comic Sans MS" pitchFamily="66" charset="0"/>
              </a:rPr>
              <a:t> – dělohy jsou hypokotylem vynášeny nad povrch, zelenají: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latin typeface="Comic Sans MS" pitchFamily="66" charset="0"/>
              </a:rPr>
              <a:t>jehličnan</a:t>
            </a:r>
            <a:r>
              <a:rPr lang="en-US" altLang="cs-CZ" sz="2400">
                <a:latin typeface="Comic Sans MS" pitchFamily="66" charset="0"/>
              </a:rPr>
              <a:t>y</a:t>
            </a:r>
            <a:r>
              <a:rPr lang="cs-CZ" altLang="cs-CZ" sz="2400">
                <a:latin typeface="Comic Sans MS" pitchFamily="66" charset="0"/>
              </a:rPr>
              <a:t>, tabák, </a:t>
            </a:r>
            <a:r>
              <a:rPr lang="cs-CZ" altLang="cs-CZ" sz="2400" i="1">
                <a:latin typeface="Comic Sans MS" pitchFamily="66" charset="0"/>
              </a:rPr>
              <a:t>Arabidopsis, Phaseolus, Helianthus, Allium</a:t>
            </a:r>
          </a:p>
        </p:txBody>
      </p:sp>
      <p:sp>
        <p:nvSpPr>
          <p:cNvPr id="78852" name="Text Box 5"/>
          <p:cNvSpPr txBox="1">
            <a:spLocks noChangeArrowheads="1"/>
          </p:cNvSpPr>
          <p:nvPr/>
        </p:nvSpPr>
        <p:spPr bwMode="auto">
          <a:xfrm>
            <a:off x="609600" y="4495800"/>
            <a:ext cx="6502400" cy="136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dirty="0">
                <a:solidFill>
                  <a:srgbClr val="0000FF"/>
                </a:solidFill>
                <a:latin typeface="Comic Sans MS" pitchFamily="66" charset="0"/>
              </a:rPr>
              <a:t>h</a:t>
            </a:r>
            <a:r>
              <a:rPr lang="en-GB" altLang="cs-CZ" sz="2400" dirty="0" err="1">
                <a:solidFill>
                  <a:srgbClr val="0000FF"/>
                </a:solidFill>
                <a:latin typeface="Comic Sans MS" pitchFamily="66" charset="0"/>
              </a:rPr>
              <a:t>ypogeické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cs-CZ" altLang="cs-CZ" sz="2400" dirty="0">
                <a:latin typeface="Comic Sans MS" pitchFamily="66" charset="0"/>
              </a:rPr>
              <a:t>- dělohy</a:t>
            </a:r>
            <a:r>
              <a:rPr lang="en-GB" altLang="cs-CZ" sz="2400" dirty="0">
                <a:latin typeface="Comic Sans MS" pitchFamily="66" charset="0"/>
              </a:rPr>
              <a:t> </a:t>
            </a:r>
            <a:r>
              <a:rPr lang="cs-CZ" altLang="cs-CZ" sz="2400" dirty="0">
                <a:latin typeface="Comic Sans MS" pitchFamily="66" charset="0"/>
              </a:rPr>
              <a:t>zůstávají pod povrchem substrátu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 dirty="0" err="1">
                <a:latin typeface="Comic Sans MS" pitchFamily="66" charset="0"/>
              </a:rPr>
              <a:t>Quercus</a:t>
            </a:r>
            <a:r>
              <a:rPr lang="cs-CZ" altLang="cs-CZ" sz="2400" i="1" dirty="0">
                <a:latin typeface="Comic Sans MS" pitchFamily="66" charset="0"/>
              </a:rPr>
              <a:t>, </a:t>
            </a:r>
            <a:r>
              <a:rPr lang="cs-CZ" altLang="cs-CZ" sz="2400" i="1" dirty="0" err="1">
                <a:latin typeface="Comic Sans MS" pitchFamily="66" charset="0"/>
              </a:rPr>
              <a:t>Pisum</a:t>
            </a:r>
            <a:r>
              <a:rPr lang="cs-CZ" altLang="cs-CZ" sz="2400" i="1" dirty="0">
                <a:latin typeface="Comic Sans MS" pitchFamily="66" charset="0"/>
              </a:rPr>
              <a:t>, </a:t>
            </a:r>
            <a:r>
              <a:rPr lang="en-US" altLang="cs-CZ" sz="2400" i="1" dirty="0" err="1">
                <a:latin typeface="Comic Sans MS" pitchFamily="66" charset="0"/>
              </a:rPr>
              <a:t>Juglans</a:t>
            </a:r>
            <a:r>
              <a:rPr lang="en-US" altLang="cs-CZ" sz="2400" i="1" dirty="0">
                <a:latin typeface="Comic Sans MS" pitchFamily="66" charset="0"/>
              </a:rPr>
              <a:t>, </a:t>
            </a:r>
            <a:r>
              <a:rPr lang="cs-CZ" altLang="cs-CZ" sz="2400" i="1" dirty="0" err="1">
                <a:latin typeface="Comic Sans MS" pitchFamily="66" charset="0"/>
              </a:rPr>
              <a:t>Poaceae</a:t>
            </a:r>
            <a:endParaRPr lang="cs-CZ" altLang="cs-CZ" sz="2400" i="1" dirty="0">
              <a:latin typeface="Comic Sans MS" pitchFamily="66" charset="0"/>
            </a:endParaRP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endParaRPr lang="en-GB" altLang="cs-CZ" sz="2400" dirty="0">
              <a:latin typeface="Comic Sans MS" pitchFamily="66" charset="0"/>
            </a:endParaRPr>
          </a:p>
        </p:txBody>
      </p:sp>
      <p:pic>
        <p:nvPicPr>
          <p:cNvPr id="78853" name="Picture 9" descr="http://upload.wikimedia.org/wikipedia/commons/7/75/Sunflower_seedlin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457200"/>
            <a:ext cx="4064000" cy="2667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4" name="Text Box 10"/>
          <p:cNvSpPr txBox="1">
            <a:spLocks noChangeArrowheads="1"/>
          </p:cNvSpPr>
          <p:nvPr/>
        </p:nvSpPr>
        <p:spPr bwMode="auto">
          <a:xfrm>
            <a:off x="711200" y="3429000"/>
            <a:ext cx="6168676" cy="56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800" dirty="0">
                <a:solidFill>
                  <a:srgbClr val="0000FF"/>
                </a:solidFill>
                <a:latin typeface="Comic Sans MS" pitchFamily="66" charset="0"/>
              </a:rPr>
              <a:t>http://www.youtube.com/watch?v=XTZih16DUB4&amp;hd=1</a:t>
            </a:r>
          </a:p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800" dirty="0">
                <a:solidFill>
                  <a:srgbClr val="0000FF"/>
                </a:solidFill>
                <a:latin typeface="Comic Sans MS" pitchFamily="66" charset="0"/>
              </a:rPr>
              <a:t>http://www.youtube.com/watch?NR=1&amp;v=d26AhcKeEbE</a:t>
            </a:r>
          </a:p>
        </p:txBody>
      </p:sp>
      <p:sp>
        <p:nvSpPr>
          <p:cNvPr id="78855" name="Text Box 11"/>
          <p:cNvSpPr txBox="1">
            <a:spLocks noChangeArrowheads="1"/>
          </p:cNvSpPr>
          <p:nvPr/>
        </p:nvSpPr>
        <p:spPr bwMode="auto">
          <a:xfrm>
            <a:off x="609600" y="5528197"/>
            <a:ext cx="7433445" cy="33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1800" dirty="0">
                <a:solidFill>
                  <a:srgbClr val="0000FF"/>
                </a:solidFill>
                <a:latin typeface="Comic Sans MS" pitchFamily="66" charset="0"/>
              </a:rPr>
              <a:t>http://www.youtube.com/watch?v=iFCdAgeMGOA&amp;feature=related</a:t>
            </a:r>
          </a:p>
        </p:txBody>
      </p:sp>
      <p:sp>
        <p:nvSpPr>
          <p:cNvPr id="2" name="Obdélník 1"/>
          <p:cNvSpPr/>
          <p:nvPr/>
        </p:nvSpPr>
        <p:spPr>
          <a:xfrm>
            <a:off x="609600" y="6117272"/>
            <a:ext cx="11123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solidFill>
                  <a:srgbClr val="0000FF"/>
                </a:solidFill>
                <a:latin typeface="Comic Sans MS" pitchFamily="66" charset="0"/>
              </a:rPr>
              <a:t>Viviparní klíčení </a:t>
            </a:r>
            <a:r>
              <a:rPr lang="cs-CZ" altLang="cs-CZ" dirty="0">
                <a:latin typeface="Comic Sans MS" pitchFamily="66" charset="0"/>
              </a:rPr>
              <a:t>– např. „mangrovníky“ (např. </a:t>
            </a:r>
            <a:r>
              <a:rPr lang="cs-CZ" altLang="cs-CZ" dirty="0" err="1">
                <a:latin typeface="Comic Sans MS" pitchFamily="66" charset="0"/>
              </a:rPr>
              <a:t>Rhizophora</a:t>
            </a:r>
            <a:r>
              <a:rPr lang="cs-CZ" altLang="cs-CZ" dirty="0">
                <a:latin typeface="Comic Sans MS" pitchFamily="66" charset="0"/>
              </a:rPr>
              <a:t> – kořenovníky) – klíčení v plodu na mateř. </a:t>
            </a:r>
            <a:r>
              <a:rPr lang="cs-CZ" altLang="cs-CZ" dirty="0" err="1">
                <a:latin typeface="Comic Sans MS" pitchFamily="66" charset="0"/>
              </a:rPr>
              <a:t>rost</a:t>
            </a:r>
            <a:r>
              <a:rPr lang="cs-CZ" altLang="cs-CZ" dirty="0">
                <a:latin typeface="Comic Sans MS" pitchFamily="66" charset="0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56834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rach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02014"/>
            <a:ext cx="701040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 descr="fazol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0264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4" descr="li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38" b="12973"/>
          <a:stretch>
            <a:fillRect/>
          </a:stretch>
        </p:blipFill>
        <p:spPr bwMode="auto">
          <a:xfrm>
            <a:off x="9042401" y="0"/>
            <a:ext cx="268816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5" descr="li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8" t="7172" r="16541" b="9669"/>
          <a:stretch>
            <a:fillRect/>
          </a:stretch>
        </p:blipFill>
        <p:spPr bwMode="auto">
          <a:xfrm>
            <a:off x="812800" y="3429000"/>
            <a:ext cx="2540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385234" y="2905125"/>
            <a:ext cx="2549096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latin typeface="Comic Sans MS" pitchFamily="66" charset="0"/>
              </a:rPr>
              <a:t>klíčení epigeické</a:t>
            </a: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4775200" y="3657600"/>
            <a:ext cx="2794355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latin typeface="Comic Sans MS" pitchFamily="66" charset="0"/>
              </a:rPr>
              <a:t>klíčení hypogeické</a:t>
            </a: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182034" y="161925"/>
            <a:ext cx="1553630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solidFill>
                  <a:srgbClr val="0000FF"/>
                </a:solidFill>
                <a:latin typeface="Comic Sans MS" pitchFamily="66" charset="0"/>
              </a:rPr>
              <a:t>Phaseolus</a:t>
            </a: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9042401" y="2514600"/>
            <a:ext cx="809837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solidFill>
                  <a:srgbClr val="0000FF"/>
                </a:solidFill>
                <a:latin typeface="Comic Sans MS" pitchFamily="66" charset="0"/>
              </a:rPr>
              <a:t>Tilia</a:t>
            </a:r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4673600" y="6019800"/>
            <a:ext cx="979755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solidFill>
                  <a:srgbClr val="0000FF"/>
                </a:solidFill>
                <a:latin typeface="Comic Sans MS" pitchFamily="66" charset="0"/>
              </a:rPr>
              <a:t>Pisum</a:t>
            </a: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0" y="4876800"/>
            <a:ext cx="1398140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solidFill>
                  <a:srgbClr val="0000FF"/>
                </a:solidFill>
                <a:latin typeface="Comic Sans MS" pitchFamily="66" charset="0"/>
              </a:rPr>
              <a:t>Quercus</a:t>
            </a:r>
          </a:p>
        </p:txBody>
      </p:sp>
    </p:spTree>
    <p:extLst>
      <p:ext uri="{BB962C8B-B14F-4D97-AF65-F5344CB8AC3E}">
        <p14:creationId xmlns:p14="http://schemas.microsoft.com/office/powerpoint/2010/main" val="2860428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all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t="6027" r="5661" b="9586"/>
          <a:stretch>
            <a:fillRect/>
          </a:stretch>
        </p:blipFill>
        <p:spPr bwMode="auto">
          <a:xfrm>
            <a:off x="6807200" y="0"/>
            <a:ext cx="4775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4"/>
          <p:cNvSpPr txBox="1">
            <a:spLocks noChangeArrowheads="1"/>
          </p:cNvSpPr>
          <p:nvPr/>
        </p:nvSpPr>
        <p:spPr bwMode="auto">
          <a:xfrm>
            <a:off x="2728384" y="457200"/>
            <a:ext cx="2549096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latin typeface="Comic Sans MS" pitchFamily="66" charset="0"/>
              </a:rPr>
              <a:t>klíčení epigeické</a:t>
            </a:r>
          </a:p>
        </p:txBody>
      </p:sp>
      <p:pic>
        <p:nvPicPr>
          <p:cNvPr id="80900" name="Picture 6" descr="kuk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" t="4691" r="8218" b="4329"/>
          <a:stretch>
            <a:fillRect/>
          </a:stretch>
        </p:blipFill>
        <p:spPr bwMode="auto">
          <a:xfrm>
            <a:off x="304800" y="2362200"/>
            <a:ext cx="6299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 Box 7"/>
          <p:cNvSpPr txBox="1">
            <a:spLocks noChangeArrowheads="1"/>
          </p:cNvSpPr>
          <p:nvPr/>
        </p:nvSpPr>
        <p:spPr bwMode="auto">
          <a:xfrm>
            <a:off x="6908800" y="5181600"/>
            <a:ext cx="2794355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>
                <a:latin typeface="Comic Sans MS" pitchFamily="66" charset="0"/>
              </a:rPr>
              <a:t>klíčení hypogeické</a:t>
            </a:r>
          </a:p>
        </p:txBody>
      </p:sp>
      <p:sp>
        <p:nvSpPr>
          <p:cNvPr id="80902" name="Text Box 8"/>
          <p:cNvSpPr txBox="1">
            <a:spLocks noChangeArrowheads="1"/>
          </p:cNvSpPr>
          <p:nvPr/>
        </p:nvSpPr>
        <p:spPr bwMode="auto">
          <a:xfrm>
            <a:off x="486834" y="6029325"/>
            <a:ext cx="723275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solidFill>
                  <a:srgbClr val="0000FF"/>
                </a:solidFill>
                <a:latin typeface="Comic Sans MS" pitchFamily="66" charset="0"/>
              </a:rPr>
              <a:t>Zea</a:t>
            </a:r>
          </a:p>
        </p:txBody>
      </p:sp>
      <p:sp>
        <p:nvSpPr>
          <p:cNvPr id="80903" name="Text Box 9"/>
          <p:cNvSpPr txBox="1">
            <a:spLocks noChangeArrowheads="1"/>
          </p:cNvSpPr>
          <p:nvPr/>
        </p:nvSpPr>
        <p:spPr bwMode="auto">
          <a:xfrm>
            <a:off x="7010400" y="2514600"/>
            <a:ext cx="1064715" cy="40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</a:pPr>
            <a:r>
              <a:rPr lang="cs-CZ" altLang="cs-CZ" sz="2400" i="1">
                <a:solidFill>
                  <a:srgbClr val="0000FF"/>
                </a:solidFill>
                <a:latin typeface="Comic Sans MS" pitchFamily="66" charset="0"/>
              </a:rPr>
              <a:t>Allium</a:t>
            </a:r>
          </a:p>
        </p:txBody>
      </p:sp>
    </p:spTree>
    <p:extLst>
      <p:ext uri="{BB962C8B-B14F-4D97-AF65-F5344CB8AC3E}">
        <p14:creationId xmlns:p14="http://schemas.microsoft.com/office/powerpoint/2010/main" val="7624330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5"/>
          <p:cNvSpPr>
            <a:spLocks noGrp="1" noChangeArrowheads="1"/>
          </p:cNvSpPr>
          <p:nvPr>
            <p:ph type="title"/>
          </p:nvPr>
        </p:nvSpPr>
        <p:spPr>
          <a:xfrm>
            <a:off x="1" y="647700"/>
            <a:ext cx="3983567" cy="1068388"/>
          </a:xfrm>
        </p:spPr>
        <p:txBody>
          <a:bodyPr/>
          <a:lstStyle/>
          <a:p>
            <a:pPr>
              <a:lnSpc>
                <a:spcPct val="100000"/>
              </a:lnSpc>
              <a:buClr>
                <a:srgbClr val="3333CC"/>
              </a:buClr>
              <a:buFont typeface="Comic Sans MS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>
                <a:solidFill>
                  <a:srgbClr val="0000FF"/>
                </a:solidFill>
                <a:latin typeface="Comic Sans MS" pitchFamily="66" charset="0"/>
              </a:rPr>
              <a:t>Stavba hypokotylu</a:t>
            </a:r>
          </a:p>
        </p:txBody>
      </p:sp>
      <p:pic>
        <p:nvPicPr>
          <p:cNvPr id="81923" name="Picture 1026"/>
          <p:cNvPicPr>
            <a:picLocks noChangeAspect="1" noChangeArrowheads="1"/>
          </p:cNvPicPr>
          <p:nvPr/>
        </p:nvPicPr>
        <p:blipFill>
          <a:blip r:embed="rId3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517" y="0"/>
            <a:ext cx="822748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30000" contrast="4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4" name="Text Box 1027"/>
          <p:cNvSpPr txBox="1">
            <a:spLocks noChangeArrowheads="1"/>
          </p:cNvSpPr>
          <p:nvPr/>
        </p:nvSpPr>
        <p:spPr bwMode="auto">
          <a:xfrm>
            <a:off x="503767" y="5949951"/>
            <a:ext cx="1520266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>
                <a:solidFill>
                  <a:srgbClr val="0000FF"/>
                </a:solidFill>
                <a:latin typeface="Comic Sans MS" pitchFamily="66" charset="0"/>
              </a:rPr>
              <a:t>Essau 1966</a:t>
            </a:r>
          </a:p>
        </p:txBody>
      </p:sp>
      <p:sp>
        <p:nvSpPr>
          <p:cNvPr id="81925" name="Text Box 1028"/>
          <p:cNvSpPr txBox="1">
            <a:spLocks noChangeArrowheads="1"/>
          </p:cNvSpPr>
          <p:nvPr/>
        </p:nvSpPr>
        <p:spPr bwMode="auto">
          <a:xfrm>
            <a:off x="1" y="2209801"/>
            <a:ext cx="4078817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>
                <a:latin typeface="Comic Sans MS" pitchFamily="66" charset="0"/>
              </a:rPr>
              <a:t>p</a:t>
            </a:r>
            <a:r>
              <a:rPr lang="cs-CZ" altLang="cs-CZ" sz="2000">
                <a:latin typeface="Comic Sans MS" pitchFamily="66" charset="0"/>
              </a:rPr>
              <a:t>ř</a:t>
            </a:r>
            <a:r>
              <a:rPr lang="en-GB" altLang="cs-CZ" sz="2000">
                <a:latin typeface="Comic Sans MS" pitchFamily="66" charset="0"/>
              </a:rPr>
              <a:t>echod od radiálního uspo</a:t>
            </a:r>
            <a:r>
              <a:rPr lang="cs-CZ" altLang="cs-CZ" sz="2000">
                <a:latin typeface="Comic Sans MS" pitchFamily="66" charset="0"/>
              </a:rPr>
              <a:t>ř</a:t>
            </a:r>
            <a:r>
              <a:rPr lang="en-GB" altLang="cs-CZ" sz="2000">
                <a:latin typeface="Comic Sans MS" pitchFamily="66" charset="0"/>
              </a:rPr>
              <a:t>ádání CS v ko</a:t>
            </a:r>
            <a:r>
              <a:rPr lang="cs-CZ" altLang="cs-CZ" sz="2000">
                <a:latin typeface="Comic Sans MS" pitchFamily="66" charset="0"/>
              </a:rPr>
              <a:t>ř</a:t>
            </a:r>
            <a:r>
              <a:rPr lang="en-GB" altLang="cs-CZ" sz="2000">
                <a:latin typeface="Comic Sans MS" pitchFamily="66" charset="0"/>
              </a:rPr>
              <a:t>eni ke kolaterálním CS </a:t>
            </a:r>
            <a:r>
              <a:rPr lang="cs-CZ" altLang="cs-CZ" sz="2000">
                <a:latin typeface="Comic Sans MS" pitchFamily="66" charset="0"/>
              </a:rPr>
              <a:t>     </a:t>
            </a:r>
            <a:r>
              <a:rPr lang="en-GB" altLang="cs-CZ" sz="2000">
                <a:latin typeface="Comic Sans MS" pitchFamily="66" charset="0"/>
              </a:rPr>
              <a:t>ve stonku a listech</a:t>
            </a:r>
          </a:p>
        </p:txBody>
      </p:sp>
      <p:sp>
        <p:nvSpPr>
          <p:cNvPr id="81926" name="Text Box 1029"/>
          <p:cNvSpPr txBox="1">
            <a:spLocks noChangeArrowheads="1"/>
          </p:cNvSpPr>
          <p:nvPr/>
        </p:nvSpPr>
        <p:spPr bwMode="auto">
          <a:xfrm>
            <a:off x="3124200" y="6120319"/>
            <a:ext cx="27432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 defTabSz="44926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Comic Sans MS" pitchFamily="66" charset="0"/>
              <a:buNone/>
            </a:pPr>
            <a:r>
              <a:rPr lang="en-GB" altLang="cs-CZ" sz="2000" dirty="0">
                <a:latin typeface="Comic Sans MS" pitchFamily="66" charset="0"/>
              </a:rPr>
              <a:t>stadia </a:t>
            </a:r>
            <a:r>
              <a:rPr lang="en-GB" altLang="cs-CZ" sz="2000" dirty="0" err="1">
                <a:latin typeface="Comic Sans MS" pitchFamily="66" charset="0"/>
              </a:rPr>
              <a:t>klí</a:t>
            </a:r>
            <a:r>
              <a:rPr lang="cs-CZ" altLang="cs-CZ" sz="2000" dirty="0">
                <a:latin typeface="Comic Sans MS" pitchFamily="66" charset="0"/>
              </a:rPr>
              <a:t>č</a:t>
            </a:r>
            <a:r>
              <a:rPr lang="en-GB" altLang="cs-CZ" sz="2000" dirty="0" err="1">
                <a:latin typeface="Comic Sans MS" pitchFamily="66" charset="0"/>
              </a:rPr>
              <a:t>ení</a:t>
            </a:r>
            <a:r>
              <a:rPr lang="en-GB" altLang="cs-CZ" sz="2000" dirty="0">
                <a:latin typeface="Comic Sans MS" pitchFamily="66" charset="0"/>
              </a:rPr>
              <a:t> </a:t>
            </a:r>
            <a:r>
              <a:rPr lang="en-GB" altLang="cs-CZ" sz="2000" dirty="0" err="1">
                <a:latin typeface="Comic Sans MS" pitchFamily="66" charset="0"/>
              </a:rPr>
              <a:t>semene</a:t>
            </a:r>
            <a:endParaRPr lang="en-GB" altLang="cs-CZ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8308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043613" cy="6858000"/>
          </a:xfrm>
          <a:prstGeom prst="rect">
            <a:avLst/>
          </a:prstGeom>
          <a:noFill/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533400"/>
            <a:ext cx="3124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Rodozm</a:t>
            </a:r>
            <a:r>
              <a:rPr lang="cs-CZ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ě</a:t>
            </a:r>
            <a: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na</a:t>
            </a:r>
            <a:b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 u kapradin</a:t>
            </a:r>
            <a:endParaRPr lang="en-GB" altLang="cs-CZ" sz="2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153400" y="2209800"/>
            <a:ext cx="990600" cy="381000"/>
          </a:xfrm>
          <a:prstGeom prst="rect">
            <a:avLst/>
          </a:pr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000">
                <a:latin typeface="Comic Sans MS" panose="030F0702030302020204" pitchFamily="66" charset="0"/>
              </a:rPr>
              <a:t>m</a:t>
            </a:r>
            <a:r>
              <a:rPr lang="en-GB" altLang="cs-CZ" sz="2000">
                <a:latin typeface="Comic Sans MS" panose="030F0702030302020204" pitchFamily="66" charset="0"/>
              </a:rPr>
              <a:t>eiosis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0" y="5562624"/>
            <a:ext cx="1219200" cy="402291"/>
          </a:xfrm>
          <a:prstGeom prst="rect">
            <a:avLst/>
          </a:prstGeom>
          <a:solidFill>
            <a:srgbClr val="66FF33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Comic Sans MS" panose="030F0702030302020204" pitchFamily="66" charset="0"/>
              <a:buNone/>
            </a:pPr>
            <a:r>
              <a:rPr lang="en-GB" altLang="cs-CZ" sz="2000" dirty="0" err="1">
                <a:latin typeface="Comic Sans MS" panose="030F0702030302020204" pitchFamily="66" charset="0"/>
              </a:rPr>
              <a:t>oplození</a:t>
            </a:r>
            <a:endParaRPr lang="en-GB" altLang="cs-CZ" sz="2000" dirty="0">
              <a:latin typeface="Comic Sans MS" panose="030F0702030302020204" pitchFamily="66" charset="0"/>
            </a:endParaRP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595315" y="3716338"/>
            <a:ext cx="1689100" cy="1676400"/>
            <a:chOff x="375" y="2341"/>
            <a:chExt cx="1064" cy="1056"/>
          </a:xfrm>
        </p:grpSpPr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431" y="2341"/>
              <a:ext cx="1008" cy="1056"/>
            </a:xfrm>
            <a:prstGeom prst="ellipse">
              <a:avLst/>
            </a:prstGeom>
            <a:solidFill>
              <a:srgbClr val="FF99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Comic Sans MS" panose="030F0702030302020204" pitchFamily="66" charset="0"/>
                <a:buNone/>
              </a:pPr>
              <a:r>
                <a:rPr lang="en-GB" altLang="cs-CZ" sz="2400" b="1">
                  <a:latin typeface="Comic Sans MS" panose="030F0702030302020204" pitchFamily="66" charset="0"/>
                </a:rPr>
                <a:t>        G</a:t>
              </a:r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 flipH="1">
              <a:off x="375" y="2352"/>
              <a:ext cx="585" cy="1045"/>
            </a:xfrm>
            <a:prstGeom prst="flowChartDelay">
              <a:avLst/>
            </a:prstGeom>
            <a:solidFill>
              <a:srgbClr val="66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lnSpc>
                  <a:spcPct val="86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lnSpc>
                  <a:spcPct val="86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lnSpc>
                  <a:spcPct val="86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lnSpc>
                  <a:spcPct val="86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lnSpc>
                  <a:spcPct val="86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Comic Sans MS" panose="030F0702030302020204" pitchFamily="66" charset="0"/>
                <a:buNone/>
              </a:pPr>
              <a:r>
                <a:rPr lang="en-GB" altLang="cs-CZ" sz="2400" b="1">
                  <a:latin typeface="Comic Sans MS" panose="030F0702030302020204" pitchFamily="66" charset="0"/>
                </a:rPr>
                <a:t>S</a:t>
              </a:r>
            </a:p>
          </p:txBody>
        </p:sp>
      </p:grp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50841" y="2422525"/>
            <a:ext cx="277177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1800" b="1">
                <a:latin typeface="Comic Sans MS" panose="030F0702030302020204" pitchFamily="66" charset="0"/>
              </a:rPr>
              <a:t>s</a:t>
            </a:r>
            <a:r>
              <a:rPr lang="en-GB" altLang="cs-CZ" sz="1800" b="1">
                <a:latin typeface="Comic Sans MS" panose="030F0702030302020204" pitchFamily="66" charset="0"/>
              </a:rPr>
              <a:t>porofyt i gametofyt je schopný fotosyntézy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834329" y="5199086"/>
            <a:ext cx="92715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000">
                <a:latin typeface="Comic Sans MS" panose="030F0702030302020204" pitchFamily="66" charset="0"/>
              </a:rPr>
              <a:t>prokel</a:t>
            </a:r>
          </a:p>
        </p:txBody>
      </p:sp>
      <p:pic>
        <p:nvPicPr>
          <p:cNvPr id="1026" name="Picture 2" descr="Tajnosnubnost aneb Pohled „pod zástěru“ na reprodukční strategie cévnatých  výtrusných rostlin">
            <a:extLst>
              <a:ext uri="{FF2B5EF4-FFF2-40B4-BE49-F238E27FC236}">
                <a16:creationId xmlns:a16="http://schemas.microsoft.com/office/drawing/2014/main" id="{067FAF2C-95AC-E58E-6C8C-450CE04A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47" y="456327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12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40" y="1219200"/>
            <a:ext cx="7908925" cy="50053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687388" y="228600"/>
            <a:ext cx="7767637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Rodozměna u nahosemenných rostlin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83114" y="6500979"/>
            <a:ext cx="6203942" cy="35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2000" b="1" dirty="0">
                <a:solidFill>
                  <a:srgbClr val="0000FF"/>
                </a:solidFill>
                <a:latin typeface="Comic Sans MS" panose="030F0702030302020204" pitchFamily="66" charset="0"/>
              </a:rPr>
              <a:t>http://www.gymh.cz/vyuka/biologie/biologie.htm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162800" y="2670198"/>
            <a:ext cx="1423788" cy="56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  <a:latin typeface="Comic Sans MS" panose="030F0702030302020204" pitchFamily="66" charset="0"/>
              </a:rPr>
              <a:t>jednoduché</a:t>
            </a:r>
          </a:p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  <a:latin typeface="Comic Sans MS" panose="030F0702030302020204" pitchFamily="66" charset="0"/>
              </a:rPr>
              <a:t>oplození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565524" y="1879603"/>
            <a:ext cx="319318" cy="35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733800" y="3075011"/>
            <a:ext cx="319318" cy="35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chemeClr val="tx1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096000" y="3657600"/>
            <a:ext cx="990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791200" y="3810001"/>
            <a:ext cx="1295400" cy="30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lang="cs-CZ" altLang="cs-CZ" sz="1600" b="1">
                <a:solidFill>
                  <a:srgbClr val="FF0000"/>
                </a:solidFill>
                <a:latin typeface="Comic Sans MS" panose="030F0702030302020204" pitchFamily="66" charset="0"/>
              </a:rPr>
              <a:t>zygota 2n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696645" y="4114823"/>
            <a:ext cx="1988045" cy="56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  <a:latin typeface="Comic Sans MS" panose="030F0702030302020204" pitchFamily="66" charset="0"/>
              </a:rPr>
              <a:t>megagametofyt </a:t>
            </a:r>
          </a:p>
          <a:p>
            <a:pPr algn="ctr" eaLnBrk="1" hangingPunct="1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H="1" flipV="1">
            <a:off x="7467600" y="38862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6858000" y="3810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Oval 2">
            <a:extLst>
              <a:ext uri="{FF2B5EF4-FFF2-40B4-BE49-F238E27FC236}">
                <a16:creationId xmlns:a16="http://schemas.microsoft.com/office/drawing/2014/main" id="{942112E9-F104-4ECE-AE95-111F16A3A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0261" y="2514600"/>
            <a:ext cx="1676400" cy="1676400"/>
          </a:xfrm>
          <a:prstGeom prst="ellipse">
            <a:avLst/>
          </a:prstGeom>
          <a:solidFill>
            <a:srgbClr val="66FF3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cs-CZ" sz="2400" b="1" dirty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endParaRPr lang="en-GB" altLang="cs-CZ" sz="2400" b="1" dirty="0">
              <a:latin typeface="Comic Sans MS" panose="030F0702030302020204" pitchFamily="66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400" b="1" dirty="0">
                <a:latin typeface="Comic Sans MS" panose="030F0702030302020204" pitchFamily="66" charset="0"/>
              </a:rPr>
              <a:t>s</a:t>
            </a:r>
            <a:r>
              <a:rPr lang="en-GB" altLang="cs-CZ" sz="2400" b="1" dirty="0" err="1">
                <a:latin typeface="Comic Sans MS" panose="030F0702030302020204" pitchFamily="66" charset="0"/>
              </a:rPr>
              <a:t>porofyt</a:t>
            </a:r>
            <a:endParaRPr lang="en-GB" altLang="cs-CZ" sz="2400" b="1" dirty="0">
              <a:latin typeface="Comic Sans MS" panose="030F0702030302020204" pitchFamily="66" charset="0"/>
            </a:endParaRPr>
          </a:p>
        </p:txBody>
      </p:sp>
      <p:sp>
        <p:nvSpPr>
          <p:cNvPr id="18" name="AutoShape 6">
            <a:extLst>
              <a:ext uri="{FF2B5EF4-FFF2-40B4-BE49-F238E27FC236}">
                <a16:creationId xmlns:a16="http://schemas.microsoft.com/office/drawing/2014/main" id="{C121CAC7-663A-4494-82DD-F5A37B0B7CC7}"/>
              </a:ext>
            </a:extLst>
          </p:cNvPr>
          <p:cNvSpPr>
            <a:spLocks noChangeArrowheads="1"/>
          </p:cNvSpPr>
          <p:nvPr/>
        </p:nvSpPr>
        <p:spPr bwMode="auto">
          <a:xfrm rot="21196967">
            <a:off x="10380237" y="2559521"/>
            <a:ext cx="812800" cy="762000"/>
          </a:xfrm>
          <a:prstGeom prst="triangle">
            <a:avLst>
              <a:gd name="adj" fmla="val 51856"/>
            </a:avLst>
          </a:prstGeom>
          <a:solidFill>
            <a:srgbClr val="FF99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cs-CZ" altLang="cs-CZ" sz="2400" b="1">
                <a:latin typeface="Comic Sans MS" panose="030F0702030302020204" pitchFamily="66" charset="0"/>
              </a:rPr>
              <a:t>g</a:t>
            </a:r>
            <a:endParaRPr lang="en-GB" altLang="cs-CZ" sz="2400" b="1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79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685800" y="533400"/>
            <a:ext cx="7772400" cy="1143000"/>
          </a:xfrm>
          <a:prstGeom prst="rect">
            <a:avLst/>
          </a:prstGeom>
        </p:spPr>
        <p:txBody>
          <a:bodyPr lIns="91440" tIns="45720" rIns="91440" bIns="4572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rgbClr val="0000FF"/>
              </a:buClr>
              <a:buFont typeface="Comic Sans MS" panose="030F07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  <a:t>Embryo nahosemenných rostlin</a:t>
            </a:r>
            <a:br>
              <a:rPr lang="en-GB" altLang="cs-CZ" sz="2800" b="1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podélný </a:t>
            </a:r>
            <a:r>
              <a:rPr lang="cs-CZ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ř</a:t>
            </a: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ez semenem mod</a:t>
            </a:r>
            <a:r>
              <a:rPr lang="cs-CZ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ř</a:t>
            </a: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ínu </a:t>
            </a:r>
            <a:r>
              <a:rPr lang="en-GB" altLang="cs-CZ" sz="2000" b="1" i="1">
                <a:solidFill>
                  <a:srgbClr val="0000FF"/>
                </a:solidFill>
                <a:latin typeface="Comic Sans MS" panose="030F0702030302020204" pitchFamily="66" charset="0"/>
              </a:rPr>
              <a:t>Larix dexidua</a:t>
            </a:r>
            <a:r>
              <a:rPr lang="en-GB" altLang="cs-CZ" sz="2000" b="1">
                <a:solidFill>
                  <a:srgbClr val="0000FF"/>
                </a:solidFill>
                <a:latin typeface="Comic Sans MS" panose="030F0702030302020204" pitchFamily="66" charset="0"/>
              </a:rPr>
              <a:t> (L.)MILL.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16" y="2438408"/>
            <a:ext cx="5051425" cy="3178175"/>
          </a:xfrm>
          <a:prstGeom prst="rect">
            <a:avLst/>
          </a:prstGeom>
          <a:noFill/>
          <a:ln w="9360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672279" y="3638552"/>
            <a:ext cx="2257647" cy="75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>
                <a:srgbClr val="3333CC"/>
              </a:buClr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solidFill>
                  <a:srgbClr val="0000FF"/>
                </a:solidFill>
                <a:latin typeface="Comic Sans MS" panose="030F0702030302020204" pitchFamily="66" charset="0"/>
              </a:rPr>
              <a:t>haploidní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rgbClr val="3333CC"/>
              </a:buClr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solidFill>
                  <a:srgbClr val="0000FF"/>
                </a:solidFill>
                <a:latin typeface="Comic Sans MS" panose="030F0702030302020204" pitchFamily="66" charset="0"/>
              </a:rPr>
              <a:t>megagametofyt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rgbClr val="3333CC"/>
              </a:buClr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solidFill>
                  <a:srgbClr val="0000FF"/>
                </a:solidFill>
                <a:latin typeface="Comic Sans MS" panose="030F0702030302020204" pitchFamily="66" charset="0"/>
              </a:rPr>
              <a:t>(primární endosperm)</a:t>
            </a:r>
            <a:r>
              <a:rPr lang="ar-SA" altLang="cs-CZ" sz="2400" b="1" baseline="-400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‏</a:t>
            </a:r>
            <a:endParaRPr lang="en-GB" altLang="cs-CZ" sz="2400" b="1" baseline="-400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52841" y="1879604"/>
            <a:ext cx="656247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latin typeface="Comic Sans MS" panose="030F0702030302020204" pitchFamily="66" charset="0"/>
              </a:rPr>
              <a:t>SAM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119829" y="4400574"/>
            <a:ext cx="822959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latin typeface="Comic Sans MS" panose="030F0702030302020204" pitchFamily="66" charset="0"/>
              </a:rPr>
              <a:t>„RAM“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213476" y="2420962"/>
            <a:ext cx="1114706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latin typeface="Comic Sans MS" panose="030F0702030302020204" pitchFamily="66" charset="0"/>
              </a:rPr>
              <a:t>hypokotyl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619251" y="1879604"/>
            <a:ext cx="813341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latin typeface="Comic Sans MS" panose="030F0702030302020204" pitchFamily="66" charset="0"/>
              </a:rPr>
              <a:t>d</a:t>
            </a:r>
            <a:r>
              <a:rPr lang="cs-CZ" altLang="cs-CZ" sz="2400" b="1" baseline="-4000">
                <a:latin typeface="Comic Sans MS" panose="030F0702030302020204" pitchFamily="66" charset="0"/>
              </a:rPr>
              <a:t>ě</a:t>
            </a:r>
            <a:r>
              <a:rPr lang="en-GB" altLang="cs-CZ" sz="2400" b="1" baseline="-4000">
                <a:latin typeface="Comic Sans MS" panose="030F0702030302020204" pitchFamily="66" charset="0"/>
              </a:rPr>
              <a:t>lohy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761179" y="3060723"/>
            <a:ext cx="898301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3333CC"/>
              </a:buClr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solidFill>
                  <a:srgbClr val="0000FF"/>
                </a:solidFill>
                <a:latin typeface="Comic Sans MS" panose="030F0702030302020204" pitchFamily="66" charset="0"/>
              </a:rPr>
              <a:t>embryo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4338640" y="3429000"/>
            <a:ext cx="2295525" cy="609600"/>
          </a:xfrm>
          <a:prstGeom prst="line">
            <a:avLst/>
          </a:prstGeom>
          <a:noFill/>
          <a:ln w="28440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5481640" y="3962400"/>
            <a:ext cx="1152525" cy="304800"/>
          </a:xfrm>
          <a:prstGeom prst="line">
            <a:avLst/>
          </a:prstGeom>
          <a:noFill/>
          <a:ln w="28440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981203" y="2362200"/>
            <a:ext cx="1588" cy="10668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1981200" y="2362200"/>
            <a:ext cx="685800" cy="4572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H="1">
            <a:off x="2967040" y="2362200"/>
            <a:ext cx="695325" cy="11430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3957640" y="2743200"/>
            <a:ext cx="2143125" cy="12192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>
            <a:off x="5100640" y="4648200"/>
            <a:ext cx="1076325" cy="3810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703408" y="5876949"/>
            <a:ext cx="656010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aseline="-4000">
                <a:latin typeface="Comic Sans MS" panose="030F0702030302020204" pitchFamily="66" charset="0"/>
              </a:rPr>
              <a:t>parafínový </a:t>
            </a:r>
            <a:r>
              <a:rPr lang="cs-CZ" altLang="cs-CZ" sz="2400" baseline="-4000">
                <a:latin typeface="Comic Sans MS" panose="030F0702030302020204" pitchFamily="66" charset="0"/>
              </a:rPr>
              <a:t>ř</a:t>
            </a:r>
            <a:r>
              <a:rPr lang="en-GB" altLang="cs-CZ" sz="2400" baseline="-4000">
                <a:latin typeface="Comic Sans MS" panose="030F0702030302020204" pitchFamily="66" charset="0"/>
              </a:rPr>
              <a:t>ez, barveno Heidenheinovým </a:t>
            </a:r>
            <a:r>
              <a:rPr lang="cs-CZ" altLang="cs-CZ" sz="2400" baseline="-4000">
                <a:latin typeface="Comic Sans MS" panose="030F0702030302020204" pitchFamily="66" charset="0"/>
              </a:rPr>
              <a:t>ž</a:t>
            </a:r>
            <a:r>
              <a:rPr lang="en-GB" altLang="cs-CZ" sz="2400" baseline="-4000">
                <a:latin typeface="Comic Sans MS" panose="030F0702030302020204" pitchFamily="66" charset="0"/>
              </a:rPr>
              <a:t>elezitým hematoxylinem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aseline="-4000">
                <a:latin typeface="Comic Sans MS" panose="030F0702030302020204" pitchFamily="66" charset="0"/>
              </a:rPr>
              <a:t>(</a:t>
            </a:r>
            <a:r>
              <a:rPr lang="en-GB" altLang="cs-CZ" sz="2400" b="1" baseline="-4000">
                <a:latin typeface="Comic Sans MS" panose="030F0702030302020204" pitchFamily="66" charset="0"/>
              </a:rPr>
              <a:t>osemení odstran</a:t>
            </a:r>
            <a:r>
              <a:rPr lang="cs-CZ" altLang="cs-CZ" sz="2400" b="1" baseline="-4000">
                <a:latin typeface="Comic Sans MS" panose="030F0702030302020204" pitchFamily="66" charset="0"/>
              </a:rPr>
              <a:t>ě</a:t>
            </a:r>
            <a:r>
              <a:rPr lang="en-GB" altLang="cs-CZ" sz="2400" b="1" baseline="-4000">
                <a:latin typeface="Comic Sans MS" panose="030F0702030302020204" pitchFamily="66" charset="0"/>
              </a:rPr>
              <a:t>no</a:t>
            </a:r>
            <a:r>
              <a:rPr lang="en-GB" altLang="cs-CZ" sz="2400" baseline="-4000">
                <a:latin typeface="Comic Sans MS" panose="030F0702030302020204" pitchFamily="66" charset="0"/>
              </a:rPr>
              <a:t> p</a:t>
            </a:r>
            <a:r>
              <a:rPr lang="cs-CZ" altLang="cs-CZ" sz="2400" baseline="-4000">
                <a:latin typeface="Comic Sans MS" panose="030F0702030302020204" pitchFamily="66" charset="0"/>
              </a:rPr>
              <a:t>ř</a:t>
            </a:r>
            <a:r>
              <a:rPr lang="en-GB" altLang="cs-CZ" sz="2400" baseline="-4000">
                <a:latin typeface="Comic Sans MS" panose="030F0702030302020204" pitchFamily="66" charset="0"/>
              </a:rPr>
              <a:t>ed procedurou)</a:t>
            </a:r>
            <a:r>
              <a:rPr lang="ar-SA" altLang="cs-CZ" sz="2400" baseline="-4000">
                <a:latin typeface="Comic Sans MS" panose="030F0702030302020204" pitchFamily="66" charset="0"/>
                <a:cs typeface="Arial" panose="020B0604020202020204" pitchFamily="34" charset="0"/>
              </a:rPr>
              <a:t>‏</a:t>
            </a:r>
            <a:endParaRPr lang="en-GB" altLang="cs-CZ" sz="2400" baseline="-400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300788" y="5119711"/>
            <a:ext cx="1834454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aseline="-4000">
                <a:latin typeface="Comic Sans MS" panose="030F0702030302020204" pitchFamily="66" charset="0"/>
              </a:rPr>
              <a:t>kořenová </a:t>
            </a:r>
            <a:r>
              <a:rPr lang="cs-CZ" altLang="cs-CZ" sz="2400" baseline="-4000">
                <a:latin typeface="Comic Sans MS" panose="030F0702030302020204" pitchFamily="66" charset="0"/>
              </a:rPr>
              <a:t>č</a:t>
            </a:r>
            <a:r>
              <a:rPr lang="en-GB" altLang="cs-CZ" sz="2400" baseline="-4000">
                <a:latin typeface="Comic Sans MS" panose="030F0702030302020204" pitchFamily="66" charset="0"/>
              </a:rPr>
              <a:t>epi</a:t>
            </a:r>
            <a:r>
              <a:rPr lang="cs-CZ" altLang="cs-CZ" sz="2400" baseline="-4000">
                <a:latin typeface="Comic Sans MS" panose="030F0702030302020204" pitchFamily="66" charset="0"/>
              </a:rPr>
              <a:t>č</a:t>
            </a:r>
            <a:r>
              <a:rPr lang="en-GB" altLang="cs-CZ" sz="2400" baseline="-4000">
                <a:latin typeface="Comic Sans MS" panose="030F0702030302020204" pitchFamily="66" charset="0"/>
              </a:rPr>
              <a:t>ka</a:t>
            </a: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5481640" y="5334000"/>
            <a:ext cx="619125" cy="1588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96865" y="4419623"/>
            <a:ext cx="850211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86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6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6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latin typeface="Comic Sans MS" panose="030F0702030302020204" pitchFamily="66" charset="0"/>
              </a:rPr>
              <a:t>zbytek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mic Sans MS" panose="030F0702030302020204" pitchFamily="66" charset="0"/>
              <a:buNone/>
            </a:pPr>
            <a:r>
              <a:rPr lang="en-GB" altLang="cs-CZ" sz="2400" b="1" baseline="-4000">
                <a:latin typeface="Comic Sans MS" panose="030F0702030302020204" pitchFamily="66" charset="0"/>
              </a:rPr>
              <a:t>nucelu</a:t>
            </a: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1028700" y="4724400"/>
            <a:ext cx="685800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144829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1754</TotalTime>
  <Words>3930</Words>
  <Application>Microsoft Office PowerPoint</Application>
  <PresentationFormat>Širokoúhlá obrazovka</PresentationFormat>
  <Paragraphs>540</Paragraphs>
  <Slides>64</Slides>
  <Notes>33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64</vt:i4>
      </vt:variant>
    </vt:vector>
  </HeadingPairs>
  <TitlesOfParts>
    <vt:vector size="77" baseType="lpstr">
      <vt:lpstr>Arial</vt:lpstr>
      <vt:lpstr>Arial-BoldMT</vt:lpstr>
      <vt:lpstr>Arial-ItalicMT</vt:lpstr>
      <vt:lpstr>ArialMT</vt:lpstr>
      <vt:lpstr>Calibri</vt:lpstr>
      <vt:lpstr>Comic Sans MS</vt:lpstr>
      <vt:lpstr>Helvetica Neue</vt:lpstr>
      <vt:lpstr>Lucida Sans Unicode</vt:lpstr>
      <vt:lpstr>Times New Roman</vt:lpstr>
      <vt:lpstr>Trebuchet MS</vt:lpstr>
      <vt:lpstr>Wingdings 3</vt:lpstr>
      <vt:lpstr>Faseta</vt:lpstr>
      <vt:lpstr>Default Design</vt:lpstr>
      <vt:lpstr>1. Životní cykly u rostlin 2. Plody</vt:lpstr>
      <vt:lpstr>Cíle dnešní přednášky</vt:lpstr>
      <vt:lpstr>Rozmnožování u rostlin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Otvírání plodů</vt:lpstr>
      <vt:lpstr>Prezentace aplikace PowerPoint</vt:lpstr>
      <vt:lpstr>Prezentace aplikace PowerPoint</vt:lpstr>
      <vt:lpstr>Prezentace aplikace PowerPoint</vt:lpstr>
      <vt:lpstr>Plody apokarpní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Otázky a úkoly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Otázky a úkoly</vt:lpstr>
      <vt:lpstr>Semeno</vt:lpstr>
      <vt:lpstr>Prezentace aplikace PowerPoint</vt:lpstr>
      <vt:lpstr>Příklad semene krytosemenných rostlin  s endospermem v době zralosti embrya </vt:lpstr>
      <vt:lpstr>Nicotiana tabacum L.- embryo v semeni</vt:lpstr>
      <vt:lpstr>Příklad semene s endospermem  v době zralosti embrya Papaver somniferum L.</vt:lpstr>
      <vt:lpstr>Příklad semene bez endospermu  v době zralosti embrya </vt:lpstr>
      <vt:lpstr>Prezentace aplikace PowerPoint</vt:lpstr>
      <vt:lpstr>Klíčení semen</vt:lpstr>
      <vt:lpstr>Co semena potřebují ke klíčení?</vt:lpstr>
      <vt:lpstr>Požadavky pro klíčení</vt:lpstr>
      <vt:lpstr>Klíční rostlina x semenáček (seedling)‏</vt:lpstr>
      <vt:lpstr>Klíčení </vt:lpstr>
      <vt:lpstr>Prezentace aplikace PowerPoint</vt:lpstr>
      <vt:lpstr>Prezentace aplikace PowerPoint</vt:lpstr>
      <vt:lpstr>Stavba hypokotylu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Životní cykly u rostlin 2. Plody</dc:title>
  <dc:creator>Hana Cempírková</dc:creator>
  <cp:lastModifiedBy>Hana Cempírková</cp:lastModifiedBy>
  <cp:revision>74</cp:revision>
  <dcterms:created xsi:type="dcterms:W3CDTF">2016-09-30T19:07:41Z</dcterms:created>
  <dcterms:modified xsi:type="dcterms:W3CDTF">2024-10-02T18:47:18Z</dcterms:modified>
</cp:coreProperties>
</file>