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4" r:id="rId4"/>
    <p:sldId id="258" r:id="rId5"/>
    <p:sldId id="259" r:id="rId6"/>
    <p:sldId id="260" r:id="rId7"/>
    <p:sldId id="261" r:id="rId8"/>
    <p:sldId id="262" r:id="rId9"/>
    <p:sldId id="265" r:id="rId10"/>
    <p:sldId id="266" r:id="rId11"/>
    <p:sldId id="267" r:id="rId12"/>
    <p:sldId id="263"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BE6C5-BDA1-4B8E-AC14-B616A0C76703}" v="125" dt="2022-10-09T18:11:27.104"/>
    <p1510:client id="{225E9EE3-857E-35CA-3CE3-BE28C2565F8A}" v="1" dt="2022-10-10T09:21:21.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6393" autoAdjust="0"/>
  </p:normalViewPr>
  <p:slideViewPr>
    <p:cSldViewPr snapToGrid="0">
      <p:cViewPr>
        <p:scale>
          <a:sx n="70" d="100"/>
          <a:sy n="70" d="100"/>
        </p:scale>
        <p:origin x="114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6577F-2E2E-4522-AFF5-574A8C3C3AE3}" type="datetimeFigureOut">
              <a:rPr lang="cs-CZ" smtClean="0"/>
              <a:t>08.10.2023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7FA83-E69C-462E-A4EF-2257AF5C5AD8}" type="slidenum">
              <a:rPr lang="cs-CZ" smtClean="0"/>
              <a:t>‹#›</a:t>
            </a:fld>
            <a:endParaRPr lang="cs-CZ"/>
          </a:p>
        </p:txBody>
      </p:sp>
    </p:spTree>
    <p:extLst>
      <p:ext uri="{BB962C8B-B14F-4D97-AF65-F5344CB8AC3E}">
        <p14:creationId xmlns:p14="http://schemas.microsoft.com/office/powerpoint/2010/main" val="223857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282828"/>
                </a:solidFill>
                <a:effectLst/>
                <a:latin typeface="MuseoSans"/>
              </a:rPr>
              <a:t>Comparison of stomatal morphology and development in the leaves of the eudicot </a:t>
            </a:r>
            <a:r>
              <a:rPr lang="en-US" b="0" i="1" dirty="0">
                <a:solidFill>
                  <a:srgbClr val="282828"/>
                </a:solidFill>
                <a:effectLst/>
                <a:latin typeface="MuseoSans"/>
              </a:rPr>
              <a:t>Arabidopsis thaliana</a:t>
            </a:r>
            <a:r>
              <a:rPr lang="en-US" b="0" i="0" dirty="0">
                <a:solidFill>
                  <a:srgbClr val="282828"/>
                </a:solidFill>
                <a:effectLst/>
                <a:latin typeface="MuseoSans"/>
              </a:rPr>
              <a:t> and monocot grasses. </a:t>
            </a:r>
            <a:r>
              <a:rPr lang="en-US" b="0" i="0" cap="all" dirty="0">
                <a:solidFill>
                  <a:srgbClr val="282828"/>
                </a:solidFill>
                <a:effectLst/>
                <a:latin typeface="MuseoSans"/>
              </a:rPr>
              <a:t>(A)</a:t>
            </a:r>
            <a:r>
              <a:rPr lang="en-US" b="0" i="0" dirty="0">
                <a:solidFill>
                  <a:srgbClr val="282828"/>
                </a:solidFill>
                <a:effectLst/>
                <a:latin typeface="MuseoSans"/>
              </a:rPr>
              <a:t> Comparison of guard cell (GC) morphology: kidney-shaped GCs of </a:t>
            </a:r>
            <a:r>
              <a:rPr lang="en-US" b="0" i="1" dirty="0">
                <a:solidFill>
                  <a:srgbClr val="282828"/>
                </a:solidFill>
                <a:effectLst/>
                <a:latin typeface="MuseoSans"/>
              </a:rPr>
              <a:t>A. thaliana</a:t>
            </a:r>
            <a:r>
              <a:rPr lang="en-US" b="0" i="0" dirty="0">
                <a:solidFill>
                  <a:srgbClr val="282828"/>
                </a:solidFill>
                <a:effectLst/>
                <a:latin typeface="MuseoSans"/>
              </a:rPr>
              <a:t> (left) and dumbbell-shaped GCs typical of monocot grasses (right). GCs and subsidiary cells (SCs) are depicted in dark green and blue respectively. </a:t>
            </a:r>
            <a:r>
              <a:rPr lang="en-US" b="0" i="0" cap="all" dirty="0">
                <a:solidFill>
                  <a:srgbClr val="282828"/>
                </a:solidFill>
                <a:effectLst/>
                <a:latin typeface="MuseoSans"/>
              </a:rPr>
              <a:t>(B)</a:t>
            </a:r>
            <a:r>
              <a:rPr lang="en-US" b="0" i="0" dirty="0">
                <a:solidFill>
                  <a:srgbClr val="282828"/>
                </a:solidFill>
                <a:effectLst/>
                <a:latin typeface="MuseoSans"/>
              </a:rPr>
              <a:t> Stomatal development in </a:t>
            </a:r>
            <a:r>
              <a:rPr lang="en-US" b="0" i="1" dirty="0">
                <a:solidFill>
                  <a:srgbClr val="282828"/>
                </a:solidFill>
                <a:effectLst/>
                <a:latin typeface="MuseoSans"/>
              </a:rPr>
              <a:t>A. thaliana</a:t>
            </a:r>
            <a:r>
              <a:rPr lang="en-US" b="0" i="0" dirty="0">
                <a:solidFill>
                  <a:srgbClr val="282828"/>
                </a:solidFill>
                <a:effectLst/>
                <a:latin typeface="MuseoSans"/>
              </a:rPr>
              <a:t>. </a:t>
            </a:r>
            <a:r>
              <a:rPr lang="en-US" b="0" i="0" dirty="0" err="1">
                <a:solidFill>
                  <a:srgbClr val="282828"/>
                </a:solidFill>
                <a:effectLst/>
                <a:latin typeface="MuseoSans"/>
              </a:rPr>
              <a:t>Meristemoid</a:t>
            </a:r>
            <a:r>
              <a:rPr lang="en-US" b="0" i="0" dirty="0">
                <a:solidFill>
                  <a:srgbClr val="282828"/>
                </a:solidFill>
                <a:effectLst/>
                <a:latin typeface="MuseoSans"/>
              </a:rPr>
              <a:t> mother cells (MMCs) (1) divide asymmetrically to form </a:t>
            </a:r>
            <a:r>
              <a:rPr lang="en-US" b="0" i="0" dirty="0" err="1">
                <a:solidFill>
                  <a:srgbClr val="282828"/>
                </a:solidFill>
                <a:effectLst/>
                <a:latin typeface="MuseoSans"/>
              </a:rPr>
              <a:t>meristemoids</a:t>
            </a:r>
            <a:r>
              <a:rPr lang="en-US" b="0" i="0" dirty="0">
                <a:solidFill>
                  <a:srgbClr val="282828"/>
                </a:solidFill>
                <a:effectLst/>
                <a:latin typeface="MuseoSans"/>
              </a:rPr>
              <a:t> (green) (2). This process of asymmetric division is repeated in the self-renewing </a:t>
            </a:r>
            <a:r>
              <a:rPr lang="en-US" b="0" i="0" dirty="0" err="1">
                <a:solidFill>
                  <a:srgbClr val="282828"/>
                </a:solidFill>
                <a:effectLst/>
                <a:latin typeface="MuseoSans"/>
              </a:rPr>
              <a:t>meristemoid</a:t>
            </a:r>
            <a:r>
              <a:rPr lang="en-US" b="0" i="0" dirty="0">
                <a:solidFill>
                  <a:srgbClr val="282828"/>
                </a:solidFill>
                <a:effectLst/>
                <a:latin typeface="MuseoSans"/>
              </a:rPr>
              <a:t> phase (3). Note, asymmetric spacing divisions of MMCs occur around this developmental stage, with newly formed satellite </a:t>
            </a:r>
            <a:r>
              <a:rPr lang="en-US" b="0" i="0" dirty="0" err="1">
                <a:solidFill>
                  <a:srgbClr val="282828"/>
                </a:solidFill>
                <a:effectLst/>
                <a:latin typeface="MuseoSans"/>
              </a:rPr>
              <a:t>meristemoids</a:t>
            </a:r>
            <a:r>
              <a:rPr lang="en-US" b="0" i="0" dirty="0">
                <a:solidFill>
                  <a:srgbClr val="282828"/>
                </a:solidFill>
                <a:effectLst/>
                <a:latin typeface="MuseoSans"/>
              </a:rPr>
              <a:t> forming at least one-cell away from pre-existing </a:t>
            </a:r>
            <a:r>
              <a:rPr lang="en-US" b="0" i="0" dirty="0" err="1">
                <a:solidFill>
                  <a:srgbClr val="282828"/>
                </a:solidFill>
                <a:effectLst/>
                <a:latin typeface="MuseoSans"/>
              </a:rPr>
              <a:t>meristemoids</a:t>
            </a:r>
            <a:r>
              <a:rPr lang="en-US" b="0" i="0" dirty="0">
                <a:solidFill>
                  <a:srgbClr val="282828"/>
                </a:solidFill>
                <a:effectLst/>
                <a:latin typeface="MuseoSans"/>
              </a:rPr>
              <a:t> and stomata. Asymmetric divisions are then terminated and </a:t>
            </a:r>
            <a:r>
              <a:rPr lang="en-US" b="0" i="0" dirty="0" err="1">
                <a:solidFill>
                  <a:srgbClr val="282828"/>
                </a:solidFill>
                <a:effectLst/>
                <a:latin typeface="MuseoSans"/>
              </a:rPr>
              <a:t>meristemoids</a:t>
            </a:r>
            <a:r>
              <a:rPr lang="en-US" b="0" i="0" dirty="0">
                <a:solidFill>
                  <a:srgbClr val="282828"/>
                </a:solidFill>
                <a:effectLst/>
                <a:latin typeface="MuseoSans"/>
              </a:rPr>
              <a:t> transition to guard mother cell (GMC) state (4). GMCs undergo a single symmetric division to produce a pair of GCs (5) which mature to define the stomatal aperture amid the tessellated pavement cells of the leaf epidermis (6). </a:t>
            </a:r>
            <a:r>
              <a:rPr lang="en-US" b="0" i="0" cap="all" dirty="0">
                <a:solidFill>
                  <a:srgbClr val="282828"/>
                </a:solidFill>
                <a:effectLst/>
                <a:latin typeface="MuseoSans"/>
              </a:rPr>
              <a:t>(C)</a:t>
            </a:r>
            <a:r>
              <a:rPr lang="en-US" b="0" i="0" dirty="0">
                <a:solidFill>
                  <a:srgbClr val="282828"/>
                </a:solidFill>
                <a:effectLst/>
                <a:latin typeface="MuseoSans"/>
              </a:rPr>
              <a:t> Stomatal development in grasses (modelled from barley, </a:t>
            </a:r>
            <a:r>
              <a:rPr lang="en-US" b="0" i="1" dirty="0">
                <a:solidFill>
                  <a:srgbClr val="282828"/>
                </a:solidFill>
                <a:effectLst/>
                <a:latin typeface="MuseoSans"/>
              </a:rPr>
              <a:t>Hordeum vulgare</a:t>
            </a:r>
            <a:r>
              <a:rPr lang="en-US" b="0" i="0" dirty="0">
                <a:solidFill>
                  <a:srgbClr val="282828"/>
                </a:solidFill>
                <a:effectLst/>
                <a:latin typeface="MuseoSans"/>
              </a:rPr>
              <a:t>). At the beginning of stomatal development, protodermal cells start to proliferate at a faster rate than surrounding cell files (1). Protodermal cells undergo just one round of asymmetric division, generating smaller GMCs (green) and larger epidermal cells (2). GMCs become enlarged and provide cues to induce asymmetric divisions in flanking subsidiary mother cells (SMCs) (3) which result in the production of SCs (blue) (4). Analogous to eudicot stomatal development, GMCs undergo a single symmetric division (5) to produce a pair of daughter cells that differentiate into mature GCs surrounded by columnar pavement cells (6).</a:t>
            </a:r>
            <a:endParaRPr lang="cs-CZ" dirty="0"/>
          </a:p>
        </p:txBody>
      </p:sp>
      <p:sp>
        <p:nvSpPr>
          <p:cNvPr id="4" name="Zástupný symbol pro číslo snímku 3"/>
          <p:cNvSpPr>
            <a:spLocks noGrp="1"/>
          </p:cNvSpPr>
          <p:nvPr>
            <p:ph type="sldNum" sz="quarter" idx="5"/>
          </p:nvPr>
        </p:nvSpPr>
        <p:spPr/>
        <p:txBody>
          <a:bodyPr/>
          <a:lstStyle/>
          <a:p>
            <a:fld id="{0727FA83-E69C-462E-A4EF-2257AF5C5AD8}" type="slidenum">
              <a:rPr lang="cs-CZ" smtClean="0"/>
              <a:t>9</a:t>
            </a:fld>
            <a:endParaRPr lang="cs-CZ"/>
          </a:p>
        </p:txBody>
      </p:sp>
    </p:spTree>
    <p:extLst>
      <p:ext uri="{BB962C8B-B14F-4D97-AF65-F5344CB8AC3E}">
        <p14:creationId xmlns:p14="http://schemas.microsoft.com/office/powerpoint/2010/main" val="263766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A3A43DF-04A3-4662-88CA-28FDED1CFC09}" type="datetimeFigureOut">
              <a:rPr lang="cs-CZ" smtClean="0"/>
              <a:t>08.10.2023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77130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08.10.2023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7071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08.10.2023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95578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08.10.2023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165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A3A43DF-04A3-4662-88CA-28FDED1CFC09}" type="datetimeFigureOut">
              <a:rPr lang="cs-CZ" smtClean="0"/>
              <a:t>08.10.2023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5728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A3A43DF-04A3-4662-88CA-28FDED1CFC09}" type="datetimeFigureOut">
              <a:rPr lang="cs-CZ" smtClean="0"/>
              <a:t>08.10.2023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42610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A3A43DF-04A3-4662-88CA-28FDED1CFC09}" type="datetimeFigureOut">
              <a:rPr lang="cs-CZ" smtClean="0"/>
              <a:t>08.10.2023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59757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A3A43DF-04A3-4662-88CA-28FDED1CFC09}" type="datetimeFigureOut">
              <a:rPr lang="cs-CZ" smtClean="0"/>
              <a:t>08.10.2023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1498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A3A43DF-04A3-4662-88CA-28FDED1CFC09}" type="datetimeFigureOut">
              <a:rPr lang="cs-CZ" smtClean="0"/>
              <a:t>08.10.2023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7379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08.10.2023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0430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08.10.2023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408859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A43DF-04A3-4662-88CA-28FDED1CFC09}" type="datetimeFigureOut">
              <a:rPr lang="cs-CZ" smtClean="0"/>
              <a:t>08.10.2023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58ADA-DDE5-40A5-9BF1-B0BC81F4C7C5}" type="slidenum">
              <a:rPr lang="cs-CZ" smtClean="0"/>
              <a:t>‹#›</a:t>
            </a:fld>
            <a:endParaRPr lang="cs-CZ"/>
          </a:p>
        </p:txBody>
      </p:sp>
    </p:spTree>
    <p:extLst>
      <p:ext uri="{BB962C8B-B14F-4D97-AF65-F5344CB8AC3E}">
        <p14:creationId xmlns:p14="http://schemas.microsoft.com/office/powerpoint/2010/main" val="46425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cs typeface="Calibri Light"/>
              </a:rPr>
              <a:t>Buněčné dělení, mitóza, meióza</a:t>
            </a:r>
            <a:endParaRPr lang="cs-CZ" dirty="0"/>
          </a:p>
        </p:txBody>
      </p:sp>
      <p:sp>
        <p:nvSpPr>
          <p:cNvPr id="3" name="Podnadpis 2"/>
          <p:cNvSpPr>
            <a:spLocks noGrp="1"/>
          </p:cNvSpPr>
          <p:nvPr>
            <p:ph type="subTitle" idx="1"/>
          </p:nvPr>
        </p:nvSpPr>
        <p:spPr/>
        <p:txBody>
          <a:bodyPr vert="horz" lIns="91440" tIns="45720" rIns="91440" bIns="45720" rtlCol="0" anchor="t">
            <a:normAutofit/>
          </a:bodyPr>
          <a:lstStyle/>
          <a:p>
            <a:r>
              <a:rPr lang="cs-CZ" dirty="0">
                <a:cs typeface="Calibri"/>
              </a:rPr>
              <a:t>Mgr. Hana </a:t>
            </a:r>
            <a:r>
              <a:rPr lang="cs-CZ" dirty="0" err="1">
                <a:cs typeface="Calibri"/>
              </a:rPr>
              <a:t>Cempírková</a:t>
            </a:r>
            <a:r>
              <a:rPr lang="cs-CZ" dirty="0">
                <a:cs typeface="Calibri"/>
              </a:rPr>
              <a:t>, Ph.D.               Rostlinná embryologie - přednáška</a:t>
            </a:r>
            <a:endParaRPr lang="cs-CZ" dirty="0"/>
          </a:p>
        </p:txBody>
      </p:sp>
    </p:spTree>
    <p:extLst>
      <p:ext uri="{BB962C8B-B14F-4D97-AF65-F5344CB8AC3E}">
        <p14:creationId xmlns:p14="http://schemas.microsoft.com/office/powerpoint/2010/main" val="379952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46728-3F80-C39E-563E-3E78EE06C7EA}"/>
              </a:ext>
            </a:extLst>
          </p:cNvPr>
          <p:cNvSpPr>
            <a:spLocks noGrp="1"/>
          </p:cNvSpPr>
          <p:nvPr>
            <p:ph type="title"/>
          </p:nvPr>
        </p:nvSpPr>
        <p:spPr/>
        <p:txBody>
          <a:bodyPr/>
          <a:lstStyle/>
          <a:p>
            <a:r>
              <a:rPr lang="cs-CZ" dirty="0"/>
              <a:t>Tvorba kořenových vlásků</a:t>
            </a:r>
          </a:p>
        </p:txBody>
      </p:sp>
      <p:sp>
        <p:nvSpPr>
          <p:cNvPr id="7" name="Zástupný obsah 6">
            <a:extLst>
              <a:ext uri="{FF2B5EF4-FFF2-40B4-BE49-F238E27FC236}">
                <a16:creationId xmlns:a16="http://schemas.microsoft.com/office/drawing/2014/main" id="{D9CECDE0-1426-E214-2910-BD079CB93ED7}"/>
              </a:ext>
            </a:extLst>
          </p:cNvPr>
          <p:cNvSpPr>
            <a:spLocks noGrp="1"/>
          </p:cNvSpPr>
          <p:nvPr>
            <p:ph idx="1"/>
          </p:nvPr>
        </p:nvSpPr>
        <p:spPr/>
        <p:txBody>
          <a:bodyPr/>
          <a:lstStyle/>
          <a:p>
            <a:r>
              <a:rPr lang="cs-CZ" dirty="0"/>
              <a:t>„</a:t>
            </a:r>
            <a:r>
              <a:rPr lang="cs-CZ" dirty="0" err="1"/>
              <a:t>root</a:t>
            </a:r>
            <a:r>
              <a:rPr lang="cs-CZ" dirty="0"/>
              <a:t> </a:t>
            </a:r>
            <a:r>
              <a:rPr lang="cs-CZ" dirty="0" err="1"/>
              <a:t>hair</a:t>
            </a:r>
            <a:r>
              <a:rPr lang="cs-CZ" dirty="0"/>
              <a:t> </a:t>
            </a:r>
            <a:r>
              <a:rPr lang="cs-CZ" dirty="0" err="1"/>
              <a:t>cells</a:t>
            </a:r>
            <a:r>
              <a:rPr lang="cs-CZ" dirty="0"/>
              <a:t>“</a:t>
            </a:r>
          </a:p>
          <a:p>
            <a:r>
              <a:rPr lang="cs-CZ" dirty="0"/>
              <a:t> „non-</a:t>
            </a:r>
            <a:r>
              <a:rPr lang="cs-CZ" dirty="0" err="1"/>
              <a:t>hair</a:t>
            </a:r>
            <a:r>
              <a:rPr lang="cs-CZ" dirty="0"/>
              <a:t> </a:t>
            </a:r>
            <a:r>
              <a:rPr lang="cs-CZ" dirty="0" err="1"/>
              <a:t>cells</a:t>
            </a:r>
            <a:r>
              <a:rPr lang="cs-CZ" dirty="0"/>
              <a:t>“</a:t>
            </a:r>
          </a:p>
        </p:txBody>
      </p:sp>
      <p:pic>
        <p:nvPicPr>
          <p:cNvPr id="4" name="Obrázek 3">
            <a:extLst>
              <a:ext uri="{FF2B5EF4-FFF2-40B4-BE49-F238E27FC236}">
                <a16:creationId xmlns:a16="http://schemas.microsoft.com/office/drawing/2014/main" id="{E485B037-1CE6-77EB-77D4-05BF15E99E83}"/>
              </a:ext>
            </a:extLst>
          </p:cNvPr>
          <p:cNvPicPr>
            <a:picLocks noChangeAspect="1"/>
          </p:cNvPicPr>
          <p:nvPr/>
        </p:nvPicPr>
        <p:blipFill rotWithShape="1">
          <a:blip r:embed="rId2"/>
          <a:srcRect l="43100" t="52978" r="20400" b="30133"/>
          <a:stretch/>
        </p:blipFill>
        <p:spPr>
          <a:xfrm>
            <a:off x="5469716" y="1380063"/>
            <a:ext cx="6319948" cy="1644918"/>
          </a:xfrm>
          <a:prstGeom prst="rect">
            <a:avLst/>
          </a:prstGeom>
        </p:spPr>
      </p:pic>
      <p:pic>
        <p:nvPicPr>
          <p:cNvPr id="6" name="Obrázek 5">
            <a:extLst>
              <a:ext uri="{FF2B5EF4-FFF2-40B4-BE49-F238E27FC236}">
                <a16:creationId xmlns:a16="http://schemas.microsoft.com/office/drawing/2014/main" id="{52B374C6-8482-C04C-5CA1-D37C13763A4C}"/>
              </a:ext>
            </a:extLst>
          </p:cNvPr>
          <p:cNvPicPr>
            <a:picLocks noChangeAspect="1"/>
          </p:cNvPicPr>
          <p:nvPr/>
        </p:nvPicPr>
        <p:blipFill rotWithShape="1">
          <a:blip r:embed="rId3"/>
          <a:srcRect l="43900" t="35911" r="26400" b="32978"/>
          <a:stretch/>
        </p:blipFill>
        <p:spPr>
          <a:xfrm>
            <a:off x="290289" y="2705626"/>
            <a:ext cx="6427503" cy="3787249"/>
          </a:xfrm>
          <a:prstGeom prst="rect">
            <a:avLst/>
          </a:prstGeom>
        </p:spPr>
      </p:pic>
      <p:pic>
        <p:nvPicPr>
          <p:cNvPr id="2050" name="Picture 2">
            <a:extLst>
              <a:ext uri="{FF2B5EF4-FFF2-40B4-BE49-F238E27FC236}">
                <a16:creationId xmlns:a16="http://schemas.microsoft.com/office/drawing/2014/main" id="{C9D41982-4821-CB03-C1E2-979EEC6FB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703" y="3429000"/>
            <a:ext cx="3122295" cy="27251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102D4419-B3A5-2856-C261-9591329A3A59}"/>
              </a:ext>
            </a:extLst>
          </p:cNvPr>
          <p:cNvSpPr txBox="1"/>
          <p:nvPr/>
        </p:nvSpPr>
        <p:spPr>
          <a:xfrm>
            <a:off x="6322142" y="6271519"/>
            <a:ext cx="6096000" cy="369332"/>
          </a:xfrm>
          <a:prstGeom prst="rect">
            <a:avLst/>
          </a:prstGeom>
          <a:noFill/>
        </p:spPr>
        <p:txBody>
          <a:bodyPr wrap="square">
            <a:spAutoFit/>
          </a:bodyPr>
          <a:lstStyle/>
          <a:p>
            <a:r>
              <a:rPr lang="cs-CZ" dirty="0"/>
              <a:t>https://www.ncbi.nlm.nih.gov/pmc/articles/PMC3243358/</a:t>
            </a:r>
          </a:p>
        </p:txBody>
      </p:sp>
    </p:spTree>
    <p:extLst>
      <p:ext uri="{BB962C8B-B14F-4D97-AF65-F5344CB8AC3E}">
        <p14:creationId xmlns:p14="http://schemas.microsoft.com/office/powerpoint/2010/main" val="174930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B8CDDA-94B6-C56A-801C-74740040474C}"/>
              </a:ext>
            </a:extLst>
          </p:cNvPr>
          <p:cNvSpPr>
            <a:spLocks noGrp="1"/>
          </p:cNvSpPr>
          <p:nvPr>
            <p:ph type="title"/>
          </p:nvPr>
        </p:nvSpPr>
        <p:spPr/>
        <p:txBody>
          <a:bodyPr/>
          <a:lstStyle/>
          <a:p>
            <a:r>
              <a:rPr lang="cs-CZ" dirty="0" err="1"/>
              <a:t>Exocyst</a:t>
            </a:r>
            <a:endParaRPr lang="cs-CZ" dirty="0"/>
          </a:p>
        </p:txBody>
      </p:sp>
      <p:sp>
        <p:nvSpPr>
          <p:cNvPr id="3" name="Zástupný obsah 2">
            <a:extLst>
              <a:ext uri="{FF2B5EF4-FFF2-40B4-BE49-F238E27FC236}">
                <a16:creationId xmlns:a16="http://schemas.microsoft.com/office/drawing/2014/main" id="{A9301319-29A1-87AB-FB5A-344FAA3492D2}"/>
              </a:ext>
            </a:extLst>
          </p:cNvPr>
          <p:cNvSpPr>
            <a:spLocks noGrp="1"/>
          </p:cNvSpPr>
          <p:nvPr>
            <p:ph idx="1"/>
          </p:nvPr>
        </p:nvSpPr>
        <p:spPr>
          <a:xfrm>
            <a:off x="838200" y="1825625"/>
            <a:ext cx="5985387" cy="4351338"/>
          </a:xfrm>
        </p:spPr>
        <p:txBody>
          <a:bodyPr>
            <a:normAutofit/>
          </a:bodyPr>
          <a:lstStyle/>
          <a:p>
            <a:r>
              <a:rPr lang="cs-CZ" dirty="0">
                <a:solidFill>
                  <a:srgbClr val="0F172A"/>
                </a:solidFill>
                <a:latin typeface="Hanken Grotesk"/>
              </a:rPr>
              <a:t>Proteinový komplex důležitý pro regulaci pohybu </a:t>
            </a:r>
            <a:r>
              <a:rPr lang="cs-CZ" dirty="0" err="1">
                <a:solidFill>
                  <a:srgbClr val="0F172A"/>
                </a:solidFill>
                <a:latin typeface="Hanken Grotesk"/>
              </a:rPr>
              <a:t>vezikulů</a:t>
            </a:r>
            <a:r>
              <a:rPr lang="cs-CZ" dirty="0">
                <a:solidFill>
                  <a:srgbClr val="0F172A"/>
                </a:solidFill>
                <a:latin typeface="Hanken Grotesk"/>
              </a:rPr>
              <a:t> a buněčných signálních cest</a:t>
            </a:r>
          </a:p>
          <a:p>
            <a:r>
              <a:rPr lang="cs-CZ" dirty="0">
                <a:solidFill>
                  <a:srgbClr val="0F172A"/>
                </a:solidFill>
                <a:latin typeface="Hanken Grotesk"/>
              </a:rPr>
              <a:t>Zapojený do transportu </a:t>
            </a:r>
            <a:r>
              <a:rPr lang="cs-CZ" dirty="0" err="1">
                <a:solidFill>
                  <a:srgbClr val="0F172A"/>
                </a:solidFill>
                <a:latin typeface="Hanken Grotesk"/>
              </a:rPr>
              <a:t>vezikulů</a:t>
            </a:r>
            <a:r>
              <a:rPr lang="cs-CZ" dirty="0">
                <a:solidFill>
                  <a:srgbClr val="0F172A"/>
                </a:solidFill>
                <a:latin typeface="Hanken Grotesk"/>
              </a:rPr>
              <a:t> mezi GA a plasmatickou membránou</a:t>
            </a:r>
            <a:endParaRPr lang="cs-CZ" dirty="0"/>
          </a:p>
        </p:txBody>
      </p:sp>
      <p:pic>
        <p:nvPicPr>
          <p:cNvPr id="1026" name="Picture 2">
            <a:extLst>
              <a:ext uri="{FF2B5EF4-FFF2-40B4-BE49-F238E27FC236}">
                <a16:creationId xmlns:a16="http://schemas.microsoft.com/office/drawing/2014/main" id="{043E14EE-1060-9960-3BF7-424E35372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186" y="1027906"/>
            <a:ext cx="4324350" cy="438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Exocyst: Dynamic Machine or Static Tethering Complex? - Nishida‐Fukuda  - 2019 - BioEssays - Wiley Online Library">
            <a:extLst>
              <a:ext uri="{FF2B5EF4-FFF2-40B4-BE49-F238E27FC236}">
                <a16:creationId xmlns:a16="http://schemas.microsoft.com/office/drawing/2014/main" id="{29252A62-3AF6-335C-71D1-7A1C1E0EE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315" y="4075906"/>
            <a:ext cx="2857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09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60E6660-B6B7-C0FD-74F6-801320DDA5F1}"/>
              </a:ext>
            </a:extLst>
          </p:cNvPr>
          <p:cNvSpPr txBox="1"/>
          <p:nvPr/>
        </p:nvSpPr>
        <p:spPr>
          <a:xfrm>
            <a:off x="684363" y="2855344"/>
            <a:ext cx="96011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https://www.youtube.com/watch?v=4govZdjEBrs&amp;ab_channel=RaghavendraRao</a:t>
            </a:r>
          </a:p>
        </p:txBody>
      </p:sp>
      <p:sp>
        <p:nvSpPr>
          <p:cNvPr id="3" name="TextovéPole 2">
            <a:extLst>
              <a:ext uri="{FF2B5EF4-FFF2-40B4-BE49-F238E27FC236}">
                <a16:creationId xmlns:a16="http://schemas.microsoft.com/office/drawing/2014/main" id="{CC8886BD-8A5C-0FB8-410C-963DF9457C15}"/>
              </a:ext>
            </a:extLst>
          </p:cNvPr>
          <p:cNvSpPr txBox="1"/>
          <p:nvPr/>
        </p:nvSpPr>
        <p:spPr>
          <a:xfrm>
            <a:off x="1158816" y="4537494"/>
            <a:ext cx="1076576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https://www.youtube.com/watch?v=kQu6Yfrr6j0&amp;t=36s&amp;ab_channel=NucleusBiology</a:t>
            </a:r>
          </a:p>
        </p:txBody>
      </p:sp>
    </p:spTree>
    <p:extLst>
      <p:ext uri="{BB962C8B-B14F-4D97-AF65-F5344CB8AC3E}">
        <p14:creationId xmlns:p14="http://schemas.microsoft.com/office/powerpoint/2010/main" val="344683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4" descr="Obsah obrázku text&#10;&#10;Popis se vygeneroval automaticky.">
            <a:extLst>
              <a:ext uri="{FF2B5EF4-FFF2-40B4-BE49-F238E27FC236}">
                <a16:creationId xmlns:a16="http://schemas.microsoft.com/office/drawing/2014/main" id="{31D33400-66A9-0F01-9CEB-6CF760EDCAE4}"/>
              </a:ext>
            </a:extLst>
          </p:cNvPr>
          <p:cNvPicPr>
            <a:picLocks noChangeAspect="1"/>
          </p:cNvPicPr>
          <p:nvPr/>
        </p:nvPicPr>
        <p:blipFill rotWithShape="1">
          <a:blip r:embed="rId2"/>
          <a:srcRect l="26178" t="22222" r="4712" b="6481"/>
          <a:stretch/>
        </p:blipFill>
        <p:spPr>
          <a:xfrm>
            <a:off x="1949570" y="846306"/>
            <a:ext cx="8451901" cy="4909602"/>
          </a:xfrm>
          <a:prstGeom prst="rect">
            <a:avLst/>
          </a:prstGeom>
        </p:spPr>
      </p:pic>
    </p:spTree>
    <p:extLst>
      <p:ext uri="{BB962C8B-B14F-4D97-AF65-F5344CB8AC3E}">
        <p14:creationId xmlns:p14="http://schemas.microsoft.com/office/powerpoint/2010/main" val="416469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64D5A4-4178-F1F1-EA10-281473E21410}"/>
              </a:ext>
            </a:extLst>
          </p:cNvPr>
          <p:cNvSpPr>
            <a:spLocks noGrp="1"/>
          </p:cNvSpPr>
          <p:nvPr>
            <p:ph type="title"/>
          </p:nvPr>
        </p:nvSpPr>
        <p:spPr/>
        <p:txBody>
          <a:bodyPr/>
          <a:lstStyle/>
          <a:p>
            <a:r>
              <a:rPr lang="cs-CZ" dirty="0"/>
              <a:t>Kontrolní body buněčného cyklu</a:t>
            </a:r>
          </a:p>
        </p:txBody>
      </p:sp>
      <p:sp>
        <p:nvSpPr>
          <p:cNvPr id="3" name="Zástupný obsah 2">
            <a:extLst>
              <a:ext uri="{FF2B5EF4-FFF2-40B4-BE49-F238E27FC236}">
                <a16:creationId xmlns:a16="http://schemas.microsoft.com/office/drawing/2014/main" id="{0063A727-38D8-A9FE-C0C3-E03DAC72E766}"/>
              </a:ext>
            </a:extLst>
          </p:cNvPr>
          <p:cNvSpPr>
            <a:spLocks noGrp="1"/>
          </p:cNvSpPr>
          <p:nvPr>
            <p:ph idx="1"/>
          </p:nvPr>
        </p:nvSpPr>
        <p:spPr/>
        <p:txBody>
          <a:bodyPr/>
          <a:lstStyle/>
          <a:p>
            <a:r>
              <a:rPr lang="cs-CZ" b="0" i="0" dirty="0">
                <a:solidFill>
                  <a:srgbClr val="202122"/>
                </a:solidFill>
                <a:effectLst/>
                <a:latin typeface="Arial" panose="020B0604020202020204" pitchFamily="34" charset="0"/>
              </a:rPr>
              <a:t>ověřují, zda byly úspěšně dokončeny všechny procesy probíhající v dané fázi </a:t>
            </a:r>
            <a:r>
              <a:rPr lang="cs-CZ" dirty="0">
                <a:latin typeface="Arial" panose="020B0604020202020204" pitchFamily="34" charset="0"/>
              </a:rPr>
              <a:t>BC</a:t>
            </a:r>
            <a:r>
              <a:rPr lang="cs-CZ" b="0" i="0" dirty="0">
                <a:solidFill>
                  <a:srgbClr val="202122"/>
                </a:solidFill>
                <a:effectLst/>
                <a:latin typeface="Arial" panose="020B0604020202020204" pitchFamily="34" charset="0"/>
              </a:rPr>
              <a:t>, předtím, než buňka postoupí do další fáze</a:t>
            </a:r>
            <a:endParaRPr lang="cs-CZ" dirty="0"/>
          </a:p>
        </p:txBody>
      </p:sp>
      <p:pic>
        <p:nvPicPr>
          <p:cNvPr id="1026" name="Picture 2" descr="undefined">
            <a:extLst>
              <a:ext uri="{FF2B5EF4-FFF2-40B4-BE49-F238E27FC236}">
                <a16:creationId xmlns:a16="http://schemas.microsoft.com/office/drawing/2014/main" id="{A379DB7E-81B6-B03E-DF29-B44BB4D1B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740" y="2758902"/>
            <a:ext cx="4510906" cy="409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7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a:extLst>
              <a:ext uri="{FF2B5EF4-FFF2-40B4-BE49-F238E27FC236}">
                <a16:creationId xmlns:a16="http://schemas.microsoft.com/office/drawing/2014/main" id="{4C814322-8305-C396-14A4-EBBA649843B5}"/>
              </a:ext>
            </a:extLst>
          </p:cNvPr>
          <p:cNvPicPr>
            <a:picLocks noChangeAspect="1"/>
          </p:cNvPicPr>
          <p:nvPr/>
        </p:nvPicPr>
        <p:blipFill rotWithShape="1">
          <a:blip r:embed="rId2"/>
          <a:srcRect l="32791" t="21875" r="11653" b="6490"/>
          <a:stretch/>
        </p:blipFill>
        <p:spPr>
          <a:xfrm>
            <a:off x="1820175" y="242457"/>
            <a:ext cx="8552936" cy="6246665"/>
          </a:xfrm>
          <a:prstGeom prst="rect">
            <a:avLst/>
          </a:prstGeom>
        </p:spPr>
      </p:pic>
    </p:spTree>
    <p:extLst>
      <p:ext uri="{BB962C8B-B14F-4D97-AF65-F5344CB8AC3E}">
        <p14:creationId xmlns:p14="http://schemas.microsoft.com/office/powerpoint/2010/main" val="332154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descr="Obsah obrázku text&#10;&#10;Popis se vygeneroval automaticky.">
            <a:extLst>
              <a:ext uri="{FF2B5EF4-FFF2-40B4-BE49-F238E27FC236}">
                <a16:creationId xmlns:a16="http://schemas.microsoft.com/office/drawing/2014/main" id="{E9D00CBD-B329-C653-BA39-0F8097E926B9}"/>
              </a:ext>
            </a:extLst>
          </p:cNvPr>
          <p:cNvPicPr>
            <a:picLocks noChangeAspect="1"/>
          </p:cNvPicPr>
          <p:nvPr/>
        </p:nvPicPr>
        <p:blipFill rotWithShape="1">
          <a:blip r:embed="rId2"/>
          <a:srcRect l="30340" t="23971" r="9660" b="5327"/>
          <a:stretch/>
        </p:blipFill>
        <p:spPr>
          <a:xfrm>
            <a:off x="943156" y="127438"/>
            <a:ext cx="9990549" cy="6620574"/>
          </a:xfrm>
          <a:prstGeom prst="rect">
            <a:avLst/>
          </a:prstGeom>
        </p:spPr>
      </p:pic>
    </p:spTree>
    <p:extLst>
      <p:ext uri="{BB962C8B-B14F-4D97-AF65-F5344CB8AC3E}">
        <p14:creationId xmlns:p14="http://schemas.microsoft.com/office/powerpoint/2010/main" val="20676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descr="Obsah obrázku text&#10;&#10;Popis se vygeneroval automaticky.">
            <a:extLst>
              <a:ext uri="{FF2B5EF4-FFF2-40B4-BE49-F238E27FC236}">
                <a16:creationId xmlns:a16="http://schemas.microsoft.com/office/drawing/2014/main" id="{01B80B21-9474-6CD3-02F7-FCC16F653206}"/>
              </a:ext>
            </a:extLst>
          </p:cNvPr>
          <p:cNvPicPr>
            <a:picLocks noChangeAspect="1"/>
          </p:cNvPicPr>
          <p:nvPr/>
        </p:nvPicPr>
        <p:blipFill rotWithShape="1">
          <a:blip r:embed="rId2"/>
          <a:srcRect l="28898" t="20764" r="10484" b="5012"/>
          <a:stretch/>
        </p:blipFill>
        <p:spPr>
          <a:xfrm>
            <a:off x="1590136" y="386230"/>
            <a:ext cx="9012874" cy="6203260"/>
          </a:xfrm>
          <a:prstGeom prst="rect">
            <a:avLst/>
          </a:prstGeom>
        </p:spPr>
      </p:pic>
    </p:spTree>
    <p:extLst>
      <p:ext uri="{BB962C8B-B14F-4D97-AF65-F5344CB8AC3E}">
        <p14:creationId xmlns:p14="http://schemas.microsoft.com/office/powerpoint/2010/main" val="223525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a:extLst>
              <a:ext uri="{FF2B5EF4-FFF2-40B4-BE49-F238E27FC236}">
                <a16:creationId xmlns:a16="http://schemas.microsoft.com/office/drawing/2014/main" id="{817D7F0F-0E66-B987-DED2-46F25623FD2C}"/>
              </a:ext>
            </a:extLst>
          </p:cNvPr>
          <p:cNvPicPr>
            <a:picLocks noChangeAspect="1"/>
          </p:cNvPicPr>
          <p:nvPr/>
        </p:nvPicPr>
        <p:blipFill rotWithShape="1">
          <a:blip r:embed="rId2"/>
          <a:srcRect l="37147" t="22222" r="11599" b="7222"/>
          <a:stretch/>
        </p:blipFill>
        <p:spPr>
          <a:xfrm>
            <a:off x="2524664" y="213702"/>
            <a:ext cx="7632912" cy="5930474"/>
          </a:xfrm>
          <a:prstGeom prst="rect">
            <a:avLst/>
          </a:prstGeom>
        </p:spPr>
      </p:pic>
    </p:spTree>
    <p:extLst>
      <p:ext uri="{BB962C8B-B14F-4D97-AF65-F5344CB8AC3E}">
        <p14:creationId xmlns:p14="http://schemas.microsoft.com/office/powerpoint/2010/main" val="47162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descr="Obsah obrázku text&#10;&#10;Popis se vygeneroval automaticky.">
            <a:extLst>
              <a:ext uri="{FF2B5EF4-FFF2-40B4-BE49-F238E27FC236}">
                <a16:creationId xmlns:a16="http://schemas.microsoft.com/office/drawing/2014/main" id="{7F242A5E-9B42-C96A-4F13-DBB8CFA4465B}"/>
              </a:ext>
            </a:extLst>
          </p:cNvPr>
          <p:cNvPicPr>
            <a:picLocks noChangeAspect="1"/>
          </p:cNvPicPr>
          <p:nvPr/>
        </p:nvPicPr>
        <p:blipFill rotWithShape="1">
          <a:blip r:embed="rId2"/>
          <a:srcRect l="33758" t="21469" r="12420" b="8192"/>
          <a:stretch/>
        </p:blipFill>
        <p:spPr>
          <a:xfrm>
            <a:off x="1662024" y="424510"/>
            <a:ext cx="8222314" cy="6045518"/>
          </a:xfrm>
          <a:prstGeom prst="rect">
            <a:avLst/>
          </a:prstGeom>
        </p:spPr>
      </p:pic>
    </p:spTree>
    <p:extLst>
      <p:ext uri="{BB962C8B-B14F-4D97-AF65-F5344CB8AC3E}">
        <p14:creationId xmlns:p14="http://schemas.microsoft.com/office/powerpoint/2010/main" val="31497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1B92D11-B474-C96E-F459-027996392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433503"/>
            <a:ext cx="6248400" cy="6129221"/>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3">
            <a:extLst>
              <a:ext uri="{FF2B5EF4-FFF2-40B4-BE49-F238E27FC236}">
                <a16:creationId xmlns:a16="http://schemas.microsoft.com/office/drawing/2014/main" id="{E52C0D37-3FA4-F3B8-D8C0-0452E515B9D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t>Vznik průduchů</a:t>
            </a:r>
            <a:endParaRPr lang="cs-CZ" dirty="0"/>
          </a:p>
        </p:txBody>
      </p:sp>
    </p:spTree>
    <p:extLst>
      <p:ext uri="{BB962C8B-B14F-4D97-AF65-F5344CB8AC3E}">
        <p14:creationId xmlns:p14="http://schemas.microsoft.com/office/powerpoint/2010/main" val="1352998927"/>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464</Words>
  <Application>Microsoft Office PowerPoint</Application>
  <PresentationFormat>Širokoúhlá obrazovka</PresentationFormat>
  <Paragraphs>16</Paragraphs>
  <Slides>12</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12</vt:i4>
      </vt:variant>
    </vt:vector>
  </HeadingPairs>
  <TitlesOfParts>
    <vt:vector size="18" baseType="lpstr">
      <vt:lpstr>Arial</vt:lpstr>
      <vt:lpstr>Calibri</vt:lpstr>
      <vt:lpstr>Calibri Light</vt:lpstr>
      <vt:lpstr>Hanken Grotesk</vt:lpstr>
      <vt:lpstr>MuseoSans</vt:lpstr>
      <vt:lpstr>Motiv systému Office</vt:lpstr>
      <vt:lpstr>Buněčné dělení, mitóza, meióza</vt:lpstr>
      <vt:lpstr>Prezentace aplikace PowerPoint</vt:lpstr>
      <vt:lpstr>Kontrolní body buněčného cyklu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Tvorba kořenových vlásků</vt:lpstr>
      <vt:lpstr>Exocyst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lastModifiedBy>Hana Cempírková</cp:lastModifiedBy>
  <cp:revision>63</cp:revision>
  <dcterms:created xsi:type="dcterms:W3CDTF">2022-10-09T17:46:48Z</dcterms:created>
  <dcterms:modified xsi:type="dcterms:W3CDTF">2023-10-08T18:16:06Z</dcterms:modified>
</cp:coreProperties>
</file>