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6" r:id="rId2"/>
    <p:sldId id="319" r:id="rId3"/>
    <p:sldId id="324" r:id="rId4"/>
    <p:sldId id="317" r:id="rId5"/>
    <p:sldId id="318" r:id="rId6"/>
    <p:sldId id="320" r:id="rId7"/>
    <p:sldId id="287" r:id="rId8"/>
    <p:sldId id="321" r:id="rId9"/>
    <p:sldId id="312" r:id="rId10"/>
    <p:sldId id="292" r:id="rId11"/>
    <p:sldId id="316" r:id="rId12"/>
    <p:sldId id="288" r:id="rId13"/>
    <p:sldId id="323" r:id="rId14"/>
    <p:sldId id="269" r:id="rId15"/>
    <p:sldId id="270" r:id="rId16"/>
    <p:sldId id="322" r:id="rId1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9EA116A-3B32-419D-86C0-D365B5888B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1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30BB8B-6DDE-452C-B34C-9D649454ABCD}" type="slidenum">
              <a:rPr lang="cs-CZ" altLang="cs-CZ" smtClean="0"/>
              <a:pPr>
                <a:spcBef>
                  <a:spcPct val="0"/>
                </a:spcBef>
              </a:pPr>
              <a:t>10</a:t>
            </a:fld>
            <a:endParaRPr lang="cs-CZ" altLang="cs-CZ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30BB8B-6DDE-452C-B34C-9D649454ABCD}" type="slidenum">
              <a:rPr lang="cs-CZ" altLang="cs-CZ" smtClean="0"/>
              <a:pPr>
                <a:spcBef>
                  <a:spcPct val="0"/>
                </a:spcBef>
              </a:pPr>
              <a:t>11</a:t>
            </a:fld>
            <a:endParaRPr lang="cs-CZ" altLang="cs-CZ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174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75B147-BF05-4315-842F-72A46BF8197D}" type="slidenum">
              <a:rPr lang="cs-CZ" altLang="cs-CZ" smtClean="0"/>
              <a:pPr>
                <a:spcBef>
                  <a:spcPct val="0"/>
                </a:spcBef>
              </a:pPr>
              <a:t>12</a:t>
            </a:fld>
            <a:endParaRPr lang="cs-CZ" altLang="cs-CZ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75B147-BF05-4315-842F-72A46BF8197D}" type="slidenum">
              <a:rPr lang="cs-CZ" altLang="cs-CZ" smtClean="0"/>
              <a:pPr>
                <a:spcBef>
                  <a:spcPct val="0"/>
                </a:spcBef>
              </a:pPr>
              <a:t>13</a:t>
            </a:fld>
            <a:endParaRPr lang="cs-CZ" altLang="cs-CZ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92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FC273E-32DD-433B-9C89-2617ECB43B27}" type="slidenum">
              <a:rPr lang="cs-CZ" altLang="cs-CZ" smtClean="0"/>
              <a:pPr>
                <a:spcBef>
                  <a:spcPct val="0"/>
                </a:spcBef>
              </a:pPr>
              <a:t>14</a:t>
            </a:fld>
            <a:endParaRPr lang="cs-CZ" altLang="cs-CZ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5EFB09-3A42-4E63-B993-76E752FD3E1D}" type="slidenum">
              <a:rPr lang="cs-CZ" altLang="cs-CZ" smtClean="0"/>
              <a:pPr>
                <a:spcBef>
                  <a:spcPct val="0"/>
                </a:spcBef>
              </a:pPr>
              <a:t>15</a:t>
            </a:fld>
            <a:endParaRPr lang="cs-CZ" altLang="cs-CZ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5EFB09-3A42-4E63-B993-76E752FD3E1D}" type="slidenum">
              <a:rPr lang="cs-CZ" altLang="cs-CZ" smtClean="0"/>
              <a:pPr>
                <a:spcBef>
                  <a:spcPct val="0"/>
                </a:spcBef>
              </a:pPr>
              <a:t>16</a:t>
            </a:fld>
            <a:endParaRPr lang="cs-CZ" altLang="cs-CZ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69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3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3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3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4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19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5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87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872B78-7949-43D3-96BC-EC8E4A7B588A}" type="slidenum">
              <a:rPr lang="cs-CZ" altLang="cs-CZ" smtClean="0"/>
              <a:pPr>
                <a:spcBef>
                  <a:spcPct val="0"/>
                </a:spcBef>
              </a:pPr>
              <a:t>6</a:t>
            </a:fld>
            <a:endParaRPr lang="cs-CZ" altLang="cs-CZ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594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4CDABA-4651-4A1C-A2A2-95B22BC493AB}" type="slidenum">
              <a:rPr lang="cs-CZ" altLang="cs-CZ" smtClean="0"/>
              <a:pPr>
                <a:spcBef>
                  <a:spcPct val="0"/>
                </a:spcBef>
              </a:pPr>
              <a:t>7</a:t>
            </a:fld>
            <a:endParaRPr lang="cs-CZ" altLang="cs-CZ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4CDABA-4651-4A1C-A2A2-95B22BC493AB}" type="slidenum">
              <a:rPr lang="cs-CZ" altLang="cs-CZ" smtClean="0"/>
              <a:pPr>
                <a:spcBef>
                  <a:spcPct val="0"/>
                </a:spcBef>
              </a:pPr>
              <a:t>8</a:t>
            </a:fld>
            <a:endParaRPr lang="cs-CZ" altLang="cs-CZ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6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7F7BB8-6F31-4584-9C45-A3DC0AC3976A}" type="slidenum">
              <a:rPr lang="cs-CZ" altLang="cs-CZ" smtClean="0"/>
              <a:pPr>
                <a:spcBef>
                  <a:spcPct val="0"/>
                </a:spcBef>
              </a:pPr>
              <a:t>9</a:t>
            </a:fld>
            <a:endParaRPr lang="cs-CZ" altLang="cs-CZ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98CDE-FA9A-40B0-9486-1B308F64F4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4409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C6D26-62D3-4A7E-9956-072DC289B8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6262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E4B3B-D8A1-44D2-9C8F-067FA73E55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0625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7EB6A-5B47-4830-87F2-CD85E5A4EF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880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9307B-724A-450A-A406-87FE76F8F9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028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265FE-8178-4B71-8CF7-E2E4670211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385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1755E-2FF6-44CF-93D4-E2A26BAEA2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158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07E67-3F5D-4BB5-8897-FDBB5AF4F4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551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374FE-8886-4A22-9029-02260AE1D6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376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B5AE0-2616-4A93-94B0-E596416EE09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5254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B066E-DA9A-4A82-94A6-77B8C8A23F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4524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C3BF6F1-6335-4F5E-BB20-E9188EA47F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b="4850"/>
          <a:stretch/>
        </p:blipFill>
        <p:spPr bwMode="auto">
          <a:xfrm>
            <a:off x="1475656" y="1556792"/>
            <a:ext cx="6138344" cy="468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68313" y="1052736"/>
            <a:ext cx="489585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smtClean="0"/>
              <a:t>chuť </a:t>
            </a:r>
            <a:r>
              <a:rPr lang="cs-CZ" altLang="cs-CZ" sz="2000" dirty="0"/>
              <a:t>(ochutnávaný kousek vyplivnout!) a </a:t>
            </a:r>
            <a:r>
              <a:rPr lang="cs-CZ" altLang="cs-CZ" sz="2000" dirty="0" smtClean="0"/>
              <a:t>vůně povrchu a na řezu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přítomnost vela (ohledat mladé plodnice!)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morfologický popis – ideální kresba nebo fotografie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pozor na barevné podání (vyvážení bílé barvy)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2000" dirty="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25538"/>
            <a:ext cx="3529012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3"/>
          <p:cNvSpPr>
            <a:spLocks noChangeArrowheads="1"/>
          </p:cNvSpPr>
          <p:nvPr/>
        </p:nvSpPr>
        <p:spPr bwMode="auto">
          <a:xfrm>
            <a:off x="464517" y="404664"/>
            <a:ext cx="763587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b="10953"/>
          <a:stretch/>
        </p:blipFill>
        <p:spPr>
          <a:xfrm>
            <a:off x="474318" y="3789040"/>
            <a:ext cx="4035356" cy="266429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7"/>
          <a:srcRect r="8310" b="17356"/>
          <a:stretch/>
        </p:blipFill>
        <p:spPr>
          <a:xfrm>
            <a:off x="4617732" y="3789041"/>
            <a:ext cx="3986716" cy="2664296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4408" y="4221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ChangeArrowheads="1"/>
          </p:cNvSpPr>
          <p:nvPr/>
        </p:nvSpPr>
        <p:spPr bwMode="auto">
          <a:xfrm>
            <a:off x="468313" y="912783"/>
            <a:ext cx="84963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 dirty="0" smtClean="0"/>
              <a:t>výtrusný </a:t>
            </a:r>
            <a:r>
              <a:rPr lang="cs-CZ" altLang="cs-CZ" sz="2000" b="1" dirty="0"/>
              <a:t>prach</a:t>
            </a:r>
            <a:r>
              <a:rPr lang="cs-CZ" altLang="cs-CZ" sz="2000" dirty="0"/>
              <a:t> – několik hodin nebo nejlépe přes noc nechat klobouk položený na </a:t>
            </a:r>
            <a:r>
              <a:rPr lang="cs-CZ" altLang="cs-CZ" sz="2000" u="sng" dirty="0"/>
              <a:t>bílém</a:t>
            </a:r>
            <a:r>
              <a:rPr lang="cs-CZ" altLang="cs-CZ" sz="2000" dirty="0"/>
              <a:t> papíře nebo </a:t>
            </a:r>
            <a:r>
              <a:rPr lang="cs-CZ" altLang="cs-CZ" sz="2000" dirty="0" smtClean="0"/>
              <a:t>na podložním sklíčku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vhodné přiložit k položce (měření spor + barva </a:t>
            </a:r>
            <a:r>
              <a:rPr lang="cs-CZ" altLang="cs-CZ" sz="2000" dirty="0" err="1" smtClean="0"/>
              <a:t>v.p</a:t>
            </a:r>
            <a:r>
              <a:rPr lang="cs-CZ" altLang="cs-CZ" sz="2000" dirty="0" smtClean="0"/>
              <a:t>.)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2000" dirty="0"/>
          </a:p>
        </p:txBody>
      </p:sp>
      <p:sp>
        <p:nvSpPr>
          <p:cNvPr id="13318" name="Rectangle 3"/>
          <p:cNvSpPr>
            <a:spLocks noChangeArrowheads="1"/>
          </p:cNvSpPr>
          <p:nvPr/>
        </p:nvSpPr>
        <p:spPr bwMode="auto">
          <a:xfrm>
            <a:off x="468313" y="386432"/>
            <a:ext cx="763587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2083456"/>
            <a:ext cx="1958666" cy="26416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87096" y="2430510"/>
            <a:ext cx="2635322" cy="19539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l="6863" r="15678"/>
          <a:stretch/>
        </p:blipFill>
        <p:spPr>
          <a:xfrm>
            <a:off x="4644008" y="2083456"/>
            <a:ext cx="2232248" cy="26416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1609435"/>
            <a:ext cx="2075774" cy="311570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95536" y="5085184"/>
            <a:ext cx="57146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dirty="0"/>
              <a:t>k </a:t>
            </a:r>
            <a:r>
              <a:rPr lang="cs-CZ" altLang="cs-CZ" dirty="0" smtClean="0"/>
              <a:t>přesnému měření </a:t>
            </a:r>
            <a:r>
              <a:rPr lang="cs-CZ" altLang="cs-CZ" dirty="0"/>
              <a:t>spor (a </a:t>
            </a:r>
            <a:r>
              <a:rPr lang="cs-CZ" altLang="cs-CZ" dirty="0" smtClean="0"/>
              <a:t>zhruba </a:t>
            </a:r>
            <a:r>
              <a:rPr lang="cs-CZ" altLang="cs-CZ" dirty="0"/>
              <a:t>i k hodnocení barvy) lze použít i </a:t>
            </a:r>
            <a:r>
              <a:rPr lang="cs-CZ" altLang="cs-CZ" dirty="0" smtClean="0"/>
              <a:t>výtrusný prach </a:t>
            </a:r>
            <a:r>
              <a:rPr lang="cs-CZ" altLang="cs-CZ" dirty="0"/>
              <a:t>ulpělý na třeni, povrchu sousedících klobouků apod.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/>
          <a:srcRect l="20718" t="16106" r="15056" b="19545"/>
          <a:stretch/>
        </p:blipFill>
        <p:spPr>
          <a:xfrm>
            <a:off x="6182941" y="4915938"/>
            <a:ext cx="2808312" cy="181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7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konzervace a uchovávání mykologického materiálu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12229" y="2780928"/>
            <a:ext cx="8480251" cy="370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000" dirty="0" smtClean="0"/>
              <a:t>postup: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25000"/>
              </a:spcAft>
              <a:buFontTx/>
              <a:buChar char="-"/>
            </a:pPr>
            <a:r>
              <a:rPr lang="cs-CZ" altLang="cs-CZ" sz="2000" dirty="0" smtClean="0"/>
              <a:t>větší </a:t>
            </a:r>
            <a:r>
              <a:rPr lang="cs-CZ" altLang="cs-CZ" sz="2000" dirty="0"/>
              <a:t>houby rozkrojit na kusy do 2 cm tloušťky (lépe schnou a vejdou se do </a:t>
            </a:r>
            <a:r>
              <a:rPr lang="cs-CZ" altLang="cs-CZ" sz="2000" dirty="0" smtClean="0"/>
              <a:t>sušičky)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25000"/>
              </a:spcAft>
              <a:buFontTx/>
              <a:buChar char="-"/>
            </a:pPr>
            <a:r>
              <a:rPr lang="cs-CZ" altLang="cs-CZ" sz="2000" dirty="0" smtClean="0">
                <a:sym typeface="Wingdings" panose="05000000000000000000" pitchFamily="2" charset="2"/>
              </a:rPr>
              <a:t>usušit </a:t>
            </a:r>
            <a:r>
              <a:rPr lang="cs-CZ" altLang="cs-CZ" sz="2000" dirty="0">
                <a:sym typeface="Wingdings" panose="05000000000000000000" pitchFamily="2" charset="2"/>
              </a:rPr>
              <a:t>zcela do sucha (pozor u masitějších druhů a chorošů!), pak lze krátce </a:t>
            </a:r>
            <a:r>
              <a:rPr lang="cs-CZ" altLang="cs-CZ" sz="2000" dirty="0" smtClean="0">
                <a:sym typeface="Wingdings" panose="05000000000000000000" pitchFamily="2" charset="2"/>
              </a:rPr>
              <a:t>vystavit </a:t>
            </a:r>
            <a:r>
              <a:rPr lang="cs-CZ" altLang="cs-CZ" sz="2000" dirty="0">
                <a:sym typeface="Wingdings" panose="05000000000000000000" pitchFamily="2" charset="2"/>
              </a:rPr>
              <a:t>vyšší vzdušné vlhkosti (plodnice poněkud „zvláční“)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25000"/>
              </a:spcAft>
              <a:buFontTx/>
              <a:buChar char="-"/>
            </a:pPr>
            <a:r>
              <a:rPr lang="cs-CZ" altLang="cs-CZ" sz="2000" dirty="0" smtClean="0">
                <a:sym typeface="Wingdings" panose="05000000000000000000" pitchFamily="2" charset="2"/>
              </a:rPr>
              <a:t>uložit </a:t>
            </a:r>
            <a:r>
              <a:rPr lang="cs-CZ" altLang="cs-CZ" sz="2000" dirty="0">
                <a:sym typeface="Wingdings" panose="05000000000000000000" pitchFamily="2" charset="2"/>
              </a:rPr>
              <a:t>do novin či igelitových sáčků se zipem a do herbářové </a:t>
            </a:r>
            <a:r>
              <a:rPr lang="cs-CZ" altLang="cs-CZ" sz="2000" dirty="0" smtClean="0">
                <a:sym typeface="Wingdings" panose="05000000000000000000" pitchFamily="2" charset="2"/>
              </a:rPr>
              <a:t>obálky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25000"/>
              </a:spcAft>
              <a:buFontTx/>
              <a:buChar char="-"/>
            </a:pPr>
            <a:r>
              <a:rPr lang="cs-CZ" altLang="cs-CZ" sz="2000" dirty="0"/>
              <a:t>uchovávat v suchu</a:t>
            </a:r>
            <a:r>
              <a:rPr lang="cs-CZ" altLang="cs-CZ" sz="2000" dirty="0" smtClean="0"/>
              <a:t>!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r>
              <a:rPr lang="cs-CZ" altLang="cs-CZ" sz="2000" dirty="0" smtClean="0"/>
              <a:t>u </a:t>
            </a:r>
            <a:r>
              <a:rPr lang="cs-CZ" altLang="cs-CZ" sz="2000" dirty="0"/>
              <a:t>drobných plodnic je variantou sušení pomocí </a:t>
            </a:r>
            <a:r>
              <a:rPr lang="cs-CZ" altLang="cs-CZ" sz="2000" dirty="0" smtClean="0"/>
              <a:t>silikagelu: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r>
              <a:rPr lang="cs-CZ" altLang="cs-CZ" sz="2000" dirty="0" smtClean="0">
                <a:sym typeface="Wingdings" panose="05000000000000000000" pitchFamily="2" charset="2"/>
              </a:rPr>
              <a:t>- v uzavřené krabičce v papírových sáčcích</a:t>
            </a:r>
            <a:endParaRPr lang="cs-CZ" altLang="cs-CZ" sz="2000" dirty="0">
              <a:sym typeface="Wingdings" panose="05000000000000000000" pitchFamily="2" charset="2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2570" y="897408"/>
            <a:ext cx="487363" cy="487363"/>
          </a:xfrm>
          <a:prstGeom prst="rect">
            <a:avLst/>
          </a:prstGeom>
        </p:spPr>
      </p:pic>
      <p:pic>
        <p:nvPicPr>
          <p:cNvPr id="1026" name="Picture 2" descr="Silikagel v krabičc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553" y="5027987"/>
            <a:ext cx="1809927" cy="180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95411" y="1020505"/>
            <a:ext cx="5472733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000" b="1" dirty="0"/>
              <a:t>sušení 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r>
              <a:rPr lang="cs-CZ" altLang="cs-CZ" sz="2000" dirty="0"/>
              <a:t>v sušičce </a:t>
            </a:r>
            <a:r>
              <a:rPr lang="cs-CZ" altLang="cs-CZ" sz="2000" dirty="0" smtClean="0"/>
              <a:t>(průmyslová či klasická </a:t>
            </a:r>
            <a:r>
              <a:rPr lang="cs-CZ" altLang="cs-CZ" sz="2000" dirty="0"/>
              <a:t>kuchyňská sušička na ovoce) nebo na zdroji tepla </a:t>
            </a:r>
            <a:r>
              <a:rPr lang="cs-CZ" altLang="cs-CZ" sz="2000" dirty="0" smtClean="0"/>
              <a:t>(topení) při </a:t>
            </a:r>
            <a:r>
              <a:rPr lang="cs-CZ" altLang="cs-CZ" sz="2000" dirty="0"/>
              <a:t>teplotě max. 50 °C, ideálně 30-40 °</a:t>
            </a:r>
            <a:r>
              <a:rPr lang="cs-CZ" altLang="cs-CZ" sz="2000" dirty="0" smtClean="0"/>
              <a:t>C</a:t>
            </a:r>
          </a:p>
        </p:txBody>
      </p:sp>
      <p:pic>
        <p:nvPicPr>
          <p:cNvPr id="1028" name="Picture 4" descr="Sušička ovoce ABC 728.002 - DOMO DO600S | DOMO-elektro.c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80961"/>
            <a:ext cx="1991880" cy="196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konzervace a uchovávání mykologického materiálu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411" y="764704"/>
            <a:ext cx="8137029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r>
              <a:rPr lang="cs-CZ" altLang="cs-CZ" sz="2000" u="sng" dirty="0" smtClean="0">
                <a:sym typeface="Wingdings" panose="05000000000000000000" pitchFamily="2" charset="2"/>
              </a:rPr>
              <a:t>etiketa:</a:t>
            </a:r>
            <a:endParaRPr lang="cs-CZ" altLang="cs-CZ" sz="2000" u="sng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cs-CZ" altLang="cs-CZ" sz="2000" dirty="0">
                <a:sym typeface="Wingdings" panose="05000000000000000000" pitchFamily="2" charset="2"/>
              </a:rPr>
              <a:t> </a:t>
            </a:r>
            <a:r>
              <a:rPr lang="cs-CZ" altLang="cs-CZ" sz="2000" dirty="0" smtClean="0">
                <a:sym typeface="Wingdings" panose="05000000000000000000" pitchFamily="2" charset="2"/>
              </a:rPr>
              <a:t>jméno houby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cs-CZ" altLang="cs-CZ" sz="2000" dirty="0" smtClean="0">
                <a:sym typeface="Wingdings" panose="05000000000000000000" pitchFamily="2" charset="2"/>
              </a:rPr>
              <a:t>lokalita</a:t>
            </a:r>
            <a:r>
              <a:rPr lang="cs-CZ" altLang="cs-CZ" sz="2000" dirty="0">
                <a:sym typeface="Wingdings" panose="05000000000000000000" pitchFamily="2" charset="2"/>
              </a:rPr>
              <a:t>, stanoviště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cs-CZ" altLang="cs-CZ" sz="2000" dirty="0">
                <a:sym typeface="Wingdings" panose="05000000000000000000" pitchFamily="2" charset="2"/>
              </a:rPr>
              <a:t> datum sběru a jméno </a:t>
            </a:r>
            <a:r>
              <a:rPr lang="cs-CZ" altLang="cs-CZ" sz="2000" dirty="0" smtClean="0">
                <a:sym typeface="Wingdings" panose="05000000000000000000" pitchFamily="2" charset="2"/>
              </a:rPr>
              <a:t>sběratele</a:t>
            </a:r>
          </a:p>
        </p:txBody>
      </p:sp>
      <p:pic>
        <p:nvPicPr>
          <p:cNvPr id="5" name="Picture 4" descr="polož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76371"/>
            <a:ext cx="5976664" cy="446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27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324172" y="4592246"/>
            <a:ext cx="84963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u="sng" dirty="0"/>
              <a:t>výhody</a:t>
            </a:r>
            <a:r>
              <a:rPr lang="cs-CZ" altLang="cs-CZ" sz="2000" dirty="0"/>
              <a:t>: skladnost, trvanlivost, snadná příprava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u="sng" dirty="0"/>
              <a:t>nevýhody</a:t>
            </a:r>
            <a:r>
              <a:rPr lang="cs-CZ" altLang="cs-CZ" sz="2000" dirty="0"/>
              <a:t>: změna tvaru a barvy </a:t>
            </a:r>
            <a:r>
              <a:rPr lang="cs-CZ" altLang="cs-CZ" sz="2000" dirty="0" smtClean="0"/>
              <a:t>plodnic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20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</a:t>
            </a:r>
            <a:r>
              <a:rPr lang="cs-CZ" altLang="cs-CZ" sz="2000" dirty="0"/>
              <a:t> používáno zejména pro vědecké sbírky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251520" y="764704"/>
            <a:ext cx="8569325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 dirty="0"/>
              <a:t>sušení 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sušené položky náchylné k poškození plísněmi (při zvlhnutí) a především hmyzem (brouci, moli) </a:t>
            </a:r>
            <a:r>
              <a:rPr lang="cs-CZ" altLang="cs-CZ" sz="2000" dirty="0" smtClean="0">
                <a:sym typeface="Wingdings" panose="05000000000000000000" pitchFamily="2" charset="2"/>
              </a:rPr>
              <a:t>– zvláště </a:t>
            </a:r>
            <a:r>
              <a:rPr lang="cs-CZ" altLang="cs-CZ" sz="2000" dirty="0">
                <a:sym typeface="Wingdings" panose="05000000000000000000" pitchFamily="2" charset="2"/>
              </a:rPr>
              <a:t>citlivé jsou některé jednoleté choroše (</a:t>
            </a:r>
            <a:r>
              <a:rPr lang="cs-CZ" altLang="cs-CZ" sz="2000" i="1" dirty="0" err="1">
                <a:sym typeface="Wingdings" panose="05000000000000000000" pitchFamily="2" charset="2"/>
              </a:rPr>
              <a:t>Trametes</a:t>
            </a:r>
            <a:r>
              <a:rPr lang="cs-CZ" altLang="cs-CZ" sz="2000" dirty="0">
                <a:sym typeface="Wingdings" panose="05000000000000000000" pitchFamily="2" charset="2"/>
              </a:rPr>
              <a:t>), </a:t>
            </a:r>
            <a:r>
              <a:rPr lang="cs-CZ" altLang="cs-CZ" sz="2000" dirty="0" err="1">
                <a:sym typeface="Wingdings" panose="05000000000000000000" pitchFamily="2" charset="2"/>
              </a:rPr>
              <a:t>lošákovité</a:t>
            </a:r>
            <a:r>
              <a:rPr lang="cs-CZ" altLang="cs-CZ" sz="2000" dirty="0">
                <a:sym typeface="Wingdings" panose="05000000000000000000" pitchFamily="2" charset="2"/>
              </a:rPr>
              <a:t> houby, holubinky a ryzce, některé hřiby aj. 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 nutná </a:t>
            </a:r>
            <a:r>
              <a:rPr lang="cs-CZ" altLang="cs-CZ" sz="2000" u="sng" dirty="0">
                <a:sym typeface="Wingdings" panose="05000000000000000000" pitchFamily="2" charset="2"/>
              </a:rPr>
              <a:t>dezinsekce!!!</a:t>
            </a:r>
            <a:r>
              <a:rPr lang="cs-CZ" altLang="cs-CZ" sz="2000" dirty="0">
                <a:sym typeface="Wingdings" panose="05000000000000000000" pitchFamily="2" charset="2"/>
              </a:rPr>
              <a:t> (alespoň 1x ročně, poprvé hned po usušení):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- hluboké </a:t>
            </a:r>
            <a:r>
              <a:rPr lang="cs-CZ" altLang="cs-CZ" sz="2000" dirty="0" err="1">
                <a:sym typeface="Wingdings" panose="05000000000000000000" pitchFamily="2" charset="2"/>
              </a:rPr>
              <a:t>podmrazení</a:t>
            </a:r>
            <a:r>
              <a:rPr lang="cs-CZ" altLang="cs-CZ" sz="2000" dirty="0">
                <a:sym typeface="Wingdings" panose="05000000000000000000" pitchFamily="2" charset="2"/>
              </a:rPr>
              <a:t> – několik dní při teplotě -30°C a nižší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- plynování – PH</a:t>
            </a:r>
            <a:r>
              <a:rPr lang="cs-CZ" altLang="cs-CZ" sz="2000" baseline="-25000" dirty="0">
                <a:sym typeface="Wingdings" panose="05000000000000000000" pitchFamily="2" charset="2"/>
              </a:rPr>
              <a:t>3</a:t>
            </a:r>
            <a:r>
              <a:rPr lang="cs-CZ" altLang="cs-CZ" sz="2000" dirty="0">
                <a:sym typeface="Wingdings" panose="05000000000000000000" pitchFamily="2" charset="2"/>
              </a:rPr>
              <a:t>, CS</a:t>
            </a:r>
            <a:r>
              <a:rPr lang="cs-CZ" altLang="cs-CZ" sz="2000" baseline="-25000" dirty="0">
                <a:sym typeface="Wingdings" panose="05000000000000000000" pitchFamily="2" charset="2"/>
              </a:rPr>
              <a:t>2</a:t>
            </a:r>
            <a:r>
              <a:rPr lang="cs-CZ" altLang="cs-CZ" sz="2000" dirty="0">
                <a:sym typeface="Wingdings" panose="05000000000000000000" pitchFamily="2" charset="2"/>
              </a:rPr>
              <a:t> (silně jedovaté), příp. tablety proti hmyzu </a:t>
            </a:r>
            <a:r>
              <a:rPr lang="cs-CZ" altLang="cs-CZ" sz="2000" dirty="0" smtClean="0">
                <a:sym typeface="Wingdings" panose="05000000000000000000" pitchFamily="2" charset="2"/>
              </a:rPr>
              <a:t>(</a:t>
            </a:r>
            <a:r>
              <a:rPr lang="cs-CZ" altLang="cs-CZ" sz="2000" dirty="0" err="1" smtClean="0">
                <a:sym typeface="Wingdings" panose="05000000000000000000" pitchFamily="2" charset="2"/>
              </a:rPr>
              <a:t>paradichlorbenzen</a:t>
            </a:r>
            <a:r>
              <a:rPr lang="cs-CZ" altLang="cs-CZ" sz="2000" dirty="0" smtClean="0">
                <a:sym typeface="Wingdings" panose="05000000000000000000" pitchFamily="2" charset="2"/>
              </a:rPr>
              <a:t> – „</a:t>
            </a:r>
            <a:r>
              <a:rPr lang="cs-CZ" altLang="cs-CZ" sz="2000" dirty="0" err="1" smtClean="0">
                <a:sym typeface="Wingdings" panose="05000000000000000000" pitchFamily="2" charset="2"/>
              </a:rPr>
              <a:t>Invet</a:t>
            </a:r>
            <a:r>
              <a:rPr lang="cs-CZ" altLang="cs-CZ" sz="2000" dirty="0" smtClean="0">
                <a:sym typeface="Wingdings" panose="05000000000000000000" pitchFamily="2" charset="2"/>
              </a:rPr>
              <a:t>“; </a:t>
            </a:r>
            <a:r>
              <a:rPr lang="cs-CZ" altLang="cs-CZ" sz="2000" dirty="0">
                <a:sym typeface="Wingdings" panose="05000000000000000000" pitchFamily="2" charset="2"/>
              </a:rPr>
              <a:t>menší sbírky)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ideální kombinace obou metod</a:t>
            </a: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konzervace a uchovávání mykologického materiálu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6795" y="6926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251396" y="617200"/>
            <a:ext cx="4824660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 dirty="0"/>
              <a:t>konzervace v tekutinách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smtClean="0"/>
              <a:t>- základem </a:t>
            </a:r>
            <a:r>
              <a:rPr lang="cs-CZ" altLang="cs-CZ" sz="2000" dirty="0"/>
              <a:t>většiny </a:t>
            </a:r>
            <a:r>
              <a:rPr lang="cs-CZ" altLang="cs-CZ" sz="2000" dirty="0" smtClean="0"/>
              <a:t>dříve používaných </a:t>
            </a:r>
            <a:r>
              <a:rPr lang="cs-CZ" altLang="cs-CZ" sz="2000" dirty="0"/>
              <a:t>roztoků formaldehyd, ledová kyselina octová, glycerol a </a:t>
            </a:r>
            <a:r>
              <a:rPr lang="cs-CZ" altLang="cs-CZ" sz="2000" dirty="0" smtClean="0"/>
              <a:t>etanol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smtClean="0"/>
              <a:t>- dnes na bázi etanolu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- několik dní máčet v roztoku, pak umístit do skleněného nebo PE </a:t>
            </a:r>
            <a:r>
              <a:rPr lang="cs-CZ" altLang="cs-CZ" sz="2000" dirty="0" smtClean="0"/>
              <a:t>válce</a:t>
            </a:r>
            <a:endParaRPr lang="cs-CZ" altLang="cs-CZ" sz="2000" dirty="0"/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konzervace a uchovávání mykologického materiálu</a:t>
            </a:r>
          </a:p>
        </p:txBody>
      </p:sp>
      <p:pic>
        <p:nvPicPr>
          <p:cNvPr id="1026" name="Picture 2" descr="http://www.cesonline.cz/arl-ces/cs/csg/?repo=cesrepo&amp;key=9247907065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" r="4130"/>
          <a:stretch/>
        </p:blipFill>
        <p:spPr bwMode="auto">
          <a:xfrm>
            <a:off x="5614047" y="806310"/>
            <a:ext cx="3356007" cy="507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60040" y="6021288"/>
            <a:ext cx="8610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dirty="0" smtClean="0">
                <a:sym typeface="Wingdings" panose="05000000000000000000" pitchFamily="2" charset="2"/>
              </a:rPr>
              <a:t></a:t>
            </a:r>
            <a:r>
              <a:rPr lang="cs-CZ" altLang="cs-CZ" dirty="0" smtClean="0"/>
              <a:t> </a:t>
            </a:r>
            <a:r>
              <a:rPr lang="cs-CZ" altLang="cs-CZ" dirty="0"/>
              <a:t>používáno zejména dříve pro expoziční účely, dnes minimálně</a:t>
            </a:r>
          </a:p>
        </p:txBody>
      </p:sp>
      <p:sp>
        <p:nvSpPr>
          <p:cNvPr id="9" name="Obdélník 8"/>
          <p:cNvSpPr/>
          <p:nvPr/>
        </p:nvSpPr>
        <p:spPr>
          <a:xfrm>
            <a:off x="323528" y="3076505"/>
            <a:ext cx="32403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u="sng" dirty="0"/>
              <a:t>výhody</a:t>
            </a:r>
            <a:r>
              <a:rPr lang="cs-CZ" altLang="cs-CZ" dirty="0"/>
              <a:t>: </a:t>
            </a:r>
            <a:endParaRPr lang="cs-CZ" altLang="cs-CZ" dirty="0" smtClean="0"/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plodnice zachovávají tvar</a:t>
            </a:r>
            <a:endParaRPr lang="cs-CZ" altLang="cs-CZ" dirty="0"/>
          </a:p>
          <a:p>
            <a:pPr eaLnBrk="1" hangingPunct="1">
              <a:spcAft>
                <a:spcPct val="30000"/>
              </a:spcAft>
            </a:pPr>
            <a:r>
              <a:rPr lang="cs-CZ" altLang="cs-CZ" u="sng" dirty="0" smtClean="0"/>
              <a:t>nevýhody</a:t>
            </a:r>
            <a:r>
              <a:rPr lang="cs-CZ" altLang="cs-CZ" dirty="0"/>
              <a:t>: </a:t>
            </a:r>
            <a:endParaRPr lang="cs-CZ" altLang="cs-CZ" dirty="0" smtClean="0"/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náročné </a:t>
            </a:r>
            <a:r>
              <a:rPr lang="cs-CZ" altLang="cs-CZ" dirty="0"/>
              <a:t>na </a:t>
            </a:r>
            <a:r>
              <a:rPr lang="cs-CZ" altLang="cs-CZ" dirty="0" smtClean="0"/>
              <a:t>prostor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náchylné na poškození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změna barev</a:t>
            </a:r>
            <a:endParaRPr lang="cs-CZ" altLang="cs-CZ" dirty="0"/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>
                <a:sym typeface="Wingdings" panose="05000000000000000000" pitchFamily="2" charset="2"/>
              </a:rPr>
              <a:t>- </a:t>
            </a:r>
            <a:r>
              <a:rPr lang="cs-CZ" altLang="cs-CZ" dirty="0"/>
              <a:t>tekutiny nutno doplňovat</a:t>
            </a:r>
            <a:endParaRPr lang="cs-CZ" altLang="cs-CZ" dirty="0">
              <a:sym typeface="Wingdings" panose="05000000000000000000" pitchFamily="2" charset="2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9091" r="3031"/>
          <a:stretch/>
        </p:blipFill>
        <p:spPr>
          <a:xfrm>
            <a:off x="3635896" y="3262840"/>
            <a:ext cx="1800200" cy="261399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35896" y="5661248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smtClean="0"/>
              <a:t>© Petr Horák</a:t>
            </a:r>
            <a:endParaRPr lang="cs-CZ" sz="105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812360" y="5615662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dirty="0" smtClean="0"/>
              <a:t>cesonline.cz</a:t>
            </a:r>
            <a:endParaRPr lang="cs-CZ" sz="105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4382" y="82192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ww.muzeumcb.cz/obrazek.php?id=3495-17-1-202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12" y="3943806"/>
            <a:ext cx="4200340" cy="27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50825" y="764704"/>
            <a:ext cx="5683073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 dirty="0" err="1"/>
              <a:t>kryosikace</a:t>
            </a:r>
            <a:r>
              <a:rPr lang="cs-CZ" altLang="cs-CZ" sz="2000" b="1" dirty="0"/>
              <a:t> (</a:t>
            </a:r>
            <a:r>
              <a:rPr lang="cs-CZ" altLang="cs-CZ" sz="2000" b="1" dirty="0" err="1"/>
              <a:t>lyofilizace</a:t>
            </a:r>
            <a:r>
              <a:rPr lang="cs-CZ" altLang="cs-CZ" sz="2000" b="1" dirty="0"/>
              <a:t>)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sušení </a:t>
            </a:r>
            <a:r>
              <a:rPr lang="cs-CZ" altLang="cs-CZ" sz="2000" dirty="0"/>
              <a:t>za velmi nízkého tlaku a teploty (</a:t>
            </a:r>
            <a:r>
              <a:rPr lang="en-US" altLang="cs-CZ" sz="2000" dirty="0"/>
              <a:t>~</a:t>
            </a:r>
            <a:r>
              <a:rPr lang="cs-CZ" altLang="cs-CZ" sz="2000" dirty="0"/>
              <a:t>ve </a:t>
            </a:r>
            <a:r>
              <a:rPr lang="cs-CZ" altLang="cs-CZ" sz="2000" dirty="0" smtClean="0"/>
              <a:t>vakuu, proto někdy </a:t>
            </a:r>
            <a:r>
              <a:rPr lang="cs-CZ" altLang="cs-CZ" sz="2000" dirty="0"/>
              <a:t>vakuové vymrazování</a:t>
            </a:r>
            <a:r>
              <a:rPr lang="cs-CZ" altLang="cs-CZ" sz="2000" dirty="0" smtClean="0"/>
              <a:t>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voda sublimuje z ledu a nepoškozuje tak buňky</a:t>
            </a:r>
            <a:endParaRPr lang="cs-CZ" altLang="cs-CZ" sz="2000" dirty="0"/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konzervace a uchovávání mykologického materiálu</a:t>
            </a:r>
          </a:p>
        </p:txBody>
      </p:sp>
      <p:pic>
        <p:nvPicPr>
          <p:cNvPr id="2050" name="Picture 2" descr="https://www.thermofisher.cz/img/70737D726F7C-6B5B5A5A5A5A5A5A5C5E6E5D-lyofilizator-gregor-l10-1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2"/>
          <a:stretch/>
        </p:blipFill>
        <p:spPr bwMode="auto">
          <a:xfrm>
            <a:off x="6579322" y="781050"/>
            <a:ext cx="2398626" cy="253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3528" y="3437126"/>
            <a:ext cx="410445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u="sng" dirty="0" smtClean="0"/>
              <a:t>nevýhody</a:t>
            </a:r>
            <a:r>
              <a:rPr lang="cs-CZ" altLang="cs-CZ" dirty="0"/>
              <a:t>: </a:t>
            </a:r>
            <a:endParaRPr lang="cs-CZ" altLang="cs-CZ" dirty="0" smtClean="0"/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velké počáteční náklady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prostorová náročnost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nutnost udržovat v </a:t>
            </a:r>
            <a:r>
              <a:rPr lang="cs-CZ" altLang="cs-CZ" dirty="0"/>
              <a:t>suchém prostředí </a:t>
            </a:r>
            <a:r>
              <a:rPr lang="cs-CZ" altLang="cs-CZ" dirty="0" smtClean="0"/>
              <a:t>(materiál snadno </a:t>
            </a:r>
            <a:r>
              <a:rPr lang="cs-CZ" altLang="cs-CZ" dirty="0"/>
              <a:t>znovu vlhne)</a:t>
            </a:r>
          </a:p>
          <a:p>
            <a:pPr eaLnBrk="1" hangingPunct="1">
              <a:spcAft>
                <a:spcPct val="30000"/>
              </a:spcAft>
            </a:pPr>
            <a:endParaRPr lang="cs-CZ" altLang="cs-CZ" dirty="0" smtClean="0">
              <a:sym typeface="Wingdings" panose="05000000000000000000" pitchFamily="2" charset="2"/>
            </a:endParaRP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>
                <a:sym typeface="Wingdings" panose="05000000000000000000" pitchFamily="2" charset="2"/>
              </a:rPr>
              <a:t></a:t>
            </a:r>
            <a:r>
              <a:rPr lang="cs-CZ" altLang="cs-CZ" dirty="0" smtClean="0"/>
              <a:t> </a:t>
            </a:r>
            <a:r>
              <a:rPr lang="cs-CZ" altLang="cs-CZ" dirty="0"/>
              <a:t>užíváno dosti zřídka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148064" y="6479421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smtClean="0"/>
              <a:t>muzeumcb.cz</a:t>
            </a:r>
            <a:endParaRPr lang="cs-CZ" sz="1050" dirty="0"/>
          </a:p>
        </p:txBody>
      </p:sp>
      <p:sp>
        <p:nvSpPr>
          <p:cNvPr id="6" name="Obdélník 5"/>
          <p:cNvSpPr/>
          <p:nvPr/>
        </p:nvSpPr>
        <p:spPr>
          <a:xfrm>
            <a:off x="323528" y="2628781"/>
            <a:ext cx="61206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u="sng" dirty="0"/>
              <a:t>výhoda</a:t>
            </a:r>
            <a:r>
              <a:rPr lang="cs-CZ" altLang="cs-CZ" dirty="0"/>
              <a:t>: 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/>
              <a:t>- výborně zachována barva a </a:t>
            </a:r>
            <a:r>
              <a:rPr lang="cs-CZ" altLang="cs-CZ" dirty="0" smtClean="0"/>
              <a:t>zejména tvar </a:t>
            </a:r>
            <a:r>
              <a:rPr lang="cs-CZ" altLang="cs-CZ" dirty="0"/>
              <a:t>plodnic</a:t>
            </a:r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1482" y="8084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0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4146" y="1060961"/>
            <a:ext cx="8642350" cy="114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pro účely determinace a archivace sbíráme (pokud možno) </a:t>
            </a:r>
            <a:r>
              <a:rPr lang="cs-CZ" altLang="cs-CZ" sz="2000" b="1" dirty="0" smtClean="0"/>
              <a:t>reprezentativní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materiál </a:t>
            </a: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None/>
            </a:pPr>
            <a:r>
              <a:rPr lang="cs-CZ" altLang="cs-CZ" sz="2000" dirty="0" smtClean="0"/>
              <a:t>– celé plodnice (i s </a:t>
            </a:r>
            <a:r>
              <a:rPr lang="cs-CZ" altLang="cs-CZ" sz="2000" dirty="0" err="1" smtClean="0"/>
              <a:t>bazí</a:t>
            </a:r>
            <a:r>
              <a:rPr lang="cs-CZ" altLang="cs-CZ" sz="2000" dirty="0" smtClean="0"/>
              <a:t> třeně – důležité znaky!), ideálně v počtu 3-5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2906" y="404813"/>
            <a:ext cx="487363" cy="4873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072" y="2337137"/>
            <a:ext cx="3968188" cy="445365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23928" y="6539500"/>
            <a:ext cx="1800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chemeClr val="bg1"/>
                </a:solidFill>
              </a:rPr>
              <a:t>© G. </a:t>
            </a:r>
            <a:r>
              <a:rPr lang="cs-CZ" sz="900" dirty="0" err="1" smtClean="0">
                <a:solidFill>
                  <a:schemeClr val="bg1"/>
                </a:solidFill>
              </a:rPr>
              <a:t>Mueller</a:t>
            </a:r>
            <a:endParaRPr lang="cs-CZ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6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4146" y="1041217"/>
            <a:ext cx="8642350" cy="145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pro účely determinace a archivace sbíráme (pokud možno) </a:t>
            </a:r>
            <a:r>
              <a:rPr lang="cs-CZ" altLang="cs-CZ" sz="2000" b="1" dirty="0" smtClean="0"/>
              <a:t>reprezentativní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materiál </a:t>
            </a: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– </a:t>
            </a:r>
            <a:r>
              <a:rPr lang="cs-CZ" altLang="cs-CZ" sz="2000" dirty="0"/>
              <a:t>mladé i dospělé plodnice v čerstvém stavu </a:t>
            </a:r>
            <a:r>
              <a:rPr lang="cs-CZ" altLang="cs-CZ" sz="2000" dirty="0" smtClean="0"/>
              <a:t>(nikoliv oschlé</a:t>
            </a:r>
            <a:r>
              <a:rPr lang="cs-CZ" altLang="cs-CZ" sz="2000" dirty="0"/>
              <a:t>, </a:t>
            </a:r>
            <a:r>
              <a:rPr lang="cs-CZ" altLang="cs-CZ" sz="2000" dirty="0" smtClean="0"/>
              <a:t>rozbředlé, tlející, přestárlé </a:t>
            </a:r>
            <a:r>
              <a:rPr lang="cs-CZ" altLang="cs-CZ" sz="2000" dirty="0"/>
              <a:t>či přemrzlé </a:t>
            </a:r>
            <a:r>
              <a:rPr lang="cs-CZ" altLang="cs-CZ" sz="2000" dirty="0" smtClean="0"/>
              <a:t>plodnice);</a:t>
            </a:r>
            <a:endParaRPr lang="cs-CZ" altLang="cs-CZ" sz="2000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106" y="4828523"/>
            <a:ext cx="2880320" cy="19646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586" y="2492896"/>
            <a:ext cx="3565886" cy="22229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997" y="3061691"/>
            <a:ext cx="4765916" cy="3533664"/>
          </a:xfrm>
          <a:prstGeom prst="rect">
            <a:avLst/>
          </a:prstGeom>
        </p:spPr>
      </p:pic>
      <p:sp>
        <p:nvSpPr>
          <p:cNvPr id="8" name="Volný tvar 7"/>
          <p:cNvSpPr/>
          <p:nvPr/>
        </p:nvSpPr>
        <p:spPr>
          <a:xfrm>
            <a:off x="729037" y="4180451"/>
            <a:ext cx="1656184" cy="2272840"/>
          </a:xfrm>
          <a:custGeom>
            <a:avLst/>
            <a:gdLst>
              <a:gd name="connsiteX0" fmla="*/ 0 w 2623127"/>
              <a:gd name="connsiteY0" fmla="*/ 2918691 h 4054309"/>
              <a:gd name="connsiteX1" fmla="*/ 1006764 w 2623127"/>
              <a:gd name="connsiteY1" fmla="*/ 3962400 h 4054309"/>
              <a:gd name="connsiteX2" fmla="*/ 2346036 w 2623127"/>
              <a:gd name="connsiteY2" fmla="*/ 840509 h 4054309"/>
              <a:gd name="connsiteX3" fmla="*/ 2623127 w 2623127"/>
              <a:gd name="connsiteY3" fmla="*/ 0 h 4054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3127" h="4054309">
                <a:moveTo>
                  <a:pt x="0" y="2918691"/>
                </a:moveTo>
                <a:cubicBezTo>
                  <a:pt x="307879" y="3613727"/>
                  <a:pt x="615758" y="4308764"/>
                  <a:pt x="1006764" y="3962400"/>
                </a:cubicBezTo>
                <a:cubicBezTo>
                  <a:pt x="1397770" y="3616036"/>
                  <a:pt x="2076642" y="1500909"/>
                  <a:pt x="2346036" y="840509"/>
                </a:cubicBezTo>
                <a:cubicBezTo>
                  <a:pt x="2615430" y="180109"/>
                  <a:pt x="2619278" y="90054"/>
                  <a:pt x="2623127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7" name="Skupina 16"/>
          <p:cNvGrpSpPr/>
          <p:nvPr/>
        </p:nvGrpSpPr>
        <p:grpSpPr>
          <a:xfrm>
            <a:off x="5481565" y="2956315"/>
            <a:ext cx="2808534" cy="3836820"/>
            <a:chOff x="5292080" y="2780928"/>
            <a:chExt cx="2808534" cy="3836820"/>
          </a:xfrm>
        </p:grpSpPr>
        <p:cxnSp>
          <p:nvCxnSpPr>
            <p:cNvPr id="10" name="Přímá spojnice 9"/>
            <p:cNvCxnSpPr/>
            <p:nvPr/>
          </p:nvCxnSpPr>
          <p:spPr>
            <a:xfrm flipV="1">
              <a:off x="5292080" y="2780928"/>
              <a:ext cx="2808534" cy="363904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>
              <a:off x="5436096" y="2886304"/>
              <a:ext cx="2596654" cy="373144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2906" y="404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5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50825" y="898848"/>
            <a:ext cx="8642350" cy="568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malé </a:t>
            </a:r>
            <a:r>
              <a:rPr lang="cs-CZ" altLang="cs-CZ" sz="2000" dirty="0"/>
              <a:t>a křehké plodnice umístit zvlášť do krabiček (rybářské </a:t>
            </a:r>
            <a:r>
              <a:rPr lang="cs-CZ" altLang="cs-CZ" sz="2000" dirty="0" smtClean="0"/>
              <a:t>potřeby/na drobné nářadí </a:t>
            </a:r>
            <a:r>
              <a:rPr lang="cs-CZ" altLang="cs-CZ" sz="2000" dirty="0"/>
              <a:t>– „organizér“, </a:t>
            </a:r>
            <a:r>
              <a:rPr lang="cs-CZ" altLang="cs-CZ" sz="2000" dirty="0" err="1" smtClean="0"/>
              <a:t>filmovky</a:t>
            </a:r>
            <a:r>
              <a:rPr lang="cs-CZ" altLang="cs-CZ" sz="2000" dirty="0" smtClean="0"/>
              <a:t>)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větší </a:t>
            </a:r>
            <a:r>
              <a:rPr lang="cs-CZ" altLang="cs-CZ" sz="2000" dirty="0"/>
              <a:t>plodnice do alobalu </a:t>
            </a:r>
            <a:r>
              <a:rPr lang="cs-CZ" altLang="cs-CZ" sz="2000" dirty="0" smtClean="0"/>
              <a:t>(papírové sáčky lze použít jen u neslizkých </a:t>
            </a:r>
            <a:r>
              <a:rPr lang="cs-CZ" altLang="cs-CZ" sz="2000" dirty="0"/>
              <a:t>a </a:t>
            </a:r>
            <a:r>
              <a:rPr lang="cs-CZ" altLang="cs-CZ" sz="2000" dirty="0" smtClean="0"/>
              <a:t>nelepkavých </a:t>
            </a:r>
            <a:r>
              <a:rPr lang="cs-CZ" altLang="cs-CZ" sz="2000" dirty="0"/>
              <a:t>plodnic</a:t>
            </a:r>
            <a:r>
              <a:rPr lang="cs-CZ" altLang="cs-CZ" sz="2000" dirty="0" smtClean="0"/>
              <a:t>) a ty do </a:t>
            </a:r>
            <a:r>
              <a:rPr lang="cs-CZ" altLang="cs-CZ" sz="2000" dirty="0"/>
              <a:t>koše nebo do krabic (plech, </a:t>
            </a:r>
            <a:r>
              <a:rPr lang="cs-CZ" altLang="cs-CZ" sz="2000" dirty="0" smtClean="0"/>
              <a:t>plast)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(také lze krabice </a:t>
            </a:r>
            <a:r>
              <a:rPr lang="cs-CZ" altLang="cs-CZ" sz="2000" dirty="0"/>
              <a:t>vystlat mechem a plodnice vložit </a:t>
            </a:r>
            <a:r>
              <a:rPr lang="cs-CZ" altLang="cs-CZ" sz="2000" dirty="0" smtClean="0"/>
              <a:t>volně přímo do něj)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/>
              <a:t>plodnice by neměly vyschnout, </a:t>
            </a:r>
            <a:r>
              <a:rPr lang="cs-CZ" altLang="cs-CZ" sz="2000" dirty="0" smtClean="0"/>
              <a:t>zmrznout, pomačkat se či </a:t>
            </a:r>
            <a:r>
              <a:rPr lang="cs-CZ" altLang="cs-CZ" sz="2000" dirty="0"/>
              <a:t>zapařit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!!! nebalit </a:t>
            </a:r>
            <a:r>
              <a:rPr lang="cs-CZ" altLang="cs-CZ" sz="2000" dirty="0"/>
              <a:t>více druhů </a:t>
            </a:r>
            <a:r>
              <a:rPr lang="cs-CZ" altLang="cs-CZ" sz="2000" dirty="0" smtClean="0"/>
              <a:t>dohromady </a:t>
            </a:r>
            <a:r>
              <a:rPr lang="cs-CZ" altLang="cs-CZ" sz="2000" dirty="0"/>
              <a:t>(míchají se </a:t>
            </a:r>
            <a:r>
              <a:rPr lang="cs-CZ" altLang="cs-CZ" sz="2000" dirty="0" smtClean="0"/>
              <a:t>výtrusy, kolekce mohou být zaměněny) </a:t>
            </a:r>
            <a:endParaRPr lang="cs-CZ" altLang="cs-CZ" sz="2000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844824"/>
            <a:ext cx="3312368" cy="24559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/>
          <a:srcRect t="35094" b="3856"/>
          <a:stretch/>
        </p:blipFill>
        <p:spPr>
          <a:xfrm>
            <a:off x="4932040" y="1369576"/>
            <a:ext cx="3529087" cy="2904906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3109" y="3493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5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3796" y="930786"/>
            <a:ext cx="76386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označit jednotlivé sběry (třeba </a:t>
            </a:r>
            <a:r>
              <a:rPr lang="cs-CZ" altLang="cs-CZ" sz="2000" dirty="0"/>
              <a:t>i jen provizorním) </a:t>
            </a:r>
            <a:r>
              <a:rPr lang="cs-CZ" altLang="cs-CZ" sz="2000" dirty="0" smtClean="0"/>
              <a:t>číslem (nejlépe tužkou psaným; fixa či propiska se vlhkostí rozpíjí)</a:t>
            </a:r>
            <a:endParaRPr lang="cs-CZ" altLang="cs-CZ" sz="2000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t="13828" b="12005"/>
          <a:stretch/>
        </p:blipFill>
        <p:spPr>
          <a:xfrm>
            <a:off x="392591" y="1690028"/>
            <a:ext cx="4078953" cy="22430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/>
          <a:srcRect t="7613" b="12880"/>
          <a:stretch/>
        </p:blipFill>
        <p:spPr>
          <a:xfrm>
            <a:off x="4788024" y="1695776"/>
            <a:ext cx="3795224" cy="223728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3500" y="4005064"/>
            <a:ext cx="7924924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u="sng" dirty="0"/>
              <a:t>Již v terénu zapíšeme: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topografické údaje – lokalizace (dnes GPS, souřadnice s příslušnou přesností, ale i slovní popis lokality)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ekologické údaje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 dirty="0"/>
              <a:t> okolní dřeviny (zejména mykorizní druhy – okruh ca </a:t>
            </a:r>
            <a:r>
              <a:rPr lang="cs-CZ" altLang="cs-CZ" sz="2000" dirty="0" smtClean="0"/>
              <a:t>10–20 </a:t>
            </a:r>
            <a:r>
              <a:rPr lang="cs-CZ" altLang="cs-CZ" sz="2000" dirty="0"/>
              <a:t>m)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 dirty="0"/>
              <a:t> substrát (u </a:t>
            </a:r>
            <a:r>
              <a:rPr lang="cs-CZ" altLang="cs-CZ" sz="2000" dirty="0" smtClean="0"/>
              <a:t>druhů rostoucích na dřevě je optimální přiložit jeho kousek k </a:t>
            </a:r>
            <a:r>
              <a:rPr lang="cs-CZ" altLang="cs-CZ" sz="2000" dirty="0"/>
              <a:t>případnému </a:t>
            </a:r>
            <a:r>
              <a:rPr lang="cs-CZ" altLang="cs-CZ" sz="2000" dirty="0" smtClean="0"/>
              <a:t>pozdějšímu mikroskopickému ověření)</a:t>
            </a:r>
            <a:endParaRPr lang="cs-CZ" altLang="cs-CZ" sz="20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3493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9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DSC0029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"/>
          <a:stretch>
            <a:fillRect/>
          </a:stretch>
        </p:blipFill>
        <p:spPr bwMode="auto">
          <a:xfrm>
            <a:off x="179512" y="3068960"/>
            <a:ext cx="577215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sp>
        <p:nvSpPr>
          <p:cNvPr id="2" name="Obdélník 1"/>
          <p:cNvSpPr/>
          <p:nvPr/>
        </p:nvSpPr>
        <p:spPr>
          <a:xfrm>
            <a:off x="395288" y="1052736"/>
            <a:ext cx="7921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dirty="0"/>
              <a:t>velmi vhodné digitální foto – dokumentace samotného </a:t>
            </a:r>
            <a:r>
              <a:rPr lang="cs-CZ" altLang="cs-CZ" dirty="0" smtClean="0"/>
              <a:t>nálezu a případně </a:t>
            </a:r>
            <a:r>
              <a:rPr lang="cs-CZ" altLang="cs-CZ" dirty="0"/>
              <a:t>i biotopu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936" y="1613068"/>
            <a:ext cx="4871734" cy="324782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151462" y="647253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/>
                </a:solidFill>
              </a:rPr>
              <a:t>© Jan </a:t>
            </a:r>
            <a:r>
              <a:rPr lang="cs-CZ" sz="1200" dirty="0" err="1" smtClean="0">
                <a:solidFill>
                  <a:schemeClr val="bg1"/>
                </a:solidFill>
              </a:rPr>
              <a:t>Běťák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2852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95536" y="1024855"/>
            <a:ext cx="856932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po </a:t>
            </a:r>
            <a:r>
              <a:rPr lang="cs-CZ" altLang="cs-CZ" sz="2000" dirty="0" smtClean="0"/>
              <a:t>návratu </a:t>
            </a:r>
            <a:r>
              <a:rPr lang="cs-CZ" altLang="cs-CZ" sz="2000" dirty="0"/>
              <a:t>z terénu (neurčujeme-li rovnou, a někdy </a:t>
            </a:r>
            <a:r>
              <a:rPr lang="cs-CZ" altLang="cs-CZ" sz="2000" dirty="0" smtClean="0"/>
              <a:t>i tak) </a:t>
            </a:r>
            <a:r>
              <a:rPr lang="cs-CZ" altLang="cs-CZ" sz="2000" dirty="0"/>
              <a:t>je třeba pořídit </a:t>
            </a:r>
            <a:r>
              <a:rPr lang="cs-CZ" altLang="cs-CZ" sz="2000" dirty="0" smtClean="0"/>
              <a:t>co nejpodrobnější </a:t>
            </a:r>
            <a:r>
              <a:rPr lang="cs-CZ" altLang="cs-CZ" sz="2000" u="sng" dirty="0" smtClean="0"/>
              <a:t>popis</a:t>
            </a:r>
          </a:p>
          <a:p>
            <a:pPr eaLnBrk="1" hangingPunct="1">
              <a:spcAft>
                <a:spcPct val="30000"/>
              </a:spcAft>
              <a:buNone/>
            </a:pPr>
            <a:r>
              <a:rPr lang="cs-CZ" altLang="cs-CZ" sz="2000" dirty="0" smtClean="0"/>
              <a:t>některé znaky mohou již po několika hodinách mizet (zejména u drobných hub) – těm věnujeme přednostní pozornost; v optimálním případě je zaznamenáváme již v terénu: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vůně (v různých místech povrchu plodnice může být různá)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/>
              <a:t> </a:t>
            </a:r>
            <a:r>
              <a:rPr lang="cs-CZ" altLang="cs-CZ" sz="2000" dirty="0" smtClean="0"/>
              <a:t>ojínění (povrch klobouku, třeň)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hygrofánnost</a:t>
            </a:r>
            <a:r>
              <a:rPr lang="cs-CZ" altLang="cs-CZ" sz="2000" dirty="0" smtClean="0"/>
              <a:t> klobouku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slizkost nebo lepkavost povrchu (klobouk, třeň)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zbarvení a charakter vela 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barva lupenů v mládí (může se měnit dozráváním výtrusů)</a:t>
            </a:r>
            <a:endParaRPr lang="cs-CZ" altLang="cs-CZ" sz="2000" u="sng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1800" dirty="0"/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8945" y="1793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6" descr="http://ecx.images-amazon.com/images/I/71CZBQ9H5oS._SL1500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08720"/>
            <a:ext cx="2044464" cy="197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Obdélník 1"/>
          <p:cNvSpPr>
            <a:spLocks noChangeArrowheads="1"/>
          </p:cNvSpPr>
          <p:nvPr/>
        </p:nvSpPr>
        <p:spPr bwMode="auto">
          <a:xfrm>
            <a:off x="467544" y="980728"/>
            <a:ext cx="6336704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zbarvení celé </a:t>
            </a:r>
            <a:r>
              <a:rPr lang="cs-CZ" altLang="cs-CZ" sz="2000" dirty="0" smtClean="0"/>
              <a:t>plodnice pokud </a:t>
            </a:r>
            <a:r>
              <a:rPr lang="cs-CZ" altLang="cs-CZ" sz="2000" dirty="0"/>
              <a:t>možno </a:t>
            </a:r>
            <a:r>
              <a:rPr lang="cs-CZ" altLang="cs-CZ" sz="2000" dirty="0" smtClean="0"/>
              <a:t>pozorovat </a:t>
            </a:r>
            <a:r>
              <a:rPr lang="cs-CZ" altLang="cs-CZ" sz="2000" dirty="0"/>
              <a:t>na denním </a:t>
            </a:r>
            <a:r>
              <a:rPr lang="cs-CZ" altLang="cs-CZ" sz="2000" dirty="0" smtClean="0"/>
              <a:t>světle (nebo s využitím světelného </a:t>
            </a:r>
            <a:r>
              <a:rPr lang="cs-CZ" altLang="cs-CZ" sz="2000" dirty="0"/>
              <a:t>zdroje se </a:t>
            </a:r>
            <a:r>
              <a:rPr lang="cs-CZ" altLang="cs-CZ" sz="2000" dirty="0" smtClean="0"/>
              <a:t>spektrálním složením </a:t>
            </a:r>
            <a:r>
              <a:rPr lang="cs-CZ" altLang="cs-CZ" sz="2000" dirty="0"/>
              <a:t>podobným dennímu světlu)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smtClean="0"/>
              <a:t>sledujeme i barvu </a:t>
            </a:r>
            <a:r>
              <a:rPr lang="cs-CZ" altLang="cs-CZ" sz="2000" dirty="0"/>
              <a:t>a barevné změny dužniny na řezu, příp. povrchu plodnic po otlačení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9179" y="2996952"/>
            <a:ext cx="8569325" cy="130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smtClean="0"/>
              <a:t>lze využít i kodifikovaných barevných stupnic – </a:t>
            </a:r>
            <a:r>
              <a:rPr lang="cs-CZ" altLang="cs-CZ" sz="2000" u="sng" dirty="0" err="1" smtClean="0"/>
              <a:t>chromotaxií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1600" dirty="0" err="1"/>
              <a:t>Ridgway</a:t>
            </a:r>
            <a:r>
              <a:rPr lang="cs-CZ" altLang="cs-CZ" sz="1600" dirty="0"/>
              <a:t> R. (1912):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Standards</a:t>
            </a:r>
            <a:r>
              <a:rPr lang="cs-CZ" altLang="cs-CZ" sz="1600" dirty="0"/>
              <a:t> and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Nomenclature</a:t>
            </a:r>
            <a:r>
              <a:rPr lang="cs-CZ" altLang="cs-CZ" sz="1600" dirty="0"/>
              <a:t>. – Washington, D.C., </a:t>
            </a:r>
            <a:r>
              <a:rPr lang="cs-CZ" altLang="cs-CZ" sz="1600" dirty="0" err="1"/>
              <a:t>published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privately</a:t>
            </a:r>
            <a:r>
              <a:rPr lang="cs-CZ" altLang="cs-CZ" sz="1600" dirty="0"/>
              <a:t> (by </a:t>
            </a:r>
            <a:r>
              <a:rPr lang="cs-CZ" altLang="cs-CZ" sz="1600" dirty="0" err="1"/>
              <a:t>the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author</a:t>
            </a:r>
            <a:r>
              <a:rPr lang="cs-CZ" altLang="cs-CZ" sz="1600" dirty="0"/>
              <a:t>). 43 pp + 53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pls</a:t>
            </a:r>
            <a:r>
              <a:rPr lang="cs-CZ" altLang="cs-CZ" sz="1600" dirty="0"/>
              <a:t>.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cs-CZ" altLang="cs-CZ" sz="16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3297" r="10048" b="2434"/>
          <a:stretch>
            <a:fillRect/>
          </a:stretch>
        </p:blipFill>
        <p:spPr bwMode="auto">
          <a:xfrm>
            <a:off x="5292080" y="3933056"/>
            <a:ext cx="3296381" cy="271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39179" y="4005064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ct val="50000"/>
              </a:spcAft>
            </a:pPr>
            <a:r>
              <a:rPr lang="cs-CZ" altLang="cs-CZ" sz="1600" dirty="0" err="1"/>
              <a:t>Kornerup</a:t>
            </a:r>
            <a:r>
              <a:rPr lang="cs-CZ" altLang="cs-CZ" sz="1600" dirty="0"/>
              <a:t> A. et </a:t>
            </a:r>
            <a:r>
              <a:rPr lang="cs-CZ" altLang="cs-CZ" sz="1600" dirty="0" err="1"/>
              <a:t>Wanscher</a:t>
            </a:r>
            <a:r>
              <a:rPr lang="cs-CZ" altLang="cs-CZ" sz="1600" dirty="0"/>
              <a:t> J.H. (1967): </a:t>
            </a:r>
            <a:r>
              <a:rPr lang="cs-CZ" altLang="cs-CZ" sz="1600" dirty="0" err="1"/>
              <a:t>Methuen</a:t>
            </a:r>
            <a:r>
              <a:rPr lang="cs-CZ" altLang="cs-CZ" sz="1600" dirty="0"/>
              <a:t> Handbook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Colour</a:t>
            </a:r>
            <a:r>
              <a:rPr lang="cs-CZ" altLang="cs-CZ" sz="1600" dirty="0"/>
              <a:t>. Second </a:t>
            </a:r>
            <a:r>
              <a:rPr lang="cs-CZ" altLang="cs-CZ" sz="1600" dirty="0" err="1"/>
              <a:t>edition</a:t>
            </a:r>
            <a:r>
              <a:rPr lang="cs-CZ" altLang="cs-CZ" sz="1600" dirty="0"/>
              <a:t>. </a:t>
            </a:r>
            <a:r>
              <a:rPr lang="cs-CZ" altLang="cs-CZ" sz="1600" dirty="0" err="1"/>
              <a:t>Methuen</a:t>
            </a:r>
            <a:r>
              <a:rPr lang="cs-CZ" altLang="cs-CZ" sz="1600" dirty="0"/>
              <a:t> Co., London. 243 pp + 30 </a:t>
            </a:r>
            <a:r>
              <a:rPr lang="cs-CZ" altLang="cs-CZ" sz="1600" dirty="0" err="1"/>
              <a:t>two-page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plates</a:t>
            </a:r>
            <a:r>
              <a:rPr lang="cs-CZ" altLang="cs-CZ" sz="1600" dirty="0"/>
              <a:t>. (1440 barev)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1600" dirty="0" err="1"/>
              <a:t>Küppers</a:t>
            </a:r>
            <a:r>
              <a:rPr lang="cs-CZ" altLang="cs-CZ" sz="1600" dirty="0"/>
              <a:t> H (2003): </a:t>
            </a:r>
            <a:r>
              <a:rPr lang="cs-CZ" altLang="cs-CZ" sz="1600" dirty="0" err="1"/>
              <a:t>Du</a:t>
            </a:r>
            <a:r>
              <a:rPr lang="cs-CZ" altLang="cs-CZ" sz="1600" dirty="0"/>
              <a:t> </a:t>
            </a:r>
            <a:r>
              <a:rPr lang="cs-CZ" altLang="cs-CZ" sz="1600" dirty="0" err="1"/>
              <a:t>Mont’s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Farbenatlas</a:t>
            </a:r>
            <a:r>
              <a:rPr lang="cs-CZ" altLang="cs-CZ" sz="1600" dirty="0"/>
              <a:t>. (5500 barev)		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1600" dirty="0" err="1"/>
              <a:t>Munsell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soil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charts</a:t>
            </a:r>
            <a:r>
              <a:rPr lang="cs-CZ" altLang="cs-CZ" sz="1600" dirty="0"/>
              <a:t>, 1988 (205 barev)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4779" y="227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0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3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995738" y="1773238"/>
            <a:ext cx="2663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/>
              <a:t>Küppers 2003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816" y="980728"/>
            <a:ext cx="2402608" cy="234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3328988"/>
            <a:ext cx="3368675" cy="349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566420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2"/>
          <p:cNvSpPr>
            <a:spLocks noChangeArrowheads="1"/>
          </p:cNvSpPr>
          <p:nvPr/>
        </p:nvSpPr>
        <p:spPr bwMode="auto">
          <a:xfrm>
            <a:off x="107950" y="2060575"/>
            <a:ext cx="8385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/>
              <a:t>Kornerup et Wanscher 1978 </a:t>
            </a:r>
          </a:p>
        </p:txBody>
      </p:sp>
      <p:sp>
        <p:nvSpPr>
          <p:cNvPr id="11271" name="Rectangle 3"/>
          <p:cNvSpPr>
            <a:spLocks noChangeArrowheads="1"/>
          </p:cNvSpPr>
          <p:nvPr/>
        </p:nvSpPr>
        <p:spPr bwMode="auto">
          <a:xfrm>
            <a:off x="434603" y="404813"/>
            <a:ext cx="80978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 dirty="0"/>
              <a:t>sběr a zpracování mykologického materiálu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8758" y="3328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4391</TotalTime>
  <Words>1055</Words>
  <Application>Microsoft Office PowerPoint</Application>
  <PresentationFormat>Předvádění na obrazovce (4:3)</PresentationFormat>
  <Paragraphs>130</Paragraphs>
  <Slides>16</Slides>
  <Notes>16</Notes>
  <HiddenSlides>0</HiddenSlides>
  <MMClips>13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9" baseType="lpstr">
      <vt:lpstr>Arial</vt:lpstr>
      <vt:lpstr>Wingdings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literatura:</dc:title>
  <dc:creator>Daniel Dvořák</dc:creator>
  <cp:lastModifiedBy>Dan Dvořák</cp:lastModifiedBy>
  <cp:revision>90</cp:revision>
  <dcterms:created xsi:type="dcterms:W3CDTF">2007-11-26T09:46:09Z</dcterms:created>
  <dcterms:modified xsi:type="dcterms:W3CDTF">2024-11-08T15:59:07Z</dcterms:modified>
</cp:coreProperties>
</file>