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ebp" ContentType="image/pn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301" r:id="rId4"/>
    <p:sldId id="293" r:id="rId5"/>
    <p:sldId id="316" r:id="rId6"/>
    <p:sldId id="310" r:id="rId7"/>
    <p:sldId id="264" r:id="rId8"/>
    <p:sldId id="312" r:id="rId9"/>
    <p:sldId id="314" r:id="rId10"/>
    <p:sldId id="326" r:id="rId11"/>
    <p:sldId id="321" r:id="rId12"/>
    <p:sldId id="277" r:id="rId13"/>
    <p:sldId id="322" r:id="rId14"/>
    <p:sldId id="320" r:id="rId15"/>
    <p:sldId id="325" r:id="rId16"/>
    <p:sldId id="324" r:id="rId17"/>
    <p:sldId id="302" r:id="rId18"/>
    <p:sldId id="317" r:id="rId19"/>
    <p:sldId id="329" r:id="rId20"/>
    <p:sldId id="285" r:id="rId21"/>
    <p:sldId id="303" r:id="rId22"/>
    <p:sldId id="290" r:id="rId23"/>
    <p:sldId id="259" r:id="rId24"/>
    <p:sldId id="265" r:id="rId25"/>
    <p:sldId id="266" r:id="rId26"/>
    <p:sldId id="261" r:id="rId27"/>
    <p:sldId id="263" r:id="rId28"/>
    <p:sldId id="284" r:id="rId29"/>
    <p:sldId id="260" r:id="rId30"/>
    <p:sldId id="262" r:id="rId31"/>
    <p:sldId id="328" r:id="rId32"/>
    <p:sldId id="267" r:id="rId33"/>
    <p:sldId id="281" r:id="rId34"/>
    <p:sldId id="268" r:id="rId35"/>
    <p:sldId id="269" r:id="rId36"/>
    <p:sldId id="270" r:id="rId37"/>
    <p:sldId id="307" r:id="rId38"/>
    <p:sldId id="271" r:id="rId39"/>
    <p:sldId id="327" r:id="rId40"/>
    <p:sldId id="323" r:id="rId41"/>
    <p:sldId id="319" r:id="rId42"/>
    <p:sldId id="298" r:id="rId43"/>
    <p:sldId id="295" r:id="rId44"/>
    <p:sldId id="297" r:id="rId45"/>
    <p:sldId id="287" r:id="rId46"/>
    <p:sldId id="288" r:id="rId47"/>
    <p:sldId id="289" r:id="rId48"/>
    <p:sldId id="330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03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80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04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69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81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18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60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1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68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2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19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FC88-7D59-4373-ACAC-61C3A2A1BA84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AA908-1B01-4616-A5AD-F675D37058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16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itAnimace/etc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10276" y="304286"/>
            <a:ext cx="8035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Hypoxie</a:t>
            </a:r>
            <a:r>
              <a:rPr lang="en-US" sz="4400" b="1" dirty="0" smtClean="0"/>
              <a:t> a bun</a:t>
            </a:r>
            <a:r>
              <a:rPr lang="cs-CZ" sz="4400" b="1" dirty="0" err="1" smtClean="0"/>
              <a:t>ěčný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metabolismus</a:t>
            </a:r>
            <a:endParaRPr lang="cs-CZ" sz="4400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91779" y="2174259"/>
            <a:ext cx="3672865" cy="19389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+mn-lt"/>
              </a:rPr>
              <a:t>anoxie - 0%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+mn-lt"/>
              </a:rPr>
              <a:t>tkáňová hypoxie – 0-3%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+mn-lt"/>
              </a:rPr>
              <a:t>tkáňová normoxie – 3-5% kyslíku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+mn-lt"/>
              </a:rPr>
              <a:t>atmosféra – 21% kyslíku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00026" y="4844327"/>
            <a:ext cx="11804072" cy="17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400" b="1" dirty="0">
                <a:latin typeface="+mn-lt"/>
              </a:rPr>
              <a:t>In the human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organisms, O</a:t>
            </a:r>
            <a:r>
              <a:rPr lang="en-US" altLang="cs-CZ" sz="1400" b="1" baseline="-25000" dirty="0">
                <a:latin typeface="+mn-lt"/>
              </a:rPr>
              <a:t>2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concentration varies signiﬁcantly between the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tissues: in the lung parenchyma and in circulation (McKinley and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Butler, 1999; Saltzman et al., 2003; Johnson et al., 2005; Wild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et al., 2005), as well as in well irrigated parenchymal organs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(liver, kidneys, heart; Wo¨ </a:t>
            </a:r>
            <a:r>
              <a:rPr lang="en-US" altLang="cs-CZ" sz="1400" b="1" dirty="0" err="1">
                <a:latin typeface="+mn-lt"/>
              </a:rPr>
              <a:t>lﬂe</a:t>
            </a:r>
            <a:r>
              <a:rPr lang="en-US" altLang="cs-CZ" sz="1400" b="1" dirty="0">
                <a:latin typeface="+mn-lt"/>
              </a:rPr>
              <a:t> and </a:t>
            </a:r>
            <a:r>
              <a:rPr lang="en-US" altLang="cs-CZ" sz="1400" b="1" dirty="0" err="1">
                <a:latin typeface="+mn-lt"/>
              </a:rPr>
              <a:t>Jungermann</a:t>
            </a:r>
            <a:r>
              <a:rPr lang="en-US" altLang="cs-CZ" sz="1400" b="1" dirty="0">
                <a:latin typeface="+mn-lt"/>
              </a:rPr>
              <a:t>, 1985;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 err="1">
                <a:latin typeface="+mn-lt"/>
              </a:rPr>
              <a:t>Jungermann</a:t>
            </a:r>
            <a:r>
              <a:rPr lang="en-US" altLang="cs-CZ" sz="1400" b="1" dirty="0">
                <a:latin typeface="+mn-lt"/>
              </a:rPr>
              <a:t> and </a:t>
            </a:r>
            <a:r>
              <a:rPr lang="en-US" altLang="cs-CZ" sz="1400" b="1" dirty="0" err="1">
                <a:latin typeface="+mn-lt"/>
              </a:rPr>
              <a:t>Kietzmann</a:t>
            </a:r>
            <a:r>
              <a:rPr lang="en-US" altLang="cs-CZ" sz="1400" b="1" dirty="0">
                <a:latin typeface="+mn-lt"/>
              </a:rPr>
              <a:t>, 1997; Roy et al., 2000; Welch et al.,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2001; </a:t>
            </a:r>
            <a:r>
              <a:rPr lang="en-US" altLang="cs-CZ" sz="1400" b="1" dirty="0" err="1">
                <a:latin typeface="+mn-lt"/>
              </a:rPr>
              <a:t>Mik</a:t>
            </a:r>
            <a:r>
              <a:rPr lang="en-US" altLang="cs-CZ" sz="1400" b="1" dirty="0">
                <a:latin typeface="+mn-lt"/>
              </a:rPr>
              <a:t> et al., 2004) it is comprised between 14% and 4%. In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other tissues, relatively less irrigated, O</a:t>
            </a:r>
            <a:r>
              <a:rPr lang="en-US" altLang="cs-CZ" sz="1400" b="1" baseline="-25000" dirty="0">
                <a:latin typeface="+mn-lt"/>
              </a:rPr>
              <a:t>2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concentration is even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lower: in the brain, it varies from 0.5% to 7% (Whalen et al.,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1970; </a:t>
            </a:r>
            <a:r>
              <a:rPr lang="en-US" altLang="cs-CZ" sz="1400" b="1" dirty="0" err="1">
                <a:latin typeface="+mn-lt"/>
              </a:rPr>
              <a:t>Nwaigwe</a:t>
            </a:r>
            <a:r>
              <a:rPr lang="en-US" altLang="cs-CZ" sz="1400" b="1" dirty="0">
                <a:latin typeface="+mn-lt"/>
              </a:rPr>
              <a:t> et al., 2000; Hemphill et al., 2005) in the eye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(retina, corpus vitreous), from 1 to 5% (</a:t>
            </a:r>
            <a:r>
              <a:rPr lang="en-US" altLang="cs-CZ" sz="1400" b="1" dirty="0" err="1">
                <a:latin typeface="+mn-lt"/>
              </a:rPr>
              <a:t>Buerk</a:t>
            </a:r>
            <a:r>
              <a:rPr lang="en-US" altLang="cs-CZ" sz="1400" b="1" dirty="0">
                <a:latin typeface="+mn-lt"/>
              </a:rPr>
              <a:t> et al., 1993;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reviewed in Yu and Cringle, 2005), in the bone marrow, from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en-US" altLang="cs-CZ" sz="1400" b="1" dirty="0">
                <a:latin typeface="+mn-lt"/>
              </a:rPr>
              <a:t>0% to 4% (</a:t>
            </a:r>
            <a:r>
              <a:rPr lang="en-US" altLang="cs-CZ" sz="1400" b="1" dirty="0" err="1">
                <a:latin typeface="+mn-lt"/>
              </a:rPr>
              <a:t>Tondevold</a:t>
            </a:r>
            <a:r>
              <a:rPr lang="en-US" altLang="cs-CZ" sz="1400" b="1" dirty="0">
                <a:latin typeface="+mn-lt"/>
              </a:rPr>
              <a:t> et al., 1979; Chow et al., 2000).</a:t>
            </a:r>
            <a:endParaRPr lang="cs-CZ" altLang="cs-CZ" sz="1400" b="1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1293090"/>
            <a:ext cx="5209310" cy="34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40" y="818807"/>
            <a:ext cx="6257389" cy="60391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0719" y="159798"/>
            <a:ext cx="9913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Zjednodušená sumarizace produktů anaerobní glykolýzy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536337" y="6347534"/>
            <a:ext cx="265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</a:t>
            </a:r>
            <a:r>
              <a:rPr lang="cs-CZ" baseline="30000" dirty="0" smtClean="0"/>
              <a:t>+</a:t>
            </a:r>
            <a:r>
              <a:rPr lang="cs-CZ" dirty="0" smtClean="0"/>
              <a:t> - redukované </a:t>
            </a:r>
            <a:r>
              <a:rPr lang="cs-CZ" dirty="0" err="1" smtClean="0"/>
              <a:t>kofaktory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0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110240" y="559292"/>
            <a:ext cx="10016659" cy="6254318"/>
            <a:chOff x="1363560" y="33870"/>
            <a:chExt cx="10719473" cy="6679869"/>
          </a:xfrm>
        </p:grpSpPr>
        <p:grpSp>
          <p:nvGrpSpPr>
            <p:cNvPr id="7" name="Skupina 6"/>
            <p:cNvGrpSpPr/>
            <p:nvPr/>
          </p:nvGrpSpPr>
          <p:grpSpPr>
            <a:xfrm>
              <a:off x="1363560" y="33870"/>
              <a:ext cx="10719473" cy="6679869"/>
              <a:chOff x="886040" y="-47410"/>
              <a:chExt cx="10719473" cy="6679869"/>
            </a:xfrm>
          </p:grpSpPr>
          <p:pic>
            <p:nvPicPr>
              <p:cNvPr id="2" name="Obrázek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040" y="-47410"/>
                <a:ext cx="10719473" cy="6679869"/>
              </a:xfrm>
              <a:prstGeom prst="rect">
                <a:avLst/>
              </a:prstGeom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8859520" y="5481908"/>
                <a:ext cx="1278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i="1" dirty="0" smtClean="0"/>
                  <a:t>cytoplasma</a:t>
                </a:r>
                <a:endParaRPr lang="cs-CZ" b="1" i="1" dirty="0"/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7809724" y="4653280"/>
                <a:ext cx="1459759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i="1" dirty="0" smtClean="0"/>
                  <a:t>mitochondrie</a:t>
                </a:r>
                <a:endParaRPr lang="cs-CZ" b="1" i="1" dirty="0"/>
              </a:p>
            </p:txBody>
          </p:sp>
        </p:grpSp>
        <p:sp>
          <p:nvSpPr>
            <p:cNvPr id="4" name="TextovéPole 3"/>
            <p:cNvSpPr txBox="1"/>
            <p:nvPr/>
          </p:nvSpPr>
          <p:spPr>
            <a:xfrm>
              <a:off x="1503680" y="6116320"/>
              <a:ext cx="2723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err="1" smtClean="0"/>
                <a:t>Gln</a:t>
              </a:r>
              <a:r>
                <a:rPr lang="cs-CZ" sz="1400" dirty="0" smtClean="0"/>
                <a:t> – </a:t>
              </a:r>
              <a:r>
                <a:rPr lang="cs-CZ" sz="1400" dirty="0" err="1" smtClean="0"/>
                <a:t>glutamin</a:t>
              </a:r>
              <a:endParaRPr lang="cs-CZ" sz="1400" dirty="0" smtClean="0"/>
            </a:p>
            <a:p>
              <a:r>
                <a:rPr lang="cs-CZ" sz="1400" dirty="0" err="1" smtClean="0"/>
                <a:t>Glu</a:t>
              </a:r>
              <a:r>
                <a:rPr lang="cs-CZ" sz="1400" dirty="0" smtClean="0"/>
                <a:t> – glutamát/kyselina </a:t>
              </a:r>
              <a:r>
                <a:rPr lang="cs-CZ" sz="1400" dirty="0" err="1" smtClean="0"/>
                <a:t>glutamová</a:t>
              </a:r>
              <a:endParaRPr lang="cs-CZ" sz="1400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02166" y="44584"/>
            <a:ext cx="4926798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/>
              <a:t>Alternativní přeměny jsou spojeny s utilizací NH</a:t>
            </a:r>
            <a:r>
              <a:rPr lang="cs-CZ" b="1" baseline="-25000" dirty="0" smtClean="0"/>
              <a:t>4</a:t>
            </a:r>
            <a:r>
              <a:rPr lang="cs-CZ" b="1" baseline="30000" dirty="0" smtClean="0"/>
              <a:t>+ 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Využití </a:t>
            </a:r>
            <a:r>
              <a:rPr lang="cs-CZ" b="1" dirty="0" err="1" smtClean="0"/>
              <a:t>glutaminu</a:t>
            </a:r>
            <a:r>
              <a:rPr lang="cs-CZ" b="1" dirty="0" smtClean="0"/>
              <a:t> (</a:t>
            </a:r>
            <a:r>
              <a:rPr lang="cs-CZ" b="1" dirty="0" err="1" smtClean="0"/>
              <a:t>Gln</a:t>
            </a:r>
            <a:r>
              <a:rPr lang="cs-CZ" b="1" dirty="0" smtClean="0"/>
              <a:t>) / </a:t>
            </a:r>
            <a:r>
              <a:rPr lang="cs-CZ" b="1" dirty="0" err="1" smtClean="0"/>
              <a:t>glutamatu</a:t>
            </a:r>
            <a:r>
              <a:rPr lang="cs-CZ" b="1" dirty="0" smtClean="0"/>
              <a:t> (</a:t>
            </a:r>
            <a:r>
              <a:rPr lang="cs-CZ" b="1" dirty="0" err="1" smtClean="0"/>
              <a:t>Glu</a:t>
            </a:r>
            <a:r>
              <a:rPr lang="cs-CZ" b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Alternativy v energetickém metabolismu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Syntéza AA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Zpracování NH</a:t>
            </a:r>
            <a:r>
              <a:rPr lang="cs-CZ" b="1" baseline="-25000" dirty="0" smtClean="0"/>
              <a:t>4</a:t>
            </a:r>
            <a:r>
              <a:rPr lang="cs-CZ" b="1" baseline="30000" dirty="0"/>
              <a:t>+</a:t>
            </a:r>
            <a:endParaRPr lang="cs-CZ" b="1" dirty="0" smtClean="0"/>
          </a:p>
          <a:p>
            <a:pPr marL="285750" indent="-285750">
              <a:buFontTx/>
              <a:buChar char="-"/>
            </a:pPr>
            <a:r>
              <a:rPr lang="cs-CZ" b="1" dirty="0" smtClean="0"/>
              <a:t>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944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" y="1327354"/>
            <a:ext cx="3994511" cy="53292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04" y="616160"/>
            <a:ext cx="6969777" cy="62418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8474" y="166926"/>
            <a:ext cx="80916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Sumarizace úlohy a možnosti využití </a:t>
            </a:r>
            <a:r>
              <a:rPr lang="cs-CZ" sz="2000" b="1" dirty="0" err="1" smtClean="0"/>
              <a:t>glutaminu</a:t>
            </a:r>
            <a:r>
              <a:rPr lang="cs-CZ" sz="2000" b="1" dirty="0" smtClean="0"/>
              <a:t> (</a:t>
            </a:r>
            <a:r>
              <a:rPr lang="cs-CZ" sz="2000" b="1" dirty="0" err="1" smtClean="0"/>
              <a:t>Gln</a:t>
            </a:r>
            <a:r>
              <a:rPr lang="cs-CZ" sz="2000" b="1" dirty="0" smtClean="0"/>
              <a:t>) v metabolismu buňky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zdroj 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-</a:t>
            </a:r>
            <a:r>
              <a:rPr lang="cs-CZ" dirty="0" err="1" smtClean="0"/>
              <a:t>ketoglutarátu</a:t>
            </a:r>
            <a:r>
              <a:rPr lang="cs-CZ" dirty="0" smtClean="0"/>
              <a:t>, alternativní tvorba ATP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utilizace NH</a:t>
            </a:r>
            <a:r>
              <a:rPr lang="cs-CZ" baseline="-25000" dirty="0" smtClean="0"/>
              <a:t>4</a:t>
            </a:r>
            <a:r>
              <a:rPr lang="cs-CZ" baseline="30000" dirty="0" smtClean="0"/>
              <a:t>+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51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335741" y="53361"/>
            <a:ext cx="6313657" cy="6693799"/>
            <a:chOff x="1412701" y="90532"/>
            <a:chExt cx="6313657" cy="6693799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701" y="90532"/>
              <a:ext cx="6313657" cy="669379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171169" y="179348"/>
              <a:ext cx="1472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mitochondrie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412701" y="6284635"/>
              <a:ext cx="1093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cytosol</a:t>
              </a:r>
              <a:endParaRPr lang="cs-CZ" sz="24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7704657" y="1057540"/>
            <a:ext cx="2765501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Ornitinov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cyklus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12952" y="6377828"/>
            <a:ext cx="714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2xNH</a:t>
            </a:r>
            <a:r>
              <a:rPr lang="cs-CZ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cs-CZ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+4xATP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CO(NH</a:t>
            </a:r>
            <a:r>
              <a:rPr lang="cs-CZ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+ 2xH</a:t>
            </a:r>
            <a:r>
              <a:rPr lang="cs-CZ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 + 4xADP + 4xPi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022906" y="1915445"/>
            <a:ext cx="45885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Odbourání </a:t>
            </a:r>
            <a:r>
              <a:rPr lang="cs-CZ" sz="2000" b="1" dirty="0"/>
              <a:t>NH</a:t>
            </a:r>
            <a:r>
              <a:rPr lang="cs-CZ" sz="2000" b="1" baseline="-25000" dirty="0"/>
              <a:t>4</a:t>
            </a:r>
            <a:r>
              <a:rPr lang="cs-CZ" sz="2000" b="1" baseline="30000" dirty="0"/>
              <a:t>+ </a:t>
            </a:r>
            <a:r>
              <a:rPr lang="cs-CZ" sz="2000" dirty="0" smtClean="0"/>
              <a:t>- energeticky náročné</a:t>
            </a:r>
          </a:p>
          <a:p>
            <a:endParaRPr lang="cs-CZ" sz="20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dirty="0" err="1" smtClean="0"/>
              <a:t>Komplikace</a:t>
            </a:r>
            <a:r>
              <a:rPr lang="en-US" sz="2000" dirty="0" smtClean="0"/>
              <a:t> p</a:t>
            </a:r>
            <a:r>
              <a:rPr lang="cs-CZ" sz="2000" dirty="0" err="1" smtClean="0"/>
              <a:t>ři</a:t>
            </a:r>
            <a:r>
              <a:rPr lang="cs-CZ" sz="2000" dirty="0" smtClean="0"/>
              <a:t> sníženém energetickém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metabolismu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endParaRPr lang="cs-CZ" sz="20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cs-CZ" sz="2000" dirty="0" smtClean="0"/>
              <a:t>Vázáno na mitochondrie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551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dietaken.cz/images_galerieobr/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05" y="620284"/>
            <a:ext cx="9634540" cy="61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51477" y="263946"/>
            <a:ext cx="5669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Aminokyseliny v energetickém metabolismu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45440" y="79280"/>
            <a:ext cx="624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Duplikace předchozího + vznik ketolátek a </a:t>
            </a:r>
            <a:r>
              <a:rPr lang="cs-CZ" b="1" dirty="0" err="1" smtClean="0"/>
              <a:t>glukósy</a:t>
            </a:r>
            <a:r>
              <a:rPr lang="cs-CZ" b="1" dirty="0" smtClean="0"/>
              <a:t> z </a:t>
            </a:r>
            <a:r>
              <a:rPr lang="cs-CZ" b="1" dirty="0" err="1" smtClean="0"/>
              <a:t>oxalacetátu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892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15557" y="258417"/>
            <a:ext cx="37609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HYPOXIE  </a:t>
            </a:r>
            <a:r>
              <a:rPr lang="cs-CZ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4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4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>
          <a:xfrm>
            <a:off x="2467992" y="1812698"/>
            <a:ext cx="7347443" cy="48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89104" y="1677879"/>
            <a:ext cx="8905579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Zajištění chodu buňky vyžaduje přeměnu chemické energie spojenou: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se s potřebou substrátů 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glukósa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aminokyseliny, mastné kyseliny,...)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regenerací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kofaktorů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– NADH/NAD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FADH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/FAD, NADPH/NADP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 tvorbou ATP, GTP,…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spotřebou O</a:t>
            </a:r>
            <a:r>
              <a:rPr lang="cs-CZ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 uvolněním finálních produktů (H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O, CO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NH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laktát, ketolátky, vybraných AA,…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se syntézou potřebných molekul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90531" y="663015"/>
            <a:ext cx="11095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Pokles O</a:t>
            </a:r>
            <a:r>
              <a:rPr lang="cs-CZ" sz="2000" b="1" baseline="-25000" dirty="0" smtClean="0"/>
              <a:t>2</a:t>
            </a:r>
            <a:r>
              <a:rPr lang="cs-CZ" sz="2000" b="1" dirty="0" smtClean="0"/>
              <a:t> pro OXPHOS =</a:t>
            </a:r>
            <a:r>
              <a:rPr lang="en-US" sz="2000" b="1" dirty="0" smtClean="0"/>
              <a:t>&gt; </a:t>
            </a:r>
            <a:r>
              <a:rPr lang="en-US" sz="2000" b="1" dirty="0" err="1" smtClean="0"/>
              <a:t>pokles</a:t>
            </a:r>
            <a:r>
              <a:rPr lang="en-US" sz="2000" b="1" dirty="0" smtClean="0"/>
              <a:t> ATP / n</a:t>
            </a:r>
            <a:r>
              <a:rPr lang="cs-CZ" sz="2000" b="1" dirty="0" err="1" smtClean="0"/>
              <a:t>árůst</a:t>
            </a:r>
            <a:r>
              <a:rPr lang="cs-CZ" sz="2000" b="1" dirty="0" smtClean="0"/>
              <a:t> AMP =</a:t>
            </a:r>
            <a:r>
              <a:rPr lang="en-US" sz="2000" b="1" dirty="0" smtClean="0"/>
              <a:t>&gt; </a:t>
            </a:r>
            <a:r>
              <a:rPr lang="en-US" sz="2000" b="1" dirty="0" err="1" smtClean="0"/>
              <a:t>aktivace</a:t>
            </a:r>
            <a:r>
              <a:rPr lang="en-US" sz="2000" b="1" dirty="0" smtClean="0"/>
              <a:t> </a:t>
            </a:r>
            <a:r>
              <a:rPr lang="en-US" sz="2800" b="1" dirty="0" smtClean="0"/>
              <a:t>AMPK</a:t>
            </a:r>
            <a:r>
              <a:rPr lang="en-US" sz="2000" b="1" dirty="0" smtClean="0"/>
              <a:t> </a:t>
            </a:r>
            <a:r>
              <a:rPr lang="en-US" sz="2000" dirty="0" smtClean="0"/>
              <a:t>(AMP-activated protein kinase)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756"/>
            <a:ext cx="12192000" cy="49885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0297" y="6228890"/>
            <a:ext cx="517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CaMKK2 - Ca</a:t>
            </a:r>
            <a:r>
              <a:rPr lang="en-US" baseline="30000" dirty="0" smtClean="0"/>
              <a:t>2+</a:t>
            </a:r>
            <a:r>
              <a:rPr lang="en-US" dirty="0" smtClean="0"/>
              <a:t>/</a:t>
            </a:r>
            <a:r>
              <a:rPr lang="en-US" dirty="0" err="1" smtClean="0"/>
              <a:t>Calmodulin</a:t>
            </a:r>
            <a:r>
              <a:rPr lang="en-US" dirty="0" smtClean="0"/>
              <a:t>-dependent protein kinase</a:t>
            </a:r>
          </a:p>
          <a:p>
            <a:r>
              <a:rPr lang="en-US" dirty="0" smtClean="0"/>
              <a:t>LKB1 – Liver kinase B1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3274" y="81203"/>
            <a:ext cx="4411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smtClean="0"/>
              <a:t>Energetický s</a:t>
            </a:r>
            <a:r>
              <a:rPr lang="en-US" sz="2400" b="1" i="1" dirty="0" err="1" smtClean="0"/>
              <a:t>ensoring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poklesu</a:t>
            </a:r>
            <a:r>
              <a:rPr lang="en-US" sz="2400" b="1" i="1" dirty="0" smtClean="0"/>
              <a:t> O</a:t>
            </a:r>
            <a:r>
              <a:rPr lang="en-US" sz="2400" b="1" i="1" baseline="-25000" dirty="0" smtClean="0"/>
              <a:t>2</a:t>
            </a:r>
            <a:endParaRPr lang="cs-CZ" sz="2400" b="1" i="1" baseline="-25000" dirty="0"/>
          </a:p>
        </p:txBody>
      </p:sp>
    </p:spTree>
    <p:extLst>
      <p:ext uri="{BB962C8B-B14F-4D97-AF65-F5344CB8AC3E}">
        <p14:creationId xmlns:p14="http://schemas.microsoft.com/office/powerpoint/2010/main" val="114463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4" y="1762182"/>
            <a:ext cx="6571633" cy="41712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83402" y="6021432"/>
            <a:ext cx="296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ACC </a:t>
            </a:r>
            <a:r>
              <a:rPr lang="en-US" dirty="0" smtClean="0"/>
              <a:t>- Acetyl-CoA carboxylase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49680" y="312134"/>
            <a:ext cx="7107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Aktivace</a:t>
            </a:r>
            <a:r>
              <a:rPr lang="en-US" sz="2800" b="1" dirty="0" smtClean="0"/>
              <a:t> AMPK v </a:t>
            </a:r>
            <a:r>
              <a:rPr lang="cs-CZ" sz="2800" b="1" dirty="0" smtClean="0"/>
              <a:t>závislosti na intenzitě stresu</a:t>
            </a:r>
            <a:endParaRPr lang="cs-CZ" sz="28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7" y="1113658"/>
            <a:ext cx="5350392" cy="509808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4823" y="6497904"/>
            <a:ext cx="484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(acetyl-</a:t>
            </a:r>
            <a:r>
              <a:rPr lang="cs-CZ" dirty="0" err="1" smtClean="0"/>
              <a:t>CoA</a:t>
            </a:r>
            <a:r>
              <a:rPr lang="cs-CZ" dirty="0" smtClean="0"/>
              <a:t> =</a:t>
            </a:r>
            <a:r>
              <a:rPr lang="en-US" dirty="0" smtClean="0"/>
              <a:t>&gt;</a:t>
            </a:r>
            <a:r>
              <a:rPr lang="cs-CZ" dirty="0" smtClean="0"/>
              <a:t> </a:t>
            </a:r>
            <a:r>
              <a:rPr lang="cs-CZ" dirty="0" err="1" smtClean="0"/>
              <a:t>malonyl-CoA</a:t>
            </a:r>
            <a:r>
              <a:rPr lang="en-US" dirty="0" smtClean="0"/>
              <a:t>,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kr</a:t>
            </a:r>
            <a:r>
              <a:rPr lang="cs-CZ" dirty="0" smtClean="0"/>
              <a:t>o</a:t>
            </a:r>
            <a:r>
              <a:rPr lang="en-US" dirty="0" smtClean="0"/>
              <a:t>k v s</a:t>
            </a:r>
            <a:r>
              <a:rPr lang="cs-CZ" dirty="0" smtClean="0"/>
              <a:t>y</a:t>
            </a:r>
            <a:r>
              <a:rPr lang="en-US" dirty="0" err="1" smtClean="0"/>
              <a:t>nt</a:t>
            </a:r>
            <a:r>
              <a:rPr lang="cs-CZ" dirty="0" err="1" smtClean="0"/>
              <a:t>éz</a:t>
            </a:r>
            <a:r>
              <a:rPr lang="en-US" dirty="0" smtClean="0"/>
              <a:t>a FA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56424" y="1174177"/>
            <a:ext cx="329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FBP </a:t>
            </a:r>
            <a:r>
              <a:rPr lang="en-US" dirty="0"/>
              <a:t>- Fructose-1,6-biphosphate </a:t>
            </a:r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>
            <a:off x="1323569" y="6336145"/>
            <a:ext cx="144548" cy="26429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5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>
          <a:xfrm>
            <a:off x="6445995" y="197264"/>
            <a:ext cx="5538197" cy="65498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376218" y="197264"/>
            <a:ext cx="51571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Syntéza lipidů a pentózový cyklus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Význam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acety-CoA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Regenerace NADP</a:t>
            </a:r>
            <a:r>
              <a:rPr 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/NAD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Syntéza nukleových kyselin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6" y="1766924"/>
            <a:ext cx="5324258" cy="49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84731" y="2194802"/>
            <a:ext cx="121458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&gt; </a:t>
            </a:r>
            <a:r>
              <a:rPr lang="en-US" sz="2400" b="1" dirty="0" err="1" smtClean="0"/>
              <a:t>Organismus</a:t>
            </a:r>
            <a:r>
              <a:rPr lang="cs-CZ" sz="2400" dirty="0" smtClean="0"/>
              <a:t> (tepová a dechová frekvence)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	</a:t>
            </a:r>
            <a:r>
              <a:rPr lang="cs-CZ" sz="2400" dirty="0"/>
              <a:t>	</a:t>
            </a:r>
            <a:r>
              <a:rPr lang="en-US" sz="2400" dirty="0" smtClean="0"/>
              <a:t> </a:t>
            </a:r>
            <a:r>
              <a:rPr lang="en-US" sz="2400" b="1" dirty="0" smtClean="0"/>
              <a:t>&gt;</a:t>
            </a:r>
            <a:r>
              <a:rPr lang="en-US" sz="2400" dirty="0" smtClean="0"/>
              <a:t> </a:t>
            </a:r>
            <a:r>
              <a:rPr lang="cs-CZ" sz="2400" b="1" dirty="0" smtClean="0"/>
              <a:t>O</a:t>
            </a:r>
            <a:r>
              <a:rPr lang="en-US" sz="2400" b="1" dirty="0" err="1" smtClean="0"/>
              <a:t>rg</a:t>
            </a:r>
            <a:r>
              <a:rPr lang="cs-CZ" sz="2400" b="1" dirty="0" err="1" smtClean="0"/>
              <a:t>ány</a:t>
            </a:r>
            <a:r>
              <a:rPr lang="cs-CZ" sz="2400" b="1" dirty="0" smtClean="0"/>
              <a:t> </a:t>
            </a:r>
            <a:r>
              <a:rPr lang="cs-CZ" sz="2400" dirty="0" smtClean="0"/>
              <a:t>/ </a:t>
            </a:r>
            <a:r>
              <a:rPr lang="cs-CZ" sz="2400" b="1" dirty="0" smtClean="0"/>
              <a:t>Tkáně</a:t>
            </a:r>
            <a:r>
              <a:rPr lang="cs-CZ" sz="2400" dirty="0" smtClean="0"/>
              <a:t> (krevní tlak, angiogeneze, erytropoéza)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	</a:t>
            </a:r>
            <a:r>
              <a:rPr lang="cs-CZ" sz="2400" dirty="0" smtClean="0"/>
              <a:t>	</a:t>
            </a:r>
            <a:r>
              <a:rPr lang="en-US" sz="2400" dirty="0" smtClean="0"/>
              <a:t> </a:t>
            </a:r>
            <a:r>
              <a:rPr lang="cs-CZ" sz="2400" dirty="0" smtClean="0"/>
              <a:t>		</a:t>
            </a:r>
            <a:r>
              <a:rPr lang="en-US" sz="2400" b="1" dirty="0" smtClean="0"/>
              <a:t>&gt;</a:t>
            </a:r>
            <a:r>
              <a:rPr lang="en-US" sz="2400" dirty="0" smtClean="0"/>
              <a:t> </a:t>
            </a:r>
            <a:r>
              <a:rPr lang="cs-CZ" sz="2400" b="1" dirty="0" err="1"/>
              <a:t>B</a:t>
            </a:r>
            <a:r>
              <a:rPr lang="en-US" sz="2400" b="1" dirty="0" smtClean="0"/>
              <a:t>u</a:t>
            </a:r>
            <a:r>
              <a:rPr lang="cs-CZ" sz="2400" b="1" dirty="0" err="1" smtClean="0"/>
              <a:t>ňky</a:t>
            </a:r>
            <a:r>
              <a:rPr lang="cs-CZ" sz="2400" b="1" dirty="0" smtClean="0"/>
              <a:t> </a:t>
            </a:r>
            <a:r>
              <a:rPr lang="cs-CZ" sz="2400" dirty="0" smtClean="0"/>
              <a:t>(hypoxická odpověď a </a:t>
            </a:r>
            <a:r>
              <a:rPr lang="en-US" sz="2400" dirty="0" err="1" smtClean="0"/>
              <a:t>metabolick</a:t>
            </a:r>
            <a:r>
              <a:rPr lang="cs-CZ" sz="2400" dirty="0" smtClean="0"/>
              <a:t>á</a:t>
            </a:r>
            <a:r>
              <a:rPr lang="en-US" sz="2400" dirty="0" smtClean="0"/>
              <a:t> </a:t>
            </a:r>
            <a:r>
              <a:rPr lang="cs-CZ" sz="2400" dirty="0" smtClean="0"/>
              <a:t>adaptace buněk)</a:t>
            </a:r>
          </a:p>
          <a:p>
            <a:pPr>
              <a:lnSpc>
                <a:spcPct val="150000"/>
              </a:lnSpc>
            </a:pP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Různé adaptace dle hierarchie, primární rozpoznání a odpověď vždy začíná na buněčné úrovni</a:t>
            </a:r>
            <a:endParaRPr lang="en-US" sz="2400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7264400" y="2110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327581" y="835660"/>
            <a:ext cx="5808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/>
              <a:t>Regulace využití </a:t>
            </a:r>
            <a:r>
              <a:rPr lang="cs-CZ" sz="2800" b="1" dirty="0"/>
              <a:t>a dostupnost </a:t>
            </a:r>
            <a:r>
              <a:rPr lang="cs-CZ" sz="2800" b="1" dirty="0" smtClean="0"/>
              <a:t>kyslíku: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126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92" y="930497"/>
            <a:ext cx="8524668" cy="57344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27760" y="193040"/>
            <a:ext cx="968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Aktivní AMPK zvyšuje </a:t>
            </a:r>
            <a:r>
              <a:rPr lang="cs-CZ" sz="2400" b="1" dirty="0" err="1" smtClean="0"/>
              <a:t>uptake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glukósy</a:t>
            </a:r>
            <a:r>
              <a:rPr lang="cs-CZ" sz="2400" b="1" dirty="0" smtClean="0"/>
              <a:t> a potlačuje syntézu mastných kyselin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843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41" y="603433"/>
            <a:ext cx="6586959" cy="56395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" y="1838959"/>
            <a:ext cx="5381603" cy="395278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0127" y="60"/>
            <a:ext cx="8141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Další regulátory aktivity AMPK a jí regulované procesy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obecně podpora tvorby ATP, uvolnění energetických substrátů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Inhibice anabolických procesů / syntézy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82" y="5070838"/>
            <a:ext cx="2937163" cy="1704038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0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15643"/>
              </p:ext>
            </p:extLst>
          </p:nvPr>
        </p:nvGraphicFramePr>
        <p:xfrm>
          <a:off x="883920" y="775572"/>
          <a:ext cx="10298112" cy="5269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Image" r:id="rId3" imgW="12330159" imgH="6311111" progId="Photoshop.Image.9">
                  <p:embed/>
                </p:oleObj>
              </mc:Choice>
              <mc:Fallback>
                <p:oleObj name="Image" r:id="rId3" imgW="12330159" imgH="6311111" progId="Photoshop.Image.9">
                  <p:embed/>
                  <p:pic>
                    <p:nvPicPr>
                      <p:cNvPr id="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" y="775572"/>
                        <a:ext cx="10298112" cy="5269055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33488" y="6126798"/>
            <a:ext cx="92865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■ jsou </a:t>
            </a:r>
            <a:r>
              <a:rPr lang="cs-CZ" altLang="cs-CZ" sz="1800" dirty="0"/>
              <a:t>součástí obecné odpovědi na hypoxii </a:t>
            </a:r>
            <a:r>
              <a:rPr lang="cs-CZ" altLang="cs-CZ" sz="1800" dirty="0" smtClean="0"/>
              <a:t>■jsou </a:t>
            </a:r>
            <a:r>
              <a:rPr lang="cs-CZ" altLang="cs-CZ" sz="1800" dirty="0"/>
              <a:t>konstitutivně </a:t>
            </a:r>
            <a:r>
              <a:rPr lang="cs-CZ" altLang="cs-CZ" sz="1800" dirty="0" smtClean="0"/>
              <a:t>exprimovány přítomnost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■ kyslíku </a:t>
            </a:r>
            <a:r>
              <a:rPr lang="cs-CZ" altLang="cs-CZ" sz="1800" dirty="0"/>
              <a:t>indukuje </a:t>
            </a:r>
            <a:r>
              <a:rPr lang="cs-CZ" altLang="cs-CZ" sz="1800" dirty="0" smtClean="0"/>
              <a:t>jeho degradaci ■ nedostatek </a:t>
            </a:r>
            <a:r>
              <a:rPr lang="cs-CZ" altLang="cs-CZ" sz="1800" dirty="0"/>
              <a:t>kyslíku způsobuje jeho akumulaci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670825" y="170181"/>
            <a:ext cx="5819222" cy="523220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/>
              <a:t>HIF – </a:t>
            </a:r>
            <a:r>
              <a:rPr lang="cs-CZ" altLang="cs-CZ" sz="2800" b="1" dirty="0" smtClean="0"/>
              <a:t>hypoxií indukované faktory</a:t>
            </a:r>
            <a:endParaRPr lang="cs-CZ" alt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3129" y="37643"/>
            <a:ext cx="4225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smtClean="0"/>
              <a:t>Syntetický s</a:t>
            </a:r>
            <a:r>
              <a:rPr lang="en-US" sz="2400" b="1" i="1" dirty="0" err="1" smtClean="0"/>
              <a:t>ensoring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poklesu</a:t>
            </a:r>
            <a:r>
              <a:rPr lang="en-US" sz="2400" b="1" i="1" dirty="0" smtClean="0"/>
              <a:t> O</a:t>
            </a:r>
            <a:r>
              <a:rPr lang="en-US" sz="2400" b="1" i="1" baseline="-25000" dirty="0" smtClean="0"/>
              <a:t>2</a:t>
            </a:r>
            <a:endParaRPr lang="cs-CZ" sz="2400" b="1" i="1" baseline="-25000" dirty="0"/>
          </a:p>
        </p:txBody>
      </p:sp>
    </p:spTree>
    <p:extLst>
      <p:ext uri="{BB962C8B-B14F-4D97-AF65-F5344CB8AC3E}">
        <p14:creationId xmlns:p14="http://schemas.microsoft.com/office/powerpoint/2010/main" val="10140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129101146154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9" y="504825"/>
            <a:ext cx="8650287" cy="5842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1" name="Oval 3"/>
          <p:cNvSpPr>
            <a:spLocks noChangeArrowheads="1"/>
          </p:cNvSpPr>
          <p:nvPr/>
        </p:nvSpPr>
        <p:spPr bwMode="auto">
          <a:xfrm>
            <a:off x="5297489" y="304800"/>
            <a:ext cx="1538287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68292" name="Oval 4"/>
          <p:cNvSpPr>
            <a:spLocks noChangeArrowheads="1"/>
          </p:cNvSpPr>
          <p:nvPr/>
        </p:nvSpPr>
        <p:spPr bwMode="auto">
          <a:xfrm>
            <a:off x="3381375" y="3600451"/>
            <a:ext cx="3194050" cy="2714625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  <p:extLst>
      <p:ext uri="{BB962C8B-B14F-4D97-AF65-F5344CB8AC3E}">
        <p14:creationId xmlns:p14="http://schemas.microsoft.com/office/powerpoint/2010/main" val="30367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nimBg="1"/>
      <p:bldP spid="2682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243570" y="62976"/>
            <a:ext cx="7486345" cy="20128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cs typeface="Arial" panose="020B0604020202020204" pitchFamily="34" charset="0"/>
              </a:rPr>
              <a:t>Prolyl</a:t>
            </a:r>
            <a:r>
              <a:rPr lang="cs-CZ" altLang="cs-CZ" sz="2800" b="1" dirty="0"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cs typeface="Arial" panose="020B0604020202020204" pitchFamily="34" charset="0"/>
              </a:rPr>
              <a:t>hydroxylásy</a:t>
            </a:r>
            <a:r>
              <a:rPr lang="cs-CZ" altLang="cs-CZ" sz="2800" b="1" dirty="0">
                <a:cs typeface="Arial" panose="020B0604020202020204" pitchFamily="34" charset="0"/>
              </a:rPr>
              <a:t> ( </a:t>
            </a:r>
            <a:r>
              <a:rPr lang="cs-CZ" altLang="cs-CZ" sz="2800" b="1" dirty="0" smtClean="0">
                <a:cs typeface="Arial" panose="020B0604020202020204" pitchFamily="34" charset="0"/>
              </a:rPr>
              <a:t>PHD)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cs typeface="Arial" panose="020B0604020202020204" pitchFamily="34" charset="0"/>
              </a:rPr>
              <a:t>Asparagin </a:t>
            </a:r>
            <a:r>
              <a:rPr lang="cs-CZ" altLang="cs-CZ" sz="2800" b="1" dirty="0" err="1" smtClean="0">
                <a:cs typeface="Arial" panose="020B0604020202020204" pitchFamily="34" charset="0"/>
              </a:rPr>
              <a:t>hydroxylásy</a:t>
            </a:r>
            <a:r>
              <a:rPr lang="cs-CZ" altLang="cs-CZ" sz="2800" b="1" dirty="0" smtClean="0">
                <a:cs typeface="Arial" panose="020B0604020202020204" pitchFamily="34" charset="0"/>
              </a:rPr>
              <a:t> (FIH)</a:t>
            </a:r>
            <a:endParaRPr lang="cs-CZ" altLang="cs-CZ" sz="2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 smtClean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sensory kyslíku a regulátory stabilizace HIF-</a:t>
            </a:r>
            <a:r>
              <a:rPr lang="cs-CZ" altLang="cs-CZ" sz="2000" b="1" dirty="0" err="1">
                <a:cs typeface="Arial" panose="020B0604020202020204" pitchFamily="34" charset="0"/>
              </a:rPr>
              <a:t>Xalpfa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cs typeface="Arial" panose="020B0604020202020204" pitchFamily="34" charset="0"/>
              </a:rPr>
              <a:t>subst</a:t>
            </a:r>
            <a:r>
              <a:rPr lang="cs-CZ" altLang="cs-CZ" sz="2000" b="1" dirty="0" err="1">
                <a:cs typeface="Arial" panose="020B0604020202020204" pitchFamily="34" charset="0"/>
              </a:rPr>
              <a:t>ráty</a:t>
            </a:r>
            <a:r>
              <a:rPr lang="cs-CZ" altLang="cs-CZ" sz="2000" b="1" dirty="0">
                <a:cs typeface="Arial" panose="020B0604020202020204" pitchFamily="34" charset="0"/>
              </a:rPr>
              <a:t> a-</a:t>
            </a:r>
            <a:r>
              <a:rPr lang="cs-CZ" altLang="cs-CZ" sz="2000" b="1" dirty="0" err="1">
                <a:cs typeface="Arial" panose="020B0604020202020204" pitchFamily="34" charset="0"/>
              </a:rPr>
              <a:t>ketoglutarát</a:t>
            </a:r>
            <a:r>
              <a:rPr lang="cs-CZ" altLang="cs-CZ" sz="2000" b="1" dirty="0">
                <a:cs typeface="Arial" panose="020B0604020202020204" pitchFamily="34" charset="0"/>
              </a:rPr>
              <a:t> (2-oxoglutarát), 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kofaktor</a:t>
            </a:r>
            <a:r>
              <a:rPr lang="cs-CZ" altLang="cs-CZ" sz="2000" b="1" dirty="0">
                <a:cs typeface="Arial" panose="020B0604020202020204" pitchFamily="34" charset="0"/>
              </a:rPr>
              <a:t> Fe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2</a:t>
            </a:r>
            <a:r>
              <a:rPr lang="cs-CZ" altLang="cs-CZ" sz="2000" b="1" baseline="30000" dirty="0" smtClean="0">
                <a:cs typeface="Arial" panose="020B0604020202020204" pitchFamily="34" charset="0"/>
              </a:rPr>
              <a:t>+</a:t>
            </a:r>
            <a:r>
              <a:rPr lang="cs-CZ" altLang="cs-CZ" sz="2000" b="1" dirty="0" smtClean="0">
                <a:cs typeface="Arial" panose="020B0604020202020204" pitchFamily="34" charset="0"/>
              </a:rPr>
              <a:t>,...</a:t>
            </a:r>
            <a:endParaRPr lang="cs-CZ" altLang="cs-CZ" sz="2000" b="1" dirty="0">
              <a:cs typeface="Arial" panose="020B0604020202020204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116139"/>
            <a:ext cx="6858000" cy="4668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23301" r="42299" b="58446"/>
          <a:stretch/>
        </p:blipFill>
        <p:spPr>
          <a:xfrm>
            <a:off x="9749151" y="6053850"/>
            <a:ext cx="2228295" cy="6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itric_acid_cycle_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152400"/>
            <a:ext cx="8229600" cy="6546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5461" name="Group 5"/>
          <p:cNvGrpSpPr>
            <a:grpSpLocks/>
          </p:cNvGrpSpPr>
          <p:nvPr/>
        </p:nvGrpSpPr>
        <p:grpSpPr bwMode="auto">
          <a:xfrm>
            <a:off x="7097713" y="3327400"/>
            <a:ext cx="3192462" cy="1976438"/>
            <a:chOff x="3511" y="2096"/>
            <a:chExt cx="2011" cy="1245"/>
          </a:xfrm>
        </p:grpSpPr>
        <p:sp>
          <p:nvSpPr>
            <p:cNvPr id="53255" name="Oval 3"/>
            <p:cNvSpPr>
              <a:spLocks noChangeArrowheads="1"/>
            </p:cNvSpPr>
            <p:nvPr/>
          </p:nvSpPr>
          <p:spPr bwMode="auto">
            <a:xfrm>
              <a:off x="3511" y="2235"/>
              <a:ext cx="2011" cy="1106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6" name="Text Box 4"/>
            <p:cNvSpPr txBox="1">
              <a:spLocks noChangeArrowheads="1"/>
            </p:cNvSpPr>
            <p:nvPr/>
          </p:nvSpPr>
          <p:spPr bwMode="auto">
            <a:xfrm>
              <a:off x="4943" y="2096"/>
              <a:ext cx="5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33CC33"/>
                  </a:solidFill>
                </a:rPr>
                <a:t>PHD+</a:t>
              </a:r>
            </a:p>
          </p:txBody>
        </p:sp>
      </p:grpSp>
      <p:grpSp>
        <p:nvGrpSpPr>
          <p:cNvPr id="275464" name="Group 8"/>
          <p:cNvGrpSpPr>
            <a:grpSpLocks/>
          </p:cNvGrpSpPr>
          <p:nvPr/>
        </p:nvGrpSpPr>
        <p:grpSpPr bwMode="auto">
          <a:xfrm>
            <a:off x="2265363" y="4311651"/>
            <a:ext cx="4368800" cy="2517775"/>
            <a:chOff x="467" y="2716"/>
            <a:chExt cx="2752" cy="1586"/>
          </a:xfrm>
        </p:grpSpPr>
        <p:sp>
          <p:nvSpPr>
            <p:cNvPr id="53253" name="Oval 6"/>
            <p:cNvSpPr>
              <a:spLocks noChangeArrowheads="1"/>
            </p:cNvSpPr>
            <p:nvPr/>
          </p:nvSpPr>
          <p:spPr bwMode="auto">
            <a:xfrm>
              <a:off x="467" y="2716"/>
              <a:ext cx="2752" cy="158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3254" name="Text Box 7"/>
            <p:cNvSpPr txBox="1">
              <a:spLocks noChangeArrowheads="1"/>
            </p:cNvSpPr>
            <p:nvPr/>
          </p:nvSpPr>
          <p:spPr bwMode="auto">
            <a:xfrm>
              <a:off x="948" y="3883"/>
              <a:ext cx="5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PHD-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2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08" y="2564413"/>
            <a:ext cx="7746059" cy="4188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600200" y="339726"/>
            <a:ext cx="8985152" cy="26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>
                <a:cs typeface="Arial" panose="020B0604020202020204" pitchFamily="34" charset="0"/>
              </a:rPr>
              <a:t>Regulace HIF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Degradace HIF v přítomnosti 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- hydroxylace </a:t>
            </a:r>
            <a:r>
              <a:rPr lang="cs-CZ" altLang="cs-CZ" sz="2000" b="1" dirty="0" err="1">
                <a:cs typeface="Arial" panose="020B0604020202020204" pitchFamily="34" charset="0"/>
              </a:rPr>
              <a:t>prolyl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hydroxylásami</a:t>
            </a:r>
            <a:r>
              <a:rPr lang="cs-CZ" altLang="cs-CZ" sz="2000" b="1" dirty="0">
                <a:cs typeface="Arial" panose="020B0604020202020204" pitchFamily="34" charset="0"/>
              </a:rPr>
              <a:t> PHD, </a:t>
            </a:r>
            <a:r>
              <a:rPr lang="cs-CZ" altLang="cs-CZ" sz="2000" b="1" dirty="0" smtClean="0">
                <a:cs typeface="Arial" panose="020B0604020202020204" pitchFamily="34" charset="0"/>
              </a:rPr>
              <a:t>asparagin hydroxylázami FIH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- degradace v </a:t>
            </a:r>
            <a:r>
              <a:rPr lang="cs-CZ" altLang="cs-CZ" sz="2000" b="1" dirty="0" err="1">
                <a:cs typeface="Arial" panose="020B0604020202020204" pitchFamily="34" charset="0"/>
              </a:rPr>
              <a:t>proteasomu</a:t>
            </a:r>
            <a:r>
              <a:rPr lang="cs-CZ" altLang="cs-CZ" sz="2000" b="1" dirty="0">
                <a:cs typeface="Arial" panose="020B0604020202020204" pitchFamily="34" charset="0"/>
              </a:rPr>
              <a:t> zprostředkovaná </a:t>
            </a:r>
            <a:r>
              <a:rPr lang="cs-CZ" altLang="cs-CZ" sz="2000" b="1" dirty="0" err="1">
                <a:cs typeface="Arial" panose="020B0604020202020204" pitchFamily="34" charset="0"/>
              </a:rPr>
              <a:t>pVHL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cs typeface="Arial" panose="020B0604020202020204" pitchFamily="34" charset="0"/>
              </a:rPr>
              <a:t>faktorem</a:t>
            </a: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cs typeface="Arial" panose="020B0604020202020204" pitchFamily="34" charset="0"/>
              </a:rPr>
              <a:t>		</a:t>
            </a:r>
            <a:r>
              <a:rPr lang="cs-CZ" altLang="cs-CZ" sz="2000" b="1" dirty="0">
                <a:cs typeface="Arial" panose="020B0604020202020204" pitchFamily="34" charset="0"/>
              </a:rPr>
              <a:t>	</a:t>
            </a:r>
            <a:r>
              <a:rPr lang="cs-CZ" altLang="cs-CZ" sz="2000" b="1" dirty="0" smtClean="0">
                <a:cs typeface="Arial" panose="020B0604020202020204" pitchFamily="34" charset="0"/>
              </a:rPr>
              <a:t>			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114801" y="341314"/>
            <a:ext cx="6500813" cy="95408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všechny podjednotky HIF prakticky konstitutivní exprese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 regulace zejména degradací podjednotek HIFa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hlink"/>
                </a:solidFill>
                <a:latin typeface="Comic Sans MS" panose="030F0702030302020204" pitchFamily="66" charset="0"/>
              </a:rPr>
              <a:t>		(- částečně i regulací transkripce) </a:t>
            </a:r>
          </a:p>
        </p:txBody>
      </p:sp>
      <p:sp>
        <p:nvSpPr>
          <p:cNvPr id="2" name="Obdélník 1"/>
          <p:cNvSpPr/>
          <p:nvPr/>
        </p:nvSpPr>
        <p:spPr>
          <a:xfrm>
            <a:off x="9081735" y="2125133"/>
            <a:ext cx="3007233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cs-CZ" altLang="cs-CZ" sz="1400" dirty="0">
                <a:cs typeface="Arial" panose="020B0604020202020204" pitchFamily="34" charset="0"/>
              </a:rPr>
              <a:t>(</a:t>
            </a:r>
            <a:r>
              <a:rPr lang="cs-CZ" sz="1400" dirty="0"/>
              <a:t>Von </a:t>
            </a:r>
            <a:r>
              <a:rPr lang="cs-CZ" sz="1400" dirty="0" err="1"/>
              <a:t>Hippel</a:t>
            </a:r>
            <a:r>
              <a:rPr lang="cs-CZ" sz="1400" dirty="0"/>
              <a:t>–</a:t>
            </a:r>
            <a:r>
              <a:rPr lang="cs-CZ" sz="1400" dirty="0" err="1"/>
              <a:t>Lindau</a:t>
            </a:r>
            <a:r>
              <a:rPr lang="cs-CZ" sz="1400" dirty="0"/>
              <a:t> tumor </a:t>
            </a:r>
            <a:r>
              <a:rPr lang="cs-CZ" sz="1400" dirty="0" err="1"/>
              <a:t>suppressor</a:t>
            </a:r>
            <a:r>
              <a:rPr lang="cs-CZ" sz="1400" dirty="0"/>
              <a:t>)</a:t>
            </a:r>
            <a:endParaRPr lang="cs-CZ" altLang="cs-CZ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842671" y="585223"/>
            <a:ext cx="3900427" cy="12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cs typeface="Arial" panose="020B0604020202020204" pitchFamily="34" charset="0"/>
              </a:rPr>
              <a:t>Podpora </a:t>
            </a:r>
            <a:r>
              <a:rPr lang="en-US" altLang="cs-CZ" sz="2800" b="1" dirty="0" err="1">
                <a:cs typeface="Arial" panose="020B0604020202020204" pitchFamily="34" charset="0"/>
              </a:rPr>
              <a:t>gl</a:t>
            </a:r>
            <a:r>
              <a:rPr lang="cs-CZ" altLang="cs-CZ" sz="2800" b="1" dirty="0" err="1">
                <a:cs typeface="Arial" panose="020B0604020202020204" pitchFamily="34" charset="0"/>
              </a:rPr>
              <a:t>ykolýzy</a:t>
            </a:r>
            <a:endParaRPr lang="cs-CZ" altLang="cs-CZ" sz="2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>
                <a:cs typeface="Arial" panose="020B0604020202020204" pitchFamily="34" charset="0"/>
              </a:rPr>
              <a:t>prostřednictvím </a:t>
            </a:r>
            <a:r>
              <a:rPr lang="cs-CZ" altLang="cs-CZ" sz="2800" b="1" dirty="0" smtClean="0">
                <a:cs typeface="Arial" panose="020B0604020202020204" pitchFamily="34" charset="0"/>
              </a:rPr>
              <a:t>HIF-1</a:t>
            </a:r>
            <a:endParaRPr lang="cs-CZ" altLang="cs-CZ" sz="2800" b="1" dirty="0">
              <a:cs typeface="Arial" panose="020B0604020202020204" pitchFamily="34" charset="0"/>
            </a:endParaRPr>
          </a:p>
        </p:txBody>
      </p:sp>
      <p:pic>
        <p:nvPicPr>
          <p:cNvPr id="50179" name="Picture 3" descr="05f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3"/>
          <a:stretch/>
        </p:blipFill>
        <p:spPr bwMode="auto">
          <a:xfrm>
            <a:off x="4998129" y="152399"/>
            <a:ext cx="5577798" cy="666279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5540" y="2435072"/>
            <a:ext cx="4341813" cy="105727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cs typeface="Arial" panose="020B0604020202020204" pitchFamily="34" charset="0"/>
              </a:rPr>
              <a:t> zvýšení expresse GLUT1,4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cs typeface="Arial" panose="020B0604020202020204" pitchFamily="34" charset="0"/>
              </a:rPr>
              <a:t> zvýšení exprese enzymů glykolýzy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cs typeface="Arial" panose="020B0604020202020204" pitchFamily="34" charset="0"/>
              </a:rPr>
              <a:t> inhibice přeměny pyruvátu na AcetylCoA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43396" y="4332228"/>
            <a:ext cx="4567276" cy="10525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Glykolýza – substráty intermediální produkty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	</a:t>
            </a:r>
            <a:r>
              <a:rPr lang="cs-CZ" altLang="cs-CZ" sz="1600" b="1" dirty="0" smtClean="0">
                <a:cs typeface="Arial" panose="020B0604020202020204" pitchFamily="34" charset="0"/>
              </a:rPr>
              <a:t>                 =</a:t>
            </a:r>
            <a:r>
              <a:rPr lang="en-US" altLang="cs-CZ" sz="1600" b="1" dirty="0">
                <a:cs typeface="Arial" panose="020B0604020202020204" pitchFamily="34" charset="0"/>
              </a:rPr>
              <a:t>&gt;</a:t>
            </a:r>
            <a:r>
              <a:rPr lang="cs-CZ" altLang="cs-CZ" sz="1600" b="1" dirty="0">
                <a:cs typeface="Arial" panose="020B0604020202020204" pitchFamily="34" charset="0"/>
              </a:rPr>
              <a:t>  růst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 smtClean="0">
                <a:cs typeface="Arial" panose="020B0604020202020204" pitchFamily="34" charset="0"/>
              </a:rPr>
              <a:t>OXPHOS </a:t>
            </a:r>
            <a:r>
              <a:rPr lang="cs-CZ" altLang="cs-CZ" sz="1600" b="1" dirty="0">
                <a:cs typeface="Arial" panose="020B0604020202020204" pitchFamily="34" charset="0"/>
              </a:rPr>
              <a:t>– energie </a:t>
            </a:r>
            <a:r>
              <a:rPr lang="en-US" altLang="cs-CZ" sz="1600" b="1" dirty="0">
                <a:cs typeface="Arial" panose="020B0604020202020204" pitchFamily="34" charset="0"/>
              </a:rPr>
              <a:t>=&gt;</a:t>
            </a:r>
            <a:r>
              <a:rPr lang="cs-CZ" altLang="cs-CZ" sz="1600" b="1" dirty="0">
                <a:cs typeface="Arial" panose="020B0604020202020204" pitchFamily="34" charset="0"/>
              </a:rPr>
              <a:t> práce, produkce</a:t>
            </a:r>
          </a:p>
        </p:txBody>
      </p:sp>
    </p:spTree>
    <p:extLst>
      <p:ext uri="{BB962C8B-B14F-4D97-AF65-F5344CB8AC3E}">
        <p14:creationId xmlns:p14="http://schemas.microsoft.com/office/powerpoint/2010/main" val="31475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4" y="-44387"/>
            <a:ext cx="11870930" cy="693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32873" y="-69326"/>
            <a:ext cx="10189441" cy="685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4400" b="1" dirty="0">
                <a:cs typeface="Arial" panose="020B0604020202020204" pitchFamily="34" charset="0"/>
              </a:rPr>
              <a:t>	HIF</a:t>
            </a:r>
            <a:r>
              <a:rPr lang="cs-CZ" altLang="cs-CZ" sz="2000" b="1" dirty="0">
                <a:cs typeface="Arial" panose="020B0604020202020204" pitchFamily="34" charset="0"/>
              </a:rPr>
              <a:t> – hypoxií indukovaný faktor</a:t>
            </a:r>
            <a:endParaRPr lang="cs-CZ" altLang="cs-CZ" sz="44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2800" b="1" dirty="0" smtClean="0">
                <a:cs typeface="Arial" panose="020B0604020202020204" pitchFamily="34" charset="0"/>
              </a:rPr>
              <a:t>HIF1</a:t>
            </a:r>
            <a:r>
              <a:rPr lang="cs-CZ" altLang="cs-CZ" sz="2800" b="1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cs-CZ" altLang="cs-CZ" sz="2800" b="1" dirty="0" smtClean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(ARNT) </a:t>
            </a:r>
            <a:r>
              <a:rPr lang="cs-CZ" altLang="cs-CZ" sz="2400" b="1" dirty="0">
                <a:cs typeface="Arial" panose="020B0604020202020204" pitchFamily="34" charset="0"/>
              </a:rPr>
              <a:t>/</a:t>
            </a:r>
            <a:r>
              <a:rPr lang="cs-CZ" altLang="cs-CZ" sz="2400" b="1" dirty="0" smtClean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HIF1</a:t>
            </a:r>
            <a:r>
              <a:rPr lang="cs-CZ" altLang="cs-CZ" sz="2400" b="1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cs typeface="Arial" panose="020B0604020202020204" pitchFamily="34" charset="0"/>
              </a:rPr>
              <a:t>=</a:t>
            </a:r>
            <a:r>
              <a:rPr lang="en-US" altLang="cs-CZ" sz="2400" b="1" dirty="0" smtClean="0">
                <a:cs typeface="Arial" panose="020B0604020202020204" pitchFamily="34" charset="0"/>
              </a:rPr>
              <a:t>&gt;</a:t>
            </a:r>
            <a:r>
              <a:rPr lang="cs-CZ" altLang="cs-CZ" sz="1800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HIF1</a:t>
            </a:r>
            <a:r>
              <a:rPr lang="cs-CZ" altLang="cs-CZ" sz="1800" b="1" dirty="0">
                <a:cs typeface="Arial" panose="020B0604020202020204" pitchFamily="34" charset="0"/>
              </a:rPr>
              <a:t> (obecná buněčná odpověď na hypoxii)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		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</a:t>
            </a:r>
            <a:r>
              <a:rPr lang="cs-CZ" altLang="cs-CZ" sz="1800" b="1" dirty="0">
                <a:cs typeface="Arial" panose="020B0604020202020204" pitchFamily="34" charset="0"/>
              </a:rPr>
              <a:t>(-) exprese c-</a:t>
            </a:r>
            <a:r>
              <a:rPr lang="cs-CZ" altLang="cs-CZ" sz="1800" b="1" dirty="0" err="1">
                <a:cs typeface="Arial" panose="020B0604020202020204" pitchFamily="34" charset="0"/>
              </a:rPr>
              <a:t>myc</a:t>
            </a:r>
            <a:r>
              <a:rPr lang="cs-CZ" altLang="cs-CZ" sz="1800" b="1" dirty="0">
                <a:cs typeface="Arial" panose="020B0604020202020204" pitchFamily="34" charset="0"/>
              </a:rPr>
              <a:t> / </a:t>
            </a:r>
            <a:r>
              <a:rPr lang="en-US" altLang="cs-CZ" sz="1800" b="1" dirty="0">
                <a:cs typeface="Arial" panose="020B0604020202020204" pitchFamily="34" charset="0"/>
              </a:rPr>
              <a:t>cD1 =&gt; </a:t>
            </a:r>
            <a:r>
              <a:rPr lang="cs-CZ" altLang="cs-CZ" sz="1800" b="1" dirty="0" smtClean="0">
                <a:cs typeface="Arial" panose="020B0604020202020204" pitchFamily="34" charset="0"/>
              </a:rPr>
              <a:t>cell </a:t>
            </a:r>
            <a:r>
              <a:rPr lang="cs-CZ" altLang="cs-CZ" sz="1800" b="1" dirty="0" err="1" smtClean="0">
                <a:cs typeface="Arial" panose="020B0604020202020204" pitchFamily="34" charset="0"/>
              </a:rPr>
              <a:t>cycle</a:t>
            </a:r>
            <a:r>
              <a:rPr lang="en-US" altLang="cs-CZ" sz="1800" b="1" dirty="0" smtClean="0"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cs typeface="Arial" panose="020B0604020202020204" pitchFamily="34" charset="0"/>
              </a:rPr>
              <a:t>arrest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>
                <a:cs typeface="Arial" panose="020B0604020202020204" pitchFamily="34" charset="0"/>
              </a:rPr>
              <a:t>			</a:t>
            </a:r>
            <a:r>
              <a:rPr lang="en-US" altLang="cs-CZ" sz="1800" b="1" dirty="0" smtClean="0">
                <a:cs typeface="Arial" panose="020B0604020202020204" pitchFamily="34" charset="0"/>
              </a:rPr>
              <a:t>	- </a:t>
            </a:r>
            <a:r>
              <a:rPr lang="en-US" altLang="cs-CZ" sz="1800" b="1" dirty="0" err="1">
                <a:cs typeface="Arial" panose="020B0604020202020204" pitchFamily="34" charset="0"/>
              </a:rPr>
              <a:t>stabili</a:t>
            </a:r>
            <a:r>
              <a:rPr lang="cs-CZ" altLang="cs-CZ" sz="1800" b="1" dirty="0">
                <a:cs typeface="Arial" panose="020B0604020202020204" pitchFamily="34" charset="0"/>
              </a:rPr>
              <a:t>z</a:t>
            </a:r>
            <a:r>
              <a:rPr lang="en-US" altLang="cs-CZ" sz="1800" b="1" dirty="0">
                <a:cs typeface="Arial" panose="020B0604020202020204" pitchFamily="34" charset="0"/>
              </a:rPr>
              <a:t>ace NICD</a:t>
            </a:r>
            <a:r>
              <a:rPr lang="cs-CZ" altLang="cs-CZ" sz="1800" b="1" dirty="0">
                <a:cs typeface="Arial" panose="020B0604020202020204" pitchFamily="34" charset="0"/>
              </a:rPr>
              <a:t> (</a:t>
            </a:r>
            <a:r>
              <a:rPr lang="cs-CZ" altLang="cs-CZ" sz="1800" b="1" dirty="0" err="1">
                <a:cs typeface="Arial" panose="020B0604020202020204" pitchFamily="34" charset="0"/>
              </a:rPr>
              <a:t>Notch</a:t>
            </a:r>
            <a:r>
              <a:rPr lang="cs-CZ" altLang="cs-CZ" sz="1800" b="1" dirty="0">
                <a:cs typeface="Arial" panose="020B0604020202020204" pitchFamily="34" charset="0"/>
              </a:rPr>
              <a:t>)/ </a:t>
            </a:r>
            <a:r>
              <a:rPr lang="cs-CZ" altLang="cs-CZ" sz="1800" b="1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cs-CZ" altLang="cs-CZ" sz="1800" b="1" dirty="0">
                <a:cs typeface="Arial" panose="020B0604020202020204" pitchFamily="34" charset="0"/>
              </a:rPr>
              <a:t>-</a:t>
            </a:r>
            <a:r>
              <a:rPr lang="cs-CZ" altLang="cs-CZ" sz="1800" b="1" dirty="0" err="1">
                <a:cs typeface="Arial" panose="020B0604020202020204" pitchFamily="34" charset="0"/>
              </a:rPr>
              <a:t>cat</a:t>
            </a:r>
            <a:r>
              <a:rPr lang="cs-CZ" altLang="cs-CZ" sz="1800" b="1" dirty="0">
                <a:cs typeface="Arial" panose="020B0604020202020204" pitchFamily="34" charset="0"/>
              </a:rPr>
              <a:t> (</a:t>
            </a:r>
            <a:r>
              <a:rPr lang="cs-CZ" altLang="cs-CZ" sz="1800" b="1" dirty="0" err="1">
                <a:cs typeface="Arial" panose="020B0604020202020204" pitchFamily="34" charset="0"/>
              </a:rPr>
              <a:t>Wnt</a:t>
            </a:r>
            <a:r>
              <a:rPr lang="cs-CZ" altLang="cs-CZ" sz="1800" b="1" dirty="0">
                <a:cs typeface="Arial" panose="020B0604020202020204" pitchFamily="34" charset="0"/>
              </a:rPr>
              <a:t>) =</a:t>
            </a:r>
            <a:r>
              <a:rPr lang="en-US" altLang="cs-CZ" sz="1800" b="1" dirty="0">
                <a:cs typeface="Arial" panose="020B0604020202020204" pitchFamily="34" charset="0"/>
              </a:rPr>
              <a:t>&gt; </a:t>
            </a:r>
            <a:r>
              <a:rPr lang="en-US" altLang="cs-CZ" sz="1800" b="1" dirty="0" smtClean="0">
                <a:cs typeface="Arial" panose="020B0604020202020204" pitchFamily="34" charset="0"/>
              </a:rPr>
              <a:t>(+)</a:t>
            </a:r>
            <a:r>
              <a:rPr lang="cs-CZ" altLang="cs-CZ" sz="1800" b="1" dirty="0" smtClean="0">
                <a:cs typeface="Arial" panose="020B0604020202020204" pitchFamily="34" charset="0"/>
              </a:rPr>
              <a:t> glykolýza</a:t>
            </a:r>
            <a:endParaRPr lang="en-US" altLang="cs-CZ" sz="1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>
                <a:cs typeface="Arial" panose="020B0604020202020204" pitchFamily="34" charset="0"/>
              </a:rPr>
              <a:t>			</a:t>
            </a:r>
            <a:r>
              <a:rPr lang="en-US" altLang="cs-CZ" sz="1800" b="1" dirty="0" smtClean="0">
                <a:cs typeface="Arial" panose="020B0604020202020204" pitchFamily="34" charset="0"/>
              </a:rPr>
              <a:t>	- </a:t>
            </a:r>
            <a:r>
              <a:rPr lang="cs-CZ" altLang="cs-CZ" sz="1800" b="1" dirty="0">
                <a:cs typeface="Arial" panose="020B0604020202020204" pitchFamily="34" charset="0"/>
              </a:rPr>
              <a:t>(+)</a:t>
            </a:r>
            <a:r>
              <a:rPr lang="en-US" altLang="cs-CZ" sz="1800" b="1" dirty="0">
                <a:cs typeface="Arial" panose="020B0604020202020204" pitchFamily="34" charset="0"/>
              </a:rPr>
              <a:t> g</a:t>
            </a:r>
            <a:r>
              <a:rPr lang="cs-CZ" altLang="cs-CZ" sz="1800" b="1" dirty="0" err="1">
                <a:cs typeface="Arial" panose="020B0604020202020204" pitchFamily="34" charset="0"/>
              </a:rPr>
              <a:t>lykolýza</a:t>
            </a:r>
            <a:r>
              <a:rPr lang="cs-CZ" altLang="cs-CZ" sz="1800" b="1" dirty="0">
                <a:cs typeface="Arial" panose="020B0604020202020204" pitchFamily="34" charset="0"/>
              </a:rPr>
              <a:t> (PDK, Glut1/3, LDHA, HK,..)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		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</a:t>
            </a:r>
            <a:r>
              <a:rPr lang="cs-CZ" altLang="cs-CZ" sz="1800" b="1" dirty="0">
                <a:cs typeface="Arial" panose="020B0604020202020204" pitchFamily="34" charset="0"/>
              </a:rPr>
              <a:t>(+) MTC4 (</a:t>
            </a:r>
            <a:r>
              <a:rPr lang="cs-CZ" altLang="cs-CZ" sz="1800" b="1" dirty="0" err="1">
                <a:cs typeface="Arial" panose="020B0604020202020204" pitchFamily="34" charset="0"/>
              </a:rPr>
              <a:t>eflux</a:t>
            </a:r>
            <a:r>
              <a:rPr lang="cs-CZ" altLang="cs-CZ" sz="1800" b="1" dirty="0">
                <a:cs typeface="Arial" panose="020B0604020202020204" pitchFamily="34" charset="0"/>
              </a:rPr>
              <a:t> laktátu)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		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</a:t>
            </a:r>
            <a:r>
              <a:rPr lang="cs-CZ" altLang="cs-CZ" sz="1800" b="1" dirty="0">
                <a:cs typeface="Arial" panose="020B0604020202020204" pitchFamily="34" charset="0"/>
              </a:rPr>
              <a:t>(-) mitochondrie = (-) oxid. fosforylace (-)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		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</a:t>
            </a:r>
            <a:r>
              <a:rPr lang="cs-CZ" altLang="cs-CZ" sz="1800" b="1" dirty="0">
                <a:cs typeface="Arial" panose="020B0604020202020204" pitchFamily="34" charset="0"/>
              </a:rPr>
              <a:t>....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smtClean="0">
                <a:cs typeface="Arial" panose="020B0604020202020204" pitchFamily="34" charset="0"/>
              </a:rPr>
              <a:t>                                 </a:t>
            </a:r>
            <a:r>
              <a:rPr lang="cs-CZ" altLang="cs-CZ" sz="2400" b="1" dirty="0">
                <a:cs typeface="Arial" panose="020B0604020202020204" pitchFamily="34" charset="0"/>
              </a:rPr>
              <a:t>/</a:t>
            </a:r>
            <a:r>
              <a:rPr lang="cs-CZ" altLang="cs-CZ" sz="2400" b="1" dirty="0" smtClean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HIF2</a:t>
            </a:r>
            <a:r>
              <a:rPr lang="cs-CZ" altLang="cs-CZ" sz="2400" b="1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cs typeface="Arial" panose="020B0604020202020204" pitchFamily="34" charset="0"/>
              </a:rPr>
              <a:t>=</a:t>
            </a:r>
            <a:r>
              <a:rPr lang="en-US" altLang="cs-CZ" sz="2400" b="1" dirty="0" smtClean="0">
                <a:cs typeface="Arial" panose="020B0604020202020204" pitchFamily="34" charset="0"/>
              </a:rPr>
              <a:t>&gt;</a:t>
            </a:r>
            <a:r>
              <a:rPr lang="cs-CZ" altLang="cs-CZ" sz="1800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HIF2</a:t>
            </a:r>
            <a:r>
              <a:rPr lang="cs-CZ" altLang="cs-CZ" sz="1800" b="1" dirty="0">
                <a:cs typeface="Arial" panose="020B0604020202020204" pitchFamily="34" charset="0"/>
              </a:rPr>
              <a:t> (částečně buněčně specifické, EPO) </a:t>
            </a: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smtClean="0">
                <a:cs typeface="Arial" panose="020B0604020202020204" pitchFamily="34" charset="0"/>
              </a:rPr>
              <a:t>  		</a:t>
            </a:r>
            <a:r>
              <a:rPr lang="cs-CZ" altLang="cs-CZ" sz="1800" i="1" dirty="0" smtClean="0">
                <a:cs typeface="Arial" panose="020B0604020202020204" pitchFamily="34" charset="0"/>
              </a:rPr>
              <a:t>       (EPAS1)</a:t>
            </a:r>
            <a:r>
              <a:rPr lang="cs-CZ" altLang="cs-CZ" sz="1800" b="1" dirty="0" smtClean="0">
                <a:cs typeface="Arial" panose="020B0604020202020204" pitchFamily="34" charset="0"/>
              </a:rPr>
              <a:t>      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</a:t>
            </a:r>
            <a:r>
              <a:rPr lang="cs-CZ" altLang="cs-CZ" sz="1800" b="1" dirty="0">
                <a:cs typeface="Arial" panose="020B0604020202020204" pitchFamily="34" charset="0"/>
              </a:rPr>
              <a:t>podpora buněčného cyklu </a:t>
            </a:r>
            <a:r>
              <a:rPr lang="cs-CZ" altLang="cs-CZ" sz="1800" b="1" dirty="0" smtClean="0">
                <a:cs typeface="Arial" panose="020B0604020202020204" pitchFamily="34" charset="0"/>
              </a:rPr>
              <a:t>(+) </a:t>
            </a:r>
            <a:r>
              <a:rPr lang="cs-CZ" altLang="cs-CZ" sz="1800" b="1" dirty="0">
                <a:cs typeface="Arial" panose="020B0604020202020204" pitchFamily="34" charset="0"/>
              </a:rPr>
              <a:t>exprese c-</a:t>
            </a:r>
            <a:r>
              <a:rPr lang="cs-CZ" altLang="cs-CZ" sz="1800" b="1" dirty="0" err="1">
                <a:cs typeface="Arial" panose="020B0604020202020204" pitchFamily="34" charset="0"/>
              </a:rPr>
              <a:t>myc</a:t>
            </a:r>
            <a:r>
              <a:rPr lang="cs-CZ" altLang="cs-CZ" sz="1800" b="1" dirty="0">
                <a:cs typeface="Arial" panose="020B0604020202020204" pitchFamily="34" charset="0"/>
              </a:rPr>
              <a:t> / </a:t>
            </a:r>
            <a:r>
              <a:rPr lang="en-US" altLang="cs-CZ" sz="1800" b="1" dirty="0" smtClean="0">
                <a:cs typeface="Arial" panose="020B0604020202020204" pitchFamily="34" charset="0"/>
              </a:rPr>
              <a:t>cD1</a:t>
            </a:r>
            <a:endParaRPr lang="cs-CZ" altLang="cs-CZ" sz="1800" b="1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cs typeface="Arial" panose="020B0604020202020204" pitchFamily="34" charset="0"/>
              </a:rPr>
              <a:t>				- syntéza FA</a:t>
            </a:r>
            <a:r>
              <a:rPr lang="cs-CZ" altLang="cs-CZ" sz="1800" b="1" dirty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				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		       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...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cs typeface="Arial" panose="020B0604020202020204" pitchFamily="34" charset="0"/>
              </a:rPr>
              <a:t>                                 </a:t>
            </a:r>
            <a:r>
              <a:rPr lang="cs-CZ" altLang="cs-CZ" sz="2400" b="1" dirty="0" smtClean="0">
                <a:cs typeface="Arial" panose="020B0604020202020204" pitchFamily="34" charset="0"/>
              </a:rPr>
              <a:t>/</a:t>
            </a:r>
            <a:r>
              <a:rPr lang="cs-CZ" altLang="cs-CZ" sz="1800" b="1" dirty="0" smtClean="0"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cs typeface="Arial" panose="020B0604020202020204" pitchFamily="34" charset="0"/>
              </a:rPr>
              <a:t>HIF3</a:t>
            </a:r>
            <a:r>
              <a:rPr lang="cs-CZ" altLang="cs-CZ" sz="2400" b="1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cs-CZ" altLang="cs-CZ" sz="2400" b="1" dirty="0" smtClean="0">
                <a:cs typeface="Arial" panose="020B0604020202020204" pitchFamily="34" charset="0"/>
              </a:rPr>
              <a:t> =</a:t>
            </a:r>
            <a:r>
              <a:rPr lang="en-US" altLang="cs-CZ" sz="2400" b="1" dirty="0" smtClean="0">
                <a:cs typeface="Arial" panose="020B0604020202020204" pitchFamily="34" charset="0"/>
              </a:rPr>
              <a:t>&gt;</a:t>
            </a:r>
            <a:r>
              <a:rPr lang="cs-CZ" altLang="cs-CZ" sz="1800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HIF3</a:t>
            </a:r>
            <a:r>
              <a:rPr lang="cs-CZ" altLang="cs-CZ" sz="1800" b="1" dirty="0">
                <a:cs typeface="Arial" panose="020B0604020202020204" pitchFamily="34" charset="0"/>
              </a:rPr>
              <a:t> (</a:t>
            </a:r>
            <a:r>
              <a:rPr lang="en-US" altLang="cs-CZ" sz="1800" b="1" dirty="0" err="1">
                <a:cs typeface="Arial" panose="020B0604020202020204" pitchFamily="34" charset="0"/>
              </a:rPr>
              <a:t>kompetuje</a:t>
            </a:r>
            <a:r>
              <a:rPr lang="en-US" altLang="cs-CZ" sz="1800" b="1" dirty="0">
                <a:cs typeface="Arial" panose="020B0604020202020204" pitchFamily="34" charset="0"/>
              </a:rPr>
              <a:t> s </a:t>
            </a:r>
            <a:r>
              <a:rPr lang="en-US" altLang="cs-CZ" sz="1800" b="1" dirty="0" err="1">
                <a:cs typeface="Arial" panose="020B0604020202020204" pitchFamily="34" charset="0"/>
              </a:rPr>
              <a:t>HIFa</a:t>
            </a:r>
            <a:r>
              <a:rPr lang="cs-CZ" altLang="cs-CZ" sz="1800" b="1" dirty="0">
                <a:cs typeface="Arial" panose="020B0604020202020204" pitchFamily="34" charset="0"/>
              </a:rPr>
              <a:t>, buněčně specifické)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		      </a:t>
            </a:r>
            <a:r>
              <a:rPr lang="en-US" altLang="cs-CZ" sz="1800" b="1" dirty="0">
                <a:cs typeface="Arial" panose="020B0604020202020204" pitchFamily="34" charset="0"/>
              </a:rPr>
              <a:t>  </a:t>
            </a:r>
            <a:r>
              <a:rPr lang="en-US" altLang="cs-CZ" sz="1800" b="1" dirty="0" smtClean="0">
                <a:cs typeface="Arial" panose="020B0604020202020204" pitchFamily="34" charset="0"/>
              </a:rPr>
              <a:t>	- </a:t>
            </a:r>
            <a:r>
              <a:rPr lang="en-US" altLang="cs-CZ" sz="1800" b="1" dirty="0">
                <a:cs typeface="Arial" panose="020B0604020202020204" pitchFamily="34" charset="0"/>
              </a:rPr>
              <a:t>inhibitor </a:t>
            </a:r>
            <a:r>
              <a:rPr lang="en-US" altLang="cs-CZ" sz="1800" b="1" dirty="0" err="1">
                <a:cs typeface="Arial" panose="020B0604020202020204" pitchFamily="34" charset="0"/>
              </a:rPr>
              <a:t>akce</a:t>
            </a:r>
            <a:r>
              <a:rPr lang="en-US" altLang="cs-CZ" sz="1800" b="1" dirty="0">
                <a:cs typeface="Arial" panose="020B0604020202020204" pitchFamily="34" charset="0"/>
              </a:rPr>
              <a:t> HIF </a:t>
            </a:r>
            <a:r>
              <a:rPr lang="en-US" altLang="cs-CZ" sz="1800" b="1" dirty="0" smtClean="0">
                <a:cs typeface="Arial" panose="020B0604020202020204" pitchFamily="34" charset="0"/>
              </a:rPr>
              <a:t>(?)</a:t>
            </a:r>
            <a:endParaRPr lang="cs-CZ" altLang="cs-CZ" sz="1800" b="1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		        </a:t>
            </a:r>
            <a:r>
              <a:rPr lang="en-US" altLang="cs-CZ" sz="1800" b="1" dirty="0" smtClean="0"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cs typeface="Arial" panose="020B0604020202020204" pitchFamily="34" charset="0"/>
              </a:rPr>
              <a:t>- … </a:t>
            </a:r>
            <a:endParaRPr lang="cs-CZ" altLang="cs-CZ" sz="1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441058" y="3155798"/>
            <a:ext cx="11399960" cy="3519626"/>
            <a:chOff x="441058" y="3155798"/>
            <a:chExt cx="11399960" cy="3519626"/>
          </a:xfrm>
        </p:grpSpPr>
        <p:sp>
          <p:nvSpPr>
            <p:cNvPr id="3" name="TextovéPole 2"/>
            <p:cNvSpPr txBox="1"/>
            <p:nvPr/>
          </p:nvSpPr>
          <p:spPr>
            <a:xfrm>
              <a:off x="952020" y="3813102"/>
              <a:ext cx="1076892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Energetickou bilanci (hladina ATP x AMP </a:t>
              </a:r>
              <a:r>
                <a:rPr lang="en-US" sz="2400" dirty="0" smtClean="0"/>
                <a:t>=&gt; </a:t>
              </a:r>
              <a:r>
                <a:rPr lang="cs-CZ" sz="2400" dirty="0" smtClean="0"/>
                <a:t>tvorba energie, …)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pH, aktivitu kanálů a transportérů (transformace energie, gradienty, …)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Pool intermediálních metabolitů (tvorba/transformace energie, výstavba buněk, ...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Genovou expresi</a:t>
              </a:r>
              <a:endParaRPr lang="cs-CZ" sz="2400" dirty="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….</a:t>
              </a:r>
            </a:p>
          </p:txBody>
        </p:sp>
        <p:sp>
          <p:nvSpPr>
            <p:cNvPr id="4" name="Obdélník 3"/>
            <p:cNvSpPr/>
            <p:nvPr/>
          </p:nvSpPr>
          <p:spPr>
            <a:xfrm>
              <a:off x="441058" y="3155798"/>
              <a:ext cx="113999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/>
                <a:t>Co ovlivní změna hladiny O</a:t>
              </a:r>
              <a:r>
                <a:rPr lang="cs-CZ" sz="2400" b="1" baseline="-25000" dirty="0"/>
                <a:t>2</a:t>
              </a:r>
              <a:r>
                <a:rPr lang="cs-CZ" sz="2400" b="1" dirty="0"/>
                <a:t> dostupného pro buňky / reakce buňky na změnu hladiny O</a:t>
              </a:r>
              <a:r>
                <a:rPr lang="cs-CZ" sz="2400" b="1" baseline="-25000" dirty="0"/>
                <a:t>2</a:t>
              </a:r>
            </a:p>
            <a:p>
              <a:endParaRPr lang="cs-CZ" sz="2400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41058" y="232209"/>
            <a:ext cx="10888997" cy="3323987"/>
            <a:chOff x="441058" y="232209"/>
            <a:chExt cx="10888997" cy="3323987"/>
          </a:xfrm>
        </p:grpSpPr>
        <p:sp>
          <p:nvSpPr>
            <p:cNvPr id="2" name="TextovéPole 1"/>
            <p:cNvSpPr txBox="1"/>
            <p:nvPr/>
          </p:nvSpPr>
          <p:spPr>
            <a:xfrm>
              <a:off x="952021" y="693874"/>
              <a:ext cx="10378034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Energetický metabolismus (OXPHOS)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Hydroxylace (</a:t>
              </a:r>
              <a:r>
                <a:rPr lang="cs-CZ" sz="2400" dirty="0" err="1" smtClean="0"/>
                <a:t>postranslační</a:t>
              </a:r>
              <a:r>
                <a:rPr lang="cs-CZ" sz="2400" dirty="0" smtClean="0"/>
                <a:t> modifikace, detoxikace</a:t>
              </a:r>
              <a:r>
                <a:rPr lang="en-US" sz="2400" dirty="0" smtClean="0"/>
                <a:t>,..</a:t>
              </a:r>
              <a:r>
                <a:rPr lang="cs-CZ" sz="2400" dirty="0" smtClean="0"/>
                <a:t>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Produkce ROS a NOS (oxidativní vzplanutí, vazokonstrikce, transdukce signálu</a:t>
              </a:r>
              <a:r>
                <a:rPr lang="en-US" sz="2400" dirty="0" smtClean="0"/>
                <a:t>,..</a:t>
              </a:r>
              <a:r>
                <a:rPr lang="cs-CZ" sz="2400" dirty="0" smtClean="0"/>
                <a:t>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….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endParaRPr lang="cs-CZ" sz="2400" dirty="0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441058" y="232209"/>
              <a:ext cx="40455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400" b="1" dirty="0"/>
                <a:t>Buněčné procesy vyžadující O</a:t>
              </a:r>
              <a:r>
                <a:rPr lang="cs-CZ" sz="2400" b="1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06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-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00125"/>
            <a:ext cx="6492875" cy="48577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612900" y="76200"/>
            <a:ext cx="9007594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Stabilita a </a:t>
            </a:r>
            <a:r>
              <a:rPr lang="cs-CZ" altLang="cs-CZ" sz="1800" b="1" dirty="0" err="1">
                <a:cs typeface="Arial" panose="020B0604020202020204" pitchFamily="34" charset="0"/>
              </a:rPr>
              <a:t>transaktivační</a:t>
            </a:r>
            <a:r>
              <a:rPr lang="cs-CZ" altLang="cs-CZ" sz="1800" b="1" dirty="0">
                <a:cs typeface="Arial" panose="020B0604020202020204" pitchFamily="34" charset="0"/>
              </a:rPr>
              <a:t> aktivita HIF je také regulována dalšími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cs typeface="Arial" panose="020B0604020202020204" pitchFamily="34" charset="0"/>
              </a:rPr>
              <a:t>postranslačními</a:t>
            </a:r>
            <a:r>
              <a:rPr lang="cs-CZ" altLang="cs-CZ" sz="1800" b="1" dirty="0">
                <a:cs typeface="Arial" panose="020B0604020202020204" pitchFamily="34" charset="0"/>
              </a:rPr>
              <a:t> modifikacemi včetně </a:t>
            </a:r>
            <a:r>
              <a:rPr lang="cs-CZ" altLang="cs-CZ" sz="1800" b="1" dirty="0" smtClean="0">
                <a:cs typeface="Arial" panose="020B0604020202020204" pitchFamily="34" charset="0"/>
              </a:rPr>
              <a:t>fosforylace </a:t>
            </a:r>
            <a:r>
              <a:rPr lang="cs-CZ" altLang="cs-CZ" sz="1800" dirty="0" smtClean="0">
                <a:cs typeface="Arial" panose="020B0604020202020204" pitchFamily="34" charset="0"/>
              </a:rPr>
              <a:t>(vazba na buněčné signalizace)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pic>
        <p:nvPicPr>
          <p:cNvPr id="49156" name="Picture 4" descr="F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81200"/>
            <a:ext cx="5018088" cy="424973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1705872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1" y="3222626"/>
            <a:ext cx="4143375" cy="3635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9" y="1009630"/>
            <a:ext cx="9670123" cy="56480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3297" y="295564"/>
            <a:ext cx="87110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Exprese a stabilita HIF-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Xalpha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jsou regulovány i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methylací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acetylací,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jak na DNA tak proteinové úrovni</a:t>
            </a:r>
          </a:p>
          <a:p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- Acetylace protein podporují degradaci přes interakci s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pVHL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97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9" y="665019"/>
            <a:ext cx="10074385" cy="608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2246745" y="83124"/>
            <a:ext cx="6340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2060"/>
                </a:solidFill>
                <a:cs typeface="Arial" panose="020B0604020202020204" pitchFamily="34" charset="0"/>
              </a:rPr>
              <a:t>Příklady dalších partnerů a substrátů PHD</a:t>
            </a:r>
          </a:p>
        </p:txBody>
      </p:sp>
    </p:spTree>
    <p:extLst>
      <p:ext uri="{BB962C8B-B14F-4D97-AF65-F5344CB8AC3E}">
        <p14:creationId xmlns:p14="http://schemas.microsoft.com/office/powerpoint/2010/main" val="36393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0981" y="304801"/>
            <a:ext cx="6163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Další příklady významu O</a:t>
            </a:r>
            <a:r>
              <a:rPr lang="cs-CZ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hydroxylace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24519"/>
          <a:stretch/>
        </p:blipFill>
        <p:spPr>
          <a:xfrm>
            <a:off x="6644804" y="2590212"/>
            <a:ext cx="5272469" cy="23437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5258" r="5520" b="8331"/>
          <a:stretch/>
        </p:blipFill>
        <p:spPr>
          <a:xfrm>
            <a:off x="142042" y="1573720"/>
            <a:ext cx="6232126" cy="437669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460330" y="1573720"/>
            <a:ext cx="54569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Hydroxylace systémem cytochromu</a:t>
            </a:r>
          </a:p>
          <a:p>
            <a:pPr algn="ctr"/>
            <a:r>
              <a:rPr lang="cs-CZ" dirty="0" smtClean="0"/>
              <a:t>(součást detoxikace)</a:t>
            </a:r>
            <a:endParaRPr lang="cs-CZ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6374168" y="1129836"/>
            <a:ext cx="17756" cy="52644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3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641918" y="1731748"/>
            <a:ext cx="8962710" cy="41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>
                <a:cs typeface="Arial" panose="020B0604020202020204" pitchFamily="34" charset="0"/>
              </a:rPr>
              <a:t> Z</a:t>
            </a:r>
            <a:r>
              <a:rPr lang="cs-CZ" altLang="cs-CZ" sz="2000" b="1" dirty="0" err="1">
                <a:cs typeface="Arial" panose="020B0604020202020204" pitchFamily="34" charset="0"/>
              </a:rPr>
              <a:t>ralejší</a:t>
            </a:r>
            <a:r>
              <a:rPr lang="cs-CZ" altLang="cs-CZ" sz="2000" b="1" dirty="0">
                <a:cs typeface="Arial" panose="020B0604020202020204" pitchFamily="34" charset="0"/>
              </a:rPr>
              <a:t> mitochondrie =</a:t>
            </a:r>
            <a:r>
              <a:rPr lang="en-US" altLang="cs-CZ" sz="2000" b="1" dirty="0">
                <a:cs typeface="Arial" panose="020B0604020202020204" pitchFamily="34" charset="0"/>
              </a:rPr>
              <a:t>&gt;</a:t>
            </a:r>
            <a:r>
              <a:rPr lang="cs-CZ" altLang="cs-CZ" sz="2000" b="1" dirty="0">
                <a:cs typeface="Arial" panose="020B0604020202020204" pitchFamily="34" charset="0"/>
              </a:rPr>
              <a:t> víc ATP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       	</a:t>
            </a:r>
            <a:r>
              <a:rPr lang="cs-CZ" altLang="cs-CZ" sz="2000" b="1" dirty="0" smtClean="0">
                <a:cs typeface="Arial" panose="020B0604020202020204" pitchFamily="34" charset="0"/>
              </a:rPr>
              <a:t>	=</a:t>
            </a:r>
            <a:r>
              <a:rPr lang="en-US" altLang="cs-CZ" sz="2000" b="1" dirty="0">
                <a:cs typeface="Arial" panose="020B0604020202020204" pitchFamily="34" charset="0"/>
              </a:rPr>
              <a:t>&gt;</a:t>
            </a:r>
            <a:r>
              <a:rPr lang="cs-CZ" altLang="cs-CZ" sz="2000" b="1" dirty="0">
                <a:cs typeface="Arial" panose="020B0604020202020204" pitchFamily="34" charset="0"/>
              </a:rPr>
              <a:t> víc ROS (reaktivní kyslíkové radikály)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           </a:t>
            </a:r>
            <a:r>
              <a:rPr lang="cs-CZ" altLang="cs-CZ" sz="2000" b="1" dirty="0" smtClean="0">
                <a:cs typeface="Arial" panose="020B0604020202020204" pitchFamily="34" charset="0"/>
              </a:rPr>
              <a:t>		=</a:t>
            </a:r>
            <a:r>
              <a:rPr lang="en-US" altLang="cs-CZ" sz="2000" b="1" dirty="0">
                <a:cs typeface="Arial" panose="020B0604020202020204" pitchFamily="34" charset="0"/>
              </a:rPr>
              <a:t>&gt;</a:t>
            </a:r>
            <a:r>
              <a:rPr lang="cs-CZ" altLang="cs-CZ" sz="2000" b="1" dirty="0">
                <a:cs typeface="Arial" panose="020B0604020202020204" pitchFamily="34" charset="0"/>
              </a:rPr>
              <a:t> poškození DNA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                          </a:t>
            </a:r>
            <a:r>
              <a:rPr lang="cs-CZ" altLang="cs-CZ" sz="2000" b="1" dirty="0" smtClean="0">
                <a:cs typeface="Arial" panose="020B0604020202020204" pitchFamily="34" charset="0"/>
              </a:rPr>
              <a:t>		=</a:t>
            </a:r>
            <a:r>
              <a:rPr lang="en-US" altLang="cs-CZ" sz="2000" b="1" dirty="0">
                <a:cs typeface="Arial" panose="020B0604020202020204" pitchFamily="34" charset="0"/>
              </a:rPr>
              <a:t>&gt;</a:t>
            </a:r>
            <a:r>
              <a:rPr lang="cs-CZ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000" b="1" dirty="0" err="1">
                <a:cs typeface="Arial" panose="020B0604020202020204" pitchFamily="34" charset="0"/>
              </a:rPr>
              <a:t>peroxidace</a:t>
            </a:r>
            <a:r>
              <a:rPr lang="cs-CZ" altLang="cs-CZ" sz="2000" b="1" dirty="0">
                <a:cs typeface="Arial" panose="020B0604020202020204" pitchFamily="34" charset="0"/>
              </a:rPr>
              <a:t> lipidů, deregulace signálních drah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400" b="1" dirty="0">
                <a:cs typeface="Arial" panose="020B0604020202020204" pitchFamily="34" charset="0"/>
              </a:rPr>
              <a:t>HYPOXIE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cs typeface="Arial" panose="020B0604020202020204" pitchFamily="34" charset="0"/>
              </a:rPr>
              <a:t>=&gt; </a:t>
            </a:r>
            <a:r>
              <a:rPr lang="cs-CZ" altLang="cs-CZ" sz="2000" b="1" dirty="0">
                <a:cs typeface="Arial" panose="020B0604020202020204" pitchFamily="34" charset="0"/>
              </a:rPr>
              <a:t>stresované mitochondrie (bez </a:t>
            </a:r>
            <a:r>
              <a:rPr lang="cs-CZ" altLang="cs-CZ" sz="2000" b="1" dirty="0" smtClean="0">
                <a:cs typeface="Arial" panose="020B0604020202020204" pitchFamily="34" charset="0"/>
              </a:rPr>
              <a:t>O</a:t>
            </a:r>
            <a:r>
              <a:rPr lang="cs-CZ" altLang="cs-CZ" sz="2000" b="1" baseline="-25000" dirty="0" smtClean="0">
                <a:cs typeface="Arial" panose="020B0604020202020204" pitchFamily="34" charset="0"/>
              </a:rPr>
              <a:t>2</a:t>
            </a:r>
            <a:r>
              <a:rPr lang="cs-CZ" altLang="cs-CZ" sz="2000" b="1" dirty="0" smtClean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a Acetyl-</a:t>
            </a:r>
            <a:r>
              <a:rPr lang="cs-CZ" altLang="cs-CZ" sz="2000" b="1" dirty="0" err="1">
                <a:cs typeface="Arial" panose="020B0604020202020204" pitchFamily="34" charset="0"/>
              </a:rPr>
              <a:t>CoA</a:t>
            </a:r>
            <a:r>
              <a:rPr lang="cs-CZ" altLang="cs-CZ" sz="2000" b="1" dirty="0">
                <a:cs typeface="Arial" panose="020B0604020202020204" pitchFamily="34" charset="0"/>
              </a:rPr>
              <a:t>) </a:t>
            </a:r>
            <a:endParaRPr lang="en-US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>
                <a:cs typeface="Arial" panose="020B0604020202020204" pitchFamily="34" charset="0"/>
              </a:rPr>
              <a:t>               </a:t>
            </a:r>
            <a:r>
              <a:rPr lang="cs-CZ" altLang="cs-CZ" sz="2000" b="1" dirty="0">
                <a:cs typeface="Arial" panose="020B0604020202020204" pitchFamily="34" charset="0"/>
              </a:rPr>
              <a:t>        </a:t>
            </a:r>
            <a:r>
              <a:rPr lang="en-US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=</a:t>
            </a:r>
            <a:r>
              <a:rPr lang="en-US" altLang="cs-CZ" sz="2000" dirty="0">
                <a:cs typeface="Arial" panose="020B0604020202020204" pitchFamily="34" charset="0"/>
              </a:rPr>
              <a:t>&gt;</a:t>
            </a:r>
            <a:r>
              <a:rPr lang="cs-CZ" altLang="cs-CZ" sz="2000" dirty="0">
                <a:cs typeface="Arial" panose="020B0604020202020204" pitchFamily="34" charset="0"/>
              </a:rPr>
              <a:t> přechodně víc ROS </a:t>
            </a:r>
            <a:r>
              <a:rPr lang="en-US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>
                <a:cs typeface="Arial" panose="020B0604020202020204" pitchFamily="34" charset="0"/>
              </a:rPr>
              <a:t>=</a:t>
            </a:r>
            <a:r>
              <a:rPr lang="en-US" altLang="cs-CZ" sz="2000" dirty="0">
                <a:cs typeface="Arial" panose="020B0604020202020204" pitchFamily="34" charset="0"/>
              </a:rPr>
              <a:t>&gt;</a:t>
            </a:r>
            <a:r>
              <a:rPr lang="cs-CZ" altLang="cs-CZ" sz="2000" dirty="0">
                <a:cs typeface="Arial" panose="020B0604020202020204" pitchFamily="34" charset="0"/>
              </a:rPr>
              <a:t> stabilizace </a:t>
            </a:r>
            <a:r>
              <a:rPr lang="cs-CZ" altLang="cs-CZ" sz="2000" dirty="0" smtClean="0">
                <a:cs typeface="Arial" panose="020B0604020202020204" pitchFamily="34" charset="0"/>
              </a:rPr>
              <a:t>HIF1</a:t>
            </a:r>
            <a:r>
              <a:rPr lang="en-US" altLang="cs-CZ" sz="2000" dirty="0" smtClean="0">
                <a:cs typeface="Arial" panose="020B0604020202020204" pitchFamily="34" charset="0"/>
              </a:rPr>
              <a:t>)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                               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=</a:t>
            </a:r>
            <a:r>
              <a:rPr lang="en-US" altLang="cs-CZ" sz="2000" dirty="0">
                <a:cs typeface="Arial" panose="020B0604020202020204" pitchFamily="34" charset="0"/>
              </a:rPr>
              <a:t>&gt;</a:t>
            </a:r>
            <a:r>
              <a:rPr lang="cs-CZ" altLang="cs-CZ" sz="2000" dirty="0">
                <a:cs typeface="Arial" panose="020B0604020202020204" pitchFamily="34" charset="0"/>
              </a:rPr>
              <a:t> přechodně </a:t>
            </a:r>
            <a:r>
              <a:rPr lang="en-US" altLang="cs-CZ" sz="2000" dirty="0" err="1">
                <a:cs typeface="Arial" panose="020B0604020202020204" pitchFamily="34" charset="0"/>
              </a:rPr>
              <a:t>akumulace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fumar</a:t>
            </a:r>
            <a:r>
              <a:rPr lang="cs-CZ" altLang="cs-CZ" sz="2000" dirty="0">
                <a:cs typeface="Arial" panose="020B0604020202020204" pitchFamily="34" charset="0"/>
              </a:rPr>
              <a:t>á</a:t>
            </a:r>
            <a:r>
              <a:rPr lang="en-US" altLang="cs-CZ" sz="2000" dirty="0" err="1">
                <a:cs typeface="Arial" panose="020B0604020202020204" pitchFamily="34" charset="0"/>
              </a:rPr>
              <a:t>tu</a:t>
            </a:r>
            <a:r>
              <a:rPr lang="en-US" altLang="cs-CZ" sz="2000" dirty="0"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cs typeface="Arial" panose="020B0604020202020204" pitchFamily="34" charset="0"/>
              </a:rPr>
              <a:t>su</a:t>
            </a:r>
            <a:r>
              <a:rPr lang="cs-CZ" altLang="cs-CZ" sz="2000" dirty="0">
                <a:cs typeface="Arial" panose="020B0604020202020204" pitchFamily="34" charset="0"/>
              </a:rPr>
              <a:t>k</a:t>
            </a:r>
            <a:r>
              <a:rPr lang="en-US" altLang="cs-CZ" sz="2000" dirty="0" err="1">
                <a:cs typeface="Arial" panose="020B0604020202020204" pitchFamily="34" charset="0"/>
              </a:rPr>
              <a:t>cin</a:t>
            </a:r>
            <a:r>
              <a:rPr lang="cs-CZ" altLang="cs-CZ" sz="2000" dirty="0">
                <a:cs typeface="Arial" panose="020B0604020202020204" pitchFamily="34" charset="0"/>
              </a:rPr>
              <a:t>á</a:t>
            </a:r>
            <a:r>
              <a:rPr lang="en-US" altLang="cs-CZ" sz="2000" dirty="0" err="1">
                <a:cs typeface="Arial" panose="020B0604020202020204" pitchFamily="34" charset="0"/>
              </a:rPr>
              <a:t>tu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cs-CZ" altLang="cs-CZ" sz="2000" b="1" dirty="0">
                <a:cs typeface="Arial" panose="020B0604020202020204" pitchFamily="34" charset="0"/>
              </a:rPr>
              <a:t>	</a:t>
            </a:r>
            <a:r>
              <a:rPr lang="en-US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dirty="0">
                <a:cs typeface="Arial" panose="020B0604020202020204" pitchFamily="34" charset="0"/>
              </a:rPr>
              <a:t>=</a:t>
            </a:r>
            <a:r>
              <a:rPr lang="en-US" altLang="cs-CZ" sz="2000" b="1" dirty="0">
                <a:cs typeface="Arial" panose="020B0604020202020204" pitchFamily="34" charset="0"/>
              </a:rPr>
              <a:t>&gt;</a:t>
            </a:r>
            <a:r>
              <a:rPr lang="cs-CZ" altLang="cs-CZ" sz="2000" b="1" dirty="0">
                <a:cs typeface="Arial" panose="020B0604020202020204" pitchFamily="34" charset="0"/>
              </a:rPr>
              <a:t> inhibice PHD =</a:t>
            </a:r>
            <a:r>
              <a:rPr lang="en-US" altLang="cs-CZ" sz="2000" b="1" dirty="0">
                <a:cs typeface="Arial" panose="020B0604020202020204" pitchFamily="34" charset="0"/>
              </a:rPr>
              <a:t>&gt;</a:t>
            </a:r>
            <a:r>
              <a:rPr lang="cs-CZ" altLang="cs-CZ" sz="2000" b="1" dirty="0">
                <a:cs typeface="Arial" panose="020B0604020202020204" pitchFamily="34" charset="0"/>
              </a:rPr>
              <a:t>  stabilizace HIF1</a:t>
            </a:r>
            <a:r>
              <a:rPr lang="en-US" altLang="cs-CZ" sz="2000" b="1" dirty="0">
                <a:cs typeface="Arial" panose="020B0604020202020204" pitchFamily="34" charset="0"/>
              </a:rPr>
              <a:t>)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cs-CZ" sz="2000" b="1" dirty="0">
              <a:cs typeface="Arial" panose="020B0604020202020204" pitchFamily="34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021014" y="415925"/>
            <a:ext cx="5672322" cy="665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MITOCHONDRIE x HYPOXIE</a:t>
            </a:r>
          </a:p>
        </p:txBody>
      </p:sp>
    </p:spTree>
    <p:extLst>
      <p:ext uri="{BB962C8B-B14F-4D97-AF65-F5344CB8AC3E}">
        <p14:creationId xmlns:p14="http://schemas.microsoft.com/office/powerpoint/2010/main" val="29952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18" y="287180"/>
            <a:ext cx="9000221" cy="62911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177248" y="680068"/>
            <a:ext cx="24913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cs typeface="Arial" panose="020B0604020202020204" pitchFamily="34" charset="0"/>
              </a:rPr>
              <a:t>Produkce 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mitochondriemi</a:t>
            </a:r>
          </a:p>
        </p:txBody>
      </p:sp>
    </p:spTree>
    <p:extLst>
      <p:ext uri="{BB962C8B-B14F-4D97-AF65-F5344CB8AC3E}">
        <p14:creationId xmlns:p14="http://schemas.microsoft.com/office/powerpoint/2010/main" val="21605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009775" y="92076"/>
            <a:ext cx="8153400" cy="14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400" b="1">
                <a:cs typeface="Arial" panose="020B0604020202020204" pitchFamily="34" charset="0"/>
              </a:rPr>
              <a:t>HIF1</a:t>
            </a:r>
            <a:r>
              <a:rPr lang="en-US" altLang="cs-CZ" sz="2000" b="1">
                <a:cs typeface="Arial" panose="020B0604020202020204" pitchFamily="34" charset="0"/>
              </a:rPr>
              <a:t> - indukuje autofagii mitochondri</a:t>
            </a:r>
            <a:r>
              <a:rPr lang="cs-CZ" altLang="cs-CZ" sz="2000" b="1">
                <a:cs typeface="Arial" panose="020B0604020202020204" pitchFamily="34" charset="0"/>
              </a:rPr>
              <a:t>í</a:t>
            </a:r>
            <a:endParaRPr lang="en-US" altLang="cs-CZ" sz="2000" b="1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2000" b="1">
                <a:cs typeface="Arial" panose="020B0604020202020204" pitchFamily="34" charset="0"/>
              </a:rPr>
              <a:t> </a:t>
            </a:r>
            <a:r>
              <a:rPr lang="cs-CZ" altLang="cs-CZ" sz="2000" b="1">
                <a:cs typeface="Arial" panose="020B0604020202020204" pitchFamily="34" charset="0"/>
              </a:rPr>
              <a:t>       - potlačuje biogenezi mitochondrií     </a:t>
            </a:r>
            <a:r>
              <a:rPr lang="cs-CZ" altLang="cs-CZ" sz="2400" b="1">
                <a:cs typeface="Arial" panose="020B0604020202020204" pitchFamily="34" charset="0"/>
              </a:rPr>
              <a:t>=</a:t>
            </a:r>
            <a:r>
              <a:rPr lang="en-US" altLang="cs-CZ" sz="2400" b="1">
                <a:cs typeface="Arial" panose="020B0604020202020204" pitchFamily="34" charset="0"/>
              </a:rPr>
              <a:t>&gt;</a:t>
            </a:r>
            <a:r>
              <a:rPr lang="cs-CZ" altLang="cs-CZ" sz="2400" b="1">
                <a:cs typeface="Arial" panose="020B0604020202020204" pitchFamily="34" charset="0"/>
              </a:rPr>
              <a:t> snížení 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        - potlačuje maturaci mitochondrií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1706564"/>
            <a:ext cx="6477000" cy="515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2" name="Oval 4"/>
          <p:cNvSpPr>
            <a:spLocks noChangeArrowheads="1"/>
          </p:cNvSpPr>
          <p:nvPr/>
        </p:nvSpPr>
        <p:spPr bwMode="auto">
          <a:xfrm>
            <a:off x="5384800" y="3948113"/>
            <a:ext cx="1117600" cy="1219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  <p:extLst>
      <p:ext uri="{BB962C8B-B14F-4D97-AF65-F5344CB8AC3E}">
        <p14:creationId xmlns:p14="http://schemas.microsoft.com/office/powerpoint/2010/main" val="30092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fe-cycle-of-MT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71" y="2374148"/>
            <a:ext cx="7725595" cy="44015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29811" y="186726"/>
            <a:ext cx="1015605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Na buněčné úrovni je množství a maturace mitochondrií </a:t>
            </a:r>
            <a:r>
              <a:rPr lang="cs-CZ" altLang="cs-CZ" sz="2400" b="1" dirty="0" smtClean="0"/>
              <a:t>regulována:</a:t>
            </a:r>
          </a:p>
          <a:p>
            <a:pPr lvl="1" indent="0">
              <a:spcBef>
                <a:spcPct val="0"/>
              </a:spcBef>
              <a:buNone/>
            </a:pPr>
            <a:endParaRPr lang="cs-CZ" altLang="cs-CZ" sz="1800" dirty="0"/>
          </a:p>
          <a:p>
            <a:pPr lvl="1" indent="0">
              <a:spcBef>
                <a:spcPct val="0"/>
              </a:spcBef>
              <a:buNone/>
            </a:pPr>
            <a:r>
              <a:rPr lang="cs-CZ" altLang="cs-CZ" sz="1800" dirty="0" smtClean="0"/>
              <a:t>   </a:t>
            </a:r>
            <a:r>
              <a:rPr lang="cs-CZ" altLang="cs-CZ" sz="1800" b="1" dirty="0" smtClean="0"/>
              <a:t>A) Aktuální </a:t>
            </a:r>
            <a:r>
              <a:rPr lang="cs-CZ" altLang="cs-CZ" sz="1800" b="1" dirty="0"/>
              <a:t>dostupností </a:t>
            </a:r>
            <a:r>
              <a:rPr lang="cs-CZ" altLang="cs-CZ" sz="1800" b="1" dirty="0" smtClean="0"/>
              <a:t>kyslíku – PHD / HIF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	</a:t>
            </a:r>
            <a:r>
              <a:rPr lang="cs-CZ" altLang="cs-CZ" sz="1800" dirty="0" smtClean="0"/>
              <a:t>	 -</a:t>
            </a:r>
            <a:r>
              <a:rPr lang="en-US" altLang="cs-CZ" sz="1800" dirty="0"/>
              <a:t>&gt;</a:t>
            </a:r>
            <a:r>
              <a:rPr lang="cs-CZ" altLang="cs-CZ" sz="1800" dirty="0"/>
              <a:t> </a:t>
            </a:r>
            <a:r>
              <a:rPr lang="cs-CZ" altLang="cs-CZ" sz="1800" dirty="0" err="1"/>
              <a:t>částěčně</a:t>
            </a:r>
            <a:r>
              <a:rPr lang="cs-CZ" altLang="cs-CZ" sz="1800" dirty="0"/>
              <a:t> i ochrana před 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		</a:t>
            </a:r>
            <a:r>
              <a:rPr lang="cs-CZ" altLang="cs-CZ" sz="1800" dirty="0" smtClean="0"/>
              <a:t> -</a:t>
            </a:r>
            <a:r>
              <a:rPr lang="en-US" altLang="cs-CZ" sz="1800" dirty="0"/>
              <a:t>&gt; </a:t>
            </a:r>
            <a:r>
              <a:rPr lang="en-US" altLang="cs-CZ" sz="1800" dirty="0" err="1"/>
              <a:t>hospod</a:t>
            </a:r>
            <a:r>
              <a:rPr lang="cs-CZ" altLang="cs-CZ" sz="1800" dirty="0" err="1"/>
              <a:t>árnost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systému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	</a:t>
            </a:r>
            <a:r>
              <a:rPr lang="cs-CZ" altLang="cs-CZ" sz="1800" b="1" dirty="0" smtClean="0"/>
              <a:t>B) Anabolické pochody / syntéza – AMPK, PHD / HIF</a:t>
            </a: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8802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20714"/>
            <a:ext cx="8518525" cy="6002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5" name="Oval 3"/>
          <p:cNvSpPr>
            <a:spLocks noChangeArrowheads="1"/>
          </p:cNvSpPr>
          <p:nvPr/>
        </p:nvSpPr>
        <p:spPr bwMode="auto">
          <a:xfrm>
            <a:off x="2466976" y="2176464"/>
            <a:ext cx="1393825" cy="13795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</p:spTree>
    <p:extLst>
      <p:ext uri="{BB962C8B-B14F-4D97-AF65-F5344CB8AC3E}">
        <p14:creationId xmlns:p14="http://schemas.microsoft.com/office/powerpoint/2010/main" val="18118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964826" y="1246906"/>
            <a:ext cx="5990155" cy="5320143"/>
            <a:chOff x="1694502" y="711202"/>
            <a:chExt cx="5990155" cy="5320143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t="5764" r="26620" b="7637"/>
            <a:stretch/>
          </p:blipFill>
          <p:spPr>
            <a:xfrm>
              <a:off x="1694502" y="951345"/>
              <a:ext cx="5907025" cy="5080000"/>
            </a:xfrm>
            <a:prstGeom prst="rect">
              <a:avLst/>
            </a:prstGeom>
          </p:spPr>
        </p:pic>
        <p:sp>
          <p:nvSpPr>
            <p:cNvPr id="5" name="Obdélník 4"/>
            <p:cNvSpPr/>
            <p:nvPr/>
          </p:nvSpPr>
          <p:spPr>
            <a:xfrm>
              <a:off x="5578765" y="711202"/>
              <a:ext cx="2105892" cy="2724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3664082" y="725354"/>
            <a:ext cx="745588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Zástava Krebsova cyklu</a:t>
            </a:r>
          </a:p>
          <a:p>
            <a:pPr>
              <a:lnSpc>
                <a:spcPct val="150000"/>
              </a:lnSpc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pokles produkce citrátu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pokles Acetyl-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acetylasy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histonů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inhibice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epigenetick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regulace genové exprese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7735" y="152759"/>
            <a:ext cx="788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Hypoxie a na HIF nezávislá regulace genové exprese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99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858982" y="510375"/>
            <a:ext cx="11157527" cy="2769989"/>
            <a:chOff x="858982" y="630443"/>
            <a:chExt cx="9901463" cy="2769989"/>
          </a:xfrm>
        </p:grpSpPr>
        <p:sp>
          <p:nvSpPr>
            <p:cNvPr id="7" name="Obdélník 6"/>
            <p:cNvSpPr/>
            <p:nvPr/>
          </p:nvSpPr>
          <p:spPr>
            <a:xfrm>
              <a:off x="858982" y="1092108"/>
              <a:ext cx="990146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Pokles </a:t>
              </a:r>
              <a:r>
                <a:rPr lang="cs-CZ" sz="2400" dirty="0"/>
                <a:t>produkce ATP, nárůst koncentrace AMP – aktivace </a:t>
              </a:r>
              <a:r>
                <a:rPr lang="cs-CZ" sz="2400" dirty="0" smtClean="0"/>
                <a:t>AMPK </a:t>
              </a:r>
              <a:r>
                <a:rPr lang="cs-CZ" sz="1600" dirty="0" smtClean="0"/>
                <a:t>(AMP-</a:t>
              </a:r>
              <a:r>
                <a:rPr lang="cs-CZ" sz="1600" dirty="0" err="1" smtClean="0"/>
                <a:t>activated</a:t>
              </a:r>
              <a:r>
                <a:rPr lang="cs-CZ" sz="1600" dirty="0" smtClean="0"/>
                <a:t> protein </a:t>
              </a:r>
              <a:r>
                <a:rPr lang="cs-CZ" sz="1600" dirty="0" err="1" smtClean="0"/>
                <a:t>kinase</a:t>
              </a:r>
              <a:r>
                <a:rPr lang="cs-CZ" sz="1600" dirty="0" smtClean="0"/>
                <a:t>)</a:t>
              </a:r>
              <a:endParaRPr lang="cs-CZ" sz="1600" dirty="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/>
                <a:t>Nedostatek </a:t>
              </a:r>
              <a:r>
                <a:rPr lang="cs-CZ" sz="2400" dirty="0" smtClean="0"/>
                <a:t>substrátu </a:t>
              </a:r>
              <a:r>
                <a:rPr lang="cs-CZ" sz="2400" dirty="0"/>
                <a:t>pro produkci –OH </a:t>
              </a:r>
              <a:r>
                <a:rPr lang="en-US" sz="2400" dirty="0"/>
                <a:t>&amp;</a:t>
              </a:r>
              <a:r>
                <a:rPr lang="cs-CZ" sz="2400" dirty="0"/>
                <a:t> </a:t>
              </a:r>
              <a:r>
                <a:rPr lang="cs-CZ" sz="2400" dirty="0" smtClean="0"/>
                <a:t>ROS/NOS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Stabilizace hypoxií indukovaných faktorů – </a:t>
              </a:r>
              <a:r>
                <a:rPr lang="cs-CZ" sz="2400" dirty="0" err="1" smtClean="0"/>
                <a:t>HIFs</a:t>
              </a:r>
              <a:r>
                <a:rPr lang="cs-CZ" sz="2400" dirty="0" smtClean="0"/>
                <a:t> </a:t>
              </a:r>
              <a:r>
                <a:rPr lang="cs-CZ" sz="1600" dirty="0" smtClean="0"/>
                <a:t>(</a:t>
              </a:r>
              <a:r>
                <a:rPr lang="cs-CZ" sz="1600" dirty="0" err="1" smtClean="0"/>
                <a:t>hypoxia-inducible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factors</a:t>
              </a:r>
              <a:r>
                <a:rPr lang="cs-CZ" sz="1600" dirty="0" smtClean="0"/>
                <a:t>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cs-CZ" sz="2400" dirty="0" smtClean="0"/>
                <a:t>….</a:t>
              </a:r>
              <a:endParaRPr lang="cs-CZ" sz="2400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858982" y="630443"/>
              <a:ext cx="91019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400" b="1" dirty="0" smtClean="0"/>
                <a:t>Mechanismy rozpoznání množství </a:t>
              </a:r>
              <a:r>
                <a:rPr lang="cs-CZ" sz="2400" b="1" dirty="0"/>
                <a:t>dostupného O</a:t>
              </a:r>
              <a:r>
                <a:rPr lang="cs-CZ" sz="2400" b="1" baseline="-25000" dirty="0"/>
                <a:t>2</a:t>
              </a:r>
              <a:r>
                <a:rPr lang="en-US" sz="2400" b="1" baseline="-25000" dirty="0"/>
                <a:t> </a:t>
              </a:r>
              <a:r>
                <a:rPr lang="cs-CZ" sz="2400" b="1" dirty="0" smtClean="0"/>
                <a:t>buňkou - </a:t>
              </a:r>
              <a:r>
                <a:rPr lang="en-US" sz="2400" b="1" dirty="0" smtClean="0"/>
                <a:t>sensor</a:t>
              </a:r>
              <a:r>
                <a:rPr lang="cs-CZ" sz="2400" b="1" dirty="0" err="1" smtClean="0"/>
                <a:t>ing</a:t>
              </a:r>
              <a:endParaRPr lang="cs-CZ" sz="2400" b="1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858982" y="3225573"/>
            <a:ext cx="10744865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Výsledek </a:t>
            </a:r>
            <a:r>
              <a:rPr lang="cs-CZ" sz="2400" b="1" dirty="0" err="1" smtClean="0"/>
              <a:t>sensoringu</a:t>
            </a:r>
            <a:r>
              <a:rPr lang="cs-CZ" sz="2400" b="1" dirty="0" smtClean="0"/>
              <a:t> hladiny O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 u buňky</a:t>
            </a:r>
            <a:r>
              <a:rPr lang="cs-CZ" sz="2400" dirty="0" smtClean="0"/>
              <a:t> </a:t>
            </a:r>
            <a:r>
              <a:rPr lang="cs-CZ" sz="2000" dirty="0" smtClean="0"/>
              <a:t>(intenzita a význam odpovědi je buněčně specifický)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Adaptace metabolismu (O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↓ glykolýza x 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↑ OXPHOS, využití lipidů)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Produkce signálů a regulátorů vedoucí k celkové adaptaci </a:t>
            </a:r>
            <a:r>
              <a:rPr lang="cs-CZ" sz="2000" dirty="0"/>
              <a:t>(</a:t>
            </a:r>
            <a:r>
              <a:rPr lang="cs-CZ" sz="2000" b="1" dirty="0" smtClean="0"/>
              <a:t>VEGF</a:t>
            </a:r>
            <a:r>
              <a:rPr lang="cs-CZ" sz="2000" dirty="0" smtClean="0"/>
              <a:t>/</a:t>
            </a:r>
            <a:r>
              <a:rPr lang="cs-CZ" sz="2000" b="1" i="1" dirty="0" smtClean="0"/>
              <a:t>angiogeneze</a:t>
            </a:r>
            <a:r>
              <a:rPr lang="en-US" sz="2000" dirty="0" smtClean="0"/>
              <a:t>;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b="1" dirty="0" smtClean="0"/>
              <a:t>      EPO </a:t>
            </a:r>
            <a:r>
              <a:rPr lang="cs-CZ" sz="2000" dirty="0" smtClean="0"/>
              <a:t>/</a:t>
            </a:r>
            <a:r>
              <a:rPr lang="cs-CZ" sz="2000" b="1" dirty="0" smtClean="0"/>
              <a:t> </a:t>
            </a:r>
            <a:r>
              <a:rPr lang="cs-CZ" sz="2000" b="1" i="1" dirty="0" err="1" smtClean="0"/>
              <a:t>erytropoésa</a:t>
            </a:r>
            <a:r>
              <a:rPr lang="en-US" sz="2000" dirty="0" smtClean="0"/>
              <a:t>;</a:t>
            </a:r>
            <a:r>
              <a:rPr lang="cs-CZ" sz="2000" dirty="0"/>
              <a:t> </a:t>
            </a:r>
            <a:r>
              <a:rPr lang="cs-CZ" sz="2000" b="1" dirty="0"/>
              <a:t>změna membránového </a:t>
            </a:r>
            <a:r>
              <a:rPr lang="cs-CZ" sz="2000" b="1" dirty="0" smtClean="0"/>
              <a:t>napětí </a:t>
            </a:r>
            <a:r>
              <a:rPr lang="cs-CZ" sz="2000" dirty="0" smtClean="0"/>
              <a:t>/ </a:t>
            </a:r>
            <a:r>
              <a:rPr lang="cs-CZ" sz="2000" b="1" i="1" dirty="0" smtClean="0"/>
              <a:t>tepová a dechová frekvence</a:t>
            </a:r>
            <a:r>
              <a:rPr lang="cs-CZ" sz="2000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Adaptace funkcí buňky (změny v expresi „pracovních“ proteinů)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Změna osudu buněk (proliferace, diferenciace/(transformace), </a:t>
            </a:r>
            <a:r>
              <a:rPr lang="cs-CZ" sz="2400" dirty="0" err="1" smtClean="0"/>
              <a:t>apoptósa</a:t>
            </a:r>
            <a:r>
              <a:rPr lang="cs-CZ" sz="2400" dirty="0" smtClean="0"/>
              <a:t>,…)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112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62683" y="207143"/>
            <a:ext cx="844974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Signální dráhy podporující glykolýzu  -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Wnt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Notch</a:t>
            </a: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Indukce exprese c-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+ enzymů glykolýzy + příjmu a metabolismu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glutaminu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Stabilizace HIF1</a:t>
            </a:r>
            <a:r>
              <a:rPr lang="cs-CZ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cateninem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Wnt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a nebo s NICD (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Notch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r="15752"/>
          <a:stretch/>
        </p:blipFill>
        <p:spPr>
          <a:xfrm>
            <a:off x="355107" y="1743075"/>
            <a:ext cx="5539666" cy="51149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52" y="1633491"/>
            <a:ext cx="4108586" cy="51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1241" r="9027" b="4816"/>
          <a:stretch/>
        </p:blipFill>
        <p:spPr>
          <a:xfrm>
            <a:off x="2050742" y="1100832"/>
            <a:ext cx="7981026" cy="565063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3584" y="150920"/>
            <a:ext cx="89017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Úloha c-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ve využití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glutaminu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 buněčném metabolismu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(transkripční faktor, pro-onkogen, regulátor proliferace buněk)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7897" y="675240"/>
            <a:ext cx="4932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Patologie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souvislosti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 h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poxi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HIFs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10565" y="2110456"/>
            <a:ext cx="3707425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000" b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Ischemie /</a:t>
            </a:r>
            <a:r>
              <a:rPr lang="cs-CZ" sz="2000" b="1" dirty="0" err="1" smtClean="0"/>
              <a:t>reperfúse</a:t>
            </a:r>
            <a:endParaRPr lang="cs-CZ" sz="2000" b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err="1" smtClean="0"/>
              <a:t>Tumorigeneze</a:t>
            </a:r>
            <a:r>
              <a:rPr lang="cs-CZ" sz="2000" b="1" dirty="0" smtClean="0"/>
              <a:t> (glykolýza,..)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Choroby krve (EPO, anemie,…)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Metabolické choroby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err="1" smtClean="0"/>
              <a:t>Vaskulogeneze</a:t>
            </a:r>
            <a:r>
              <a:rPr lang="cs-CZ" sz="2000" b="1" dirty="0" smtClean="0"/>
              <a:t> (VEGF, PDGF)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58" y="71021"/>
            <a:ext cx="65246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7" y="150921"/>
            <a:ext cx="10875587" cy="64229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75355" y="435006"/>
            <a:ext cx="3661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Ischemie / </a:t>
            </a:r>
            <a:r>
              <a:rPr 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reperfůse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812" y="903205"/>
            <a:ext cx="7089628" cy="574805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048001" y="1647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DiverdaSansCom-Bold"/>
              </a:rPr>
              <a:t>Summary of the effects of HiF1</a:t>
            </a:r>
            <a:r>
              <a:rPr lang="en-US" dirty="0">
                <a:latin typeface="MinionPro-Regular"/>
              </a:rPr>
              <a:t>α</a:t>
            </a:r>
            <a:r>
              <a:rPr lang="en-US" b="1" dirty="0">
                <a:latin typeface="DiverdaSansCom-Bold"/>
              </a:rPr>
              <a:t>, HiF2</a:t>
            </a:r>
            <a:r>
              <a:rPr lang="en-US" dirty="0">
                <a:latin typeface="MinionPro-Regular"/>
              </a:rPr>
              <a:t>α </a:t>
            </a:r>
            <a:r>
              <a:rPr lang="en-US" b="1" dirty="0">
                <a:latin typeface="DiverdaSansCom-Bold"/>
              </a:rPr>
              <a:t>and HiF1</a:t>
            </a:r>
            <a:r>
              <a:rPr lang="en-US" dirty="0">
                <a:latin typeface="MinionPro-Regular"/>
              </a:rPr>
              <a:t>β </a:t>
            </a:r>
            <a:r>
              <a:rPr lang="en-US" b="1" dirty="0">
                <a:latin typeface="DiverdaSansCom-Bold"/>
              </a:rPr>
              <a:t>on metabolic disease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6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81678" y="1007437"/>
            <a:ext cx="73320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i="1" dirty="0"/>
              <a:t>Akutní hypoxie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8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Bioenergetické sensory </a:t>
            </a:r>
            <a:r>
              <a:rPr lang="cs-CZ" altLang="cs-CZ" sz="1600" b="1" dirty="0"/>
              <a:t>– klíčová úloha mitochondrií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</a:t>
            </a:r>
            <a:r>
              <a:rPr lang="cs-CZ" altLang="cs-CZ" sz="1800" dirty="0"/>
              <a:t>- AMP (adenosin </a:t>
            </a:r>
            <a:r>
              <a:rPr lang="cs-CZ" altLang="cs-CZ" sz="1800" dirty="0" err="1"/>
              <a:t>monofosfát</a:t>
            </a:r>
            <a:r>
              <a:rPr lang="cs-CZ" altLang="cs-CZ" sz="1800" dirty="0"/>
              <a:t>) kinázy, energetický stav buňky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	(</a:t>
            </a:r>
            <a:r>
              <a:rPr lang="cs-CZ" altLang="cs-CZ" sz="1600" dirty="0"/>
              <a:t>citlivost na poměr AMP:ATP</a:t>
            </a:r>
            <a:r>
              <a:rPr lang="cs-CZ" altLang="cs-CZ" sz="1800" dirty="0"/>
              <a:t>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860434" y="3166990"/>
            <a:ext cx="2873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AMP</a:t>
            </a:r>
            <a:r>
              <a:rPr lang="en-US" altLang="cs-CZ" sz="1600" dirty="0"/>
              <a:t>K</a:t>
            </a:r>
            <a:r>
              <a:rPr lang="cs-CZ" altLang="cs-CZ" sz="1600" dirty="0"/>
              <a:t> reguluje metabolismus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i aktivitu iontových kanálů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54182" y="2811462"/>
            <a:ext cx="6477000" cy="3741738"/>
            <a:chOff x="0" y="1632"/>
            <a:chExt cx="4080" cy="2357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2"/>
              <a:ext cx="4080" cy="2357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0" y="3792"/>
              <a:ext cx="131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(Towler a Hardie, 2007 )</a:t>
              </a:r>
            </a:p>
          </p:txBody>
        </p:sp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543800" y="3871913"/>
            <a:ext cx="3733800" cy="2681287"/>
            <a:chOff x="3408" y="2631"/>
            <a:chExt cx="2352" cy="1689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631"/>
              <a:ext cx="2352" cy="1688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408" y="4128"/>
              <a:ext cx="10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(Peers </a:t>
              </a:r>
              <a:r>
                <a:rPr lang="cs-CZ" altLang="cs-CZ" sz="1400" i="1"/>
                <a:t>et al.</a:t>
              </a:r>
              <a:r>
                <a:rPr lang="cs-CZ" altLang="cs-CZ" sz="1400"/>
                <a:t>, 2010) </a:t>
              </a: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1254779" y="89808"/>
            <a:ext cx="868821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Buněčná úroveň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jednotlivé molekulární mechanismy citlivé ke změnám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koncentrace O</a:t>
            </a:r>
            <a:r>
              <a:rPr lang="cs-CZ" alt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Intenzita a význam reakcí je buněčně specifická</a:t>
            </a:r>
          </a:p>
        </p:txBody>
      </p:sp>
    </p:spTree>
    <p:extLst>
      <p:ext uri="{BB962C8B-B14F-4D97-AF65-F5344CB8AC3E}">
        <p14:creationId xmlns:p14="http://schemas.microsoft.com/office/powerpoint/2010/main" val="4886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061160" y="491231"/>
            <a:ext cx="8261350" cy="5688367"/>
            <a:chOff x="501650" y="331433"/>
            <a:chExt cx="8261350" cy="5688367"/>
          </a:xfrm>
        </p:grpSpPr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1297117" y="331433"/>
              <a:ext cx="6670416" cy="53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400" dirty="0"/>
                <a:t>- ROS (</a:t>
              </a:r>
              <a:r>
                <a:rPr lang="cs-CZ" altLang="cs-CZ" sz="2400" dirty="0" err="1"/>
                <a:t>reactive</a:t>
              </a:r>
              <a:r>
                <a:rPr lang="cs-CZ" altLang="cs-CZ" sz="2400" dirty="0"/>
                <a:t> oxygen species), redoxní teorie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01650" y="936625"/>
              <a:ext cx="8261350" cy="5083175"/>
              <a:chOff x="316" y="590"/>
              <a:chExt cx="5204" cy="3202"/>
            </a:xfrm>
          </p:grpSpPr>
          <p:pic>
            <p:nvPicPr>
              <p:cNvPr id="4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" y="590"/>
                <a:ext cx="5204" cy="3010"/>
              </a:xfrm>
              <a:prstGeom prst="rect">
                <a:avLst/>
              </a:prstGeom>
              <a:noFill/>
              <a:ln w="38100" algn="ctr">
                <a:solidFill>
                  <a:srgbClr val="CC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384" y="3600"/>
                <a:ext cx="7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/>
                  <a:t>(Ward, 2008)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00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905000" y="76200"/>
            <a:ext cx="8382000" cy="6713538"/>
            <a:chOff x="381000" y="76200"/>
            <a:chExt cx="8382000" cy="6713538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533400" y="76200"/>
              <a:ext cx="8229600" cy="671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/>
                <a:t>Biosyntetické sensory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	- NADPH </a:t>
              </a:r>
              <a:r>
                <a:rPr lang="cs-CZ" altLang="cs-CZ" sz="1800" dirty="0" err="1"/>
                <a:t>oxidásy</a:t>
              </a: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	- Hem oxygenása-2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	- Cytochrom p-450 </a:t>
              </a:r>
              <a:r>
                <a:rPr lang="cs-CZ" altLang="cs-CZ" sz="1800" dirty="0" err="1"/>
                <a:t>monooxygenásy</a:t>
              </a: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i="1" dirty="0"/>
                <a:t>Chronická hypoxie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Sensorem jsme zejména </a:t>
              </a:r>
              <a:r>
                <a:rPr lang="cs-CZ" altLang="cs-CZ" sz="1800" dirty="0" err="1"/>
                <a:t>prolyl-hydroxylásy</a:t>
              </a:r>
              <a:r>
                <a:rPr lang="cs-CZ" altLang="cs-CZ" sz="1800" dirty="0"/>
                <a:t> </a:t>
              </a:r>
              <a:r>
                <a:rPr lang="en-US" altLang="cs-CZ" sz="1800" dirty="0"/>
                <a:t>=&gt;</a:t>
              </a:r>
              <a:r>
                <a:rPr lang="cs-CZ" altLang="cs-CZ" sz="1800" dirty="0"/>
                <a:t> stabilizace / degradace hypoxií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indukovaného faktoru (HIF)</a:t>
              </a:r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362075"/>
              <a:ext cx="8305800" cy="4430713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0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0" y="1940901"/>
            <a:ext cx="6096000" cy="29761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Příklady otázek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je hypoxie a jaký je její dopad na buňku a tkáň.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buňka reaguje na hypoxii a jak se na ni adaptuje?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jakých principech je buňkou zaznamenán pokles hladiny dostupného kyslíku?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se vše podílí na regulaci HIF?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jsou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prolylhydroxylázy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co se podílí na regulaci jejich aktivity?</a:t>
            </a:r>
          </a:p>
        </p:txBody>
      </p:sp>
    </p:spTree>
    <p:extLst>
      <p:ext uri="{BB962C8B-B14F-4D97-AF65-F5344CB8AC3E}">
        <p14:creationId xmlns:p14="http://schemas.microsoft.com/office/powerpoint/2010/main" val="320126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565709"/>
              </p:ext>
            </p:extLst>
          </p:nvPr>
        </p:nvGraphicFramePr>
        <p:xfrm>
          <a:off x="92364" y="827433"/>
          <a:ext cx="5193074" cy="602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" name="Image" r:id="rId3" imgW="5752381" imgH="6679365" progId="PhotoshopElements.Image.5">
                  <p:embed/>
                </p:oleObj>
              </mc:Choice>
              <mc:Fallback>
                <p:oleObj name="Image" r:id="rId3" imgW="5752381" imgH="6679365" progId="PhotoshopElements.Image.5">
                  <p:embed/>
                  <p:pic>
                    <p:nvPicPr>
                      <p:cNvPr id="1843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64" y="827433"/>
                        <a:ext cx="5193074" cy="6029701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1190" r="1839" b="4762"/>
          <a:stretch>
            <a:fillRect/>
          </a:stretch>
        </p:blipFill>
        <p:spPr bwMode="auto">
          <a:xfrm>
            <a:off x="7232073" y="1338452"/>
            <a:ext cx="4959927" cy="551954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6" y="5610244"/>
            <a:ext cx="3676650" cy="124689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36" y="1064085"/>
            <a:ext cx="3463637" cy="3229119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2364" y="315343"/>
            <a:ext cx="562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Základní cesta energetického metabolismu</a:t>
            </a:r>
            <a:endParaRPr lang="cs-CZ" sz="24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198519" y="-3038"/>
            <a:ext cx="89086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 dirty="0" smtClean="0"/>
              <a:t>A</a:t>
            </a:r>
            <a:r>
              <a:rPr lang="cs-CZ" altLang="cs-CZ" sz="1600" b="1" dirty="0" smtClean="0"/>
              <a:t>)</a:t>
            </a:r>
            <a:r>
              <a:rPr lang="en-US" altLang="cs-CZ" sz="1600" b="1" dirty="0" smtClean="0"/>
              <a:t> </a:t>
            </a:r>
            <a:r>
              <a:rPr lang="cs-CZ" altLang="cs-CZ" sz="1600" b="1" dirty="0" smtClean="0"/>
              <a:t>1xglukóza </a:t>
            </a:r>
            <a:r>
              <a:rPr lang="cs-CZ" altLang="cs-CZ" sz="1600" b="1" dirty="0"/>
              <a:t>+ 2xATP =</a:t>
            </a:r>
            <a:r>
              <a:rPr lang="en-US" altLang="cs-CZ" sz="1600" b="1" dirty="0"/>
              <a:t>&gt;</a:t>
            </a:r>
            <a:r>
              <a:rPr lang="cs-CZ" altLang="cs-CZ" sz="1600" b="1" dirty="0"/>
              <a:t> 2xpyruvát </a:t>
            </a:r>
            <a:r>
              <a:rPr lang="cs-CZ" altLang="cs-CZ" sz="1600" dirty="0"/>
              <a:t>(laktát)</a:t>
            </a:r>
            <a:r>
              <a:rPr lang="cs-CZ" altLang="cs-CZ" sz="1600" b="1" dirty="0"/>
              <a:t> + </a:t>
            </a:r>
            <a:r>
              <a:rPr lang="cs-CZ" altLang="cs-CZ" sz="2000" b="1" dirty="0"/>
              <a:t>4xATP</a:t>
            </a:r>
            <a:r>
              <a:rPr lang="cs-CZ" altLang="cs-CZ" sz="1600" b="1" dirty="0"/>
              <a:t> + 2xNADH + 2xH</a:t>
            </a:r>
            <a:r>
              <a:rPr lang="cs-CZ" altLang="cs-CZ" sz="1600" b="1" baseline="30000" dirty="0"/>
              <a:t>+ </a:t>
            </a:r>
            <a:r>
              <a:rPr lang="cs-CZ" altLang="cs-CZ" sz="1600" dirty="0"/>
              <a:t>(-2x NADH + 2x H</a:t>
            </a:r>
            <a:r>
              <a:rPr lang="cs-CZ" altLang="cs-CZ" sz="1600" baseline="30000" dirty="0"/>
              <a:t>+</a:t>
            </a:r>
            <a:r>
              <a:rPr lang="cs-CZ" altLang="cs-CZ" sz="1600" dirty="0"/>
              <a:t>)</a:t>
            </a:r>
            <a:endParaRPr lang="cs-CZ" altLang="cs-CZ" sz="1600" baseline="30000" dirty="0"/>
          </a:p>
        </p:txBody>
      </p:sp>
      <p:sp>
        <p:nvSpPr>
          <p:cNvPr id="8" name="Obdélník 7"/>
          <p:cNvSpPr/>
          <p:nvPr/>
        </p:nvSpPr>
        <p:spPr>
          <a:xfrm>
            <a:off x="6429728" y="619262"/>
            <a:ext cx="58224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C) 2x acetyl =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2x (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1xATP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3xNADH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1xFADH</a:t>
            </a:r>
            <a:r>
              <a:rPr lang="cs-CZ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+ 2xCO</a:t>
            </a:r>
            <a:r>
              <a:rPr lang="en-US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Obdélník 8"/>
          <p:cNvSpPr/>
          <p:nvPr/>
        </p:nvSpPr>
        <p:spPr>
          <a:xfrm>
            <a:off x="7946422" y="994760"/>
            <a:ext cx="4160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D) 8xNADH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2xFADH</a:t>
            </a:r>
            <a:r>
              <a:rPr lang="cs-CZ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+ 6x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34xATP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15955" y="357489"/>
            <a:ext cx="4253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B) 2x pyruvát =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2xCO</a:t>
            </a:r>
            <a:r>
              <a:rPr lang="en-US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xNADH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xH</a:t>
            </a:r>
            <a:r>
              <a:rPr lang="en-US" altLang="cs-CZ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cs-CZ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1602" y="83043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A)</a:t>
            </a:r>
            <a:endParaRPr lang="cs-CZ" sz="24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800314" y="1103173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B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347716" y="1391139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121158" y="6149248"/>
            <a:ext cx="1133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D</a:t>
            </a:r>
            <a:r>
              <a:rPr lang="cs-CZ" sz="4000" b="1" dirty="0" smtClean="0"/>
              <a:t>)↓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3993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730"/>
            <a:ext cx="7442236" cy="418299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47" y="3114486"/>
            <a:ext cx="4793153" cy="358371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367457" y="2133481"/>
            <a:ext cx="48993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cs-CZ" altLang="cs-CZ" sz="1800" dirty="0"/>
              <a:t> </a:t>
            </a:r>
            <a:r>
              <a:rPr lang="cs-CZ" altLang="cs-CZ" sz="1800" b="1" dirty="0"/>
              <a:t>Krebs. cyklus</a:t>
            </a:r>
            <a:r>
              <a:rPr lang="cs-CZ" altLang="cs-CZ" sz="1800" dirty="0"/>
              <a:t> =</a:t>
            </a:r>
            <a:r>
              <a:rPr lang="en-US" altLang="cs-CZ" sz="1800" dirty="0"/>
              <a:t>&gt;</a:t>
            </a:r>
            <a:r>
              <a:rPr lang="cs-CZ" altLang="cs-CZ" sz="1800" dirty="0"/>
              <a:t> dostatek NADH a FADH</a:t>
            </a:r>
            <a:r>
              <a:rPr lang="en-US" altLang="cs-CZ" sz="1800" baseline="-25000" dirty="0"/>
              <a:t>2</a:t>
            </a:r>
            <a:endParaRPr lang="cs-CZ" altLang="cs-CZ" sz="1800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pro tvorbu protonového gradientu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v mitochondriích jako pohonu </a:t>
            </a:r>
            <a:r>
              <a:rPr lang="cs-CZ" altLang="cs-CZ" sz="1800" dirty="0" err="1" smtClean="0"/>
              <a:t>ATPsyntáz</a:t>
            </a:r>
            <a:endParaRPr lang="cs-CZ" altLang="cs-CZ" sz="1800" dirty="0"/>
          </a:p>
        </p:txBody>
      </p:sp>
      <p:sp>
        <p:nvSpPr>
          <p:cNvPr id="6" name="Obdélník 5"/>
          <p:cNvSpPr/>
          <p:nvPr/>
        </p:nvSpPr>
        <p:spPr>
          <a:xfrm>
            <a:off x="1179670" y="5066145"/>
            <a:ext cx="4900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https://www.youtube.com/watch?v=zJNx1DDqIVo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2314" y="5664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  <p:sp>
        <p:nvSpPr>
          <p:cNvPr id="8" name="Obdélník 7"/>
          <p:cNvSpPr/>
          <p:nvPr/>
        </p:nvSpPr>
        <p:spPr>
          <a:xfrm>
            <a:off x="1375512" y="5929549"/>
            <a:ext cx="4533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D) 8xNADH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2xFADH</a:t>
            </a:r>
            <a:r>
              <a:rPr lang="cs-CZ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+ 6x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34xATP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03854" y="830386"/>
            <a:ext cx="1440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OXPHOS</a:t>
            </a:r>
            <a:endParaRPr lang="cs-CZ" sz="2800" b="1" dirty="0"/>
          </a:p>
        </p:txBody>
      </p:sp>
      <p:sp>
        <p:nvSpPr>
          <p:cNvPr id="3" name="Ovál 2"/>
          <p:cNvSpPr/>
          <p:nvPr/>
        </p:nvSpPr>
        <p:spPr>
          <a:xfrm>
            <a:off x="3721118" y="3519055"/>
            <a:ext cx="499900" cy="471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8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phar-02-00049-g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52" y="71021"/>
            <a:ext cx="6859044" cy="663686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4186" y="266331"/>
            <a:ext cx="3409025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Inhibice</a:t>
            </a:r>
            <a:r>
              <a:rPr lang="en-US" altLang="cs-CZ" sz="2400" b="1" dirty="0">
                <a:cs typeface="Arial" panose="020B0604020202020204" pitchFamily="34" charset="0"/>
              </a:rPr>
              <a:t> </a:t>
            </a:r>
            <a:r>
              <a:rPr lang="en-US" altLang="cs-CZ" sz="2400" b="1" dirty="0" err="1">
                <a:cs typeface="Arial" panose="020B0604020202020204" pitchFamily="34" charset="0"/>
              </a:rPr>
              <a:t>gl</a:t>
            </a:r>
            <a:r>
              <a:rPr lang="cs-CZ" altLang="cs-CZ" sz="2400" b="1" dirty="0" err="1">
                <a:cs typeface="Arial" panose="020B0604020202020204" pitchFamily="34" charset="0"/>
              </a:rPr>
              <a:t>ykolýzy</a:t>
            </a:r>
            <a:endParaRPr lang="cs-CZ" altLang="cs-CZ" sz="24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v důsledku oxidativní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fosforylace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4980" y="2885244"/>
            <a:ext cx="3514552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/>
              <a:t>Produkt</a:t>
            </a:r>
            <a:r>
              <a:rPr lang="cs-CZ" b="1" dirty="0" smtClean="0"/>
              <a:t>y aktivity mitochondrií</a:t>
            </a:r>
          </a:p>
          <a:p>
            <a:pPr>
              <a:lnSpc>
                <a:spcPct val="150000"/>
              </a:lnSpc>
            </a:pPr>
            <a:r>
              <a:rPr lang="cs-CZ" b="1" dirty="0" smtClean="0"/>
              <a:t>inhibují </a:t>
            </a:r>
            <a:r>
              <a:rPr lang="cs-CZ" b="1" dirty="0" err="1" smtClean="0"/>
              <a:t>aktivityu</a:t>
            </a:r>
            <a:r>
              <a:rPr lang="cs-CZ" b="1" dirty="0" smtClean="0"/>
              <a:t> enzymů glykolýzy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435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36"/>
            <a:ext cx="5195392" cy="677256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5536135" y="15098"/>
            <a:ext cx="6186942" cy="101566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Z</a:t>
            </a:r>
            <a:r>
              <a:rPr lang="cs-CZ" altLang="cs-CZ" sz="2000" b="1" dirty="0" smtClean="0"/>
              <a:t>apojení </a:t>
            </a:r>
            <a:r>
              <a:rPr lang="cs-CZ" altLang="cs-CZ" sz="2000" b="1" dirty="0" err="1" smtClean="0"/>
              <a:t>sacharydů</a:t>
            </a:r>
            <a:r>
              <a:rPr lang="cs-CZ" altLang="cs-CZ" sz="2000" b="1" dirty="0" smtClean="0"/>
              <a:t>, proteinů </a:t>
            </a:r>
            <a:r>
              <a:rPr lang="cs-CZ" altLang="cs-CZ" sz="2000" b="1" dirty="0"/>
              <a:t>a </a:t>
            </a:r>
            <a:r>
              <a:rPr lang="cs-CZ" altLang="cs-CZ" sz="2000" b="1" dirty="0" smtClean="0"/>
              <a:t>lipidů v </a:t>
            </a:r>
            <a:r>
              <a:rPr lang="cs-CZ" altLang="cs-CZ" sz="2000" b="1" dirty="0"/>
              <a:t>jednotlivých krocích </a:t>
            </a:r>
            <a:r>
              <a:rPr lang="cs-CZ" altLang="cs-CZ" sz="2000" b="1" dirty="0" smtClean="0"/>
              <a:t>energetického metabolismu</a:t>
            </a:r>
            <a:endParaRPr lang="cs-CZ" altLang="cs-CZ" sz="2000" b="1" dirty="0"/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00211"/>
              </p:ext>
            </p:extLst>
          </p:nvPr>
        </p:nvGraphicFramePr>
        <p:xfrm>
          <a:off x="5536135" y="1068039"/>
          <a:ext cx="5423212" cy="578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Image" r:id="rId4" imgW="4694857" imgH="4988062" progId="PhotoshopElements.Image.5">
                  <p:embed/>
                </p:oleObj>
              </mc:Choice>
              <mc:Fallback>
                <p:oleObj name="Image" r:id="rId4" imgW="4694857" imgH="4988062" progId="PhotoshopElements.Image.5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6135" y="1068039"/>
                        <a:ext cx="5423212" cy="5789961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772282" y="962053"/>
            <a:ext cx="3105337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>
                <a:solidFill>
                  <a:srgbClr val="000000"/>
                </a:solidFill>
                <a:latin typeface="Symbol" panose="05050102010706020507" pitchFamily="18" charset="2"/>
              </a:rPr>
              <a:t>b</a:t>
            </a:r>
            <a:r>
              <a:rPr lang="cs-CZ" altLang="cs-CZ" sz="1600" b="1" i="1" dirty="0">
                <a:solidFill>
                  <a:srgbClr val="000000"/>
                </a:solidFill>
              </a:rPr>
              <a:t>-oxidace </a:t>
            </a:r>
            <a:r>
              <a:rPr lang="cs-CZ" altLang="cs-CZ" sz="1600" b="1" i="1" dirty="0" err="1" smtClean="0">
                <a:solidFill>
                  <a:srgbClr val="000000"/>
                </a:solidFill>
              </a:rPr>
              <a:t>mastnývh</a:t>
            </a:r>
            <a:r>
              <a:rPr lang="cs-CZ" altLang="cs-CZ" sz="1600" b="1" i="1" dirty="0" smtClean="0">
                <a:solidFill>
                  <a:srgbClr val="000000"/>
                </a:solidFill>
              </a:rPr>
              <a:t> kyselin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 smtClean="0">
                <a:solidFill>
                  <a:srgbClr val="000000"/>
                </a:solidFill>
              </a:rPr>
              <a:t>probíhá v mitochondriích,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 smtClean="0">
                <a:solidFill>
                  <a:srgbClr val="000000"/>
                </a:solidFill>
              </a:rPr>
              <a:t>vazba </a:t>
            </a:r>
            <a:r>
              <a:rPr lang="cs-CZ" altLang="cs-CZ" sz="1600" b="1" i="1" dirty="0">
                <a:solidFill>
                  <a:srgbClr val="000000"/>
                </a:solidFill>
              </a:rPr>
              <a:t>na </a:t>
            </a:r>
            <a:r>
              <a:rPr lang="cs-CZ" altLang="cs-CZ" sz="1600" b="1" i="1" dirty="0" smtClean="0">
                <a:solidFill>
                  <a:srgbClr val="000000"/>
                </a:solidFill>
              </a:rPr>
              <a:t>děje elektronového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 smtClean="0">
                <a:solidFill>
                  <a:srgbClr val="000000"/>
                </a:solidFill>
              </a:rPr>
              <a:t>transportu na mitochondriální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 dirty="0" smtClean="0">
                <a:solidFill>
                  <a:srgbClr val="000000"/>
                </a:solidFill>
              </a:rPr>
              <a:t>membráně</a:t>
            </a:r>
            <a:endParaRPr lang="cs-CZ" altLang="cs-CZ" sz="1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591040" y="99516"/>
            <a:ext cx="9788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Zapojení aminokyseliny </a:t>
            </a:r>
            <a:r>
              <a:rPr lang="cs-CZ" altLang="cs-CZ" sz="2400" b="1" dirty="0"/>
              <a:t>(</a:t>
            </a:r>
            <a:r>
              <a:rPr lang="cs-CZ" altLang="cs-CZ" sz="2400" b="1" dirty="0" smtClean="0"/>
              <a:t>proteinů) do energetického metabolismu</a:t>
            </a:r>
            <a:endParaRPr lang="cs-CZ" altLang="cs-CZ" sz="2400" b="1" dirty="0"/>
          </a:p>
        </p:txBody>
      </p:sp>
      <p:graphicFrame>
        <p:nvGraphicFramePr>
          <p:cNvPr id="2457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495712"/>
              </p:ext>
            </p:extLst>
          </p:nvPr>
        </p:nvGraphicFramePr>
        <p:xfrm>
          <a:off x="251566" y="612631"/>
          <a:ext cx="5421036" cy="614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4" name="Image" r:id="rId3" imgW="2880366" imgH="3794768" progId="PhotoshopElements.Image.5">
                  <p:embed/>
                </p:oleObj>
              </mc:Choice>
              <mc:Fallback>
                <p:oleObj name="Image" r:id="rId3" imgW="2880366" imgH="3794768" progId="PhotoshopElements.Image.5">
                  <p:embed/>
                  <p:pic>
                    <p:nvPicPr>
                      <p:cNvPr id="2457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66" y="612631"/>
                        <a:ext cx="5421036" cy="61497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323085"/>
              </p:ext>
            </p:extLst>
          </p:nvPr>
        </p:nvGraphicFramePr>
        <p:xfrm>
          <a:off x="5825315" y="612631"/>
          <a:ext cx="3456711" cy="2645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5" name="Image" r:id="rId5" imgW="3524571" imgH="2697485" progId="PhotoshopElements.Image.5">
                  <p:embed/>
                </p:oleObj>
              </mc:Choice>
              <mc:Fallback>
                <p:oleObj name="Image" r:id="rId5" imgW="3524571" imgH="2697485" progId="PhotoshopElements.Image.5">
                  <p:embed/>
                  <p:pic>
                    <p:nvPicPr>
                      <p:cNvPr id="245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5315" y="612631"/>
                        <a:ext cx="3456711" cy="264547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527583"/>
              </p:ext>
            </p:extLst>
          </p:nvPr>
        </p:nvGraphicFramePr>
        <p:xfrm>
          <a:off x="6989320" y="3413263"/>
          <a:ext cx="5004339" cy="334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6" name="Image" r:id="rId7" imgW="4828042" imgH="3629714" progId="PhotoshopElements.Image.5">
                  <p:embed/>
                </p:oleObj>
              </mc:Choice>
              <mc:Fallback>
                <p:oleObj name="Image" r:id="rId7" imgW="4828042" imgH="3629714" progId="PhotoshopElements.Image.5">
                  <p:embed/>
                  <p:pic>
                    <p:nvPicPr>
                      <p:cNvPr id="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320" y="3413263"/>
                        <a:ext cx="5004339" cy="3349081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9434739" y="1887443"/>
            <a:ext cx="27462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na O</a:t>
            </a:r>
            <a:r>
              <a:rPr lang="cs-CZ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závislé – OXPHOS</a:t>
            </a: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(dominantní)</a:t>
            </a:r>
          </a:p>
          <a:p>
            <a:endParaRPr lang="cs-CZ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na O</a:t>
            </a:r>
            <a:r>
              <a:rPr lang="cs-CZ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nezávislé, alternativní</a:t>
            </a:r>
          </a:p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(relativně malé zastoupení)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1881</Words>
  <Application>Microsoft Office PowerPoint</Application>
  <PresentationFormat>Širokoúhlá obrazovka</PresentationFormat>
  <Paragraphs>261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Comic Sans MS</vt:lpstr>
      <vt:lpstr>DiverdaSansCom-Bold</vt:lpstr>
      <vt:lpstr>MinionPro-Regular</vt:lpstr>
      <vt:lpstr>Symbol</vt:lpstr>
      <vt:lpstr>Times New Roman</vt:lpstr>
      <vt:lpstr>Wingdings</vt:lpstr>
      <vt:lpstr>Motiv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JiPa</dc:creator>
  <cp:lastModifiedBy>JiPa</cp:lastModifiedBy>
  <cp:revision>194</cp:revision>
  <dcterms:created xsi:type="dcterms:W3CDTF">2024-08-13T12:09:27Z</dcterms:created>
  <dcterms:modified xsi:type="dcterms:W3CDTF">2024-11-28T07:40:53Z</dcterms:modified>
</cp:coreProperties>
</file>