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301" r:id="rId3"/>
    <p:sldId id="304" r:id="rId4"/>
    <p:sldId id="302" r:id="rId5"/>
    <p:sldId id="285" r:id="rId6"/>
    <p:sldId id="286" r:id="rId7"/>
    <p:sldId id="287" r:id="rId8"/>
    <p:sldId id="303" r:id="rId9"/>
    <p:sldId id="280" r:id="rId10"/>
    <p:sldId id="307" r:id="rId11"/>
    <p:sldId id="309" r:id="rId12"/>
    <p:sldId id="282" r:id="rId13"/>
    <p:sldId id="308" r:id="rId14"/>
    <p:sldId id="310" r:id="rId15"/>
    <p:sldId id="300" r:id="rId16"/>
    <p:sldId id="299" r:id="rId17"/>
    <p:sldId id="283" r:id="rId18"/>
    <p:sldId id="295" r:id="rId19"/>
    <p:sldId id="298" r:id="rId20"/>
    <p:sldId id="281" r:id="rId21"/>
    <p:sldId id="268" r:id="rId22"/>
    <p:sldId id="269" r:id="rId23"/>
    <p:sldId id="296" r:id="rId24"/>
    <p:sldId id="273" r:id="rId25"/>
    <p:sldId id="275" r:id="rId26"/>
    <p:sldId id="312" r:id="rId27"/>
    <p:sldId id="311" r:id="rId28"/>
    <p:sldId id="313" r:id="rId29"/>
    <p:sldId id="314" r:id="rId30"/>
    <p:sldId id="290" r:id="rId31"/>
    <p:sldId id="293" r:id="rId32"/>
    <p:sldId id="259" r:id="rId33"/>
    <p:sldId id="320" r:id="rId34"/>
    <p:sldId id="288" r:id="rId35"/>
    <p:sldId id="317" r:id="rId36"/>
    <p:sldId id="316" r:id="rId37"/>
    <p:sldId id="325" r:id="rId38"/>
    <p:sldId id="326" r:id="rId39"/>
    <p:sldId id="319" r:id="rId40"/>
    <p:sldId id="322" r:id="rId41"/>
    <p:sldId id="323" r:id="rId42"/>
    <p:sldId id="318" r:id="rId43"/>
    <p:sldId id="324" r:id="rId44"/>
    <p:sldId id="327" r:id="rId4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4FD3B-0286-46F6-9FDB-3ABC27909C19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4C5A-0861-4ABF-9078-C21417EA30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8374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4FD3B-0286-46F6-9FDB-3ABC27909C19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4C5A-0861-4ABF-9078-C21417EA30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2476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4FD3B-0286-46F6-9FDB-3ABC27909C19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4C5A-0861-4ABF-9078-C21417EA30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7609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4FD3B-0286-46F6-9FDB-3ABC27909C19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4C5A-0861-4ABF-9078-C21417EA30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8015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4FD3B-0286-46F6-9FDB-3ABC27909C19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4C5A-0861-4ABF-9078-C21417EA30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4083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4FD3B-0286-46F6-9FDB-3ABC27909C19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4C5A-0861-4ABF-9078-C21417EA30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0509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4FD3B-0286-46F6-9FDB-3ABC27909C19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4C5A-0861-4ABF-9078-C21417EA30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9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4FD3B-0286-46F6-9FDB-3ABC27909C19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4C5A-0861-4ABF-9078-C21417EA30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3332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4FD3B-0286-46F6-9FDB-3ABC27909C19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4C5A-0861-4ABF-9078-C21417EA30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3072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4FD3B-0286-46F6-9FDB-3ABC27909C19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4C5A-0861-4ABF-9078-C21417EA30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0247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4FD3B-0286-46F6-9FDB-3ABC27909C19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4C5A-0861-4ABF-9078-C21417EA30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1636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4FD3B-0286-46F6-9FDB-3ABC27909C19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64C5A-0861-4ABF-9078-C21417EA30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8706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0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07704" y="1948812"/>
            <a:ext cx="1102487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 err="1" smtClean="0"/>
              <a:t>Metabolismus</a:t>
            </a:r>
            <a:r>
              <a:rPr lang="cs-CZ" sz="2400" b="1" i="1" dirty="0" smtClean="0"/>
              <a:t> buněk </a:t>
            </a:r>
            <a:r>
              <a:rPr lang="en-US" sz="2400" b="1" i="1" dirty="0" err="1" smtClean="0"/>
              <a:t>obecn</a:t>
            </a:r>
            <a:r>
              <a:rPr lang="cs-CZ" sz="2400" b="1" i="1" dirty="0" smtClean="0"/>
              <a:t>ě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/>
              <a:t>Glykolýza </a:t>
            </a:r>
            <a:r>
              <a:rPr lang="en-US" dirty="0" smtClean="0"/>
              <a:t>-&gt; (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dirty="0" smtClean="0"/>
              <a:t>-</a:t>
            </a:r>
            <a:r>
              <a:rPr lang="en-US" dirty="0" err="1" smtClean="0"/>
              <a:t>oxidace</a:t>
            </a:r>
            <a:r>
              <a:rPr lang="en-US" dirty="0" smtClean="0"/>
              <a:t> FA</a:t>
            </a:r>
            <a:r>
              <a:rPr lang="cs-CZ" dirty="0" smtClean="0"/>
              <a:t>)</a:t>
            </a:r>
            <a:r>
              <a:rPr lang="en-US" dirty="0" smtClean="0"/>
              <a:t> -&gt; </a:t>
            </a:r>
            <a:r>
              <a:rPr lang="cs-CZ" dirty="0" smtClean="0"/>
              <a:t>Krebsův cyklus </a:t>
            </a:r>
            <a:r>
              <a:rPr lang="en-US" dirty="0" smtClean="0"/>
              <a:t>-&gt; OXPHOS</a:t>
            </a:r>
            <a:endParaRPr lang="cs-CZ" dirty="0" smtClean="0"/>
          </a:p>
          <a:p>
            <a:pPr>
              <a:lnSpc>
                <a:spcPct val="150000"/>
              </a:lnSpc>
            </a:pPr>
            <a:r>
              <a:rPr lang="cs-CZ" dirty="0" smtClean="0"/>
              <a:t>Vždy balancování v rámci potřeb </a:t>
            </a:r>
            <a:r>
              <a:rPr lang="cs-CZ" b="1" dirty="0" smtClean="0"/>
              <a:t>energie </a:t>
            </a:r>
            <a:r>
              <a:rPr lang="cs-CZ" dirty="0" smtClean="0"/>
              <a:t>x </a:t>
            </a:r>
            <a:r>
              <a:rPr lang="cs-CZ" b="1" dirty="0" smtClean="0"/>
              <a:t>stavebních látek/intermediálních metabolitů</a:t>
            </a:r>
            <a:r>
              <a:rPr lang="cs-CZ" dirty="0" smtClean="0"/>
              <a:t> x </a:t>
            </a:r>
            <a:r>
              <a:rPr lang="cs-CZ" b="1" dirty="0" smtClean="0"/>
              <a:t>substrátů</a:t>
            </a:r>
            <a:r>
              <a:rPr lang="cs-CZ" dirty="0" smtClean="0"/>
              <a:t> x </a:t>
            </a:r>
            <a:r>
              <a:rPr lang="cs-CZ" b="1" dirty="0" smtClean="0"/>
              <a:t>stimulů</a:t>
            </a:r>
            <a:r>
              <a:rPr lang="cs-CZ" dirty="0" smtClean="0"/>
              <a:t> </a:t>
            </a:r>
            <a:endParaRPr lang="en-US" dirty="0" smtClean="0"/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r>
              <a:rPr lang="en-US" sz="2400" b="1" i="1" dirty="0" smtClean="0"/>
              <a:t>S</a:t>
            </a:r>
            <a:r>
              <a:rPr lang="cs-CZ" sz="2400" b="1" i="1" dirty="0" err="1" smtClean="0"/>
              <a:t>pecifické</a:t>
            </a:r>
            <a:r>
              <a:rPr lang="cs-CZ" sz="2400" b="1" i="1" dirty="0" smtClean="0"/>
              <a:t> požadavky buněk</a:t>
            </a:r>
            <a:endParaRPr lang="en-US" sz="2400" b="1" i="1" dirty="0" smtClean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b="1" dirty="0" smtClean="0"/>
              <a:t>Quiescence</a:t>
            </a:r>
            <a:r>
              <a:rPr lang="en-US" dirty="0" smtClean="0"/>
              <a:t> – </a:t>
            </a:r>
            <a:r>
              <a:rPr lang="cs-CZ" dirty="0" smtClean="0"/>
              <a:t>kmenové buňky</a:t>
            </a:r>
            <a:r>
              <a:rPr lang="en-US" dirty="0" smtClean="0"/>
              <a:t>;</a:t>
            </a:r>
            <a:r>
              <a:rPr lang="cs-CZ" dirty="0" smtClean="0"/>
              <a:t> </a:t>
            </a:r>
            <a:r>
              <a:rPr lang="cs-CZ" i="1" dirty="0" smtClean="0"/>
              <a:t>udržovací metabolismus, malá spotřeba, malá produkce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2000" b="1" dirty="0" smtClean="0"/>
              <a:t>Proliferace</a:t>
            </a:r>
            <a:r>
              <a:rPr lang="cs-CZ" dirty="0" smtClean="0"/>
              <a:t> – aktivované kmenové buňky, </a:t>
            </a:r>
            <a:r>
              <a:rPr lang="cs-CZ" dirty="0" err="1" smtClean="0"/>
              <a:t>progenitory</a:t>
            </a:r>
            <a:r>
              <a:rPr lang="cs-CZ" dirty="0" smtClean="0"/>
              <a:t>, nádorové buňky,... </a:t>
            </a:r>
            <a:r>
              <a:rPr lang="en-US" dirty="0"/>
              <a:t>;</a:t>
            </a:r>
            <a:r>
              <a:rPr lang="cs-CZ" dirty="0" smtClean="0"/>
              <a:t> </a:t>
            </a:r>
            <a:r>
              <a:rPr lang="cs-CZ" i="1" dirty="0" smtClean="0"/>
              <a:t>produkce intermediálních metabolitů</a:t>
            </a:r>
          </a:p>
          <a:p>
            <a:pPr>
              <a:lnSpc>
                <a:spcPct val="150000"/>
              </a:lnSpc>
            </a:pPr>
            <a:r>
              <a:rPr lang="cs-CZ" dirty="0"/>
              <a:t> </a:t>
            </a:r>
            <a:r>
              <a:rPr lang="cs-CZ" dirty="0" smtClean="0"/>
              <a:t>     </a:t>
            </a:r>
            <a:r>
              <a:rPr lang="cs-CZ" i="1" dirty="0" smtClean="0"/>
              <a:t>a anabolismus (syntéza) upřednostněny nad tvorbou energie </a:t>
            </a:r>
            <a:r>
              <a:rPr lang="cs-CZ" i="1" dirty="0" err="1" smtClean="0"/>
              <a:t>štepením</a:t>
            </a:r>
            <a:r>
              <a:rPr lang="cs-CZ" i="1" dirty="0" smtClean="0"/>
              <a:t> substrátů (katabolismus)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2000" b="1" dirty="0" smtClean="0"/>
              <a:t>Práce</a:t>
            </a:r>
            <a:r>
              <a:rPr lang="cs-CZ" dirty="0" smtClean="0"/>
              <a:t> – </a:t>
            </a:r>
            <a:r>
              <a:rPr lang="cs-CZ" dirty="0" err="1" smtClean="0"/>
              <a:t>myocyty</a:t>
            </a:r>
            <a:r>
              <a:rPr lang="cs-CZ" dirty="0" smtClean="0"/>
              <a:t>, neurony, </a:t>
            </a:r>
            <a:r>
              <a:rPr lang="cs-CZ" dirty="0" err="1" smtClean="0"/>
              <a:t>epitelie</a:t>
            </a:r>
            <a:r>
              <a:rPr lang="cs-CZ" dirty="0" smtClean="0"/>
              <a:t>,… </a:t>
            </a:r>
            <a:r>
              <a:rPr lang="en-US" dirty="0" smtClean="0"/>
              <a:t>;</a:t>
            </a:r>
            <a:r>
              <a:rPr lang="cs-CZ" dirty="0" smtClean="0"/>
              <a:t> </a:t>
            </a:r>
            <a:r>
              <a:rPr lang="cs-CZ" i="1" dirty="0" smtClean="0"/>
              <a:t>hlavně produkce ATP</a:t>
            </a:r>
            <a:r>
              <a:rPr lang="en-US" i="1" dirty="0" smtClean="0"/>
              <a:t> (</a:t>
            </a:r>
            <a:r>
              <a:rPr lang="en-US" i="1" dirty="0" err="1" smtClean="0"/>
              <a:t>energie</a:t>
            </a:r>
            <a:r>
              <a:rPr lang="en-US" i="1" dirty="0"/>
              <a:t>)</a:t>
            </a:r>
            <a:endParaRPr lang="cs-CZ" i="1" dirty="0" smtClean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b="1" dirty="0" smtClean="0"/>
              <a:t>“</a:t>
            </a:r>
            <a:r>
              <a:rPr lang="cs-CZ" sz="2000" b="1" dirty="0"/>
              <a:t>S</a:t>
            </a:r>
            <a:r>
              <a:rPr lang="cs-CZ" sz="2000" b="1" dirty="0" smtClean="0"/>
              <a:t>peciality</a:t>
            </a:r>
            <a:r>
              <a:rPr lang="en-US" sz="2000" b="1" dirty="0" smtClean="0"/>
              <a:t>” </a:t>
            </a:r>
            <a:r>
              <a:rPr lang="en-US" dirty="0" smtClean="0"/>
              <a:t>– </a:t>
            </a:r>
            <a:r>
              <a:rPr lang="en-US" dirty="0" err="1" smtClean="0"/>
              <a:t>er</a:t>
            </a:r>
            <a:r>
              <a:rPr lang="cs-CZ" dirty="0" err="1" smtClean="0"/>
              <a:t>ytrocyty</a:t>
            </a:r>
            <a:r>
              <a:rPr lang="cs-CZ" dirty="0" smtClean="0"/>
              <a:t>, trombocyty, fagocyty, hnědé adipocyty,... </a:t>
            </a:r>
            <a:r>
              <a:rPr lang="en-US" dirty="0" smtClean="0"/>
              <a:t>; </a:t>
            </a:r>
            <a:r>
              <a:rPr lang="en-US" i="1" dirty="0" err="1" smtClean="0"/>
              <a:t>specifick</a:t>
            </a:r>
            <a:r>
              <a:rPr lang="cs-CZ" i="1" dirty="0" smtClean="0"/>
              <a:t>é meziprodukty, ROS/RNS, teplo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731610" y="953760"/>
            <a:ext cx="8579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/>
              <a:t>Metabolismus</a:t>
            </a:r>
            <a:r>
              <a:rPr lang="en-US" sz="3600" b="1" dirty="0" smtClean="0"/>
              <a:t> specific</a:t>
            </a:r>
            <a:r>
              <a:rPr lang="cs-CZ" sz="3600" b="1" dirty="0" err="1" smtClean="0"/>
              <a:t>kých</a:t>
            </a:r>
            <a:r>
              <a:rPr lang="cs-CZ" sz="3600" b="1" dirty="0" smtClean="0"/>
              <a:t> buněčných typů</a:t>
            </a:r>
            <a:r>
              <a:rPr lang="en-US" sz="3600" b="1" dirty="0" smtClean="0"/>
              <a:t> 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193591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10" y="64655"/>
            <a:ext cx="4971190" cy="679795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412509" y="1810328"/>
            <a:ext cx="659122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 smtClean="0"/>
              <a:t>Indukce metabolismu vnějšími stimuly (růstové faktory)</a:t>
            </a:r>
          </a:p>
          <a:p>
            <a:pPr>
              <a:lnSpc>
                <a:spcPct val="150000"/>
              </a:lnSpc>
            </a:pPr>
            <a:r>
              <a:rPr lang="cs-CZ" sz="2000" b="1" dirty="0" smtClean="0"/>
              <a:t>A</a:t>
            </a:r>
            <a:r>
              <a:rPr lang="cs-CZ" dirty="0" smtClean="0"/>
              <a:t>) Nepřímo indukcí exprese genů zprostředkovávající příjem</a:t>
            </a:r>
          </a:p>
          <a:p>
            <a:pPr>
              <a:lnSpc>
                <a:spcPct val="150000"/>
              </a:lnSpc>
            </a:pPr>
            <a:r>
              <a:rPr lang="cs-CZ" dirty="0"/>
              <a:t> </a:t>
            </a:r>
            <a:r>
              <a:rPr lang="cs-CZ" dirty="0" smtClean="0"/>
              <a:t>    a přeměnu substrátů</a:t>
            </a:r>
          </a:p>
          <a:p>
            <a:pPr>
              <a:lnSpc>
                <a:spcPct val="150000"/>
              </a:lnSpc>
            </a:pPr>
            <a:r>
              <a:rPr lang="cs-CZ" sz="2000" b="1" dirty="0" smtClean="0"/>
              <a:t>B</a:t>
            </a:r>
            <a:r>
              <a:rPr lang="cs-CZ" dirty="0" smtClean="0"/>
              <a:t>) Přímo aktivací/translokací transportérů zajišťující přísun substrátů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      (typicky Insulin x přenašeč </a:t>
            </a:r>
            <a:r>
              <a:rPr lang="cs-CZ" dirty="0" err="1" smtClean="0"/>
              <a:t>glukósy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4360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91" y="56562"/>
            <a:ext cx="6577366" cy="673189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132730" y="1300517"/>
            <a:ext cx="467089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dirty="0" err="1" smtClean="0"/>
              <a:t>Onkogení</a:t>
            </a:r>
            <a:r>
              <a:rPr lang="cs-CZ" sz="2000" dirty="0" smtClean="0"/>
              <a:t>* stimulace příjmu substrátů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a syntézy zprostředkované signalizací</a:t>
            </a:r>
          </a:p>
          <a:p>
            <a:pPr>
              <a:lnSpc>
                <a:spcPct val="150000"/>
              </a:lnSpc>
            </a:pPr>
            <a:r>
              <a:rPr lang="cs-CZ" sz="2000" b="1" dirty="0" err="1" smtClean="0"/>
              <a:t>tyrosinkinázy</a:t>
            </a:r>
            <a:r>
              <a:rPr lang="cs-CZ" sz="2000" b="1" dirty="0" smtClean="0"/>
              <a:t> receptoru růstového faktoru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a dráhy </a:t>
            </a:r>
            <a:r>
              <a:rPr lang="cs-CZ" sz="2000" b="1" dirty="0" smtClean="0"/>
              <a:t>PI3K</a:t>
            </a:r>
            <a:r>
              <a:rPr lang="en-US" sz="2000" b="1" dirty="0" smtClean="0"/>
              <a:t>&gt;&gt;</a:t>
            </a:r>
            <a:r>
              <a:rPr lang="en-US" sz="2000" b="1" dirty="0" err="1" smtClean="0"/>
              <a:t>Akt</a:t>
            </a:r>
            <a:r>
              <a:rPr lang="en-US" sz="2000" b="1" dirty="0" smtClean="0"/>
              <a:t>(PTEN</a:t>
            </a:r>
            <a:r>
              <a:rPr lang="cs-CZ" sz="2000" b="1" dirty="0" smtClean="0"/>
              <a:t>**)</a:t>
            </a:r>
            <a:r>
              <a:rPr lang="en-US" sz="2000" b="1" dirty="0" smtClean="0"/>
              <a:t>&gt;mTORC1</a:t>
            </a:r>
            <a:endParaRPr lang="cs-CZ" sz="20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6744355" y="6127424"/>
            <a:ext cx="54476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/>
              <a:t>*Účast </a:t>
            </a:r>
            <a:r>
              <a:rPr lang="cs-CZ" sz="1600" dirty="0" err="1" smtClean="0"/>
              <a:t>prooncogenů</a:t>
            </a:r>
            <a:r>
              <a:rPr lang="cs-CZ" sz="1600" dirty="0" smtClean="0"/>
              <a:t> / </a:t>
            </a:r>
            <a:r>
              <a:rPr lang="cs-CZ" sz="1600" dirty="0" err="1" smtClean="0"/>
              <a:t>oncogenů</a:t>
            </a:r>
            <a:endParaRPr lang="cs-CZ" sz="1600" dirty="0" smtClean="0"/>
          </a:p>
          <a:p>
            <a:r>
              <a:rPr lang="cs-CZ" sz="1600" dirty="0" smtClean="0"/>
              <a:t>**PTEN – </a:t>
            </a:r>
            <a:r>
              <a:rPr lang="cs-CZ" sz="1600" dirty="0" err="1" smtClean="0"/>
              <a:t>Phosphatase</a:t>
            </a:r>
            <a:r>
              <a:rPr lang="cs-CZ" sz="1600" dirty="0" smtClean="0"/>
              <a:t> and </a:t>
            </a:r>
            <a:r>
              <a:rPr lang="cs-CZ" sz="1600" dirty="0" err="1" smtClean="0"/>
              <a:t>tensin</a:t>
            </a:r>
            <a:r>
              <a:rPr lang="cs-CZ" sz="1600" dirty="0" smtClean="0"/>
              <a:t> homolog, nádorový supresor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033207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" b="6761"/>
          <a:stretch/>
        </p:blipFill>
        <p:spPr>
          <a:xfrm>
            <a:off x="995054" y="2128986"/>
            <a:ext cx="10564322" cy="461818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0" y="120073"/>
            <a:ext cx="1225886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 b="1" dirty="0" smtClean="0"/>
              <a:t>Úloha </a:t>
            </a:r>
            <a:r>
              <a:rPr lang="cs-CZ" sz="2400" b="1" dirty="0" err="1" smtClean="0"/>
              <a:t>isoforem</a:t>
            </a:r>
            <a:r>
              <a:rPr lang="cs-CZ" sz="2400" b="1" dirty="0" smtClean="0"/>
              <a:t> pyruvát kinázy (PKM1,2) pro buněčnou proliferaci </a:t>
            </a:r>
            <a:r>
              <a:rPr lang="en-US" sz="2400" b="1" dirty="0" smtClean="0"/>
              <a:t>&amp; </a:t>
            </a:r>
            <a:r>
              <a:rPr lang="en-US" sz="2400" b="1" dirty="0" err="1" smtClean="0"/>
              <a:t>Watburg</a:t>
            </a:r>
            <a:r>
              <a:rPr lang="cs-CZ" sz="2400" b="1" dirty="0" err="1" smtClean="0"/>
              <a:t>ův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efekt</a:t>
            </a:r>
            <a:endParaRPr lang="cs-CZ" sz="2400" b="1" dirty="0" smtClean="0"/>
          </a:p>
          <a:p>
            <a:pPr>
              <a:lnSpc>
                <a:spcPct val="150000"/>
              </a:lnSpc>
            </a:pPr>
            <a:r>
              <a:rPr lang="cs-CZ" b="1" dirty="0" smtClean="0"/>
              <a:t>PKM1,2 – pyruvát kináza1,2</a:t>
            </a:r>
            <a:r>
              <a:rPr lang="cs-CZ" dirty="0" smtClean="0"/>
              <a:t>, koncový krok v glykolýze</a:t>
            </a:r>
          </a:p>
          <a:p>
            <a:pPr>
              <a:lnSpc>
                <a:spcPct val="150000"/>
              </a:lnSpc>
            </a:pPr>
            <a:r>
              <a:rPr lang="cs-CZ" b="1" dirty="0" smtClean="0"/>
              <a:t>PKM1</a:t>
            </a:r>
            <a:r>
              <a:rPr lang="cs-CZ" dirty="0" smtClean="0"/>
              <a:t> – vysoce aktivní, podpora glykolýzy, velká produkce pyruvátu pro </a:t>
            </a:r>
            <a:r>
              <a:rPr lang="cs-CZ" dirty="0" err="1" smtClean="0"/>
              <a:t>Kreb</a:t>
            </a:r>
            <a:r>
              <a:rPr lang="cs-CZ" dirty="0" smtClean="0"/>
              <a:t>. cyklus/pro laktát* u zralých, </a:t>
            </a:r>
            <a:r>
              <a:rPr lang="cs-CZ" dirty="0" err="1" smtClean="0"/>
              <a:t>neproliferujících</a:t>
            </a:r>
            <a:r>
              <a:rPr lang="cs-CZ" dirty="0" smtClean="0"/>
              <a:t> buněk</a:t>
            </a:r>
          </a:p>
          <a:p>
            <a:pPr>
              <a:lnSpc>
                <a:spcPct val="150000"/>
              </a:lnSpc>
            </a:pPr>
            <a:r>
              <a:rPr lang="cs-CZ" b="1" dirty="0" smtClean="0"/>
              <a:t>PKM2</a:t>
            </a:r>
            <a:r>
              <a:rPr lang="cs-CZ" dirty="0" smtClean="0"/>
              <a:t> – nízká aktivita, zpomalení glykolýzy = nárůst koncentrace intermediálních produktů pro pentózový cyklus a syntézu AA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* </a:t>
            </a:r>
            <a:r>
              <a:rPr lang="cs-CZ" sz="1600" dirty="0" smtClean="0"/>
              <a:t>V závislosti na dostupnosti O</a:t>
            </a:r>
            <a:r>
              <a:rPr lang="cs-CZ" sz="1600" baseline="-25000" dirty="0" smtClean="0"/>
              <a:t>2</a:t>
            </a:r>
            <a:endParaRPr lang="cs-CZ" sz="1600" baseline="-25000" dirty="0"/>
          </a:p>
        </p:txBody>
      </p:sp>
    </p:spTree>
    <p:extLst>
      <p:ext uri="{BB962C8B-B14F-4D97-AF65-F5344CB8AC3E}">
        <p14:creationId xmlns:p14="http://schemas.microsoft.com/office/powerpoint/2010/main" val="145573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1" y="64652"/>
            <a:ext cx="6950280" cy="6720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999071" y="1533236"/>
            <a:ext cx="526015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 smtClean="0"/>
              <a:t>Exprese a aktivita PKM2 </a:t>
            </a:r>
            <a:r>
              <a:rPr lang="cs-CZ" sz="2000" dirty="0" smtClean="0"/>
              <a:t>je regulována 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Vnějšími stimuly a metabolismem mitochondrií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Inhibována tyrosin </a:t>
            </a:r>
            <a:r>
              <a:rPr lang="cs-CZ" sz="2000" dirty="0" err="1" smtClean="0"/>
              <a:t>kinásami</a:t>
            </a:r>
            <a:r>
              <a:rPr lang="cs-CZ" sz="2000" dirty="0" smtClean="0"/>
              <a:t>, ROS, acetylací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=</a:t>
            </a:r>
            <a:r>
              <a:rPr lang="en-US" sz="2000" dirty="0" smtClean="0"/>
              <a:t>&gt; </a:t>
            </a:r>
            <a:r>
              <a:rPr lang="cs-CZ" sz="2000" dirty="0" smtClean="0"/>
              <a:t>Zvýšení příjmu substrátů a z</a:t>
            </a:r>
            <a:r>
              <a:rPr lang="en-US" sz="2000" dirty="0" smtClean="0"/>
              <a:t>v</a:t>
            </a:r>
            <a:r>
              <a:rPr lang="cs-CZ" sz="2000" dirty="0" err="1" smtClean="0"/>
              <a:t>ýšení</a:t>
            </a:r>
            <a:endParaRPr lang="cs-CZ" sz="2000" dirty="0"/>
          </a:p>
          <a:p>
            <a:pPr>
              <a:lnSpc>
                <a:spcPct val="150000"/>
              </a:lnSpc>
            </a:pPr>
            <a:r>
              <a:rPr lang="cs-CZ" sz="2000" dirty="0" smtClean="0"/>
              <a:t>     </a:t>
            </a:r>
            <a:r>
              <a:rPr lang="cs-CZ" sz="2000" dirty="0" err="1" smtClean="0"/>
              <a:t>intermediálů</a:t>
            </a:r>
            <a:r>
              <a:rPr lang="cs-CZ" sz="2000" dirty="0" smtClean="0"/>
              <a:t> z glykolýzy </a:t>
            </a:r>
            <a:r>
              <a:rPr lang="en-US" sz="2000" dirty="0" smtClean="0"/>
              <a:t>a </a:t>
            </a:r>
            <a:r>
              <a:rPr lang="en-US" sz="2000" dirty="0" err="1" smtClean="0"/>
              <a:t>Krebsova</a:t>
            </a:r>
            <a:r>
              <a:rPr lang="en-US" sz="2000" dirty="0" smtClean="0"/>
              <a:t> </a:t>
            </a:r>
            <a:r>
              <a:rPr lang="en-US" sz="2000" dirty="0" err="1" smtClean="0"/>
              <a:t>cyklu</a:t>
            </a: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000" dirty="0"/>
              <a:t> </a:t>
            </a:r>
            <a:r>
              <a:rPr lang="en-US" sz="2000" dirty="0" smtClean="0"/>
              <a:t>    </a:t>
            </a:r>
            <a:r>
              <a:rPr lang="cs-CZ" sz="2000" dirty="0" smtClean="0"/>
              <a:t>pro anabolismus (nukleotidy, AA pro proteiny)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35594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28" y="82745"/>
            <a:ext cx="5549974" cy="669674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770760" y="82745"/>
            <a:ext cx="5960478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A</a:t>
            </a:r>
            <a:r>
              <a:rPr lang="cs-CZ" sz="2000" dirty="0" smtClean="0"/>
              <a:t>)</a:t>
            </a:r>
          </a:p>
          <a:p>
            <a:r>
              <a:rPr lang="en-US" sz="2000" dirty="0" err="1" smtClean="0"/>
              <a:t>Isocitr</a:t>
            </a:r>
            <a:r>
              <a:rPr lang="cs-CZ" sz="2000" dirty="0" err="1" smtClean="0"/>
              <a:t>át</a:t>
            </a:r>
            <a:r>
              <a:rPr lang="cs-CZ" sz="2000" dirty="0" smtClean="0"/>
              <a:t> dehydrogenáza (</a:t>
            </a:r>
            <a:r>
              <a:rPr lang="cs-CZ" sz="2000" b="1" dirty="0" smtClean="0"/>
              <a:t>IDH1,2</a:t>
            </a:r>
            <a:r>
              <a:rPr lang="cs-CZ" sz="2000" dirty="0" smtClean="0"/>
              <a:t>) –</a:t>
            </a:r>
            <a:r>
              <a:rPr lang="en-US" sz="2000" dirty="0" smtClean="0"/>
              <a:t>&gt;</a:t>
            </a:r>
            <a:endParaRPr lang="cs-CZ" sz="2000" dirty="0"/>
          </a:p>
          <a:p>
            <a:r>
              <a:rPr lang="cs-CZ" sz="2000" dirty="0" err="1" smtClean="0"/>
              <a:t>isocitrát</a:t>
            </a:r>
            <a:r>
              <a:rPr lang="cs-CZ" sz="2000" dirty="0" smtClean="0"/>
              <a:t> na </a:t>
            </a:r>
            <a:r>
              <a:rPr lang="cs-CZ" sz="2000" dirty="0" smtClean="0">
                <a:latin typeface="Symbol" panose="05050102010706020507" pitchFamily="18" charset="2"/>
              </a:rPr>
              <a:t>a</a:t>
            </a:r>
            <a:r>
              <a:rPr lang="cs-CZ" sz="2000" dirty="0" smtClean="0"/>
              <a:t>-</a:t>
            </a:r>
            <a:r>
              <a:rPr lang="cs-CZ" sz="2000" dirty="0" err="1" smtClean="0"/>
              <a:t>ketoglutarát</a:t>
            </a:r>
            <a:r>
              <a:rPr lang="cs-CZ" sz="2000" dirty="0" smtClean="0"/>
              <a:t>*</a:t>
            </a:r>
          </a:p>
          <a:p>
            <a:endParaRPr lang="cs-CZ" sz="2000" dirty="0" smtClean="0"/>
          </a:p>
          <a:p>
            <a:r>
              <a:rPr lang="cs-CZ" sz="2400" b="1" dirty="0" smtClean="0"/>
              <a:t>B</a:t>
            </a:r>
            <a:r>
              <a:rPr lang="cs-CZ" sz="2000" dirty="0" smtClean="0"/>
              <a:t>)</a:t>
            </a:r>
            <a:endParaRPr lang="cs-CZ" sz="2000" dirty="0"/>
          </a:p>
          <a:p>
            <a:r>
              <a:rPr lang="cs-CZ" sz="2000" dirty="0" smtClean="0"/>
              <a:t>Mutované, s nádory asociované </a:t>
            </a:r>
            <a:r>
              <a:rPr lang="cs-CZ" sz="2000" b="1" dirty="0" smtClean="0"/>
              <a:t>IDH1</a:t>
            </a:r>
            <a:r>
              <a:rPr lang="cs-CZ" sz="2000" dirty="0" smtClean="0"/>
              <a:t> (cytoplasmatická)</a:t>
            </a:r>
          </a:p>
          <a:p>
            <a:r>
              <a:rPr lang="cs-CZ" sz="2000" dirty="0" smtClean="0"/>
              <a:t>a </a:t>
            </a:r>
            <a:r>
              <a:rPr lang="cs-CZ" sz="2000" b="1" dirty="0" smtClean="0"/>
              <a:t>IDH2</a:t>
            </a:r>
            <a:r>
              <a:rPr lang="cs-CZ" sz="2000" dirty="0" smtClean="0"/>
              <a:t> (mitochondriální) - </a:t>
            </a:r>
            <a:r>
              <a:rPr lang="en-US" sz="2000" dirty="0" smtClean="0"/>
              <a:t>&gt;</a:t>
            </a:r>
            <a:endParaRPr lang="cs-CZ" sz="2000" dirty="0" smtClean="0"/>
          </a:p>
          <a:p>
            <a:r>
              <a:rPr lang="cs-CZ" sz="2000" dirty="0" smtClean="0"/>
              <a:t>a-</a:t>
            </a:r>
            <a:r>
              <a:rPr lang="cs-CZ" sz="2000" dirty="0" err="1" smtClean="0"/>
              <a:t>ketoglutarát</a:t>
            </a:r>
            <a:r>
              <a:rPr lang="cs-CZ" sz="2000" dirty="0" smtClean="0"/>
              <a:t> na 2-hydroxyglutarát (</a:t>
            </a:r>
            <a:r>
              <a:rPr lang="cs-CZ" sz="2000" dirty="0" err="1" smtClean="0"/>
              <a:t>oncometabolit</a:t>
            </a:r>
            <a:r>
              <a:rPr lang="cs-CZ" sz="2000" dirty="0" smtClean="0"/>
              <a:t>)**</a:t>
            </a:r>
          </a:p>
          <a:p>
            <a:endParaRPr lang="cs-CZ" sz="20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5667902" y="2990632"/>
            <a:ext cx="6530699" cy="38318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 smtClean="0"/>
              <a:t>*</a:t>
            </a:r>
            <a:r>
              <a:rPr lang="cs-CZ" dirty="0" smtClean="0">
                <a:latin typeface="Symbol" panose="05050102010706020507" pitchFamily="18" charset="2"/>
              </a:rPr>
              <a:t>a</a:t>
            </a:r>
            <a:r>
              <a:rPr lang="cs-CZ" dirty="0" smtClean="0"/>
              <a:t>-</a:t>
            </a:r>
            <a:r>
              <a:rPr lang="cs-CZ" dirty="0" err="1" smtClean="0"/>
              <a:t>ketoglutarát</a:t>
            </a:r>
            <a:r>
              <a:rPr lang="cs-CZ" dirty="0" smtClean="0"/>
              <a:t> substrát</a:t>
            </a:r>
            <a:r>
              <a:rPr lang="en-US" dirty="0"/>
              <a:t> </a:t>
            </a:r>
            <a:r>
              <a:rPr lang="cs-CZ" dirty="0" smtClean="0"/>
              <a:t>zde </a:t>
            </a:r>
            <a:r>
              <a:rPr lang="en-US" dirty="0" smtClean="0"/>
              <a:t>pro </a:t>
            </a:r>
            <a:r>
              <a:rPr lang="en-US" dirty="0" err="1" smtClean="0"/>
              <a:t>enyzmz</a:t>
            </a:r>
            <a:r>
              <a:rPr lang="en-US" dirty="0" smtClean="0"/>
              <a:t> </a:t>
            </a:r>
            <a:r>
              <a:rPr lang="cs-CZ" dirty="0" smtClean="0"/>
              <a:t>epigenetických regulací</a:t>
            </a:r>
            <a:r>
              <a:rPr lang="en-US" dirty="0" smtClean="0"/>
              <a:t>: </a:t>
            </a:r>
            <a:endParaRPr lang="cs-CZ" dirty="0" smtClean="0"/>
          </a:p>
          <a:p>
            <a:pPr>
              <a:lnSpc>
                <a:spcPct val="150000"/>
              </a:lnSpc>
            </a:pPr>
            <a:r>
              <a:rPr lang="cs-CZ" dirty="0" smtClean="0"/>
              <a:t>- TET2 DNA hydroxyláza –</a:t>
            </a:r>
            <a:r>
              <a:rPr lang="en-US" dirty="0" smtClean="0"/>
              <a:t>&gt; </a:t>
            </a:r>
            <a:r>
              <a:rPr lang="cs-CZ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 </a:t>
            </a:r>
            <a:r>
              <a:rPr lang="cs-CZ" dirty="0" smtClean="0"/>
              <a:t>  5-methylcytosine </a:t>
            </a:r>
            <a:r>
              <a:rPr lang="en-US" dirty="0" err="1" smtClean="0"/>
              <a:t>na</a:t>
            </a:r>
            <a:r>
              <a:rPr lang="cs-CZ" dirty="0" smtClean="0"/>
              <a:t> 5-hydroxymethylcytosine</a:t>
            </a:r>
            <a:r>
              <a:rPr lang="en-US" dirty="0" smtClean="0"/>
              <a:t> = </a:t>
            </a:r>
            <a:r>
              <a:rPr lang="en-US" dirty="0" err="1" smtClean="0"/>
              <a:t>demethylace</a:t>
            </a:r>
            <a:r>
              <a:rPr lang="en-US" dirty="0" smtClean="0"/>
              <a:t> </a:t>
            </a:r>
            <a:r>
              <a:rPr lang="en-US" dirty="0" err="1" smtClean="0"/>
              <a:t>CpG</a:t>
            </a:r>
            <a:endParaRPr lang="en-US" dirty="0" smtClean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err="1" smtClean="0"/>
              <a:t>JmjC</a:t>
            </a:r>
            <a:r>
              <a:rPr lang="cs-CZ" dirty="0" smtClean="0"/>
              <a:t> domény histonových </a:t>
            </a:r>
            <a:r>
              <a:rPr lang="cs-CZ" dirty="0" err="1" smtClean="0"/>
              <a:t>demethylás</a:t>
            </a:r>
            <a:endParaRPr lang="cs-CZ" dirty="0" smtClean="0"/>
          </a:p>
          <a:p>
            <a:pPr>
              <a:lnSpc>
                <a:spcPct val="150000"/>
              </a:lnSpc>
            </a:pPr>
            <a:endParaRPr lang="cs-CZ" dirty="0" smtClean="0"/>
          </a:p>
          <a:p>
            <a:pPr>
              <a:lnSpc>
                <a:spcPct val="150000"/>
              </a:lnSpc>
            </a:pPr>
            <a:r>
              <a:rPr lang="cs-CZ" dirty="0" smtClean="0"/>
              <a:t>**2-hydroxyglutarát obecně inhibuje </a:t>
            </a:r>
            <a:r>
              <a:rPr lang="cs-CZ" dirty="0" err="1" smtClean="0"/>
              <a:t>dioxygenázy</a:t>
            </a:r>
            <a:r>
              <a:rPr lang="cs-CZ" dirty="0" smtClean="0"/>
              <a:t>, zde TET2, </a:t>
            </a:r>
            <a:r>
              <a:rPr lang="cs-CZ" dirty="0" err="1" smtClean="0"/>
              <a:t>JmjC</a:t>
            </a:r>
            <a:endParaRPr lang="cs-CZ" dirty="0" smtClean="0"/>
          </a:p>
          <a:p>
            <a:pPr>
              <a:lnSpc>
                <a:spcPct val="150000"/>
              </a:lnSpc>
            </a:pPr>
            <a:r>
              <a:rPr lang="cs-CZ" dirty="0" smtClean="0"/>
              <a:t>= inhibice změn v genové expresi a diferenciace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/>
              <a:t>asociován i s hypoxickou </a:t>
            </a:r>
            <a:r>
              <a:rPr lang="cs-CZ" dirty="0" err="1" smtClean="0"/>
              <a:t>odovědí</a:t>
            </a:r>
            <a:r>
              <a:rPr lang="cs-CZ" dirty="0" smtClean="0"/>
              <a:t> a s utilizací </a:t>
            </a:r>
            <a:r>
              <a:rPr lang="cs-CZ" dirty="0" err="1" smtClean="0"/>
              <a:t>glutaminu</a:t>
            </a:r>
            <a:endParaRPr lang="cs-CZ" dirty="0" smtClean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/>
              <a:t>v</a:t>
            </a:r>
            <a:r>
              <a:rPr lang="cs-CZ" dirty="0" smtClean="0"/>
              <a:t> </a:t>
            </a:r>
            <a:r>
              <a:rPr lang="cs-CZ" dirty="0" err="1" smtClean="0"/>
              <a:t>normoxii</a:t>
            </a:r>
            <a:r>
              <a:rPr lang="cs-CZ" dirty="0" smtClean="0"/>
              <a:t> u zdravých buněk </a:t>
            </a:r>
            <a:r>
              <a:rPr lang="cs-CZ" dirty="0" err="1" smtClean="0"/>
              <a:t>praktiocky</a:t>
            </a:r>
            <a:r>
              <a:rPr lang="cs-CZ" dirty="0" smtClean="0"/>
              <a:t> nepřítomen	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2798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2" y="24303"/>
            <a:ext cx="4682836" cy="685217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840519" y="778711"/>
            <a:ext cx="7148367" cy="51244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 smtClean="0"/>
              <a:t>Reduk</a:t>
            </a:r>
            <a:r>
              <a:rPr lang="cs-CZ" sz="2000" b="1" dirty="0" smtClean="0"/>
              <a:t>č</a:t>
            </a:r>
            <a:r>
              <a:rPr lang="en-US" sz="2000" b="1" dirty="0" smtClean="0"/>
              <a:t>n</a:t>
            </a:r>
            <a:r>
              <a:rPr lang="cs-CZ" sz="2000" b="1" dirty="0" smtClean="0"/>
              <a:t>í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metabolismus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glutamin</a:t>
            </a:r>
            <a:r>
              <a:rPr lang="cs-CZ" sz="2000" b="1" dirty="0" smtClean="0"/>
              <a:t>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aktivovan</a:t>
            </a:r>
            <a:r>
              <a:rPr lang="cs-CZ" sz="2000" b="1" dirty="0" smtClean="0"/>
              <a:t>ý</a:t>
            </a:r>
            <a:r>
              <a:rPr lang="en-US" sz="2000" b="1" dirty="0" smtClean="0"/>
              <a:t> </a:t>
            </a:r>
            <a:r>
              <a:rPr lang="cs-CZ" sz="2000" b="1" dirty="0" smtClean="0"/>
              <a:t>hypoxií/</a:t>
            </a:r>
            <a:r>
              <a:rPr lang="en-US" sz="2000" b="1" dirty="0" smtClean="0"/>
              <a:t>HIF</a:t>
            </a:r>
            <a:r>
              <a:rPr lang="cs-CZ" sz="2000" b="1" dirty="0" smtClean="0"/>
              <a:t>1</a:t>
            </a:r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r>
              <a:rPr lang="cs-CZ" b="1" dirty="0" smtClean="0"/>
              <a:t>A)  </a:t>
            </a:r>
            <a:r>
              <a:rPr lang="cs-CZ" b="1" dirty="0" err="1" smtClean="0"/>
              <a:t>Normoxie</a:t>
            </a:r>
            <a:r>
              <a:rPr lang="cs-CZ" b="1" dirty="0" smtClean="0"/>
              <a:t> </a:t>
            </a:r>
            <a:r>
              <a:rPr lang="cs-CZ" dirty="0" smtClean="0"/>
              <a:t>– </a:t>
            </a:r>
            <a:r>
              <a:rPr lang="cs-CZ" dirty="0" err="1" smtClean="0"/>
              <a:t>glutamin</a:t>
            </a:r>
            <a:r>
              <a:rPr lang="cs-CZ" dirty="0" smtClean="0"/>
              <a:t> </a:t>
            </a:r>
            <a:r>
              <a:rPr lang="cs-CZ" dirty="0" err="1" smtClean="0"/>
              <a:t>utilizovaný</a:t>
            </a:r>
            <a:r>
              <a:rPr lang="cs-CZ" dirty="0" smtClean="0"/>
              <a:t> v Krebsově cyklu za tvorby</a:t>
            </a:r>
          </a:p>
          <a:p>
            <a:pPr>
              <a:lnSpc>
                <a:spcPct val="150000"/>
              </a:lnSpc>
            </a:pPr>
            <a:r>
              <a:rPr lang="cs-CZ" dirty="0"/>
              <a:t> </a:t>
            </a:r>
            <a:r>
              <a:rPr lang="cs-CZ" dirty="0" smtClean="0"/>
              <a:t>      redukovaných </a:t>
            </a:r>
            <a:r>
              <a:rPr lang="cs-CZ" dirty="0" err="1" smtClean="0"/>
              <a:t>kofaktorů</a:t>
            </a:r>
            <a:r>
              <a:rPr lang="cs-CZ" dirty="0" smtClean="0"/>
              <a:t> a tvorby ATP v OXPHOS + citrát pro syntézu FA,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latin typeface="Symbol" panose="05050102010706020507" pitchFamily="18" charset="2"/>
              </a:rPr>
              <a:t>       a</a:t>
            </a:r>
            <a:r>
              <a:rPr lang="cs-CZ" dirty="0" smtClean="0"/>
              <a:t>-</a:t>
            </a:r>
            <a:r>
              <a:rPr lang="cs-CZ" dirty="0" err="1" smtClean="0"/>
              <a:t>ketoglutarát</a:t>
            </a:r>
            <a:r>
              <a:rPr lang="cs-CZ" dirty="0" smtClean="0"/>
              <a:t> </a:t>
            </a:r>
            <a:r>
              <a:rPr lang="cs-CZ" dirty="0"/>
              <a:t>-</a:t>
            </a:r>
            <a:r>
              <a:rPr lang="en-US" dirty="0"/>
              <a:t>&gt;</a:t>
            </a:r>
            <a:r>
              <a:rPr lang="cs-CZ" dirty="0"/>
              <a:t> </a:t>
            </a:r>
            <a:r>
              <a:rPr lang="cs-CZ" dirty="0" err="1" smtClean="0"/>
              <a:t>sukcinát</a:t>
            </a:r>
            <a:endParaRPr lang="cs-CZ" dirty="0"/>
          </a:p>
          <a:p>
            <a:pPr>
              <a:lnSpc>
                <a:spcPct val="150000"/>
              </a:lnSpc>
            </a:pPr>
            <a:endParaRPr lang="cs-CZ" dirty="0" smtClean="0"/>
          </a:p>
          <a:p>
            <a:pPr>
              <a:lnSpc>
                <a:spcPct val="150000"/>
              </a:lnSpc>
            </a:pPr>
            <a:endParaRPr lang="cs-CZ" dirty="0" smtClean="0"/>
          </a:p>
          <a:p>
            <a:pPr>
              <a:lnSpc>
                <a:spcPct val="150000"/>
              </a:lnSpc>
            </a:pPr>
            <a:r>
              <a:rPr lang="cs-CZ" b="1" dirty="0" smtClean="0"/>
              <a:t>B)  Hypoxie </a:t>
            </a:r>
            <a:r>
              <a:rPr lang="cs-CZ" dirty="0" smtClean="0"/>
              <a:t>- alternativní dráha Krebsova cyklu, reverzní syntéza citrátu</a:t>
            </a:r>
          </a:p>
          <a:p>
            <a:pPr>
              <a:lnSpc>
                <a:spcPct val="150000"/>
              </a:lnSpc>
            </a:pPr>
            <a:r>
              <a:rPr lang="cs-CZ" dirty="0"/>
              <a:t> </a:t>
            </a:r>
            <a:r>
              <a:rPr lang="cs-CZ" dirty="0" smtClean="0"/>
              <a:t>      prostřednictvím IDH2 (mitochondriální </a:t>
            </a:r>
            <a:r>
              <a:rPr lang="cs-CZ" dirty="0" err="1" smtClean="0"/>
              <a:t>isocitrát</a:t>
            </a:r>
            <a:r>
              <a:rPr lang="cs-CZ" dirty="0" smtClean="0"/>
              <a:t> dehydrogenáza 2)</a:t>
            </a:r>
          </a:p>
          <a:p>
            <a:pPr>
              <a:lnSpc>
                <a:spcPct val="150000"/>
              </a:lnSpc>
            </a:pPr>
            <a:endParaRPr lang="cs-CZ" dirty="0"/>
          </a:p>
          <a:p>
            <a:pPr marL="285750" indent="-28575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dirty="0" err="1" smtClean="0"/>
              <a:t>Podpora</a:t>
            </a:r>
            <a:r>
              <a:rPr lang="en-US" dirty="0" smtClean="0"/>
              <a:t> </a:t>
            </a:r>
            <a:r>
              <a:rPr lang="cs-CZ" dirty="0" smtClean="0"/>
              <a:t>syntézy lipidů u </a:t>
            </a:r>
            <a:r>
              <a:rPr lang="cs-CZ" dirty="0" err="1" smtClean="0"/>
              <a:t>proliferujících</a:t>
            </a:r>
            <a:r>
              <a:rPr lang="cs-CZ" dirty="0" smtClean="0"/>
              <a:t> buněk z </a:t>
            </a:r>
            <a:r>
              <a:rPr lang="cs-CZ" dirty="0" smtClean="0">
                <a:latin typeface="Symbol" panose="05050102010706020507" pitchFamily="18" charset="2"/>
              </a:rPr>
              <a:t>a</a:t>
            </a:r>
            <a:r>
              <a:rPr lang="cs-CZ" dirty="0" smtClean="0"/>
              <a:t>-</a:t>
            </a:r>
            <a:r>
              <a:rPr lang="cs-CZ" dirty="0" err="1" smtClean="0"/>
              <a:t>ketoglutarát</a:t>
            </a:r>
            <a:r>
              <a:rPr lang="cs-CZ" dirty="0" smtClean="0"/>
              <a:t> -</a:t>
            </a:r>
            <a:r>
              <a:rPr lang="en-US" dirty="0" smtClean="0"/>
              <a:t>&gt;</a:t>
            </a:r>
            <a:r>
              <a:rPr lang="cs-CZ" dirty="0" smtClean="0"/>
              <a:t> </a:t>
            </a:r>
            <a:r>
              <a:rPr lang="en-US" dirty="0" err="1" smtClean="0"/>
              <a:t>citr</a:t>
            </a:r>
            <a:r>
              <a:rPr lang="cs-CZ" dirty="0" smtClean="0"/>
              <a:t>á</a:t>
            </a:r>
            <a:r>
              <a:rPr lang="en-US" dirty="0" smtClean="0"/>
              <a:t>t</a:t>
            </a:r>
            <a:endParaRPr lang="cs-CZ" dirty="0" smtClean="0"/>
          </a:p>
          <a:p>
            <a:pPr>
              <a:lnSpc>
                <a:spcPct val="150000"/>
              </a:lnSpc>
            </a:pPr>
            <a:r>
              <a:rPr lang="cs-CZ" dirty="0"/>
              <a:t> </a:t>
            </a:r>
            <a:r>
              <a:rPr lang="cs-CZ" dirty="0" smtClean="0"/>
              <a:t>     (kmenové, </a:t>
            </a:r>
            <a:r>
              <a:rPr lang="cs-CZ" dirty="0" err="1" smtClean="0"/>
              <a:t>progenitory</a:t>
            </a:r>
            <a:r>
              <a:rPr lang="cs-CZ" dirty="0" smtClean="0"/>
              <a:t>, nádorové)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6620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" t="11183" r="3510" b="1649"/>
          <a:stretch/>
        </p:blipFill>
        <p:spPr>
          <a:xfrm>
            <a:off x="6794091" y="-10136"/>
            <a:ext cx="5260258" cy="6848472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33286" y="294968"/>
            <a:ext cx="6392327" cy="5216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 smtClean="0"/>
              <a:t>Výše zmíněné procesy jsou spojeny s tzv. </a:t>
            </a:r>
            <a:endParaRPr lang="en-US" sz="2000" b="1" dirty="0" smtClean="0"/>
          </a:p>
          <a:p>
            <a:pPr>
              <a:lnSpc>
                <a:spcPct val="150000"/>
              </a:lnSpc>
            </a:pPr>
            <a:r>
              <a:rPr lang="cs-CZ" sz="2400" b="1" dirty="0" smtClean="0"/>
              <a:t>WARTBURGOVÝM EFEKTEM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=</a:t>
            </a:r>
            <a:r>
              <a:rPr lang="en-US" sz="2000" dirty="0" smtClean="0"/>
              <a:t>&gt;  </a:t>
            </a:r>
            <a:r>
              <a:rPr lang="cs-CZ" sz="2000" dirty="0" smtClean="0"/>
              <a:t>potlačený OXPHOS i za dostatky O</a:t>
            </a:r>
            <a:r>
              <a:rPr lang="cs-CZ" sz="2000" baseline="-25000" dirty="0" smtClean="0"/>
              <a:t>2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=&gt;  </a:t>
            </a:r>
            <a:r>
              <a:rPr lang="cs-CZ" sz="2000" dirty="0" smtClean="0"/>
              <a:t>„</a:t>
            </a:r>
            <a:r>
              <a:rPr lang="en-US" sz="2000" dirty="0" err="1" smtClean="0"/>
              <a:t>podpora</a:t>
            </a:r>
            <a:r>
              <a:rPr lang="cs-CZ" sz="2000" dirty="0" smtClean="0"/>
              <a:t>“</a:t>
            </a:r>
            <a:r>
              <a:rPr lang="en-US" sz="2000" dirty="0" smtClean="0"/>
              <a:t> </a:t>
            </a:r>
            <a:r>
              <a:rPr lang="en-US" sz="2000" dirty="0" err="1" smtClean="0"/>
              <a:t>gl</a:t>
            </a:r>
            <a:r>
              <a:rPr lang="cs-CZ" sz="2000" dirty="0" err="1" smtClean="0"/>
              <a:t>ykolýzy</a:t>
            </a:r>
            <a:r>
              <a:rPr lang="cs-CZ" sz="2000" dirty="0" smtClean="0"/>
              <a:t>, zvýšený příjem glukózy a </a:t>
            </a:r>
            <a:r>
              <a:rPr lang="cs-CZ" sz="2000" dirty="0" err="1" smtClean="0"/>
              <a:t>glutaminu</a:t>
            </a: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000" dirty="0" smtClean="0"/>
              <a:t>=&gt;  </a:t>
            </a:r>
            <a:r>
              <a:rPr lang="cs-CZ" sz="2000" dirty="0" err="1"/>
              <a:t>z</a:t>
            </a:r>
            <a:r>
              <a:rPr lang="en-US" sz="2000" dirty="0" smtClean="0"/>
              <a:t>v</a:t>
            </a:r>
            <a:r>
              <a:rPr lang="cs-CZ" sz="2000" dirty="0" err="1" smtClean="0"/>
              <a:t>ýšený</a:t>
            </a:r>
            <a:r>
              <a:rPr lang="cs-CZ" sz="2000" dirty="0" smtClean="0"/>
              <a:t> příjem </a:t>
            </a:r>
            <a:r>
              <a:rPr lang="en-US" sz="2000" dirty="0" smtClean="0"/>
              <a:t>FA</a:t>
            </a:r>
            <a:r>
              <a:rPr lang="cs-CZ" sz="2000" dirty="0" smtClean="0"/>
              <a:t>*</a:t>
            </a: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000" dirty="0"/>
              <a:t>=</a:t>
            </a:r>
            <a:r>
              <a:rPr lang="en-US" sz="2000" dirty="0" smtClean="0"/>
              <a:t>&gt;  </a:t>
            </a:r>
            <a:r>
              <a:rPr lang="cs-CZ" sz="2000" dirty="0" smtClean="0"/>
              <a:t>posílená tvorba intermediálních metabolitů pro syntézy</a:t>
            </a: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000" dirty="0"/>
              <a:t> </a:t>
            </a:r>
            <a:r>
              <a:rPr lang="en-US" sz="2000" dirty="0" smtClean="0"/>
              <a:t>     </a:t>
            </a:r>
            <a:r>
              <a:rPr lang="cs-CZ" sz="2000" dirty="0" smtClean="0"/>
              <a:t>látek potřebných</a:t>
            </a:r>
            <a:r>
              <a:rPr lang="en-US" sz="2000" dirty="0" smtClean="0"/>
              <a:t> </a:t>
            </a:r>
            <a:r>
              <a:rPr lang="cs-CZ" sz="2000" dirty="0" smtClean="0"/>
              <a:t>pro buněčnou proliferaci – nukleotidy,</a:t>
            </a: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000" dirty="0"/>
              <a:t> </a:t>
            </a:r>
            <a:r>
              <a:rPr lang="en-US" sz="2000" dirty="0" smtClean="0"/>
              <a:t>     </a:t>
            </a:r>
            <a:r>
              <a:rPr lang="cs-CZ" sz="2000" dirty="0" smtClean="0"/>
              <a:t>FA -</a:t>
            </a:r>
            <a:r>
              <a:rPr lang="en-US" sz="2000" dirty="0" smtClean="0"/>
              <a:t>&gt; </a:t>
            </a:r>
            <a:r>
              <a:rPr lang="cs-CZ" sz="2000" dirty="0" smtClean="0"/>
              <a:t>lipidy, AA-</a:t>
            </a:r>
            <a:r>
              <a:rPr lang="en-US" sz="2000" dirty="0" smtClean="0"/>
              <a:t>&gt;</a:t>
            </a:r>
            <a:r>
              <a:rPr lang="cs-CZ" sz="2000" dirty="0" smtClean="0"/>
              <a:t> protein</a:t>
            </a:r>
            <a:endParaRPr lang="cs-CZ" sz="2000" dirty="0"/>
          </a:p>
          <a:p>
            <a:pPr>
              <a:lnSpc>
                <a:spcPct val="150000"/>
              </a:lnSpc>
            </a:pPr>
            <a:r>
              <a:rPr lang="en-US" sz="2000" dirty="0" smtClean="0"/>
              <a:t>=&gt;  </a:t>
            </a:r>
            <a:r>
              <a:rPr lang="en-US" sz="2000" dirty="0" err="1" smtClean="0"/>
              <a:t>potla</a:t>
            </a:r>
            <a:r>
              <a:rPr lang="cs-CZ" sz="2000" dirty="0" smtClean="0"/>
              <a:t>č</a:t>
            </a:r>
            <a:r>
              <a:rPr lang="en-US" sz="2000" dirty="0" err="1" smtClean="0"/>
              <a:t>ena</a:t>
            </a:r>
            <a:r>
              <a:rPr lang="en-US" sz="2000" dirty="0" smtClean="0"/>
              <a:t> </a:t>
            </a:r>
            <a:r>
              <a:rPr lang="en-US" sz="2000" dirty="0" err="1" smtClean="0"/>
              <a:t>epigenetick</a:t>
            </a:r>
            <a:r>
              <a:rPr lang="cs-CZ" sz="2000" dirty="0" smtClean="0"/>
              <a:t>é regulace vedoucí ke změně</a:t>
            </a: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000" dirty="0"/>
              <a:t> </a:t>
            </a:r>
            <a:r>
              <a:rPr lang="en-US" sz="2000" dirty="0" smtClean="0"/>
              <a:t>     </a:t>
            </a:r>
            <a:r>
              <a:rPr lang="cs-CZ" sz="2000" dirty="0" err="1" smtClean="0"/>
              <a:t>transkriptomu</a:t>
            </a:r>
            <a:r>
              <a:rPr lang="en-US" sz="2000" dirty="0"/>
              <a:t> </a:t>
            </a:r>
            <a:r>
              <a:rPr lang="cs-CZ" sz="2000" dirty="0" smtClean="0"/>
              <a:t>=</a:t>
            </a:r>
            <a:r>
              <a:rPr lang="en-US" sz="2000" dirty="0" smtClean="0"/>
              <a:t> </a:t>
            </a:r>
            <a:r>
              <a:rPr lang="cs-CZ" sz="2000" dirty="0" smtClean="0"/>
              <a:t>Inhibice diferenciace </a:t>
            </a:r>
            <a:endParaRPr lang="en-US" sz="2000" dirty="0" smtClean="0"/>
          </a:p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2" name="Šipka dolů 1"/>
          <p:cNvSpPr/>
          <p:nvPr/>
        </p:nvSpPr>
        <p:spPr>
          <a:xfrm>
            <a:off x="934065" y="5928852"/>
            <a:ext cx="491612" cy="835742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699785" y="574418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*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92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" y="167148"/>
            <a:ext cx="6521911" cy="656794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540260" y="698090"/>
            <a:ext cx="5651740" cy="2262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 smtClean="0"/>
              <a:t>Zvýšená utilizace FA</a:t>
            </a:r>
          </a:p>
          <a:p>
            <a:pPr>
              <a:lnSpc>
                <a:spcPct val="150000"/>
              </a:lnSpc>
            </a:pPr>
            <a:r>
              <a:rPr lang="cs-CZ" sz="2000" b="1" dirty="0" err="1" smtClean="0"/>
              <a:t>proliferujícícmi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nádorvými</a:t>
            </a:r>
            <a:r>
              <a:rPr lang="cs-CZ" sz="2000" b="1" dirty="0" smtClean="0"/>
              <a:t>/kmenovými buňkami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- Příjem FA prostřednictvím CD36 (glykoprotein vázající FA)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- Tvorba Acetyl-</a:t>
            </a:r>
            <a:r>
              <a:rPr lang="cs-CZ" dirty="0" err="1" smtClean="0"/>
              <a:t>CoA</a:t>
            </a:r>
            <a:r>
              <a:rPr lang="cs-CZ" dirty="0" smtClean="0"/>
              <a:t> </a:t>
            </a:r>
            <a:r>
              <a:rPr lang="cs-CZ" dirty="0" smtClean="0">
                <a:latin typeface="Symbol" panose="05050102010706020507" pitchFamily="18" charset="2"/>
              </a:rPr>
              <a:t>b</a:t>
            </a:r>
            <a:r>
              <a:rPr lang="cs-CZ" dirty="0" smtClean="0"/>
              <a:t>-oxidací z FA v </a:t>
            </a:r>
            <a:r>
              <a:rPr lang="cs-CZ" dirty="0" err="1" smtClean="0"/>
              <a:t>mitochondriiích</a:t>
            </a:r>
            <a:endParaRPr lang="cs-CZ" dirty="0" smtClean="0"/>
          </a:p>
          <a:p>
            <a:pPr>
              <a:lnSpc>
                <a:spcPct val="150000"/>
              </a:lnSpc>
            </a:pPr>
            <a:r>
              <a:rPr lang="cs-CZ" dirty="0" smtClean="0"/>
              <a:t>- Tvorba citrátu citrát </a:t>
            </a:r>
            <a:r>
              <a:rPr lang="cs-CZ" dirty="0" err="1" smtClean="0"/>
              <a:t>syntázou</a:t>
            </a:r>
            <a:r>
              <a:rPr lang="cs-CZ" dirty="0" smtClean="0"/>
              <a:t> z Acetyl-</a:t>
            </a:r>
            <a:r>
              <a:rPr lang="cs-CZ" dirty="0" err="1" smtClean="0"/>
              <a:t>CoA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531743" y="6119543"/>
            <a:ext cx="528856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CPT1 </a:t>
            </a:r>
            <a:r>
              <a:rPr lang="cs-CZ" sz="1600" dirty="0" smtClean="0"/>
              <a:t>Karnitin </a:t>
            </a:r>
            <a:r>
              <a:rPr lang="cs-CZ" sz="1600" dirty="0" err="1"/>
              <a:t>palmitoyltransferáza</a:t>
            </a:r>
            <a:r>
              <a:rPr lang="cs-CZ" sz="1600" dirty="0"/>
              <a:t> </a:t>
            </a:r>
            <a:r>
              <a:rPr lang="cs-CZ" sz="1600" dirty="0" smtClean="0"/>
              <a:t>1 – vazbou Acetyl-</a:t>
            </a:r>
            <a:r>
              <a:rPr lang="cs-CZ" sz="1600" dirty="0" err="1" smtClean="0"/>
              <a:t>CoA</a:t>
            </a:r>
            <a:r>
              <a:rPr lang="cs-CZ" sz="1600" dirty="0" smtClean="0"/>
              <a:t>/FA</a:t>
            </a:r>
          </a:p>
          <a:p>
            <a:r>
              <a:rPr lang="cs-CZ" sz="1600" dirty="0" smtClean="0"/>
              <a:t>            na karnitin, </a:t>
            </a:r>
            <a:r>
              <a:rPr lang="cs-CZ" sz="1600" dirty="0" err="1" smtClean="0"/>
              <a:t>umožnujě</a:t>
            </a:r>
            <a:r>
              <a:rPr lang="cs-CZ" sz="1600" dirty="0" smtClean="0"/>
              <a:t> jejich transport do mitochondrií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626466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18" y="49416"/>
            <a:ext cx="96520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4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148" y="0"/>
            <a:ext cx="100622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Skupina 28"/>
          <p:cNvGrpSpPr/>
          <p:nvPr/>
        </p:nvGrpSpPr>
        <p:grpSpPr>
          <a:xfrm>
            <a:off x="6309357" y="1852395"/>
            <a:ext cx="5137614" cy="2405449"/>
            <a:chOff x="6305649" y="1970515"/>
            <a:chExt cx="5137614" cy="2405449"/>
          </a:xfrm>
        </p:grpSpPr>
        <p:sp>
          <p:nvSpPr>
            <p:cNvPr id="9" name="TextovéPole 8"/>
            <p:cNvSpPr txBox="1"/>
            <p:nvPr/>
          </p:nvSpPr>
          <p:spPr>
            <a:xfrm>
              <a:off x="6305649" y="3315199"/>
              <a:ext cx="242329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4800" dirty="0" smtClean="0"/>
                <a:t>glykolýza</a:t>
              </a:r>
              <a:endParaRPr lang="cs-CZ" sz="4800" dirty="0"/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10010446" y="3580615"/>
              <a:ext cx="8851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 smtClean="0"/>
                <a:t>OXPHOS</a:t>
              </a:r>
              <a:endParaRPr lang="cs-CZ" sz="1600" dirty="0"/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7909936" y="3975854"/>
              <a:ext cx="29856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 smtClean="0"/>
                <a:t>Alternativní Krebsův cyklus</a:t>
              </a:r>
              <a:endParaRPr lang="cs-CZ" sz="2000" dirty="0"/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8609613" y="3461712"/>
              <a:ext cx="14008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 smtClean="0"/>
                <a:t>Krebsův cyklus</a:t>
              </a:r>
              <a:endParaRPr lang="cs-CZ" sz="1600" dirty="0"/>
            </a:p>
          </p:txBody>
        </p:sp>
        <p:grpSp>
          <p:nvGrpSpPr>
            <p:cNvPr id="23" name="Skupina 22"/>
            <p:cNvGrpSpPr/>
            <p:nvPr/>
          </p:nvGrpSpPr>
          <p:grpSpPr>
            <a:xfrm>
              <a:off x="6788869" y="1970515"/>
              <a:ext cx="4654394" cy="1453166"/>
              <a:chOff x="6770397" y="1166354"/>
              <a:chExt cx="4654394" cy="1453166"/>
            </a:xfrm>
            <a:solidFill>
              <a:srgbClr val="92D050"/>
            </a:solidFill>
          </p:grpSpPr>
          <p:sp>
            <p:nvSpPr>
              <p:cNvPr id="18" name="Ovál 17"/>
              <p:cNvSpPr/>
              <p:nvPr/>
            </p:nvSpPr>
            <p:spPr>
              <a:xfrm>
                <a:off x="6770397" y="1166354"/>
                <a:ext cx="4654394" cy="145316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9" name="TextovéPole 18"/>
              <p:cNvSpPr txBox="1"/>
              <p:nvPr/>
            </p:nvSpPr>
            <p:spPr>
              <a:xfrm>
                <a:off x="7029946" y="1569771"/>
                <a:ext cx="4248279" cy="646331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cs-CZ" sz="3600" b="1" dirty="0" err="1" smtClean="0">
                    <a:latin typeface="Comic Sans MS" panose="030F0702030302020204" pitchFamily="66" charset="0"/>
                  </a:rPr>
                  <a:t>Proliferující</a:t>
                </a:r>
                <a:r>
                  <a:rPr lang="cs-CZ" sz="3600" b="1" dirty="0" smtClean="0">
                    <a:latin typeface="Comic Sans MS" panose="030F0702030302020204" pitchFamily="66" charset="0"/>
                  </a:rPr>
                  <a:t> buňky</a:t>
                </a:r>
                <a:endParaRPr lang="cs-CZ" sz="3600" b="1" dirty="0">
                  <a:latin typeface="Comic Sans MS" panose="030F0702030302020204" pitchFamily="66" charset="0"/>
                </a:endParaRPr>
              </a:p>
            </p:txBody>
          </p:sp>
        </p:grpSp>
      </p:grpSp>
      <p:grpSp>
        <p:nvGrpSpPr>
          <p:cNvPr id="30" name="Skupina 29"/>
          <p:cNvGrpSpPr/>
          <p:nvPr/>
        </p:nvGrpSpPr>
        <p:grpSpPr>
          <a:xfrm>
            <a:off x="559691" y="3276515"/>
            <a:ext cx="4903466" cy="2648156"/>
            <a:chOff x="389604" y="3234672"/>
            <a:chExt cx="4903466" cy="2648156"/>
          </a:xfrm>
        </p:grpSpPr>
        <p:sp>
          <p:nvSpPr>
            <p:cNvPr id="10" name="TextovéPole 9"/>
            <p:cNvSpPr txBox="1"/>
            <p:nvPr/>
          </p:nvSpPr>
          <p:spPr>
            <a:xfrm>
              <a:off x="389604" y="5053736"/>
              <a:ext cx="1022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glykolýza</a:t>
              </a:r>
              <a:endParaRPr lang="cs-CZ" dirty="0"/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3359527" y="5069125"/>
              <a:ext cx="19335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4000" dirty="0" smtClean="0"/>
                <a:t>OXPHOS</a:t>
              </a:r>
              <a:endParaRPr lang="cs-CZ" sz="4000" dirty="0"/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1500044" y="5251886"/>
              <a:ext cx="18594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dirty="0" smtClean="0"/>
                <a:t>Alternativní Krebsův cyklus</a:t>
              </a:r>
              <a:endParaRPr lang="cs-CZ" sz="1200" dirty="0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1208162" y="4592071"/>
              <a:ext cx="322274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4000" dirty="0" smtClean="0"/>
                <a:t>Krebsův cyklus</a:t>
              </a:r>
              <a:endParaRPr lang="cs-CZ" sz="4000" dirty="0"/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1481926" y="5482718"/>
              <a:ext cx="15101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 smtClean="0">
                  <a:latin typeface="Symbol" panose="05050102010706020507" pitchFamily="18" charset="2"/>
                </a:rPr>
                <a:t>b</a:t>
              </a:r>
              <a:r>
                <a:rPr lang="cs-CZ" sz="2000" dirty="0" smtClean="0"/>
                <a:t>-oxidace FA</a:t>
              </a:r>
              <a:endParaRPr lang="cs-CZ" sz="2000" dirty="0"/>
            </a:p>
          </p:txBody>
        </p:sp>
        <p:grpSp>
          <p:nvGrpSpPr>
            <p:cNvPr id="22" name="Skupina 21"/>
            <p:cNvGrpSpPr/>
            <p:nvPr/>
          </p:nvGrpSpPr>
          <p:grpSpPr>
            <a:xfrm>
              <a:off x="635313" y="3234672"/>
              <a:ext cx="4654394" cy="1453166"/>
              <a:chOff x="943046" y="2602579"/>
              <a:chExt cx="4654394" cy="1453166"/>
            </a:xfrm>
            <a:solidFill>
              <a:srgbClr val="FF0000"/>
            </a:solidFill>
          </p:grpSpPr>
          <p:sp>
            <p:nvSpPr>
              <p:cNvPr id="20" name="Ovál 19"/>
              <p:cNvSpPr/>
              <p:nvPr/>
            </p:nvSpPr>
            <p:spPr>
              <a:xfrm>
                <a:off x="943046" y="2602579"/>
                <a:ext cx="4654394" cy="145316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1" name="TextovéPole 20"/>
              <p:cNvSpPr txBox="1"/>
              <p:nvPr/>
            </p:nvSpPr>
            <p:spPr>
              <a:xfrm>
                <a:off x="1416533" y="3037815"/>
                <a:ext cx="3530134" cy="646331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cs-CZ" sz="3600" b="1" dirty="0" smtClean="0">
                    <a:latin typeface="Comic Sans MS" panose="030F0702030302020204" pitchFamily="66" charset="0"/>
                  </a:rPr>
                  <a:t>Pracující buňky</a:t>
                </a:r>
                <a:endParaRPr lang="cs-CZ" sz="3600" b="1" dirty="0">
                  <a:latin typeface="Comic Sans MS" panose="030F0702030302020204" pitchFamily="66" charset="0"/>
                </a:endParaRPr>
              </a:p>
            </p:txBody>
          </p:sp>
        </p:grpSp>
      </p:grpSp>
      <p:grpSp>
        <p:nvGrpSpPr>
          <p:cNvPr id="28" name="Skupina 27"/>
          <p:cNvGrpSpPr/>
          <p:nvPr/>
        </p:nvGrpSpPr>
        <p:grpSpPr>
          <a:xfrm>
            <a:off x="808763" y="641411"/>
            <a:ext cx="4654394" cy="2055686"/>
            <a:chOff x="721145" y="-24249"/>
            <a:chExt cx="4654394" cy="2055686"/>
          </a:xfrm>
        </p:grpSpPr>
        <p:sp>
          <p:nvSpPr>
            <p:cNvPr id="5" name="TextovéPole 4"/>
            <p:cNvSpPr txBox="1"/>
            <p:nvPr/>
          </p:nvSpPr>
          <p:spPr>
            <a:xfrm>
              <a:off x="1411393" y="1450060"/>
              <a:ext cx="8394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 smtClean="0"/>
                <a:t>glykolýza</a:t>
              </a:r>
              <a:endParaRPr lang="cs-CZ" sz="1400" dirty="0"/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3915736" y="1437789"/>
              <a:ext cx="7961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 smtClean="0"/>
                <a:t>OXPHOS</a:t>
              </a:r>
              <a:endParaRPr lang="cs-CZ" sz="1400" dirty="0"/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2559861" y="1473751"/>
              <a:ext cx="10963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dirty="0" smtClean="0"/>
                <a:t>Krebsův cyklus</a:t>
              </a:r>
              <a:endParaRPr lang="cs-CZ" sz="1200" dirty="0"/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2056253" y="1754438"/>
              <a:ext cx="18594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dirty="0" smtClean="0"/>
                <a:t>Alternativní Krebsův cyklus</a:t>
              </a:r>
              <a:endParaRPr lang="cs-CZ" sz="1200" dirty="0"/>
            </a:p>
          </p:txBody>
        </p:sp>
        <p:grpSp>
          <p:nvGrpSpPr>
            <p:cNvPr id="27" name="Skupina 26"/>
            <p:cNvGrpSpPr/>
            <p:nvPr/>
          </p:nvGrpSpPr>
          <p:grpSpPr>
            <a:xfrm>
              <a:off x="721145" y="-24249"/>
              <a:ext cx="4654394" cy="1453166"/>
              <a:chOff x="1521481" y="1911138"/>
              <a:chExt cx="4654394" cy="1453166"/>
            </a:xfrm>
          </p:grpSpPr>
          <p:sp>
            <p:nvSpPr>
              <p:cNvPr id="25" name="Ovál 24"/>
              <p:cNvSpPr/>
              <p:nvPr/>
            </p:nvSpPr>
            <p:spPr>
              <a:xfrm>
                <a:off x="1521481" y="1911138"/>
                <a:ext cx="4654394" cy="145316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" name="TextovéPole 1"/>
              <p:cNvSpPr txBox="1"/>
              <p:nvPr/>
            </p:nvSpPr>
            <p:spPr>
              <a:xfrm>
                <a:off x="1845222" y="1921793"/>
                <a:ext cx="4067139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3600" b="1" dirty="0" smtClean="0">
                    <a:latin typeface="Comic Sans MS" panose="030F0702030302020204" pitchFamily="66" charset="0"/>
                  </a:rPr>
                  <a:t>      Spící/</a:t>
                </a:r>
              </a:p>
              <a:p>
                <a:r>
                  <a:rPr lang="cs-CZ" sz="3600" b="1" dirty="0" err="1" smtClean="0">
                    <a:latin typeface="Comic Sans MS" panose="030F0702030302020204" pitchFamily="66" charset="0"/>
                  </a:rPr>
                  <a:t>quiescentní</a:t>
                </a:r>
                <a:r>
                  <a:rPr lang="cs-CZ" sz="3600" b="1" dirty="0" smtClean="0">
                    <a:latin typeface="Comic Sans MS" panose="030F0702030302020204" pitchFamily="66" charset="0"/>
                  </a:rPr>
                  <a:t> buňky</a:t>
                </a:r>
                <a:endParaRPr lang="cs-CZ" sz="3600" b="1" dirty="0"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31" name="TextovéPole 30"/>
          <p:cNvSpPr txBox="1"/>
          <p:nvPr/>
        </p:nvSpPr>
        <p:spPr>
          <a:xfrm>
            <a:off x="6336705" y="5110968"/>
            <a:ext cx="5679119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 smtClean="0"/>
              <a:t>Ovlivněno:</a:t>
            </a:r>
          </a:p>
          <a:p>
            <a:r>
              <a:rPr lang="cs-CZ" dirty="0" smtClean="0"/>
              <a:t>- dostupností substrátů (O2, AA, lipidy, glukóza/</a:t>
            </a:r>
            <a:r>
              <a:rPr lang="cs-CZ" dirty="0" err="1" smtClean="0"/>
              <a:t>glutamin</a:t>
            </a:r>
            <a:r>
              <a:rPr lang="cs-CZ" dirty="0" smtClean="0"/>
              <a:t>,…)</a:t>
            </a:r>
          </a:p>
          <a:p>
            <a:r>
              <a:rPr lang="cs-CZ" dirty="0" smtClean="0"/>
              <a:t>- vnějším řízením (růstové faktory / </a:t>
            </a:r>
            <a:r>
              <a:rPr lang="cs-CZ" dirty="0" err="1" smtClean="0"/>
              <a:t>cytokiny</a:t>
            </a:r>
            <a:r>
              <a:rPr lang="cs-CZ" dirty="0" smtClean="0"/>
              <a:t> / hormony,…)</a:t>
            </a:r>
            <a:endParaRPr lang="cs-CZ" dirty="0"/>
          </a:p>
        </p:txBody>
      </p:sp>
      <p:sp>
        <p:nvSpPr>
          <p:cNvPr id="32" name="Šipka dolů 31"/>
          <p:cNvSpPr/>
          <p:nvPr/>
        </p:nvSpPr>
        <p:spPr>
          <a:xfrm>
            <a:off x="5199643" y="6034298"/>
            <a:ext cx="1238102" cy="823702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5151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260" y="313749"/>
            <a:ext cx="5633024" cy="64301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20582" t="13589" r="25888"/>
          <a:stretch/>
        </p:blipFill>
        <p:spPr>
          <a:xfrm>
            <a:off x="83574" y="1400698"/>
            <a:ext cx="5765375" cy="52350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ovéPole 3"/>
          <p:cNvSpPr txBox="1"/>
          <p:nvPr/>
        </p:nvSpPr>
        <p:spPr>
          <a:xfrm>
            <a:off x="2482645" y="5089885"/>
            <a:ext cx="32494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Zapojení ostatních tkání</a:t>
            </a:r>
          </a:p>
          <a:p>
            <a:r>
              <a:rPr lang="cs-CZ" sz="2400" b="1" dirty="0" smtClean="0"/>
              <a:t>v proliferaci buněk</a:t>
            </a:r>
            <a:endParaRPr lang="cs-CZ" sz="24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3133441" y="146601"/>
            <a:ext cx="376680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Příklady transkripčních faktorů</a:t>
            </a:r>
          </a:p>
          <a:p>
            <a:r>
              <a:rPr lang="cs-CZ" sz="2000" b="1" dirty="0" smtClean="0"/>
              <a:t>spojených s regulací metabolismu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228729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2"/>
          <p:cNvGrpSpPr>
            <a:grpSpLocks/>
          </p:cNvGrpSpPr>
          <p:nvPr/>
        </p:nvGrpSpPr>
        <p:grpSpPr bwMode="auto">
          <a:xfrm>
            <a:off x="2358923" y="1155288"/>
            <a:ext cx="7035800" cy="5638800"/>
            <a:chOff x="1041400" y="1066800"/>
            <a:chExt cx="7036435" cy="5638800"/>
          </a:xfrm>
        </p:grpSpPr>
        <p:pic>
          <p:nvPicPr>
            <p:cNvPr id="3" name="Picture 6" descr="http://image.slidesharecdn.com/enzymes-140308034746-phpapp02/95/enzymes-30-638.jpg?cb=139425052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400" y="1066800"/>
              <a:ext cx="7036435" cy="563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ovéPole 2"/>
            <p:cNvSpPr txBox="1">
              <a:spLocks noChangeArrowheads="1"/>
            </p:cNvSpPr>
            <p:nvPr/>
          </p:nvSpPr>
          <p:spPr bwMode="auto">
            <a:xfrm>
              <a:off x="5496560" y="2938046"/>
              <a:ext cx="172675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600" b="1">
                  <a:solidFill>
                    <a:srgbClr val="000000"/>
                  </a:solidFill>
                </a:rPr>
                <a:t>V    IV  III    II    I </a:t>
              </a:r>
              <a:endParaRPr lang="cs-CZ" altLang="cs-CZ" sz="1600" b="1">
                <a:solidFill>
                  <a:srgbClr val="000000"/>
                </a:solidFill>
              </a:endParaRPr>
            </a:p>
          </p:txBody>
        </p:sp>
      </p:grpSp>
      <p:sp>
        <p:nvSpPr>
          <p:cNvPr id="5" name="TextovéPole 3"/>
          <p:cNvSpPr txBox="1">
            <a:spLocks noChangeArrowheads="1"/>
          </p:cNvSpPr>
          <p:nvPr/>
        </p:nvSpPr>
        <p:spPr bwMode="auto">
          <a:xfrm>
            <a:off x="2436916" y="118653"/>
            <a:ext cx="735169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 smtClean="0"/>
              <a:t>Alosterická regulace laktát dehydrogenázy (</a:t>
            </a:r>
            <a:r>
              <a:rPr lang="en-US" altLang="cs-CZ" sz="2400" b="1" dirty="0" smtClean="0"/>
              <a:t>LDH</a:t>
            </a:r>
            <a:r>
              <a:rPr lang="cs-CZ" altLang="cs-CZ" sz="2400" b="1" dirty="0" smtClean="0"/>
              <a:t>)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cs-CZ" sz="2000" b="1" dirty="0" smtClean="0"/>
              <a:t>la</a:t>
            </a:r>
            <a:r>
              <a:rPr lang="cs-CZ" altLang="cs-CZ" sz="2000" b="1" dirty="0"/>
              <a:t>k</a:t>
            </a:r>
            <a:r>
              <a:rPr lang="en-US" altLang="cs-CZ" sz="2000" b="1" dirty="0"/>
              <a:t>t</a:t>
            </a:r>
            <a:r>
              <a:rPr lang="cs-CZ" altLang="cs-CZ" sz="2000" b="1" dirty="0"/>
              <a:t>á</a:t>
            </a:r>
            <a:r>
              <a:rPr lang="en-US" altLang="cs-CZ" sz="2000" b="1" dirty="0"/>
              <a:t>t &lt;</a:t>
            </a:r>
            <a:r>
              <a:rPr lang="cs-CZ" altLang="cs-CZ" sz="2000" b="1" dirty="0"/>
              <a:t>=</a:t>
            </a:r>
            <a:r>
              <a:rPr lang="en-US" altLang="cs-CZ" sz="2000" b="1" dirty="0"/>
              <a:t>&gt; </a:t>
            </a:r>
            <a:r>
              <a:rPr lang="cs-CZ" altLang="cs-CZ" sz="2000" b="1" dirty="0"/>
              <a:t>pyruvát na tkáňové </a:t>
            </a:r>
            <a:r>
              <a:rPr lang="cs-CZ" altLang="cs-CZ" sz="2000" b="1" dirty="0" smtClean="0"/>
              <a:t>úrovni </a:t>
            </a:r>
            <a:r>
              <a:rPr lang="cs-CZ" altLang="cs-CZ" sz="2000" dirty="0" smtClean="0"/>
              <a:t>(savci)</a:t>
            </a: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134919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5"/>
          <p:cNvGrpSpPr>
            <a:grpSpLocks/>
          </p:cNvGrpSpPr>
          <p:nvPr/>
        </p:nvGrpSpPr>
        <p:grpSpPr bwMode="auto">
          <a:xfrm>
            <a:off x="1360232" y="266342"/>
            <a:ext cx="8107363" cy="7545387"/>
            <a:chOff x="505520" y="198635"/>
            <a:chExt cx="8106477" cy="7546160"/>
          </a:xfrm>
        </p:grpSpPr>
        <p:pic>
          <p:nvPicPr>
            <p:cNvPr id="3" name="Picture 2" descr="http://ila.ilsl.br/imagens/v57n3a07-tab0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997" y="4210250"/>
              <a:ext cx="8100000" cy="3534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0" descr="http://www.frontiersin.org/files/Articles/13090/fphar-02-00049-HTML/image_m/fphar-02-00049-g004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520" y="198635"/>
              <a:ext cx="8100000" cy="4678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8831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760" y="482086"/>
            <a:ext cx="6257697" cy="425706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55640" y="383457"/>
            <a:ext cx="9930796" cy="62324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800" b="1" dirty="0" smtClean="0"/>
              <a:t>Fagocyty – </a:t>
            </a:r>
            <a:r>
              <a:rPr lang="cs-CZ" sz="2400" b="1" dirty="0" err="1" smtClean="0"/>
              <a:t>fagocytósa</a:t>
            </a:r>
            <a:r>
              <a:rPr lang="cs-CZ" sz="2400" b="1" dirty="0" smtClean="0"/>
              <a:t>/oxidativní vzplanutí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/>
              <a:t>Stimulace fagocytů 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(protilátky s antigenem, komplement, </a:t>
            </a:r>
            <a:r>
              <a:rPr lang="cs-CZ" dirty="0" err="1" smtClean="0"/>
              <a:t>cytokiny</a:t>
            </a:r>
            <a:r>
              <a:rPr lang="cs-CZ" dirty="0" smtClean="0"/>
              <a:t>, opsoniny, LPS,…)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/>
              <a:t>Tvorba reaktivních kyslíkových radikálů a oxidů dusíku</a:t>
            </a:r>
          </a:p>
          <a:p>
            <a:pPr>
              <a:lnSpc>
                <a:spcPct val="150000"/>
              </a:lnSpc>
            </a:pPr>
            <a:r>
              <a:rPr lang="cs-CZ" dirty="0"/>
              <a:t> </a:t>
            </a:r>
            <a:r>
              <a:rPr lang="cs-CZ" dirty="0" smtClean="0"/>
              <a:t>   </a:t>
            </a:r>
            <a:r>
              <a:rPr lang="en-US" dirty="0" smtClean="0"/>
              <a:t> </a:t>
            </a:r>
            <a:r>
              <a:rPr lang="cs-CZ" dirty="0" smtClean="0"/>
              <a:t>(</a:t>
            </a:r>
            <a:r>
              <a:rPr lang="en-US" dirty="0" err="1" smtClean="0"/>
              <a:t>likvidace</a:t>
            </a:r>
            <a:r>
              <a:rPr lang="en-US" dirty="0" smtClean="0"/>
              <a:t> </a:t>
            </a:r>
            <a:r>
              <a:rPr lang="en-US" dirty="0" err="1" smtClean="0"/>
              <a:t>patogenu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fagosomu</a:t>
            </a:r>
            <a:r>
              <a:rPr lang="cs-CZ" dirty="0" smtClean="0"/>
              <a:t>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/>
              <a:t>Nárůst spotřeby O</a:t>
            </a:r>
            <a:r>
              <a:rPr lang="cs-CZ" baseline="-25000" dirty="0" smtClean="0"/>
              <a:t>2</a:t>
            </a:r>
            <a:endParaRPr lang="en-US" baseline="-25000" dirty="0" smtClean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/>
              <a:t>Zvýšení příjmu </a:t>
            </a:r>
            <a:r>
              <a:rPr lang="cs-CZ" dirty="0" err="1" smtClean="0"/>
              <a:t>glukósy</a:t>
            </a:r>
            <a:r>
              <a:rPr lang="cs-CZ" dirty="0" smtClean="0"/>
              <a:t> (pentózový cyklus)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/>
              <a:t>Utilizace argininu (NO, ONOO)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/>
              <a:t>Zvýšení produkce NADPH (např. pentózový cyklus)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 smtClean="0"/>
              <a:t>N</a:t>
            </a:r>
            <a:r>
              <a:rPr lang="cs-CZ" dirty="0" err="1" smtClean="0"/>
              <a:t>árůst</a:t>
            </a:r>
            <a:r>
              <a:rPr lang="en-US" dirty="0" smtClean="0"/>
              <a:t> spot</a:t>
            </a:r>
            <a:r>
              <a:rPr lang="cs-CZ" dirty="0" smtClean="0"/>
              <a:t>ř</a:t>
            </a:r>
            <a:r>
              <a:rPr lang="en-US" dirty="0" err="1" smtClean="0"/>
              <a:t>eb</a:t>
            </a:r>
            <a:r>
              <a:rPr lang="cs-CZ" dirty="0" smtClean="0"/>
              <a:t>y</a:t>
            </a:r>
            <a:r>
              <a:rPr lang="en-US" dirty="0" smtClean="0"/>
              <a:t> </a:t>
            </a:r>
            <a:r>
              <a:rPr lang="en-US" dirty="0" err="1" smtClean="0"/>
              <a:t>energie</a:t>
            </a:r>
            <a:endParaRPr lang="cs-CZ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/>
              <a:t>Zvýšení ochrany proti ROS/NOS – antioxidační mechanismy (metabolismus </a:t>
            </a:r>
            <a:r>
              <a:rPr lang="cs-CZ" dirty="0" err="1" smtClean="0"/>
              <a:t>glutathionu</a:t>
            </a:r>
            <a:r>
              <a:rPr lang="cs-CZ" dirty="0" smtClean="0"/>
              <a:t> a </a:t>
            </a:r>
            <a:r>
              <a:rPr lang="cs-CZ" dirty="0" err="1" smtClean="0"/>
              <a:t>thiredoxinů</a:t>
            </a:r>
            <a:r>
              <a:rPr lang="cs-CZ" dirty="0" smtClean="0"/>
              <a:t>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cs-CZ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/>
              <a:t>Úloha na NADPH závislých oxidáz (NOX1-4, DUOX1,2), fagocyty </a:t>
            </a:r>
            <a:r>
              <a:rPr lang="cs-CZ" sz="2000" b="1" dirty="0" smtClean="0"/>
              <a:t>NOX2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/>
              <a:t>Úloha NO </a:t>
            </a:r>
            <a:r>
              <a:rPr lang="cs-CZ" dirty="0" err="1" smtClean="0"/>
              <a:t>syntásy</a:t>
            </a:r>
            <a:r>
              <a:rPr lang="cs-CZ" dirty="0" smtClean="0"/>
              <a:t> (NOS</a:t>
            </a:r>
            <a:r>
              <a:rPr lang="en-US" dirty="0" smtClean="0"/>
              <a:t>;</a:t>
            </a:r>
            <a:r>
              <a:rPr lang="cs-CZ" dirty="0" smtClean="0"/>
              <a:t> e-endoteliální, n-neurální, i-indukovaná)</a:t>
            </a:r>
            <a:r>
              <a:rPr lang="en-US" dirty="0" smtClean="0"/>
              <a:t>, </a:t>
            </a:r>
            <a:r>
              <a:rPr lang="en-US" dirty="0" err="1" smtClean="0"/>
              <a:t>fagoc</a:t>
            </a:r>
            <a:r>
              <a:rPr lang="cs-CZ" dirty="0" smtClean="0"/>
              <a:t>y</a:t>
            </a:r>
            <a:r>
              <a:rPr lang="en-US" dirty="0" smtClean="0"/>
              <a:t>t</a:t>
            </a:r>
            <a:r>
              <a:rPr lang="cs-CZ" dirty="0"/>
              <a:t>y</a:t>
            </a:r>
            <a:r>
              <a:rPr lang="en-US" dirty="0" smtClean="0"/>
              <a:t> </a:t>
            </a:r>
            <a:r>
              <a:rPr lang="en-US" sz="2000" b="1" dirty="0" err="1" smtClean="0"/>
              <a:t>iNOS</a:t>
            </a:r>
            <a:endParaRPr lang="cs-CZ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28540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8"/>
          <a:stretch/>
        </p:blipFill>
        <p:spPr>
          <a:xfrm>
            <a:off x="235629" y="1270139"/>
            <a:ext cx="4724756" cy="5587861"/>
          </a:xfrm>
          <a:prstGeom prst="rect">
            <a:avLst/>
          </a:prstGeom>
        </p:spPr>
      </p:pic>
      <p:pic>
        <p:nvPicPr>
          <p:cNvPr id="5" name="Picture 4" descr="http://dl1.cuni.cz/file.php/2953/sacharidy_2/pentosovy_cyklus_souhr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786" y="6339731"/>
            <a:ext cx="6543675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biocarta.com/pathfiles/pentosePathway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1" y="924729"/>
            <a:ext cx="6768752" cy="541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1494503" y="304800"/>
            <a:ext cx="2356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Pentózový cyklus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80302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6" y="2418734"/>
            <a:ext cx="9636242" cy="432067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626" y="0"/>
            <a:ext cx="3618548" cy="352496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535209" y="863958"/>
            <a:ext cx="4922823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800" b="1" dirty="0" smtClean="0"/>
              <a:t>Na NADPH </a:t>
            </a:r>
            <a:r>
              <a:rPr lang="cs-CZ" sz="2800" b="1" dirty="0" err="1" smtClean="0"/>
              <a:t>závilá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oxidása</a:t>
            </a:r>
            <a:endParaRPr lang="cs-CZ" sz="2800" b="1" dirty="0" smtClean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b="1" dirty="0" smtClean="0"/>
              <a:t>Tvorba </a:t>
            </a:r>
            <a:r>
              <a:rPr lang="cs-CZ" b="1" dirty="0" err="1" smtClean="0"/>
              <a:t>superoxidu</a:t>
            </a:r>
            <a:r>
              <a:rPr lang="cs-CZ" b="1" dirty="0" smtClean="0"/>
              <a:t> O</a:t>
            </a:r>
            <a:r>
              <a:rPr lang="cs-CZ" b="1" baseline="-25000" dirty="0" smtClean="0"/>
              <a:t>2</a:t>
            </a:r>
            <a:r>
              <a:rPr lang="cs-CZ" b="1" baseline="30000" dirty="0" smtClean="0"/>
              <a:t>-</a:t>
            </a:r>
            <a:r>
              <a:rPr lang="cs-CZ" b="1" dirty="0" smtClean="0"/>
              <a:t> a peroxidu vodíku H</a:t>
            </a:r>
            <a:r>
              <a:rPr lang="cs-CZ" b="1" baseline="-25000" dirty="0" smtClean="0"/>
              <a:t>2</a:t>
            </a:r>
            <a:r>
              <a:rPr lang="cs-CZ" b="1" dirty="0" smtClean="0"/>
              <a:t>O</a:t>
            </a:r>
            <a:r>
              <a:rPr lang="cs-CZ" b="1" baseline="-25000" dirty="0" smtClean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835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796414" y="478078"/>
            <a:ext cx="5803384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 b="1" dirty="0" smtClean="0"/>
              <a:t>Výběr ROS produktů oxidativního vzplanutí</a:t>
            </a:r>
          </a:p>
          <a:p>
            <a:pPr>
              <a:lnSpc>
                <a:spcPct val="150000"/>
              </a:lnSpc>
            </a:pPr>
            <a:r>
              <a:rPr lang="cs-CZ" sz="2000" b="1" dirty="0" smtClean="0"/>
              <a:t>	Superoxidový anion - O</a:t>
            </a:r>
            <a:r>
              <a:rPr lang="cs-CZ" sz="2000" b="1" baseline="-25000" dirty="0" smtClean="0"/>
              <a:t>2</a:t>
            </a:r>
            <a:r>
              <a:rPr lang="cs-CZ" sz="2000" b="1" baseline="30000" dirty="0" smtClean="0"/>
              <a:t>-</a:t>
            </a:r>
            <a:r>
              <a:rPr lang="cs-CZ" sz="2000" b="1" dirty="0" smtClean="0"/>
              <a:t> </a:t>
            </a:r>
            <a:r>
              <a:rPr lang="cs-CZ" sz="2000" dirty="0" smtClean="0"/>
              <a:t>(NOX)</a:t>
            </a:r>
          </a:p>
          <a:p>
            <a:pPr>
              <a:lnSpc>
                <a:spcPct val="150000"/>
              </a:lnSpc>
            </a:pPr>
            <a:r>
              <a:rPr lang="cs-CZ" sz="2000" b="1" dirty="0" smtClean="0"/>
              <a:t>	Peroxid vodíku - H</a:t>
            </a:r>
            <a:r>
              <a:rPr lang="cs-CZ" sz="2000" b="1" baseline="-25000" dirty="0" smtClean="0"/>
              <a:t>2</a:t>
            </a:r>
            <a:r>
              <a:rPr lang="cs-CZ" sz="2000" b="1" dirty="0" smtClean="0"/>
              <a:t>O</a:t>
            </a:r>
            <a:r>
              <a:rPr lang="cs-CZ" sz="2000" b="1" baseline="-25000" dirty="0" smtClean="0"/>
              <a:t>2</a:t>
            </a:r>
            <a:r>
              <a:rPr lang="cs-CZ" sz="2000" b="1" dirty="0" smtClean="0"/>
              <a:t> </a:t>
            </a:r>
            <a:r>
              <a:rPr lang="cs-CZ" sz="2000" dirty="0" smtClean="0"/>
              <a:t>(</a:t>
            </a:r>
            <a:r>
              <a:rPr lang="cs-CZ" sz="2000" dirty="0" err="1" smtClean="0"/>
              <a:t>superoxid</a:t>
            </a:r>
            <a:r>
              <a:rPr lang="cs-CZ" sz="2000" dirty="0" smtClean="0"/>
              <a:t> </a:t>
            </a:r>
            <a:r>
              <a:rPr lang="cs-CZ" sz="2000" dirty="0" err="1" smtClean="0"/>
              <a:t>dismutása</a:t>
            </a:r>
            <a:r>
              <a:rPr lang="cs-CZ" sz="20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cs-CZ" sz="2000" b="1" dirty="0" smtClean="0"/>
              <a:t>	Singletový kyslík - </a:t>
            </a:r>
            <a:r>
              <a:rPr lang="cs-CZ" sz="2000" b="1" baseline="30000" dirty="0" smtClean="0"/>
              <a:t>1</a:t>
            </a:r>
            <a:r>
              <a:rPr lang="cs-CZ" sz="2000" b="1" dirty="0" smtClean="0"/>
              <a:t>O</a:t>
            </a:r>
            <a:r>
              <a:rPr lang="cs-CZ" sz="2000" b="1" baseline="-25000" dirty="0" smtClean="0"/>
              <a:t>2 </a:t>
            </a:r>
            <a:r>
              <a:rPr lang="cs-CZ" sz="2000" dirty="0" smtClean="0"/>
              <a:t>(</a:t>
            </a:r>
            <a:r>
              <a:rPr lang="cs-CZ" sz="2000" dirty="0" err="1" smtClean="0"/>
              <a:t>superoxid</a:t>
            </a:r>
            <a:r>
              <a:rPr lang="cs-CZ" sz="2000" dirty="0" smtClean="0"/>
              <a:t> </a:t>
            </a:r>
            <a:r>
              <a:rPr lang="cs-CZ" sz="2000" dirty="0" err="1" smtClean="0"/>
              <a:t>dismutása</a:t>
            </a:r>
            <a:r>
              <a:rPr lang="cs-CZ" sz="20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cs-CZ" sz="2000" b="1" dirty="0" smtClean="0"/>
              <a:t>	Kyselina </a:t>
            </a:r>
            <a:r>
              <a:rPr lang="cs-CZ" sz="2000" b="1" dirty="0" err="1" smtClean="0"/>
              <a:t>chlorna</a:t>
            </a:r>
            <a:r>
              <a:rPr lang="cs-CZ" sz="2000" b="1" dirty="0" smtClean="0"/>
              <a:t> - </a:t>
            </a:r>
            <a:r>
              <a:rPr lang="cs-CZ" sz="2000" b="1" dirty="0" err="1" smtClean="0"/>
              <a:t>HOCl</a:t>
            </a:r>
            <a:r>
              <a:rPr lang="cs-CZ" sz="2000" b="1" dirty="0" smtClean="0"/>
              <a:t> </a:t>
            </a:r>
            <a:r>
              <a:rPr lang="cs-CZ" sz="2000" dirty="0" smtClean="0"/>
              <a:t>(</a:t>
            </a:r>
            <a:r>
              <a:rPr lang="cs-CZ" sz="2000" dirty="0" err="1" smtClean="0"/>
              <a:t>myeloperoxidása</a:t>
            </a:r>
            <a:r>
              <a:rPr lang="cs-CZ" sz="20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cs-CZ" sz="2000" b="1" dirty="0" smtClean="0"/>
              <a:t>	Hydroxylový radikál – OH</a:t>
            </a:r>
            <a:r>
              <a:rPr lang="cs-CZ" sz="2000" b="1" baseline="30000" dirty="0" smtClean="0"/>
              <a:t>-</a:t>
            </a:r>
            <a:endParaRPr lang="cs-CZ" sz="2000" b="1" baseline="30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" t="19978" r="34272" b="5207"/>
          <a:stretch/>
        </p:blipFill>
        <p:spPr>
          <a:xfrm>
            <a:off x="8160774" y="133949"/>
            <a:ext cx="3765756" cy="34609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2" t="33549" r="3843" b="23297"/>
          <a:stretch/>
        </p:blipFill>
        <p:spPr>
          <a:xfrm>
            <a:off x="105591" y="3696930"/>
            <a:ext cx="7966694" cy="29595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774" y="4518546"/>
            <a:ext cx="3861729" cy="193695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8800555" y="4041059"/>
            <a:ext cx="2486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Myeloperoxidása</a:t>
            </a:r>
            <a:r>
              <a:rPr lang="cs-CZ" b="1" dirty="0" smtClean="0"/>
              <a:t> - MPO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389311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761" y="114495"/>
            <a:ext cx="4286864" cy="34056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949" y="3583857"/>
            <a:ext cx="5882069" cy="326431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99" y="1376676"/>
            <a:ext cx="5000625" cy="16954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2024460" y="501445"/>
            <a:ext cx="3271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NO </a:t>
            </a:r>
            <a:r>
              <a:rPr lang="cs-CZ" sz="2400" b="1" dirty="0" err="1" smtClean="0"/>
              <a:t>syntása</a:t>
            </a:r>
            <a:r>
              <a:rPr lang="cs-CZ" sz="2400" b="1" dirty="0" smtClean="0"/>
              <a:t> </a:t>
            </a:r>
            <a:r>
              <a:rPr lang="cs-CZ" sz="2000" b="1" dirty="0" smtClean="0"/>
              <a:t>– produkce NO</a:t>
            </a:r>
            <a:endParaRPr lang="cs-CZ" sz="2000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90" y="3397203"/>
            <a:ext cx="4240591" cy="329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030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259" y="186812"/>
            <a:ext cx="8328077" cy="6732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254477" y="771605"/>
            <a:ext cx="2975110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2000" b="1" dirty="0" err="1" smtClean="0">
                <a:latin typeface="+mn-lt"/>
              </a:rPr>
              <a:t>superoxid</a:t>
            </a:r>
            <a:r>
              <a:rPr lang="cs-CZ" altLang="cs-CZ" sz="2000" b="1" dirty="0" smtClean="0">
                <a:latin typeface="+mn-lt"/>
              </a:rPr>
              <a:t> </a:t>
            </a:r>
            <a:r>
              <a:rPr lang="cs-CZ" altLang="cs-CZ" sz="2000" b="1" dirty="0" err="1" smtClean="0">
                <a:latin typeface="+mn-lt"/>
              </a:rPr>
              <a:t>dismutáza</a:t>
            </a:r>
            <a:endParaRPr lang="cs-CZ" altLang="cs-CZ" sz="2000" b="1" dirty="0" smtClean="0">
              <a:latin typeface="+mn-lt"/>
            </a:endParaRPr>
          </a:p>
          <a:p>
            <a:pPr marL="342900" indent="-342900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2000" b="1" dirty="0" smtClean="0">
                <a:latin typeface="+mn-lt"/>
              </a:rPr>
              <a:t>kataláza</a:t>
            </a:r>
          </a:p>
          <a:p>
            <a:pPr marL="342900" indent="-342900"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2000" b="1" dirty="0" err="1" smtClean="0">
                <a:latin typeface="+mn-lt"/>
              </a:rPr>
              <a:t>glutathione</a:t>
            </a:r>
            <a:r>
              <a:rPr lang="cs-CZ" altLang="cs-CZ" sz="2000" b="1" dirty="0" smtClean="0">
                <a:latin typeface="+mn-lt"/>
              </a:rPr>
              <a:t> peroxidáza</a:t>
            </a:r>
          </a:p>
          <a:p>
            <a:pPr marL="342900" indent="-342900"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2000" b="1" dirty="0" smtClean="0">
                <a:latin typeface="+mn-lt"/>
              </a:rPr>
              <a:t>…</a:t>
            </a:r>
            <a:endParaRPr lang="cs-CZ" altLang="cs-CZ" sz="2000" b="1" dirty="0">
              <a:latin typeface="+mn-lt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86813" y="186812"/>
            <a:ext cx="3233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Detoxikace ROS - </a:t>
            </a:r>
            <a:r>
              <a:rPr lang="cs-CZ" sz="2000" b="1" dirty="0" smtClean="0"/>
              <a:t>enzymy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40563404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1"/>
          <p:cNvGrpSpPr>
            <a:grpSpLocks/>
          </p:cNvGrpSpPr>
          <p:nvPr/>
        </p:nvGrpSpPr>
        <p:grpSpPr bwMode="auto">
          <a:xfrm>
            <a:off x="793868" y="1646479"/>
            <a:ext cx="4794250" cy="976312"/>
            <a:chOff x="1911350" y="2971800"/>
            <a:chExt cx="4794250" cy="976313"/>
          </a:xfrm>
        </p:grpSpPr>
        <p:sp>
          <p:nvSpPr>
            <p:cNvPr id="4" name="Text Box 5"/>
            <p:cNvSpPr txBox="1">
              <a:spLocks noChangeArrowheads="1"/>
            </p:cNvSpPr>
            <p:nvPr/>
          </p:nvSpPr>
          <p:spPr bwMode="auto">
            <a:xfrm>
              <a:off x="1911350" y="3276600"/>
              <a:ext cx="6794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GSH</a:t>
              </a: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5861050" y="3214688"/>
              <a:ext cx="8445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GSSG</a:t>
              </a:r>
            </a:p>
          </p:txBody>
        </p:sp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3733800" y="2971800"/>
              <a:ext cx="9715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oxidace</a:t>
              </a:r>
            </a:p>
          </p:txBody>
        </p:sp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3359150" y="3581400"/>
              <a:ext cx="17462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GSH reduktáza</a:t>
              </a:r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2819400" y="3352800"/>
              <a:ext cx="2895600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cs-CZ"/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>
              <a:off x="2819400" y="3581400"/>
              <a:ext cx="2895600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cs-CZ"/>
            </a:p>
          </p:txBody>
        </p:sp>
      </p:grpSp>
      <p:pic>
        <p:nvPicPr>
          <p:cNvPr id="10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10" y="2622791"/>
            <a:ext cx="3218118" cy="13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315" y="2687965"/>
            <a:ext cx="2283694" cy="118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186813" y="186812"/>
            <a:ext cx="5428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Detoxikace ROS </a:t>
            </a:r>
            <a:r>
              <a:rPr lang="cs-CZ" sz="2000" b="1" dirty="0" smtClean="0"/>
              <a:t>– neenzymatické antioxidanty</a:t>
            </a:r>
            <a:endParaRPr lang="cs-CZ" sz="2000" b="1" dirty="0"/>
          </a:p>
        </p:txBody>
      </p:sp>
      <p:sp>
        <p:nvSpPr>
          <p:cNvPr id="14" name="Obdélník 13"/>
          <p:cNvSpPr/>
          <p:nvPr/>
        </p:nvSpPr>
        <p:spPr>
          <a:xfrm>
            <a:off x="-547817" y="1139241"/>
            <a:ext cx="5752537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3">
              <a:lnSpc>
                <a:spcPct val="130000"/>
              </a:lnSpc>
              <a:spcBef>
                <a:spcPct val="0"/>
              </a:spcBef>
              <a:defRPr/>
            </a:pPr>
            <a:r>
              <a:rPr lang="en-US" altLang="cs-CZ" b="1" dirty="0"/>
              <a:t>G</a:t>
            </a:r>
            <a:r>
              <a:rPr lang="cs-CZ" altLang="cs-CZ" b="1" dirty="0" err="1"/>
              <a:t>lutathion</a:t>
            </a:r>
            <a:r>
              <a:rPr lang="cs-CZ" altLang="cs-CZ" dirty="0"/>
              <a:t> (</a:t>
            </a:r>
            <a:r>
              <a:rPr lang="cs-CZ" altLang="cs-CZ" dirty="0">
                <a:latin typeface="Symbol" panose="05050102010706020507" pitchFamily="18" charset="2"/>
              </a:rPr>
              <a:t>g</a:t>
            </a:r>
            <a:r>
              <a:rPr lang="cs-CZ" altLang="cs-CZ" dirty="0"/>
              <a:t>-</a:t>
            </a:r>
            <a:r>
              <a:rPr lang="cs-CZ" altLang="cs-CZ" dirty="0" err="1"/>
              <a:t>glutamyl</a:t>
            </a:r>
            <a:r>
              <a:rPr lang="cs-CZ" altLang="cs-CZ" dirty="0"/>
              <a:t>-</a:t>
            </a:r>
            <a:r>
              <a:rPr lang="cs-CZ" altLang="cs-CZ" dirty="0" err="1"/>
              <a:t>cystinyl</a:t>
            </a:r>
            <a:r>
              <a:rPr lang="cs-CZ" altLang="cs-CZ" dirty="0"/>
              <a:t>-glycine; GSH)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4756268" y="168263"/>
            <a:ext cx="7489848" cy="225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3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1800" b="1" dirty="0"/>
              <a:t>T</a:t>
            </a:r>
            <a:r>
              <a:rPr lang="cs-CZ" altLang="cs-CZ" sz="1800" b="1" dirty="0" err="1"/>
              <a:t>hioredoxiny</a:t>
            </a:r>
            <a:r>
              <a:rPr lang="cs-CZ" altLang="cs-CZ" sz="1800" dirty="0"/>
              <a:t> (Trx1,2,3) a </a:t>
            </a:r>
            <a:r>
              <a:rPr lang="cs-CZ" altLang="cs-CZ" sz="1800" b="1" dirty="0" err="1"/>
              <a:t>glutaredoxiny</a:t>
            </a:r>
            <a:r>
              <a:rPr lang="cs-CZ" altLang="cs-CZ" sz="1800" dirty="0"/>
              <a:t> (Grx1,2)</a:t>
            </a:r>
          </a:p>
          <a:p>
            <a:pPr lvl="4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/>
              <a:t>- malé </a:t>
            </a:r>
            <a:r>
              <a:rPr lang="en-US" altLang="cs-CZ" sz="1800" dirty="0" err="1"/>
              <a:t>peptidy</a:t>
            </a:r>
            <a:r>
              <a:rPr lang="cs-CZ" altLang="cs-CZ" sz="1800" dirty="0"/>
              <a:t> s aktivním disulfidovou skupinou)</a:t>
            </a:r>
          </a:p>
          <a:p>
            <a:pPr lvl="4"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 dirty="0"/>
              <a:t> </a:t>
            </a:r>
            <a:r>
              <a:rPr lang="cs-CZ" altLang="cs-CZ" sz="1800" dirty="0" err="1"/>
              <a:t>Trx</a:t>
            </a:r>
            <a:r>
              <a:rPr lang="cs-CZ" altLang="cs-CZ" sz="1800" dirty="0"/>
              <a:t> reduktázy (3): Trx1 a TrxR1 – cytosol, nukleus</a:t>
            </a:r>
          </a:p>
          <a:p>
            <a:pPr lvl="4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             Trx2 a TrxR2 – mitochondrie</a:t>
            </a:r>
          </a:p>
          <a:p>
            <a:pPr lvl="4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/>
              <a:t>- </a:t>
            </a:r>
            <a:r>
              <a:rPr lang="cs-CZ" altLang="cs-CZ" sz="1800" dirty="0" err="1"/>
              <a:t>Grx</a:t>
            </a:r>
            <a:r>
              <a:rPr lang="cs-CZ" altLang="cs-CZ" sz="1800" dirty="0"/>
              <a:t> reduktázy (2): Grx2 a GrxR2 – mitochondrie, nukleus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830" y="1951279"/>
            <a:ext cx="2989206" cy="284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4401830f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" t="52683"/>
          <a:stretch/>
        </p:blipFill>
        <p:spPr bwMode="auto">
          <a:xfrm>
            <a:off x="377022" y="4226727"/>
            <a:ext cx="7877892" cy="2463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9005454" y="5292436"/>
            <a:ext cx="24600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+ </a:t>
            </a:r>
            <a:r>
              <a:rPr lang="cs-CZ" b="1" dirty="0" err="1" smtClean="0"/>
              <a:t>kys</a:t>
            </a:r>
            <a:r>
              <a:rPr lang="cs-CZ" b="1" dirty="0" smtClean="0"/>
              <a:t>. </a:t>
            </a:r>
            <a:r>
              <a:rPr lang="cs-CZ" b="1" dirty="0" err="1" smtClean="0"/>
              <a:t>Askorbova</a:t>
            </a:r>
            <a:r>
              <a:rPr lang="cs-CZ" b="1" dirty="0" smtClean="0"/>
              <a:t> (vit. C)</a:t>
            </a:r>
          </a:p>
          <a:p>
            <a:r>
              <a:rPr lang="cs-CZ" b="1" dirty="0" smtClean="0"/>
              <a:t>+ </a:t>
            </a:r>
            <a:r>
              <a:rPr lang="cs-CZ" b="1" dirty="0" err="1" smtClean="0"/>
              <a:t>tocoferol</a:t>
            </a:r>
            <a:r>
              <a:rPr lang="cs-CZ" b="1" dirty="0" smtClean="0"/>
              <a:t>, (vit. E)</a:t>
            </a:r>
          </a:p>
          <a:p>
            <a:r>
              <a:rPr lang="cs-CZ" b="1" dirty="0" smtClean="0"/>
              <a:t>+ kyselina močová</a:t>
            </a:r>
          </a:p>
          <a:p>
            <a:r>
              <a:rPr lang="cs-CZ" b="1" dirty="0" smtClean="0"/>
              <a:t>+…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23372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38" y="817409"/>
            <a:ext cx="10764225" cy="5939319"/>
          </a:xfrm>
          <a:prstGeom prst="rect">
            <a:avLst/>
          </a:prstGeom>
        </p:spPr>
      </p:pic>
      <p:sp>
        <p:nvSpPr>
          <p:cNvPr id="4" name="Šipka dolů 3"/>
          <p:cNvSpPr/>
          <p:nvPr/>
        </p:nvSpPr>
        <p:spPr>
          <a:xfrm>
            <a:off x="5199643" y="86070"/>
            <a:ext cx="1238102" cy="823702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7041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02230" y="350087"/>
            <a:ext cx="9553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err="1" smtClean="0"/>
              <a:t>Erytrocyty</a:t>
            </a:r>
            <a:r>
              <a:rPr lang="cs-CZ" sz="2800" baseline="-25000" dirty="0" err="1" smtClean="0"/>
              <a:t>savčí</a:t>
            </a:r>
            <a:r>
              <a:rPr lang="cs-CZ" sz="2800" b="1" dirty="0" smtClean="0"/>
              <a:t> </a:t>
            </a:r>
            <a:r>
              <a:rPr lang="cs-CZ" sz="2400" b="1" dirty="0" smtClean="0"/>
              <a:t>- přenos O</a:t>
            </a:r>
            <a:r>
              <a:rPr lang="cs-CZ" sz="2400" b="1" baseline="-25000" dirty="0" smtClean="0"/>
              <a:t>2</a:t>
            </a:r>
            <a:r>
              <a:rPr lang="cs-CZ" sz="2400" b="1" dirty="0" smtClean="0"/>
              <a:t> a CO</a:t>
            </a:r>
            <a:r>
              <a:rPr lang="cs-CZ" sz="2400" b="1" baseline="-25000" dirty="0" smtClean="0"/>
              <a:t>2</a:t>
            </a:r>
            <a:r>
              <a:rPr lang="en-US" sz="2400" b="1" dirty="0" smtClean="0"/>
              <a:t>, </a:t>
            </a:r>
            <a:r>
              <a:rPr lang="cs-CZ" sz="2400" b="1" dirty="0" smtClean="0"/>
              <a:t>zapojení do acidobazické homeostáze</a:t>
            </a:r>
            <a:endParaRPr lang="cs-CZ" sz="24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167149" y="1218902"/>
            <a:ext cx="11857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Nemají jádro, mitochondrie, endoplasmatické retikulum </a:t>
            </a:r>
            <a:r>
              <a:rPr lang="en-US" sz="2000" dirty="0" smtClean="0"/>
              <a:t>=&gt; </a:t>
            </a:r>
            <a:r>
              <a:rPr lang="en-US" sz="2000" dirty="0" err="1" smtClean="0"/>
              <a:t>Nemaj</a:t>
            </a:r>
            <a:r>
              <a:rPr lang="cs-CZ" sz="2000" dirty="0" smtClean="0"/>
              <a:t>í možnost proteosyntézy (120 dnů) a OXPHOS</a:t>
            </a:r>
            <a:endParaRPr lang="cs-CZ" sz="2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294076" y="2408903"/>
            <a:ext cx="6578917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 b="1" dirty="0" smtClean="0"/>
              <a:t>Metabolismus erytrocytu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2000" b="1" dirty="0" smtClean="0"/>
              <a:t>Glykolýza </a:t>
            </a:r>
            <a:r>
              <a:rPr lang="cs-CZ" sz="2000" dirty="0" smtClean="0"/>
              <a:t>(ATP)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2000" b="1" dirty="0" smtClean="0"/>
              <a:t>Pentózový cyklus </a:t>
            </a:r>
            <a:r>
              <a:rPr lang="cs-CZ" sz="2000" dirty="0" smtClean="0"/>
              <a:t>(regenerace a produkce </a:t>
            </a:r>
            <a:r>
              <a:rPr lang="cs-CZ" sz="2000" dirty="0" err="1" smtClean="0"/>
              <a:t>glutathionu</a:t>
            </a:r>
            <a:r>
              <a:rPr lang="cs-CZ" sz="2000" dirty="0" smtClean="0"/>
              <a:t>,..)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2000" b="1" dirty="0" smtClean="0"/>
              <a:t>Metabolismus adenosinu </a:t>
            </a:r>
            <a:r>
              <a:rPr lang="cs-CZ" sz="2000" dirty="0" smtClean="0"/>
              <a:t>(ATP</a:t>
            </a:r>
            <a:r>
              <a:rPr lang="en-US" sz="2000" dirty="0" smtClean="0"/>
              <a:t>; </a:t>
            </a:r>
            <a:r>
              <a:rPr lang="cs-CZ" sz="2000" dirty="0" smtClean="0"/>
              <a:t>aktivace </a:t>
            </a:r>
            <a:r>
              <a:rPr lang="en-US" sz="2000" dirty="0" err="1" smtClean="0"/>
              <a:t>tromboc</a:t>
            </a:r>
            <a:r>
              <a:rPr lang="cs-CZ" sz="2000" dirty="0" smtClean="0"/>
              <a:t>y</a:t>
            </a:r>
            <a:r>
              <a:rPr lang="en-US" sz="2000" dirty="0" smtClean="0"/>
              <a:t>t</a:t>
            </a:r>
            <a:r>
              <a:rPr lang="cs-CZ" sz="2000" dirty="0" smtClean="0"/>
              <a:t>ů)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2000" b="1" dirty="0" err="1" smtClean="0"/>
              <a:t>Rapoport-Leubering</a:t>
            </a:r>
            <a:r>
              <a:rPr lang="cs-CZ" sz="2000" b="1" dirty="0" smtClean="0"/>
              <a:t> cyklus </a:t>
            </a:r>
            <a:r>
              <a:rPr lang="cs-CZ" sz="2000" dirty="0" smtClean="0"/>
              <a:t>(</a:t>
            </a:r>
            <a:r>
              <a:rPr lang="cs-CZ" sz="2000" dirty="0" err="1" smtClean="0"/>
              <a:t>Rapoport-Leubering</a:t>
            </a:r>
            <a:r>
              <a:rPr lang="cs-CZ" sz="2000" dirty="0" smtClean="0"/>
              <a:t> </a:t>
            </a:r>
            <a:r>
              <a:rPr lang="cs-CZ" sz="2000" dirty="0" err="1" smtClean="0"/>
              <a:t>shunt</a:t>
            </a:r>
            <a:r>
              <a:rPr lang="cs-CZ" sz="2000" dirty="0" smtClean="0"/>
              <a:t>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2000" dirty="0" smtClean="0"/>
              <a:t>(Syntéza hemu/</a:t>
            </a:r>
            <a:r>
              <a:rPr lang="cs-CZ" sz="2000" dirty="0" err="1" smtClean="0"/>
              <a:t>porphyrinu</a:t>
            </a:r>
            <a:r>
              <a:rPr lang="cs-CZ" sz="2000" dirty="0" smtClean="0"/>
              <a:t> – erytroblast/retikulocyt)</a:t>
            </a:r>
            <a:endParaRPr lang="cs-CZ" sz="20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594" y="1868129"/>
            <a:ext cx="4623258" cy="462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9400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281"/>
            <a:ext cx="6589456" cy="6657324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6592977" y="201289"/>
            <a:ext cx="5599023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/>
              <a:t>Metabolické dráhy v </a:t>
            </a:r>
            <a:r>
              <a:rPr lang="cs-CZ" sz="2000" b="1" dirty="0" smtClean="0"/>
              <a:t>erytrocytu</a:t>
            </a:r>
          </a:p>
          <a:p>
            <a:pPr>
              <a:lnSpc>
                <a:spcPct val="150000"/>
              </a:lnSpc>
            </a:pPr>
            <a:r>
              <a:rPr lang="cs-CZ" sz="1600" dirty="0" smtClean="0">
                <a:latin typeface="Arial" panose="020B0604020202020204" pitchFamily="34" charset="0"/>
              </a:rPr>
              <a:t>AK-</a:t>
            </a:r>
            <a:r>
              <a:rPr lang="cs-CZ" sz="1600" dirty="0" err="1" smtClean="0">
                <a:latin typeface="Arial" panose="020B0604020202020204" pitchFamily="34" charset="0"/>
              </a:rPr>
              <a:t>adenylátkinasa</a:t>
            </a:r>
            <a:r>
              <a:rPr lang="cs-CZ" sz="1600" dirty="0">
                <a:latin typeface="Arial" panose="020B0604020202020204" pitchFamily="34" charset="0"/>
              </a:rPr>
              <a:t>, HK - </a:t>
            </a:r>
            <a:r>
              <a:rPr lang="cs-CZ" sz="1600" dirty="0" err="1">
                <a:latin typeface="Arial" panose="020B0604020202020204" pitchFamily="34" charset="0"/>
              </a:rPr>
              <a:t>hexokinasa</a:t>
            </a:r>
            <a:r>
              <a:rPr lang="cs-CZ" sz="1600" dirty="0">
                <a:latin typeface="Arial" panose="020B0604020202020204" pitchFamily="34" charset="0"/>
              </a:rPr>
              <a:t>, GPI </a:t>
            </a:r>
            <a:r>
              <a:rPr lang="cs-CZ" sz="1600" dirty="0" smtClean="0">
                <a:latin typeface="Arial" panose="020B0604020202020204" pitchFamily="34" charset="0"/>
              </a:rPr>
              <a:t>- glukosa-6fosfátisomerasa</a:t>
            </a:r>
            <a:r>
              <a:rPr lang="cs-CZ" sz="1600" dirty="0">
                <a:latin typeface="Arial" panose="020B0604020202020204" pitchFamily="34" charset="0"/>
              </a:rPr>
              <a:t>, PFK - </a:t>
            </a:r>
            <a:r>
              <a:rPr lang="cs-CZ" sz="1600" dirty="0" err="1">
                <a:latin typeface="Arial" panose="020B0604020202020204" pitchFamily="34" charset="0"/>
              </a:rPr>
              <a:t>fosfofruktokinasa</a:t>
            </a:r>
            <a:r>
              <a:rPr lang="cs-CZ" sz="1600" dirty="0">
                <a:latin typeface="Arial" panose="020B0604020202020204" pitchFamily="34" charset="0"/>
              </a:rPr>
              <a:t>, GAPDH - </a:t>
            </a:r>
            <a:r>
              <a:rPr lang="cs-CZ" sz="1600" dirty="0" smtClean="0">
                <a:latin typeface="Arial" panose="020B0604020202020204" pitchFamily="34" charset="0"/>
              </a:rPr>
              <a:t>glyceraldehyd-3-fosfátdehydrogenasa</a:t>
            </a:r>
            <a:r>
              <a:rPr lang="cs-CZ" sz="1600" dirty="0">
                <a:latin typeface="Arial" panose="020B0604020202020204" pitchFamily="34" charset="0"/>
              </a:rPr>
              <a:t>, PGK - </a:t>
            </a:r>
            <a:r>
              <a:rPr lang="cs-CZ" sz="1600" dirty="0" err="1">
                <a:latin typeface="Arial" panose="020B0604020202020204" pitchFamily="34" charset="0"/>
              </a:rPr>
              <a:t>fosfoglycerátkinasa</a:t>
            </a:r>
            <a:r>
              <a:rPr lang="cs-CZ" sz="1600" dirty="0">
                <a:latin typeface="Arial" panose="020B0604020202020204" pitchFamily="34" charset="0"/>
              </a:rPr>
              <a:t>, PGM - </a:t>
            </a:r>
            <a:r>
              <a:rPr lang="cs-CZ" sz="1600" dirty="0" err="1" smtClean="0">
                <a:latin typeface="Arial" panose="020B0604020202020204" pitchFamily="34" charset="0"/>
              </a:rPr>
              <a:t>fosfoglycerátmutasa</a:t>
            </a:r>
            <a:r>
              <a:rPr lang="cs-CZ" sz="1600" dirty="0" smtClean="0">
                <a:latin typeface="Arial" panose="020B0604020202020204" pitchFamily="34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cs-CZ" sz="1600" dirty="0" smtClean="0">
                <a:latin typeface="Arial" panose="020B0604020202020204" pitchFamily="34" charset="0"/>
              </a:rPr>
              <a:t>PK -</a:t>
            </a:r>
            <a:r>
              <a:rPr lang="cs-CZ" sz="1600" dirty="0" err="1" smtClean="0">
                <a:latin typeface="Arial" panose="020B0604020202020204" pitchFamily="34" charset="0"/>
              </a:rPr>
              <a:t>pyruvátkinasa</a:t>
            </a:r>
            <a:r>
              <a:rPr lang="cs-CZ" sz="1600" dirty="0">
                <a:latin typeface="Arial" panose="020B0604020202020204" pitchFamily="34" charset="0"/>
              </a:rPr>
              <a:t>, LDH - </a:t>
            </a:r>
            <a:r>
              <a:rPr lang="cs-CZ" sz="1600" dirty="0" err="1">
                <a:latin typeface="Arial" panose="020B0604020202020204" pitchFamily="34" charset="0"/>
              </a:rPr>
              <a:t>laktátdehydrogenasa</a:t>
            </a:r>
            <a:r>
              <a:rPr lang="cs-CZ" sz="1600" dirty="0">
                <a:latin typeface="Arial" panose="020B0604020202020204" pitchFamily="34" charset="0"/>
              </a:rPr>
              <a:t>, TPI - </a:t>
            </a:r>
            <a:r>
              <a:rPr lang="cs-CZ" sz="1600" dirty="0" err="1">
                <a:latin typeface="Arial" panose="020B0604020202020204" pitchFamily="34" charset="0"/>
              </a:rPr>
              <a:t>triosafosfátisomerasa</a:t>
            </a:r>
            <a:r>
              <a:rPr lang="cs-CZ" sz="1600" dirty="0">
                <a:latin typeface="Arial" panose="020B0604020202020204" pitchFamily="34" charset="0"/>
              </a:rPr>
              <a:t>, Cb5R </a:t>
            </a:r>
            <a:r>
              <a:rPr lang="cs-CZ" sz="1600" dirty="0" smtClean="0">
                <a:latin typeface="Arial" panose="020B0604020202020204" pitchFamily="34" charset="0"/>
              </a:rPr>
              <a:t>- cytochrom-b5-reduktasa</a:t>
            </a:r>
            <a:r>
              <a:rPr lang="cs-CZ" sz="1600" dirty="0">
                <a:latin typeface="Arial" panose="020B0604020202020204" pitchFamily="34" charset="0"/>
              </a:rPr>
              <a:t>, BPGM - </a:t>
            </a:r>
            <a:r>
              <a:rPr lang="cs-CZ" sz="1600" dirty="0" err="1">
                <a:latin typeface="Arial" panose="020B0604020202020204" pitchFamily="34" charset="0"/>
              </a:rPr>
              <a:t>bisfosfoglycerámutasa</a:t>
            </a:r>
            <a:r>
              <a:rPr lang="cs-CZ" sz="1600" dirty="0">
                <a:latin typeface="Arial" panose="020B0604020202020204" pitchFamily="34" charset="0"/>
              </a:rPr>
              <a:t>, MPGM </a:t>
            </a:r>
            <a:r>
              <a:rPr lang="cs-CZ" sz="1600" dirty="0" smtClean="0">
                <a:latin typeface="Arial" panose="020B0604020202020204" pitchFamily="34" charset="0"/>
              </a:rPr>
              <a:t>- </a:t>
            </a:r>
            <a:r>
              <a:rPr lang="cs-CZ" sz="1600" dirty="0" err="1" smtClean="0">
                <a:latin typeface="Arial" panose="020B0604020202020204" pitchFamily="34" charset="0"/>
              </a:rPr>
              <a:t>monofosfátglycerátmutasa</a:t>
            </a:r>
            <a:r>
              <a:rPr lang="cs-CZ" sz="1600" dirty="0">
                <a:latin typeface="Arial" panose="020B0604020202020204" pitchFamily="34" charset="0"/>
              </a:rPr>
              <a:t>, GGCS - </a:t>
            </a:r>
            <a:r>
              <a:rPr lang="cs-CZ" sz="1600" dirty="0">
                <a:latin typeface="Symbol" panose="05050102010706020507" pitchFamily="18" charset="2"/>
              </a:rPr>
              <a:t>g</a:t>
            </a:r>
            <a:r>
              <a:rPr lang="cs-CZ" sz="1600" dirty="0">
                <a:latin typeface="Arial" panose="020B0604020202020204" pitchFamily="34" charset="0"/>
              </a:rPr>
              <a:t>-</a:t>
            </a:r>
            <a:r>
              <a:rPr lang="cs-CZ" sz="1600" dirty="0" err="1">
                <a:latin typeface="Arial" panose="020B0604020202020204" pitchFamily="34" charset="0"/>
              </a:rPr>
              <a:t>glutamylcysteinsynthetasa</a:t>
            </a:r>
            <a:r>
              <a:rPr lang="cs-CZ" sz="1600" dirty="0">
                <a:latin typeface="Arial" panose="020B0604020202020204" pitchFamily="34" charset="0"/>
              </a:rPr>
              <a:t>, GS - </a:t>
            </a:r>
            <a:r>
              <a:rPr lang="cs-CZ" sz="1600" dirty="0" err="1">
                <a:latin typeface="Arial" panose="020B0604020202020204" pitchFamily="34" charset="0"/>
              </a:rPr>
              <a:t>glutathionsynthetasa</a:t>
            </a:r>
            <a:r>
              <a:rPr lang="cs-CZ" sz="1600" dirty="0">
                <a:latin typeface="Arial" panose="020B0604020202020204" pitchFamily="34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cs-CZ" sz="1600" dirty="0" err="1">
                <a:latin typeface="Arial" panose="020B0604020202020204" pitchFamily="34" charset="0"/>
              </a:rPr>
              <a:t>GPx</a:t>
            </a:r>
            <a:r>
              <a:rPr lang="cs-CZ" sz="1600" dirty="0">
                <a:latin typeface="Arial" panose="020B0604020202020204" pitchFamily="34" charset="0"/>
              </a:rPr>
              <a:t> - </a:t>
            </a:r>
            <a:r>
              <a:rPr lang="cs-CZ" sz="1600" dirty="0" err="1">
                <a:latin typeface="Arial" panose="020B0604020202020204" pitchFamily="34" charset="0"/>
              </a:rPr>
              <a:t>glutathionperoxidasa</a:t>
            </a:r>
            <a:r>
              <a:rPr lang="cs-CZ" sz="1600" dirty="0">
                <a:latin typeface="Arial" panose="020B0604020202020204" pitchFamily="34" charset="0"/>
              </a:rPr>
              <a:t>, GR - </a:t>
            </a:r>
            <a:r>
              <a:rPr lang="cs-CZ" sz="1600" dirty="0" err="1">
                <a:latin typeface="Arial" panose="020B0604020202020204" pitchFamily="34" charset="0"/>
              </a:rPr>
              <a:t>glutathionreduktasa</a:t>
            </a:r>
            <a:r>
              <a:rPr lang="cs-CZ" sz="1600" dirty="0">
                <a:latin typeface="Arial" panose="020B0604020202020204" pitchFamily="34" charset="0"/>
              </a:rPr>
              <a:t>, G6PD </a:t>
            </a:r>
            <a:r>
              <a:rPr lang="cs-CZ" sz="1600" dirty="0" smtClean="0">
                <a:latin typeface="Arial" panose="020B0604020202020204" pitchFamily="34" charset="0"/>
              </a:rPr>
              <a:t>- glukosa-6-fosfátdehydrogenasa</a:t>
            </a:r>
            <a:r>
              <a:rPr lang="cs-CZ" sz="1600" dirty="0">
                <a:latin typeface="Arial" panose="020B0604020202020204" pitchFamily="34" charset="0"/>
              </a:rPr>
              <a:t>, 6PG - 6-fosfoglukonolakton, ADPRT </a:t>
            </a:r>
            <a:r>
              <a:rPr lang="cs-CZ" sz="1600" dirty="0" smtClean="0">
                <a:latin typeface="Arial" panose="020B0604020202020204" pitchFamily="34" charset="0"/>
              </a:rPr>
              <a:t>- </a:t>
            </a:r>
            <a:r>
              <a:rPr lang="pt-BR" sz="1600" dirty="0" smtClean="0">
                <a:latin typeface="Arial" panose="020B0604020202020204" pitchFamily="34" charset="0"/>
              </a:rPr>
              <a:t>adeninfosforibosyltransferasa</a:t>
            </a:r>
            <a:r>
              <a:rPr lang="pt-BR" sz="1600" dirty="0">
                <a:latin typeface="Arial" panose="020B0604020202020204" pitchFamily="34" charset="0"/>
              </a:rPr>
              <a:t>, ADK - adenosinkinasa, ADA - </a:t>
            </a:r>
            <a:r>
              <a:rPr lang="pt-BR" sz="1600" dirty="0" smtClean="0">
                <a:latin typeface="Arial" panose="020B0604020202020204" pitchFamily="34" charset="0"/>
              </a:rPr>
              <a:t>adenosindeaminasa,</a:t>
            </a:r>
            <a:r>
              <a:rPr lang="cs-CZ" sz="1600" dirty="0" smtClean="0">
                <a:latin typeface="Arial" panose="020B0604020202020204" pitchFamily="34" charset="0"/>
              </a:rPr>
              <a:t> 5´N </a:t>
            </a:r>
            <a:r>
              <a:rPr lang="cs-CZ" sz="1600" dirty="0">
                <a:latin typeface="Arial" panose="020B0604020202020204" pitchFamily="34" charset="0"/>
              </a:rPr>
              <a:t>- 5´-nukleotidasa, AK - </a:t>
            </a:r>
            <a:r>
              <a:rPr lang="cs-CZ" sz="1600" dirty="0" err="1">
                <a:latin typeface="Arial" panose="020B0604020202020204" pitchFamily="34" charset="0"/>
              </a:rPr>
              <a:t>adenylátkinasa</a:t>
            </a:r>
            <a:r>
              <a:rPr lang="cs-CZ" sz="1600" dirty="0">
                <a:latin typeface="Arial" panose="020B0604020202020204" pitchFamily="34" charset="0"/>
              </a:rPr>
              <a:t>, GSH - redukovaný </a:t>
            </a:r>
            <a:r>
              <a:rPr lang="cs-CZ" sz="1600" dirty="0" err="1">
                <a:latin typeface="Arial" panose="020B0604020202020204" pitchFamily="34" charset="0"/>
              </a:rPr>
              <a:t>glutathion</a:t>
            </a:r>
            <a:r>
              <a:rPr lang="cs-CZ" sz="1600" dirty="0">
                <a:latin typeface="Arial" panose="020B0604020202020204" pitchFamily="34" charset="0"/>
              </a:rPr>
              <a:t>, GSSG </a:t>
            </a:r>
            <a:r>
              <a:rPr lang="cs-CZ" sz="1600" dirty="0" smtClean="0">
                <a:latin typeface="Arial" panose="020B0604020202020204" pitchFamily="34" charset="0"/>
              </a:rPr>
              <a:t>– oxidovaná </a:t>
            </a:r>
            <a:r>
              <a:rPr lang="nb-NO" sz="1600" dirty="0" smtClean="0">
                <a:latin typeface="Arial" panose="020B0604020202020204" pitchFamily="34" charset="0"/>
              </a:rPr>
              <a:t>forma </a:t>
            </a:r>
            <a:r>
              <a:rPr lang="nb-NO" sz="1600" dirty="0">
                <a:latin typeface="Arial" panose="020B0604020202020204" pitchFamily="34" charset="0"/>
              </a:rPr>
              <a:t>glutathionu </a:t>
            </a:r>
            <a:r>
              <a:rPr lang="nb-NO" sz="1200" dirty="0">
                <a:latin typeface="Arial" panose="020B0604020202020204" pitchFamily="34" charset="0"/>
              </a:rPr>
              <a:t>(upraveno dle Kaushansky et al., 2010)</a:t>
            </a:r>
            <a:r>
              <a:rPr lang="nb-NO" sz="1600" dirty="0">
                <a:latin typeface="Arial" panose="020B0604020202020204" pitchFamily="34" charset="0"/>
              </a:rPr>
              <a:t>.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8133613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082767" y="565774"/>
            <a:ext cx="3913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/>
              <a:t>Rapoport-Lueberingův</a:t>
            </a:r>
            <a:r>
              <a:rPr lang="cs-CZ" sz="2400" b="1" dirty="0" smtClean="0"/>
              <a:t> cyklus</a:t>
            </a:r>
            <a:endParaRPr lang="cs-CZ" sz="2400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62" y="1750143"/>
            <a:ext cx="7391089" cy="494279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138" y="727071"/>
            <a:ext cx="6633378" cy="2390779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577779" y="5755370"/>
            <a:ext cx="5126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2,3-B(D)PG – podporuje uvolnění O</a:t>
            </a:r>
            <a:r>
              <a:rPr lang="cs-CZ" b="1" baseline="-25000" dirty="0" smtClean="0"/>
              <a:t>2</a:t>
            </a:r>
            <a:r>
              <a:rPr lang="cs-CZ" b="1" dirty="0" smtClean="0"/>
              <a:t> z hemoglobinu</a:t>
            </a:r>
          </a:p>
          <a:p>
            <a:r>
              <a:rPr lang="cs-CZ" b="1" dirty="0" smtClean="0"/>
              <a:t>	    - Intenzita syntézy závisí na pH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407881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946" y="330562"/>
            <a:ext cx="6851894" cy="612869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23273" y="646545"/>
            <a:ext cx="3564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Produkce</a:t>
            </a:r>
            <a:r>
              <a:rPr lang="en-US" sz="2400" b="1" dirty="0" smtClean="0"/>
              <a:t> ATP </a:t>
            </a:r>
            <a:r>
              <a:rPr lang="en-US" sz="2400" b="1" dirty="0" err="1" smtClean="0"/>
              <a:t>erytrocytem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0243311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293968" y="152584"/>
            <a:ext cx="1474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err="1" smtClean="0"/>
              <a:t>Myocyty</a:t>
            </a:r>
            <a:endParaRPr lang="cs-CZ" sz="28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862" y="3397152"/>
            <a:ext cx="7581755" cy="346084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121445" y="6105832"/>
            <a:ext cx="2638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/>
              <a:t>RLC – regulační lehký řetězec</a:t>
            </a:r>
          </a:p>
          <a:p>
            <a:r>
              <a:rPr lang="cs-CZ" sz="1600" dirty="0" smtClean="0"/>
              <a:t>ELC – esenciální lehký řetězec</a:t>
            </a:r>
            <a:endParaRPr lang="cs-CZ" sz="1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58" y="50986"/>
            <a:ext cx="2581275" cy="177165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07024" y="497841"/>
            <a:ext cx="996939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dirty="0" smtClean="0"/>
              <a:t>Preference produkce ATP </a:t>
            </a:r>
            <a:r>
              <a:rPr lang="en-US" sz="2000" dirty="0" smtClean="0"/>
              <a:t>=&gt; </a:t>
            </a:r>
            <a:r>
              <a:rPr lang="en-US" sz="2000" dirty="0" err="1" smtClean="0"/>
              <a:t>pr</a:t>
            </a:r>
            <a:r>
              <a:rPr lang="cs-CZ" sz="2000" dirty="0" err="1" smtClean="0"/>
              <a:t>áce</a:t>
            </a:r>
            <a:r>
              <a:rPr lang="cs-CZ" sz="2000" dirty="0" smtClean="0"/>
              <a:t>, dominuje OXPHOS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2000" dirty="0" smtClean="0"/>
              <a:t>Ale různé </a:t>
            </a:r>
            <a:r>
              <a:rPr lang="cs-CZ" sz="2000" dirty="0"/>
              <a:t>podmínky / dostupnost zdrojů + různé </a:t>
            </a:r>
            <a:r>
              <a:rPr lang="cs-CZ" sz="2000" dirty="0" smtClean="0"/>
              <a:t>požadavky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2000" dirty="0" smtClean="0"/>
              <a:t>Rychle, silné svaly x pomalé vytrvalé =</a:t>
            </a:r>
            <a:r>
              <a:rPr lang="en-US" sz="2000" dirty="0" smtClean="0"/>
              <a:t>&gt; </a:t>
            </a:r>
            <a:r>
              <a:rPr lang="en-US" sz="2000" dirty="0" err="1" smtClean="0"/>
              <a:t>nastaven</a:t>
            </a:r>
            <a:r>
              <a:rPr lang="cs-CZ" sz="2000" dirty="0" smtClean="0"/>
              <a:t>í</a:t>
            </a:r>
            <a:r>
              <a:rPr lang="en-US" sz="2000" dirty="0" smtClean="0"/>
              <a:t> </a:t>
            </a:r>
            <a:r>
              <a:rPr lang="en-US" sz="2000" dirty="0" err="1" smtClean="0"/>
              <a:t>metabolick</a:t>
            </a:r>
            <a:r>
              <a:rPr lang="cs-CZ" sz="2000" dirty="0" smtClean="0"/>
              <a:t>ý</a:t>
            </a:r>
            <a:r>
              <a:rPr lang="en-US" sz="2000" dirty="0" err="1" smtClean="0"/>
              <a:t>ch</a:t>
            </a:r>
            <a:r>
              <a:rPr lang="en-US" sz="2000" dirty="0" smtClean="0"/>
              <a:t> </a:t>
            </a:r>
            <a:r>
              <a:rPr lang="en-US" sz="2000" dirty="0" err="1" smtClean="0"/>
              <a:t>drah</a:t>
            </a:r>
            <a:r>
              <a:rPr lang="cs-CZ" sz="2000" dirty="0" smtClean="0"/>
              <a:t> – glykolýza x OXPHOS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2000" dirty="0" smtClean="0"/>
              <a:t>Nastavení buňky</a:t>
            </a:r>
            <a:r>
              <a:rPr lang="en-US" sz="2000" dirty="0" smtClean="0"/>
              <a:t> </a:t>
            </a:r>
            <a:r>
              <a:rPr lang="cs-CZ" sz="2000" dirty="0" smtClean="0"/>
              <a:t>- </a:t>
            </a:r>
            <a:r>
              <a:rPr lang="cs-CZ" sz="2000" dirty="0" err="1" smtClean="0"/>
              <a:t>isoformy</a:t>
            </a:r>
            <a:r>
              <a:rPr lang="cs-CZ" sz="2000" dirty="0" smtClean="0"/>
              <a:t> myozinů, četnost a zralost mitochondrií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+/- mitochondrie – Glykolýzy (rychlost) x OXPHOS (vytrvalost) </a:t>
            </a:r>
            <a:r>
              <a:rPr lang="en-US" sz="2000" dirty="0"/>
              <a:t>=&gt; </a:t>
            </a:r>
            <a:r>
              <a:rPr lang="en-US" sz="2000" dirty="0" smtClean="0"/>
              <a:t>n</a:t>
            </a:r>
            <a:r>
              <a:rPr lang="cs-CZ" sz="2000" dirty="0" smtClean="0"/>
              <a:t>á</a:t>
            </a:r>
            <a:r>
              <a:rPr lang="en-US" sz="2000" dirty="0" err="1" smtClean="0"/>
              <a:t>rok</a:t>
            </a:r>
            <a:r>
              <a:rPr lang="cs-CZ" sz="2000" dirty="0" smtClean="0"/>
              <a:t>y</a:t>
            </a:r>
            <a:r>
              <a:rPr lang="en-US" sz="2000" dirty="0" smtClean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redoxn</a:t>
            </a:r>
            <a:r>
              <a:rPr lang="cs-CZ" sz="2000" dirty="0"/>
              <a:t>í rovnováhu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Různé myoziny – </a:t>
            </a:r>
            <a:r>
              <a:rPr lang="cs-CZ" sz="2000" dirty="0" err="1"/>
              <a:t>isoformy</a:t>
            </a:r>
            <a:r>
              <a:rPr lang="cs-CZ" sz="2000" dirty="0"/>
              <a:t> </a:t>
            </a:r>
            <a:r>
              <a:rPr lang="cs-CZ" sz="2000" dirty="0" err="1"/>
              <a:t>težkých</a:t>
            </a:r>
            <a:r>
              <a:rPr lang="cs-CZ" sz="2000" dirty="0"/>
              <a:t> </a:t>
            </a:r>
            <a:r>
              <a:rPr lang="cs-CZ" sz="2000" dirty="0" err="1"/>
              <a:t>řetezců</a:t>
            </a:r>
            <a:r>
              <a:rPr lang="cs-CZ" sz="2000" dirty="0"/>
              <a:t> – různá sensitivita na hladinu ATP, Ca</a:t>
            </a:r>
            <a:r>
              <a:rPr lang="cs-CZ" sz="2000" baseline="30000" dirty="0"/>
              <a:t>2+</a:t>
            </a:r>
            <a:r>
              <a:rPr lang="cs-CZ" sz="2000" dirty="0"/>
              <a:t>, pH (laktát</a:t>
            </a:r>
            <a:r>
              <a:rPr lang="cs-CZ" sz="20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+ odpovídající </a:t>
            </a:r>
            <a:r>
              <a:rPr lang="cs-CZ" sz="2000" dirty="0" err="1" smtClean="0"/>
              <a:t>isoformy</a:t>
            </a:r>
            <a:r>
              <a:rPr lang="cs-CZ" sz="2000" dirty="0" smtClean="0"/>
              <a:t> lehkých řetězců</a:t>
            </a:r>
            <a:endParaRPr lang="cs-CZ" sz="2000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cs-CZ" sz="2000" dirty="0"/>
          </a:p>
          <a:p>
            <a:pPr>
              <a:lnSpc>
                <a:spcPct val="150000"/>
              </a:lnSpc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5294007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402" y="2546555"/>
            <a:ext cx="4752080" cy="368985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6" y="2428568"/>
            <a:ext cx="6851718" cy="410297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884903" y="963561"/>
            <a:ext cx="5750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/>
              <a:t>Isoformy</a:t>
            </a:r>
            <a:r>
              <a:rPr lang="cs-CZ" sz="2400" b="1" dirty="0" smtClean="0"/>
              <a:t> těžkých řetězců </a:t>
            </a:r>
            <a:r>
              <a:rPr lang="cs-CZ" sz="2400" b="1" dirty="0" err="1" smtClean="0"/>
              <a:t>myosinu</a:t>
            </a:r>
            <a:r>
              <a:rPr lang="cs-CZ" sz="2400" b="1" dirty="0" smtClean="0"/>
              <a:t> u člověka</a:t>
            </a:r>
            <a:endParaRPr lang="cs-CZ" sz="24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7545593" y="1105452"/>
            <a:ext cx="4091698" cy="967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 smtClean="0"/>
              <a:t>Zastoupení MHC6/7 (a/b) myokardu </a:t>
            </a:r>
          </a:p>
          <a:p>
            <a:pPr>
              <a:lnSpc>
                <a:spcPct val="150000"/>
              </a:lnSpc>
            </a:pPr>
            <a:r>
              <a:rPr lang="cs-CZ" sz="2000" b="1" dirty="0" smtClean="0"/>
              <a:t>u potkana a králíka během vývoje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2441646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14168" y="188595"/>
            <a:ext cx="9802762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cs-CZ" sz="2400" b="1" dirty="0"/>
              <a:t>MYOKARD</a:t>
            </a:r>
          </a:p>
          <a:p>
            <a:pPr>
              <a:lnSpc>
                <a:spcPct val="150000"/>
              </a:lnSpc>
              <a:defRPr/>
            </a:pPr>
            <a:r>
              <a:rPr lang="en-US" dirty="0" err="1"/>
              <a:t>Pomal</a:t>
            </a:r>
            <a:r>
              <a:rPr lang="cs-CZ" dirty="0"/>
              <a:t>ý</a:t>
            </a:r>
            <a:r>
              <a:rPr lang="en-US" dirty="0"/>
              <a:t> </a:t>
            </a:r>
            <a:r>
              <a:rPr lang="en-US" dirty="0" err="1"/>
              <a:t>myokard</a:t>
            </a:r>
            <a:r>
              <a:rPr lang="cs-CZ" dirty="0"/>
              <a:t> – dominance MHC-(7)</a:t>
            </a:r>
            <a:r>
              <a:rPr lang="cs-CZ" dirty="0">
                <a:latin typeface="Symbol" panose="05050102010706020507" pitchFamily="18" charset="2"/>
              </a:rPr>
              <a:t>b</a:t>
            </a:r>
            <a:r>
              <a:rPr lang="cs-CZ" dirty="0"/>
              <a:t> </a:t>
            </a:r>
            <a:r>
              <a:rPr lang="cs-CZ" dirty="0" smtClean="0"/>
              <a:t>– vysoká afinita k ATP a k Ca</a:t>
            </a:r>
            <a:r>
              <a:rPr lang="cs-CZ" baseline="30000" dirty="0" smtClean="0"/>
              <a:t>2+</a:t>
            </a:r>
            <a:r>
              <a:rPr lang="cs-CZ" dirty="0" smtClean="0"/>
              <a:t>, ale pomalejší reakce</a:t>
            </a:r>
          </a:p>
          <a:p>
            <a:pPr>
              <a:lnSpc>
                <a:spcPct val="150000"/>
              </a:lnSpc>
              <a:defRPr/>
            </a:pPr>
            <a:r>
              <a:rPr lang="cs-CZ" dirty="0" smtClean="0"/>
              <a:t>Rychlý </a:t>
            </a:r>
            <a:r>
              <a:rPr lang="cs-CZ" dirty="0"/>
              <a:t>myokard – dominance MHC-(</a:t>
            </a:r>
            <a:r>
              <a:rPr lang="cs-CZ" dirty="0" smtClean="0"/>
              <a:t>6)</a:t>
            </a:r>
            <a:r>
              <a:rPr lang="cs-CZ" dirty="0" smtClean="0">
                <a:latin typeface="Symbol" panose="05050102010706020507" pitchFamily="18" charset="2"/>
              </a:rPr>
              <a:t>a</a:t>
            </a:r>
            <a:r>
              <a:rPr lang="cs-CZ" dirty="0" smtClean="0"/>
              <a:t>  - nízká afinita k ATP a k Ca</a:t>
            </a:r>
            <a:r>
              <a:rPr lang="cs-CZ" baseline="30000" dirty="0" smtClean="0"/>
              <a:t>2+</a:t>
            </a:r>
            <a:r>
              <a:rPr lang="cs-CZ" dirty="0" smtClean="0"/>
              <a:t>, ale </a:t>
            </a:r>
            <a:r>
              <a:rPr lang="cs-CZ" dirty="0" err="1" smtClean="0"/>
              <a:t>rychlejkší</a:t>
            </a:r>
            <a:r>
              <a:rPr lang="cs-CZ" dirty="0" smtClean="0"/>
              <a:t> reakce</a:t>
            </a:r>
            <a:endParaRPr lang="cs-CZ" dirty="0"/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cs-CZ" dirty="0"/>
              <a:t>Specifita druhová: rychlý myokard malí savci, pomalý myokard velcí savci</a:t>
            </a:r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cs-CZ" dirty="0"/>
              <a:t>Specifita lokální: </a:t>
            </a:r>
            <a:r>
              <a:rPr lang="cs-CZ" dirty="0" smtClean="0"/>
              <a:t>předsíně (rychlý MHC) </a:t>
            </a:r>
            <a:r>
              <a:rPr lang="cs-CZ" dirty="0"/>
              <a:t>x </a:t>
            </a:r>
            <a:r>
              <a:rPr lang="cs-CZ" dirty="0" smtClean="0"/>
              <a:t>komory (pomalý MHC)</a:t>
            </a:r>
            <a:endParaRPr lang="cs-CZ" dirty="0"/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endParaRPr lang="cs-CZ" sz="1000" dirty="0"/>
          </a:p>
          <a:p>
            <a:pPr>
              <a:lnSpc>
                <a:spcPct val="150000"/>
              </a:lnSpc>
              <a:defRPr/>
            </a:pPr>
            <a:r>
              <a:rPr lang="cs-CZ" dirty="0"/>
              <a:t>V průběhu embryonálního/fetálního vývoje převaha </a:t>
            </a:r>
            <a:r>
              <a:rPr lang="cs-CZ" dirty="0" smtClean="0"/>
              <a:t>pomalého </a:t>
            </a:r>
            <a:r>
              <a:rPr lang="cs-CZ" dirty="0"/>
              <a:t>myokardu, </a:t>
            </a:r>
          </a:p>
        </p:txBody>
      </p:sp>
      <p:pic>
        <p:nvPicPr>
          <p:cNvPr id="3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803" y="3143250"/>
            <a:ext cx="9144000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5"/>
          <p:cNvSpPr>
            <a:spLocks noChangeArrowheads="1"/>
          </p:cNvSpPr>
          <p:nvPr/>
        </p:nvSpPr>
        <p:spPr bwMode="auto">
          <a:xfrm>
            <a:off x="1037303" y="5080000"/>
            <a:ext cx="45720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000" dirty="0">
                <a:latin typeface="NewCenturySchlbk-Roman"/>
              </a:rPr>
              <a:t>The myosin heavy chain (MHC) region of a silver-stained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000" dirty="0">
                <a:latin typeface="NewCenturySchlbk-Roman"/>
              </a:rPr>
              <a:t>SDS gel on which were loaded 3 fetal samples of the following: right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000" dirty="0">
                <a:latin typeface="NewCenturySchlbk-Roman"/>
              </a:rPr>
              <a:t>atrium (RA) at gestational (from </a:t>
            </a:r>
            <a:r>
              <a:rPr lang="en-US" altLang="cs-CZ" sz="1000" i="1" dirty="0">
                <a:latin typeface="NewCenturySchlbk-Italic"/>
              </a:rPr>
              <a:t>left </a:t>
            </a:r>
            <a:r>
              <a:rPr lang="en-US" altLang="cs-CZ" sz="1000" dirty="0">
                <a:latin typeface="NewCenturySchlbk-Roman"/>
              </a:rPr>
              <a:t>to </a:t>
            </a:r>
            <a:r>
              <a:rPr lang="en-US" altLang="cs-CZ" sz="1000" i="1" dirty="0">
                <a:latin typeface="NewCenturySchlbk-Italic"/>
              </a:rPr>
              <a:t>right</a:t>
            </a:r>
            <a:r>
              <a:rPr lang="en-US" altLang="cs-CZ" sz="1000" dirty="0">
                <a:latin typeface="NewCenturySchlbk-Roman"/>
              </a:rPr>
              <a:t>) </a:t>
            </a:r>
            <a:r>
              <a:rPr lang="en-US" altLang="cs-CZ" sz="1000" i="1" dirty="0">
                <a:latin typeface="NewCenturySchlbk-Italic"/>
              </a:rPr>
              <a:t>day 87 </a:t>
            </a:r>
            <a:r>
              <a:rPr lang="en-US" altLang="cs-CZ" sz="1000" dirty="0">
                <a:latin typeface="NewCenturySchlbk-Roman"/>
              </a:rPr>
              <a:t>(</a:t>
            </a:r>
            <a:r>
              <a:rPr lang="en-US" altLang="cs-CZ" sz="1000" i="1" dirty="0">
                <a:latin typeface="NewCenturySchlbk-Italic"/>
              </a:rPr>
              <a:t>fetus 328</a:t>
            </a:r>
            <a:r>
              <a:rPr lang="en-US" altLang="cs-CZ" sz="1000" dirty="0">
                <a:latin typeface="NewCenturySchlbk-Roman"/>
              </a:rPr>
              <a:t>), </a:t>
            </a:r>
            <a:r>
              <a:rPr lang="en-US" altLang="cs-CZ" sz="1000" i="1" dirty="0">
                <a:latin typeface="NewCenturySchlbk-Italic"/>
              </a:rPr>
              <a:t>day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000" i="1" dirty="0">
                <a:latin typeface="NewCenturySchlbk-Italic"/>
              </a:rPr>
              <a:t>94 </a:t>
            </a:r>
            <a:r>
              <a:rPr lang="en-US" altLang="cs-CZ" sz="1000" dirty="0">
                <a:latin typeface="NewCenturySchlbk-Roman"/>
              </a:rPr>
              <a:t>(</a:t>
            </a:r>
            <a:r>
              <a:rPr lang="en-US" altLang="cs-CZ" sz="1000" i="1" dirty="0">
                <a:latin typeface="NewCenturySchlbk-Italic"/>
              </a:rPr>
              <a:t>fetus 323</a:t>
            </a:r>
            <a:r>
              <a:rPr lang="en-US" altLang="cs-CZ" sz="1000" dirty="0">
                <a:latin typeface="NewCenturySchlbk-Roman"/>
              </a:rPr>
              <a:t>), and </a:t>
            </a:r>
            <a:r>
              <a:rPr lang="en-US" altLang="cs-CZ" sz="1000" i="1" dirty="0">
                <a:latin typeface="NewCenturySchlbk-Italic"/>
              </a:rPr>
              <a:t>day 101 </a:t>
            </a:r>
            <a:r>
              <a:rPr lang="en-US" altLang="cs-CZ" sz="1000" dirty="0">
                <a:latin typeface="NewCenturySchlbk-Roman"/>
              </a:rPr>
              <a:t>(</a:t>
            </a:r>
            <a:r>
              <a:rPr lang="en-US" altLang="cs-CZ" sz="1000" i="1" dirty="0">
                <a:latin typeface="NewCenturySchlbk-Italic"/>
              </a:rPr>
              <a:t>fetus 321</a:t>
            </a:r>
            <a:r>
              <a:rPr lang="en-US" altLang="cs-CZ" sz="1000" dirty="0">
                <a:latin typeface="NewCenturySchlbk-Roman"/>
              </a:rPr>
              <a:t>); left atrium (LA) at gestational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000" i="1" dirty="0">
                <a:latin typeface="NewCenturySchlbk-Italic"/>
              </a:rPr>
              <a:t>day 87 </a:t>
            </a:r>
            <a:r>
              <a:rPr lang="en-US" altLang="cs-CZ" sz="1000" dirty="0">
                <a:latin typeface="NewCenturySchlbk-Roman"/>
              </a:rPr>
              <a:t>(</a:t>
            </a:r>
            <a:r>
              <a:rPr lang="en-US" altLang="cs-CZ" sz="1000" i="1" dirty="0">
                <a:latin typeface="NewCenturySchlbk-Italic"/>
              </a:rPr>
              <a:t>fetus 328</a:t>
            </a:r>
            <a:r>
              <a:rPr lang="en-US" altLang="cs-CZ" sz="1000" dirty="0">
                <a:latin typeface="NewCenturySchlbk-Roman"/>
              </a:rPr>
              <a:t>), </a:t>
            </a:r>
            <a:r>
              <a:rPr lang="en-US" altLang="cs-CZ" sz="1000" i="1" dirty="0">
                <a:latin typeface="NewCenturySchlbk-Italic"/>
              </a:rPr>
              <a:t>day 94 </a:t>
            </a:r>
            <a:r>
              <a:rPr lang="en-US" altLang="cs-CZ" sz="1000" dirty="0">
                <a:latin typeface="NewCenturySchlbk-Roman"/>
              </a:rPr>
              <a:t>(</a:t>
            </a:r>
            <a:r>
              <a:rPr lang="en-US" altLang="cs-CZ" sz="1000" i="1" dirty="0">
                <a:latin typeface="NewCenturySchlbk-Italic"/>
              </a:rPr>
              <a:t>fetus 323</a:t>
            </a:r>
            <a:r>
              <a:rPr lang="en-US" altLang="cs-CZ" sz="1000" dirty="0">
                <a:latin typeface="NewCenturySchlbk-Roman"/>
              </a:rPr>
              <a:t>), and </a:t>
            </a:r>
            <a:r>
              <a:rPr lang="en-US" altLang="cs-CZ" sz="1000" i="1" dirty="0">
                <a:latin typeface="NewCenturySchlbk-Italic"/>
              </a:rPr>
              <a:t>day 108 </a:t>
            </a:r>
            <a:r>
              <a:rPr lang="en-US" altLang="cs-CZ" sz="1000" dirty="0">
                <a:latin typeface="NewCenturySchlbk-Roman"/>
              </a:rPr>
              <a:t>(</a:t>
            </a:r>
            <a:r>
              <a:rPr lang="en-US" altLang="cs-CZ" sz="1000" i="1" dirty="0">
                <a:latin typeface="NewCenturySchlbk-Italic"/>
              </a:rPr>
              <a:t>fetus 322</a:t>
            </a:r>
            <a:r>
              <a:rPr lang="en-US" altLang="cs-CZ" sz="1000" dirty="0">
                <a:latin typeface="NewCenturySchlbk-Roman"/>
              </a:rPr>
              <a:t>); right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000" dirty="0">
                <a:latin typeface="NewCenturySchlbk-Roman"/>
              </a:rPr>
              <a:t>ventricle (RV) at gestational </a:t>
            </a:r>
            <a:r>
              <a:rPr lang="en-US" altLang="cs-CZ" sz="1000" i="1" dirty="0">
                <a:latin typeface="NewCenturySchlbk-Italic"/>
              </a:rPr>
              <a:t>day 87 </a:t>
            </a:r>
            <a:r>
              <a:rPr lang="en-US" altLang="cs-CZ" sz="1000" dirty="0">
                <a:latin typeface="NewCenturySchlbk-Roman"/>
              </a:rPr>
              <a:t>(</a:t>
            </a:r>
            <a:r>
              <a:rPr lang="en-US" altLang="cs-CZ" sz="1000" i="1" dirty="0">
                <a:latin typeface="NewCenturySchlbk-Italic"/>
              </a:rPr>
              <a:t>fetus 300</a:t>
            </a:r>
            <a:r>
              <a:rPr lang="en-US" altLang="cs-CZ" sz="1000" dirty="0">
                <a:latin typeface="NewCenturySchlbk-Roman"/>
              </a:rPr>
              <a:t>), </a:t>
            </a:r>
            <a:r>
              <a:rPr lang="en-US" altLang="cs-CZ" sz="1000" i="1" dirty="0">
                <a:latin typeface="NewCenturySchlbk-Italic"/>
              </a:rPr>
              <a:t>day 105 </a:t>
            </a:r>
            <a:r>
              <a:rPr lang="en-US" altLang="cs-CZ" sz="1000" dirty="0">
                <a:latin typeface="NewCenturySchlbk-Roman"/>
              </a:rPr>
              <a:t>(</a:t>
            </a:r>
            <a:r>
              <a:rPr lang="en-US" altLang="cs-CZ" sz="1000" i="1" dirty="0">
                <a:latin typeface="NewCenturySchlbk-Italic"/>
              </a:rPr>
              <a:t>fetus 289</a:t>
            </a:r>
            <a:r>
              <a:rPr lang="en-US" altLang="cs-CZ" sz="1000" dirty="0">
                <a:latin typeface="NewCenturySchlbk-Roman"/>
              </a:rPr>
              <a:t>),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000" dirty="0">
                <a:latin typeface="NewCenturySchlbk-Roman"/>
              </a:rPr>
              <a:t>and </a:t>
            </a:r>
            <a:r>
              <a:rPr lang="en-US" altLang="cs-CZ" sz="1000" i="1" dirty="0">
                <a:latin typeface="NewCenturySchlbk-Italic"/>
              </a:rPr>
              <a:t>day 87 </a:t>
            </a:r>
            <a:r>
              <a:rPr lang="en-US" altLang="cs-CZ" sz="1000" dirty="0">
                <a:latin typeface="NewCenturySchlbk-Roman"/>
              </a:rPr>
              <a:t>(</a:t>
            </a:r>
            <a:r>
              <a:rPr lang="en-US" altLang="cs-CZ" sz="1000" i="1" dirty="0">
                <a:latin typeface="NewCenturySchlbk-Italic"/>
              </a:rPr>
              <a:t>fetus 328</a:t>
            </a:r>
            <a:r>
              <a:rPr lang="en-US" altLang="cs-CZ" sz="1000" dirty="0">
                <a:latin typeface="NewCenturySchlbk-Roman"/>
              </a:rPr>
              <a:t>); and left ventricle (LV) at gestational </a:t>
            </a:r>
            <a:r>
              <a:rPr lang="en-US" altLang="cs-CZ" sz="1000" i="1" dirty="0">
                <a:latin typeface="NewCenturySchlbk-Italic"/>
              </a:rPr>
              <a:t>day 82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000" dirty="0">
                <a:latin typeface="NewCenturySchlbk-Roman"/>
              </a:rPr>
              <a:t>(</a:t>
            </a:r>
            <a:r>
              <a:rPr lang="en-US" altLang="cs-CZ" sz="1000" i="1" dirty="0">
                <a:latin typeface="NewCenturySchlbk-Italic"/>
              </a:rPr>
              <a:t>fetus 329</a:t>
            </a:r>
            <a:r>
              <a:rPr lang="en-US" altLang="cs-CZ" sz="1000" dirty="0">
                <a:latin typeface="NewCenturySchlbk-Roman"/>
              </a:rPr>
              <a:t>), </a:t>
            </a:r>
            <a:r>
              <a:rPr lang="en-US" altLang="cs-CZ" sz="1000" i="1" dirty="0">
                <a:latin typeface="NewCenturySchlbk-Italic"/>
              </a:rPr>
              <a:t>day 87 </a:t>
            </a:r>
            <a:r>
              <a:rPr lang="en-US" altLang="cs-CZ" sz="1000" dirty="0">
                <a:latin typeface="NewCenturySchlbk-Roman"/>
              </a:rPr>
              <a:t>(</a:t>
            </a:r>
            <a:r>
              <a:rPr lang="en-US" altLang="cs-CZ" sz="1000" i="1" dirty="0">
                <a:latin typeface="NewCenturySchlbk-Italic"/>
              </a:rPr>
              <a:t>fetus 328</a:t>
            </a:r>
            <a:r>
              <a:rPr lang="en-US" altLang="cs-CZ" sz="1000" dirty="0">
                <a:latin typeface="NewCenturySchlbk-Roman"/>
              </a:rPr>
              <a:t>), and </a:t>
            </a:r>
            <a:r>
              <a:rPr lang="en-US" altLang="cs-CZ" sz="1000" i="1" dirty="0">
                <a:latin typeface="NewCenturySchlbk-Italic"/>
              </a:rPr>
              <a:t>day 87 </a:t>
            </a:r>
            <a:r>
              <a:rPr lang="en-US" altLang="cs-CZ" sz="1000" dirty="0">
                <a:latin typeface="NewCenturySchlbk-Roman"/>
              </a:rPr>
              <a:t>(</a:t>
            </a:r>
            <a:r>
              <a:rPr lang="en-US" altLang="cs-CZ" sz="1000" i="1" dirty="0">
                <a:latin typeface="NewCenturySchlbk-Italic"/>
              </a:rPr>
              <a:t>fetus 300</a:t>
            </a:r>
            <a:r>
              <a:rPr lang="en-US" altLang="cs-CZ" sz="1000" dirty="0">
                <a:latin typeface="NewCenturySchlbk-Roman"/>
              </a:rPr>
              <a:t>). A set of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000" dirty="0">
                <a:latin typeface="NewCenturySchlbk-Roman"/>
              </a:rPr>
              <a:t>molecular weight standards (MW St) containing myosin was loaded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000" dirty="0">
                <a:latin typeface="NewCenturySchlbk-Roman"/>
              </a:rPr>
              <a:t>in </a:t>
            </a:r>
            <a:r>
              <a:rPr lang="cs-CZ" altLang="cs-CZ" sz="1000" dirty="0" err="1">
                <a:latin typeface="NewCenturySchlbk-Roman"/>
              </a:rPr>
              <a:t>the</a:t>
            </a:r>
            <a:r>
              <a:rPr lang="cs-CZ" altLang="cs-CZ" sz="1000" dirty="0">
                <a:latin typeface="NewCenturySchlbk-Roman"/>
              </a:rPr>
              <a:t> </a:t>
            </a:r>
            <a:r>
              <a:rPr lang="cs-CZ" altLang="cs-CZ" sz="1000" dirty="0" err="1">
                <a:latin typeface="NewCenturySchlbk-Roman"/>
              </a:rPr>
              <a:t>first</a:t>
            </a:r>
            <a:r>
              <a:rPr lang="cs-CZ" altLang="cs-CZ" sz="1000" dirty="0">
                <a:latin typeface="NewCenturySchlbk-Roman"/>
              </a:rPr>
              <a:t> </a:t>
            </a:r>
            <a:r>
              <a:rPr lang="cs-CZ" altLang="cs-CZ" sz="1000" dirty="0" err="1">
                <a:latin typeface="NewCenturySchlbk-Roman"/>
              </a:rPr>
              <a:t>lane</a:t>
            </a:r>
            <a:r>
              <a:rPr lang="cs-CZ" altLang="cs-CZ" sz="1000" dirty="0">
                <a:latin typeface="NewCenturySchlbk-Roman"/>
              </a:rPr>
              <a:t>.</a:t>
            </a:r>
            <a:endParaRPr lang="cs-CZ" altLang="cs-CZ" sz="1000" dirty="0"/>
          </a:p>
        </p:txBody>
      </p:sp>
      <p:pic>
        <p:nvPicPr>
          <p:cNvPr id="5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703" y="4876800"/>
            <a:ext cx="4038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7"/>
          <p:cNvSpPr>
            <a:spLocks noChangeArrowheads="1"/>
          </p:cNvSpPr>
          <p:nvPr/>
        </p:nvSpPr>
        <p:spPr bwMode="auto">
          <a:xfrm>
            <a:off x="6523703" y="6149975"/>
            <a:ext cx="3578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000">
                <a:latin typeface="NewCenturySchlbk-Roman"/>
              </a:rPr>
              <a:t>The MHC region of a silver-stained SDS gel on which were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000">
                <a:latin typeface="NewCenturySchlbk-Roman"/>
              </a:rPr>
              <a:t>loaded samples of adult left atrium from 2 nonfailing (NF) individuals</a:t>
            </a:r>
            <a:r>
              <a:rPr lang="cs-CZ" altLang="cs-CZ" sz="1000">
                <a:latin typeface="NewCenturySchlbk-Roman"/>
              </a:rPr>
              <a:t> </a:t>
            </a:r>
            <a:r>
              <a:rPr lang="en-US" altLang="cs-CZ" sz="1000">
                <a:latin typeface="NewCenturySchlbk-Roman"/>
              </a:rPr>
              <a:t>and 2 individuals with dilated cardiomyopathy (DCM) or ischemic</a:t>
            </a:r>
            <a:r>
              <a:rPr lang="cs-CZ" altLang="cs-CZ" sz="1000">
                <a:latin typeface="NewCenturySchlbk-Roman"/>
              </a:rPr>
              <a:t> cardiomyopathy (ICM).</a:t>
            </a:r>
            <a:endParaRPr lang="cs-CZ" altLang="cs-CZ" sz="1000"/>
          </a:p>
        </p:txBody>
      </p:sp>
      <p:sp>
        <p:nvSpPr>
          <p:cNvPr id="7" name="TextovéPole 8"/>
          <p:cNvSpPr txBox="1">
            <a:spLocks noChangeArrowheads="1"/>
          </p:cNvSpPr>
          <p:nvPr/>
        </p:nvSpPr>
        <p:spPr bwMode="auto">
          <a:xfrm>
            <a:off x="4999703" y="6524625"/>
            <a:ext cx="1219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 i="1"/>
              <a:t>Reiser et al., 2001</a:t>
            </a:r>
          </a:p>
        </p:txBody>
      </p:sp>
    </p:spTree>
    <p:extLst>
      <p:ext uri="{BB962C8B-B14F-4D97-AF65-F5344CB8AC3E}">
        <p14:creationId xmlns:p14="http://schemas.microsoft.com/office/powerpoint/2010/main" val="11379263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1188893"/>
              </p:ext>
            </p:extLst>
          </p:nvPr>
        </p:nvGraphicFramePr>
        <p:xfrm>
          <a:off x="4451928" y="699077"/>
          <a:ext cx="5943600" cy="432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Image" r:id="rId3" imgW="2921514" imgH="2125714" progId="PhotoshopElements.Image.5">
                  <p:embed/>
                </p:oleObj>
              </mc:Choice>
              <mc:Fallback>
                <p:oleObj name="Image" r:id="rId3" imgW="2921514" imgH="2125714" progId="PhotoshopElements.Image.5">
                  <p:embed/>
                  <p:pic>
                    <p:nvPicPr>
                      <p:cNvPr id="35842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1928" y="699077"/>
                        <a:ext cx="5943600" cy="4327525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3385128" y="133927"/>
            <a:ext cx="6583363" cy="39528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b="1"/>
              <a:t>Struktura a mechanismus tepelné produkce hnědou tukovou tkání</a:t>
            </a:r>
          </a:p>
        </p:txBody>
      </p:sp>
      <p:graphicFrame>
        <p:nvGraphicFramePr>
          <p:cNvPr id="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7145719"/>
              </p:ext>
            </p:extLst>
          </p:nvPr>
        </p:nvGraphicFramePr>
        <p:xfrm>
          <a:off x="7499928" y="4858327"/>
          <a:ext cx="3214688" cy="184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Image" r:id="rId5" imgW="3214122" imgH="1842520" progId="PhotoshopElements.Image.5">
                  <p:embed/>
                </p:oleObj>
              </mc:Choice>
              <mc:Fallback>
                <p:oleObj name="Image" r:id="rId5" imgW="3214122" imgH="1842520" progId="PhotoshopElements.Image.5">
                  <p:embed/>
                  <p:pic>
                    <p:nvPicPr>
                      <p:cNvPr id="35844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9928" y="4858327"/>
                        <a:ext cx="3214688" cy="1843088"/>
                      </a:xfrm>
                      <a:prstGeom prst="rect">
                        <a:avLst/>
                      </a:prstGeom>
                      <a:noFill/>
                      <a:ln w="38100" algn="ctr">
                        <a:solidFill>
                          <a:srgbClr val="CC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7499928" y="4858327"/>
            <a:ext cx="2198688" cy="27463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/>
              <a:t>buněčná ultrastruktura BAT</a:t>
            </a:r>
          </a:p>
        </p:txBody>
      </p:sp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128" y="3269240"/>
            <a:ext cx="2514600" cy="1703387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128" y="5026602"/>
            <a:ext cx="2514600" cy="1673225"/>
          </a:xfrm>
          <a:prstGeom prst="rect">
            <a:avLst/>
          </a:prstGeom>
          <a:noFill/>
          <a:ln w="38100" algn="ctr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870653" y="5028190"/>
            <a:ext cx="1717675" cy="2746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rgbClr val="000000"/>
                </a:solidFill>
              </a:rPr>
              <a:t>normální tuková tkáň</a:t>
            </a: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1861128" y="3261302"/>
            <a:ext cx="1522413" cy="27463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rgbClr val="000000"/>
                </a:solidFill>
              </a:rPr>
              <a:t>hnědá tuková tkáň</a:t>
            </a: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4521778" y="5086927"/>
            <a:ext cx="2825750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FFA – volné mastné kyseliny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(</a:t>
            </a:r>
            <a:r>
              <a:rPr lang="cs-CZ" altLang="cs-CZ" sz="1400" i="1"/>
              <a:t>free fatty acid</a:t>
            </a:r>
            <a:r>
              <a:rPr lang="cs-CZ" altLang="cs-CZ" sz="140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NE – norepinefrin (noradrenalin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 - </a:t>
            </a:r>
            <a:r>
              <a:rPr lang="cs-CZ" altLang="cs-CZ" sz="1400" i="1"/>
              <a:t>buňky dřeně nadledvin</a:t>
            </a:r>
            <a:r>
              <a:rPr lang="cs-CZ" altLang="cs-CZ" sz="140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TG – termogenin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HSL – hormony aktivovaná lipáza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(</a:t>
            </a:r>
            <a:r>
              <a:rPr lang="cs-CZ" altLang="cs-CZ" sz="1400" i="1"/>
              <a:t>hormone-sensitive lipase</a:t>
            </a:r>
            <a:r>
              <a:rPr lang="cs-CZ" altLang="cs-CZ" sz="1400"/>
              <a:t>)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60626" y="1215290"/>
            <a:ext cx="38722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Hnědé adipocyty</a:t>
            </a:r>
          </a:p>
          <a:p>
            <a:r>
              <a:rPr lang="cs-CZ" sz="2400" b="1" dirty="0" smtClean="0"/>
              <a:t>(BAT – </a:t>
            </a:r>
            <a:r>
              <a:rPr lang="cs-CZ" sz="2400" b="1" dirty="0" err="1" smtClean="0"/>
              <a:t>brown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adipose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tissue</a:t>
            </a:r>
            <a:r>
              <a:rPr lang="cs-CZ" sz="2400" b="1" dirty="0" smtClean="0"/>
              <a:t>)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594939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3619791"/>
              </p:ext>
            </p:extLst>
          </p:nvPr>
        </p:nvGraphicFramePr>
        <p:xfrm>
          <a:off x="5643418" y="182418"/>
          <a:ext cx="4521200" cy="640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Image" r:id="rId3" imgW="5409524" imgH="7657143" progId="Photoshop.Image.9">
                  <p:embed/>
                </p:oleObj>
              </mc:Choice>
              <mc:Fallback>
                <p:oleObj name="Image" r:id="rId3" imgW="5409524" imgH="7657143" progId="Photoshop.Image.9">
                  <p:embed/>
                  <p:pic>
                    <p:nvPicPr>
                      <p:cNvPr id="3481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3418" y="182418"/>
                        <a:ext cx="4521200" cy="6400800"/>
                      </a:xfrm>
                      <a:prstGeom prst="rect">
                        <a:avLst/>
                      </a:prstGeom>
                      <a:noFill/>
                      <a:ln w="38100" cap="flat" cmpd="sng" algn="ctr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249218" y="2182668"/>
            <a:ext cx="4395755" cy="3315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/>
              <a:t>INDUKTOR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600" b="1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/>
              <a:t>katecholaminy / noradrenalin / </a:t>
            </a:r>
            <a:r>
              <a:rPr lang="cs-CZ" altLang="cs-CZ" sz="1600" b="1" dirty="0" err="1"/>
              <a:t>norepinefrin</a:t>
            </a:r>
            <a:endParaRPr lang="cs-CZ" altLang="cs-CZ" sz="1600" b="1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	(stressové mediátory)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600" b="1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/>
              <a:t>ZDROJE induktoru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600" b="1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 b="1" dirty="0"/>
              <a:t> nervová zakončení sympatiku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 b="1" dirty="0"/>
              <a:t> dřeň nadledvin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 b="1" dirty="0"/>
              <a:t> makrofágy v tukové </a:t>
            </a:r>
            <a:r>
              <a:rPr lang="cs-CZ" altLang="cs-CZ" sz="1600" b="1" dirty="0" smtClean="0"/>
              <a:t>tkáni</a:t>
            </a:r>
            <a:endParaRPr lang="en-US" altLang="cs-CZ" sz="1600" b="1" dirty="0" smtClean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cs-CZ" altLang="cs-CZ" sz="1400" dirty="0" smtClean="0"/>
              <a:t>   </a:t>
            </a:r>
            <a:r>
              <a:rPr lang="en-US" altLang="cs-CZ" sz="1400" dirty="0" smtClean="0"/>
              <a:t>(</a:t>
            </a:r>
            <a:r>
              <a:rPr lang="en-US" altLang="cs-CZ" sz="1400" dirty="0" err="1" smtClean="0"/>
              <a:t>induktor</a:t>
            </a:r>
            <a:r>
              <a:rPr lang="en-US" altLang="cs-CZ" sz="1400" dirty="0" smtClean="0"/>
              <a:t> – IL4 a da</a:t>
            </a:r>
            <a:r>
              <a:rPr lang="cs-CZ" altLang="cs-CZ" sz="1400" dirty="0" err="1" smtClean="0"/>
              <a:t>lší</a:t>
            </a:r>
            <a:r>
              <a:rPr lang="cs-CZ" altLang="cs-CZ" sz="1400" dirty="0" smtClean="0"/>
              <a:t> </a:t>
            </a:r>
            <a:r>
              <a:rPr lang="cs-CZ" altLang="cs-CZ" sz="1400" dirty="0" err="1" smtClean="0"/>
              <a:t>cytokiny</a:t>
            </a:r>
            <a:r>
              <a:rPr lang="cs-CZ" altLang="cs-CZ" sz="1400" dirty="0" smtClean="0"/>
              <a:t>)</a:t>
            </a:r>
            <a:endParaRPr lang="cs-CZ" altLang="cs-CZ" sz="1400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8869218" y="6278418"/>
            <a:ext cx="1241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i="1">
                <a:solidFill>
                  <a:srgbClr val="000000"/>
                </a:solidFill>
              </a:rPr>
              <a:t>Nguyen et al. 2011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935018" y="477693"/>
            <a:ext cx="2971800" cy="923925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/>
              <a:t>Regulace netřesové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/>
              <a:t>termogeneze v BAT</a:t>
            </a:r>
          </a:p>
        </p:txBody>
      </p:sp>
    </p:spTree>
    <p:extLst>
      <p:ext uri="{BB962C8B-B14F-4D97-AF65-F5344CB8AC3E}">
        <p14:creationId xmlns:p14="http://schemas.microsoft.com/office/powerpoint/2010/main" val="16629962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307" y="1202378"/>
            <a:ext cx="7370617" cy="490079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777673" y="258618"/>
            <a:ext cx="1954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/>
              <a:t>Trombocyty</a:t>
            </a:r>
            <a:endParaRPr lang="cs-CZ" sz="28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120077" y="669272"/>
            <a:ext cx="605447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2000" dirty="0" smtClean="0"/>
              <a:t>Nemají jádro, bez možnosti transkripce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2000" dirty="0" smtClean="0"/>
              <a:t>Mají mitochondrie, endoplasmatické retikulum,…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2000" dirty="0" smtClean="0"/>
              <a:t>Metabolismus – glykolýza-OXPHOS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2000" dirty="0" smtClean="0"/>
              <a:t>Aktivace</a:t>
            </a:r>
            <a:r>
              <a:rPr lang="en-US" sz="2000" dirty="0" smtClean="0"/>
              <a:t> </a:t>
            </a:r>
            <a:r>
              <a:rPr lang="en-US" sz="2000" dirty="0" err="1" smtClean="0"/>
              <a:t>trombinem</a:t>
            </a:r>
            <a:r>
              <a:rPr lang="en-US" sz="2000" dirty="0" smtClean="0"/>
              <a:t>,</a:t>
            </a:r>
            <a:r>
              <a:rPr lang="cs-CZ" sz="2000" dirty="0" smtClean="0"/>
              <a:t> </a:t>
            </a:r>
            <a:r>
              <a:rPr lang="cs-CZ" sz="2000" dirty="0" err="1" smtClean="0"/>
              <a:t>integriny</a:t>
            </a:r>
            <a:r>
              <a:rPr lang="cs-CZ" sz="2000" dirty="0" smtClean="0"/>
              <a:t>, TXA, serotonin, </a:t>
            </a:r>
            <a:r>
              <a:rPr lang="en-US" sz="2000" dirty="0" smtClean="0"/>
              <a:t>ADP</a:t>
            </a:r>
            <a:r>
              <a:rPr lang="cs-CZ" sz="2000" dirty="0" smtClean="0"/>
              <a:t>… </a:t>
            </a: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000" dirty="0"/>
              <a:t> </a:t>
            </a:r>
            <a:r>
              <a:rPr lang="en-US" sz="2000" dirty="0" smtClean="0"/>
              <a:t>   </a:t>
            </a:r>
            <a:r>
              <a:rPr lang="cs-CZ" sz="2000" dirty="0" smtClean="0"/>
              <a:t>=</a:t>
            </a:r>
            <a:r>
              <a:rPr lang="en-US" sz="2000" dirty="0" smtClean="0"/>
              <a:t>&gt; </a:t>
            </a:r>
            <a:r>
              <a:rPr lang="en-US" sz="2000" dirty="0" err="1" smtClean="0"/>
              <a:t>aktivace</a:t>
            </a:r>
            <a:r>
              <a:rPr lang="en-US" sz="2000" dirty="0" smtClean="0"/>
              <a:t> OXPHOS = </a:t>
            </a:r>
            <a:r>
              <a:rPr lang="en-US" sz="2000" dirty="0" err="1" smtClean="0"/>
              <a:t>produkce</a:t>
            </a:r>
            <a:r>
              <a:rPr lang="en-US" sz="2000" dirty="0" smtClean="0"/>
              <a:t> ATP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    =&gt; </a:t>
            </a:r>
            <a:r>
              <a:rPr lang="en-US" sz="2000" dirty="0" err="1" smtClean="0"/>
              <a:t>agregace</a:t>
            </a:r>
            <a:r>
              <a:rPr lang="en-US" sz="2000" dirty="0" smtClean="0"/>
              <a:t>, v</a:t>
            </a:r>
            <a:r>
              <a:rPr lang="cs-CZ" sz="2000" dirty="0" err="1" smtClean="0"/>
              <a:t>ylití</a:t>
            </a:r>
            <a:r>
              <a:rPr lang="cs-CZ" sz="2000" dirty="0" smtClean="0"/>
              <a:t> granulí,… = trombus</a:t>
            </a:r>
            <a:endParaRPr lang="cs-CZ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7" y="3287065"/>
            <a:ext cx="4913685" cy="357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23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28073" y="895928"/>
            <a:ext cx="10932160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cs-CZ" sz="2000" b="1" dirty="0" smtClean="0"/>
              <a:t>Glykolýza</a:t>
            </a:r>
            <a:r>
              <a:rPr lang="cs-CZ" dirty="0" smtClean="0"/>
              <a:t> =</a:t>
            </a:r>
            <a:r>
              <a:rPr lang="en-US" dirty="0" smtClean="0"/>
              <a:t>&gt;</a:t>
            </a:r>
            <a:r>
              <a:rPr lang="cs-CZ" dirty="0" smtClean="0"/>
              <a:t> tvorba ATP, prekurzory pro pentózový cyklus, intermediální metabolity pro syntézu některých AA,</a:t>
            </a:r>
          </a:p>
          <a:p>
            <a:pPr>
              <a:lnSpc>
                <a:spcPct val="200000"/>
              </a:lnSpc>
            </a:pPr>
            <a:r>
              <a:rPr lang="cs-CZ" dirty="0" smtClean="0"/>
              <a:t>	      tvorba acetátového zbytku jako substrátu pro Krebsův cyklus, syntézu FA,…</a:t>
            </a:r>
          </a:p>
          <a:p>
            <a:pPr>
              <a:lnSpc>
                <a:spcPct val="200000"/>
              </a:lnSpc>
            </a:pPr>
            <a:r>
              <a:rPr lang="cs-CZ" dirty="0"/>
              <a:t>	</a:t>
            </a:r>
            <a:r>
              <a:rPr lang="cs-CZ" dirty="0" smtClean="0"/>
              <a:t>	</a:t>
            </a:r>
            <a:r>
              <a:rPr lang="cs-CZ" sz="2000" b="1" dirty="0" smtClean="0"/>
              <a:t>Pentózový cyklus </a:t>
            </a:r>
            <a:r>
              <a:rPr lang="cs-CZ" dirty="0" smtClean="0"/>
              <a:t>=</a:t>
            </a:r>
            <a:r>
              <a:rPr lang="en-US" dirty="0" smtClean="0"/>
              <a:t>&gt; </a:t>
            </a:r>
            <a:r>
              <a:rPr lang="en-US" dirty="0" err="1" smtClean="0"/>
              <a:t>tvorba</a:t>
            </a:r>
            <a:r>
              <a:rPr lang="en-US" dirty="0" smtClean="0"/>
              <a:t> rib</a:t>
            </a:r>
            <a:r>
              <a:rPr lang="cs-CZ" dirty="0" err="1" smtClean="0"/>
              <a:t>óz</a:t>
            </a:r>
            <a:r>
              <a:rPr lang="en-US" dirty="0" smtClean="0"/>
              <a:t>/</a:t>
            </a:r>
            <a:r>
              <a:rPr lang="en-US" dirty="0" err="1" smtClean="0"/>
              <a:t>nukleotid</a:t>
            </a:r>
            <a:r>
              <a:rPr lang="cs-CZ" dirty="0" smtClean="0"/>
              <a:t>ů</a:t>
            </a:r>
            <a:r>
              <a:rPr lang="en-US" dirty="0" smtClean="0"/>
              <a:t>, </a:t>
            </a:r>
            <a:r>
              <a:rPr lang="en-US" dirty="0" err="1" smtClean="0"/>
              <a:t>redukovan</a:t>
            </a:r>
            <a:r>
              <a:rPr lang="cs-CZ" dirty="0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kofaktory</a:t>
            </a:r>
            <a:r>
              <a:rPr lang="en-US" dirty="0" smtClean="0"/>
              <a:t> NADP,…</a:t>
            </a:r>
            <a:endParaRPr lang="cs-CZ" dirty="0" smtClean="0"/>
          </a:p>
          <a:p>
            <a:pPr>
              <a:lnSpc>
                <a:spcPct val="200000"/>
              </a:lnSpc>
            </a:pPr>
            <a:r>
              <a:rPr lang="cs-CZ" sz="2000" b="1" dirty="0" smtClean="0">
                <a:latin typeface="Symbol" panose="05050102010706020507" pitchFamily="18" charset="2"/>
              </a:rPr>
              <a:t>b</a:t>
            </a:r>
            <a:r>
              <a:rPr lang="cs-CZ" sz="2000" b="1" dirty="0" smtClean="0"/>
              <a:t>-oxidace FA </a:t>
            </a:r>
            <a:r>
              <a:rPr lang="cs-CZ" dirty="0" smtClean="0"/>
              <a:t>=</a:t>
            </a:r>
            <a:r>
              <a:rPr lang="en-US" dirty="0" smtClean="0"/>
              <a:t>&gt; </a:t>
            </a:r>
            <a:r>
              <a:rPr lang="en-US" dirty="0" err="1" smtClean="0"/>
              <a:t>tvorba</a:t>
            </a:r>
            <a:r>
              <a:rPr lang="en-US" dirty="0" smtClean="0"/>
              <a:t> ace</a:t>
            </a:r>
            <a:r>
              <a:rPr lang="cs-CZ" dirty="0" smtClean="0"/>
              <a:t>tylových zbytků jako substrátu pro Krebsův cyklus, redukované </a:t>
            </a:r>
            <a:r>
              <a:rPr lang="cs-CZ" dirty="0" err="1" smtClean="0"/>
              <a:t>kofaktory</a:t>
            </a:r>
            <a:r>
              <a:rPr lang="cs-CZ" dirty="0" smtClean="0"/>
              <a:t> NAD, FAD,…</a:t>
            </a:r>
          </a:p>
          <a:p>
            <a:pPr>
              <a:lnSpc>
                <a:spcPct val="200000"/>
              </a:lnSpc>
            </a:pPr>
            <a:r>
              <a:rPr lang="cs-CZ" sz="2000" b="1" dirty="0" smtClean="0"/>
              <a:t>Krebsův cyklus </a:t>
            </a:r>
            <a:r>
              <a:rPr lang="cs-CZ" dirty="0" smtClean="0"/>
              <a:t>=</a:t>
            </a:r>
            <a:r>
              <a:rPr lang="en-US" dirty="0" smtClean="0"/>
              <a:t>&gt; </a:t>
            </a:r>
            <a:r>
              <a:rPr lang="cs-CZ" dirty="0" smtClean="0"/>
              <a:t>redukce </a:t>
            </a:r>
            <a:r>
              <a:rPr lang="cs-CZ" dirty="0" err="1" smtClean="0"/>
              <a:t>kofaktorů</a:t>
            </a:r>
            <a:r>
              <a:rPr lang="cs-CZ" dirty="0" smtClean="0"/>
              <a:t> NAD a FAD, tvorba ATP, intermediální metabolity pro syntézu AA,...</a:t>
            </a:r>
          </a:p>
          <a:p>
            <a:pPr>
              <a:lnSpc>
                <a:spcPct val="200000"/>
              </a:lnSpc>
            </a:pPr>
            <a:r>
              <a:rPr lang="cs-CZ" sz="2000" b="1" dirty="0" smtClean="0"/>
              <a:t>Alternativní (+reversní) Krebsův cyklus</a:t>
            </a:r>
            <a:r>
              <a:rPr lang="cs-CZ" dirty="0" smtClean="0"/>
              <a:t> =</a:t>
            </a:r>
            <a:r>
              <a:rPr lang="en-US" dirty="0" smtClean="0"/>
              <a:t>&gt;</a:t>
            </a:r>
            <a:r>
              <a:rPr lang="cs-CZ" dirty="0" smtClean="0"/>
              <a:t> tvorba ATP, intermediálním metabolitů pro syntézu AA, </a:t>
            </a:r>
          </a:p>
          <a:p>
            <a:pPr>
              <a:lnSpc>
                <a:spcPct val="200000"/>
              </a:lnSpc>
            </a:pPr>
            <a:r>
              <a:rPr lang="cs-CZ" dirty="0"/>
              <a:t> </a:t>
            </a:r>
            <a:r>
              <a:rPr lang="cs-CZ" dirty="0" smtClean="0"/>
              <a:t>                                                                tvorba acetylového zbytku pro syntézu FA, redukované </a:t>
            </a:r>
            <a:r>
              <a:rPr lang="cs-CZ" dirty="0" err="1" smtClean="0"/>
              <a:t>kofaktory</a:t>
            </a:r>
            <a:r>
              <a:rPr lang="cs-CZ" dirty="0" smtClean="0"/>
              <a:t> NAD a FAD,…</a:t>
            </a:r>
          </a:p>
          <a:p>
            <a:pPr>
              <a:lnSpc>
                <a:spcPct val="200000"/>
              </a:lnSpc>
            </a:pPr>
            <a:r>
              <a:rPr lang="cs-CZ" sz="2000" b="1" dirty="0" smtClean="0"/>
              <a:t>OXPHOS</a:t>
            </a:r>
            <a:r>
              <a:rPr lang="cs-CZ" dirty="0" smtClean="0"/>
              <a:t> =</a:t>
            </a:r>
            <a:r>
              <a:rPr lang="en-US" dirty="0" smtClean="0"/>
              <a:t>&gt;</a:t>
            </a:r>
            <a:r>
              <a:rPr lang="cs-CZ" dirty="0" smtClean="0"/>
              <a:t> oxidace </a:t>
            </a:r>
            <a:r>
              <a:rPr lang="cs-CZ" dirty="0" err="1" smtClean="0"/>
              <a:t>kofaktorů</a:t>
            </a:r>
            <a:r>
              <a:rPr lang="cs-CZ" dirty="0" smtClean="0"/>
              <a:t> NADH a FADH2, tvorba ATP,..</a:t>
            </a:r>
          </a:p>
        </p:txBody>
      </p:sp>
    </p:spTree>
    <p:extLst>
      <p:ext uri="{BB962C8B-B14F-4D97-AF65-F5344CB8AC3E}">
        <p14:creationId xmlns:p14="http://schemas.microsoft.com/office/powerpoint/2010/main" val="13828933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723" y="87015"/>
            <a:ext cx="7241222" cy="667400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92402" y="692727"/>
            <a:ext cx="438716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Modulace OXPHOS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cs-CZ" sz="2400" b="1" dirty="0" smtClean="0"/>
              <a:t>modulace aktivity trombocytů</a:t>
            </a:r>
            <a:endParaRPr lang="en-US" sz="2400" b="1" dirty="0" smtClean="0"/>
          </a:p>
          <a:p>
            <a:pPr marL="342900" indent="-342900">
              <a:buFont typeface="Symbol" panose="05050102010706020507" pitchFamily="18" charset="2"/>
              <a:buChar char="Þ"/>
            </a:pPr>
            <a:endParaRPr lang="en-US" sz="2000" b="1" dirty="0"/>
          </a:p>
          <a:p>
            <a:r>
              <a:rPr lang="en-US" sz="2000" b="1" dirty="0" err="1" smtClean="0"/>
              <a:t>Aktivace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tromboc</a:t>
            </a:r>
            <a:r>
              <a:rPr lang="cs-CZ" sz="2000" b="1" dirty="0" smtClean="0"/>
              <a:t>y</a:t>
            </a:r>
            <a:r>
              <a:rPr lang="en-US" sz="2000" b="1" dirty="0" smtClean="0"/>
              <a:t>t</a:t>
            </a:r>
            <a:r>
              <a:rPr lang="cs-CZ" sz="2000" b="1" dirty="0" smtClean="0"/>
              <a:t>ů</a:t>
            </a:r>
            <a:r>
              <a:rPr lang="en-US" sz="2000" b="1" dirty="0" smtClean="0"/>
              <a:t> je </a:t>
            </a:r>
            <a:r>
              <a:rPr lang="cs-CZ" sz="2000" b="1" dirty="0" smtClean="0"/>
              <a:t>závislá</a:t>
            </a:r>
          </a:p>
          <a:p>
            <a:r>
              <a:rPr lang="en-US" sz="2000" b="1" dirty="0" err="1" smtClean="0"/>
              <a:t>na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indukci</a:t>
            </a:r>
            <a:r>
              <a:rPr lang="en-US" sz="2000" b="1" dirty="0" smtClean="0"/>
              <a:t> j</a:t>
            </a:r>
            <a:r>
              <a:rPr lang="cs-CZ" sz="2000" b="1" dirty="0" smtClean="0"/>
              <a:t>e</a:t>
            </a:r>
            <a:r>
              <a:rPr lang="en-US" sz="2000" b="1" dirty="0" err="1" smtClean="0"/>
              <a:t>jich</a:t>
            </a:r>
            <a:r>
              <a:rPr lang="en-US" sz="2000" b="1" dirty="0" smtClean="0"/>
              <a:t> OXPHOS</a:t>
            </a:r>
            <a:r>
              <a:rPr lang="cs-CZ" sz="2000" b="1" dirty="0" smtClean="0"/>
              <a:t> </a:t>
            </a:r>
          </a:p>
          <a:p>
            <a:r>
              <a:rPr lang="en-US" sz="2000" b="1" dirty="0" err="1" smtClean="0"/>
              <a:t>metabolismu</a:t>
            </a:r>
            <a:r>
              <a:rPr lang="en-US" sz="2000" b="1" dirty="0" smtClean="0"/>
              <a:t> a </a:t>
            </a:r>
            <a:r>
              <a:rPr lang="en-US" sz="2000" b="1" dirty="0" err="1" smtClean="0"/>
              <a:t>produkci</a:t>
            </a:r>
            <a:r>
              <a:rPr lang="en-US" sz="2000" b="1" dirty="0" smtClean="0"/>
              <a:t> ATP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1340127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498" y="0"/>
            <a:ext cx="7151502" cy="508403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8618"/>
            <a:ext cx="5446845" cy="41007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ovéPole 3"/>
          <p:cNvSpPr txBox="1"/>
          <p:nvPr/>
        </p:nvSpPr>
        <p:spPr>
          <a:xfrm>
            <a:off x="173929" y="323272"/>
            <a:ext cx="560621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Modulace OXPHOS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cs-CZ" sz="2400" b="1" dirty="0" smtClean="0"/>
              <a:t>modulace aktivity trombocytů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endParaRPr lang="cs-CZ" sz="2000" b="1" dirty="0"/>
          </a:p>
          <a:p>
            <a:r>
              <a:rPr lang="cs-CZ" sz="2000" b="1" dirty="0" smtClean="0"/>
              <a:t>Díky závislosti na OXPHOS, lze aktivaci trombocytů </a:t>
            </a:r>
          </a:p>
          <a:p>
            <a:r>
              <a:rPr lang="cs-CZ" sz="2000" b="1" dirty="0" smtClean="0"/>
              <a:t>modulovat inhibitory </a:t>
            </a:r>
            <a:r>
              <a:rPr lang="cs-CZ" sz="2000" b="1" dirty="0"/>
              <a:t>pochodů spřaženými</a:t>
            </a:r>
          </a:p>
          <a:p>
            <a:r>
              <a:rPr lang="cs-CZ" sz="2000" b="1" dirty="0" smtClean="0"/>
              <a:t>s OXPHOS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5977618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6597"/>
            <a:ext cx="12177830" cy="532976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04290" y="452582"/>
            <a:ext cx="7696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ROS – podporují koagulaci – nadprodukce ROS = patologická koagulace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5728721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73" y="58094"/>
            <a:ext cx="7453745" cy="676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828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048000" y="1541945"/>
            <a:ext cx="6096000" cy="37741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Příklady otázek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Charakterizace energetického metabolismu buňky a preference jednotlivých metabolických drah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Metabolismus zralé a nezralé buňky, preference drah a proč.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Principy regulace metabolismu zdravé a nádorové buňky.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Wartburgův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efekt a jeho význam.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Úloha glukózy a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glutaminu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 metabolismu buňky.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 podporuje metabolismus nádorové buňky a jaké jsou důsledky.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Specifický metabolismus vybraných buněk, jak a proč.</a:t>
            </a:r>
          </a:p>
        </p:txBody>
      </p:sp>
    </p:spTree>
    <p:extLst>
      <p:ext uri="{BB962C8B-B14F-4D97-AF65-F5344CB8AC3E}">
        <p14:creationId xmlns:p14="http://schemas.microsoft.com/office/powerpoint/2010/main" val="2086850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92727" y="424872"/>
            <a:ext cx="3271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/>
              <a:t>Kmenov</a:t>
            </a:r>
            <a:r>
              <a:rPr lang="cs-CZ" sz="3600" b="1" dirty="0" smtClean="0"/>
              <a:t>é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bu</a:t>
            </a:r>
            <a:r>
              <a:rPr lang="cs-CZ" sz="3600" b="1" dirty="0" err="1" smtClean="0"/>
              <a:t>ňky</a:t>
            </a:r>
            <a:endParaRPr lang="cs-CZ" sz="36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452581" y="1542473"/>
            <a:ext cx="1099493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dirty="0" smtClean="0"/>
              <a:t>Somatické </a:t>
            </a:r>
            <a:r>
              <a:rPr lang="cs-CZ" sz="2000" dirty="0" err="1" smtClean="0"/>
              <a:t>adultní</a:t>
            </a:r>
            <a:r>
              <a:rPr lang="cs-CZ" sz="2000" dirty="0" smtClean="0"/>
              <a:t> kmenové buňky jsou pomalu </a:t>
            </a:r>
            <a:r>
              <a:rPr lang="cs-CZ" sz="2000" dirty="0" err="1" smtClean="0"/>
              <a:t>proliferujicí</a:t>
            </a:r>
            <a:r>
              <a:rPr lang="cs-CZ" sz="2000" dirty="0" smtClean="0"/>
              <a:t>/</a:t>
            </a:r>
            <a:r>
              <a:rPr lang="cs-CZ" sz="2000" dirty="0" err="1" smtClean="0"/>
              <a:t>quiescentní</a:t>
            </a:r>
            <a:r>
              <a:rPr lang="cs-CZ" sz="2000" dirty="0" smtClean="0"/>
              <a:t>, často v „hypoxickém“ prostředí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-</a:t>
            </a:r>
            <a:r>
              <a:rPr lang="en-US" sz="2000" dirty="0" smtClean="0"/>
              <a:t>&gt; </a:t>
            </a:r>
            <a:r>
              <a:rPr lang="en-US" sz="2000" dirty="0" err="1" smtClean="0"/>
              <a:t>udr</a:t>
            </a:r>
            <a:r>
              <a:rPr lang="cs-CZ" sz="2000" dirty="0" err="1" smtClean="0"/>
              <a:t>žo</a:t>
            </a:r>
            <a:r>
              <a:rPr lang="en-US" sz="2000" dirty="0" err="1" smtClean="0"/>
              <a:t>vac</a:t>
            </a:r>
            <a:r>
              <a:rPr lang="cs-CZ" sz="2000" dirty="0" smtClean="0"/>
              <a:t>í</a:t>
            </a:r>
            <a:r>
              <a:rPr lang="en-US" sz="2000" dirty="0" smtClean="0"/>
              <a:t> </a:t>
            </a:r>
            <a:r>
              <a:rPr lang="en-US" sz="2000" dirty="0" err="1" smtClean="0"/>
              <a:t>metabolismus</a:t>
            </a:r>
            <a:r>
              <a:rPr lang="cs-CZ" sz="2000" dirty="0" smtClean="0"/>
              <a:t>: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	</a:t>
            </a:r>
            <a:r>
              <a:rPr lang="cs-CZ" sz="2000" dirty="0" smtClean="0"/>
              <a:t>- glykolýza = tvorba ATP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	</a:t>
            </a:r>
            <a:r>
              <a:rPr lang="cs-CZ" sz="2000" dirty="0" smtClean="0"/>
              <a:t>	- pentózový cyklus = tvorba nukleotidů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	</a:t>
            </a:r>
            <a:r>
              <a:rPr lang="cs-CZ" sz="2000" dirty="0" smtClean="0"/>
              <a:t>- tvorba AA z glykolýzy a alternativního Krebsova cyklu minimální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	</a:t>
            </a:r>
            <a:r>
              <a:rPr lang="cs-CZ" sz="2000" dirty="0" smtClean="0"/>
              <a:t>- silně potlačený OXPHOS, minimum nezralých mitochondrií (hypoxie/HIF1)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216077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84049" y="2432590"/>
            <a:ext cx="1045132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2000" dirty="0" smtClean="0"/>
              <a:t>Rychle </a:t>
            </a:r>
            <a:r>
              <a:rPr lang="cs-CZ" sz="2000" dirty="0" err="1" smtClean="0"/>
              <a:t>proliferující</a:t>
            </a:r>
            <a:r>
              <a:rPr lang="cs-CZ" sz="2000" dirty="0" smtClean="0"/>
              <a:t>, potřeba materiál pro buněčné dělení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	</a:t>
            </a:r>
            <a:r>
              <a:rPr lang="en-US" sz="2000" dirty="0"/>
              <a:t>=</a:t>
            </a:r>
            <a:r>
              <a:rPr lang="en-US" sz="2000" dirty="0" smtClean="0"/>
              <a:t>&gt;</a:t>
            </a:r>
            <a:r>
              <a:rPr lang="cs-CZ" sz="2000" dirty="0" smtClean="0"/>
              <a:t> glykolýza, pentózový + modifikovaný Krebsův cyklus, potlačený OXPHOS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2000" dirty="0" smtClean="0"/>
              <a:t>Pro</a:t>
            </a:r>
            <a:r>
              <a:rPr lang="en-US" sz="2000" dirty="0" smtClean="0"/>
              <a:t>-</a:t>
            </a:r>
            <a:r>
              <a:rPr lang="cs-CZ" sz="2000" dirty="0" smtClean="0"/>
              <a:t>proliferační </a:t>
            </a:r>
            <a:r>
              <a:rPr lang="cs-CZ" sz="2000" dirty="0" err="1" smtClean="0"/>
              <a:t>transkriptom</a:t>
            </a:r>
            <a:r>
              <a:rPr lang="cs-CZ" sz="2000" dirty="0" smtClean="0"/>
              <a:t> pod regulací vnějšími </a:t>
            </a:r>
            <a:r>
              <a:rPr lang="cs-CZ" sz="2000" dirty="0" err="1" smtClean="0"/>
              <a:t>factory</a:t>
            </a:r>
            <a:r>
              <a:rPr lang="cs-CZ" sz="2000" dirty="0" smtClean="0"/>
              <a:t>/faktory ontogeneze</a:t>
            </a:r>
            <a:r>
              <a:rPr lang="en-US" sz="2000" dirty="0" smtClean="0"/>
              <a:t>*</a:t>
            </a:r>
            <a:r>
              <a:rPr lang="cs-CZ" sz="2000" dirty="0" smtClean="0"/>
              <a:t>, </a:t>
            </a: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000" dirty="0"/>
              <a:t>	=</a:t>
            </a:r>
            <a:r>
              <a:rPr lang="en-US" sz="2000" dirty="0" smtClean="0"/>
              <a:t>&gt; </a:t>
            </a:r>
            <a:r>
              <a:rPr lang="cs-CZ" sz="2000" dirty="0" smtClean="0"/>
              <a:t>mitogenní (FGF, EGF,</a:t>
            </a:r>
            <a:r>
              <a:rPr lang="en-US" sz="2000" dirty="0" smtClean="0"/>
              <a:t> IGF, </a:t>
            </a:r>
            <a:r>
              <a:rPr lang="cs-CZ" sz="2000" dirty="0" err="1" smtClean="0"/>
              <a:t>Wnt</a:t>
            </a:r>
            <a:r>
              <a:rPr lang="cs-CZ" sz="2000" dirty="0" smtClean="0"/>
              <a:t>…,</a:t>
            </a:r>
            <a:r>
              <a:rPr lang="cs-CZ" sz="2000" dirty="0"/>
              <a:t>)</a:t>
            </a:r>
            <a:r>
              <a:rPr lang="cs-CZ" sz="2000" dirty="0" smtClean="0"/>
              <a:t>, diferenciaci inhibující </a:t>
            </a:r>
            <a:r>
              <a:rPr lang="cs-CZ" sz="2000" dirty="0" err="1" smtClean="0"/>
              <a:t>působky</a:t>
            </a:r>
            <a:r>
              <a:rPr lang="cs-CZ" sz="2000" dirty="0" smtClean="0"/>
              <a:t> (</a:t>
            </a:r>
            <a:r>
              <a:rPr lang="cs-CZ" sz="2000" dirty="0" err="1" smtClean="0"/>
              <a:t>Notch</a:t>
            </a:r>
            <a:r>
              <a:rPr lang="cs-CZ" sz="2000" dirty="0" smtClean="0"/>
              <a:t>,</a:t>
            </a:r>
            <a:r>
              <a:rPr lang="en-US" sz="2000" dirty="0" smtClean="0"/>
              <a:t> LIF</a:t>
            </a:r>
            <a:r>
              <a:rPr lang="cs-CZ" sz="2000" dirty="0" smtClean="0"/>
              <a:t>..)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2000" dirty="0" err="1"/>
              <a:t>Wartburgův</a:t>
            </a:r>
            <a:r>
              <a:rPr lang="cs-CZ" sz="2000" dirty="0"/>
              <a:t> </a:t>
            </a:r>
            <a:r>
              <a:rPr lang="cs-CZ" sz="2000" dirty="0" smtClean="0"/>
              <a:t>efekt</a:t>
            </a:r>
            <a:r>
              <a:rPr lang="en-US" sz="2000" dirty="0" smtClean="0"/>
              <a:t>, </a:t>
            </a:r>
            <a:r>
              <a:rPr lang="cs-CZ" sz="2000" dirty="0" smtClean="0"/>
              <a:t>často hypoxické prostředí –</a:t>
            </a:r>
            <a:r>
              <a:rPr lang="en-US" sz="2000" dirty="0" smtClean="0"/>
              <a:t>&gt;</a:t>
            </a:r>
            <a:r>
              <a:rPr lang="cs-CZ" sz="2000" dirty="0" smtClean="0"/>
              <a:t> podpora glykolýzy, alternativního Krebsova cyklu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2000" dirty="0"/>
              <a:t>UPC** – regenerace NAD+ pro štěpení substrátů a oxidaci </a:t>
            </a:r>
            <a:r>
              <a:rPr lang="cs-CZ" sz="2000" dirty="0" smtClean="0"/>
              <a:t>produktů bez produkce ATP.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2000" b="1" dirty="0" smtClean="0"/>
              <a:t>Podoba s buňkami nádorů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cs-CZ" sz="2000" dirty="0"/>
          </a:p>
        </p:txBody>
      </p:sp>
      <p:sp>
        <p:nvSpPr>
          <p:cNvPr id="5" name="Obdélník 4"/>
          <p:cNvSpPr/>
          <p:nvPr/>
        </p:nvSpPr>
        <p:spPr>
          <a:xfrm>
            <a:off x="162441" y="-71475"/>
            <a:ext cx="1089348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3600" b="1" dirty="0" err="1"/>
              <a:t>Progenitory</a:t>
            </a:r>
            <a:r>
              <a:rPr lang="cs-CZ" sz="3600" b="1" dirty="0"/>
              <a:t>, </a:t>
            </a:r>
            <a:r>
              <a:rPr lang="cs-CZ" sz="3600" b="1" dirty="0" smtClean="0"/>
              <a:t>potenciální </a:t>
            </a:r>
            <a:r>
              <a:rPr lang="cs-CZ" sz="3600" b="1" dirty="0"/>
              <a:t>(aktivované), embryonální (</a:t>
            </a:r>
            <a:r>
              <a:rPr lang="cs-CZ" sz="3600" b="1" dirty="0" err="1"/>
              <a:t>pluripotentí</a:t>
            </a:r>
            <a:r>
              <a:rPr lang="cs-CZ" sz="3600" b="1" dirty="0"/>
              <a:t>) a somatické embryonální kmenové </a:t>
            </a:r>
            <a:r>
              <a:rPr lang="cs-CZ" sz="3600" b="1" dirty="0" smtClean="0"/>
              <a:t>buňky, obecně nezralé buňky =</a:t>
            </a:r>
            <a:r>
              <a:rPr lang="en-US" sz="3600" b="1" dirty="0" smtClean="0"/>
              <a:t>&gt;</a:t>
            </a:r>
            <a:r>
              <a:rPr lang="cs-CZ" sz="3600" b="1" dirty="0" smtClean="0"/>
              <a:t> intenzivně </a:t>
            </a:r>
            <a:r>
              <a:rPr lang="cs-CZ" sz="3600" b="1" dirty="0" err="1" smtClean="0"/>
              <a:t>proliferující</a:t>
            </a:r>
            <a:r>
              <a:rPr lang="cs-CZ" sz="3600" b="1" dirty="0" smtClean="0"/>
              <a:t> buňky</a:t>
            </a:r>
            <a:endParaRPr lang="cs-CZ" sz="3600" b="1" dirty="0"/>
          </a:p>
        </p:txBody>
      </p:sp>
      <p:sp>
        <p:nvSpPr>
          <p:cNvPr id="6" name="Obdélník 5"/>
          <p:cNvSpPr/>
          <p:nvPr/>
        </p:nvSpPr>
        <p:spPr>
          <a:xfrm>
            <a:off x="905162" y="6113948"/>
            <a:ext cx="108804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*</a:t>
            </a:r>
            <a:r>
              <a:rPr lang="en-US" dirty="0" err="1" smtClean="0"/>
              <a:t>Faktory</a:t>
            </a:r>
            <a:r>
              <a:rPr lang="en-US" dirty="0" smtClean="0"/>
              <a:t> </a:t>
            </a:r>
            <a:r>
              <a:rPr lang="en-US" dirty="0" err="1" smtClean="0"/>
              <a:t>ontogeneze</a:t>
            </a:r>
            <a:r>
              <a:rPr lang="en-US" dirty="0" smtClean="0"/>
              <a:t> – r</a:t>
            </a:r>
            <a:r>
              <a:rPr lang="cs-CZ" dirty="0" smtClean="0"/>
              <a:t>ů</a:t>
            </a:r>
            <a:r>
              <a:rPr lang="en-US" dirty="0" err="1" smtClean="0"/>
              <a:t>stov</a:t>
            </a:r>
            <a:r>
              <a:rPr lang="cs-CZ" dirty="0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faktor</a:t>
            </a:r>
            <a:r>
              <a:rPr lang="cs-CZ" dirty="0" smtClean="0"/>
              <a:t>y</a:t>
            </a:r>
            <a:r>
              <a:rPr lang="en-US" dirty="0" smtClean="0"/>
              <a:t> / </a:t>
            </a:r>
            <a:r>
              <a:rPr lang="en-US" dirty="0" err="1" smtClean="0"/>
              <a:t>morfogen</a:t>
            </a:r>
            <a:r>
              <a:rPr lang="cs-CZ" dirty="0" smtClean="0"/>
              <a:t>y</a:t>
            </a:r>
            <a:r>
              <a:rPr lang="en-US" dirty="0" smtClean="0"/>
              <a:t> / </a:t>
            </a:r>
            <a:r>
              <a:rPr lang="en-US" dirty="0" err="1" smtClean="0"/>
              <a:t>cytokiny</a:t>
            </a:r>
            <a:r>
              <a:rPr lang="cs-CZ" dirty="0" smtClean="0"/>
              <a:t> =</a:t>
            </a:r>
            <a:r>
              <a:rPr lang="en-US" dirty="0" smtClean="0"/>
              <a:t>&gt;</a:t>
            </a:r>
            <a:r>
              <a:rPr lang="cs-CZ" dirty="0" smtClean="0"/>
              <a:t> regulace osudu buněk</a:t>
            </a:r>
            <a:endParaRPr lang="en-US" dirty="0" smtClean="0"/>
          </a:p>
          <a:p>
            <a:r>
              <a:rPr lang="cs-CZ" dirty="0" smtClean="0"/>
              <a:t>**</a:t>
            </a:r>
            <a:r>
              <a:rPr lang="cs-CZ" dirty="0"/>
              <a:t>UPC (1,2,3) – </a:t>
            </a:r>
            <a:r>
              <a:rPr lang="cs-CZ" dirty="0" err="1"/>
              <a:t>uncoupling</a:t>
            </a:r>
            <a:r>
              <a:rPr lang="cs-CZ" dirty="0"/>
              <a:t> protein, tvoří póry ve vnitřní membráně mitochondrií pro H</a:t>
            </a:r>
            <a:r>
              <a:rPr lang="cs-CZ" baseline="30000" dirty="0"/>
              <a:t>+</a:t>
            </a:r>
            <a:r>
              <a:rPr lang="cs-CZ" dirty="0"/>
              <a:t> = inhibice tvorby ATP</a:t>
            </a:r>
            <a:endParaRPr lang="cs-CZ" baseline="30000" dirty="0"/>
          </a:p>
        </p:txBody>
      </p:sp>
    </p:spTree>
    <p:extLst>
      <p:ext uri="{BB962C8B-B14F-4D97-AF65-F5344CB8AC3E}">
        <p14:creationId xmlns:p14="http://schemas.microsoft.com/office/powerpoint/2010/main" val="3359130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22039" y="2012044"/>
            <a:ext cx="1070915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cs-CZ" sz="2000" dirty="0" smtClean="0"/>
              <a:t>Rychle </a:t>
            </a:r>
            <a:r>
              <a:rPr lang="cs-CZ" sz="2000" dirty="0" err="1" smtClean="0"/>
              <a:t>proliferující</a:t>
            </a:r>
            <a:r>
              <a:rPr lang="cs-CZ" sz="2000" dirty="0" smtClean="0"/>
              <a:t>, metabolismus </a:t>
            </a:r>
            <a:r>
              <a:rPr lang="cs-CZ" sz="2400" b="1" dirty="0" smtClean="0"/>
              <a:t>podobný*</a:t>
            </a:r>
            <a:r>
              <a:rPr lang="cs-CZ" sz="2000" dirty="0" smtClean="0"/>
              <a:t> jak </a:t>
            </a:r>
            <a:r>
              <a:rPr lang="cs-CZ" sz="2000" dirty="0" err="1" smtClean="0"/>
              <a:t>progenitory</a:t>
            </a:r>
            <a:r>
              <a:rPr lang="cs-CZ" sz="2000" dirty="0" smtClean="0"/>
              <a:t> a </a:t>
            </a:r>
            <a:r>
              <a:rPr lang="cs-CZ" sz="2000" dirty="0" err="1" smtClean="0"/>
              <a:t>proliferující</a:t>
            </a:r>
            <a:r>
              <a:rPr lang="cs-CZ" sz="2000" dirty="0" smtClean="0"/>
              <a:t> kmenové buňky</a:t>
            </a:r>
          </a:p>
          <a:p>
            <a:pPr>
              <a:lnSpc>
                <a:spcPct val="200000"/>
              </a:lnSpc>
            </a:pPr>
            <a:r>
              <a:rPr lang="cs-CZ" sz="2000" dirty="0" smtClean="0"/>
              <a:t>*</a:t>
            </a:r>
            <a:r>
              <a:rPr lang="cs-CZ" sz="2400" b="1" dirty="0" smtClean="0"/>
              <a:t>Fenotyp není nastaven/regulován faktory ontogeneze, ale: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cs-CZ" sz="2000" dirty="0"/>
              <a:t>Změna exprese a/nebo aktivitu modulující mutace příslušných komponent drah transdukce </a:t>
            </a:r>
            <a:r>
              <a:rPr lang="cs-CZ" sz="2000" dirty="0" smtClean="0"/>
              <a:t>signálu</a:t>
            </a:r>
          </a:p>
          <a:p>
            <a:pPr>
              <a:lnSpc>
                <a:spcPct val="200000"/>
              </a:lnSpc>
            </a:pPr>
            <a:r>
              <a:rPr lang="cs-CZ" sz="2000" dirty="0"/>
              <a:t> </a:t>
            </a:r>
            <a:r>
              <a:rPr lang="cs-CZ" sz="2000" dirty="0" smtClean="0"/>
              <a:t>     a </a:t>
            </a:r>
            <a:r>
              <a:rPr lang="cs-CZ" sz="2000" dirty="0"/>
              <a:t>regulace genové exprese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cs-CZ" sz="2000" dirty="0"/>
              <a:t>Změna exprese a/nebo aktivitu modulující mutace příslušných enzymů metabolických </a:t>
            </a:r>
            <a:r>
              <a:rPr lang="cs-CZ" sz="2000" dirty="0" smtClean="0"/>
              <a:t>drah</a:t>
            </a:r>
          </a:p>
        </p:txBody>
      </p:sp>
      <p:sp>
        <p:nvSpPr>
          <p:cNvPr id="6" name="Obdélník 5"/>
          <p:cNvSpPr/>
          <p:nvPr/>
        </p:nvSpPr>
        <p:spPr>
          <a:xfrm>
            <a:off x="692729" y="793059"/>
            <a:ext cx="64665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b="1" dirty="0"/>
              <a:t>Nádorové </a:t>
            </a:r>
            <a:r>
              <a:rPr lang="cs-CZ" sz="3600" b="1" dirty="0" smtClean="0"/>
              <a:t>buňky = nezralé buňky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1999907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98" y="1633312"/>
            <a:ext cx="7488991" cy="513080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1034472" y="117758"/>
            <a:ext cx="10247101" cy="14296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/>
              <a:t>Z</a:t>
            </a:r>
            <a:r>
              <a:rPr lang="cs-CZ" sz="2000" b="1" dirty="0" smtClean="0"/>
              <a:t>ákladní rozdíl v energetickém metabolismu u diferencovaných/zralých proti nezralým buňkám</a:t>
            </a:r>
          </a:p>
          <a:p>
            <a:pPr>
              <a:lnSpc>
                <a:spcPct val="150000"/>
              </a:lnSpc>
            </a:pPr>
            <a:r>
              <a:rPr lang="cs-CZ" sz="2000" b="1" dirty="0" smtClean="0"/>
              <a:t>Zralé buňky – metabolismus se řídí hlavně dostupností a kapacitou pro využití O</a:t>
            </a:r>
            <a:r>
              <a:rPr lang="cs-CZ" sz="2000" b="1" baseline="-25000" dirty="0" smtClean="0"/>
              <a:t>2</a:t>
            </a:r>
          </a:p>
          <a:p>
            <a:pPr>
              <a:lnSpc>
                <a:spcPct val="150000"/>
              </a:lnSpc>
            </a:pPr>
            <a:r>
              <a:rPr lang="cs-CZ" sz="2000" b="1" dirty="0" smtClean="0"/>
              <a:t>Nezralé buňky </a:t>
            </a:r>
            <a:r>
              <a:rPr lang="en-US" sz="2000" b="1" dirty="0" smtClean="0"/>
              <a:t>– </a:t>
            </a:r>
            <a:r>
              <a:rPr lang="cs-CZ" sz="2000" b="1" dirty="0" smtClean="0"/>
              <a:t>metabolismus je řízen požadavky na buněčné dělení, proliferaci  </a:t>
            </a:r>
            <a:endParaRPr lang="cs-CZ" sz="20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273" y="2939846"/>
            <a:ext cx="3840108" cy="3824272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8007926" y="2586178"/>
            <a:ext cx="3605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Zajištění oxidace/redukce </a:t>
            </a:r>
            <a:r>
              <a:rPr lang="cs-CZ" b="1" dirty="0" err="1" smtClean="0"/>
              <a:t>kofaktorů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23177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2" y="-19333"/>
            <a:ext cx="5369884" cy="687733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464196" y="1699490"/>
            <a:ext cx="6727804" cy="3093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 smtClean="0"/>
              <a:t>A</a:t>
            </a:r>
            <a:r>
              <a:rPr lang="cs-CZ" dirty="0" smtClean="0"/>
              <a:t>) </a:t>
            </a:r>
            <a:r>
              <a:rPr lang="cs-CZ" dirty="0" err="1" smtClean="0"/>
              <a:t>Quiescentní</a:t>
            </a:r>
            <a:r>
              <a:rPr lang="cs-CZ" dirty="0" smtClean="0"/>
              <a:t> buňky bez vnějších pro-metabolických stimulů,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Nízká úroveň metabolismu, snížený příjem </a:t>
            </a:r>
            <a:r>
              <a:rPr lang="cs-CZ" dirty="0" err="1" smtClean="0"/>
              <a:t>nutrientů</a:t>
            </a:r>
            <a:r>
              <a:rPr lang="cs-CZ" dirty="0" smtClean="0"/>
              <a:t> (substrátů),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častá </a:t>
            </a:r>
            <a:r>
              <a:rPr lang="cs-CZ" dirty="0" err="1" smtClean="0"/>
              <a:t>autofagie</a:t>
            </a:r>
            <a:r>
              <a:rPr lang="cs-CZ" dirty="0" smtClean="0"/>
              <a:t>, při přístupu O</a:t>
            </a:r>
            <a:r>
              <a:rPr lang="cs-CZ" baseline="-25000" dirty="0" smtClean="0"/>
              <a:t>2</a:t>
            </a:r>
            <a:r>
              <a:rPr lang="cs-CZ" dirty="0" smtClean="0"/>
              <a:t> jeho využití pro OXPHOS.</a:t>
            </a:r>
          </a:p>
          <a:p>
            <a:pPr>
              <a:lnSpc>
                <a:spcPct val="150000"/>
              </a:lnSpc>
            </a:pPr>
            <a:endParaRPr lang="cs-CZ" dirty="0" smtClean="0"/>
          </a:p>
          <a:p>
            <a:pPr>
              <a:lnSpc>
                <a:spcPct val="150000"/>
              </a:lnSpc>
            </a:pPr>
            <a:r>
              <a:rPr lang="cs-CZ" sz="2000" b="1" dirty="0" smtClean="0"/>
              <a:t>B</a:t>
            </a:r>
            <a:r>
              <a:rPr lang="cs-CZ" dirty="0" smtClean="0"/>
              <a:t>) </a:t>
            </a:r>
            <a:r>
              <a:rPr lang="cs-CZ" dirty="0" err="1" smtClean="0"/>
              <a:t>Proliferující</a:t>
            </a:r>
            <a:r>
              <a:rPr lang="cs-CZ" dirty="0" smtClean="0"/>
              <a:t> buňka pod instrukcí vnějších stimulů (růstové faktory),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zvýšený příjem substrátů, Krebsův cyklus hlavně produkce</a:t>
            </a:r>
          </a:p>
          <a:p>
            <a:pPr>
              <a:lnSpc>
                <a:spcPct val="150000"/>
              </a:lnSpc>
            </a:pPr>
            <a:r>
              <a:rPr lang="cs-CZ" dirty="0" err="1" smtClean="0"/>
              <a:t>intermediálů</a:t>
            </a:r>
            <a:r>
              <a:rPr lang="cs-CZ" dirty="0" smtClean="0"/>
              <a:t> pro výstavbu, OXPHOS potlačen</a:t>
            </a:r>
          </a:p>
        </p:txBody>
      </p:sp>
    </p:spTree>
    <p:extLst>
      <p:ext uri="{BB962C8B-B14F-4D97-AF65-F5344CB8AC3E}">
        <p14:creationId xmlns:p14="http://schemas.microsoft.com/office/powerpoint/2010/main" val="185617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4179</TotalTime>
  <Words>2333</Words>
  <Application>Microsoft Office PowerPoint</Application>
  <PresentationFormat>Širokoúhlá obrazovka</PresentationFormat>
  <Paragraphs>298</Paragraphs>
  <Slides>44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54" baseType="lpstr">
      <vt:lpstr>Arial</vt:lpstr>
      <vt:lpstr>Calibri</vt:lpstr>
      <vt:lpstr>Calibri Light</vt:lpstr>
      <vt:lpstr>Comic Sans MS</vt:lpstr>
      <vt:lpstr>NewCenturySchlbk-Italic</vt:lpstr>
      <vt:lpstr>NewCenturySchlbk-Roman</vt:lpstr>
      <vt:lpstr>Symbol</vt:lpstr>
      <vt:lpstr>Times New Roman</vt:lpstr>
      <vt:lpstr>Motiv Office</vt:lpstr>
      <vt:lpstr>Image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JiPa</dc:creator>
  <cp:lastModifiedBy>JiPa</cp:lastModifiedBy>
  <cp:revision>162</cp:revision>
  <dcterms:created xsi:type="dcterms:W3CDTF">2024-08-13T11:00:13Z</dcterms:created>
  <dcterms:modified xsi:type="dcterms:W3CDTF">2024-11-28T07:39:55Z</dcterms:modified>
</cp:coreProperties>
</file>