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338" r:id="rId2"/>
    <p:sldId id="364" r:id="rId3"/>
    <p:sldId id="386" r:id="rId4"/>
    <p:sldId id="379" r:id="rId5"/>
    <p:sldId id="274" r:id="rId6"/>
    <p:sldId id="276" r:id="rId7"/>
    <p:sldId id="355" r:id="rId8"/>
    <p:sldId id="356" r:id="rId9"/>
    <p:sldId id="265" r:id="rId10"/>
    <p:sldId id="266" r:id="rId11"/>
    <p:sldId id="267" r:id="rId12"/>
    <p:sldId id="268" r:id="rId13"/>
    <p:sldId id="277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264" r:id="rId22"/>
    <p:sldId id="303" r:id="rId23"/>
    <p:sldId id="304" r:id="rId24"/>
    <p:sldId id="387" r:id="rId25"/>
    <p:sldId id="388" r:id="rId26"/>
    <p:sldId id="335" r:id="rId27"/>
    <p:sldId id="288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660"/>
  </p:normalViewPr>
  <p:slideViewPr>
    <p:cSldViewPr>
      <p:cViewPr varScale="1">
        <p:scale>
          <a:sx n="59" d="100"/>
          <a:sy n="59" d="100"/>
        </p:scale>
        <p:origin x="14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093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177CA9E-2309-4ABF-9166-7526C5930CE9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4577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0347D-ED56-48D0-824E-56DBFB3C5F9C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462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1B6F1-A772-49D9-960D-F1232879BB7E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67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85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EC7C4-020F-46F6-8652-8B363E4A552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16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04133E7-FB0B-4A10-81EC-2A1CC6F991A7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8713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4AF600-90B4-4C71-91DE-4113A287E09E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662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14FDF68-4B03-4612-B737-7CCAF7335528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220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5AD21FB-4C42-4CFB-B553-37107653639C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482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7ECE8AC-F581-4275-8040-9BEE7810422A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2187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BD7AFA-4F52-46C5-8B63-A1B205BBDEA6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319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EB0F-D28F-4A2B-92A6-30296FBE847F}" type="datetime1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5012-4D43-480B-87AC-47C341436C01}" type="datetime1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C6F5-99AA-40A4-B459-E8EB4A83F14D}" type="datetime1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EB94-DB43-4693-8A4C-473A735506E7}" type="datetime1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81B9-358A-4CCF-B751-F04837BA9DF6}" type="datetime1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25EB5-B645-4473-B9F9-2B81B7DBEA6D}" type="datetime1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107E-C88E-4D93-94CE-6F2C10530FA0}" type="datetime1">
              <a:rPr lang="cs-CZ" smtClean="0"/>
              <a:t>04.11.2024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6335-0575-467B-A04C-4438B5C90711}" type="datetime1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F6F8-A0A3-4784-9C4B-92F314619428}" type="datetime1">
              <a:rPr lang="cs-CZ" smtClean="0"/>
              <a:t>04.11.2024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43B5-A8B4-4013-A257-16D7EB8D0DAD}" type="datetime1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F6FD-ACD4-41E2-A4C6-D1A371FF9C6E}" type="datetime1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3A4ED-C21B-42DB-90E8-90F683175418}" type="datetime1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javascript:%20w%20=%20window.open('/onlinecontributors/app?service=external/ViewImageData&amp;sp=29575',%20'29575',%20'resizable,height=500,width=800,scrollbars=yes');%20w.focus();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404664" y="116632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Úvod do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diatomologie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90" y="70167"/>
            <a:ext cx="4167706" cy="424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Nepohlavní rozmnožování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Výrazně častější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Rozdělení mateřské buňky na dvě poloviny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Každá dceřiná buňka získá polovinu schránky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Zděděná polovina představuje vždy novou EPITHÉKU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Aktivní dotvoření druhé poloviny schránky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Zmenšování rozměru schránek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                                                                          pohlavní rozmnožování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4951243"/>
            <a:ext cx="1835696" cy="1870989"/>
          </a:xfrm>
          <a:prstGeom prst="rect">
            <a:avLst/>
          </a:prstGeom>
        </p:spPr>
      </p:pic>
      <p:sp>
        <p:nvSpPr>
          <p:cNvPr id="2" name="Šipka doprava 1"/>
          <p:cNvSpPr/>
          <p:nvPr/>
        </p:nvSpPr>
        <p:spPr>
          <a:xfrm>
            <a:off x="4716016" y="4221088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1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Pohlavní rozmnožování – </a:t>
            </a:r>
            <a:r>
              <a:rPr lang="cs-CZ" sz="4000" dirty="0" err="1"/>
              <a:t>penátní</a:t>
            </a:r>
            <a:r>
              <a:rPr lang="cs-CZ" sz="4000" dirty="0"/>
              <a:t> rozsivky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Meiotický vznik dvou haploidních gamet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Izogamie (stejné gamety)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Anizogamie (rozdílná velikost gamet)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Gamety bez bičíků, pohyb améboidním způsobem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Splynutí protoplastů (konjugace)</a:t>
            </a:r>
          </a:p>
          <a:p>
            <a:pPr>
              <a:lnSpc>
                <a:spcPct val="80000"/>
              </a:lnSpc>
            </a:pPr>
            <a:r>
              <a:rPr lang="cs-CZ" sz="2400" dirty="0" err="1"/>
              <a:t>Auxospora</a:t>
            </a:r>
            <a:r>
              <a:rPr lang="cs-CZ" sz="2400" dirty="0"/>
              <a:t> (velká kulovitá buňka, podélné prodlužování)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Uvnitř </a:t>
            </a:r>
            <a:r>
              <a:rPr lang="cs-CZ" sz="2400" dirty="0" err="1"/>
              <a:t>auxospory</a:t>
            </a:r>
            <a:r>
              <a:rPr lang="cs-CZ" sz="2400" dirty="0"/>
              <a:t> dochází k mitóze- vznikne diploidní iniciální buňka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Vytvoření </a:t>
            </a:r>
            <a:r>
              <a:rPr lang="cs-CZ" sz="2400" dirty="0" err="1"/>
              <a:t>frustuly</a:t>
            </a:r>
            <a:r>
              <a:rPr lang="cs-CZ" sz="2400" dirty="0"/>
              <a:t> (</a:t>
            </a:r>
            <a:r>
              <a:rPr lang="cs-CZ" sz="2400" dirty="0" err="1"/>
              <a:t>auxospora</a:t>
            </a:r>
            <a:r>
              <a:rPr lang="cs-CZ" sz="2400" dirty="0"/>
              <a:t> kryta pouze polysacharidy)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4951243"/>
            <a:ext cx="1835696" cy="1870989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1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/>
              <a:t>Pohlavní rozmnožování – centrické rozsivky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600"/>
              <a:t>Oogamie</a:t>
            </a:r>
          </a:p>
          <a:p>
            <a:pPr>
              <a:lnSpc>
                <a:spcPct val="90000"/>
              </a:lnSpc>
            </a:pPr>
            <a:r>
              <a:rPr lang="cs-CZ" sz="2600"/>
              <a:t>Z jedné buňky vznikne oogonium, v něm </a:t>
            </a:r>
            <a:r>
              <a:rPr lang="cs-CZ" sz="2600" err="1"/>
              <a:t>oosféra</a:t>
            </a:r>
            <a:endParaRPr lang="cs-CZ" sz="2600"/>
          </a:p>
          <a:p>
            <a:pPr>
              <a:lnSpc>
                <a:spcPct val="90000"/>
              </a:lnSpc>
            </a:pPr>
            <a:r>
              <a:rPr lang="cs-CZ" sz="2600"/>
              <a:t>Z druhé antheridium se 4 spermatozoidy</a:t>
            </a:r>
          </a:p>
          <a:p>
            <a:pPr>
              <a:lnSpc>
                <a:spcPct val="90000"/>
              </a:lnSpc>
            </a:pPr>
            <a:r>
              <a:rPr lang="cs-CZ" sz="2600"/>
              <a:t>Spermatozoidy mají bičík!</a:t>
            </a:r>
          </a:p>
          <a:p>
            <a:pPr>
              <a:lnSpc>
                <a:spcPct val="90000"/>
              </a:lnSpc>
            </a:pPr>
            <a:r>
              <a:rPr lang="cs-CZ" sz="2600"/>
              <a:t>Dále proces podobný jako u </a:t>
            </a:r>
            <a:r>
              <a:rPr lang="cs-CZ" sz="2600" err="1"/>
              <a:t>penátních</a:t>
            </a:r>
            <a:r>
              <a:rPr lang="cs-CZ" sz="2600"/>
              <a:t> rozsivek</a:t>
            </a:r>
          </a:p>
          <a:p>
            <a:pPr>
              <a:lnSpc>
                <a:spcPct val="90000"/>
              </a:lnSpc>
            </a:pPr>
            <a:r>
              <a:rPr lang="cs-CZ" sz="2600" err="1"/>
              <a:t>Auxospora</a:t>
            </a:r>
            <a:r>
              <a:rPr lang="cs-CZ" sz="2600"/>
              <a:t> a iniciální buňka vždy nápadně větší než vegetativní buňky</a:t>
            </a:r>
          </a:p>
          <a:p>
            <a:pPr>
              <a:lnSpc>
                <a:spcPct val="90000"/>
              </a:lnSpc>
            </a:pPr>
            <a:endParaRPr lang="cs-CZ" sz="2600"/>
          </a:p>
          <a:p>
            <a:pPr>
              <a:lnSpc>
                <a:spcPct val="90000"/>
              </a:lnSpc>
            </a:pPr>
            <a:endParaRPr lang="cs-CZ" sz="2600"/>
          </a:p>
        </p:txBody>
      </p:sp>
      <p:pic>
        <p:nvPicPr>
          <p:cNvPr id="3" name="Picture 46">
            <a:extLst>
              <a:ext uri="{FF2B5EF4-FFF2-40B4-BE49-F238E27FC236}">
                <a16:creationId xmlns:a16="http://schemas.microsoft.com/office/drawing/2014/main" id="{340B29ED-DD83-E16F-35DE-236FDD864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7" r="17374" b="-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D2E608-C8C9-4BD8-AFB3-E1C9D9B524A9}" type="slidenum">
              <a:rPr lang="cs-CZ" smtClean="0"/>
              <a:pPr>
                <a:spcAft>
                  <a:spcPts val="600"/>
                </a:spcAft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07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7188" y="214313"/>
            <a:ext cx="7772400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/>
              <a:t>Systém</a:t>
            </a:r>
          </a:p>
        </p:txBody>
      </p:sp>
      <p:sp>
        <p:nvSpPr>
          <p:cNvPr id="14339" name="Zástupný symbol pro obsah 4"/>
          <p:cNvSpPr>
            <a:spLocks noGrp="1"/>
          </p:cNvSpPr>
          <p:nvPr>
            <p:ph sz="quarter" idx="1"/>
          </p:nvPr>
        </p:nvSpPr>
        <p:spPr>
          <a:xfrm>
            <a:off x="285750" y="714375"/>
            <a:ext cx="8572500" cy="58578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dirty="0">
                <a:solidFill>
                  <a:srgbClr val="996633"/>
                </a:solidFill>
              </a:rPr>
              <a:t>    </a:t>
            </a:r>
            <a:r>
              <a:rPr lang="cs-CZ" sz="2400" u="sng" dirty="0">
                <a:solidFill>
                  <a:srgbClr val="996633"/>
                </a:solidFill>
              </a:rPr>
              <a:t>1. Centrické rozsivky</a:t>
            </a:r>
            <a:r>
              <a:rPr lang="cs-CZ" sz="2400" dirty="0">
                <a:solidFill>
                  <a:srgbClr val="996633"/>
                </a:solidFill>
              </a:rPr>
              <a:t> – </a:t>
            </a:r>
            <a:r>
              <a:rPr lang="cs-CZ" sz="2400" dirty="0" err="1">
                <a:solidFill>
                  <a:srgbClr val="996633"/>
                </a:solidFill>
              </a:rPr>
              <a:t>valvární</a:t>
            </a:r>
            <a:r>
              <a:rPr lang="cs-CZ" sz="2400" dirty="0">
                <a:solidFill>
                  <a:srgbClr val="996633"/>
                </a:solidFill>
              </a:rPr>
              <a:t> pohled je kruh</a:t>
            </a:r>
            <a:br>
              <a:rPr lang="cs-CZ" sz="2400" dirty="0">
                <a:solidFill>
                  <a:srgbClr val="996633"/>
                </a:solidFill>
              </a:rPr>
            </a:br>
            <a:r>
              <a:rPr lang="cs-CZ" sz="2400" dirty="0">
                <a:solidFill>
                  <a:srgbClr val="996633"/>
                </a:solidFill>
              </a:rPr>
              <a:t>Např. </a:t>
            </a:r>
            <a:r>
              <a:rPr lang="cs-CZ" sz="2400" i="1" dirty="0" err="1">
                <a:solidFill>
                  <a:srgbClr val="996633"/>
                </a:solidFill>
              </a:rPr>
              <a:t>Coscinodiscus</a:t>
            </a:r>
            <a:r>
              <a:rPr lang="cs-CZ" sz="2400" dirty="0">
                <a:solidFill>
                  <a:srgbClr val="996633"/>
                </a:solidFill>
              </a:rPr>
              <a:t>, </a:t>
            </a:r>
            <a:r>
              <a:rPr lang="cs-CZ" sz="2400" i="1" dirty="0" err="1">
                <a:solidFill>
                  <a:srgbClr val="996633"/>
                </a:solidFill>
              </a:rPr>
              <a:t>Cyclotella</a:t>
            </a:r>
            <a:r>
              <a:rPr lang="cs-CZ" sz="2400" dirty="0">
                <a:solidFill>
                  <a:srgbClr val="996633"/>
                </a:solidFill>
              </a:rPr>
              <a:t>, </a:t>
            </a:r>
            <a:r>
              <a:rPr lang="cs-CZ" sz="2400" i="1" dirty="0" err="1">
                <a:solidFill>
                  <a:srgbClr val="996633"/>
                </a:solidFill>
              </a:rPr>
              <a:t>Aulacoseira</a:t>
            </a:r>
            <a:r>
              <a:rPr lang="cs-CZ" sz="2400" dirty="0">
                <a:solidFill>
                  <a:srgbClr val="996633"/>
                </a:solidFill>
              </a:rPr>
              <a:t>, </a:t>
            </a:r>
            <a:r>
              <a:rPr lang="cs-CZ" sz="2400" i="1" dirty="0" err="1">
                <a:solidFill>
                  <a:srgbClr val="996633"/>
                </a:solidFill>
              </a:rPr>
              <a:t>Melosira</a:t>
            </a:r>
            <a:endParaRPr lang="cs-CZ" sz="2400" i="1" dirty="0">
              <a:solidFill>
                <a:srgbClr val="996633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br>
              <a:rPr lang="cs-CZ" sz="2400" dirty="0"/>
            </a:br>
            <a:r>
              <a:rPr lang="cs-CZ" sz="2400" u="sng" dirty="0"/>
              <a:t>2. </a:t>
            </a:r>
            <a:r>
              <a:rPr lang="cs-CZ" sz="2400" u="sng" dirty="0" err="1"/>
              <a:t>Penátní</a:t>
            </a:r>
            <a:r>
              <a:rPr lang="cs-CZ" sz="2400" u="sng" dirty="0"/>
              <a:t> rozsivky </a:t>
            </a:r>
            <a:r>
              <a:rPr lang="cs-CZ" sz="2400" dirty="0"/>
              <a:t>– podlouhlé, eliptické nebo kopinaté, </a:t>
            </a:r>
            <a:r>
              <a:rPr lang="cs-CZ" sz="2400" dirty="0" err="1"/>
              <a:t>dvoustranně</a:t>
            </a:r>
            <a:r>
              <a:rPr lang="cs-CZ" sz="2400" dirty="0"/>
              <a:t> souměrné</a:t>
            </a:r>
            <a:br>
              <a:rPr lang="cs-CZ" sz="2400" dirty="0"/>
            </a:br>
            <a:r>
              <a:rPr lang="cs-CZ" sz="2400" dirty="0"/>
              <a:t>2a. rozsivky bez </a:t>
            </a:r>
            <a:r>
              <a:rPr lang="cs-CZ" sz="2400" dirty="0" err="1"/>
              <a:t>raphe</a:t>
            </a:r>
            <a:r>
              <a:rPr lang="cs-CZ" sz="2400" dirty="0"/>
              <a:t> (</a:t>
            </a:r>
            <a:r>
              <a:rPr lang="cs-CZ" sz="2400" i="1" dirty="0" err="1">
                <a:solidFill>
                  <a:schemeClr val="accent1"/>
                </a:solidFill>
              </a:rPr>
              <a:t>Tabellaria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Diatoma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Asterionella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Fragilaria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Synedra</a:t>
            </a:r>
            <a:r>
              <a:rPr lang="cs-CZ" sz="2400" i="1" dirty="0"/>
              <a:t> 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2b. rozsivky s jedním </a:t>
            </a:r>
            <a:r>
              <a:rPr lang="cs-CZ" sz="2400" dirty="0" err="1"/>
              <a:t>raphe</a:t>
            </a:r>
            <a:r>
              <a:rPr lang="cs-CZ" sz="2400" dirty="0"/>
              <a:t> po celé délce jedné schránky (</a:t>
            </a:r>
            <a:r>
              <a:rPr lang="cs-CZ" sz="2400" i="1" dirty="0" err="1">
                <a:solidFill>
                  <a:schemeClr val="accent1"/>
                </a:solidFill>
              </a:rPr>
              <a:t>Achnanthes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Diploneis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2c. rozsivky se dvěma velmi krátkými </a:t>
            </a:r>
            <a:r>
              <a:rPr lang="cs-CZ" sz="2400" dirty="0" err="1"/>
              <a:t>raphe</a:t>
            </a:r>
            <a:r>
              <a:rPr lang="cs-CZ" sz="2400" dirty="0"/>
              <a:t> na konci schránky (</a:t>
            </a:r>
            <a:r>
              <a:rPr lang="cs-CZ" sz="2400" i="1" dirty="0" err="1">
                <a:solidFill>
                  <a:schemeClr val="accent1"/>
                </a:solidFill>
              </a:rPr>
              <a:t>Eunotiales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2d. rozsivky se dvěma </a:t>
            </a:r>
            <a:r>
              <a:rPr lang="cs-CZ" sz="2400" dirty="0" err="1"/>
              <a:t>raphe</a:t>
            </a:r>
            <a:r>
              <a:rPr lang="cs-CZ" sz="2400" dirty="0"/>
              <a:t> (</a:t>
            </a:r>
            <a:r>
              <a:rPr lang="cs-CZ" sz="2400" i="1" dirty="0" err="1">
                <a:solidFill>
                  <a:schemeClr val="accent1"/>
                </a:solidFill>
              </a:rPr>
              <a:t>Navicula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Pinnularia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Cymbella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Gyrosigma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Gomphonema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2e. rozsivky s </a:t>
            </a:r>
            <a:r>
              <a:rPr lang="cs-CZ" sz="2400" dirty="0" err="1"/>
              <a:t>raphe</a:t>
            </a:r>
            <a:r>
              <a:rPr lang="cs-CZ" sz="2400" dirty="0"/>
              <a:t> ve zvláštních kanálcích (</a:t>
            </a:r>
            <a:r>
              <a:rPr lang="cs-CZ" sz="2400" i="1" dirty="0" err="1">
                <a:solidFill>
                  <a:schemeClr val="accent1"/>
                </a:solidFill>
              </a:rPr>
              <a:t>Nitzschia</a:t>
            </a:r>
            <a:r>
              <a:rPr lang="cs-CZ" sz="2400" i="1" dirty="0">
                <a:solidFill>
                  <a:schemeClr val="accent1"/>
                </a:solidFill>
              </a:rPr>
              <a:t>, </a:t>
            </a:r>
            <a:r>
              <a:rPr lang="cs-CZ" sz="2400" i="1" dirty="0" err="1">
                <a:solidFill>
                  <a:schemeClr val="accent1"/>
                </a:solidFill>
              </a:rPr>
              <a:t>Surirella</a:t>
            </a:r>
            <a:r>
              <a:rPr lang="cs-CZ" sz="2400" i="1" dirty="0"/>
              <a:t>)</a:t>
            </a:r>
            <a:endParaRPr 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74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Základní pojmy</a:t>
            </a:r>
          </a:p>
        </p:txBody>
      </p:sp>
      <p:sp>
        <p:nvSpPr>
          <p:cNvPr id="21507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Frustula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frustule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Valva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valve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Pleura – </a:t>
            </a:r>
            <a:r>
              <a:rPr lang="cs-CZ" altLang="cs-CZ" sz="2400" dirty="0" err="1"/>
              <a:t>girdle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girdle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bands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Raphe</a:t>
            </a:r>
            <a:r>
              <a:rPr lang="cs-CZ" altLang="cs-CZ" sz="2400" dirty="0"/>
              <a:t> (štěrbina uprostřed </a:t>
            </a:r>
            <a:r>
              <a:rPr lang="cs-CZ" altLang="cs-CZ" sz="2400" dirty="0" err="1"/>
              <a:t>frustuly</a:t>
            </a:r>
            <a:r>
              <a:rPr lang="cs-CZ" altLang="cs-CZ" sz="2400" dirty="0"/>
              <a:t> některých </a:t>
            </a:r>
            <a:r>
              <a:rPr lang="cs-CZ" altLang="cs-CZ" sz="2400" dirty="0" err="1"/>
              <a:t>penátních</a:t>
            </a:r>
            <a:r>
              <a:rPr lang="cs-CZ" altLang="cs-CZ" sz="2400" dirty="0"/>
              <a:t>  rozsivek,  pohyb)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Valvární</a:t>
            </a:r>
            <a:r>
              <a:rPr lang="cs-CZ" altLang="cs-CZ" sz="2400" dirty="0"/>
              <a:t> pohled – </a:t>
            </a:r>
            <a:r>
              <a:rPr lang="cs-CZ" altLang="cs-CZ" sz="2400" dirty="0" err="1"/>
              <a:t>valve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view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Pleurální pohled – </a:t>
            </a:r>
            <a:r>
              <a:rPr lang="cs-CZ" altLang="cs-CZ" sz="2400" dirty="0" err="1"/>
              <a:t>girdle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view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  <p:pic>
        <p:nvPicPr>
          <p:cNvPr id="21509" name="Picture 2" descr="C:\Users\bara\Desktop\gir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50482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 descr="C:\Users\bara\Desktop\imagesCA2NFPC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644900"/>
            <a:ext cx="17033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4427538" y="3933825"/>
            <a:ext cx="3857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635375" y="4851400"/>
            <a:ext cx="0" cy="19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93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Morfologické pojmy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Areola</a:t>
            </a:r>
            <a:r>
              <a:rPr lang="cs-CZ" sz="2000" dirty="0"/>
              <a:t> – </a:t>
            </a:r>
            <a:r>
              <a:rPr lang="cs-CZ" sz="2000" i="1" dirty="0"/>
              <a:t>areola, </a:t>
            </a:r>
            <a:r>
              <a:rPr lang="cs-CZ" sz="2000" i="1" dirty="0" err="1"/>
              <a:t>punctum</a:t>
            </a:r>
            <a:r>
              <a:rPr lang="cs-CZ" sz="2000" dirty="0"/>
              <a:t>, perforace ve </a:t>
            </a:r>
            <a:r>
              <a:rPr lang="cs-CZ" sz="2000" dirty="0" err="1"/>
              <a:t>valvě</a:t>
            </a:r>
            <a:r>
              <a:rPr lang="cs-CZ" sz="2000" dirty="0"/>
              <a:t>, duté okrouhlé nebo hranaté komůrky, těsně přiléhající jedna k druhé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1800" dirty="0"/>
              <a:t>      (tvoří </a:t>
            </a:r>
            <a:r>
              <a:rPr lang="cs-CZ" sz="1800" dirty="0" err="1"/>
              <a:t>striae</a:t>
            </a:r>
            <a:r>
              <a:rPr lang="cs-CZ" sz="1800" dirty="0"/>
              <a:t>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1800" dirty="0"/>
              <a:t>                              areola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dirty="0" err="1"/>
              <a:t>Conopeum</a:t>
            </a:r>
            <a:r>
              <a:rPr lang="cs-CZ" sz="1800" dirty="0"/>
              <a:t>: vnější kryt areoly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Protější stěny areol tvoří:   destička s velkým kruhovým pórem (</a:t>
            </a:r>
            <a:r>
              <a:rPr lang="cs-CZ" sz="2000" dirty="0" err="1"/>
              <a:t>foramen</a:t>
            </a:r>
            <a:r>
              <a:rPr lang="cs-CZ" sz="2000" dirty="0"/>
              <a:t>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2000" dirty="0"/>
              <a:t>                                                      destička s četnými jemnými póry (</a:t>
            </a:r>
            <a:r>
              <a:rPr lang="cs-CZ" sz="2000" dirty="0" err="1"/>
              <a:t>cribrum</a:t>
            </a:r>
            <a:r>
              <a:rPr lang="cs-CZ" sz="2000" dirty="0"/>
              <a:t>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1800" dirty="0"/>
              <a:t>                           </a:t>
            </a:r>
            <a:r>
              <a:rPr lang="cs-CZ" sz="1800" dirty="0" err="1"/>
              <a:t>cribrum</a:t>
            </a:r>
            <a:endParaRPr lang="cs-CZ" sz="2400" dirty="0"/>
          </a:p>
        </p:txBody>
      </p:sp>
      <p:pic>
        <p:nvPicPr>
          <p:cNvPr id="23557" name="Picture 2" descr="C:\Users\bara\Desktop\Stephanodiscus_domed_cribra-140x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99268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 descr="C:\Users\bara\Desktop\A_crassipunctata_areola-140x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88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98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Morfologické pojmy</a:t>
            </a:r>
          </a:p>
        </p:txBody>
      </p:sp>
      <p:sp>
        <p:nvSpPr>
          <p:cNvPr id="25604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Strie, Striae</a:t>
            </a:r>
            <a:r>
              <a:rPr lang="cs-CZ" altLang="cs-CZ" sz="2000"/>
              <a:t> – </a:t>
            </a:r>
            <a:r>
              <a:rPr lang="cs-CZ" altLang="cs-CZ" sz="2000" i="1"/>
              <a:t>stria, </a:t>
            </a:r>
            <a:r>
              <a:rPr lang="cs-CZ" altLang="cs-CZ" sz="2000"/>
              <a:t>rýžky tvořené areolami, mají charakteristické uspořádání a hustotu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Biseriátní</a:t>
            </a:r>
            <a:r>
              <a:rPr lang="cs-CZ" altLang="cs-CZ" sz="2000"/>
              <a:t> – </a:t>
            </a:r>
            <a:r>
              <a:rPr lang="cs-CZ" altLang="cs-CZ" sz="2000" i="1"/>
              <a:t>biseriate, doubly punctate</a:t>
            </a:r>
            <a:r>
              <a:rPr lang="cs-CZ" altLang="cs-CZ" sz="2000"/>
              <a:t>: striae, tvořené dvěma řadami areol se nazývají biseriátní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4400"/>
          </a:p>
          <a:p>
            <a:pPr eaLnBrk="1" hangingPunct="1">
              <a:lnSpc>
                <a:spcPct val="80000"/>
              </a:lnSpc>
            </a:pPr>
            <a:endParaRPr lang="cs-CZ" altLang="cs-CZ" sz="4200"/>
          </a:p>
        </p:txBody>
      </p:sp>
      <p:pic>
        <p:nvPicPr>
          <p:cNvPr id="25605" name="Picture 2" descr="C:\Users\bara\Desktop\stri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73238"/>
            <a:ext cx="23590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C:\Users\bara\Desktop\R_nodosum_areolae-140x1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537368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38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98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Morfologické pojmy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 err="1"/>
              <a:t>Raphe</a:t>
            </a:r>
            <a:r>
              <a:rPr lang="cs-CZ" sz="2000" b="1" dirty="0"/>
              <a:t> </a:t>
            </a:r>
            <a:r>
              <a:rPr lang="cs-CZ" sz="2000" dirty="0"/>
              <a:t>– štěrbina, která probíhá ve směru mezi oběma konci misky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2000" dirty="0"/>
              <a:t>                      dvě větve, začínající ve středové ztlustlině (</a:t>
            </a:r>
            <a:r>
              <a:rPr lang="cs-CZ" sz="2000" b="1" dirty="0"/>
              <a:t>centrální </a:t>
            </a:r>
            <a:r>
              <a:rPr lang="cs-CZ" sz="2000" b="1" dirty="0" err="1"/>
              <a:t>nodulus</a:t>
            </a:r>
            <a:r>
              <a:rPr lang="cs-CZ" sz="2000" dirty="0"/>
              <a:t>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2000" dirty="0"/>
              <a:t>                      větve končí polární/terminální ztlustlinou (</a:t>
            </a:r>
            <a:r>
              <a:rPr lang="cs-CZ" sz="2000" b="1" dirty="0"/>
              <a:t>polární/terminální 	      </a:t>
            </a:r>
            <a:r>
              <a:rPr lang="cs-CZ" sz="2000" b="1" dirty="0" err="1"/>
              <a:t>nodulus</a:t>
            </a:r>
            <a:r>
              <a:rPr lang="cs-CZ" sz="2000" dirty="0"/>
              <a:t>)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Kanálková </a:t>
            </a:r>
            <a:r>
              <a:rPr lang="cs-CZ" sz="2000" dirty="0" err="1"/>
              <a:t>raphe</a:t>
            </a:r>
            <a:r>
              <a:rPr lang="cs-CZ" sz="2000" dirty="0"/>
              <a:t>: štěrbina, pod níž probíhá trubice překlenutá křemitými můstky (</a:t>
            </a:r>
            <a:r>
              <a:rPr lang="cs-CZ" sz="2000" b="1" dirty="0"/>
              <a:t>fibuly</a:t>
            </a:r>
            <a:r>
              <a:rPr lang="cs-CZ" sz="2000" dirty="0"/>
              <a:t>). Trubice je spojena s vnitřním prostorem buňky otvory (</a:t>
            </a:r>
            <a:r>
              <a:rPr lang="cs-CZ" sz="2000" b="1" dirty="0" err="1"/>
              <a:t>portuly</a:t>
            </a:r>
            <a:r>
              <a:rPr lang="cs-CZ" sz="2000" dirty="0"/>
              <a:t>). Kanálková </a:t>
            </a:r>
            <a:r>
              <a:rPr lang="cs-CZ" sz="2000" dirty="0" err="1"/>
              <a:t>raphe</a:t>
            </a:r>
            <a:r>
              <a:rPr lang="cs-CZ" sz="2000" dirty="0"/>
              <a:t> bývá uložena blízko okraje </a:t>
            </a:r>
            <a:r>
              <a:rPr lang="cs-CZ" sz="2000" dirty="0" err="1"/>
              <a:t>valvy</a:t>
            </a:r>
            <a:r>
              <a:rPr lang="cs-CZ" sz="2000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sz="2000" dirty="0"/>
              <a:t>         </a:t>
            </a:r>
            <a:r>
              <a:rPr lang="cs-CZ" sz="2000" dirty="0" err="1"/>
              <a:t>raphe</a:t>
            </a:r>
            <a:endParaRPr lang="cs-CZ" sz="20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4200" dirty="0"/>
          </a:p>
        </p:txBody>
      </p:sp>
      <p:pic>
        <p:nvPicPr>
          <p:cNvPr id="27653" name="Picture 2" descr="C:\Users\bara\Desktop\N_tripunctata_raphe-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21163"/>
            <a:ext cx="23876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 descr="C:\Users\bara\Desktop\Nitzschia_kurzeana_SEM-0x3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221163"/>
            <a:ext cx="23637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ovéPole 1"/>
          <p:cNvSpPr txBox="1">
            <a:spLocks noChangeArrowheads="1"/>
          </p:cNvSpPr>
          <p:nvPr/>
        </p:nvSpPr>
        <p:spPr bwMode="auto">
          <a:xfrm>
            <a:off x="5076825" y="6022975"/>
            <a:ext cx="1871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fibuly</a:t>
            </a:r>
          </a:p>
        </p:txBody>
      </p:sp>
    </p:spTree>
    <p:extLst>
      <p:ext uri="{BB962C8B-B14F-4D97-AF65-F5344CB8AC3E}">
        <p14:creationId xmlns:p14="http://schemas.microsoft.com/office/powerpoint/2010/main" val="281669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Morfologické pojmy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Apikální osa – </a:t>
            </a:r>
            <a:r>
              <a:rPr lang="cs-CZ" sz="2400" i="1" dirty="0" err="1"/>
              <a:t>apical</a:t>
            </a:r>
            <a:r>
              <a:rPr lang="cs-CZ" sz="2400" i="1" dirty="0"/>
              <a:t> axis </a:t>
            </a:r>
            <a:r>
              <a:rPr lang="cs-CZ" sz="2400" dirty="0"/>
              <a:t>(podélná osa)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err="1"/>
              <a:t>Bifurkátní</a:t>
            </a:r>
            <a:r>
              <a:rPr lang="cs-CZ" sz="2400" dirty="0"/>
              <a:t> – </a:t>
            </a:r>
            <a:r>
              <a:rPr lang="cs-CZ" sz="2400" i="1" dirty="0" err="1"/>
              <a:t>bifurcate</a:t>
            </a:r>
            <a:r>
              <a:rPr lang="cs-CZ" sz="2400" i="1" dirty="0"/>
              <a:t>, </a:t>
            </a:r>
            <a:r>
              <a:rPr lang="cs-CZ" sz="2400" dirty="0"/>
              <a:t>rozdělující se ve dvě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i="1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i="1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i="1" dirty="0" err="1"/>
              <a:t>Biraphid</a:t>
            </a:r>
            <a:r>
              <a:rPr lang="cs-CZ" sz="2400" dirty="0"/>
              <a:t> – rozsivky s </a:t>
            </a:r>
            <a:r>
              <a:rPr lang="cs-CZ" sz="2400" dirty="0" err="1"/>
              <a:t>raphe</a:t>
            </a:r>
            <a:r>
              <a:rPr lang="cs-CZ" sz="2400" dirty="0"/>
              <a:t> na obou </a:t>
            </a:r>
            <a:r>
              <a:rPr lang="cs-CZ" sz="2400" dirty="0" err="1"/>
              <a:t>valvách</a:t>
            </a:r>
            <a:endParaRPr lang="cs-CZ" sz="24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</p:txBody>
      </p:sp>
      <p:pic>
        <p:nvPicPr>
          <p:cNvPr id="29700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9388"/>
            <a:ext cx="110331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C:\Users\bara\Desktop\apical_axis-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1162050"/>
            <a:ext cx="1474787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>
            <a:off x="5734050" y="1773238"/>
            <a:ext cx="3508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4" descr="C:\Users\bara\Desktop\bifurcate-140x1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152775"/>
            <a:ext cx="16525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3563938" y="3357563"/>
            <a:ext cx="19097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065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Otvory, díry a spol.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 err="1"/>
              <a:t>Fultoportula</a:t>
            </a:r>
            <a:r>
              <a:rPr lang="cs-CZ" sz="2000" b="1" dirty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strutted</a:t>
            </a:r>
            <a:r>
              <a:rPr lang="cs-CZ" sz="2000" i="1" dirty="0"/>
              <a:t> </a:t>
            </a:r>
            <a:r>
              <a:rPr lang="cs-CZ" sz="2000" i="1" dirty="0" err="1"/>
              <a:t>process</a:t>
            </a:r>
            <a:r>
              <a:rPr lang="cs-CZ" sz="2000" dirty="0"/>
              <a:t>): specializovaný pór některých centrických rozsivek, pórem prochází chitinová nebo slizová vlákna (</a:t>
            </a:r>
            <a:r>
              <a:rPr lang="cs-CZ" sz="2000" i="1" dirty="0" err="1"/>
              <a:t>Stephanodiscus</a:t>
            </a:r>
            <a:r>
              <a:rPr lang="cs-CZ" sz="2000" dirty="0"/>
              <a:t>). Udržování vztlaku- vodní sloupec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 err="1"/>
              <a:t>Rimoportula</a:t>
            </a:r>
            <a:r>
              <a:rPr lang="cs-CZ" sz="2000" dirty="0"/>
              <a:t> (</a:t>
            </a:r>
            <a:r>
              <a:rPr lang="cs-CZ" sz="2000" i="1" dirty="0" err="1"/>
              <a:t>labiate</a:t>
            </a:r>
            <a:r>
              <a:rPr lang="cs-CZ" sz="2000" i="1" dirty="0"/>
              <a:t> </a:t>
            </a:r>
            <a:r>
              <a:rPr lang="cs-CZ" sz="2000" i="1" dirty="0" err="1"/>
              <a:t>process</a:t>
            </a:r>
            <a:r>
              <a:rPr lang="cs-CZ" sz="2000" dirty="0"/>
              <a:t>): specializovaný pór (produkce polysacharidů) procházející </a:t>
            </a:r>
            <a:r>
              <a:rPr lang="cs-CZ" sz="2000" dirty="0" err="1"/>
              <a:t>frustulou</a:t>
            </a:r>
            <a:r>
              <a:rPr lang="cs-CZ" sz="2000" dirty="0"/>
              <a:t>, především centrické rozsivky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4200" dirty="0"/>
          </a:p>
        </p:txBody>
      </p:sp>
      <p:pic>
        <p:nvPicPr>
          <p:cNvPr id="31749" name="Picture 2" descr="C:\Users\bara\Desktop\fultoportulae_ex-140x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05038"/>
            <a:ext cx="18732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C:\Users\bara\Desktop\rimoportula_ex-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86886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11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88587" y="-361950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03EA7C1-BB50-288C-55B8-43EFB37C7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Figure 1">
            <a:extLst>
              <a:ext uri="{FF2B5EF4-FFF2-40B4-BE49-F238E27FC236}">
                <a16:creationId xmlns:a16="http://schemas.microsoft.com/office/drawing/2014/main" id="{3E848392-F142-1F09-3EEB-FDC8B387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" y="1292998"/>
            <a:ext cx="8134103" cy="41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221EF3-A329-A693-3897-B7D646B4FCAF}"/>
              </a:ext>
            </a:extLst>
          </p:cNvPr>
          <p:cNvSpPr txBox="1"/>
          <p:nvPr/>
        </p:nvSpPr>
        <p:spPr>
          <a:xfrm>
            <a:off x="7642664" y="53851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>
                    <a:lumMod val="65000"/>
                  </a:schemeClr>
                </a:solidFill>
              </a:rPr>
              <a:t>Burki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 et al. 2020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1B0DD41-FFD8-F35A-944A-7B8E27A3798C}"/>
              </a:ext>
            </a:extLst>
          </p:cNvPr>
          <p:cNvCxnSpPr>
            <a:cxnSpLocks/>
          </p:cNvCxnSpPr>
          <p:nvPr/>
        </p:nvCxnSpPr>
        <p:spPr>
          <a:xfrm flipH="1">
            <a:off x="3671900" y="4334823"/>
            <a:ext cx="1260140" cy="25403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D406C26-C0D2-764C-3584-490C7BC6C9FE}"/>
              </a:ext>
            </a:extLst>
          </p:cNvPr>
          <p:cNvCxnSpPr/>
          <p:nvPr/>
        </p:nvCxnSpPr>
        <p:spPr>
          <a:xfrm flipH="1" flipV="1">
            <a:off x="3023828" y="6162705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62FDB6C-E524-97B0-E198-9D5DD93A341A}"/>
              </a:ext>
            </a:extLst>
          </p:cNvPr>
          <p:cNvCxnSpPr/>
          <p:nvPr/>
        </p:nvCxnSpPr>
        <p:spPr>
          <a:xfrm flipH="1" flipV="1">
            <a:off x="3347864" y="5519228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0C3C188-42BD-E9CA-94D8-B75E18F3BC2A}"/>
              </a:ext>
            </a:extLst>
          </p:cNvPr>
          <p:cNvSpPr txBox="1"/>
          <p:nvPr/>
        </p:nvSpPr>
        <p:spPr>
          <a:xfrm>
            <a:off x="2987844" y="521590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Archaea</a:t>
            </a:r>
            <a:endParaRPr lang="cs-CZ" sz="16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7E1371B-CE39-9500-7A9F-C08065811F58}"/>
              </a:ext>
            </a:extLst>
          </p:cNvPr>
          <p:cNvSpPr txBox="1"/>
          <p:nvPr/>
        </p:nvSpPr>
        <p:spPr>
          <a:xfrm>
            <a:off x="2009279" y="562846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Bacteria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3">
                    <a:lumMod val="50000"/>
                  </a:schemeClr>
                </a:solidFill>
              </a:rPr>
              <a:t>Cyanobacteria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1600" dirty="0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90EF950B-5224-7292-6150-3060C2B72093}"/>
              </a:ext>
            </a:extLst>
          </p:cNvPr>
          <p:cNvSpPr/>
          <p:nvPr/>
        </p:nvSpPr>
        <p:spPr>
          <a:xfrm rot="201606">
            <a:off x="735599" y="4811093"/>
            <a:ext cx="1597865" cy="585904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43D9930-9459-CA56-457C-DEC750AED2F3}"/>
              </a:ext>
            </a:extLst>
          </p:cNvPr>
          <p:cNvSpPr txBox="1"/>
          <p:nvPr/>
        </p:nvSpPr>
        <p:spPr>
          <a:xfrm>
            <a:off x="1248297" y="4357609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Chlorarachniophyta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ABAFEE2-B8EF-9B2E-211B-0C74330B137C}"/>
              </a:ext>
            </a:extLst>
          </p:cNvPr>
          <p:cNvSpPr txBox="1"/>
          <p:nvPr/>
        </p:nvSpPr>
        <p:spPr>
          <a:xfrm>
            <a:off x="831597" y="4656221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Dinophyta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145C407-3EF3-FC9E-A5F0-FADFC5C88EF8}"/>
              </a:ext>
            </a:extLst>
          </p:cNvPr>
          <p:cNvSpPr txBox="1"/>
          <p:nvPr/>
        </p:nvSpPr>
        <p:spPr>
          <a:xfrm>
            <a:off x="1081824" y="5147521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Chromophyta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Otvory, díry a spol.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 err="1"/>
              <a:t>Carinoportula</a:t>
            </a:r>
            <a:r>
              <a:rPr lang="cs-CZ" sz="2000" b="1" dirty="0"/>
              <a:t> </a:t>
            </a:r>
            <a:r>
              <a:rPr lang="cs-CZ" sz="2000" dirty="0"/>
              <a:t>(</a:t>
            </a:r>
            <a:r>
              <a:rPr lang="cs-CZ" sz="2000" i="1" dirty="0" err="1"/>
              <a:t>central</a:t>
            </a:r>
            <a:r>
              <a:rPr lang="cs-CZ" sz="2000" i="1" dirty="0"/>
              <a:t> </a:t>
            </a:r>
            <a:r>
              <a:rPr lang="cs-CZ" sz="2000" i="1" dirty="0" err="1"/>
              <a:t>process</a:t>
            </a:r>
            <a:r>
              <a:rPr lang="cs-CZ" sz="2000" dirty="0"/>
              <a:t>): pór ve středu </a:t>
            </a:r>
            <a:r>
              <a:rPr lang="cs-CZ" sz="2000" dirty="0" err="1"/>
              <a:t>valvy</a:t>
            </a:r>
            <a:r>
              <a:rPr lang="cs-CZ" sz="2000" dirty="0"/>
              <a:t>, rod </a:t>
            </a:r>
            <a:r>
              <a:rPr lang="cs-CZ" sz="2000" i="1" dirty="0" err="1"/>
              <a:t>Orthoseira</a:t>
            </a:r>
            <a:endParaRPr lang="cs-CZ" sz="2000" i="1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Stigma</a:t>
            </a:r>
            <a:r>
              <a:rPr lang="cs-CZ" sz="2000" dirty="0"/>
              <a:t> (</a:t>
            </a:r>
            <a:r>
              <a:rPr lang="cs-CZ" sz="2000" dirty="0" err="1"/>
              <a:t>isolated</a:t>
            </a:r>
            <a:r>
              <a:rPr lang="cs-CZ" sz="2000" dirty="0"/>
              <a:t> </a:t>
            </a:r>
            <a:r>
              <a:rPr lang="cs-CZ" sz="2000" dirty="0" err="1"/>
              <a:t>punctum</a:t>
            </a:r>
            <a:r>
              <a:rPr lang="cs-CZ" sz="2000" dirty="0"/>
              <a:t>): izolovaný pór v centrální oblasti (</a:t>
            </a:r>
            <a:r>
              <a:rPr lang="cs-CZ" sz="2000" i="1" dirty="0" err="1"/>
              <a:t>Gomphonema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i="1" dirty="0" err="1"/>
              <a:t>Luticola</a:t>
            </a:r>
            <a:r>
              <a:rPr lang="cs-CZ" sz="2000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sz="4200" dirty="0"/>
          </a:p>
        </p:txBody>
      </p:sp>
      <p:pic>
        <p:nvPicPr>
          <p:cNvPr id="33797" name="Picture 3" descr="C:\Users\bara\Desktop\O_roeseana_carinoportulae-140x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33600"/>
            <a:ext cx="20875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" descr="C:\Users\bara\Desktop\Gomphoneis_geitleri_ex-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30750"/>
            <a:ext cx="2020887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839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1115" flipV="1">
            <a:off x="5330363" y="293478"/>
            <a:ext cx="1059745" cy="1080119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Ekologie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Jedna z hlavních </a:t>
            </a:r>
            <a:r>
              <a:rPr lang="cs-CZ" sz="2400" dirty="0" err="1"/>
              <a:t>akvatických</a:t>
            </a:r>
            <a:r>
              <a:rPr lang="cs-CZ" sz="2400" dirty="0"/>
              <a:t> fotosyntetických skupin</a:t>
            </a:r>
          </a:p>
          <a:p>
            <a:r>
              <a:rPr lang="cs-CZ" sz="2400" dirty="0"/>
              <a:t>Důležitá součást globální primární produkce</a:t>
            </a:r>
          </a:p>
          <a:p>
            <a:r>
              <a:rPr lang="cs-CZ" sz="2400" dirty="0"/>
              <a:t>Mořské i sladkovodní </a:t>
            </a:r>
            <a:r>
              <a:rPr lang="cs-CZ" sz="1800" dirty="0"/>
              <a:t>(</a:t>
            </a:r>
            <a:r>
              <a:rPr lang="cs-CZ" sz="1800" i="1" dirty="0"/>
              <a:t>centrické-převážně mořské, ve sladkých vodách planktonní, </a:t>
            </a:r>
            <a:r>
              <a:rPr lang="cs-CZ" sz="1800" i="1" dirty="0" err="1"/>
              <a:t>penátní</a:t>
            </a:r>
            <a:r>
              <a:rPr lang="cs-CZ" sz="1800" i="1" dirty="0"/>
              <a:t> často sladkovodní a přisedlé</a:t>
            </a:r>
            <a:r>
              <a:rPr lang="cs-CZ" sz="1800" dirty="0"/>
              <a:t>)</a:t>
            </a:r>
          </a:p>
          <a:p>
            <a:r>
              <a:rPr lang="cs-CZ" sz="2400" dirty="0"/>
              <a:t>Plankton</a:t>
            </a:r>
          </a:p>
          <a:p>
            <a:r>
              <a:rPr lang="cs-CZ" sz="2400" dirty="0"/>
              <a:t>Bentos</a:t>
            </a:r>
          </a:p>
          <a:p>
            <a:r>
              <a:rPr lang="cs-CZ" sz="2400" dirty="0"/>
              <a:t>Perifyton</a:t>
            </a:r>
          </a:p>
          <a:p>
            <a:r>
              <a:rPr lang="cs-CZ" sz="2400" dirty="0"/>
              <a:t>Mohou žít </a:t>
            </a:r>
            <a:r>
              <a:rPr lang="cs-CZ" sz="2400" dirty="0" err="1"/>
              <a:t>epizoicky</a:t>
            </a:r>
            <a:r>
              <a:rPr lang="cs-CZ" sz="2400" dirty="0"/>
              <a:t> (velryby) i </a:t>
            </a:r>
            <a:r>
              <a:rPr lang="cs-CZ" sz="2400" dirty="0" err="1"/>
              <a:t>endozoicky</a:t>
            </a:r>
            <a:r>
              <a:rPr lang="cs-CZ" sz="2400" dirty="0"/>
              <a:t> (</a:t>
            </a:r>
            <a:r>
              <a:rPr lang="cs-CZ" sz="2400" dirty="0" err="1"/>
              <a:t>dírkonoši</a:t>
            </a:r>
            <a:r>
              <a:rPr lang="cs-CZ" sz="2400" dirty="0"/>
              <a:t>)</a:t>
            </a:r>
          </a:p>
          <a:p>
            <a:r>
              <a:rPr lang="cs-CZ" sz="2400" dirty="0"/>
              <a:t>Jarní a podzimní vrchol ve sladkých vodách</a:t>
            </a:r>
          </a:p>
          <a:p>
            <a:r>
              <a:rPr lang="cs-CZ" sz="2400" dirty="0"/>
              <a:t>Ekologické nároky mnohdy druhově specifické (biomonitoring)</a:t>
            </a:r>
          </a:p>
          <a:p>
            <a:r>
              <a:rPr lang="cs-CZ" sz="2400" dirty="0"/>
              <a:t>Pevnost schránky- zachování v sedimentech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602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10795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Mořský fytoplankton</a:t>
            </a:r>
          </a:p>
        </p:txBody>
      </p:sp>
      <p:sp>
        <p:nvSpPr>
          <p:cNvPr id="7172" name="Zástupný symbol pro obsah 5"/>
          <p:cNvSpPr>
            <a:spLocks noGrp="1"/>
          </p:cNvSpPr>
          <p:nvPr>
            <p:ph idx="1"/>
          </p:nvPr>
        </p:nvSpPr>
        <p:spPr>
          <a:xfrm>
            <a:off x="528638" y="18446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400"/>
          </a:p>
          <a:p>
            <a:pPr>
              <a:lnSpc>
                <a:spcPct val="80000"/>
              </a:lnSpc>
            </a:pPr>
            <a:endParaRPr lang="cs-CZ" altLang="cs-CZ" sz="2400"/>
          </a:p>
        </p:txBody>
      </p:sp>
      <p:pic>
        <p:nvPicPr>
          <p:cNvPr id="7173" name="Picture 2" descr="C:\Users\bara\Desktop\fytoplank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412875"/>
            <a:ext cx="58451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548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Ekologie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297" y="194091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dirty="0"/>
              <a:t>Vodní květ (sinice) x vegetační zákal (</a:t>
            </a:r>
            <a:r>
              <a:rPr lang="cs-CZ" sz="2400" dirty="0" err="1"/>
              <a:t>zlativky</a:t>
            </a:r>
            <a:r>
              <a:rPr lang="cs-CZ" sz="2400" dirty="0"/>
              <a:t>, rozsivky)</a:t>
            </a:r>
          </a:p>
          <a:p>
            <a:pPr>
              <a:lnSpc>
                <a:spcPct val="80000"/>
              </a:lnSpc>
              <a:defRPr/>
            </a:pPr>
            <a:endParaRPr lang="cs-CZ" sz="2400" dirty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cs-CZ" sz="2400" dirty="0"/>
              <a:t>Bentos</a:t>
            </a:r>
          </a:p>
          <a:p>
            <a:pPr>
              <a:defRPr/>
            </a:pPr>
            <a:r>
              <a:rPr lang="cs-CZ" sz="2400" dirty="0"/>
              <a:t>Rozsivky jsou nejčastěji přichyceny k substrátu pomocí slizu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400" dirty="0"/>
              <a:t>Způsoby přichycení k substrátu:</a:t>
            </a:r>
          </a:p>
          <a:p>
            <a:pPr>
              <a:defRPr/>
            </a:pPr>
            <a:r>
              <a:rPr lang="cs-CZ" sz="2400" dirty="0"/>
              <a:t>Celou plochou: </a:t>
            </a:r>
            <a:r>
              <a:rPr lang="cs-CZ" sz="2400" i="1" dirty="0" err="1"/>
              <a:t>Cocconeis</a:t>
            </a:r>
            <a:endParaRPr lang="cs-CZ" sz="2400" i="1" dirty="0"/>
          </a:p>
          <a:p>
            <a:pPr>
              <a:defRPr/>
            </a:pPr>
            <a:r>
              <a:rPr lang="cs-CZ" sz="2400" dirty="0"/>
              <a:t>Jedním koncem: </a:t>
            </a:r>
            <a:r>
              <a:rPr lang="cs-CZ" sz="2400" i="1" dirty="0" err="1"/>
              <a:t>Fragilaria</a:t>
            </a:r>
            <a:endParaRPr lang="cs-CZ" sz="2400" i="1" dirty="0"/>
          </a:p>
          <a:p>
            <a:pPr>
              <a:defRPr/>
            </a:pPr>
            <a:r>
              <a:rPr lang="cs-CZ" sz="2400" dirty="0"/>
              <a:t>Slizové stopky: </a:t>
            </a:r>
            <a:r>
              <a:rPr lang="cs-CZ" sz="2400" i="1" dirty="0" err="1"/>
              <a:t>Gomphonema</a:t>
            </a:r>
            <a:endParaRPr lang="cs-CZ" sz="2400" i="1" dirty="0"/>
          </a:p>
          <a:p>
            <a:pPr>
              <a:defRPr/>
            </a:pPr>
            <a:r>
              <a:rPr lang="cs-CZ" sz="2400" dirty="0"/>
              <a:t>Slizové trubice: </a:t>
            </a:r>
            <a:r>
              <a:rPr lang="cs-CZ" sz="2400" i="1" dirty="0" err="1"/>
              <a:t>Encyonema</a:t>
            </a:r>
            <a:endParaRPr lang="cs-CZ" sz="2400" i="1" dirty="0"/>
          </a:p>
          <a:p>
            <a:pPr>
              <a:lnSpc>
                <a:spcPct val="80000"/>
              </a:lnSpc>
              <a:defRPr/>
            </a:pPr>
            <a:endParaRPr lang="cs-CZ" sz="2400" dirty="0"/>
          </a:p>
          <a:p>
            <a:pPr>
              <a:lnSpc>
                <a:spcPct val="80000"/>
              </a:lnSpc>
              <a:defRPr/>
            </a:pPr>
            <a:endParaRPr 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23</a:t>
            </a:fld>
            <a:endParaRPr lang="cs-CZ"/>
          </a:p>
        </p:txBody>
      </p:sp>
      <p:pic>
        <p:nvPicPr>
          <p:cNvPr id="7" name="Obrázek 6" descr="C:\Users\bara\Desktop\36_Mastogloi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" b="2292"/>
          <a:stretch/>
        </p:blipFill>
        <p:spPr bwMode="auto">
          <a:xfrm>
            <a:off x="5724128" y="116632"/>
            <a:ext cx="1080120" cy="1639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" b="1601"/>
          <a:stretch/>
        </p:blipFill>
        <p:spPr bwMode="auto">
          <a:xfrm>
            <a:off x="2729921" y="19601"/>
            <a:ext cx="633730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3550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Význam rozsivek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Biomonitoring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Biopaliva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Forenzní </a:t>
            </a:r>
            <a:r>
              <a:rPr lang="cs-CZ" sz="5000" dirty="0" err="1"/>
              <a:t>diatomologie</a:t>
            </a:r>
            <a:endParaRPr lang="cs-CZ" sz="5000" dirty="0"/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Testování optických mikroskopů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Diatomit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Výzkum klimatických změn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Paleoekologické rekonstrukce</a:t>
            </a:r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Detektory těžkých kovů a radiace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r>
              <a:rPr lang="cs-CZ" sz="5000" dirty="0"/>
              <a:t>Podílí se min. 20% na veškerém objemu C fixovaného během fotosyntézy (více než deštné pralesy)</a:t>
            </a:r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>
              <a:lnSpc>
                <a:spcPct val="80000"/>
              </a:lnSpc>
              <a:defRPr/>
            </a:pPr>
            <a:endParaRPr lang="cs-CZ" sz="4200" dirty="0"/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cs-CZ" sz="5000" dirty="0"/>
              <a:t>Rozsivkám vděčíme za náš každý pátý vdech…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cs-CZ" sz="2400" dirty="0"/>
          </a:p>
          <a:p>
            <a:pPr>
              <a:lnSpc>
                <a:spcPct val="80000"/>
              </a:lnSpc>
              <a:defRPr/>
            </a:pPr>
            <a:endParaRPr lang="cs-CZ" sz="2400" dirty="0"/>
          </a:p>
        </p:txBody>
      </p:sp>
      <p:pic>
        <p:nvPicPr>
          <p:cNvPr id="16389" name="Picture 2" descr="C:\Users\bara\Desktop\1-s2_0-S0048969709006275-gr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71575"/>
            <a:ext cx="20923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>
            <a:cxnSpLocks/>
          </p:cNvCxnSpPr>
          <p:nvPr/>
        </p:nvCxnSpPr>
        <p:spPr>
          <a:xfrm flipV="1">
            <a:off x="5148064" y="3242730"/>
            <a:ext cx="1512044" cy="5823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24</a:t>
            </a:fld>
            <a:endParaRPr lang="cs-CZ"/>
          </a:p>
        </p:txBody>
      </p:sp>
      <p:pic>
        <p:nvPicPr>
          <p:cNvPr id="4" name="Picture 4" descr="People Amazon Forests Are the Earths Lungs! 1!! Diatoms Am Lajoke to You?  *Angry Diatoms Noise* | Amazon Meme on ME.ME">
            <a:extLst>
              <a:ext uri="{FF2B5EF4-FFF2-40B4-BE49-F238E27FC236}">
                <a16:creationId xmlns:a16="http://schemas.microsoft.com/office/drawing/2014/main" id="{9542CB4C-90BB-C281-4F18-2AEF495C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16" y="4520419"/>
            <a:ext cx="2295219" cy="21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99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Praktické využití</a:t>
            </a:r>
          </a:p>
        </p:txBody>
      </p:sp>
      <p:sp>
        <p:nvSpPr>
          <p:cNvPr id="17412" name="Zástupný symbol pro obsah 5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Paleolimnologie</a:t>
            </a:r>
            <a:r>
              <a:rPr lang="cs-CZ" altLang="cs-CZ" sz="2400" dirty="0"/>
              <a:t>: zjišťování </a:t>
            </a:r>
            <a:r>
              <a:rPr lang="cs-CZ" altLang="cs-CZ" sz="2400" dirty="0" err="1"/>
              <a:t>subrecentní</a:t>
            </a:r>
            <a:r>
              <a:rPr lang="cs-CZ" altLang="cs-CZ" sz="2400" dirty="0"/>
              <a:t> flóry, vývoje eutrofizace, acidifikace, globálního oteplování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Křemelina (diatomit): tepelně izolační materiál, filtrace, absorpční materiál, plnidlo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Diatomit + nitroglycerin= dynamit 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Potravinářský průmysl: zdroj betakarotenu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Farmaceutický průmysl: prášek proti střevním parazitům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Nanotechnologie</a:t>
            </a:r>
          </a:p>
        </p:txBody>
      </p:sp>
      <p:sp>
        <p:nvSpPr>
          <p:cNvPr id="17413" name="AutoShape 2" descr="data:image/jpeg;base64,/9j/4AAQSkZJRgABAQAAAQABAAD/2wCEAAkGBhQPDxAQEBAUFA8VFA8UFBQQDxQUFBcUFBQVFRQVGBUXHCYeFxojGRQVHy8gIycpLC0tFR4xNTAqNSYrLCkBCQoKDgwOGQ8PGikkHiUsLC8pKio1LCkuLCwvLC0tLywsLCksNSosLCksNSwsLCosLCwpNSksLCwqLCwsKSwsLP/AABEIAOIA3wMBIgACEQEDEQH/xAAcAAEAAQUBAQAAAAAAAAAAAAAAAQMFBgcIBAL/xABHEAABAwICBgcFBgMGBAcAAAABAAIDBBEFEgYHITFBURMiYXGBkaEUMkJSsQgjYnKSwYKy0RUzQ3PC8FOis+EWJCU1RGOD/8QAGwEBAAIDAQEAAAAAAAAAAAAAAAMEAgUGAQf/xAAtEQEAAgIBAwEGBgMBAAAAAAAAAQIDEQQFEiExIjJBUXGxBhNhgZHBM2LwFP/aAAwDAQACEQMRAD8A3iiIgKEK+C7zWFrxX1H2l18F4XnmrmtIzEC/Mqtl5mPF70wyisz6PWpVFsw8OaqNKnpmrf3Z280+kRFK8EREBERAREQEREBQpRAREQEREBERAREQERfId2LybRAOXxIdnavrMeSpvJ5KnnvHbPr/ABLKFrxSstdu0PtduzZy3rwVNK+XI94sGgX7+fdtVxqpbn3HnKR8Ow9i8VFpIKmnmdlylriwZesT22XJXw1y2yTktMePH6thjmaxHbH/AEvVRSudmAdsuAHW4btnM7Fdo22srPg8TS1rg5xIuOIAPHqq8Mk7fNbTpMx2R3T9PKtn96YhWRQpXTKwiIgIi+JZQwFziA0AkkmwAG8k8EH2i1Fpj9oGGnc6KgjFQ8XBleS2K/4bbX+gWtMS114pOTaqETflgiY31ILvVB1RdFydBpriz+t/aFQPzTO+iv2Fa0MWgsXVTZm/LPEHA/xNAPqg6TRa00L12U9bIKarZ7NVE2F3XieeQefdJ5FbKCCURQglFCIJRQiCURQglERAXw51uC+1BWF4mY8ToeTEqjoqeaQ7MscjvJpKxzQHCg2hgkI67w57r8Q5xt6WXr0+qsmHVFvecGxjve4BXnCaToaeGIfBHG3yaAqd8FM1oraNxEf2ki01jwmKiawki9jwvceHJVeiHAr7IQBSV42OviKxEMZtM+o0L6UKVaiNRpiIiL0Fz/rz1julldhlM+0LDaoc0++//h3+VvHme5bp0rxZ1LRzSxtLpsuWJo3ulf1Yx+ojyWC6DaroaQe0VQbUVzjne94zMY520hgO83PvH0Qc+R4FUObnbTTFnzNgkLfMCyp0EH3zWuG4m4I5cwu1YmjKABs7ljWl+hdHWMzzwASjY2WMBsgvwzDeOw3QaFwLRmorn5aeIvAPWduYO9x2eCzRupisy36SC/y5nfW1ltLCKFlPEyKJgbG0WAaPU9var0w7EHLum+rqro2GWWA5W/4kZzst2kbvFbP1GafuroHUVQ/NUQNBY5x6z4d23mWmwvyIW05Iw4FrgC0ixBFwQeBC0pj+jTcAx6hr6cZKKolMUjR7sbpOq8flIOYD8J5IN2IiIJREQQUuiIJUKUQEREBfDivor4NhtJ2Dmo77nxD2GNacMziih4SVcF+5l3n6LKAsM0o0hpxU0DjOwtjme5+V2bKOjcATbtKuDNYVC429paO8OA87KOk1i9vPyWI4+a0bikz+0skUWXxDM17Q5rg5pAIINwQeIKqKwrIspUKUBERBYtIJ2mSKL4gDLblY5WnzJ8lFJNsWBV+lrXaTz0rndX2eKBvLpGkzEd/XcPALMIpLFBjOPa6PZq19FTUT6p8V+lLHWtlF3hoAN8vEmyymHSGPEKSnqoSejkDjZw2tI2Fp7Qbha6xnVrKcTdW0VaYOlLzJlB6RpeOuGkbCHbdh5rNMAwYUVJFSxkljMxu73nOcS5xJ7SStVyur8XjX7L28/p519U9cF7RuGodYGKyiqqjJVVMVbHPGKSGPMIjAbWc0g+9x7VvfReumdR0zqkWndFGZARY5y0XuOa8bY2ucC5jS9u4uaCR3E7lcGVPNbDDmpmpF8c7iUVqzWdSuwqQVgWutokwaoPxRugkYeThI0fRxHisr6YLVOvbStrKZlAw3kkc18lvhYw5mg9pdY9wUrFtPQvGPbMOpKi9y+KMu/MBZ3qCr0tXfZ6xbpcLkgJ2wTPA/K8B49S7yW0UEqLIpQQllKICiylEBERBC1brbnm6aKNr3CIxl2QGwLgbEnnsW0lrzWtT9alk/zGfQqHP7ktr0eY/9dd/r9mqhC75VUhoy69yBbfbapI3qvRna4di1UPoP5UU3aPi3Nq6mzYbT/hzs/S9wHpZZMsK1Uz3o5GfLM/1DSs2W3xTukPm3UKdnKyR/tKFKhSpFIXxNKGNc5xs1oJJ7ALlfaxHWtjvseEVcgNnvZ0TPzSdX6ElBy/j2Munr6iqDiHvmkka4GxHWJaQfJbK0M1tzTOjppqV08psA+D3iOLntOzZxNwtVYZhz6maOCJuaSRwa0dp/ZdKaJaHw4RTCNgDp3D72UjrOPEA8GjgFjbep16vY9V8o4wdrivVIQ1pAN1a4puSq9KTsA2r5deuet7Umk9878+d+W4msT5ifDw6R4t7JTyThucsAOW9r7QN/Desbp9a8Jbd0EoPIZD63WysOwcAZpAHEi2Ui4APPmtQa0NDm0FQ2WBuWnmzWaNzJBtc0cgRtHiu56JxMnF43bk9Znevk13IvW1vZVcW1pyPaW00fR3+N5DnDuaNg9Vq3SN7pAZHuLn57uc43JvxJV3Xir4czXt5j14LdK7Nfs4YpkraunJ2SQteO+J1vpJ6LoJcm6p8W9lxmjeTZrnmJ3dICzb4kHwXWSAiIgIiIJUKVCCUREELQ2vHTWaHEYqZluhijZIWke8997knfsAA81vpc/faQw8Nq6OcDa+J7HH8jrj0cV5MRMalnS9sdotWdTDEKXS6OQ9cFhJ72+ayCif1gRuIWrQtg6NuPQQ35elzZa/PhrTUw7To/U83Km2LL51G9tg6pdL4xW1WHyHK9zmuiJOx5aLPb38R3Lb4XJel9CYZhVROLXXbtaSCHDc4HhuC2dq+18xvY2nxQ5JBYCoAux/8AmAe67t3dyuYZiaRpzPU6ZK8m/wCZ6zO/2+DcyleWgxOKoYHwSskYdzo3hw9F6bqVrkrQn2jNJc81PQMOyMdNLb5nCzAe5tz/ABBb3qJ2xsc95sxoLnE7g0C5PkuONLscNfX1VUd0kjy3sZezB4NACDY2oTRwOfUV7xsjtFFf5nC7z4NsP4lteqfmJVi1aYd7NgtIy1nSh0zv/wBDcf8ALlHgr8YtqCgyO25XnCKC5zncN3aVQw+izut8I3n9lkDW2FhuXmhKwXXLTh2GZuLJoXDxJafRyzpYXrf/APaZf8yD/qBejRKoT7wq688zrlBjL5TFPmbsLX5h3g3C7LwPERU0sE4NxJFG/Z+JoJ9brjTE2Wld2m/mujtQukQqcLFOT95TOLCOOR3WYe7ePBBspERBKhEQSoUqEEoiICwTW/oV/aeHksIFRBmljJ3EAddh7wPMLO1Rqo8zHNPFrh5iyPY1vy4xgweR0gjyOBvtuCABzWeU0Qja1o3NAA8F7a1lrDkXN8ivKtVlyzd9G6b03Hw4tas7mfs8emcd6dx5Fp9Vr5bMx6LPTOAFyWcFrMhW+LPszDmvxBTWetvnH2l68Oxiamdnp5pInc43lv0WZ4drxxSEBpnbKB/xomuP6gASsARWnOs00l1u4hiEToJZmshd7zIWBmYcnHeR2XWOaP4S6sq4KZgu6WRjNnInafK6ty3DqA0ULpZcRkb1WXihvxe4ddw7hs/i7EG45KDIyNkY6rGtYAOTRYJFh7jv2D1XvVVo3IKlJAGNsFXXyxfSCFietKmz4TUWF8vRv8GvBPossVDEKJs8UkL9rHtcw9zhZBy4vJbfzG/9irxjOFPpKiWnk96Nxb3j4XeIsVZsRaQOkb7zd45t4hB4sSoekFx743do5K6aq9Mf7KxFj3kink+6mHJpOx/e11j3X5rzQyh7Q5u4/wC7K0YxSWOcbjv70HZzHhwBBuCAQQbgg7iFK1FqK1he0QjDah338Tbwucdr4h8Pe36dy26glFCIJUKVCCUREEKHC6lQUGg9I4Mk9Q35Z5R4FxI+qtCyjTyDLXVQ5ujf5tH9CsXWmyRq0w+p8K/fgpb5xH2hcKWXKYX/ACvjPk8Jrp1Zim/9So2Wp3kGaNo2RvdueBwaTv5HvVBm2I9l1vekgZV0MbJWh8csDQ9p3FrmC6t8SfWHMfiOn+O31hxiivmmujLsNr56R1yGOuxx+KN21jvL1BVjV5ya46P4HJXVMVNCLySOA7APicewC5XWWAYLHQ0sNLCLRxtDb8Sfice0m58Vr3UloWKWm9tlb/5icdS42sh4eLt/dZbRBQSq0e9UVWj3oK7F9r4aV9oCIiDWOuPRjPGyujb1mWZLbiw+67wOzuPYtQvFwQupqulbLG+N4ux7S1wPEEWK5u0nwJ1DVy07tzT1D8zDtafJBhEc5p5XNP8Adn6HcR3K6Sxh7SDtaRv+hXixqnuzMN7foVTwWt/wnfwnt5IPLSVctFUMlicWTRODmOHMHYe5daaDaWsxWiiqWWDj1ZWfJIPeHdxHYVy5itFnbce+31HELJtSmmhw/EBDI61NUlrHXOxsn+G/zNj2HsQdPIiICIiAiIghEQoNSazqfLXE/PCw+LS4f0WDLZetaD72mfzZKz1BWtFqc8avL6R0a/dxKfT+5emm2tcFuzQSoz4dSnkzL+klv7LSVGdrh2Lbmq6fNQZfkllb9Hf6lLxZ9pr/AMRU3gi3ytH2YB9pDAhakrWjbd0Dz2e+y/d1vNaq0HwD2/EKamPuOeC/8jes70FvFdC68qTpMEnPFj4XjweAfQrWn2fsMzVVVUEf3cbWDvkdt9GlbFw7eMTA0BrRZoAAA4AbAF6Gqi1VmFB9KoCqa+2oPQ0qqvNG7gvQ0oJREQFrXXRgOeCKsaOtGQx5/A89Xyd/MtlKz6X0PT4fVxWveGS35gCW+oCDl6ePM1zeYIWLA2PaFlbn7Cey6xRx2lBklHXiVoPxj3h+6s2IQ9HKbbNzhb/fNUaScseHDx7uKuGNgEMcDzHhsKDqHVhpR/aOF08zjeVo6KXnnZsv4ix8Vld1oT7OGO5Z6qiceq9gmYPxMIa/0c3yW+G8W/7sUFRFSBuPxD6hVGuuLoJREQQiIgwbWrD9xTyfLLb9TT/RanlZYm639pFgba2nfA82vta4fC4e6VqSv0OrIHFhpzIODoxmae228eSocnHM27odn0Lm4q4fyrWiJiZ9fHhYKRpvfhYrZ2qSUmGqb8IlaQeFy3b9AsWw7QWtqHAGLoWcXSm1h2NG0raujuAMoYGwx7eLnHe5x3kpx8dot3S865zsN8M4qzE2mY9POtMa10zZcDq+3om+b2rDPs/QWoqt/F07W/pjB/1rLteDL4HU24OgPlIFif2f5gaCqZxFRc9zo2gfylX3GtoqqwqkqjSgqqWlfIKlBVBVdjl5WuVVjkHpRfDXL7QFQrv7qS+7I/8AlKrqwae4w2jwyrmcbWic1v5n9Ro83BBy9iUuWJ557B4rHF7sTrhIQ1vuj1K8KD6Y6xB5WKyvWPo/7LUxSsFoKqGGojtuBe0GRo7n381iS3frCwb2jRbDaq3Xp2QXNv8ADkAY7/mDEGAapMS9nxqhdewfIYj3StLB6uHkurXmz29oI/cLjPR2QtrKVw3ieAjvD2rsup3x/mHrdBINnkcxfy2KYPiHIn+v7qJPfZ/H+yqNZa/ag+kREEIilAUEKUQQApREGK60qLpsGr2AXPRFw72EO/Zab1BYyI6uopXG3TMD2/njvs/S4+S6HrqUTRSRO917HsPc4EH6rjtssuF4gS3qzU0zh4scQQewjZ4oOslLTZWjRfSWLEaVlTCdhFntvtY/4mFXZBUBX0HqiCvoPQVgV9hyoBy+g9B6WyKo2VeQOX0HIPbnWivtC6ZB7osNidfKRLPY/Fb7th7gS494WcaxtZEWEwENIfWvB6KO/u//AGP5NHquYq2tfPK+WVxdI9znOc47S4m5KCgiIgLqifB8+i/s5G32AED8QjD2+tlzHhFAaiohgYLukkjYB2ucB+67JqqQNpXxD3RC5g7gzKEHI2g9F0+J0MQ+Kogv3B4J9AV1/VHbGPxfRc2ah8G6bGGyEdWnjlkJ/ER0bf5if4V0u+K7mu5X9UH3l48VKIgIiIIUhQpQEREBERAXOX2gNFDT1za1jfuqkDMRuEzBY/qaAe8OXRqsOm2irMUopaWTYXC8bvkkHuu89/YSg5X0S0yqMLm6Wnd1TYSRu2seBwI58jvC3totrboq4Na+QU8/Fkxs0n8Mm4+Nlzxi+FSUk8tPO0tljcWuB5jiOYO8HtXjQdkMeHAEEEHcQbjzC+lyPhukdTS/3FTLH2MlcB+m9lkFNrexNn/yy788Ubv9KDphAub5NdGJkW6dg7RCy6tVdrHxGcEPrpbHgxwj/kAQdL4ppDBSNzVM8cbfxvAJ7m7z4Baw0v19gB0WGsJdu6eVtgO1jOPefJaWmnc8lz3Oc47y5xJ8yqaD0V1fJPI6WZ7nyuN3OebuJ7150RARFVpaV0sjI42l0j3BrWtFyXE2ACDZGoXRk1OJ+0ub91TNz3O7pXXEY8NrvALpSRmZpbwII89ixjVvoaMKoI4Nhmd95M4cZHDaO4DZ4LKUGG6utXDMGbUWk6SSZ9y7LlswE5GepusyREBERAREQQgRSgIiICIiAiIg11rZ1XNxWLp6cBtdGNnAStHwOPPkVzPWUb4ZHxSsLJGEtc1wsQRvBC7dWEawtVlPi7S/ZFWAWbM0b7bmyD4h27wg5TRZLj+rytoqgQS07iXE5HsGaN45h27wNiqdRoJVsZmMV+NmuBd5KO2WlJ1aYhJXFe8brEzDHkX09hBIIsRvBFivdguj89dJ0VLC+WTfZg3DmSdgHepEa3or1j+htZh9va6aSIHc4gFp7MzSRfsVpgp3SODGNLnk2DWi5J7Agpostj1X1xZm6FoNr5TI3N5K30GhNZPVto207xO7g4WaAN7i7dlHNR1y0vOqzEpLYr1jdolZqendI5rGNLnuIDWtBJJO4ADeuiNUWqT2C1bWgGrI+7j3iEEbSebyNnYr7q71UwYS0SOtLWkdaVw2N5tjB90du8rOlIjEREBERAREQEREEKQoUhAREQEREBERBF14MRxuKAdd3W4NbtKqVdAZD/eOA5N3K3TaKtcQekeLcBbb3qrmtm1rHX+VjFXFveSf4YvjuIS1rhYZY23yt/c9qtEuGPHBbDbo0wfE70USaNMIIzu9Fp78DPkmbW8y3FOoYccRWkahqTEdBKeqlY+qY9guA98JAJHM3BB8ltrRXRalw6ARUcYaw2JdfM95+ZzuP0QaMtsB0jvIf0VQYDZnRiaQM5AgeHcr/Fpnw17bRuPh5UOVkwZrd1fE/Hx6pxuoppInw1AZKxwIdGRmuO7gtZ4RoVSUM8s1Ox13nqCVwcWN4hpt/wB1sQ6JM4PePL+in/wpHe+d3osM9OXljt1EQzwX4uKd7mZY2HADbuVShrcj2yMN7cuI4hZCdFmfO70VCn0LjYTaR9jw2W+ip14PIrMTC1PMwWiYlfKSrbKwPYbg/wC7KurZQ4IIXZmSOtxbsse8K5re4pvNfbjUtJkisW9idwIiKVgIiICIiAiIghSiICIiAiIgIiIChEQSiIghERBKIiAoREEoiICIiAiIgIiIP//Z"/>
          <p:cNvSpPr>
            <a:spLocks noChangeAspect="1" noChangeArrowheads="1"/>
          </p:cNvSpPr>
          <p:nvPr/>
        </p:nvSpPr>
        <p:spPr bwMode="auto">
          <a:xfrm>
            <a:off x="144463" y="-10287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14" name="AutoShape 4" descr="data:image/jpeg;base64,/9j/4AAQSkZJRgABAQAAAQABAAD/2wCEAAkGBhQPDxAQEBAUFA8VFA8UFBQQDxQUFBcUFBQVFRQVGBUXHCYeFxojGRQVHy8gIycpLC0tFR4xNTAqNSYrLCkBCQoKDgwOGQ8PGikkHiUsLC8pKio1LCkuLCwvLC0tLywsLCksNSosLCksNSwsLCosLCwpNSksLCwqLCwsKSwsLP/AABEIAOIA3wMBIgACEQEDEQH/xAAcAAEAAQUBAQAAAAAAAAAAAAAAAQMFBgcIBAL/xABHEAABAwICBgcFBgMGBAcAAAABAAIDBBEFEgYHITFBURMiYXGBkaEUMkJSsQgjYnKSwYKy0RUzQ3PC8FOis+EWJCU1RGOD/8QAGwEBAAIDAQEAAAAAAAAAAAAAAAMEAgUGAQf/xAAtEQEAAgIBAwEGBgMBAAAAAAAAAQIDEQQFEiExIjJBUXGxBhNhgZHBM2LwFP/aAAwDAQACEQMRAD8A3iiIgKEK+C7zWFrxX1H2l18F4XnmrmtIzEC/Mqtl5mPF70wyisz6PWpVFsw8OaqNKnpmrf3Z280+kRFK8EREBERAREQEREBQpRAREQEREBERAREQERfId2LybRAOXxIdnavrMeSpvJ5KnnvHbPr/ABLKFrxSstdu0PtduzZy3rwVNK+XI94sGgX7+fdtVxqpbn3HnKR8Ow9i8VFpIKmnmdlylriwZesT22XJXw1y2yTktMePH6thjmaxHbH/AEvVRSudmAdsuAHW4btnM7Fdo22srPg8TS1rg5xIuOIAPHqq8Mk7fNbTpMx2R3T9PKtn96YhWRQpXTKwiIgIi+JZQwFziA0AkkmwAG8k8EH2i1Fpj9oGGnc6KgjFQ8XBleS2K/4bbX+gWtMS114pOTaqETflgiY31ILvVB1RdFydBpriz+t/aFQPzTO+iv2Fa0MWgsXVTZm/LPEHA/xNAPqg6TRa00L12U9bIKarZ7NVE2F3XieeQefdJ5FbKCCURQglFCIJRQiCURQglERAXw51uC+1BWF4mY8ToeTEqjoqeaQ7MscjvJpKxzQHCg2hgkI67w57r8Q5xt6WXr0+qsmHVFvecGxjve4BXnCaToaeGIfBHG3yaAqd8FM1oraNxEf2ki01jwmKiawki9jwvceHJVeiHAr7IQBSV42OviKxEMZtM+o0L6UKVaiNRpiIiL0Fz/rz1julldhlM+0LDaoc0++//h3+VvHme5bp0rxZ1LRzSxtLpsuWJo3ulf1Yx+ojyWC6DaroaQe0VQbUVzjne94zMY520hgO83PvH0Qc+R4FUObnbTTFnzNgkLfMCyp0EH3zWuG4m4I5cwu1YmjKABs7ljWl+hdHWMzzwASjY2WMBsgvwzDeOw3QaFwLRmorn5aeIvAPWduYO9x2eCzRupisy36SC/y5nfW1ltLCKFlPEyKJgbG0WAaPU9var0w7EHLum+rqro2GWWA5W/4kZzst2kbvFbP1GafuroHUVQ/NUQNBY5x6z4d23mWmwvyIW05Iw4FrgC0ixBFwQeBC0pj+jTcAx6hr6cZKKolMUjR7sbpOq8flIOYD8J5IN2IiIJREQQUuiIJUKUQEREBfDivor4NhtJ2Dmo77nxD2GNacMziih4SVcF+5l3n6LKAsM0o0hpxU0DjOwtjme5+V2bKOjcATbtKuDNYVC429paO8OA87KOk1i9vPyWI4+a0bikz+0skUWXxDM17Q5rg5pAIINwQeIKqKwrIspUKUBERBYtIJ2mSKL4gDLblY5WnzJ8lFJNsWBV+lrXaTz0rndX2eKBvLpGkzEd/XcPALMIpLFBjOPa6PZq19FTUT6p8V+lLHWtlF3hoAN8vEmyymHSGPEKSnqoSejkDjZw2tI2Fp7Qbha6xnVrKcTdW0VaYOlLzJlB6RpeOuGkbCHbdh5rNMAwYUVJFSxkljMxu73nOcS5xJ7SStVyur8XjX7L28/p519U9cF7RuGodYGKyiqqjJVVMVbHPGKSGPMIjAbWc0g+9x7VvfReumdR0zqkWndFGZARY5y0XuOa8bY2ucC5jS9u4uaCR3E7lcGVPNbDDmpmpF8c7iUVqzWdSuwqQVgWutokwaoPxRugkYeThI0fRxHisr6YLVOvbStrKZlAw3kkc18lvhYw5mg9pdY9wUrFtPQvGPbMOpKi9y+KMu/MBZ3qCr0tXfZ6xbpcLkgJ2wTPA/K8B49S7yW0UEqLIpQQllKICiylEBERBC1brbnm6aKNr3CIxl2QGwLgbEnnsW0lrzWtT9alk/zGfQqHP7ktr0eY/9dd/r9mqhC75VUhoy69yBbfbapI3qvRna4di1UPoP5UU3aPi3Nq6mzYbT/hzs/S9wHpZZMsK1Uz3o5GfLM/1DSs2W3xTukPm3UKdnKyR/tKFKhSpFIXxNKGNc5xs1oJJ7ALlfaxHWtjvseEVcgNnvZ0TPzSdX6ElBy/j2Munr6iqDiHvmkka4GxHWJaQfJbK0M1tzTOjppqV08psA+D3iOLntOzZxNwtVYZhz6maOCJuaSRwa0dp/ZdKaJaHw4RTCNgDp3D72UjrOPEA8GjgFjbep16vY9V8o4wdrivVIQ1pAN1a4puSq9KTsA2r5deuet7Umk9878+d+W4msT5ifDw6R4t7JTyThucsAOW9r7QN/Desbp9a8Jbd0EoPIZD63WysOwcAZpAHEi2Ui4APPmtQa0NDm0FQ2WBuWnmzWaNzJBtc0cgRtHiu56JxMnF43bk9Znevk13IvW1vZVcW1pyPaW00fR3+N5DnDuaNg9Vq3SN7pAZHuLn57uc43JvxJV3Xir4czXt5j14LdK7Nfs4YpkraunJ2SQteO+J1vpJ6LoJcm6p8W9lxmjeTZrnmJ3dICzb4kHwXWSAiIgIiIJUKVCCUREELQ2vHTWaHEYqZluhijZIWke8997knfsAA81vpc/faQw8Nq6OcDa+J7HH8jrj0cV5MRMalnS9sdotWdTDEKXS6OQ9cFhJ72+ayCif1gRuIWrQtg6NuPQQ35elzZa/PhrTUw7To/U83Km2LL51G9tg6pdL4xW1WHyHK9zmuiJOx5aLPb38R3Lb4XJel9CYZhVROLXXbtaSCHDc4HhuC2dq+18xvY2nxQ5JBYCoAux/8AmAe67t3dyuYZiaRpzPU6ZK8m/wCZ6zO/2+DcyleWgxOKoYHwSskYdzo3hw9F6bqVrkrQn2jNJc81PQMOyMdNLb5nCzAe5tz/ABBb3qJ2xsc95sxoLnE7g0C5PkuONLscNfX1VUd0kjy3sZezB4NACDY2oTRwOfUV7xsjtFFf5nC7z4NsP4lteqfmJVi1aYd7NgtIy1nSh0zv/wBDcf8ALlHgr8YtqCgyO25XnCKC5zncN3aVQw+izut8I3n9lkDW2FhuXmhKwXXLTh2GZuLJoXDxJafRyzpYXrf/APaZf8yD/qBejRKoT7wq688zrlBjL5TFPmbsLX5h3g3C7LwPERU0sE4NxJFG/Z+JoJ9brjTE2Wld2m/mujtQukQqcLFOT95TOLCOOR3WYe7ePBBspERBKhEQSoUqEEoiICwTW/oV/aeHksIFRBmljJ3EAddh7wPMLO1Rqo8zHNPFrh5iyPY1vy4xgweR0gjyOBvtuCABzWeU0Qja1o3NAA8F7a1lrDkXN8ivKtVlyzd9G6b03Hw4tas7mfs8emcd6dx5Fp9Vr5bMx6LPTOAFyWcFrMhW+LPszDmvxBTWetvnH2l68Oxiamdnp5pInc43lv0WZ4drxxSEBpnbKB/xomuP6gASsARWnOs00l1u4hiEToJZmshd7zIWBmYcnHeR2XWOaP4S6sq4KZgu6WRjNnInafK6ty3DqA0ULpZcRkb1WXihvxe4ddw7hs/i7EG45KDIyNkY6rGtYAOTRYJFh7jv2D1XvVVo3IKlJAGNsFXXyxfSCFietKmz4TUWF8vRv8GvBPossVDEKJs8UkL9rHtcw9zhZBy4vJbfzG/9irxjOFPpKiWnk96Nxb3j4XeIsVZsRaQOkb7zd45t4hB4sSoekFx743do5K6aq9Mf7KxFj3kink+6mHJpOx/e11j3X5rzQyh7Q5u4/wC7K0YxSWOcbjv70HZzHhwBBuCAQQbgg7iFK1FqK1he0QjDah338Tbwucdr4h8Pe36dy26glFCIJUKVCCUREEKHC6lQUGg9I4Mk9Q35Z5R4FxI+qtCyjTyDLXVQ5ujf5tH9CsXWmyRq0w+p8K/fgpb5xH2hcKWXKYX/ACvjPk8Jrp1Zim/9So2Wp3kGaNo2RvdueBwaTv5HvVBm2I9l1vekgZV0MbJWh8csDQ9p3FrmC6t8SfWHMfiOn+O31hxiivmmujLsNr56R1yGOuxx+KN21jvL1BVjV5ya46P4HJXVMVNCLySOA7APicewC5XWWAYLHQ0sNLCLRxtDb8Sfice0m58Vr3UloWKWm9tlb/5icdS42sh4eLt/dZbRBQSq0e9UVWj3oK7F9r4aV9oCIiDWOuPRjPGyujb1mWZLbiw+67wOzuPYtQvFwQupqulbLG+N4ux7S1wPEEWK5u0nwJ1DVy07tzT1D8zDtafJBhEc5p5XNP8Adn6HcR3K6Sxh7SDtaRv+hXixqnuzMN7foVTwWt/wnfwnt5IPLSVctFUMlicWTRODmOHMHYe5daaDaWsxWiiqWWDj1ZWfJIPeHdxHYVy5itFnbce+31HELJtSmmhw/EBDI61NUlrHXOxsn+G/zNj2HsQdPIiICIiAiIghEQoNSazqfLXE/PCw+LS4f0WDLZetaD72mfzZKz1BWtFqc8avL6R0a/dxKfT+5emm2tcFuzQSoz4dSnkzL+klv7LSVGdrh2Lbmq6fNQZfkllb9Hf6lLxZ9pr/AMRU3gi3ytH2YB9pDAhakrWjbd0Dz2e+y/d1vNaq0HwD2/EKamPuOeC/8jes70FvFdC68qTpMEnPFj4XjweAfQrWn2fsMzVVVUEf3cbWDvkdt9GlbFw7eMTA0BrRZoAAA4AbAF6Gqi1VmFB9KoCqa+2oPQ0qqvNG7gvQ0oJREQFrXXRgOeCKsaOtGQx5/A89Xyd/MtlKz6X0PT4fVxWveGS35gCW+oCDl6ePM1zeYIWLA2PaFlbn7Cey6xRx2lBklHXiVoPxj3h+6s2IQ9HKbbNzhb/fNUaScseHDx7uKuGNgEMcDzHhsKDqHVhpR/aOF08zjeVo6KXnnZsv4ix8Vld1oT7OGO5Z6qiceq9gmYPxMIa/0c3yW+G8W/7sUFRFSBuPxD6hVGuuLoJREQQiIgwbWrD9xTyfLLb9TT/RanlZYm639pFgba2nfA82vta4fC4e6VqSv0OrIHFhpzIODoxmae228eSocnHM27odn0Lm4q4fyrWiJiZ9fHhYKRpvfhYrZ2qSUmGqb8IlaQeFy3b9AsWw7QWtqHAGLoWcXSm1h2NG0raujuAMoYGwx7eLnHe5x3kpx8dot3S865zsN8M4qzE2mY9POtMa10zZcDq+3om+b2rDPs/QWoqt/F07W/pjB/1rLteDL4HU24OgPlIFif2f5gaCqZxFRc9zo2gfylX3GtoqqwqkqjSgqqWlfIKlBVBVdjl5WuVVjkHpRfDXL7QFQrv7qS+7I/8AlKrqwae4w2jwyrmcbWic1v5n9Ro83BBy9iUuWJ557B4rHF7sTrhIQ1vuj1K8KD6Y6xB5WKyvWPo/7LUxSsFoKqGGojtuBe0GRo7n381iS3frCwb2jRbDaq3Xp2QXNv8ADkAY7/mDEGAapMS9nxqhdewfIYj3StLB6uHkurXmz29oI/cLjPR2QtrKVw3ieAjvD2rsup3x/mHrdBINnkcxfy2KYPiHIn+v7qJPfZ/H+yqNZa/ag+kREEIilAUEKUQQApREGK60qLpsGr2AXPRFw72EO/Zab1BYyI6uopXG3TMD2/njvs/S4+S6HrqUTRSRO917HsPc4EH6rjtssuF4gS3qzU0zh4scQQewjZ4oOslLTZWjRfSWLEaVlTCdhFntvtY/4mFXZBUBX0HqiCvoPQVgV9hyoBy+g9B6WyKo2VeQOX0HIPbnWivtC6ZB7osNidfKRLPY/Fb7th7gS494WcaxtZEWEwENIfWvB6KO/u//AGP5NHquYq2tfPK+WVxdI9znOc47S4m5KCgiIgLqifB8+i/s5G32AED8QjD2+tlzHhFAaiohgYLukkjYB2ucB+67JqqQNpXxD3RC5g7gzKEHI2g9F0+J0MQ+Kogv3B4J9AV1/VHbGPxfRc2ah8G6bGGyEdWnjlkJ/ER0bf5if4V0u+K7mu5X9UH3l48VKIgIiIIUhQpQEREBERAXOX2gNFDT1za1jfuqkDMRuEzBY/qaAe8OXRqsOm2irMUopaWTYXC8bvkkHuu89/YSg5X0S0yqMLm6Wnd1TYSRu2seBwI58jvC3totrboq4Na+QU8/Fkxs0n8Mm4+Nlzxi+FSUk8tPO0tljcWuB5jiOYO8HtXjQdkMeHAEEEHcQbjzC+lyPhukdTS/3FTLH2MlcB+m9lkFNrexNn/yy788Ubv9KDphAub5NdGJkW6dg7RCy6tVdrHxGcEPrpbHgxwj/kAQdL4ppDBSNzVM8cbfxvAJ7m7z4Baw0v19gB0WGsJdu6eVtgO1jOPefJaWmnc8lz3Oc47y5xJ8yqaD0V1fJPI6WZ7nyuN3OebuJ7150RARFVpaV0sjI42l0j3BrWtFyXE2ACDZGoXRk1OJ+0ub91TNz3O7pXXEY8NrvALpSRmZpbwII89ixjVvoaMKoI4Nhmd95M4cZHDaO4DZ4LKUGG6utXDMGbUWk6SSZ9y7LlswE5GepusyREBERAREQQgRSgIiICIiAiIg11rZ1XNxWLp6cBtdGNnAStHwOPPkVzPWUb4ZHxSsLJGEtc1wsQRvBC7dWEawtVlPi7S/ZFWAWbM0b7bmyD4h27wg5TRZLj+rytoqgQS07iXE5HsGaN45h27wNiqdRoJVsZmMV+NmuBd5KO2WlJ1aYhJXFe8brEzDHkX09hBIIsRvBFivdguj89dJ0VLC+WTfZg3DmSdgHepEa3or1j+htZh9va6aSIHc4gFp7MzSRfsVpgp3SODGNLnk2DWi5J7Agpostj1X1xZm6FoNr5TI3N5K30GhNZPVto207xO7g4WaAN7i7dlHNR1y0vOqzEpLYr1jdolZqendI5rGNLnuIDWtBJJO4ADeuiNUWqT2C1bWgGrI+7j3iEEbSebyNnYr7q71UwYS0SOtLWkdaVw2N5tjB90du8rOlIjEREBERAREQEREEKQoUhAREQEREBERBF14MRxuKAdd3W4NbtKqVdAZD/eOA5N3K3TaKtcQekeLcBbb3qrmtm1rHX+VjFXFveSf4YvjuIS1rhYZY23yt/c9qtEuGPHBbDbo0wfE70USaNMIIzu9Fp78DPkmbW8y3FOoYccRWkahqTEdBKeqlY+qY9guA98JAJHM3BB8ltrRXRalw6ARUcYaw2JdfM95+ZzuP0QaMtsB0jvIf0VQYDZnRiaQM5AgeHcr/Fpnw17bRuPh5UOVkwZrd1fE/Hx6pxuoppInw1AZKxwIdGRmuO7gtZ4RoVSUM8s1Ox13nqCVwcWN4hpt/wB1sQ6JM4PePL+in/wpHe+d3osM9OXljt1EQzwX4uKd7mZY2HADbuVShrcj2yMN7cuI4hZCdFmfO70VCn0LjYTaR9jw2W+ip14PIrMTC1PMwWiYlfKSrbKwPYbg/wC7KurZQ4IIXZmSOtxbsse8K5re4pvNfbjUtJkisW9idwIiKVgIiICIiAiIghSiICIiAiIgIiIChEQSiIghERBKIiAoREEoiICIiAiIgIiIP//Z"/>
          <p:cNvSpPr>
            <a:spLocks noChangeAspect="1" noChangeArrowheads="1"/>
          </p:cNvSpPr>
          <p:nvPr/>
        </p:nvSpPr>
        <p:spPr bwMode="auto">
          <a:xfrm>
            <a:off x="296863" y="-8763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7415" name="Picture 6" descr="http://www.tucnacivnalevu.estranky.cz/img/mid/2/tucnak-dynam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819400"/>
            <a:ext cx="167163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25</a:t>
            </a:fld>
            <a:endParaRPr lang="cs-CZ"/>
          </a:p>
        </p:txBody>
      </p:sp>
      <p:pic>
        <p:nvPicPr>
          <p:cNvPr id="3" name="Picture 8" descr="Diatom Powder - 100% Natural Parasite Control - SPR Centre UK Trade Site">
            <a:extLst>
              <a:ext uri="{FF2B5EF4-FFF2-40B4-BE49-F238E27FC236}">
                <a16:creationId xmlns:a16="http://schemas.microsoft.com/office/drawing/2014/main" id="{A3030CF3-5520-70B0-AB09-EECA1FFCB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72" y="5326890"/>
            <a:ext cx="2276590" cy="139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24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04" y="54959"/>
            <a:ext cx="1725159" cy="1758326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Rozsivky v sedimentech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832648"/>
          </a:xfrm>
        </p:spPr>
        <p:txBody>
          <a:bodyPr>
            <a:noAutofit/>
          </a:bodyPr>
          <a:lstStyle/>
          <a:p>
            <a:r>
              <a:rPr lang="cs-CZ" sz="2400" dirty="0"/>
              <a:t>Schopny spolehlivě indikovat vlastnosti prostředí</a:t>
            </a:r>
          </a:p>
          <a:p>
            <a:r>
              <a:rPr lang="cs-CZ" sz="2400" dirty="0"/>
              <a:t>Výborné zachování</a:t>
            </a:r>
          </a:p>
          <a:p>
            <a:r>
              <a:rPr lang="cs-CZ" sz="2400" dirty="0"/>
              <a:t>Důležité srovnání s recentními daty</a:t>
            </a:r>
          </a:p>
          <a:p>
            <a:endParaRPr lang="cs-CZ" sz="2400" dirty="0"/>
          </a:p>
          <a:p>
            <a:r>
              <a:rPr lang="cs-CZ" sz="2400" dirty="0"/>
              <a:t>Rekonstrukce  fyzikálních parametrů prostředí: výška hladiny vody, světelné podmínky, teplota a cirkulace vody</a:t>
            </a:r>
          </a:p>
          <a:p>
            <a:endParaRPr lang="cs-CZ" sz="2400" dirty="0"/>
          </a:p>
          <a:p>
            <a:r>
              <a:rPr lang="cs-CZ" sz="2400" dirty="0"/>
              <a:t>Chemické parametry:  chemismus vody, množství živin (především N a P), koncentrace uhlíku, pH, konduktivita a salinita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289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Děkuji za pozornost!</a:t>
            </a:r>
          </a:p>
        </p:txBody>
      </p:sp>
      <p:sp>
        <p:nvSpPr>
          <p:cNvPr id="34819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  <p:pic>
        <p:nvPicPr>
          <p:cNvPr id="34820" name="Picture 2" descr="http://img1.etsystatic.com/000/0/5593202/il_fullxfull.89729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916113"/>
            <a:ext cx="74406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75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" y="908720"/>
            <a:ext cx="9038938" cy="583264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8FF8FEC-80A0-83AB-CED6-1A7953E4CB9D}"/>
              </a:ext>
            </a:extLst>
          </p:cNvPr>
          <p:cNvSpPr txBox="1"/>
          <p:nvPr/>
        </p:nvSpPr>
        <p:spPr>
          <a:xfrm>
            <a:off x="4644008" y="218511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Chloroplastida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9689FD-18ED-5E43-B8FA-A6CE163A100D}"/>
              </a:ext>
            </a:extLst>
          </p:cNvPr>
          <p:cNvSpPr txBox="1"/>
          <p:nvPr/>
        </p:nvSpPr>
        <p:spPr>
          <a:xfrm>
            <a:off x="6228184" y="314096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+ Streptophyta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379E396-E106-FCF6-448E-2EAC3B3BE60B}"/>
              </a:ext>
            </a:extLst>
          </p:cNvPr>
          <p:cNvSpPr txBox="1">
            <a:spLocks/>
          </p:cNvSpPr>
          <p:nvPr/>
        </p:nvSpPr>
        <p:spPr>
          <a:xfrm>
            <a:off x="230832" y="-165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dirty="0">
                <a:solidFill>
                  <a:srgbClr val="00B050"/>
                </a:solidFill>
              </a:rPr>
              <a:t>Endosymbiotická teorie</a:t>
            </a:r>
          </a:p>
        </p:txBody>
      </p:sp>
    </p:spTree>
    <p:extLst>
      <p:ext uri="{BB962C8B-B14F-4D97-AF65-F5344CB8AC3E}">
        <p14:creationId xmlns:p14="http://schemas.microsoft.com/office/powerpoint/2010/main" val="179214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Oddělení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Heterokontophyta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Chromophyta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Stramenopila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13953" y="1367737"/>
            <a:ext cx="5915000" cy="27288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Dva nestejně dlouhé bičíky:</a:t>
            </a:r>
          </a:p>
          <a:p>
            <a:pPr lvl="1">
              <a:lnSpc>
                <a:spcPct val="80000"/>
              </a:lnSpc>
            </a:pPr>
            <a:r>
              <a:rPr lang="cs-CZ" sz="2000" dirty="0" err="1"/>
              <a:t>Pleuronematický</a:t>
            </a:r>
            <a:r>
              <a:rPr lang="cs-CZ" sz="2000" dirty="0"/>
              <a:t> bičík (pohybový)</a:t>
            </a:r>
          </a:p>
          <a:p>
            <a:pPr lvl="1">
              <a:lnSpc>
                <a:spcPct val="80000"/>
              </a:lnSpc>
            </a:pPr>
            <a:r>
              <a:rPr lang="cs-CZ" sz="2000" dirty="0" err="1"/>
              <a:t>Akronematický</a:t>
            </a:r>
            <a:r>
              <a:rPr lang="cs-CZ" sz="2000" dirty="0"/>
              <a:t> bičík</a:t>
            </a:r>
          </a:p>
          <a:p>
            <a:pPr>
              <a:lnSpc>
                <a:spcPct val="80000"/>
              </a:lnSpc>
            </a:pPr>
            <a:r>
              <a:rPr lang="cs-CZ" sz="2400" dirty="0" err="1"/>
              <a:t>Fotoautotrofní</a:t>
            </a:r>
            <a:r>
              <a:rPr lang="cs-CZ" sz="2400" dirty="0"/>
              <a:t> řasy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Chloroplasty se 4 membránami: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Chlorofyl a, c	</a:t>
            </a:r>
          </a:p>
          <a:p>
            <a:pPr lvl="1">
              <a:lnSpc>
                <a:spcPct val="80000"/>
              </a:lnSpc>
            </a:pPr>
            <a:r>
              <a:rPr lang="cs-CZ" sz="2000" dirty="0" err="1"/>
              <a:t>Fukoxantin</a:t>
            </a:r>
            <a:r>
              <a:rPr lang="cs-CZ" sz="2000" dirty="0"/>
              <a:t>, </a:t>
            </a:r>
            <a:r>
              <a:rPr lang="cs-CZ" sz="2000" dirty="0" err="1"/>
              <a:t>vaucheriaxantin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400" dirty="0"/>
              <a:t>Olej, </a:t>
            </a:r>
            <a:r>
              <a:rPr lang="cs-CZ" sz="2400" dirty="0" err="1"/>
              <a:t>polyfosfátová</a:t>
            </a:r>
            <a:r>
              <a:rPr lang="cs-CZ" sz="2400" dirty="0"/>
              <a:t> zrnka – volutin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endParaRPr lang="cs-CZ" sz="2400" dirty="0"/>
          </a:p>
        </p:txBody>
      </p:sp>
      <p:pic>
        <p:nvPicPr>
          <p:cNvPr id="11" name="Obrázek 10" descr="Obsah obrázku bílá&#10;&#10;Popis byl vytvořen automaticky">
            <a:extLst>
              <a:ext uri="{FF2B5EF4-FFF2-40B4-BE49-F238E27FC236}">
                <a16:creationId xmlns:a16="http://schemas.microsoft.com/office/drawing/2014/main" id="{C5B98F91-7106-4BCC-AD29-758028F48E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2853" r="45275" b="50141"/>
          <a:stretch/>
        </p:blipFill>
        <p:spPr>
          <a:xfrm rot="10800000">
            <a:off x="7010399" y="4842272"/>
            <a:ext cx="2133601" cy="21484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03301" y="-23610"/>
            <a:ext cx="375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Superskupina SAR, </a:t>
            </a:r>
            <a:r>
              <a:rPr lang="cs-CZ" dirty="0" err="1">
                <a:solidFill>
                  <a:schemeClr val="accent6"/>
                </a:solidFill>
              </a:rPr>
              <a:t>Stramenopila</a:t>
            </a:r>
            <a:endParaRPr lang="cs-CZ" dirty="0">
              <a:solidFill>
                <a:schemeClr val="accent6"/>
              </a:solidFill>
            </a:endParaRPr>
          </a:p>
        </p:txBody>
      </p:sp>
      <p:pic>
        <p:nvPicPr>
          <p:cNvPr id="9" name="Obrázek 8" descr="Obsah obrázku text, bílá, různé, několik&#10;&#10;Popis byl vytvořen automaticky">
            <a:extLst>
              <a:ext uri="{FF2B5EF4-FFF2-40B4-BE49-F238E27FC236}">
                <a16:creationId xmlns:a16="http://schemas.microsoft.com/office/drawing/2014/main" id="{5740348D-F3DD-4EDB-A09B-93869DA051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0"/>
            <a:ext cx="2133599" cy="2666863"/>
          </a:xfrm>
          <a:prstGeom prst="rect">
            <a:avLst/>
          </a:prstGeom>
        </p:spPr>
      </p:pic>
      <p:pic>
        <p:nvPicPr>
          <p:cNvPr id="13" name="Picture 3" descr="E:\Akvitana\príloha\druhy\2.jpg">
            <a:extLst>
              <a:ext uri="{FF2B5EF4-FFF2-40B4-BE49-F238E27FC236}">
                <a16:creationId xmlns:a16="http://schemas.microsoft.com/office/drawing/2014/main" id="{83A25403-E5B0-4356-A6F9-7A2C3145E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6"/>
          <a:stretch/>
        </p:blipFill>
        <p:spPr bwMode="auto">
          <a:xfrm>
            <a:off x="7010400" y="2616005"/>
            <a:ext cx="2133600" cy="22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62ACC13-5634-4E41-B4B4-D2961F664E18}"/>
              </a:ext>
            </a:extLst>
          </p:cNvPr>
          <p:cNvSpPr txBox="1"/>
          <p:nvPr/>
        </p:nvSpPr>
        <p:spPr>
          <a:xfrm>
            <a:off x="620255" y="4508245"/>
            <a:ext cx="53389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cs-CZ" sz="2000" u="sng" dirty="0"/>
              <a:t>Třídy</a:t>
            </a:r>
            <a:r>
              <a:rPr lang="cs-CZ" sz="2000" dirty="0"/>
              <a:t>: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Bacillariophyceae</a:t>
            </a:r>
            <a:endParaRPr lang="cs-CZ" sz="2000" dirty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Synurophyceae</a:t>
            </a:r>
            <a:endParaRPr lang="cs-CZ" sz="2000" dirty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Chrysophyceae</a:t>
            </a:r>
            <a:endParaRPr lang="cs-CZ" sz="2000" dirty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Xanthophyceae</a:t>
            </a:r>
            <a:endParaRPr lang="cs-CZ" sz="2000" dirty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000" dirty="0" err="1"/>
              <a:t>Phaeophyceae</a:t>
            </a:r>
            <a:endParaRPr lang="cs-CZ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Eustigmatophyceae</a:t>
            </a:r>
            <a:r>
              <a:rPr lang="cs-CZ" sz="1600" dirty="0"/>
              <a:t>                                  </a:t>
            </a:r>
          </a:p>
          <a:p>
            <a:endParaRPr lang="cs-CZ" dirty="0"/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98D0EE98-92DE-4CCA-9017-6519EC2E44A7}"/>
              </a:ext>
            </a:extLst>
          </p:cNvPr>
          <p:cNvCxnSpPr>
            <a:cxnSpLocks/>
          </p:cNvCxnSpPr>
          <p:nvPr/>
        </p:nvCxnSpPr>
        <p:spPr>
          <a:xfrm flipV="1">
            <a:off x="3289723" y="2276873"/>
            <a:ext cx="3514525" cy="259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22B4180E-9D23-41E8-A9A8-A83C3A2632FD}"/>
              </a:ext>
            </a:extLst>
          </p:cNvPr>
          <p:cNvCxnSpPr>
            <a:cxnSpLocks/>
          </p:cNvCxnSpPr>
          <p:nvPr/>
        </p:nvCxnSpPr>
        <p:spPr>
          <a:xfrm flipV="1">
            <a:off x="3104768" y="3717188"/>
            <a:ext cx="3708475" cy="1492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D45A384E-C78A-4157-B91C-8C46F5ADC484}"/>
              </a:ext>
            </a:extLst>
          </p:cNvPr>
          <p:cNvCxnSpPr>
            <a:cxnSpLocks/>
          </p:cNvCxnSpPr>
          <p:nvPr/>
        </p:nvCxnSpPr>
        <p:spPr>
          <a:xfrm>
            <a:off x="3109967" y="5462823"/>
            <a:ext cx="3703276" cy="265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08"/>
    </mc:Choice>
    <mc:Fallback xmlns="">
      <p:transition spd="slow" advTm="163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53136"/>
            <a:ext cx="1907704" cy="1944381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Obecná charakteristika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2000" dirty="0"/>
              <a:t>Jednobuněčné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Převážně vodní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Žijící jednotlivě či v koloniích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Dvoudílná křemitá </a:t>
            </a:r>
            <a:r>
              <a:rPr lang="cs-CZ" sz="2000" dirty="0" err="1"/>
              <a:t>frustula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 err="1"/>
              <a:t>Diatotepin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Vychytávání kyseliny křemičité z prostředí, ukládání v SDV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Polymer SiO</a:t>
            </a:r>
            <a:r>
              <a:rPr lang="cs-CZ" sz="2000" baseline="-25000" dirty="0"/>
              <a:t>2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Hnědé chloroplasty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Chlorofyly a, c</a:t>
            </a:r>
            <a:r>
              <a:rPr lang="cs-CZ" sz="2000" baseline="-25000" dirty="0"/>
              <a:t>1</a:t>
            </a:r>
            <a:r>
              <a:rPr lang="cs-CZ" sz="2000" dirty="0"/>
              <a:t>,c</a:t>
            </a:r>
            <a:r>
              <a:rPr lang="cs-CZ" sz="2000" baseline="-25000" dirty="0"/>
              <a:t>2</a:t>
            </a:r>
            <a:r>
              <a:rPr lang="cs-CZ" sz="2000" dirty="0"/>
              <a:t>,c</a:t>
            </a:r>
            <a:r>
              <a:rPr lang="cs-CZ" sz="2000" baseline="-25000" dirty="0"/>
              <a:t>3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 err="1"/>
              <a:t>Xanthofyly</a:t>
            </a:r>
            <a:r>
              <a:rPr lang="cs-CZ" sz="2000" dirty="0"/>
              <a:t> - </a:t>
            </a:r>
            <a:r>
              <a:rPr lang="cs-CZ" sz="2000" dirty="0" err="1">
                <a:solidFill>
                  <a:srgbClr val="C00000"/>
                </a:solidFill>
              </a:rPr>
              <a:t>fukoxantin</a:t>
            </a:r>
            <a:r>
              <a:rPr lang="cs-CZ" sz="2000" dirty="0"/>
              <a:t>, </a:t>
            </a:r>
            <a:r>
              <a:rPr lang="cs-CZ" sz="2000" dirty="0" err="1"/>
              <a:t>diatoxantin</a:t>
            </a:r>
            <a:r>
              <a:rPr lang="cs-CZ" sz="2000" dirty="0"/>
              <a:t>, </a:t>
            </a:r>
            <a:r>
              <a:rPr lang="cs-CZ" sz="2000" dirty="0" err="1"/>
              <a:t>diadinoxantin</a:t>
            </a: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/>
              <a:t>Volutin, </a:t>
            </a:r>
            <a:r>
              <a:rPr lang="cs-CZ" sz="2000" dirty="0" err="1"/>
              <a:t>chrysolaminaran</a:t>
            </a:r>
            <a:r>
              <a:rPr lang="cs-CZ" sz="2000" dirty="0"/>
              <a:t>, olej (</a:t>
            </a:r>
            <a:r>
              <a:rPr lang="cs-CZ" sz="2000" i="1" dirty="0"/>
              <a:t>vznik ropy</a:t>
            </a:r>
            <a:r>
              <a:rPr lang="cs-CZ" sz="2000" dirty="0"/>
              <a:t>)</a:t>
            </a:r>
          </a:p>
          <a:p>
            <a:pPr>
              <a:lnSpc>
                <a:spcPct val="80000"/>
              </a:lnSpc>
            </a:pPr>
            <a:r>
              <a:rPr lang="cs-CZ" sz="2000" dirty="0" err="1"/>
              <a:t>Diktyozomy</a:t>
            </a:r>
            <a:r>
              <a:rPr lang="cs-CZ" sz="2000" dirty="0"/>
              <a:t> –produkce slizu a polysacharidů</a:t>
            </a:r>
          </a:p>
          <a:p>
            <a:pPr>
              <a:lnSpc>
                <a:spcPct val="80000"/>
              </a:lnSpc>
            </a:pPr>
            <a:r>
              <a:rPr lang="cs-CZ" sz="2000" dirty="0" err="1"/>
              <a:t>Pleuronematický</a:t>
            </a:r>
            <a:r>
              <a:rPr lang="cs-CZ" sz="2000" dirty="0"/>
              <a:t> bičík - gamety</a:t>
            </a:r>
          </a:p>
          <a:p>
            <a:pPr>
              <a:lnSpc>
                <a:spcPct val="80000"/>
              </a:lnSpc>
            </a:pPr>
            <a:r>
              <a:rPr lang="cs-CZ" sz="2000" dirty="0" err="1"/>
              <a:t>Auxospora</a:t>
            </a:r>
            <a:r>
              <a:rPr lang="cs-CZ" sz="2000" dirty="0"/>
              <a:t> – zygota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Otevřená mitóza</a:t>
            </a:r>
          </a:p>
          <a:p>
            <a:pPr>
              <a:lnSpc>
                <a:spcPct val="80000"/>
              </a:lnSpc>
            </a:pPr>
            <a:r>
              <a:rPr lang="cs-CZ" sz="2000" dirty="0" err="1"/>
              <a:t>Diplontní</a:t>
            </a:r>
            <a:r>
              <a:rPr lang="cs-CZ" sz="2000" dirty="0"/>
              <a:t> životní cyklus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Klidová stádia 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Diatomit (křemelina)</a:t>
            </a:r>
          </a:p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45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Morfologie</a:t>
            </a:r>
          </a:p>
        </p:txBody>
      </p:sp>
      <p:sp>
        <p:nvSpPr>
          <p:cNvPr id="5124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Schránka- frustula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Epithéka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Hypothéka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Valva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Pleura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Raphe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Striae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Centrální nodulus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Radiálně souměrné – Centrické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Dvoustraně souměrné – Penátní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/>
            <a:endParaRPr lang="cs-CZ" altLang="cs-CZ"/>
          </a:p>
        </p:txBody>
      </p:sp>
      <p:pic>
        <p:nvPicPr>
          <p:cNvPr id="5125" name="Picture 5" descr="C:\Users\bara\Desktop\Diatomees_cle0185cd-a3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31913"/>
            <a:ext cx="3429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308850" y="1628775"/>
            <a:ext cx="1052513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461250" y="1781175"/>
            <a:ext cx="1052513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308850" y="3644900"/>
            <a:ext cx="1052513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308850" y="4149725"/>
            <a:ext cx="1050925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7308850" y="2420938"/>
            <a:ext cx="1050925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/>
              <a:t>Ss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7343775" y="2962275"/>
            <a:ext cx="1052513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7308850" y="3284538"/>
            <a:ext cx="1052513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33" name="TextovéPole 5"/>
          <p:cNvSpPr txBox="1">
            <a:spLocks noChangeArrowheads="1"/>
          </p:cNvSpPr>
          <p:nvPr/>
        </p:nvSpPr>
        <p:spPr bwMode="auto">
          <a:xfrm>
            <a:off x="7308850" y="1628775"/>
            <a:ext cx="136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Epithéka (valva)</a:t>
            </a:r>
          </a:p>
        </p:txBody>
      </p:sp>
      <p:sp>
        <p:nvSpPr>
          <p:cNvPr id="5134" name="TextovéPole 6"/>
          <p:cNvSpPr txBox="1">
            <a:spLocks noChangeArrowheads="1"/>
          </p:cNvSpPr>
          <p:nvPr/>
        </p:nvSpPr>
        <p:spPr bwMode="auto">
          <a:xfrm>
            <a:off x="7308850" y="2411413"/>
            <a:ext cx="1058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striae</a:t>
            </a:r>
          </a:p>
        </p:txBody>
      </p:sp>
      <p:sp>
        <p:nvSpPr>
          <p:cNvPr id="5135" name="TextovéPole 7"/>
          <p:cNvSpPr txBox="1">
            <a:spLocks noChangeArrowheads="1"/>
          </p:cNvSpPr>
          <p:nvPr/>
        </p:nvSpPr>
        <p:spPr bwMode="auto">
          <a:xfrm>
            <a:off x="7343775" y="2971800"/>
            <a:ext cx="1333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pleura</a:t>
            </a:r>
          </a:p>
        </p:txBody>
      </p:sp>
      <p:sp>
        <p:nvSpPr>
          <p:cNvPr id="5136" name="TextovéPole 8"/>
          <p:cNvSpPr txBox="1">
            <a:spLocks noChangeArrowheads="1"/>
          </p:cNvSpPr>
          <p:nvPr/>
        </p:nvSpPr>
        <p:spPr bwMode="auto">
          <a:xfrm>
            <a:off x="7308850" y="3644900"/>
            <a:ext cx="120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raphe</a:t>
            </a:r>
          </a:p>
        </p:txBody>
      </p:sp>
      <p:sp>
        <p:nvSpPr>
          <p:cNvPr id="5137" name="TextovéPole 15"/>
          <p:cNvSpPr txBox="1">
            <a:spLocks noChangeArrowheads="1"/>
          </p:cNvSpPr>
          <p:nvPr/>
        </p:nvSpPr>
        <p:spPr bwMode="auto">
          <a:xfrm>
            <a:off x="7343775" y="4183063"/>
            <a:ext cx="133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hypothéka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33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7</a:t>
            </a:fld>
            <a:endParaRPr lang="cs-CZ"/>
          </a:p>
        </p:txBody>
      </p:sp>
      <p:pic>
        <p:nvPicPr>
          <p:cNvPr id="3" name="Obrázek 2" descr="C:\Users\Bara\Desktop\diatomologie\rozsivka_didakticka_s_popisky_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89572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C:\Users\Bara\Desktop\diatomologie\rozsivka_didakticka_s_popisky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63" y="764704"/>
            <a:ext cx="4000500" cy="4856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37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Základní diagnostické znaky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Velikost a tvar </a:t>
            </a:r>
            <a:r>
              <a:rPr lang="cs-CZ" sz="2400" dirty="0" err="1"/>
              <a:t>frustuly</a:t>
            </a: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(pozor na změnu velikosti a tvaru v průběhu životního cyklu)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Počet strií na 10 mikrometrů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400" dirty="0"/>
              <a:t>Přítomnost, velikost a tvar různých struktur na </a:t>
            </a:r>
            <a:r>
              <a:rPr lang="cs-CZ" sz="2400" dirty="0" err="1"/>
              <a:t>frustule</a:t>
            </a:r>
            <a:endParaRPr lang="cs-CZ" sz="2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/>
              <a:t>     (velikost a tvar centrálních/terminálních </a:t>
            </a:r>
            <a:r>
              <a:rPr lang="cs-CZ" sz="2400" dirty="0" err="1"/>
              <a:t>nodulů</a:t>
            </a:r>
            <a:r>
              <a:rPr lang="cs-CZ" sz="2400" dirty="0"/>
              <a:t> ,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/>
              <a:t>      tvar zakončení </a:t>
            </a:r>
            <a:r>
              <a:rPr lang="cs-CZ" sz="2400" dirty="0" err="1"/>
              <a:t>raphe</a:t>
            </a:r>
            <a:r>
              <a:rPr lang="cs-CZ" sz="2400" dirty="0"/>
              <a:t>, orientace strií…)</a:t>
            </a:r>
          </a:p>
        </p:txBody>
      </p:sp>
      <p:pic>
        <p:nvPicPr>
          <p:cNvPr id="17413" name="Obrázek 7" descr="Navicula reinhardtii, size reduc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809875"/>
            <a:ext cx="6667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ovéPole 1"/>
          <p:cNvSpPr txBox="1">
            <a:spLocks noChangeArrowheads="1"/>
          </p:cNvSpPr>
          <p:nvPr/>
        </p:nvSpPr>
        <p:spPr bwMode="auto">
          <a:xfrm>
            <a:off x="7056438" y="3995738"/>
            <a:ext cx="2087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Navicula reinhardtii</a:t>
            </a:r>
            <a:r>
              <a:rPr lang="cs-CZ" altLang="cs-CZ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42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+          Rozmnožování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2047"/>
            <a:ext cx="962230" cy="98072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90" y="432046"/>
            <a:ext cx="935362" cy="953345"/>
          </a:xfrm>
          <a:prstGeom prst="rect">
            <a:avLst/>
          </a:prstGeom>
        </p:spPr>
      </p:pic>
      <p:pic>
        <p:nvPicPr>
          <p:cNvPr id="2050" name="Picture 2" descr="C:\Users\bara\Desktop\diatom_cy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66" y="1725348"/>
            <a:ext cx="7397950" cy="48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2696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1092</Words>
  <Application>Microsoft Office PowerPoint</Application>
  <PresentationFormat>Předvádění na obrazovce (4:3)</PresentationFormat>
  <Paragraphs>315</Paragraphs>
  <Slides>27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2</vt:lpstr>
      <vt:lpstr>Motiv systému Office</vt:lpstr>
      <vt:lpstr>Úvod do diatomologie</vt:lpstr>
      <vt:lpstr>Systém</vt:lpstr>
      <vt:lpstr>Prezentace aplikace PowerPoint</vt:lpstr>
      <vt:lpstr>Oddělení Heterokontophyta  (Chromophyta, Stramenopila)</vt:lpstr>
      <vt:lpstr>Obecná charakteristika</vt:lpstr>
      <vt:lpstr>Morfologie</vt:lpstr>
      <vt:lpstr>Prezentace aplikace PowerPoint</vt:lpstr>
      <vt:lpstr>Základní diagnostické znaky</vt:lpstr>
      <vt:lpstr>+          Rozmnožování</vt:lpstr>
      <vt:lpstr>Nepohlavní rozmnožování</vt:lpstr>
      <vt:lpstr>Pohlavní rozmnožování – penátní rozsivky</vt:lpstr>
      <vt:lpstr>Pohlavní rozmnožování – centrické rozsivky</vt:lpstr>
      <vt:lpstr>Systém</vt:lpstr>
      <vt:lpstr>Základní pojmy</vt:lpstr>
      <vt:lpstr>Morfologické pojmy</vt:lpstr>
      <vt:lpstr>Morfologické pojmy</vt:lpstr>
      <vt:lpstr>Morfologické pojmy</vt:lpstr>
      <vt:lpstr>Morfologické pojmy</vt:lpstr>
      <vt:lpstr>Otvory, díry a spol.</vt:lpstr>
      <vt:lpstr>Otvory, díry a spol.</vt:lpstr>
      <vt:lpstr>Ekologie</vt:lpstr>
      <vt:lpstr>Mořský fytoplankton</vt:lpstr>
      <vt:lpstr>Ekologie</vt:lpstr>
      <vt:lpstr>Význam rozsivek</vt:lpstr>
      <vt:lpstr>Praktické využití</vt:lpstr>
      <vt:lpstr>Rozsivky v sedimentech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Barbora Hutňan Chattová</cp:lastModifiedBy>
  <cp:revision>90</cp:revision>
  <dcterms:created xsi:type="dcterms:W3CDTF">2012-09-10T15:35:35Z</dcterms:created>
  <dcterms:modified xsi:type="dcterms:W3CDTF">2024-11-04T13:48:04Z</dcterms:modified>
</cp:coreProperties>
</file>