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91" r:id="rId3"/>
    <p:sldId id="294" r:id="rId4"/>
    <p:sldId id="318" r:id="rId5"/>
    <p:sldId id="262" r:id="rId6"/>
    <p:sldId id="289" r:id="rId7"/>
    <p:sldId id="361" r:id="rId8"/>
    <p:sldId id="299" r:id="rId9"/>
    <p:sldId id="288" r:id="rId10"/>
    <p:sldId id="322" r:id="rId11"/>
    <p:sldId id="295" r:id="rId12"/>
    <p:sldId id="292" r:id="rId13"/>
    <p:sldId id="276" r:id="rId14"/>
    <p:sldId id="283" r:id="rId15"/>
    <p:sldId id="284" r:id="rId16"/>
    <p:sldId id="281" r:id="rId17"/>
    <p:sldId id="282" r:id="rId18"/>
    <p:sldId id="301" r:id="rId19"/>
    <p:sldId id="290" r:id="rId20"/>
    <p:sldId id="300" r:id="rId21"/>
    <p:sldId id="293" r:id="rId22"/>
    <p:sldId id="298" r:id="rId23"/>
    <p:sldId id="296" r:id="rId24"/>
    <p:sldId id="297" r:id="rId25"/>
    <p:sldId id="319" r:id="rId26"/>
    <p:sldId id="302" r:id="rId27"/>
    <p:sldId id="303" r:id="rId28"/>
    <p:sldId id="304" r:id="rId29"/>
    <p:sldId id="305" r:id="rId30"/>
    <p:sldId id="324" r:id="rId31"/>
    <p:sldId id="265" r:id="rId32"/>
    <p:sldId id="277" r:id="rId33"/>
    <p:sldId id="261" r:id="rId34"/>
    <p:sldId id="258" r:id="rId35"/>
    <p:sldId id="269" r:id="rId36"/>
    <p:sldId id="270" r:id="rId37"/>
    <p:sldId id="273" r:id="rId38"/>
    <p:sldId id="271" r:id="rId39"/>
    <p:sldId id="272" r:id="rId40"/>
    <p:sldId id="260" r:id="rId41"/>
    <p:sldId id="274" r:id="rId42"/>
    <p:sldId id="279" r:id="rId43"/>
    <p:sldId id="278" r:id="rId44"/>
    <p:sldId id="267" r:id="rId45"/>
    <p:sldId id="326" r:id="rId46"/>
    <p:sldId id="323" r:id="rId47"/>
    <p:sldId id="306" r:id="rId48"/>
    <p:sldId id="320" r:id="rId49"/>
    <p:sldId id="308" r:id="rId50"/>
    <p:sldId id="310" r:id="rId51"/>
    <p:sldId id="311" r:id="rId52"/>
    <p:sldId id="313" r:id="rId53"/>
    <p:sldId id="312" r:id="rId54"/>
    <p:sldId id="314" r:id="rId55"/>
    <p:sldId id="315" r:id="rId56"/>
    <p:sldId id="316" r:id="rId57"/>
    <p:sldId id="280" r:id="rId5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350E-907D-4692-96F3-185601031A3B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gaebase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hyperlink" Target="https://www.diatombase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hyperlink" Target="http://westerndiatoms.colorado.edu/glossary/term/Rostrate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tiff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tiff"/><Relationship Id="rId3" Type="http://schemas.openxmlformats.org/officeDocument/2006/relationships/image" Target="../media/image103.jpeg"/><Relationship Id="rId7" Type="http://schemas.openxmlformats.org/officeDocument/2006/relationships/image" Target="../media/image10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hyperlink" Target="http://westerndiatoms.colorado.edu/taxa/species_image/Achnanthidium_minutissimum/lm/3/7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tiff"/><Relationship Id="rId5" Type="http://schemas.openxmlformats.org/officeDocument/2006/relationships/image" Target="../media/image111.tiff"/><Relationship Id="rId4" Type="http://schemas.openxmlformats.org/officeDocument/2006/relationships/image" Target="../media/image1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tiff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tiff"/><Relationship Id="rId4" Type="http://schemas.openxmlformats.org/officeDocument/2006/relationships/image" Target="../media/image12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tif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2400" cy="1470025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70C0"/>
                </a:solidFill>
              </a:rPr>
              <a:t>Rozsivky bez </a:t>
            </a:r>
            <a:r>
              <a:rPr lang="cs-CZ" sz="2800" dirty="0" err="1">
                <a:solidFill>
                  <a:srgbClr val="0070C0"/>
                </a:solidFill>
              </a:rPr>
              <a:t>raphe</a:t>
            </a:r>
            <a:r>
              <a:rPr lang="cs-CZ" sz="2800" dirty="0">
                <a:solidFill>
                  <a:srgbClr val="0070C0"/>
                </a:solidFill>
              </a:rPr>
              <a:t>, rozsivky s </a:t>
            </a:r>
            <a:r>
              <a:rPr lang="cs-CZ" sz="2800" dirty="0" err="1">
                <a:solidFill>
                  <a:srgbClr val="0070C0"/>
                </a:solidFill>
              </a:rPr>
              <a:t>raphe</a:t>
            </a:r>
            <a:r>
              <a:rPr lang="cs-CZ" sz="2800" dirty="0">
                <a:solidFill>
                  <a:srgbClr val="0070C0"/>
                </a:solidFill>
              </a:rPr>
              <a:t> na jedné </a:t>
            </a:r>
            <a:r>
              <a:rPr lang="cs-CZ" sz="2800" dirty="0" err="1">
                <a:solidFill>
                  <a:srgbClr val="0070C0"/>
                </a:solidFill>
              </a:rPr>
              <a:t>valvě</a:t>
            </a:r>
            <a:r>
              <a:rPr lang="cs-CZ" sz="2800" dirty="0">
                <a:solidFill>
                  <a:srgbClr val="0070C0"/>
                </a:solidFill>
              </a:rPr>
              <a:t>, historie </a:t>
            </a:r>
            <a:r>
              <a:rPr lang="cs-CZ" sz="2800" dirty="0" err="1">
                <a:solidFill>
                  <a:srgbClr val="0070C0"/>
                </a:solidFill>
              </a:rPr>
              <a:t>diatomologie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1292340" y="2204864"/>
            <a:ext cx="6400800" cy="1752600"/>
          </a:xfrm>
        </p:spPr>
        <p:txBody>
          <a:bodyPr/>
          <a:lstStyle/>
          <a:p>
            <a:r>
              <a:rPr lang="cs-CZ" sz="2000" dirty="0"/>
              <a:t>2. Přednáška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28117"/>
            <a:ext cx="4444438" cy="4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94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rgbClr val="00B050"/>
                </a:solidFill>
              </a:rPr>
              <a:t>Odontidium</a:t>
            </a:r>
            <a:endParaRPr lang="cs-CZ" sz="4000" i="1" dirty="0">
              <a:solidFill>
                <a:srgbClr val="00B05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15491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Frustuly</a:t>
            </a:r>
            <a:r>
              <a:rPr lang="cs-CZ" sz="2400" dirty="0"/>
              <a:t> eliptické až lineární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Konce někdy mírně </a:t>
            </a:r>
            <a:r>
              <a:rPr lang="cs-CZ" sz="2400" dirty="0" err="1"/>
              <a:t>kapitátní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Na koncích jsou </a:t>
            </a:r>
            <a:r>
              <a:rPr lang="cs-CZ" sz="2400" b="1" dirty="0"/>
              <a:t>trny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Kolonie </a:t>
            </a:r>
            <a:r>
              <a:rPr lang="cs-CZ" sz="2400" b="1" dirty="0"/>
              <a:t>rovné </a:t>
            </a:r>
          </a:p>
          <a:p>
            <a:pPr>
              <a:lnSpc>
                <a:spcPct val="80000"/>
              </a:lnSpc>
            </a:pPr>
            <a:r>
              <a:rPr lang="cs-CZ" sz="2400" i="1" dirty="0" err="1"/>
              <a:t>Odontidium</a:t>
            </a:r>
            <a:r>
              <a:rPr lang="cs-CZ" sz="2400" i="1" dirty="0"/>
              <a:t> </a:t>
            </a:r>
            <a:r>
              <a:rPr lang="cs-CZ" sz="2400" i="1" dirty="0" err="1"/>
              <a:t>hyemale</a:t>
            </a:r>
            <a:r>
              <a:rPr lang="cs-CZ" sz="2400" i="1" dirty="0"/>
              <a:t>, </a:t>
            </a:r>
            <a:r>
              <a:rPr lang="cs-CZ" sz="2400" i="1" dirty="0" err="1"/>
              <a:t>Odontidium</a:t>
            </a:r>
            <a:r>
              <a:rPr lang="cs-CZ" sz="2400" i="1" dirty="0"/>
              <a:t> </a:t>
            </a:r>
            <a:r>
              <a:rPr lang="cs-CZ" sz="2400" i="1" dirty="0" err="1"/>
              <a:t>mesodon</a:t>
            </a:r>
            <a:endParaRPr lang="cs-CZ" sz="2400" i="1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sz="2400" i="1" dirty="0"/>
              <a:t>        </a:t>
            </a:r>
            <a:r>
              <a:rPr lang="cs-CZ" sz="1600" i="1" dirty="0" err="1"/>
              <a:t>Odontidium</a:t>
            </a:r>
            <a:r>
              <a:rPr lang="cs-CZ" sz="1600" i="1" dirty="0"/>
              <a:t> </a:t>
            </a:r>
            <a:r>
              <a:rPr lang="cs-CZ" sz="1600" i="1" dirty="0" err="1"/>
              <a:t>mesodon</a:t>
            </a:r>
            <a:r>
              <a:rPr lang="cs-CZ" sz="1600" i="1" dirty="0"/>
              <a:t> </a:t>
            </a:r>
            <a:r>
              <a:rPr lang="cs-CZ" sz="1600" dirty="0"/>
              <a:t>(má trny)</a:t>
            </a:r>
          </a:p>
        </p:txBody>
      </p:sp>
      <p:pic>
        <p:nvPicPr>
          <p:cNvPr id="10243" name="Picture 3" descr="C:\Users\bara\Desktop\Diatoma%20mesod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4337670" cy="2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D63BB39-3650-AA9B-B557-6E233BD89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35" y="141476"/>
            <a:ext cx="2475042" cy="22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62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accent4"/>
                </a:solidFill>
              </a:rPr>
              <a:t>Hannaea</a:t>
            </a:r>
            <a:endParaRPr lang="cs-CZ" sz="4000" i="1" dirty="0">
              <a:solidFill>
                <a:schemeClr val="accent4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zahnuté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Uprostřed na ventrální straně </a:t>
            </a:r>
            <a:r>
              <a:rPr lang="cs-CZ" sz="2400" dirty="0" err="1"/>
              <a:t>tumidní</a:t>
            </a:r>
            <a:r>
              <a:rPr lang="cs-CZ" sz="2400" dirty="0"/>
              <a:t>, okolo „</a:t>
            </a:r>
            <a:r>
              <a:rPr lang="cs-CZ" sz="2400" dirty="0" err="1">
                <a:solidFill>
                  <a:schemeClr val="accent4"/>
                </a:solidFill>
              </a:rPr>
              <a:t>ghost</a:t>
            </a:r>
            <a:r>
              <a:rPr lang="cs-CZ" sz="2400" dirty="0"/>
              <a:t>“ (velmi jemné, až průhledné) </a:t>
            </a:r>
            <a:r>
              <a:rPr lang="cs-CZ" sz="2400" dirty="0" err="1"/>
              <a:t>striae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Konce </a:t>
            </a:r>
            <a:r>
              <a:rPr lang="cs-CZ" sz="2400" dirty="0" err="1"/>
              <a:t>kapitátní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Především arktický a vysokohorský druh, čisté chladné tekoucí vody, smáčené skalní stěny</a:t>
            </a:r>
          </a:p>
        </p:txBody>
      </p:sp>
      <p:pic>
        <p:nvPicPr>
          <p:cNvPr id="14338" name="Picture 2" descr="C:\Users\bara\Desktop\hanna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81128"/>
            <a:ext cx="5011837" cy="21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932040" y="42139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accent4"/>
                </a:solidFill>
              </a:rPr>
              <a:t>Hannaea</a:t>
            </a:r>
            <a:r>
              <a:rPr lang="cs-CZ" i="1" dirty="0">
                <a:solidFill>
                  <a:schemeClr val="accent4"/>
                </a:solidFill>
              </a:rPr>
              <a:t> </a:t>
            </a:r>
            <a:r>
              <a:rPr lang="cs-CZ" i="1" dirty="0" err="1">
                <a:solidFill>
                  <a:schemeClr val="accent4"/>
                </a:solidFill>
              </a:rPr>
              <a:t>arcus</a:t>
            </a:r>
            <a:endParaRPr lang="cs-CZ" i="1" dirty="0">
              <a:solidFill>
                <a:schemeClr val="accent4"/>
              </a:solidFill>
            </a:endParaRPr>
          </a:p>
        </p:txBody>
      </p:sp>
      <p:pic>
        <p:nvPicPr>
          <p:cNvPr id="8" name="Obrázek 7" descr="C:\Users\Bara\Downloads\05_Hannaea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" b="1"/>
          <a:stretch/>
        </p:blipFill>
        <p:spPr bwMode="auto">
          <a:xfrm>
            <a:off x="6300192" y="70605"/>
            <a:ext cx="529590" cy="1779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603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accent5">
                    <a:lumMod val="75000"/>
                  </a:schemeClr>
                </a:solidFill>
              </a:rPr>
              <a:t>Meridion</a:t>
            </a:r>
            <a:endParaRPr lang="cs-CZ" sz="4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Frustuly</a:t>
            </a:r>
            <a:r>
              <a:rPr lang="cs-CZ" sz="2400" dirty="0"/>
              <a:t> </a:t>
            </a:r>
            <a:r>
              <a:rPr lang="cs-CZ" sz="2400" dirty="0" err="1"/>
              <a:t>heteropolární</a:t>
            </a:r>
            <a:r>
              <a:rPr lang="cs-CZ" sz="2400" dirty="0"/>
              <a:t>: asymetrické k </a:t>
            </a:r>
            <a:r>
              <a:rPr lang="cs-CZ" sz="2400" dirty="0" err="1"/>
              <a:t>transapikální</a:t>
            </a:r>
            <a:r>
              <a:rPr lang="cs-CZ" sz="2400" dirty="0"/>
              <a:t> ose, symetrické k apikální ose (podle osového pole)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Žebra- </a:t>
            </a:r>
            <a:r>
              <a:rPr lang="cs-CZ" sz="2400" dirty="0" err="1"/>
              <a:t>costae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Frustuly</a:t>
            </a:r>
            <a:r>
              <a:rPr lang="cs-CZ" sz="2400" dirty="0"/>
              <a:t> z pleurálního pohledu klínovité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 </a:t>
            </a:r>
            <a:r>
              <a:rPr lang="cs-CZ" sz="2400" dirty="0" err="1"/>
              <a:t>valvárního</a:t>
            </a:r>
            <a:r>
              <a:rPr lang="cs-CZ" sz="2400" dirty="0"/>
              <a:t> pohledu kyjovité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Tvoří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vějířovité nebo kruhovité kolonie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Stenotermní</a:t>
            </a:r>
          </a:p>
        </p:txBody>
      </p:sp>
      <p:pic>
        <p:nvPicPr>
          <p:cNvPr id="11266" name="Picture 2" descr="C:\Users\bara\Desktop\merid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01" y="2636912"/>
            <a:ext cx="2676219" cy="227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bara\Desktop\meridion cir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01" y="4875725"/>
            <a:ext cx="2682999" cy="200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C:\Users\Bara\Downloads\03_Meridion (1)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"/>
          <a:stretch/>
        </p:blipFill>
        <p:spPr bwMode="auto">
          <a:xfrm>
            <a:off x="5827588" y="37840"/>
            <a:ext cx="1266825" cy="1871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83968" y="52292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accent5">
                    <a:lumMod val="75000"/>
                  </a:schemeClr>
                </a:solidFill>
              </a:rPr>
              <a:t>Meridion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5">
                    <a:lumMod val="75000"/>
                  </a:schemeClr>
                </a:solidFill>
              </a:rPr>
              <a:t>circulare</a:t>
            </a:r>
            <a:endParaRPr lang="cs-CZ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54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rgbClr val="0070C0"/>
                </a:solidFill>
              </a:rPr>
              <a:t>Fragilaria</a:t>
            </a:r>
            <a:endParaRPr lang="cs-CZ" sz="4000" i="1" dirty="0">
              <a:solidFill>
                <a:srgbClr val="0070C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cs-CZ" sz="2800" dirty="0">
                <a:solidFill>
                  <a:srgbClr val="0070C0"/>
                </a:solidFill>
              </a:rPr>
              <a:t>Heterogenní</a:t>
            </a:r>
            <a:r>
              <a:rPr lang="cs-CZ" sz="2800" dirty="0"/>
              <a:t>, tvarově variabilní rod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Tvoří kolonie spojené pomocí trnů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1 </a:t>
            </a:r>
            <a:r>
              <a:rPr lang="cs-CZ" sz="2800" dirty="0" err="1"/>
              <a:t>rimoportula</a:t>
            </a:r>
            <a:r>
              <a:rPr lang="cs-CZ" sz="2800" dirty="0"/>
              <a:t> na každé </a:t>
            </a:r>
            <a:r>
              <a:rPr lang="cs-CZ" sz="2800" dirty="0" err="1"/>
              <a:t>valvě</a:t>
            </a:r>
            <a:endParaRPr lang="cs-CZ" sz="2800" dirty="0"/>
          </a:p>
          <a:p>
            <a:pPr>
              <a:lnSpc>
                <a:spcPct val="80000"/>
              </a:lnSpc>
            </a:pPr>
            <a:r>
              <a:rPr lang="cs-CZ" sz="2800" dirty="0" err="1"/>
              <a:t>Valvy</a:t>
            </a:r>
            <a:r>
              <a:rPr lang="cs-CZ" sz="2800" dirty="0"/>
              <a:t> rovné až </a:t>
            </a:r>
            <a:r>
              <a:rPr lang="cs-CZ" sz="2800" dirty="0" err="1"/>
              <a:t>lanceolátní</a:t>
            </a:r>
            <a:r>
              <a:rPr lang="cs-CZ" sz="2800" dirty="0"/>
              <a:t> (kopinaté)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Centrální oblast expandovaná (na jednu či obě strany)</a:t>
            </a:r>
          </a:p>
          <a:p>
            <a:pPr>
              <a:lnSpc>
                <a:spcPct val="80000"/>
              </a:lnSpc>
            </a:pPr>
            <a:endParaRPr lang="cs-CZ" sz="2800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800" dirty="0"/>
              <a:t>Dříve velmi širokým rodem- </a:t>
            </a:r>
            <a:r>
              <a:rPr lang="cs-CZ" sz="2800" i="1" dirty="0" err="1"/>
              <a:t>Fragilaria</a:t>
            </a:r>
            <a:r>
              <a:rPr lang="cs-CZ" sz="2800" dirty="0"/>
              <a:t> </a:t>
            </a:r>
            <a:r>
              <a:rPr lang="cs-CZ" sz="2800" dirty="0" err="1"/>
              <a:t>sensu</a:t>
            </a:r>
            <a:r>
              <a:rPr lang="cs-CZ" sz="2800" dirty="0"/>
              <a:t> lato</a:t>
            </a:r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r>
              <a:rPr lang="cs-CZ" sz="2800" i="1" dirty="0" err="1"/>
              <a:t>Fragilaria</a:t>
            </a:r>
            <a:r>
              <a:rPr lang="cs-CZ" sz="2800" dirty="0"/>
              <a:t> </a:t>
            </a:r>
            <a:r>
              <a:rPr lang="cs-CZ" sz="2800" dirty="0" err="1"/>
              <a:t>sensu</a:t>
            </a:r>
            <a:r>
              <a:rPr lang="cs-CZ" sz="2800" dirty="0"/>
              <a:t> </a:t>
            </a:r>
            <a:r>
              <a:rPr lang="cs-CZ" sz="2800" dirty="0" err="1"/>
              <a:t>stricto</a:t>
            </a:r>
            <a:r>
              <a:rPr lang="cs-CZ" sz="2800" dirty="0"/>
              <a:t> (</a:t>
            </a:r>
            <a:r>
              <a:rPr lang="cs-CZ" sz="2800" dirty="0">
                <a:solidFill>
                  <a:srgbClr val="0070C0"/>
                </a:solidFill>
              </a:rPr>
              <a:t>bez krátkých forem- </a:t>
            </a:r>
            <a:r>
              <a:rPr lang="en-US" sz="2800" i="1" dirty="0" err="1"/>
              <a:t>Fragilari</a:t>
            </a:r>
            <a:r>
              <a:rPr lang="cs-CZ" sz="2800" i="1" dirty="0"/>
              <a:t>a</a:t>
            </a:r>
            <a:r>
              <a:rPr lang="en-US" sz="2800" i="1" dirty="0"/>
              <a:t>forma</a:t>
            </a:r>
            <a:r>
              <a:rPr lang="cs-CZ" sz="2800" i="1" dirty="0"/>
              <a:t> </a:t>
            </a:r>
            <a:r>
              <a:rPr lang="cs-CZ" sz="2800" dirty="0"/>
              <a:t>a podobné, </a:t>
            </a:r>
            <a:r>
              <a:rPr lang="cs-CZ" sz="2800" dirty="0" err="1"/>
              <a:t>Williams</a:t>
            </a:r>
            <a:r>
              <a:rPr lang="cs-CZ" sz="2800" dirty="0"/>
              <a:t> and </a:t>
            </a:r>
            <a:r>
              <a:rPr lang="cs-CZ" sz="2800" dirty="0" err="1"/>
              <a:t>Round</a:t>
            </a:r>
            <a:r>
              <a:rPr lang="cs-CZ" sz="2800" dirty="0"/>
              <a:t> (1987), v této prezentaci)</a:t>
            </a:r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r>
              <a:rPr lang="cs-CZ" sz="2800" i="1" dirty="0" err="1"/>
              <a:t>Fragilaria</a:t>
            </a:r>
            <a:r>
              <a:rPr lang="cs-CZ" sz="2800" dirty="0"/>
              <a:t> </a:t>
            </a:r>
            <a:r>
              <a:rPr lang="cs-CZ" sz="2800" dirty="0" err="1"/>
              <a:t>sensu</a:t>
            </a:r>
            <a:r>
              <a:rPr lang="cs-CZ" sz="2800" dirty="0"/>
              <a:t> lato – vše určeno jako </a:t>
            </a:r>
            <a:r>
              <a:rPr lang="cs-CZ" sz="2800" i="1" dirty="0" err="1"/>
              <a:t>Fragilaria</a:t>
            </a:r>
            <a:r>
              <a:rPr lang="cs-CZ" sz="2800" i="1" dirty="0"/>
              <a:t> </a:t>
            </a:r>
            <a:r>
              <a:rPr lang="cs-CZ" sz="2800" dirty="0"/>
              <a:t>(</a:t>
            </a:r>
            <a:r>
              <a:rPr lang="cs-CZ" sz="2800" dirty="0" err="1"/>
              <a:t>Süßwasserflora</a:t>
            </a:r>
            <a:r>
              <a:rPr lang="cs-CZ" sz="2800" dirty="0"/>
              <a:t> von </a:t>
            </a:r>
            <a:r>
              <a:rPr lang="cs-CZ" sz="2800" dirty="0" err="1"/>
              <a:t>Mitteleuropa</a:t>
            </a:r>
            <a:r>
              <a:rPr lang="cs-CZ" sz="2800" dirty="0"/>
              <a:t>) 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Platné jméno možné najít na </a:t>
            </a:r>
            <a:r>
              <a:rPr lang="cs-CZ" sz="2400" dirty="0" err="1"/>
              <a:t>Algaebase</a:t>
            </a:r>
            <a:r>
              <a:rPr lang="cs-CZ" sz="2400" dirty="0"/>
              <a:t> </a:t>
            </a:r>
            <a:r>
              <a:rPr lang="cs-CZ" sz="2400" dirty="0">
                <a:hlinkClick r:id="rId3"/>
              </a:rPr>
              <a:t>http://</a:t>
            </a:r>
            <a:r>
              <a:rPr lang="cs-CZ" sz="2400" dirty="0" err="1">
                <a:hlinkClick r:id="rId3"/>
              </a:rPr>
              <a:t>www.algaebase.org</a:t>
            </a:r>
            <a:r>
              <a:rPr lang="cs-CZ" sz="2400" dirty="0">
                <a:hlinkClick r:id="rId3"/>
              </a:rPr>
              <a:t>/</a:t>
            </a:r>
            <a:endParaRPr 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nebo na </a:t>
            </a:r>
            <a:r>
              <a:rPr lang="cs-CZ" sz="2400" dirty="0" err="1"/>
              <a:t>DiatomBase</a:t>
            </a:r>
            <a:r>
              <a:rPr lang="cs-CZ" sz="2400" dirty="0"/>
              <a:t> </a:t>
            </a:r>
            <a:r>
              <a:rPr lang="cs-CZ" sz="2400" dirty="0">
                <a:hlinkClick r:id="rId4"/>
              </a:rPr>
              <a:t>https://</a:t>
            </a:r>
            <a:r>
              <a:rPr lang="cs-CZ" sz="2400" dirty="0" err="1">
                <a:hlinkClick r:id="rId4"/>
              </a:rPr>
              <a:t>www.diatombase.org</a:t>
            </a:r>
            <a:r>
              <a:rPr lang="cs-CZ" sz="2400" dirty="0">
                <a:hlinkClick r:id="rId4"/>
              </a:rPr>
              <a:t>/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57008"/>
            <a:ext cx="1765300" cy="35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95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i="1" dirty="0" err="1"/>
              <a:t>Fragilaria</a:t>
            </a:r>
            <a:r>
              <a:rPr lang="cs-CZ" sz="3600" i="1" dirty="0"/>
              <a:t> </a:t>
            </a:r>
            <a:r>
              <a:rPr lang="cs-CZ" sz="3600" dirty="0"/>
              <a:t>versus</a:t>
            </a:r>
            <a:r>
              <a:rPr lang="cs-CZ" sz="3600" i="1" dirty="0"/>
              <a:t> </a:t>
            </a:r>
            <a:r>
              <a:rPr lang="cs-CZ" sz="3600" i="1" dirty="0" err="1"/>
              <a:t>Synedra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1. pohled na věc:</a:t>
            </a:r>
          </a:p>
          <a:p>
            <a:pPr>
              <a:lnSpc>
                <a:spcPct val="80000"/>
              </a:lnSpc>
            </a:pPr>
            <a:r>
              <a:rPr lang="cs-CZ" sz="2400" i="1" dirty="0" err="1"/>
              <a:t>Fragilaria</a:t>
            </a:r>
            <a:r>
              <a:rPr lang="cs-CZ" sz="2400" dirty="0"/>
              <a:t> se od rodu </a:t>
            </a:r>
            <a:r>
              <a:rPr lang="cs-CZ" sz="2400" i="1" dirty="0" err="1"/>
              <a:t>Synedra</a:t>
            </a:r>
            <a:r>
              <a:rPr lang="cs-CZ" sz="2400" dirty="0"/>
              <a:t> odlišuje dlouhými pásovitými koloniemi </a:t>
            </a:r>
          </a:p>
          <a:p>
            <a:pPr>
              <a:lnSpc>
                <a:spcPct val="80000"/>
              </a:lnSpc>
            </a:pPr>
            <a:r>
              <a:rPr lang="cs-CZ" sz="2400" i="1" dirty="0" err="1"/>
              <a:t>Synedra</a:t>
            </a:r>
            <a:r>
              <a:rPr lang="cs-CZ" sz="2400" dirty="0"/>
              <a:t> tvoří vějířovité kolonie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Picture 4" descr="C:\Users\bara\Desktop\Fragilaria_tor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3573017"/>
            <a:ext cx="316835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ara\Desktop\syned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25389"/>
            <a:ext cx="2351906" cy="313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43608" y="61653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Fragilaria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808743" y="6349970"/>
            <a:ext cx="199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Synedra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647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1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/>
              <a:t>Fragilaria</a:t>
            </a:r>
            <a:r>
              <a:rPr lang="cs-CZ" sz="3200" i="1" dirty="0"/>
              <a:t> </a:t>
            </a:r>
            <a:r>
              <a:rPr lang="cs-CZ" sz="3200" dirty="0"/>
              <a:t>versus</a:t>
            </a:r>
            <a:r>
              <a:rPr lang="cs-CZ" sz="3200" i="1" dirty="0"/>
              <a:t> </a:t>
            </a:r>
            <a:r>
              <a:rPr lang="cs-CZ" sz="3200" i="1" dirty="0" err="1"/>
              <a:t>Synedra</a:t>
            </a:r>
            <a:r>
              <a:rPr lang="cs-CZ" sz="3200" i="1" dirty="0"/>
              <a:t> </a:t>
            </a:r>
            <a:r>
              <a:rPr lang="cs-CZ" sz="3200" dirty="0"/>
              <a:t>II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2 pohled na věc: </a:t>
            </a:r>
          </a:p>
          <a:p>
            <a:pPr marL="0" indent="0">
              <a:lnSpc>
                <a:spcPct val="80000"/>
              </a:lnSpc>
              <a:buNone/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Některé sladkovodní druhy rodu </a:t>
            </a:r>
            <a:r>
              <a:rPr lang="cs-CZ" sz="2400" i="1" dirty="0" err="1"/>
              <a:t>Synedra</a:t>
            </a:r>
            <a:r>
              <a:rPr lang="cs-CZ" sz="2400" dirty="0"/>
              <a:t> jsou zařazeny do rodu </a:t>
            </a:r>
            <a:r>
              <a:rPr lang="cs-CZ" sz="2400" b="1" i="1" dirty="0" err="1"/>
              <a:t>Ulnaria</a:t>
            </a:r>
            <a:endParaRPr lang="cs-CZ" sz="2400" b="1" dirty="0"/>
          </a:p>
          <a:p>
            <a:pPr marL="457200" lvl="1" indent="0">
              <a:buNone/>
            </a:pPr>
            <a:r>
              <a:rPr lang="en-US" sz="2400" i="1" dirty="0" err="1">
                <a:solidFill>
                  <a:srgbClr val="000000"/>
                </a:solidFill>
              </a:rPr>
              <a:t>Synedra</a:t>
            </a:r>
            <a:r>
              <a:rPr lang="en-US" sz="2400" i="1" dirty="0">
                <a:solidFill>
                  <a:srgbClr val="000000"/>
                </a:solidFill>
              </a:rPr>
              <a:t> ulna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i="1" dirty="0">
                <a:solidFill>
                  <a:srgbClr val="000000"/>
                </a:solidFill>
              </a:rPr>
              <a:t>S. </a:t>
            </a:r>
            <a:r>
              <a:rPr lang="en-US" sz="2400" i="1" dirty="0" err="1">
                <a:solidFill>
                  <a:srgbClr val="000000"/>
                </a:solidFill>
              </a:rPr>
              <a:t>acus</a:t>
            </a:r>
            <a:r>
              <a:rPr lang="en-US" sz="2400" i="1" dirty="0">
                <a:solidFill>
                  <a:srgbClr val="000000"/>
                </a:solidFill>
              </a:rPr>
              <a:t>, S. radians</a:t>
            </a:r>
            <a:r>
              <a:rPr lang="cs-CZ" sz="2400" i="1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a pod.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nyní v rodu 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</a:rPr>
              <a:t>Ulnaria</a:t>
            </a:r>
            <a:endParaRPr lang="cs-CZ" sz="2400" b="1" i="1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cs-CZ" sz="2400" b="1" i="1" dirty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Zbytek rodu </a:t>
            </a:r>
            <a:r>
              <a:rPr lang="cs-CZ" sz="2400" dirty="0" err="1"/>
              <a:t>Synedra</a:t>
            </a:r>
            <a:r>
              <a:rPr lang="cs-CZ" sz="2400" dirty="0"/>
              <a:t> rozdělen takto: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rgbClr val="000000"/>
                </a:solidFill>
              </a:rPr>
              <a:t>S</a:t>
            </a:r>
            <a:r>
              <a:rPr lang="cs-CZ" sz="2400" i="1" dirty="0">
                <a:solidFill>
                  <a:srgbClr val="000000"/>
                </a:solidFill>
              </a:rPr>
              <a:t>.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fasciculata</a:t>
            </a:r>
            <a:r>
              <a:rPr lang="en-US" sz="2400" i="1" dirty="0">
                <a:solidFill>
                  <a:srgbClr val="000000"/>
                </a:solidFill>
              </a:rPr>
              <a:t>, S. </a:t>
            </a:r>
            <a:r>
              <a:rPr lang="en-US" sz="2400" i="1" dirty="0" err="1">
                <a:solidFill>
                  <a:srgbClr val="000000"/>
                </a:solidFill>
              </a:rPr>
              <a:t>truncata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nyní řazeny do rodu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</a:rPr>
              <a:t>Tabularia</a:t>
            </a:r>
            <a:endParaRPr lang="en-US" sz="2400" b="1" i="1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US" sz="2400" i="1" dirty="0" err="1">
                <a:solidFill>
                  <a:srgbClr val="000000"/>
                </a:solidFill>
              </a:rPr>
              <a:t>Synedra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pulchella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i="1" dirty="0" err="1">
                <a:solidFill>
                  <a:srgbClr val="000000"/>
                </a:solidFill>
              </a:rPr>
              <a:t>Ctenophora</a:t>
            </a:r>
            <a:r>
              <a:rPr lang="en-US" sz="2400" b="1" i="1" dirty="0">
                <a:solidFill>
                  <a:srgbClr val="000000"/>
                </a:solidFill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</a:rPr>
              <a:t>pulchella</a:t>
            </a:r>
            <a:endParaRPr lang="en-US" sz="2400" b="1" i="1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000" dirty="0"/>
              <a:t>Z toho vyplývá, že </a:t>
            </a:r>
            <a:r>
              <a:rPr lang="cs-CZ" sz="2000" i="1" dirty="0" err="1"/>
              <a:t>Synedry</a:t>
            </a:r>
            <a:r>
              <a:rPr lang="cs-CZ" sz="2000" dirty="0"/>
              <a:t> jsou nyní pouze mořské a brakické. Dělení podle tvaru kolonií funguje, ale již to není </a:t>
            </a:r>
            <a:r>
              <a:rPr lang="cs-CZ" sz="2000" i="1" dirty="0" err="1"/>
              <a:t>Synedra</a:t>
            </a:r>
            <a:r>
              <a:rPr lang="cs-CZ" sz="2000" dirty="0"/>
              <a:t>, ale </a:t>
            </a:r>
            <a:r>
              <a:rPr lang="cs-CZ" sz="2000" i="1" dirty="0" err="1"/>
              <a:t>Ulnaria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214935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i="1" dirty="0" err="1">
                <a:solidFill>
                  <a:srgbClr val="0070C0"/>
                </a:solidFill>
              </a:rPr>
              <a:t>Fragilaria</a:t>
            </a:r>
            <a:r>
              <a:rPr lang="cs-CZ" sz="3600" i="1" dirty="0"/>
              <a:t> </a:t>
            </a:r>
            <a:r>
              <a:rPr lang="cs-CZ" sz="3600" dirty="0"/>
              <a:t>se rozpadla na: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b="1" i="1" dirty="0" err="1"/>
              <a:t>Fragilaria</a:t>
            </a:r>
            <a:r>
              <a:rPr lang="cs-CZ" sz="2400" b="1" i="1" dirty="0"/>
              <a:t> </a:t>
            </a:r>
            <a:r>
              <a:rPr lang="cs-CZ" sz="2400" b="1" dirty="0" err="1"/>
              <a:t>sensu</a:t>
            </a:r>
            <a:r>
              <a:rPr lang="cs-CZ" sz="2400" b="1" dirty="0"/>
              <a:t> </a:t>
            </a:r>
            <a:r>
              <a:rPr lang="cs-CZ" sz="2400" b="1" dirty="0" err="1"/>
              <a:t>stricto</a:t>
            </a:r>
            <a:r>
              <a:rPr lang="cs-CZ" sz="2400" b="1" dirty="0"/>
              <a:t> </a:t>
            </a:r>
            <a:r>
              <a:rPr lang="cs-CZ" sz="2400" dirty="0"/>
              <a:t>(např.  </a:t>
            </a:r>
            <a:r>
              <a:rPr lang="en-US" sz="2400" i="1" dirty="0">
                <a:solidFill>
                  <a:srgbClr val="000000"/>
                </a:solidFill>
              </a:rPr>
              <a:t>F. </a:t>
            </a:r>
            <a:r>
              <a:rPr lang="en-US" sz="2400" i="1" dirty="0" err="1">
                <a:solidFill>
                  <a:srgbClr val="000000"/>
                </a:solidFill>
              </a:rPr>
              <a:t>vaucheriae</a:t>
            </a:r>
            <a:r>
              <a:rPr lang="en-US" sz="2400" i="1" dirty="0">
                <a:solidFill>
                  <a:srgbClr val="000000"/>
                </a:solidFill>
              </a:rPr>
              <a:t>, F. </a:t>
            </a:r>
            <a:r>
              <a:rPr lang="en-US" sz="2400" i="1" dirty="0" err="1">
                <a:solidFill>
                  <a:srgbClr val="000000"/>
                </a:solidFill>
              </a:rPr>
              <a:t>crotonensis</a:t>
            </a:r>
            <a:r>
              <a:rPr lang="cs-CZ" sz="240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endParaRPr lang="cs-CZ" sz="2400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+ odpadlíci:</a:t>
            </a:r>
          </a:p>
          <a:p>
            <a:pPr>
              <a:lnSpc>
                <a:spcPct val="80000"/>
              </a:lnSpc>
            </a:pPr>
            <a:r>
              <a:rPr lang="en-US" sz="2400" i="1" dirty="0" err="1"/>
              <a:t>Fragilariforma</a:t>
            </a:r>
            <a:r>
              <a:rPr lang="en-US" sz="2400" dirty="0"/>
              <a:t> </a:t>
            </a:r>
            <a:r>
              <a:rPr lang="cs-CZ" sz="2400" dirty="0"/>
              <a:t>(původní </a:t>
            </a:r>
            <a:r>
              <a:rPr lang="en-US" sz="2400" i="1" dirty="0" err="1"/>
              <a:t>Fragilaria</a:t>
            </a:r>
            <a:r>
              <a:rPr lang="en-US" sz="2400" i="1" dirty="0"/>
              <a:t> </a:t>
            </a:r>
            <a:r>
              <a:rPr lang="en-US" sz="2400" i="1" dirty="0" err="1"/>
              <a:t>virescens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400" i="1" dirty="0" err="1"/>
              <a:t>Stauroforma</a:t>
            </a:r>
            <a:r>
              <a:rPr lang="cs-CZ" sz="2400" i="1" dirty="0"/>
              <a:t> </a:t>
            </a:r>
            <a:r>
              <a:rPr lang="cs-CZ" sz="2400" dirty="0"/>
              <a:t>(malé variety </a:t>
            </a:r>
            <a:r>
              <a:rPr lang="en-US" sz="2400" i="1" dirty="0" err="1"/>
              <a:t>Fragilaria</a:t>
            </a:r>
            <a:r>
              <a:rPr lang="en-US" sz="2400" i="1" dirty="0"/>
              <a:t> </a:t>
            </a:r>
            <a:r>
              <a:rPr lang="en-US" sz="2400" i="1" dirty="0" err="1"/>
              <a:t>virescens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en-US" sz="2400" i="1" dirty="0" err="1"/>
              <a:t>Pseudostaurosira</a:t>
            </a:r>
            <a:r>
              <a:rPr lang="en-US" sz="2400" dirty="0"/>
              <a:t> </a:t>
            </a:r>
            <a:r>
              <a:rPr lang="cs-CZ" sz="2400" dirty="0"/>
              <a:t>(původní </a:t>
            </a:r>
            <a:r>
              <a:rPr lang="en-US" sz="2400" i="1" dirty="0" err="1"/>
              <a:t>Fragilaria</a:t>
            </a:r>
            <a:r>
              <a:rPr lang="en-US" sz="2400" i="1" dirty="0"/>
              <a:t> </a:t>
            </a:r>
            <a:r>
              <a:rPr lang="en-US" sz="2400" i="1" dirty="0" err="1"/>
              <a:t>brevistriata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en-US" sz="2400" i="1" dirty="0" err="1"/>
              <a:t>Staurosira</a:t>
            </a:r>
            <a:r>
              <a:rPr lang="en-US" sz="2400" dirty="0"/>
              <a:t> </a:t>
            </a:r>
            <a:r>
              <a:rPr lang="cs-CZ" sz="2400" dirty="0"/>
              <a:t>(původní </a:t>
            </a:r>
            <a:r>
              <a:rPr lang="en-US" sz="2400" i="1" dirty="0" err="1"/>
              <a:t>Fragilaria</a:t>
            </a:r>
            <a:r>
              <a:rPr lang="en-US" sz="2400" i="1" dirty="0"/>
              <a:t> </a:t>
            </a:r>
            <a:r>
              <a:rPr lang="en-US" sz="2400" i="1" dirty="0" err="1"/>
              <a:t>construens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en-US" sz="2400" i="1" dirty="0" err="1"/>
              <a:t>Staurosirella</a:t>
            </a:r>
            <a:r>
              <a:rPr lang="en-US" sz="2400" i="1" dirty="0"/>
              <a:t> </a:t>
            </a:r>
            <a:r>
              <a:rPr lang="cs-CZ" sz="2400" dirty="0"/>
              <a:t>(původní </a:t>
            </a:r>
            <a:r>
              <a:rPr lang="en-US" sz="2400" i="1" dirty="0" err="1"/>
              <a:t>Fragilaria</a:t>
            </a:r>
            <a:r>
              <a:rPr lang="en-US" sz="2400" i="1" dirty="0"/>
              <a:t> </a:t>
            </a:r>
            <a:r>
              <a:rPr lang="en-US" sz="2400" i="1" dirty="0" err="1"/>
              <a:t>lapponica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13538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bg2">
                    <a:lumMod val="50000"/>
                  </a:schemeClr>
                </a:solidFill>
              </a:rPr>
              <a:t>Staurosira</a:t>
            </a:r>
            <a:endParaRPr lang="cs-CZ" sz="40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Striae</a:t>
            </a:r>
            <a:r>
              <a:rPr lang="cs-CZ" sz="2400" dirty="0"/>
              <a:t> většinou rovné, ve středu se nepotkávají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Často tvoří kolonie spojené trny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Od rodu </a:t>
            </a:r>
            <a:r>
              <a:rPr lang="cs-CZ" sz="2400" i="1" dirty="0" err="1"/>
              <a:t>Fragilaria</a:t>
            </a:r>
            <a:r>
              <a:rPr lang="cs-CZ" sz="2400" dirty="0"/>
              <a:t> se liší absencí </a:t>
            </a:r>
            <a:r>
              <a:rPr lang="cs-CZ" sz="2400" dirty="0" err="1"/>
              <a:t>rimoportuly</a:t>
            </a:r>
            <a:r>
              <a:rPr lang="cs-CZ" sz="2400" dirty="0"/>
              <a:t>  </a:t>
            </a:r>
            <a:endParaRPr lang="cs-CZ" sz="1400" dirty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cs-CZ" sz="1400" dirty="0"/>
          </a:p>
          <a:p>
            <a:pPr>
              <a:lnSpc>
                <a:spcPct val="80000"/>
              </a:lnSpc>
            </a:pPr>
            <a:r>
              <a:rPr lang="cs-CZ" sz="2400" i="1" dirty="0" err="1">
                <a:solidFill>
                  <a:schemeClr val="bg2">
                    <a:lumMod val="50000"/>
                  </a:schemeClr>
                </a:solidFill>
              </a:rPr>
              <a:t>Staurosira</a:t>
            </a:r>
            <a:r>
              <a:rPr lang="cs-CZ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2400" i="1" dirty="0" err="1">
                <a:solidFill>
                  <a:schemeClr val="bg2">
                    <a:lumMod val="50000"/>
                  </a:schemeClr>
                </a:solidFill>
              </a:rPr>
              <a:t>construens</a:t>
            </a:r>
            <a:r>
              <a:rPr lang="cs-CZ" sz="24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2400" dirty="0"/>
              <a:t>(dříve </a:t>
            </a:r>
            <a:r>
              <a:rPr lang="cs-CZ" sz="2400" i="1" dirty="0" err="1"/>
              <a:t>Fragilaria</a:t>
            </a:r>
            <a:r>
              <a:rPr lang="cs-CZ" sz="2400" i="1" dirty="0"/>
              <a:t> </a:t>
            </a:r>
            <a:r>
              <a:rPr lang="cs-CZ" sz="2400" i="1" dirty="0" err="1"/>
              <a:t>construens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6148" name="Picture 4" descr="C:\Users\bara\Desktop\Staurosira_construens_gs120211_CCYK_WA_2003_2_145-255x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3" y="4302397"/>
            <a:ext cx="1147443" cy="18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45" y="4149081"/>
            <a:ext cx="5840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bara\Desktop\Staurosira_construens_var_binodis_IH042875_ID_2001_4_20_548-169x5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55318"/>
            <a:ext cx="675401" cy="225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6300028"/>
            <a:ext cx="23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12850" y="63000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i="1" dirty="0" err="1"/>
              <a:t>venter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832648" y="6300028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i="1" dirty="0" err="1"/>
              <a:t>binodis</a:t>
            </a:r>
            <a:endParaRPr lang="cs-CZ" dirty="0"/>
          </a:p>
        </p:txBody>
      </p:sp>
      <p:pic>
        <p:nvPicPr>
          <p:cNvPr id="2050" name="Picture 2" descr="Staurosira algae, light micrograph | Stock Image - Science Source Images">
            <a:extLst>
              <a:ext uri="{FF2B5EF4-FFF2-40B4-BE49-F238E27FC236}">
                <a16:creationId xmlns:a16="http://schemas.microsoft.com/office/drawing/2014/main" id="{0524D29D-F1FD-EC76-B5B0-03AC54B1E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33" y="-11112"/>
            <a:ext cx="2416968" cy="161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35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bg2">
                    <a:lumMod val="25000"/>
                  </a:schemeClr>
                </a:solidFill>
              </a:rPr>
              <a:t>Pseudostaurosira</a:t>
            </a:r>
            <a:endParaRPr lang="cs-CZ" sz="40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Velmi 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</a:rPr>
              <a:t>široké osové pole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Striae</a:t>
            </a:r>
            <a:r>
              <a:rPr lang="cs-CZ" sz="2400" dirty="0"/>
              <a:t> zkrácené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Může tvořit kolonie (spojení </a:t>
            </a:r>
            <a:r>
              <a:rPr lang="cs-CZ" sz="2400" dirty="0" err="1"/>
              <a:t>valva</a:t>
            </a:r>
            <a:r>
              <a:rPr lang="cs-CZ" sz="2400" dirty="0"/>
              <a:t> na </a:t>
            </a:r>
            <a:r>
              <a:rPr lang="cs-CZ" sz="2400" dirty="0" err="1"/>
              <a:t>valvu</a:t>
            </a:r>
            <a:r>
              <a:rPr lang="cs-CZ" sz="2400" dirty="0"/>
              <a:t>)</a:t>
            </a:r>
          </a:p>
        </p:txBody>
      </p:sp>
      <p:pic>
        <p:nvPicPr>
          <p:cNvPr id="16386" name="Picture 2" descr="C:\Users\bara\Desktop\Pseudostaurosira_brevisirat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55" y="3727101"/>
            <a:ext cx="2210769" cy="22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3710" y="606926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Pseudostaurosira</a:t>
            </a:r>
            <a:r>
              <a:rPr lang="cs-CZ" i="1" dirty="0"/>
              <a:t> </a:t>
            </a:r>
            <a:r>
              <a:rPr lang="cs-CZ" i="1" dirty="0" err="1"/>
              <a:t>brevistriata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023828" y="606232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Pseudostaurosira</a:t>
            </a:r>
            <a:r>
              <a:rPr lang="cs-CZ" i="1" dirty="0"/>
              <a:t> </a:t>
            </a:r>
            <a:r>
              <a:rPr lang="cs-CZ" i="1" dirty="0" err="1"/>
              <a:t>parasitica</a:t>
            </a:r>
            <a:endParaRPr lang="cs-CZ" i="1" dirty="0"/>
          </a:p>
        </p:txBody>
      </p:sp>
      <p:pic>
        <p:nvPicPr>
          <p:cNvPr id="4" name="Picture 5" descr="C:\Users\bara\Desktop\Pseudostaurosira_parasitica_iconic-150x150.jpg">
            <a:extLst>
              <a:ext uri="{FF2B5EF4-FFF2-40B4-BE49-F238E27FC236}">
                <a16:creationId xmlns:a16="http://schemas.microsoft.com/office/drawing/2014/main" id="{56423347-A764-B51D-B253-05747918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84" y="3727101"/>
            <a:ext cx="2188937" cy="21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anofrustulum cataractarum LM2">
            <a:extLst>
              <a:ext uri="{FF2B5EF4-FFF2-40B4-BE49-F238E27FC236}">
                <a16:creationId xmlns:a16="http://schemas.microsoft.com/office/drawing/2014/main" id="{C4971ABA-4BC7-3F75-DE48-356D4BDF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79" y="3735103"/>
            <a:ext cx="1715301" cy="16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anofrustulum cataractum SEM2">
            <a:extLst>
              <a:ext uri="{FF2B5EF4-FFF2-40B4-BE49-F238E27FC236}">
                <a16:creationId xmlns:a16="http://schemas.microsoft.com/office/drawing/2014/main" id="{855447E1-EBB4-8A71-AD5D-6044D8BB1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54" y="3727101"/>
            <a:ext cx="1523213" cy="17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36FFDA-8856-446C-97DB-2668E07E00BB}"/>
              </a:ext>
            </a:extLst>
          </p:cNvPr>
          <p:cNvSpPr txBox="1"/>
          <p:nvPr/>
        </p:nvSpPr>
        <p:spPr>
          <a:xfrm>
            <a:off x="5750340" y="5455921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Pseudostaurosira</a:t>
            </a:r>
            <a:r>
              <a:rPr lang="cs-CZ" i="1" dirty="0"/>
              <a:t> </a:t>
            </a:r>
            <a:r>
              <a:rPr lang="cs-CZ" i="1" dirty="0" err="1"/>
              <a:t>cataractum</a:t>
            </a:r>
            <a:r>
              <a:rPr lang="cs-CZ" i="1" dirty="0"/>
              <a:t>- </a:t>
            </a:r>
            <a:r>
              <a:rPr lang="cs-CZ" i="1" dirty="0" err="1"/>
              <a:t>Nanofrustulum</a:t>
            </a:r>
            <a:r>
              <a:rPr lang="cs-CZ" i="1" dirty="0"/>
              <a:t> </a:t>
            </a:r>
            <a:r>
              <a:rPr lang="cs-CZ" i="1" dirty="0" err="1"/>
              <a:t>cataractum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583246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accent1">
                    <a:lumMod val="75000"/>
                  </a:schemeClr>
                </a:solidFill>
              </a:rPr>
              <a:t>Staurosirella</a:t>
            </a:r>
            <a:endParaRPr lang="cs-CZ" sz="4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Písečné substráty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Strie tvořené </a:t>
            </a:r>
            <a:r>
              <a:rPr lang="cs-CZ" sz="2400" dirty="0" err="1"/>
              <a:t>lineolátními</a:t>
            </a:r>
            <a:r>
              <a:rPr lang="cs-CZ" sz="2400" dirty="0"/>
              <a:t> areolami </a:t>
            </a:r>
            <a:r>
              <a:rPr lang="cs-CZ" sz="1800" dirty="0"/>
              <a:t>(</a:t>
            </a:r>
            <a:r>
              <a:rPr lang="cs-CZ" sz="1800" i="1" dirty="0" err="1"/>
              <a:t>Staurosira</a:t>
            </a:r>
            <a:r>
              <a:rPr lang="cs-CZ" sz="1800" i="1" dirty="0"/>
              <a:t> </a:t>
            </a:r>
            <a:r>
              <a:rPr lang="cs-CZ" sz="1800" dirty="0"/>
              <a:t>oválné)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Koncové pole na obou pólech </a:t>
            </a:r>
            <a:r>
              <a:rPr lang="cs-CZ" sz="1800" dirty="0"/>
              <a:t>(</a:t>
            </a:r>
            <a:r>
              <a:rPr lang="cs-CZ" sz="1800" i="1" dirty="0" err="1"/>
              <a:t>Staurosira</a:t>
            </a:r>
            <a:r>
              <a:rPr lang="cs-CZ" sz="1800" dirty="0"/>
              <a:t> je nemá)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Tvoří kolonie spojené </a:t>
            </a:r>
            <a:r>
              <a:rPr lang="cs-CZ" sz="2400" dirty="0" err="1"/>
              <a:t>valvami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Může tvořit slizové stopky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Hrubší strie než </a:t>
            </a:r>
            <a:r>
              <a:rPr lang="cs-CZ" sz="2400" i="1" dirty="0" err="1"/>
              <a:t>Staurosira</a:t>
            </a:r>
            <a:endParaRPr lang="cs-CZ" sz="2400" i="1" dirty="0"/>
          </a:p>
          <a:p>
            <a:pPr>
              <a:lnSpc>
                <a:spcPct val="80000"/>
              </a:lnSpc>
            </a:pPr>
            <a:r>
              <a:rPr lang="cs-CZ" sz="2400" dirty="0"/>
              <a:t>Příklad: </a:t>
            </a:r>
            <a:r>
              <a:rPr lang="cs-CZ" sz="2400" i="1" dirty="0" err="1"/>
              <a:t>Staurosirella</a:t>
            </a:r>
            <a:r>
              <a:rPr lang="cs-CZ" sz="2400" i="1" dirty="0"/>
              <a:t> </a:t>
            </a:r>
            <a:r>
              <a:rPr lang="cs-CZ" sz="2400" i="1" dirty="0" err="1"/>
              <a:t>leptostauron</a:t>
            </a:r>
            <a:r>
              <a:rPr lang="cs-CZ" sz="2400" i="1" dirty="0"/>
              <a:t> 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18434" name="Picture 2" descr="C:\Users\bara\Desktop\Staurosirella_leptostauron_dubi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0" y="4365104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ara\Desktop\Staurosirella_leptostauron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65104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04248" y="15567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443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Morfologické pojmy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Lineolátní</a:t>
            </a:r>
            <a:r>
              <a:rPr lang="cs-CZ" sz="2400" dirty="0"/>
              <a:t> – </a:t>
            </a:r>
            <a:r>
              <a:rPr lang="cs-CZ" sz="2400" i="1" dirty="0" err="1"/>
              <a:t>lineolate</a:t>
            </a:r>
            <a:r>
              <a:rPr lang="cs-CZ" sz="2400" dirty="0"/>
              <a:t>: prodloužené (areoly)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 marL="0" indent="0">
              <a:lnSpc>
                <a:spcPct val="80000"/>
              </a:lnSpc>
              <a:buNone/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Kapitátní</a:t>
            </a:r>
            <a:r>
              <a:rPr lang="cs-CZ" sz="2400" dirty="0"/>
              <a:t>, hlavatý – </a:t>
            </a:r>
            <a:r>
              <a:rPr lang="cs-CZ" sz="2400" i="1" dirty="0" err="1"/>
              <a:t>capitate</a:t>
            </a:r>
            <a:r>
              <a:rPr lang="cs-CZ" sz="2400" dirty="0"/>
              <a:t>: kulovité zakončení 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194" name="Picture 2" descr="C:\Users\bara\Desktop\capitate3-140x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04" y="4966101"/>
            <a:ext cx="1884972" cy="188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bara\Desktop\lineolate-0x3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64904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28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accent6">
                    <a:lumMod val="75000"/>
                  </a:schemeClr>
                </a:solidFill>
              </a:rPr>
              <a:t>Stauroforma</a:t>
            </a:r>
            <a:endParaRPr lang="cs-CZ" sz="4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Strie se potkávají uprostřed </a:t>
            </a:r>
            <a:r>
              <a:rPr lang="cs-CZ" sz="2400" dirty="0" err="1"/>
              <a:t>valvy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Centrální oblast chybí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Vznikla odtrhnutím menších forem </a:t>
            </a:r>
            <a:r>
              <a:rPr lang="cs-CZ" sz="2400" i="1" dirty="0" err="1"/>
              <a:t>Fragilaria</a:t>
            </a:r>
            <a:r>
              <a:rPr lang="cs-CZ" sz="2400" i="1" dirty="0"/>
              <a:t> </a:t>
            </a:r>
            <a:r>
              <a:rPr lang="cs-CZ" sz="2400" i="1" dirty="0" err="1"/>
              <a:t>virescens</a:t>
            </a:r>
            <a:endParaRPr lang="cs-CZ" sz="2400" i="1" dirty="0"/>
          </a:p>
          <a:p>
            <a:pPr>
              <a:lnSpc>
                <a:spcPct val="80000"/>
              </a:lnSpc>
            </a:pPr>
            <a:r>
              <a:rPr lang="cs-CZ" sz="2400" dirty="0" err="1"/>
              <a:t>Rimoportula</a:t>
            </a:r>
            <a:r>
              <a:rPr lang="cs-CZ" sz="2400" dirty="0"/>
              <a:t> chybí (tím se odlišuje od rodu </a:t>
            </a:r>
            <a:r>
              <a:rPr lang="cs-CZ" sz="2400" i="1" dirty="0" err="1"/>
              <a:t>Fragilariforma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Neutrální až kyselé vody bohaté na silikáty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13314" name="Picture 2" descr="C:\Users\bar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54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819706" y="3482424"/>
            <a:ext cx="318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Stauroforma</a:t>
            </a:r>
            <a:r>
              <a:rPr lang="cs-CZ" i="1" dirty="0"/>
              <a:t> </a:t>
            </a:r>
            <a:r>
              <a:rPr lang="cs-CZ" i="1" dirty="0" err="1"/>
              <a:t>exiguiformis</a:t>
            </a:r>
            <a:endParaRPr lang="cs-CZ" i="1" dirty="0"/>
          </a:p>
        </p:txBody>
      </p:sp>
      <p:pic>
        <p:nvPicPr>
          <p:cNvPr id="8" name="Obrázek 7" descr="C:\Users\Bara\Downloads\08_Stauroforma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" b="3645"/>
          <a:stretch/>
        </p:blipFill>
        <p:spPr bwMode="auto">
          <a:xfrm>
            <a:off x="8251383" y="3469518"/>
            <a:ext cx="870833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0ADB02C-8702-74C5-CCC9-A714DDCC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00" y="4007920"/>
            <a:ext cx="7143804" cy="28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396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accent6">
                    <a:lumMod val="50000"/>
                  </a:schemeClr>
                </a:solidFill>
              </a:rPr>
              <a:t>Fragilariforma</a:t>
            </a:r>
            <a:endParaRPr lang="cs-CZ" sz="4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Velmi jemná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striace</a:t>
            </a:r>
            <a:endParaRPr lang="cs-CZ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cs-CZ" sz="2400" dirty="0"/>
              <a:t>Tvar lineární, </a:t>
            </a:r>
            <a:r>
              <a:rPr lang="cs-CZ" sz="2400" dirty="0" err="1"/>
              <a:t>lanceolátní</a:t>
            </a:r>
            <a:r>
              <a:rPr lang="cs-CZ" sz="2400" dirty="0"/>
              <a:t> či eliptický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Striae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se téměř potkávají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Kapitátní</a:t>
            </a:r>
            <a:r>
              <a:rPr lang="cs-CZ" sz="2400" dirty="0"/>
              <a:t> konce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Pásovité kolonie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Periodicky vysýchavé biotopy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17411" name="Picture 3" descr="C:\Users\bara\Desktop\Fragilariform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92" y="44624"/>
            <a:ext cx="1916724" cy="19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07B2BA-BE35-AC97-F2BD-E78A26C3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9000"/>
            <a:ext cx="4111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870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rgbClr val="00B0F0"/>
                </a:solidFill>
              </a:rPr>
              <a:t>Tabularia</a:t>
            </a:r>
            <a:endParaRPr lang="cs-CZ" sz="4000" i="1" dirty="0">
              <a:solidFill>
                <a:srgbClr val="00B0F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Dříve patřila do rodu </a:t>
            </a:r>
            <a:r>
              <a:rPr lang="cs-CZ" sz="2400" i="1" dirty="0" err="1"/>
              <a:t>Synedra</a:t>
            </a:r>
            <a:endParaRPr lang="cs-CZ" sz="2400" i="1" dirty="0"/>
          </a:p>
          <a:p>
            <a:pPr>
              <a:lnSpc>
                <a:spcPct val="80000"/>
              </a:lnSpc>
            </a:pPr>
            <a:r>
              <a:rPr lang="cs-CZ" sz="2400" dirty="0"/>
              <a:t>Široké </a:t>
            </a:r>
            <a:r>
              <a:rPr lang="cs-CZ" sz="2400" dirty="0">
                <a:solidFill>
                  <a:srgbClr val="00B0F0"/>
                </a:solidFill>
              </a:rPr>
              <a:t>zkrácené strie</a:t>
            </a:r>
            <a:r>
              <a:rPr lang="cs-CZ" sz="2400" dirty="0"/>
              <a:t> – uprostřed </a:t>
            </a:r>
            <a:r>
              <a:rPr lang="cs-CZ" sz="2400" dirty="0" err="1"/>
              <a:t>valvy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00B0F0"/>
                </a:solidFill>
              </a:rPr>
              <a:t>široké sternum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Koncová pole na obou pólech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Především mořské a brakické vody, u nás vody s vyšší konduktivitou a vyšším obsahem solí</a:t>
            </a:r>
          </a:p>
        </p:txBody>
      </p:sp>
      <p:pic>
        <p:nvPicPr>
          <p:cNvPr id="19460" name="Picture 4" descr="C:\Users\bara\Desktop\imagesCAW18XR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30" y="4653136"/>
            <a:ext cx="2916070" cy="23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49688" y="6381328"/>
            <a:ext cx="297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Tabularia</a:t>
            </a:r>
            <a:r>
              <a:rPr lang="cs-CZ" i="1" dirty="0"/>
              <a:t> </a:t>
            </a:r>
            <a:r>
              <a:rPr lang="cs-CZ" i="1" dirty="0" err="1"/>
              <a:t>fasciculata</a:t>
            </a:r>
            <a:endParaRPr lang="cs-CZ" i="1" dirty="0"/>
          </a:p>
        </p:txBody>
      </p:sp>
      <p:pic>
        <p:nvPicPr>
          <p:cNvPr id="8" name="Obrázek 7" descr="C:\Users\Bara\Downloads\11_Tabularia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" b="2406"/>
          <a:stretch/>
        </p:blipFill>
        <p:spPr bwMode="auto">
          <a:xfrm>
            <a:off x="7884368" y="569629"/>
            <a:ext cx="493395" cy="21882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0995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Tabellaria</a:t>
            </a:r>
            <a:endParaRPr lang="cs-CZ" sz="40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uprostřed zduřelé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Konce </a:t>
            </a:r>
            <a:r>
              <a:rPr lang="cs-CZ" sz="2400" dirty="0" err="1"/>
              <a:t>kapitátní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Koncová pole na obou pólech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Jemné </a:t>
            </a:r>
            <a:r>
              <a:rPr lang="cs-CZ" sz="2400" dirty="0" err="1"/>
              <a:t>striace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Planktonní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„</a:t>
            </a:r>
            <a:r>
              <a:rPr lang="cs-CZ" sz="2400" dirty="0" err="1"/>
              <a:t>Cik-cak</a:t>
            </a:r>
            <a:r>
              <a:rPr lang="cs-CZ" sz="2400" dirty="0"/>
              <a:t>“ kolonie</a:t>
            </a:r>
          </a:p>
          <a:p>
            <a:pPr>
              <a:lnSpc>
                <a:spcPct val="80000"/>
              </a:lnSpc>
            </a:pPr>
            <a:r>
              <a:rPr lang="cs-CZ" sz="2400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Tabellaria</a:t>
            </a:r>
            <a:r>
              <a:rPr lang="cs-CZ" sz="24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2400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flocculosa</a:t>
            </a:r>
            <a:endParaRPr lang="cs-CZ" sz="24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291" name="Picture 3" descr="C:\Users\bara\Desktop\Tabellaria_flocculo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38" y="4509120"/>
            <a:ext cx="3165125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bara\Desktop\Tabellaria_flocculosa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7256"/>
            <a:ext cx="2707107" cy="198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C:\Users\Bara\Downloads\02_Tabellaria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 b="1604"/>
          <a:stretch/>
        </p:blipFill>
        <p:spPr bwMode="auto">
          <a:xfrm>
            <a:off x="6156176" y="312638"/>
            <a:ext cx="1480185" cy="2200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LA DIATOMEA TABELLARIA FLOCCULOSA | * * Hace unos meses incl… | Flickr">
            <a:extLst>
              <a:ext uri="{FF2B5EF4-FFF2-40B4-BE49-F238E27FC236}">
                <a16:creationId xmlns:a16="http://schemas.microsoft.com/office/drawing/2014/main" id="{B00B9C35-ECAE-1372-2383-6E9F8BE5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569" y="4509120"/>
            <a:ext cx="3162469" cy="237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52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accent6"/>
                </a:solidFill>
              </a:rPr>
              <a:t>Tetracyclus</a:t>
            </a:r>
            <a:endParaRPr lang="cs-CZ" sz="4000" i="1" dirty="0">
              <a:solidFill>
                <a:schemeClr val="accent6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>
                <a:solidFill>
                  <a:schemeClr val="accent6"/>
                </a:solidFill>
              </a:rPr>
              <a:t>Výrazná žebra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 pleurálního pohledu viditelná výrazná septa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Velmi vzácný</a:t>
            </a:r>
          </a:p>
          <a:p>
            <a:pPr>
              <a:lnSpc>
                <a:spcPct val="80000"/>
              </a:lnSpc>
            </a:pPr>
            <a:r>
              <a:rPr lang="cs-CZ" sz="2400" i="1" dirty="0" err="1"/>
              <a:t>Tetracyclus</a:t>
            </a:r>
            <a:r>
              <a:rPr lang="cs-CZ" sz="2400" i="1" dirty="0"/>
              <a:t> </a:t>
            </a:r>
            <a:r>
              <a:rPr lang="cs-CZ" sz="2400" i="1" dirty="0" err="1"/>
              <a:t>rupestris</a:t>
            </a:r>
            <a:r>
              <a:rPr lang="cs-CZ" sz="2400" i="1" dirty="0"/>
              <a:t>: </a:t>
            </a:r>
            <a:r>
              <a:rPr lang="cs-CZ" sz="2400" dirty="0"/>
              <a:t>studenomilný bentický druh, čisté horské potoky, vlhké půdy</a:t>
            </a:r>
          </a:p>
        </p:txBody>
      </p:sp>
      <p:pic>
        <p:nvPicPr>
          <p:cNvPr id="20483" name="Picture 3" descr="C:\Users\bara\Desktop\nicha-tet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79" y="4221088"/>
            <a:ext cx="425272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" b="3572"/>
          <a:stretch/>
        </p:blipFill>
        <p:spPr bwMode="auto">
          <a:xfrm>
            <a:off x="6699258" y="200660"/>
            <a:ext cx="1497965" cy="1399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3123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accent3"/>
                </a:solidFill>
              </a:rPr>
              <a:t>Ulnaria</a:t>
            </a:r>
            <a:endParaRPr lang="cs-CZ" sz="4000" i="1" dirty="0">
              <a:solidFill>
                <a:schemeClr val="accent3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Schránky lineární, </a:t>
            </a:r>
            <a:r>
              <a:rPr lang="cs-CZ" sz="2400" dirty="0">
                <a:solidFill>
                  <a:schemeClr val="accent3"/>
                </a:solidFill>
              </a:rPr>
              <a:t>dlouhé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Konce i centrální oblast variabilní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Bentos</a:t>
            </a:r>
          </a:p>
          <a:p>
            <a:pPr>
              <a:lnSpc>
                <a:spcPct val="80000"/>
              </a:lnSpc>
            </a:pPr>
            <a:r>
              <a:rPr lang="cs-CZ" sz="2400" i="1" dirty="0" err="1">
                <a:solidFill>
                  <a:schemeClr val="accent3"/>
                </a:solidFill>
              </a:rPr>
              <a:t>Ulnaria</a:t>
            </a:r>
            <a:r>
              <a:rPr lang="cs-CZ" sz="2400" i="1" dirty="0">
                <a:solidFill>
                  <a:schemeClr val="accent3"/>
                </a:solidFill>
              </a:rPr>
              <a:t> ulna</a:t>
            </a:r>
          </a:p>
        </p:txBody>
      </p:sp>
      <p:pic>
        <p:nvPicPr>
          <p:cNvPr id="7" name="Obrázek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2585"/>
          <a:stretch/>
        </p:blipFill>
        <p:spPr bwMode="auto">
          <a:xfrm>
            <a:off x="296757" y="3645024"/>
            <a:ext cx="551815" cy="2901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Ulnaria | Natural wetlands | Manaaki Whenua - Landcare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78" y="3497920"/>
            <a:ext cx="3888432" cy="277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55776" y="6444862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www.landcareresearch.co.nz</a:t>
            </a:r>
            <a:endParaRPr lang="cs-CZ" dirty="0"/>
          </a:p>
        </p:txBody>
      </p:sp>
      <p:pic>
        <p:nvPicPr>
          <p:cNvPr id="6146" name="Picture 2" descr="Ulnaria sinensis sp. nov., LM. 3. Whole frustule attached to single... |  Download Scientific Diagram">
            <a:extLst>
              <a:ext uri="{FF2B5EF4-FFF2-40B4-BE49-F238E27FC236}">
                <a16:creationId xmlns:a16="http://schemas.microsoft.com/office/drawing/2014/main" id="{0568CD4E-588B-0517-B11F-0EEF29612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28" y="-6669"/>
            <a:ext cx="2342072" cy="35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443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298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1703 první zmínka o rozsivkách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Autor neznámý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Pravděpodobně pozoroval </a:t>
            </a:r>
            <a:r>
              <a:rPr lang="en-US" sz="2400" i="1" dirty="0" err="1"/>
              <a:t>Tabellaria</a:t>
            </a:r>
            <a:r>
              <a:rPr lang="en-US" sz="2400" i="1" dirty="0"/>
              <a:t> </a:t>
            </a:r>
            <a:r>
              <a:rPr lang="en-US" sz="2400" i="1" dirty="0" err="1"/>
              <a:t>flocculosa</a:t>
            </a:r>
            <a:r>
              <a:rPr lang="en-US" sz="2400" i="1" dirty="0"/>
              <a:t> </a:t>
            </a:r>
            <a:endParaRPr lang="cs-CZ" sz="2400" i="1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Své pozorování předvedl na schůzce </a:t>
            </a:r>
            <a:r>
              <a:rPr lang="en-US" sz="2400" dirty="0"/>
              <a:t>Royal Society of London.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</p:txBody>
      </p:sp>
      <p:pic>
        <p:nvPicPr>
          <p:cNvPr id="4101" name="Picture 2" descr="https://encrypted-tbn3.gstatic.com/images?q=tbn:ANd9GcS79GqHLN8LprqpC3_bM7u0rs4xw8Sz3-Rxjd-5-CailfQbKqAV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97275"/>
            <a:ext cx="4459287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265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První mikrofotografie rozsivek vznikla kolem roku 1860 ve Frankfurtu nad Mohanem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dirty="0" err="1"/>
              <a:t>József</a:t>
            </a:r>
            <a:r>
              <a:rPr lang="en-US" sz="2400" dirty="0"/>
              <a:t> </a:t>
            </a:r>
            <a:r>
              <a:rPr lang="en-US" sz="2400" dirty="0" err="1"/>
              <a:t>Pantocsek</a:t>
            </a:r>
            <a:r>
              <a:rPr lang="cs-CZ" sz="2400" dirty="0"/>
              <a:t>, kvalitní historické fotografie (kolem roku 1884), maďarský vědec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</p:txBody>
      </p:sp>
      <p:pic>
        <p:nvPicPr>
          <p:cNvPr id="5125" name="Picture 2" descr="C:\Users\bara\Desktop\material 4 prednaska\PantPhoto0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59125"/>
            <a:ext cx="380365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C:\Users\bara\Desktop\material 4 prednaska\PantPhoto00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54363"/>
            <a:ext cx="373697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C:\Users\bara\Desktop\material 4 prednaska\PantPhoto00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227388"/>
            <a:ext cx="2865438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685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</p:txBody>
      </p:sp>
      <p:sp>
        <p:nvSpPr>
          <p:cNvPr id="6149" name="TextovéPole 2"/>
          <p:cNvSpPr txBox="1">
            <a:spLocks noChangeArrowheads="1"/>
          </p:cNvSpPr>
          <p:nvPr/>
        </p:nvSpPr>
        <p:spPr bwMode="auto">
          <a:xfrm>
            <a:off x="755650" y="1628775"/>
            <a:ext cx="813752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/>
              <a:t> 1932 Objev životního cyklu rozsivek (Geitler)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/>
              <a:t> 1988 První použití molekulárních metod v diatomologii  (Medlin)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/>
              <a:t> 2005 Polyfázický nebo holistický přístup ke studiu druhů (Johansen &amp; Cassamata) – propojení morfologie, fyziologie, cytologie, reprodukčních bariér, molekulárních markerů, specifických parazitů, ekologie a/nebo biogeografie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329551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Morfologické pojmy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i="1" dirty="0" err="1"/>
              <a:t>Porefield</a:t>
            </a:r>
            <a:r>
              <a:rPr lang="cs-CZ" sz="2400" i="1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apical</a:t>
            </a:r>
            <a:r>
              <a:rPr lang="cs-CZ" sz="2400" dirty="0"/>
              <a:t>): „koncové pole“: oblast velmi jemných póru na koncích </a:t>
            </a:r>
            <a:r>
              <a:rPr lang="cs-CZ" sz="2400" dirty="0" err="1"/>
              <a:t>frustul</a:t>
            </a:r>
            <a:r>
              <a:rPr lang="cs-CZ" sz="2400" dirty="0"/>
              <a:t>, slouží k protlačování </a:t>
            </a:r>
            <a:r>
              <a:rPr lang="cs-CZ" sz="2400" dirty="0" err="1"/>
              <a:t>mukopolysacharidových</a:t>
            </a:r>
            <a:r>
              <a:rPr lang="cs-CZ" sz="2400" dirty="0"/>
              <a:t> stopek skrz </a:t>
            </a:r>
            <a:r>
              <a:rPr lang="cs-CZ" sz="2400" dirty="0" err="1"/>
              <a:t>valvu</a:t>
            </a:r>
            <a:r>
              <a:rPr lang="cs-CZ" sz="2400" dirty="0"/>
              <a:t>.  V mikroskopu se jeví jako hyalinní oblast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Lanceolátní</a:t>
            </a:r>
            <a:r>
              <a:rPr lang="cs-CZ" sz="2400" dirty="0"/>
              <a:t> – </a:t>
            </a:r>
            <a:r>
              <a:rPr lang="cs-CZ" sz="2400" i="1" dirty="0" err="1"/>
              <a:t>lanceolate</a:t>
            </a:r>
            <a:r>
              <a:rPr lang="cs-CZ" sz="2400" dirty="0"/>
              <a:t>: kopinatý, tvar listu</a:t>
            </a:r>
          </a:p>
          <a:p>
            <a:pPr marL="0" indent="0">
              <a:lnSpc>
                <a:spcPct val="80000"/>
              </a:lnSpc>
              <a:buNone/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195" name="Picture 3" descr="C:\Users\bara\Desktop\bez názv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085184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bara\Desktop\apical_pf-350x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75" y="3212976"/>
            <a:ext cx="1301618" cy="128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78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9B047B17-3176-A9FF-E1F6-1429B8567A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51" name="Obrázek 2">
            <a:extLst>
              <a:ext uri="{FF2B5EF4-FFF2-40B4-BE49-F238E27FC236}">
                <a16:creationId xmlns:a16="http://schemas.microsoft.com/office/drawing/2014/main" id="{AA9C7807-1901-E211-C44C-790A4C2F4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A35A5F8F-9C64-937B-5EED-97E05EC69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09938" y="2757488"/>
            <a:ext cx="3756025" cy="604837"/>
          </a:xfrm>
        </p:spPr>
        <p:txBody>
          <a:bodyPr>
            <a:normAutofit fontScale="62500" lnSpcReduction="20000"/>
          </a:bodyPr>
          <a:lstStyle/>
          <a:p>
            <a:pPr marL="0" indent="0" eaLnBrk="1" hangingPunct="1">
              <a:buFontTx/>
              <a:buNone/>
            </a:pPr>
            <a:r>
              <a:rPr lang="cs-CZ" altLang="cs-CZ" sz="6600"/>
              <a:t>úžasný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EAA0D73-F9FC-5EF9-7A8B-858A0C61A50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233987" y="4284663"/>
            <a:ext cx="2462213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4400">
                <a:solidFill>
                  <a:srgbClr val="00B050"/>
                </a:solidFill>
              </a:rPr>
              <a:t>pracovitý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D0BD3F44-6C3B-552A-48E1-7327A7362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1458913"/>
            <a:ext cx="3756025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4000">
                <a:solidFill>
                  <a:srgbClr val="FF0000"/>
                </a:solidFill>
              </a:rPr>
              <a:t>velkorysý</a:t>
            </a:r>
          </a:p>
        </p:txBody>
      </p:sp>
      <p:sp>
        <p:nvSpPr>
          <p:cNvPr id="3077" name="Rectangle 3">
            <a:extLst>
              <a:ext uri="{FF2B5EF4-FFF2-40B4-BE49-F238E27FC236}">
                <a16:creationId xmlns:a16="http://schemas.microsoft.com/office/drawing/2014/main" id="{BF088E3A-5ED7-CC87-6EB6-08C60AC68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675" y="3921125"/>
            <a:ext cx="375443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>
                <a:solidFill>
                  <a:srgbClr val="00B0F0"/>
                </a:solidFill>
              </a:rPr>
              <a:t>moudrý</a:t>
            </a:r>
          </a:p>
        </p:txBody>
      </p:sp>
      <p:sp>
        <p:nvSpPr>
          <p:cNvPr id="3078" name="Rectangle 3">
            <a:extLst>
              <a:ext uri="{FF2B5EF4-FFF2-40B4-BE49-F238E27FC236}">
                <a16:creationId xmlns:a16="http://schemas.microsoft.com/office/drawing/2014/main" id="{53CE2FA2-54B7-6C34-DCE2-727D301D60F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754144" y="2796382"/>
            <a:ext cx="1717675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>
                <a:solidFill>
                  <a:srgbClr val="00B050"/>
                </a:solidFill>
              </a:rPr>
              <a:t>sečtělý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F7E50AB6-C197-6F15-2994-496B481F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038" y="5516563"/>
            <a:ext cx="3754437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3080" name="Rectangle 3">
            <a:extLst>
              <a:ext uri="{FF2B5EF4-FFF2-40B4-BE49-F238E27FC236}">
                <a16:creationId xmlns:a16="http://schemas.microsoft.com/office/drawing/2014/main" id="{82A5D5A9-1427-F0BD-C520-D9927CCED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122238"/>
            <a:ext cx="3754437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4000">
                <a:solidFill>
                  <a:srgbClr val="FF0000"/>
                </a:solidFill>
              </a:rPr>
              <a:t>laskavý</a:t>
            </a:r>
          </a:p>
        </p:txBody>
      </p:sp>
      <p:sp>
        <p:nvSpPr>
          <p:cNvPr id="3081" name="Rectangle 3">
            <a:extLst>
              <a:ext uri="{FF2B5EF4-FFF2-40B4-BE49-F238E27FC236}">
                <a16:creationId xmlns:a16="http://schemas.microsoft.com/office/drawing/2014/main" id="{431D524D-B641-F664-91AA-C17F8958D6A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81075" y="3121025"/>
            <a:ext cx="375443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4000">
                <a:solidFill>
                  <a:srgbClr val="00B050"/>
                </a:solidFill>
              </a:rPr>
              <a:t>bezprostřední</a:t>
            </a:r>
          </a:p>
        </p:txBody>
      </p:sp>
      <p:sp>
        <p:nvSpPr>
          <p:cNvPr id="3082" name="Rectangle 3">
            <a:extLst>
              <a:ext uri="{FF2B5EF4-FFF2-40B4-BE49-F238E27FC236}">
                <a16:creationId xmlns:a16="http://schemas.microsoft.com/office/drawing/2014/main" id="{6545AB33-5321-C19B-665C-335FBA66FEE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68313" y="760413"/>
            <a:ext cx="1665287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>
                <a:solidFill>
                  <a:srgbClr val="00B050"/>
                </a:solidFill>
              </a:rPr>
              <a:t>obětavý</a:t>
            </a:r>
          </a:p>
        </p:txBody>
      </p:sp>
      <p:sp>
        <p:nvSpPr>
          <p:cNvPr id="3083" name="Rectangle 3">
            <a:extLst>
              <a:ext uri="{FF2B5EF4-FFF2-40B4-BE49-F238E27FC236}">
                <a16:creationId xmlns:a16="http://schemas.microsoft.com/office/drawing/2014/main" id="{426C3583-EFE2-3461-94D5-0ACE563EF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3360738"/>
            <a:ext cx="3756025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>
                <a:solidFill>
                  <a:srgbClr val="00B0F0"/>
                </a:solidFill>
              </a:rPr>
              <a:t>vzdělaný</a:t>
            </a:r>
          </a:p>
        </p:txBody>
      </p:sp>
      <p:sp>
        <p:nvSpPr>
          <p:cNvPr id="3084" name="Rectangle 3">
            <a:extLst>
              <a:ext uri="{FF2B5EF4-FFF2-40B4-BE49-F238E27FC236}">
                <a16:creationId xmlns:a16="http://schemas.microsoft.com/office/drawing/2014/main" id="{F1CE901D-F6DB-720E-35CA-4F61479EB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450" y="5811838"/>
            <a:ext cx="3754438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>
                <a:solidFill>
                  <a:srgbClr val="00B0F0"/>
                </a:solidFill>
              </a:rPr>
              <a:t>inteligentní</a:t>
            </a:r>
          </a:p>
        </p:txBody>
      </p:sp>
      <p:sp>
        <p:nvSpPr>
          <p:cNvPr id="3085" name="Rectangle 3">
            <a:extLst>
              <a:ext uri="{FF2B5EF4-FFF2-40B4-BE49-F238E27FC236}">
                <a16:creationId xmlns:a16="http://schemas.microsoft.com/office/drawing/2014/main" id="{E074C9C2-9354-B98C-C218-8F63ED3738C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457950" y="2879725"/>
            <a:ext cx="219868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4400">
                <a:solidFill>
                  <a:srgbClr val="00B0F0"/>
                </a:solidFill>
              </a:rPr>
              <a:t>geniální</a:t>
            </a:r>
          </a:p>
        </p:txBody>
      </p:sp>
      <p:sp>
        <p:nvSpPr>
          <p:cNvPr id="3086" name="Rectangle 3">
            <a:extLst>
              <a:ext uri="{FF2B5EF4-FFF2-40B4-BE49-F238E27FC236}">
                <a16:creationId xmlns:a16="http://schemas.microsoft.com/office/drawing/2014/main" id="{A0BAD163-BC93-1E4E-98AC-116DA25B0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660400"/>
            <a:ext cx="375443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4400">
                <a:solidFill>
                  <a:srgbClr val="00B0F0"/>
                </a:solidFill>
              </a:rPr>
              <a:t>kreativní</a:t>
            </a:r>
          </a:p>
        </p:txBody>
      </p:sp>
      <p:sp>
        <p:nvSpPr>
          <p:cNvPr id="3087" name="Rectangle 3">
            <a:extLst>
              <a:ext uri="{FF2B5EF4-FFF2-40B4-BE49-F238E27FC236}">
                <a16:creationId xmlns:a16="http://schemas.microsoft.com/office/drawing/2014/main" id="{872C5AEB-631B-20CF-56AC-594C85BDE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5273675"/>
            <a:ext cx="375443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4000">
                <a:solidFill>
                  <a:srgbClr val="00B050"/>
                </a:solidFill>
              </a:rPr>
              <a:t>vtipný</a:t>
            </a:r>
          </a:p>
        </p:txBody>
      </p:sp>
      <p:sp>
        <p:nvSpPr>
          <p:cNvPr id="3088" name="Rectangle 3">
            <a:extLst>
              <a:ext uri="{FF2B5EF4-FFF2-40B4-BE49-F238E27FC236}">
                <a16:creationId xmlns:a16="http://schemas.microsoft.com/office/drawing/2014/main" id="{5C5A4757-93E0-F0A7-7BD6-E0B6D3DE9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135688"/>
            <a:ext cx="3756025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>
                <a:solidFill>
                  <a:srgbClr val="FF0000"/>
                </a:solidFill>
              </a:rPr>
              <a:t>shovívavý</a:t>
            </a:r>
          </a:p>
        </p:txBody>
      </p:sp>
      <p:sp>
        <p:nvSpPr>
          <p:cNvPr id="3089" name="Rectangle 3">
            <a:extLst>
              <a:ext uri="{FF2B5EF4-FFF2-40B4-BE49-F238E27FC236}">
                <a16:creationId xmlns:a16="http://schemas.microsoft.com/office/drawing/2014/main" id="{B8504AA5-A8D8-92E9-BF30-94B3CE0EE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2301875"/>
            <a:ext cx="3756025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4000">
                <a:solidFill>
                  <a:srgbClr val="FF0000"/>
                </a:solidFill>
              </a:rPr>
              <a:t>přátelský</a:t>
            </a:r>
          </a:p>
        </p:txBody>
      </p:sp>
      <p:sp>
        <p:nvSpPr>
          <p:cNvPr id="3090" name="Rectangle 3">
            <a:extLst>
              <a:ext uri="{FF2B5EF4-FFF2-40B4-BE49-F238E27FC236}">
                <a16:creationId xmlns:a16="http://schemas.microsoft.com/office/drawing/2014/main" id="{56A7CF44-E838-E536-93B3-FFA4D8D67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4465638"/>
            <a:ext cx="3756025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>
                <a:solidFill>
                  <a:srgbClr val="00B0F0"/>
                </a:solidFill>
              </a:rPr>
              <a:t>nadaný</a:t>
            </a:r>
          </a:p>
        </p:txBody>
      </p:sp>
      <p:sp>
        <p:nvSpPr>
          <p:cNvPr id="3091" name="Rectangle 3">
            <a:extLst>
              <a:ext uri="{FF2B5EF4-FFF2-40B4-BE49-F238E27FC236}">
                <a16:creationId xmlns:a16="http://schemas.microsoft.com/office/drawing/2014/main" id="{F688106B-9BC7-2864-60AD-C890EF59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75" y="4697413"/>
            <a:ext cx="3754438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>
                <a:solidFill>
                  <a:srgbClr val="FF0000"/>
                </a:solidFill>
              </a:rPr>
              <a:t>slušný</a:t>
            </a:r>
          </a:p>
        </p:txBody>
      </p:sp>
      <p:sp>
        <p:nvSpPr>
          <p:cNvPr id="3092" name="Rectangle 3">
            <a:extLst>
              <a:ext uri="{FF2B5EF4-FFF2-40B4-BE49-F238E27FC236}">
                <a16:creationId xmlns:a16="http://schemas.microsoft.com/office/drawing/2014/main" id="{2E3A8A53-362D-2A6E-3359-165E7863C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8" y="862013"/>
            <a:ext cx="1985962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>
                <a:solidFill>
                  <a:srgbClr val="00B050"/>
                </a:solidFill>
              </a:rPr>
              <a:t>zásadový</a:t>
            </a:r>
          </a:p>
        </p:txBody>
      </p:sp>
      <p:sp>
        <p:nvSpPr>
          <p:cNvPr id="3093" name="Rectangle 3">
            <a:extLst>
              <a:ext uri="{FF2B5EF4-FFF2-40B4-BE49-F238E27FC236}">
                <a16:creationId xmlns:a16="http://schemas.microsoft.com/office/drawing/2014/main" id="{B6EA37CA-D24B-F641-91D2-2BA0708AB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2301875"/>
            <a:ext cx="375443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>
                <a:solidFill>
                  <a:srgbClr val="00B050"/>
                </a:solidFill>
              </a:rPr>
              <a:t>společenský</a:t>
            </a:r>
          </a:p>
        </p:txBody>
      </p:sp>
      <p:sp>
        <p:nvSpPr>
          <p:cNvPr id="3094" name="Rectangle 3">
            <a:extLst>
              <a:ext uri="{FF2B5EF4-FFF2-40B4-BE49-F238E27FC236}">
                <a16:creationId xmlns:a16="http://schemas.microsoft.com/office/drawing/2014/main" id="{A9A5E91B-AE79-FE8E-176C-4D9D94588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1500188"/>
            <a:ext cx="1265238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800">
                <a:solidFill>
                  <a:srgbClr val="00B050"/>
                </a:solidFill>
              </a:rPr>
              <a:t>taktní</a:t>
            </a:r>
          </a:p>
        </p:txBody>
      </p:sp>
      <p:sp>
        <p:nvSpPr>
          <p:cNvPr id="3095" name="Rectangle 3">
            <a:extLst>
              <a:ext uri="{FF2B5EF4-FFF2-40B4-BE49-F238E27FC236}">
                <a16:creationId xmlns:a16="http://schemas.microsoft.com/office/drawing/2014/main" id="{54D6B0FF-A6AF-D23E-7EA3-4BB405C54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775" y="4598988"/>
            <a:ext cx="3754438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4000">
                <a:solidFill>
                  <a:srgbClr val="FF0000"/>
                </a:solidFill>
              </a:rPr>
              <a:t>jedinečný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2" descr="Obsah obrázku osoba, zeď, žena, pózování&#10;&#10;Popis byl vytvořen automaticky">
            <a:extLst>
              <a:ext uri="{FF2B5EF4-FFF2-40B4-BE49-F238E27FC236}">
                <a16:creationId xmlns:a16="http://schemas.microsoft.com/office/drawing/2014/main" id="{E3BC7E33-4E9C-5C11-4A75-EFA05C36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D:\Obrázky\Petr Marvan\IMG_0175 - kopie.JPG">
            <a:extLst>
              <a:ext uri="{FF2B5EF4-FFF2-40B4-BE49-F238E27FC236}">
                <a16:creationId xmlns:a16="http://schemas.microsoft.com/office/drawing/2014/main" id="{87A0DCA8-4894-F03C-3096-A9EBBEF6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6940" r="21777"/>
          <a:stretch>
            <a:fillRect/>
          </a:stretch>
        </p:blipFill>
        <p:spPr bwMode="auto">
          <a:xfrm>
            <a:off x="3509963" y="-9525"/>
            <a:ext cx="2124075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Snímek 122">
            <a:extLst>
              <a:ext uri="{FF2B5EF4-FFF2-40B4-BE49-F238E27FC236}">
                <a16:creationId xmlns:a16="http://schemas.microsoft.com/office/drawing/2014/main" id="{BC56808D-1F37-A869-A5F6-D887773BC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4275"/>
            <a:ext cx="46736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 descr="IMG_3602">
            <a:extLst>
              <a:ext uri="{FF2B5EF4-FFF2-40B4-BE49-F238E27FC236}">
                <a16:creationId xmlns:a16="http://schemas.microsoft.com/office/drawing/2014/main" id="{1E0DC27B-D748-F5D2-2C71-20F7000E6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404813"/>
            <a:ext cx="38893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2">
            <a:extLst>
              <a:ext uri="{FF2B5EF4-FFF2-40B4-BE49-F238E27FC236}">
                <a16:creationId xmlns:a16="http://schemas.microsoft.com/office/drawing/2014/main" id="{EE563176-D0ED-0236-447D-27E9A0A26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850" y="404813"/>
            <a:ext cx="3960813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ázek 1">
            <a:extLst>
              <a:ext uri="{FF2B5EF4-FFF2-40B4-BE49-F238E27FC236}">
                <a16:creationId xmlns:a16="http://schemas.microsoft.com/office/drawing/2014/main" id="{069CE48D-BD84-503B-C544-2713655006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5"/>
          <a:stretch>
            <a:fillRect/>
          </a:stretch>
        </p:blipFill>
        <p:spPr bwMode="auto">
          <a:xfrm>
            <a:off x="4643438" y="3724275"/>
            <a:ext cx="450056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_3639">
            <a:extLst>
              <a:ext uri="{FF2B5EF4-FFF2-40B4-BE49-F238E27FC236}">
                <a16:creationId xmlns:a16="http://schemas.microsoft.com/office/drawing/2014/main" id="{BB450D44-0EAA-9EE1-57CF-2916234AC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8255" r="1660" b="35027"/>
          <a:stretch>
            <a:fillRect/>
          </a:stretch>
        </p:blipFill>
        <p:spPr bwMode="auto">
          <a:xfrm>
            <a:off x="-287338" y="4929188"/>
            <a:ext cx="3527426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Snímek 114">
            <a:extLst>
              <a:ext uri="{FF2B5EF4-FFF2-40B4-BE49-F238E27FC236}">
                <a16:creationId xmlns:a16="http://schemas.microsoft.com/office/drawing/2014/main" id="{1A8B017E-2897-31F5-6D9F-DF761ECC7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2571" r="15120" b="54332"/>
          <a:stretch>
            <a:fillRect/>
          </a:stretch>
        </p:blipFill>
        <p:spPr bwMode="auto">
          <a:xfrm>
            <a:off x="5508625" y="5273675"/>
            <a:ext cx="36353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Snímek 053">
            <a:extLst>
              <a:ext uri="{FF2B5EF4-FFF2-40B4-BE49-F238E27FC236}">
                <a16:creationId xmlns:a16="http://schemas.microsoft.com/office/drawing/2014/main" id="{B6EF24BB-76BD-0E39-CBB8-43D85FF75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20160" b="24139"/>
          <a:stretch>
            <a:fillRect/>
          </a:stretch>
        </p:blipFill>
        <p:spPr bwMode="auto">
          <a:xfrm>
            <a:off x="0" y="2420938"/>
            <a:ext cx="32400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PC120290">
            <a:extLst>
              <a:ext uri="{FF2B5EF4-FFF2-40B4-BE49-F238E27FC236}">
                <a16:creationId xmlns:a16="http://schemas.microsoft.com/office/drawing/2014/main" id="{544AC874-B2F9-7109-C5FC-78734BFB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11823" r="9628" b="19687"/>
          <a:stretch>
            <a:fillRect/>
          </a:stretch>
        </p:blipFill>
        <p:spPr bwMode="auto">
          <a:xfrm>
            <a:off x="5535613" y="2762250"/>
            <a:ext cx="3986212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Snímek 101">
            <a:extLst>
              <a:ext uri="{FF2B5EF4-FFF2-40B4-BE49-F238E27FC236}">
                <a16:creationId xmlns:a16="http://schemas.microsoft.com/office/drawing/2014/main" id="{868F6ABA-35C5-9029-4DE0-ED509945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" r="12549"/>
          <a:stretch>
            <a:fillRect/>
          </a:stretch>
        </p:blipFill>
        <p:spPr bwMode="auto">
          <a:xfrm>
            <a:off x="5499100" y="0"/>
            <a:ext cx="39385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9" descr="Snímek 032">
            <a:extLst>
              <a:ext uri="{FF2B5EF4-FFF2-40B4-BE49-F238E27FC236}">
                <a16:creationId xmlns:a16="http://schemas.microsoft.com/office/drawing/2014/main" id="{CFAD4B02-25C9-A0A7-60DC-CAA591E19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6796" r="12010"/>
          <a:stretch>
            <a:fillRect/>
          </a:stretch>
        </p:blipFill>
        <p:spPr bwMode="auto">
          <a:xfrm>
            <a:off x="0" y="0"/>
            <a:ext cx="3240088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Obrázek 1">
            <a:extLst>
              <a:ext uri="{FF2B5EF4-FFF2-40B4-BE49-F238E27FC236}">
                <a16:creationId xmlns:a16="http://schemas.microsoft.com/office/drawing/2014/main" id="{9769236D-9186-82E5-DFB5-5301E9AD51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850900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Obrázek 2">
            <a:extLst>
              <a:ext uri="{FF2B5EF4-FFF2-40B4-BE49-F238E27FC236}">
                <a16:creationId xmlns:a16="http://schemas.microsoft.com/office/drawing/2014/main" id="{A77B410F-DAAD-8633-C189-25FD185BA6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762250"/>
            <a:ext cx="2449513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2" descr="Obsah obrázku osoba, muž, budova, oblek&#10;&#10;Popis byl vytvořen automaticky">
            <a:extLst>
              <a:ext uri="{FF2B5EF4-FFF2-40B4-BE49-F238E27FC236}">
                <a16:creationId xmlns:a16="http://schemas.microsoft.com/office/drawing/2014/main" id="{A51D9E9D-339C-3424-B96F-18DE1F01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698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ovéPole 4">
            <a:extLst>
              <a:ext uri="{FF2B5EF4-FFF2-40B4-BE49-F238E27FC236}">
                <a16:creationId xmlns:a16="http://schemas.microsoft.com/office/drawing/2014/main" id="{99A7011C-E785-3387-65D6-4EDD15A40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5888"/>
            <a:ext cx="4854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1948-1952 studium Systematické botaniky a geobotaniky na Přf v Brně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2" descr="Obsah obrázku exteriér, tráva, strom, muž&#10;&#10;Popis byl vytvořen automaticky">
            <a:extLst>
              <a:ext uri="{FF2B5EF4-FFF2-40B4-BE49-F238E27FC236}">
                <a16:creationId xmlns:a16="http://schemas.microsoft.com/office/drawing/2014/main" id="{4133AA59-E7FF-B7D4-8DB0-1C77434C7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00013"/>
            <a:ext cx="955357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ovéPole 4">
            <a:extLst>
              <a:ext uri="{FF2B5EF4-FFF2-40B4-BE49-F238E27FC236}">
                <a16:creationId xmlns:a16="http://schemas.microsoft.com/office/drawing/2014/main" id="{DDF494DB-1CAF-2925-7A0C-AF1E73898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763"/>
            <a:ext cx="47736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1952-1954 asistent na katedře botaniky</a:t>
            </a:r>
          </a:p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1991-1994 MU Katedra zoologie a ekologie</a:t>
            </a:r>
          </a:p>
        </p:txBody>
      </p:sp>
      <p:pic>
        <p:nvPicPr>
          <p:cNvPr id="2" name="Picture 4" descr="D:\Obrázky\Petr Marvan\IMG_0175 - kopie.JPG">
            <a:extLst>
              <a:ext uri="{FF2B5EF4-FFF2-40B4-BE49-F238E27FC236}">
                <a16:creationId xmlns:a16="http://schemas.microsoft.com/office/drawing/2014/main" id="{F728C715-020A-8F0F-D9EF-71B1F1210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6940" r="21777"/>
          <a:stretch>
            <a:fillRect/>
          </a:stretch>
        </p:blipFill>
        <p:spPr bwMode="auto">
          <a:xfrm>
            <a:off x="5724128" y="-100013"/>
            <a:ext cx="2124075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2" descr="Obsah obrázku text, země, exteriér, tráva&#10;&#10;Popis byl vytvořen automaticky">
            <a:extLst>
              <a:ext uri="{FF2B5EF4-FFF2-40B4-BE49-F238E27FC236}">
                <a16:creationId xmlns:a16="http://schemas.microsoft.com/office/drawing/2014/main" id="{0634D717-DB17-DF1B-6EEC-BD6C783C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73025"/>
            <a:ext cx="9313863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ovéPole 4">
            <a:extLst>
              <a:ext uri="{FF2B5EF4-FFF2-40B4-BE49-F238E27FC236}">
                <a16:creationId xmlns:a16="http://schemas.microsoft.com/office/drawing/2014/main" id="{B6E80268-787A-B335-C2CC-0FBD2E17D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165850"/>
            <a:ext cx="80645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Od r. 1963 - 2006 ČSAV – spolupráce s kolegy v Třeboni – spolupráce s Jiřím Komárkem a Jiřím Růžičkou - taxonomie a řasové kultury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2" descr="Obsah obrázku osoba, zeď, muž, interiér&#10;&#10;Popis byl vytvořen automaticky">
            <a:extLst>
              <a:ext uri="{FF2B5EF4-FFF2-40B4-BE49-F238E27FC236}">
                <a16:creationId xmlns:a16="http://schemas.microsoft.com/office/drawing/2014/main" id="{8B57E0FD-5156-1836-7ABB-F6AF0265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97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ovéPole 6">
            <a:extLst>
              <a:ext uri="{FF2B5EF4-FFF2-40B4-BE49-F238E27FC236}">
                <a16:creationId xmlns:a16="http://schemas.microsoft.com/office/drawing/2014/main" id="{6C7A709D-DE7A-3B15-B0D0-EB76D5953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5" y="333375"/>
            <a:ext cx="457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1997 – Limni s.r.o. </a:t>
            </a:r>
          </a:p>
          <a:p>
            <a:pPr eaLnBrk="1" hangingPunct="1"/>
            <a:r>
              <a:rPr lang="cs-CZ" altLang="cs-CZ"/>
              <a:t>hydrobiologické projekty, expertizy a revitalizace, rozvíjel metodologii pro hodnocení jakosti povrchových vod – implementace WFD, taxalist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 descr="Obsah obrázku interiér, osoba, spotřebič, přeplněné&#10;&#10;Popis byl vytvořen automaticky">
            <a:extLst>
              <a:ext uri="{FF2B5EF4-FFF2-40B4-BE49-F238E27FC236}">
                <a16:creationId xmlns:a16="http://schemas.microsoft.com/office/drawing/2014/main" id="{442793AA-EAC9-C5FC-C512-1CA4A9F8E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Nemají </a:t>
            </a:r>
            <a:r>
              <a:rPr lang="cs-CZ" sz="2400" dirty="0" err="1"/>
              <a:t>raphe</a:t>
            </a:r>
            <a:r>
              <a:rPr lang="cs-CZ" sz="24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Občas mají </a:t>
            </a:r>
            <a:r>
              <a:rPr lang="cs-CZ" sz="2400" dirty="0" err="1"/>
              <a:t>rimoportuly</a:t>
            </a:r>
            <a:r>
              <a:rPr lang="cs-CZ" sz="2400" dirty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368497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dirty="0" err="1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Tabellaria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</a:t>
            </a:fld>
            <a:endParaRPr lang="cs-CZ"/>
          </a:p>
        </p:txBody>
      </p:sp>
      <p:pic>
        <p:nvPicPr>
          <p:cNvPr id="13" name="Obrázek 12" descr="C:\Users\Bara\Downloads\03_Meridion (1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1" y="0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ra\Downloads\04_Diatoma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3" y="1568498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ra\Downloads\02_Tabellaria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0" y="4032721"/>
            <a:ext cx="147955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837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P5050051">
            <a:extLst>
              <a:ext uri="{FF2B5EF4-FFF2-40B4-BE49-F238E27FC236}">
                <a16:creationId xmlns:a16="http://schemas.microsoft.com/office/drawing/2014/main" id="{E7C8F73C-645C-0963-7360-A18DF671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16100"/>
            <a:ext cx="504031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6">
            <a:extLst>
              <a:ext uri="{FF2B5EF4-FFF2-40B4-BE49-F238E27FC236}">
                <a16:creationId xmlns:a16="http://schemas.microsoft.com/office/drawing/2014/main" id="{8D5DB07B-E259-F458-8B70-60B80A42A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15888"/>
            <a:ext cx="928846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Petr Marvan obdržel 6. května 2014 (85 let) Zlatou medaili MU za přínos vědě</a:t>
            </a:r>
            <a:r>
              <a:rPr lang="cs-CZ" altLang="cs-CZ" sz="1800"/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bioindikace a ekologie řas znečištěných vod a další oblasti aplikované hydrobiologie. Propagace numerických metod, které znamenaly velký přínos k metodologii hodnocení taxonomie řas. Je spoluautorem mnoha zásadních publikací týkajících se metodologie stanovení saprobity. </a:t>
            </a:r>
            <a:endParaRPr lang="cs-CZ" altLang="cs-CZ" sz="12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Den předtím mikroskopuje v kleče v terénu!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 descr="Obsah obrázku exteriér, osoba, skála, muž&#10;&#10;Popis byl vytvořen automaticky">
            <a:extLst>
              <a:ext uri="{FF2B5EF4-FFF2-40B4-BE49-F238E27FC236}">
                <a16:creationId xmlns:a16="http://schemas.microsoft.com/office/drawing/2014/main" id="{4F20CAE9-E3A0-D39B-003D-35C3E87A8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2" descr="Obsah obrázku osoba, strom, exteriér, tráva&#10;&#10;Popis byl vytvořen automaticky">
            <a:extLst>
              <a:ext uri="{FF2B5EF4-FFF2-40B4-BE49-F238E27FC236}">
                <a16:creationId xmlns:a16="http://schemas.microsoft.com/office/drawing/2014/main" id="{1B22C944-CCC4-B213-7018-FBDAFBFFF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2" descr="Obsah obrázku osoba&#10;&#10;Popis byl vytvořen automaticky">
            <a:extLst>
              <a:ext uri="{FF2B5EF4-FFF2-40B4-BE49-F238E27FC236}">
                <a16:creationId xmlns:a16="http://schemas.microsoft.com/office/drawing/2014/main" id="{B8E77548-D8A2-536B-239D-49069AC9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1299B276-3A0A-012E-A035-EB7A389109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44488" y="1077913"/>
            <a:ext cx="5276851" cy="1143000"/>
          </a:xfrm>
        </p:spPr>
        <p:txBody>
          <a:bodyPr>
            <a:normAutofit fontScale="90000"/>
          </a:bodyPr>
          <a:lstStyle/>
          <a:p>
            <a:r>
              <a:rPr lang="cs-CZ" altLang="cs-CZ" sz="2800" b="1"/>
              <a:t>Rozsivky dnes /loučí se/,</a:t>
            </a:r>
            <a:br>
              <a:rPr lang="cs-CZ" altLang="cs-CZ" sz="2800" b="1"/>
            </a:br>
            <a:r>
              <a:rPr lang="cs-CZ" altLang="cs-CZ" sz="2800" b="1"/>
              <a:t>Petříčkovi /klaní se/, </a:t>
            </a:r>
            <a:br>
              <a:rPr lang="cs-CZ" altLang="cs-CZ" sz="2800" b="1"/>
            </a:br>
            <a:r>
              <a:rPr lang="cs-CZ" altLang="cs-CZ" sz="2800" b="1"/>
              <a:t>že nás tolik /miloval/</a:t>
            </a:r>
            <a:br>
              <a:rPr lang="cs-CZ" altLang="cs-CZ" sz="2800" b="1"/>
            </a:br>
            <a:r>
              <a:rPr lang="cs-CZ" altLang="cs-CZ" sz="2800" b="1"/>
              <a:t>vědu o nás /piloval/.</a:t>
            </a:r>
            <a:endParaRPr lang="cs-CZ" altLang="cs-CZ" sz="2800"/>
          </a:p>
        </p:txBody>
      </p:sp>
      <p:pic>
        <p:nvPicPr>
          <p:cNvPr id="16387" name="Obrázek 2">
            <a:extLst>
              <a:ext uri="{FF2B5EF4-FFF2-40B4-BE49-F238E27FC236}">
                <a16:creationId xmlns:a16="http://schemas.microsoft.com/office/drawing/2014/main" id="{6FEC07FB-BED6-258E-6746-14140C562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23750" r="2205" b="18501"/>
          <a:stretch>
            <a:fillRect/>
          </a:stretch>
        </p:blipFill>
        <p:spPr bwMode="auto">
          <a:xfrm>
            <a:off x="-323850" y="3467100"/>
            <a:ext cx="5281613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ek 3">
            <a:extLst>
              <a:ext uri="{FF2B5EF4-FFF2-40B4-BE49-F238E27FC236}">
                <a16:creationId xmlns:a16="http://schemas.microsoft.com/office/drawing/2014/main" id="{FC16CC0F-39AF-4ACF-932C-DAE9BBAD4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716338"/>
            <a:ext cx="4572000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4">
            <a:extLst>
              <a:ext uri="{FF2B5EF4-FFF2-40B4-BE49-F238E27FC236}">
                <a16:creationId xmlns:a16="http://schemas.microsoft.com/office/drawing/2014/main" id="{EA6A06C2-8D89-D541-4840-D82DB0C30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5350" r="12199" b="6412"/>
          <a:stretch>
            <a:fillRect/>
          </a:stretch>
        </p:blipFill>
        <p:spPr bwMode="auto">
          <a:xfrm>
            <a:off x="4572000" y="-100013"/>
            <a:ext cx="4572000" cy="410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9C82D284-F3B0-FFCA-EE2D-386A5A8E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Lidská tvář, osoba, oblečení, zeď&#10;&#10;Popis byl vytvořen automaticky">
            <a:extLst>
              <a:ext uri="{FF2B5EF4-FFF2-40B4-BE49-F238E27FC236}">
                <a16:creationId xmlns:a16="http://schemas.microsoft.com/office/drawing/2014/main" id="{E05E89FB-C495-65C3-FD24-BC094B9A0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27983" cy="3320987"/>
          </a:xfrm>
          <a:prstGeom prst="rect">
            <a:avLst/>
          </a:prstGeom>
        </p:spPr>
      </p:pic>
      <p:pic>
        <p:nvPicPr>
          <p:cNvPr id="8" name="Obrázek 7" descr="Obsah obrázku osoba, Lidská tvář, oblečení, interiér&#10;&#10;Popis byl vytvořen automaticky">
            <a:extLst>
              <a:ext uri="{FF2B5EF4-FFF2-40B4-BE49-F238E27FC236}">
                <a16:creationId xmlns:a16="http://schemas.microsoft.com/office/drawing/2014/main" id="{7C916F05-7C5D-AC5F-AD02-0D2A86050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12" y="3429000"/>
            <a:ext cx="4463095" cy="3347321"/>
          </a:xfrm>
          <a:prstGeom prst="rect">
            <a:avLst/>
          </a:prstGeom>
        </p:spPr>
      </p:pic>
      <p:pic>
        <p:nvPicPr>
          <p:cNvPr id="7170" name="Picture 2" descr="Tyler KOHLER | Researcher | PhD, University of Colorado | Charles  University in Prague, Prague | CUNI | Department of Ecology (PF) | Research  profile">
            <a:extLst>
              <a:ext uri="{FF2B5EF4-FFF2-40B4-BE49-F238E27FC236}">
                <a16:creationId xmlns:a16="http://schemas.microsoft.com/office/drawing/2014/main" id="{3E262C5D-2E65-9952-6DEC-D6E50F46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3131840" cy="31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ůže jít o obrázek 1 osoba a text">
            <a:extLst>
              <a:ext uri="{FF2B5EF4-FFF2-40B4-BE49-F238E27FC236}">
                <a16:creationId xmlns:a16="http://schemas.microsoft.com/office/drawing/2014/main" id="{ECBA3B6C-05A8-D8CE-ADFC-6E2BA109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58" y="3236819"/>
            <a:ext cx="2417474" cy="36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e kan je met minuscule algjes tienduizenden jaren terugkijken in de tijd?  :: Universiteit van Vlaanderen">
            <a:extLst>
              <a:ext uri="{FF2B5EF4-FFF2-40B4-BE49-F238E27FC236}">
                <a16:creationId xmlns:a16="http://schemas.microsoft.com/office/drawing/2014/main" id="{D2EBEEFD-4E1D-49A7-F2C9-F57DC6FF0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20" y="3429000"/>
            <a:ext cx="1941401" cy="21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51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Morfologické pojmy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 </a:t>
            </a:r>
            <a:r>
              <a:rPr lang="cs-CZ" sz="2400" dirty="0" err="1"/>
              <a:t>Stauros</a:t>
            </a:r>
            <a:r>
              <a:rPr lang="cs-CZ" sz="2400" dirty="0"/>
              <a:t>: zesílená oblast bez strií, v centrální oblasti </a:t>
            </a:r>
            <a:r>
              <a:rPr lang="cs-CZ" sz="2400" dirty="0" err="1"/>
              <a:t>valvy</a:t>
            </a: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 </a:t>
            </a:r>
            <a:r>
              <a:rPr lang="cs-CZ" sz="2400" dirty="0" err="1"/>
              <a:t>Rostrátní</a:t>
            </a:r>
            <a:r>
              <a:rPr lang="cs-CZ" sz="2400" dirty="0"/>
              <a:t>: podobné jako </a:t>
            </a:r>
            <a:r>
              <a:rPr lang="cs-CZ" sz="2400" dirty="0" err="1"/>
              <a:t>kapitátní</a:t>
            </a:r>
            <a:r>
              <a:rPr lang="cs-CZ" sz="2400" dirty="0"/>
              <a:t> (hlavatý), </a:t>
            </a:r>
            <a:r>
              <a:rPr lang="cs-CZ" sz="2400" dirty="0" err="1"/>
              <a:t>rostrátní</a:t>
            </a:r>
            <a:r>
              <a:rPr lang="cs-CZ" sz="2400" dirty="0"/>
              <a:t> konce 	       nejsou tak expandované – nejsou širší než ostatní 	       části </a:t>
            </a:r>
            <a:r>
              <a:rPr lang="cs-CZ" sz="2400" dirty="0" err="1"/>
              <a:t>valvy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</p:txBody>
      </p:sp>
      <p:pic>
        <p:nvPicPr>
          <p:cNvPr id="7173" name="Picture 2" descr="C:\Users\Bara\Desktop\cruciform-35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2325688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http://westerndiatoms.colorado.edu/images/sized/images/glossary_images/rostrate1-140x14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373688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251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>
          <a:xfrm>
            <a:off x="683568" y="25707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Rozsivky s </a:t>
            </a:r>
            <a:r>
              <a:rPr lang="cs-CZ" altLang="cs-CZ" sz="3600" dirty="0" err="1"/>
              <a:t>raphe</a:t>
            </a:r>
            <a:r>
              <a:rPr lang="cs-CZ" altLang="cs-CZ" sz="3600" dirty="0"/>
              <a:t> na jedné </a:t>
            </a:r>
            <a:r>
              <a:rPr lang="cs-CZ" altLang="cs-CZ" sz="3600" dirty="0" err="1"/>
              <a:t>valvě</a:t>
            </a:r>
            <a:endParaRPr lang="cs-CZ" altLang="cs-CZ" sz="3600" dirty="0"/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567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Redukce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na jedné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, vyplněno křemíkem (</a:t>
            </a:r>
            <a:r>
              <a:rPr lang="cs-CZ" altLang="cs-CZ" sz="2000" dirty="0" err="1"/>
              <a:t>pseudoraphe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Odlišná </a:t>
            </a:r>
            <a:r>
              <a:rPr lang="cs-CZ" altLang="cs-CZ" sz="2000" dirty="0" err="1"/>
              <a:t>striace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a bez </a:t>
            </a: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Řád </a:t>
            </a:r>
            <a:r>
              <a:rPr lang="cs-CZ" altLang="cs-CZ" sz="2000" dirty="0" err="1"/>
              <a:t>Achnanthales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	 </a:t>
            </a:r>
            <a:r>
              <a:rPr lang="cs-CZ" altLang="cs-CZ" sz="2000" i="1" dirty="0" err="1">
                <a:solidFill>
                  <a:srgbClr val="C00000"/>
                </a:solidFill>
              </a:rPr>
              <a:t>Achnanthes</a:t>
            </a:r>
            <a:endParaRPr lang="cs-CZ" altLang="cs-CZ" sz="2000" i="1" dirty="0">
              <a:solidFill>
                <a:srgbClr val="C000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Psammothidium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Planothidium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 	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Karayevia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Lemnicola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Achnanthidium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Eucocconeis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                </a:t>
            </a:r>
            <a:r>
              <a:rPr lang="cs-CZ" altLang="cs-CZ" sz="2000" i="1" dirty="0" err="1"/>
              <a:t>Platessa</a:t>
            </a:r>
            <a:endParaRPr lang="cs-CZ" altLang="cs-CZ" sz="2000" dirty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56" y="4219575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5148064" y="37675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</p:txBody>
      </p:sp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6981073" y="3252272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Achnanthes</a:t>
            </a:r>
            <a:r>
              <a:rPr lang="cs-CZ" altLang="cs-CZ" i="1" dirty="0"/>
              <a:t> </a:t>
            </a:r>
            <a:r>
              <a:rPr lang="cs-CZ" altLang="cs-CZ" i="1" dirty="0" err="1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  <p:pic>
        <p:nvPicPr>
          <p:cNvPr id="10" name="Obrázek 9" descr="C:\Users\Bara\Downloads\16_Eucocconeis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116"/>
            <a:ext cx="1440160" cy="16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Bara\Downloads\15_Achnanthe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1" y="107930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994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i="1" dirty="0" err="1">
                <a:solidFill>
                  <a:srgbClr val="C00000"/>
                </a:solidFill>
              </a:rPr>
              <a:t>Achnanthes</a:t>
            </a:r>
            <a:endParaRPr lang="cs-CZ" altLang="cs-CZ" sz="4000" i="1" dirty="0">
              <a:solidFill>
                <a:srgbClr val="C00000"/>
              </a:solidFill>
            </a:endParaRP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r>
              <a:rPr lang="cs-CZ" altLang="cs-CZ" sz="2400" dirty="0"/>
              <a:t> s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má vyvinutou fascii/</a:t>
            </a:r>
            <a:r>
              <a:rPr lang="cs-CZ" altLang="cs-CZ" sz="2400" dirty="0" err="1"/>
              <a:t>stauros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r>
              <a:rPr lang="cs-CZ" altLang="cs-CZ" sz="2400" dirty="0"/>
              <a:t> bez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nemá centrální oblast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Areoly ve striích zřetelné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Valvy</a:t>
            </a:r>
            <a:r>
              <a:rPr lang="cs-CZ" altLang="cs-CZ" sz="2400" dirty="0"/>
              <a:t> jsou z bočního pohledu zahnuté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9221" name="Picture 2" descr="http://westerndiatoms.colorado.edu/images/sized/images/genus_representative_images/Achnanthes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5888"/>
            <a:ext cx="18621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494213"/>
            <a:ext cx="3563937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ovéPole 7"/>
          <p:cNvSpPr txBox="1">
            <a:spLocks noChangeArrowheads="1"/>
          </p:cNvSpPr>
          <p:nvPr/>
        </p:nvSpPr>
        <p:spPr bwMode="auto">
          <a:xfrm>
            <a:off x="5076825" y="4005263"/>
            <a:ext cx="3136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/>
              <a:t>Achnanthes coarctata</a:t>
            </a:r>
          </a:p>
        </p:txBody>
      </p:sp>
      <p:pic>
        <p:nvPicPr>
          <p:cNvPr id="9224" name="Picture 6" descr="C:\Users\Bara\Desktop\imagesCA6T6DI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367088"/>
            <a:ext cx="7191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C:\Users\Bara\Downloads\15_Achnanthes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31" y="335502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110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err="1"/>
              <a:t>Fragilariales</a:t>
            </a:r>
            <a:endParaRPr lang="en-US" sz="2800" dirty="0"/>
          </a:p>
          <a:p>
            <a:pPr lvl="1"/>
            <a:r>
              <a:rPr lang="en-US" sz="2400" i="1" dirty="0" err="1"/>
              <a:t>Fragilaria</a:t>
            </a:r>
            <a:r>
              <a:rPr lang="en-US" sz="2400" i="1" dirty="0"/>
              <a:t> </a:t>
            </a:r>
            <a:endParaRPr lang="en-US" sz="2400" dirty="0"/>
          </a:p>
          <a:p>
            <a:pPr lvl="1"/>
            <a:r>
              <a:rPr lang="en-US" sz="2400" i="1" dirty="0" err="1"/>
              <a:t>Synedra</a:t>
            </a:r>
            <a:r>
              <a:rPr lang="en-US" sz="2400" dirty="0"/>
              <a:t> </a:t>
            </a:r>
          </a:p>
          <a:p>
            <a:pPr lvl="1"/>
            <a:r>
              <a:rPr lang="en-US" sz="2400" i="1" dirty="0" err="1"/>
              <a:t>Asterionella</a:t>
            </a:r>
            <a:endParaRPr lang="en-US" sz="2400" i="1" dirty="0"/>
          </a:p>
          <a:p>
            <a:pPr lvl="1"/>
            <a:r>
              <a:rPr lang="en-US" sz="2400" i="1" dirty="0" err="1"/>
              <a:t>Diatoma</a:t>
            </a:r>
            <a:endParaRPr lang="cs-CZ" sz="2400" i="1" dirty="0"/>
          </a:p>
          <a:p>
            <a:pPr lvl="1"/>
            <a:r>
              <a:rPr lang="cs-CZ" sz="2400" i="1" dirty="0" err="1"/>
              <a:t>Odondtidium</a:t>
            </a:r>
            <a:endParaRPr lang="en-US" sz="2400" i="1" dirty="0"/>
          </a:p>
          <a:p>
            <a:pPr lvl="1"/>
            <a:r>
              <a:rPr lang="en-US" sz="2400" i="1" dirty="0" err="1"/>
              <a:t>Meridion</a:t>
            </a:r>
            <a:endParaRPr lang="en-US" sz="2400" i="1" dirty="0"/>
          </a:p>
          <a:p>
            <a:pPr lvl="1"/>
            <a:r>
              <a:rPr lang="en-US" sz="2400" i="1" dirty="0" err="1"/>
              <a:t>Hannaea</a:t>
            </a:r>
            <a:endParaRPr lang="en-US" sz="2400" i="1" dirty="0"/>
          </a:p>
          <a:p>
            <a:r>
              <a:rPr lang="en-US" sz="2800" dirty="0" err="1"/>
              <a:t>Tabellariales</a:t>
            </a:r>
            <a:endParaRPr lang="en-US" sz="2800" dirty="0"/>
          </a:p>
          <a:p>
            <a:pPr lvl="1"/>
            <a:r>
              <a:rPr lang="en-US" sz="2400" i="1" dirty="0" err="1"/>
              <a:t>Tabellaria</a:t>
            </a:r>
            <a:endParaRPr lang="en-US" sz="2400" i="1" dirty="0"/>
          </a:p>
          <a:p>
            <a:pPr lvl="1"/>
            <a:r>
              <a:rPr lang="en-US" sz="2400" i="1" dirty="0" err="1"/>
              <a:t>Tetracyclus</a:t>
            </a:r>
            <a:endParaRPr lang="en-US" sz="2400" i="1" dirty="0"/>
          </a:p>
          <a:p>
            <a:pPr marL="0" indent="0">
              <a:lnSpc>
                <a:spcPct val="80000"/>
              </a:lnSpc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27407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i="1" dirty="0" err="1">
                <a:solidFill>
                  <a:srgbClr val="7030A0"/>
                </a:solidFill>
              </a:rPr>
              <a:t>Achnanthidium</a:t>
            </a:r>
            <a:endParaRPr lang="cs-CZ" altLang="cs-CZ" sz="4000" i="1" dirty="0">
              <a:solidFill>
                <a:srgbClr val="7030A0"/>
              </a:solidFill>
            </a:endParaRPr>
          </a:p>
        </p:txBody>
      </p:sp>
      <p:sp>
        <p:nvSpPr>
          <p:cNvPr id="11268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Valvy</a:t>
            </a:r>
            <a:r>
              <a:rPr lang="cs-CZ" altLang="cs-CZ" sz="2400" dirty="0"/>
              <a:t> zahnuté (patrné z pleurálního pohledu)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r>
              <a:rPr lang="cs-CZ" altLang="cs-CZ" sz="2400" dirty="0"/>
              <a:t> s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je konkávní</a:t>
            </a:r>
            <a:r>
              <a:rPr lang="en-US" altLang="cs-CZ" sz="2400" dirty="0"/>
              <a:t>, </a:t>
            </a:r>
            <a:r>
              <a:rPr lang="cs-CZ" altLang="cs-CZ" sz="2400" dirty="0" err="1"/>
              <a:t>valva</a:t>
            </a:r>
            <a:r>
              <a:rPr lang="cs-CZ" altLang="cs-CZ" sz="2400" dirty="0"/>
              <a:t> bez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je k</a:t>
            </a:r>
            <a:r>
              <a:rPr lang="en-US" altLang="cs-CZ" sz="2400" dirty="0" err="1"/>
              <a:t>onvex</a:t>
            </a:r>
            <a:r>
              <a:rPr lang="cs-CZ" altLang="cs-CZ" sz="2400" dirty="0"/>
              <a:t>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Občas přítomna </a:t>
            </a:r>
            <a:r>
              <a:rPr lang="cs-CZ" altLang="cs-CZ" sz="2400" dirty="0" err="1"/>
              <a:t>fascia</a:t>
            </a:r>
            <a:r>
              <a:rPr lang="cs-CZ" altLang="cs-CZ" sz="2400" dirty="0"/>
              <a:t>/</a:t>
            </a:r>
            <a:r>
              <a:rPr lang="cs-CZ" altLang="cs-CZ" sz="2400" dirty="0" err="1"/>
              <a:t>stauros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Malých rozměrů (</a:t>
            </a:r>
            <a:r>
              <a:rPr lang="en-US" altLang="cs-CZ" sz="2400" dirty="0"/>
              <a:t>30 µm</a:t>
            </a:r>
            <a:r>
              <a:rPr lang="cs-CZ" altLang="cs-CZ" sz="2400" dirty="0"/>
              <a:t> na </a:t>
            </a:r>
            <a:r>
              <a:rPr lang="cs-CZ" altLang="cs-CZ" sz="2400" dirty="0" err="1"/>
              <a:t>délu</a:t>
            </a:r>
            <a:r>
              <a:rPr lang="cs-CZ" altLang="cs-CZ" sz="2400" dirty="0"/>
              <a:t>, </a:t>
            </a:r>
            <a:r>
              <a:rPr lang="en-US" altLang="cs-CZ" sz="2400" dirty="0"/>
              <a:t>5 µm</a:t>
            </a:r>
            <a:r>
              <a:rPr lang="cs-CZ" altLang="cs-CZ" sz="2400" dirty="0"/>
              <a:t> na šířku)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Velmi jemné a početné strie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Kapitátní</a:t>
            </a:r>
            <a:r>
              <a:rPr lang="cs-CZ" altLang="cs-CZ" sz="2400" dirty="0"/>
              <a:t> či </a:t>
            </a:r>
            <a:r>
              <a:rPr lang="cs-CZ" altLang="cs-CZ" sz="2400" dirty="0" err="1"/>
              <a:t>rostrátní</a:t>
            </a:r>
            <a:r>
              <a:rPr lang="cs-CZ" altLang="cs-CZ" sz="2400" dirty="0"/>
              <a:t> konce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rgbClr val="7030A0"/>
                </a:solidFill>
              </a:rPr>
              <a:t>Může tvořit slizové stopky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Běžné říční druhy</a:t>
            </a:r>
          </a:p>
        </p:txBody>
      </p:sp>
      <p:pic>
        <p:nvPicPr>
          <p:cNvPr id="11269" name="Picture 2" descr="http://westerndiatoms.colorado.edu/images/sized/images/genus_representative_images/Achnanthidium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44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 descr="http://t0.gstatic.com/images?q=tbn:ANd9GcRXsnPougDN4rOCW1Ecr65fTk5ZtFVCgDx6-cjVU_5OZU-LwNv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52" y="5193931"/>
            <a:ext cx="1346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 descr="http://westerndiatoms.colorado.edu/images/sized/images/species_lm_images/1010_LM7-36x128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00288"/>
            <a:ext cx="467519" cy="165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ovéPole 7"/>
          <p:cNvSpPr txBox="1">
            <a:spLocks noChangeArrowheads="1"/>
          </p:cNvSpPr>
          <p:nvPr/>
        </p:nvSpPr>
        <p:spPr bwMode="auto">
          <a:xfrm>
            <a:off x="4643438" y="4793821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 dirty="0"/>
              <a:t>         </a:t>
            </a:r>
            <a:r>
              <a:rPr lang="cs-CZ" altLang="cs-CZ" i="1" dirty="0" err="1">
                <a:solidFill>
                  <a:srgbClr val="7030A0"/>
                </a:solidFill>
              </a:rPr>
              <a:t>Achnanthidium</a:t>
            </a:r>
            <a:r>
              <a:rPr lang="cs-CZ" altLang="cs-CZ" i="1" dirty="0">
                <a:solidFill>
                  <a:srgbClr val="7030A0"/>
                </a:solidFill>
              </a:rPr>
              <a:t> </a:t>
            </a:r>
            <a:r>
              <a:rPr lang="cs-CZ" altLang="cs-CZ" i="1" dirty="0" err="1">
                <a:solidFill>
                  <a:srgbClr val="7030A0"/>
                </a:solidFill>
              </a:rPr>
              <a:t>minutissimum</a:t>
            </a:r>
            <a:endParaRPr lang="cs-CZ" altLang="cs-CZ" dirty="0">
              <a:solidFill>
                <a:srgbClr val="7030A0"/>
              </a:solidFill>
            </a:endParaRPr>
          </a:p>
        </p:txBody>
      </p:sp>
      <p:pic>
        <p:nvPicPr>
          <p:cNvPr id="11273" name="Picture 8" descr="http://westerndiatoms.colorado.edu/images/sized/images/species_representative_images/A_minutissimum_iconic-150x1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213" y="5152071"/>
            <a:ext cx="1723956" cy="172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http://westerndiatoms.colorado.edu/images/sized/images/species_representative_images/A_exiguum_iconic-150x1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61" y="5152071"/>
            <a:ext cx="1696995" cy="16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ovéPole 10"/>
          <p:cNvSpPr txBox="1">
            <a:spLocks noChangeArrowheads="1"/>
          </p:cNvSpPr>
          <p:nvPr/>
        </p:nvSpPr>
        <p:spPr bwMode="auto">
          <a:xfrm>
            <a:off x="0" y="4762011"/>
            <a:ext cx="464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i="1" dirty="0" err="1"/>
              <a:t>Achnanthidium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exiguum</a:t>
            </a:r>
            <a:r>
              <a:rPr lang="cs-CZ" altLang="cs-CZ" sz="2000" i="1" dirty="0"/>
              <a:t>- </a:t>
            </a:r>
            <a:r>
              <a:rPr lang="cs-CZ" altLang="cs-CZ" sz="2000" i="1" dirty="0" err="1"/>
              <a:t>Gogorevia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exigua</a:t>
            </a:r>
            <a:endParaRPr lang="cs-CZ" altLang="cs-CZ" sz="2000" i="1" dirty="0"/>
          </a:p>
        </p:txBody>
      </p:sp>
      <p:pic>
        <p:nvPicPr>
          <p:cNvPr id="12" name="Obrázek 11" descr="C:\Users\Bara\Downloads\19_Achnanthidium.tif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" b="3285"/>
          <a:stretch/>
        </p:blipFill>
        <p:spPr bwMode="auto">
          <a:xfrm>
            <a:off x="1018222" y="223203"/>
            <a:ext cx="1468755" cy="1334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87190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Planothidium</a:t>
            </a:r>
            <a:endParaRPr lang="cs-CZ" altLang="cs-CZ" sz="40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Strie na </a:t>
            </a:r>
            <a:r>
              <a:rPr lang="cs-CZ" altLang="cs-CZ" sz="2400" dirty="0" err="1"/>
              <a:t>valvě</a:t>
            </a:r>
            <a:r>
              <a:rPr lang="cs-CZ" altLang="cs-CZ" sz="2400" dirty="0"/>
              <a:t> s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radiální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Centrální oblast může být asymetrická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Na </a:t>
            </a:r>
            <a:r>
              <a:rPr lang="cs-CZ" altLang="cs-CZ" sz="2400" dirty="0" err="1"/>
              <a:t>valvě</a:t>
            </a:r>
            <a:r>
              <a:rPr lang="cs-CZ" altLang="cs-CZ" sz="2400" dirty="0"/>
              <a:t> bez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výrazná oblast bez strií (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cavum</a:t>
            </a:r>
            <a:r>
              <a:rPr lang="cs-CZ" altLang="cs-CZ" sz="2400" dirty="0"/>
              <a:t>), tvar důležitý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Valvy</a:t>
            </a:r>
            <a:r>
              <a:rPr lang="cs-CZ" altLang="cs-CZ" sz="2400" dirty="0"/>
              <a:t> eliptické až </a:t>
            </a:r>
            <a:r>
              <a:rPr lang="cs-CZ" altLang="cs-CZ" sz="2400" dirty="0" err="1"/>
              <a:t>lanceolátní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Konce mohou být </a:t>
            </a:r>
            <a:r>
              <a:rPr lang="cs-CZ" altLang="cs-CZ" sz="2400" dirty="0" err="1"/>
              <a:t>rostrátní</a:t>
            </a:r>
            <a:r>
              <a:rPr lang="cs-CZ" altLang="cs-CZ" sz="2400" dirty="0"/>
              <a:t> nebo </a:t>
            </a:r>
            <a:r>
              <a:rPr lang="cs-CZ" altLang="cs-CZ" sz="2400" dirty="0" err="1"/>
              <a:t>kapitátní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Vyčleněn rod </a:t>
            </a:r>
            <a:r>
              <a:rPr lang="cs-CZ" altLang="cs-CZ" sz="2400" i="1" dirty="0" err="1">
                <a:solidFill>
                  <a:srgbClr val="00B0F0"/>
                </a:solidFill>
              </a:rPr>
              <a:t>Platessa</a:t>
            </a:r>
            <a:r>
              <a:rPr lang="cs-CZ" altLang="cs-CZ" sz="2400" dirty="0">
                <a:solidFill>
                  <a:srgbClr val="00B0F0"/>
                </a:solidFill>
              </a:rPr>
              <a:t> </a:t>
            </a:r>
            <a:r>
              <a:rPr lang="cs-CZ" altLang="cs-CZ" sz="2400" dirty="0"/>
              <a:t>(chybí </a:t>
            </a:r>
            <a:r>
              <a:rPr lang="cs-CZ" altLang="cs-CZ" sz="2400" dirty="0" err="1"/>
              <a:t>cavum</a:t>
            </a:r>
            <a:r>
              <a:rPr lang="cs-CZ" altLang="cs-CZ" sz="2400" dirty="0"/>
              <a:t>) </a:t>
            </a:r>
          </a:p>
        </p:txBody>
      </p:sp>
      <p:pic>
        <p:nvPicPr>
          <p:cNvPr id="12293" name="Picture 2" descr="http://westerndiatoms.colorado.edu/images/sized/images/genus_representative_images/Planothidium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0350"/>
            <a:ext cx="1295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http://westerndiatoms.colorado.edu/images/sized/images/species_representative_images/Planothidium_lanceolatum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4" y="5085184"/>
            <a:ext cx="1728366" cy="172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http://westerndiatoms.colorado.edu/images/sized/images/species_representative_images/Planothidium_frequentissimum_iconic-150x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42" y="4888143"/>
            <a:ext cx="1954064" cy="195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ovéPole 7"/>
          <p:cNvSpPr txBox="1">
            <a:spLocks noChangeArrowheads="1"/>
          </p:cNvSpPr>
          <p:nvPr/>
        </p:nvSpPr>
        <p:spPr bwMode="auto">
          <a:xfrm>
            <a:off x="1692151" y="6453336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Planothidium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lanceolatum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7" name="TextovéPole 8"/>
          <p:cNvSpPr txBox="1">
            <a:spLocks noChangeArrowheads="1"/>
          </p:cNvSpPr>
          <p:nvPr/>
        </p:nvSpPr>
        <p:spPr bwMode="auto">
          <a:xfrm>
            <a:off x="4355976" y="6465094"/>
            <a:ext cx="3641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Planothidium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frequentissimum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Obrázek 9" descr="C:\Users\Bara\Downloads\18_Planothidium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4314"/>
            <a:ext cx="956945" cy="136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" b="4159"/>
          <a:stretch/>
        </p:blipFill>
        <p:spPr bwMode="auto">
          <a:xfrm>
            <a:off x="5364088" y="4077072"/>
            <a:ext cx="1428750" cy="1428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7453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i="1" dirty="0" err="1">
                <a:solidFill>
                  <a:schemeClr val="accent6"/>
                </a:solidFill>
              </a:rPr>
              <a:t>Karayevia</a:t>
            </a:r>
            <a:r>
              <a:rPr lang="cs-CZ" altLang="cs-CZ" sz="4000" i="1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1434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r>
              <a:rPr lang="cs-CZ" altLang="cs-CZ" sz="2400" dirty="0"/>
              <a:t> s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radiální strie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r>
              <a:rPr lang="cs-CZ" altLang="cs-CZ" sz="2400" dirty="0"/>
              <a:t> bez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má téměř paralelní </a:t>
            </a:r>
            <a:r>
              <a:rPr lang="cs-CZ" altLang="cs-CZ" sz="2400" dirty="0" err="1"/>
              <a:t>striae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Valvy</a:t>
            </a:r>
            <a:r>
              <a:rPr lang="cs-CZ" altLang="cs-CZ" sz="2400" dirty="0"/>
              <a:t> eliptické až </a:t>
            </a:r>
            <a:r>
              <a:rPr lang="cs-CZ" altLang="cs-CZ" sz="2400" dirty="0" err="1"/>
              <a:t>lanceolátní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Možné i </a:t>
            </a:r>
            <a:r>
              <a:rPr lang="cs-CZ" altLang="cs-CZ" sz="2400" dirty="0" err="1"/>
              <a:t>kapitátní</a:t>
            </a:r>
            <a:r>
              <a:rPr lang="cs-CZ" altLang="cs-CZ" sz="2400" dirty="0"/>
              <a:t> konce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Terminální konce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zahnuté na stejnou stranu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 dirty="0">
                <a:solidFill>
                  <a:schemeClr val="accent6"/>
                </a:solidFill>
              </a:rPr>
              <a:t>Popis rodu byl vytvořen na základě </a:t>
            </a:r>
            <a:r>
              <a:rPr lang="cs-CZ" altLang="cs-CZ" sz="2400" i="1" dirty="0" err="1">
                <a:solidFill>
                  <a:schemeClr val="accent6"/>
                </a:solidFill>
              </a:rPr>
              <a:t>Karayevia</a:t>
            </a:r>
            <a:r>
              <a:rPr lang="cs-CZ" altLang="cs-CZ" sz="2400" i="1" dirty="0">
                <a:solidFill>
                  <a:schemeClr val="accent6"/>
                </a:solidFill>
              </a:rPr>
              <a:t> </a:t>
            </a:r>
            <a:r>
              <a:rPr lang="cs-CZ" altLang="cs-CZ" sz="2400" i="1" dirty="0" err="1">
                <a:solidFill>
                  <a:schemeClr val="accent6"/>
                </a:solidFill>
              </a:rPr>
              <a:t>oblongella</a:t>
            </a:r>
            <a:r>
              <a:rPr lang="cs-CZ" altLang="cs-CZ" sz="2400" dirty="0"/>
              <a:t>: nově </a:t>
            </a:r>
            <a:r>
              <a:rPr lang="cs-CZ" altLang="cs-CZ" sz="2400" b="1" i="1" dirty="0" err="1">
                <a:solidFill>
                  <a:srgbClr val="00B0F0"/>
                </a:solidFill>
              </a:rPr>
              <a:t>Platessa</a:t>
            </a:r>
            <a:r>
              <a:rPr lang="cs-CZ" altLang="cs-CZ" sz="2400" b="1" i="1" dirty="0">
                <a:solidFill>
                  <a:srgbClr val="00B0F0"/>
                </a:solidFill>
              </a:rPr>
              <a:t> </a:t>
            </a:r>
            <a:r>
              <a:rPr lang="cs-CZ" altLang="cs-CZ" sz="2400" b="1" i="1" dirty="0" err="1">
                <a:solidFill>
                  <a:srgbClr val="00B0F0"/>
                </a:solidFill>
              </a:rPr>
              <a:t>oblongella</a:t>
            </a:r>
            <a:r>
              <a:rPr lang="cs-CZ" altLang="cs-CZ" sz="2400" b="1" i="1" dirty="0">
                <a:solidFill>
                  <a:srgbClr val="00B0F0"/>
                </a:solidFill>
              </a:rPr>
              <a:t> </a:t>
            </a:r>
            <a:r>
              <a:rPr lang="cs-CZ" altLang="cs-CZ" sz="2400" dirty="0"/>
              <a:t>(druh s fascinující historií stihnul vystřídat 5 rodů- </a:t>
            </a:r>
            <a:r>
              <a:rPr lang="cs-CZ" altLang="cs-CZ" sz="2400" i="1" dirty="0" err="1">
                <a:solidFill>
                  <a:srgbClr val="C00000"/>
                </a:solidFill>
              </a:rPr>
              <a:t>Achnanthes</a:t>
            </a:r>
            <a:r>
              <a:rPr lang="cs-CZ" altLang="cs-CZ" sz="2400" dirty="0" err="1"/>
              <a:t>-</a:t>
            </a:r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Planothidium</a:t>
            </a:r>
            <a:r>
              <a:rPr lang="cs-CZ" altLang="cs-CZ" sz="2400" dirty="0" err="1"/>
              <a:t>-</a:t>
            </a:r>
            <a:r>
              <a:rPr lang="cs-CZ" altLang="cs-CZ" sz="2400" i="1" dirty="0" err="1">
                <a:solidFill>
                  <a:srgbClr val="FFC000"/>
                </a:solidFill>
              </a:rPr>
              <a:t>Psammothidium</a:t>
            </a:r>
            <a:r>
              <a:rPr lang="cs-CZ" altLang="cs-CZ" sz="2400" dirty="0" err="1"/>
              <a:t>-</a:t>
            </a:r>
            <a:r>
              <a:rPr lang="cs-CZ" altLang="cs-CZ" sz="2400" i="1" dirty="0" err="1">
                <a:solidFill>
                  <a:schemeClr val="accent6"/>
                </a:solidFill>
              </a:rPr>
              <a:t>Karayevia</a:t>
            </a:r>
            <a:r>
              <a:rPr lang="cs-CZ" altLang="cs-CZ" sz="2400" dirty="0" err="1"/>
              <a:t>-</a:t>
            </a:r>
            <a:r>
              <a:rPr lang="cs-CZ" altLang="cs-CZ" sz="2400" i="1" dirty="0" err="1">
                <a:solidFill>
                  <a:srgbClr val="00B0F0"/>
                </a:solidFill>
              </a:rPr>
              <a:t>Platessa</a:t>
            </a:r>
            <a:endParaRPr lang="cs-CZ" altLang="cs-CZ" sz="2400" i="1" dirty="0">
              <a:solidFill>
                <a:srgbClr val="00B0F0"/>
              </a:solidFill>
            </a:endParaRPr>
          </a:p>
        </p:txBody>
      </p:sp>
      <p:pic>
        <p:nvPicPr>
          <p:cNvPr id="14341" name="Picture 2" descr="http://westerndiatoms.colorado.edu/images/sized/images/species_representative_images/Karayevia_oblongell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41168"/>
            <a:ext cx="18002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 descr="C:\Users\Bara\Downloads\20_Karayevia.tif">
            <a:extLst>
              <a:ext uri="{FF2B5EF4-FFF2-40B4-BE49-F238E27FC236}">
                <a16:creationId xmlns:a16="http://schemas.microsoft.com/office/drawing/2014/main" id="{2DD669A0-DA92-9C66-DBB4-AD848C980F1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" b="2716"/>
          <a:stretch/>
        </p:blipFill>
        <p:spPr bwMode="auto">
          <a:xfrm rot="10800000">
            <a:off x="5364088" y="4996732"/>
            <a:ext cx="1691680" cy="1642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alt">
            <a:extLst>
              <a:ext uri="{FF2B5EF4-FFF2-40B4-BE49-F238E27FC236}">
                <a16:creationId xmlns:a16="http://schemas.microsoft.com/office/drawing/2014/main" id="{C148C938-CAB1-B5D5-A6EB-230886A23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20147"/>
            <a:ext cx="1907705" cy="19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742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i="1" dirty="0" err="1">
                <a:solidFill>
                  <a:srgbClr val="FFC000"/>
                </a:solidFill>
              </a:rPr>
              <a:t>Psammothidium</a:t>
            </a:r>
            <a:endParaRPr lang="cs-CZ" altLang="cs-CZ" sz="4000" i="1" dirty="0">
              <a:solidFill>
                <a:srgbClr val="FFC000"/>
              </a:solidFill>
            </a:endParaRPr>
          </a:p>
        </p:txBody>
      </p:sp>
      <p:sp>
        <p:nvSpPr>
          <p:cNvPr id="1331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r>
              <a:rPr lang="cs-CZ" altLang="cs-CZ" sz="2400" dirty="0"/>
              <a:t> s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je konkávní</a:t>
            </a:r>
            <a:r>
              <a:rPr lang="en-US" altLang="cs-CZ" sz="2400" dirty="0"/>
              <a:t>, </a:t>
            </a:r>
            <a:r>
              <a:rPr lang="cs-CZ" altLang="cs-CZ" sz="2400" dirty="0" err="1"/>
              <a:t>valva</a:t>
            </a:r>
            <a:r>
              <a:rPr lang="cs-CZ" altLang="cs-CZ" sz="2400" dirty="0"/>
              <a:t> bez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je k</a:t>
            </a:r>
            <a:r>
              <a:rPr lang="en-US" altLang="cs-CZ" sz="2400" dirty="0" err="1"/>
              <a:t>onvex</a:t>
            </a:r>
            <a:r>
              <a:rPr lang="cs-CZ" altLang="cs-CZ" sz="2400" dirty="0"/>
              <a:t>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Více eliptické než </a:t>
            </a:r>
            <a:r>
              <a:rPr lang="cs-CZ" altLang="cs-CZ" sz="2400" i="1" dirty="0" err="1"/>
              <a:t>Planothidium</a:t>
            </a:r>
            <a:endParaRPr lang="cs-CZ" altLang="cs-CZ" sz="2400" i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Konce zakulacené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Hustější </a:t>
            </a:r>
            <a:r>
              <a:rPr lang="cs-CZ" altLang="cs-CZ" sz="2400" dirty="0" err="1"/>
              <a:t>striace</a:t>
            </a:r>
            <a:r>
              <a:rPr lang="cs-CZ" altLang="cs-CZ" sz="2400" dirty="0"/>
              <a:t> (až </a:t>
            </a:r>
            <a:r>
              <a:rPr lang="it-IT" altLang="cs-CZ" sz="2400" dirty="0"/>
              <a:t>30 striae </a:t>
            </a:r>
            <a:r>
              <a:rPr lang="cs-CZ" altLang="cs-CZ" sz="2400" dirty="0"/>
              <a:t>na</a:t>
            </a:r>
            <a:r>
              <a:rPr lang="it-IT" altLang="cs-CZ" sz="2400" dirty="0"/>
              <a:t> 10 µm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Strie podobné na obou </a:t>
            </a:r>
            <a:r>
              <a:rPr lang="cs-CZ" altLang="cs-CZ" sz="2400" dirty="0" err="1"/>
              <a:t>valvách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Terminální konce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zahnuté opačným směrem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Výrazná centrální oblast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Často vázáno na </a:t>
            </a:r>
            <a:r>
              <a:rPr lang="cs-CZ" altLang="cs-CZ" sz="2400" dirty="0">
                <a:solidFill>
                  <a:srgbClr val="FFC000"/>
                </a:solidFill>
              </a:rPr>
              <a:t>písčité substráty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3317" name="Picture 2" descr="http://westerndiatoms.colorado.edu/images/sized/images/genus_representative_images/Psammothidium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889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http://westerndiatoms.colorado.edu/images/sized/images/species_representative_images/P_subatomoides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978400"/>
            <a:ext cx="1763712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ovéPole 6"/>
          <p:cNvSpPr txBox="1">
            <a:spLocks noChangeArrowheads="1"/>
          </p:cNvSpPr>
          <p:nvPr/>
        </p:nvSpPr>
        <p:spPr bwMode="auto">
          <a:xfrm>
            <a:off x="5867400" y="4572000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/>
              <a:t>Psammothidium subatomoides</a:t>
            </a:r>
          </a:p>
        </p:txBody>
      </p:sp>
      <p:pic>
        <p:nvPicPr>
          <p:cNvPr id="8" name="Obrázek 7" descr="C:\Users\Bara\Downloads\17_Psammothidium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6555"/>
            <a:ext cx="1343025" cy="1053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989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i="1" dirty="0" err="1">
                <a:solidFill>
                  <a:schemeClr val="accent5">
                    <a:lumMod val="75000"/>
                  </a:schemeClr>
                </a:solidFill>
              </a:rPr>
              <a:t>Cocconeis</a:t>
            </a:r>
            <a:endParaRPr lang="cs-CZ" altLang="cs-CZ" sz="4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5763" y="178117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Valvy</a:t>
            </a:r>
            <a:r>
              <a:rPr lang="cs-CZ" altLang="cs-CZ" sz="2400" dirty="0"/>
              <a:t> eliptické až kulaté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Valvy</a:t>
            </a:r>
            <a:r>
              <a:rPr lang="cs-CZ" altLang="cs-CZ" sz="2400" dirty="0"/>
              <a:t> s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mají po obvodu hyalinní oblast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Valvy</a:t>
            </a:r>
            <a:r>
              <a:rPr lang="cs-CZ" altLang="cs-CZ" sz="2400" dirty="0"/>
              <a:t> zahnuté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Terminální konce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rovné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Velmi běžný </a:t>
            </a:r>
            <a:r>
              <a:rPr lang="cs-CZ" altLang="cs-CZ" sz="2400" dirty="0">
                <a:solidFill>
                  <a:schemeClr val="accent5">
                    <a:lumMod val="75000"/>
                  </a:schemeClr>
                </a:solidFill>
              </a:rPr>
              <a:t>epifyt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5365" name="Picture 2" descr="http://westerndiatoms.colorado.edu/images/sized/images/genus_representative_images/Cocconeis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463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http://t0.gstatic.com/images?q=tbn:ANd9GcSvJjwmM_hEvbH-BNkaGcuLYU6QOcD-83QBbWmwa9eb7PuMI2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172075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 descr="http://t1.gstatic.com/images?q=tbn:ANd9GcQIckkarWlsJ6Yyj6_Mlw209Nk_hbyNafJauRIo0ZpKI0b14_5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1938"/>
            <a:ext cx="1763713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http://t0.gstatic.com/images?q=tbn:ANd9GcQsbGPnFHywGYShoy7UGiUIezVvyKV71E55CIEdTJy2fGVCImCH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370513"/>
            <a:ext cx="18002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ovéPole 8"/>
          <p:cNvSpPr txBox="1">
            <a:spLocks noChangeArrowheads="1"/>
          </p:cNvSpPr>
          <p:nvPr/>
        </p:nvSpPr>
        <p:spPr bwMode="auto">
          <a:xfrm>
            <a:off x="179388" y="4941888"/>
            <a:ext cx="2952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/>
              <a:t>Cocconeis pediculus</a:t>
            </a:r>
          </a:p>
        </p:txBody>
      </p:sp>
      <p:sp>
        <p:nvSpPr>
          <p:cNvPr id="15370" name="TextovéPole 9"/>
          <p:cNvSpPr txBox="1">
            <a:spLocks noChangeArrowheads="1"/>
          </p:cNvSpPr>
          <p:nvPr/>
        </p:nvSpPr>
        <p:spPr bwMode="auto">
          <a:xfrm>
            <a:off x="6335713" y="4724400"/>
            <a:ext cx="2808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/>
              <a:t>Cocconeis placentula</a:t>
            </a:r>
          </a:p>
        </p:txBody>
      </p:sp>
      <p:pic>
        <p:nvPicPr>
          <p:cNvPr id="11" name="Obrázek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56" y="338743"/>
            <a:ext cx="1688482" cy="12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175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Eucocconeis</a:t>
            </a:r>
            <a:endParaRPr lang="cs-CZ" altLang="cs-CZ" sz="40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Osové pole </a:t>
            </a:r>
            <a:r>
              <a:rPr lang="cs-CZ" altLang="cs-CZ" sz="2400" dirty="0" err="1"/>
              <a:t>sigmoidní</a:t>
            </a:r>
            <a:r>
              <a:rPr lang="cs-CZ" altLang="cs-CZ" sz="2400" dirty="0"/>
              <a:t> - zahnuté do S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Celkem vzácný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Litorál oligotrofních jezer, smáčené zdi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6389" name="Picture 2" descr="http://westerndiatoms.colorado.edu/images/sized/images/genus_representative_images/Eucocconeis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00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http://t2.gstatic.com/images?q=tbn:ANd9GcRNnWG7Qph7BZdpLK9IKiFrQuqmVW8GOtKVY7KilK3MnkaCTbC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1" y="4829332"/>
            <a:ext cx="3405064" cy="206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t3.gstatic.com/images?q=tbn:ANd9GcSxhX7AapDmA_pc4a_sPfDKEOEJ4UOV1rHadIrIBi92YuVnX5K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1268781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C:\Users\Bara\Downloads\16_Eucocconeis.tif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" b="2290"/>
          <a:stretch/>
        </p:blipFill>
        <p:spPr bwMode="auto">
          <a:xfrm>
            <a:off x="1763688" y="213122"/>
            <a:ext cx="1234911" cy="12660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78419" y="420698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Eucocconeis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flexella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23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i="1" dirty="0" err="1">
                <a:solidFill>
                  <a:schemeClr val="accent3">
                    <a:lumMod val="75000"/>
                  </a:schemeClr>
                </a:solidFill>
              </a:rPr>
              <a:t>Lemnicola</a:t>
            </a:r>
            <a:endParaRPr lang="cs-CZ" altLang="cs-CZ" sz="4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395536" y="189917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r>
              <a:rPr lang="cs-CZ" altLang="cs-CZ" sz="2400" dirty="0"/>
              <a:t> s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má </a:t>
            </a:r>
            <a:r>
              <a:rPr lang="cs-CZ" altLang="cs-CZ" sz="2400" dirty="0">
                <a:solidFill>
                  <a:schemeClr val="accent3">
                    <a:lumMod val="75000"/>
                  </a:schemeClr>
                </a:solidFill>
              </a:rPr>
              <a:t>asymetrický </a:t>
            </a:r>
            <a:r>
              <a:rPr lang="cs-CZ" altLang="cs-CZ" sz="2400" dirty="0" err="1">
                <a:solidFill>
                  <a:schemeClr val="accent3">
                    <a:lumMod val="75000"/>
                  </a:schemeClr>
                </a:solidFill>
              </a:rPr>
              <a:t>stauros</a:t>
            </a:r>
            <a:endParaRPr lang="cs-CZ" altLang="cs-CZ" sz="2400" dirty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Konce mohou být </a:t>
            </a:r>
            <a:r>
              <a:rPr lang="cs-CZ" altLang="cs-CZ" sz="2400" dirty="0" err="1"/>
              <a:t>subrostrátní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Valvy</a:t>
            </a:r>
            <a:r>
              <a:rPr lang="cs-CZ" altLang="cs-CZ" sz="2400" dirty="0"/>
              <a:t> lineární až lineárně eliptické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Žije epifyticky (</a:t>
            </a:r>
            <a:r>
              <a:rPr lang="cs-CZ" altLang="cs-CZ" sz="2400" i="1" dirty="0" err="1"/>
              <a:t>Lemna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Wolfia</a:t>
            </a:r>
            <a:r>
              <a:rPr lang="cs-CZ" altLang="cs-CZ" sz="2400" dirty="0"/>
              <a:t>)</a:t>
            </a:r>
          </a:p>
        </p:txBody>
      </p:sp>
      <p:pic>
        <p:nvPicPr>
          <p:cNvPr id="17413" name="Picture 2" descr="http://westerndiatoms.colorado.edu/images/sized/images/genus_representative_images/Lemnicol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051720" cy="205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http://t0.gstatic.com/images?q=tbn:ANd9GcRHxzRzfSSONW3L1E-zqIKkHBi_iqdYLVWwZfD74-vN6mL3eMy0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49298"/>
            <a:ext cx="2051720" cy="375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ovéPole 6"/>
          <p:cNvSpPr txBox="1">
            <a:spLocks noChangeArrowheads="1"/>
          </p:cNvSpPr>
          <p:nvPr/>
        </p:nvSpPr>
        <p:spPr bwMode="auto">
          <a:xfrm>
            <a:off x="4572000" y="6436889"/>
            <a:ext cx="309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 dirty="0" err="1">
                <a:solidFill>
                  <a:schemeClr val="accent3">
                    <a:lumMod val="75000"/>
                  </a:schemeClr>
                </a:solidFill>
              </a:rPr>
              <a:t>Lemnicola</a:t>
            </a:r>
            <a:r>
              <a:rPr lang="cs-CZ" altLang="cs-CZ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3">
                    <a:lumMod val="75000"/>
                  </a:schemeClr>
                </a:solidFill>
              </a:rPr>
              <a:t>hungarica</a:t>
            </a:r>
            <a:endParaRPr lang="cs-CZ" altLang="cs-CZ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Obrázek 7" descr="C:\Users\Bara\Downloads\21_Lemnicola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" b="1590"/>
          <a:stretch/>
        </p:blipFill>
        <p:spPr bwMode="auto">
          <a:xfrm>
            <a:off x="1022563" y="3980073"/>
            <a:ext cx="1800200" cy="2431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1417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F3159E2A-C470-423A-9CF2-8194D338A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9459" name="Zástupný obsah 4" descr="Obsah obrázku tráva, osoba, exteriér, strom&#10;&#10;Popis byl vytvořen automaticky">
            <a:extLst>
              <a:ext uri="{FF2B5EF4-FFF2-40B4-BE49-F238E27FC236}">
                <a16:creationId xmlns:a16="http://schemas.microsoft.com/office/drawing/2014/main" id="{77D8E51A-F457-4253-D8E0-56CFF7A1AD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3" y="0"/>
            <a:ext cx="91440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i="1" dirty="0">
                <a:solidFill>
                  <a:schemeClr val="accent5"/>
                </a:solidFill>
              </a:rPr>
              <a:t>     </a:t>
            </a:r>
            <a:r>
              <a:rPr lang="cs-CZ" sz="4000" i="1" dirty="0" err="1">
                <a:solidFill>
                  <a:schemeClr val="accent5"/>
                </a:solidFill>
              </a:rPr>
              <a:t>Asterionella</a:t>
            </a:r>
            <a:endParaRPr lang="cs-CZ" sz="4000" i="1" dirty="0">
              <a:solidFill>
                <a:schemeClr val="accent5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39417" y="1124744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Dlouhé </a:t>
            </a:r>
            <a:r>
              <a:rPr lang="cs-CZ" sz="2400" dirty="0" err="1"/>
              <a:t>frustuly</a:t>
            </a:r>
            <a:r>
              <a:rPr lang="cs-CZ" sz="2400" dirty="0"/>
              <a:t>, </a:t>
            </a:r>
            <a:r>
              <a:rPr lang="cs-CZ" sz="2400" dirty="0" err="1">
                <a:solidFill>
                  <a:schemeClr val="accent5"/>
                </a:solidFill>
              </a:rPr>
              <a:t>heteropolární</a:t>
            </a:r>
            <a:r>
              <a:rPr lang="cs-CZ" sz="2400" dirty="0"/>
              <a:t> - souměrné podle apikální osy, nesouměrné podle </a:t>
            </a:r>
            <a:r>
              <a:rPr lang="cs-CZ" sz="2400" dirty="0" err="1"/>
              <a:t>transapikální</a:t>
            </a:r>
            <a:r>
              <a:rPr lang="cs-CZ" sz="2400" dirty="0"/>
              <a:t> osy (jeden konec širší než druhý)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Buňky spojené širším apexem pomocí slizu do </a:t>
            </a:r>
            <a:r>
              <a:rPr lang="cs-CZ" sz="2400" dirty="0">
                <a:solidFill>
                  <a:schemeClr val="accent5"/>
                </a:solidFill>
              </a:rPr>
              <a:t>hvězdicovitých kolonií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Širší konec s koncovým polem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Konce </a:t>
            </a:r>
            <a:r>
              <a:rPr lang="cs-CZ" sz="2400" dirty="0" err="1"/>
              <a:t>frustul</a:t>
            </a:r>
            <a:r>
              <a:rPr lang="cs-CZ" sz="2400" dirty="0"/>
              <a:t> hlavaté – </a:t>
            </a:r>
            <a:r>
              <a:rPr lang="cs-CZ" sz="2400" dirty="0" err="1"/>
              <a:t>kapitátní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Kosmopolitní (lehce se šíří – </a:t>
            </a:r>
            <a:r>
              <a:rPr lang="cs-CZ" sz="2400" dirty="0" err="1">
                <a:solidFill>
                  <a:schemeClr val="accent5"/>
                </a:solidFill>
              </a:rPr>
              <a:t>antropochorie</a:t>
            </a:r>
            <a:r>
              <a:rPr lang="cs-CZ" sz="2400" dirty="0"/>
              <a:t>, eutrofní vody, </a:t>
            </a:r>
            <a:r>
              <a:rPr lang="cs-CZ" sz="2400" dirty="0">
                <a:solidFill>
                  <a:schemeClr val="accent5"/>
                </a:solidFill>
              </a:rPr>
              <a:t>plankton</a:t>
            </a:r>
            <a:r>
              <a:rPr lang="cs-CZ" sz="2400" dirty="0"/>
              <a:t>)</a:t>
            </a:r>
          </a:p>
        </p:txBody>
      </p:sp>
      <p:pic>
        <p:nvPicPr>
          <p:cNvPr id="7170" name="Picture 2" descr="C:\Users\bara\Desktop\Asterionella%20sp_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40994"/>
            <a:ext cx="2441523" cy="196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789039"/>
            <a:ext cx="1681862" cy="305898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779912" y="458112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accent5"/>
                </a:solidFill>
              </a:rPr>
              <a:t>Asterionella</a:t>
            </a:r>
            <a:r>
              <a:rPr lang="cs-CZ" i="1" dirty="0">
                <a:solidFill>
                  <a:schemeClr val="accent5"/>
                </a:solidFill>
              </a:rPr>
              <a:t> </a:t>
            </a:r>
            <a:r>
              <a:rPr lang="cs-CZ" i="1" dirty="0" err="1">
                <a:solidFill>
                  <a:schemeClr val="accent5"/>
                </a:solidFill>
              </a:rPr>
              <a:t>formosa</a:t>
            </a:r>
            <a:endParaRPr lang="cs-CZ" i="1" dirty="0">
              <a:solidFill>
                <a:schemeClr val="accent5"/>
              </a:solidFill>
            </a:endParaRPr>
          </a:p>
          <a:p>
            <a:r>
              <a:rPr lang="cs-CZ" i="1" dirty="0" err="1">
                <a:solidFill>
                  <a:schemeClr val="accent5"/>
                </a:solidFill>
              </a:rPr>
              <a:t>Asterionella</a:t>
            </a:r>
            <a:r>
              <a:rPr lang="cs-CZ" i="1" dirty="0">
                <a:solidFill>
                  <a:schemeClr val="accent5"/>
                </a:solidFill>
              </a:rPr>
              <a:t> </a:t>
            </a:r>
            <a:r>
              <a:rPr lang="cs-CZ" i="1" dirty="0" err="1">
                <a:solidFill>
                  <a:schemeClr val="accent5"/>
                </a:solidFill>
              </a:rPr>
              <a:t>ralfsii</a:t>
            </a:r>
            <a:endParaRPr lang="cs-CZ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98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9440" t="14155" r="26101" b="4762"/>
          <a:stretch/>
        </p:blipFill>
        <p:spPr>
          <a:xfrm>
            <a:off x="73570" y="239913"/>
            <a:ext cx="8996855" cy="636583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3570" y="2291255"/>
            <a:ext cx="8996855" cy="66215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18662" y="239913"/>
            <a:ext cx="574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Detekce organického znečištění v jezeře </a:t>
            </a:r>
            <a:r>
              <a:rPr lang="cs-CZ" b="1" dirty="0" err="1"/>
              <a:t>Balea</a:t>
            </a:r>
            <a:endParaRPr lang="cs-CZ" b="1" dirty="0"/>
          </a:p>
        </p:txBody>
      </p:sp>
      <p:pic>
        <p:nvPicPr>
          <p:cNvPr id="3" name="Picture 4" descr="Image result for lake balea eng">
            <a:extLst>
              <a:ext uri="{FF2B5EF4-FFF2-40B4-BE49-F238E27FC236}">
                <a16:creationId xmlns:a16="http://schemas.microsoft.com/office/drawing/2014/main" id="{0F88C59B-52DD-1812-2147-B3899ED5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68" y="4078122"/>
            <a:ext cx="2778520" cy="18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0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chemeClr val="accent2">
                    <a:lumMod val="75000"/>
                  </a:schemeClr>
                </a:solidFill>
              </a:rPr>
              <a:t>Ctenophora</a:t>
            </a:r>
            <a:endParaRPr lang="cs-CZ" sz="4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Dříve </a:t>
            </a:r>
            <a:r>
              <a:rPr lang="cs-CZ" sz="2400" i="1" dirty="0" err="1"/>
              <a:t>Synedra</a:t>
            </a:r>
            <a:endParaRPr lang="cs-CZ" sz="2400" i="1" dirty="0"/>
          </a:p>
          <a:p>
            <a:pPr>
              <a:lnSpc>
                <a:spcPct val="80000"/>
              </a:lnSpc>
            </a:pPr>
            <a:r>
              <a:rPr lang="cs-CZ" sz="2400" dirty="0" err="1"/>
              <a:t>Frustuly</a:t>
            </a:r>
            <a:r>
              <a:rPr lang="cs-CZ" sz="2400" dirty="0"/>
              <a:t> prodloužené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Lineární až </a:t>
            </a:r>
            <a:r>
              <a:rPr lang="cs-CZ" sz="2400" dirty="0" err="1"/>
              <a:t>lanceolátní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 centrální oblasti </a:t>
            </a:r>
            <a:r>
              <a:rPr lang="cs-CZ" sz="2400" dirty="0" err="1">
                <a:solidFill>
                  <a:schemeClr val="accent2">
                    <a:lumMod val="75000"/>
                  </a:schemeClr>
                </a:solidFill>
              </a:rPr>
              <a:t>fascia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cs-CZ" sz="2400" dirty="0"/>
              <a:t>s „</a:t>
            </a:r>
            <a:r>
              <a:rPr lang="cs-CZ" sz="2400" dirty="0" err="1"/>
              <a:t>ghost</a:t>
            </a:r>
            <a:r>
              <a:rPr lang="cs-CZ" sz="2400" dirty="0"/>
              <a:t> </a:t>
            </a:r>
            <a:r>
              <a:rPr lang="cs-CZ" sz="2400" dirty="0" err="1"/>
              <a:t>striae</a:t>
            </a:r>
            <a:r>
              <a:rPr lang="cs-CZ" sz="2400" dirty="0"/>
              <a:t>“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Bentos, </a:t>
            </a:r>
            <a:r>
              <a:rPr lang="cs-CZ" sz="2400" dirty="0" err="1"/>
              <a:t>epifyton</a:t>
            </a:r>
            <a:r>
              <a:rPr lang="cs-CZ" sz="2400" dirty="0"/>
              <a:t>, </a:t>
            </a:r>
            <a:r>
              <a:rPr lang="cs-CZ" sz="2400" dirty="0" err="1">
                <a:solidFill>
                  <a:schemeClr val="accent2">
                    <a:lumMod val="75000"/>
                  </a:schemeClr>
                </a:solidFill>
              </a:rPr>
              <a:t>halofilní</a:t>
            </a:r>
            <a:endParaRPr lang="cs-CZ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3" name="Picture 3" descr="C:\Users\bara\Desktop\Ctenophora_iconic-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12456" y="3322941"/>
            <a:ext cx="3499729" cy="335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43608" y="63093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Ctenophora</a:t>
            </a:r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2">
                    <a:lumMod val="75000"/>
                  </a:schemeClr>
                </a:solidFill>
              </a:rPr>
              <a:t>pulchella</a:t>
            </a:r>
            <a:endParaRPr lang="cs-CZ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Obrázek 6" descr="C:\Users\Bara\Downloads\10_Ctenophora (1)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" b="2139"/>
          <a:stretch/>
        </p:blipFill>
        <p:spPr bwMode="auto">
          <a:xfrm>
            <a:off x="7668344" y="188404"/>
            <a:ext cx="445135" cy="2362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6340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err="1">
                <a:solidFill>
                  <a:srgbClr val="00B050"/>
                </a:solidFill>
              </a:rPr>
              <a:t>Diatoma</a:t>
            </a:r>
            <a:endParaRPr lang="cs-CZ" sz="4000" i="1" dirty="0">
              <a:solidFill>
                <a:srgbClr val="00B05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15491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Frustuly</a:t>
            </a:r>
            <a:r>
              <a:rPr lang="cs-CZ" sz="2400" dirty="0"/>
              <a:t> eliptické až lineární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Konce někdy mírně </a:t>
            </a:r>
            <a:r>
              <a:rPr lang="cs-CZ" sz="2400" dirty="0" err="1"/>
              <a:t>kapitátní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Transapikální</a:t>
            </a:r>
            <a:r>
              <a:rPr lang="cs-CZ" sz="2400" dirty="0"/>
              <a:t> (příčná) </a:t>
            </a:r>
            <a:r>
              <a:rPr lang="cs-CZ" sz="2400" dirty="0">
                <a:solidFill>
                  <a:srgbClr val="00B050"/>
                </a:solidFill>
              </a:rPr>
              <a:t>žebra- </a:t>
            </a:r>
            <a:r>
              <a:rPr lang="cs-CZ" sz="2400" dirty="0" err="1">
                <a:solidFill>
                  <a:srgbClr val="00B050"/>
                </a:solidFill>
              </a:rPr>
              <a:t>costae</a:t>
            </a:r>
            <a:endParaRPr lang="cs-CZ" sz="2400" dirty="0">
              <a:solidFill>
                <a:srgbClr val="00B05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400" dirty="0"/>
              <a:t>Na koncích jsou koncová pole (</a:t>
            </a:r>
            <a:r>
              <a:rPr lang="cs-CZ" sz="2400" dirty="0" err="1"/>
              <a:t>apical</a:t>
            </a:r>
            <a:r>
              <a:rPr lang="cs-CZ" sz="2400" dirty="0"/>
              <a:t> </a:t>
            </a:r>
            <a:r>
              <a:rPr lang="cs-CZ" sz="2400" dirty="0" err="1"/>
              <a:t>pore</a:t>
            </a:r>
            <a:r>
              <a:rPr lang="cs-CZ" sz="2400" dirty="0"/>
              <a:t> </a:t>
            </a:r>
            <a:r>
              <a:rPr lang="cs-CZ" sz="2400" dirty="0" err="1"/>
              <a:t>fields</a:t>
            </a:r>
            <a:r>
              <a:rPr lang="cs-CZ" sz="2400" dirty="0"/>
              <a:t>) – sekrece slizu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Kolonie uspořádané „</a:t>
            </a:r>
            <a:r>
              <a:rPr lang="cs-CZ" sz="2400" dirty="0" err="1">
                <a:solidFill>
                  <a:srgbClr val="00B050"/>
                </a:solidFill>
              </a:rPr>
              <a:t>cik-cak</a:t>
            </a:r>
            <a:r>
              <a:rPr lang="cs-CZ" sz="2400" dirty="0"/>
              <a:t>“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sz="2400" i="1" dirty="0"/>
              <a:t>        </a:t>
            </a:r>
            <a:endParaRPr lang="cs-CZ" sz="1600" dirty="0"/>
          </a:p>
        </p:txBody>
      </p:sp>
      <p:pic>
        <p:nvPicPr>
          <p:cNvPr id="7" name="Obrázek 6" descr="C:\Users\Bara\Downloads\04_Diatoma.ti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" b="2977"/>
          <a:stretch/>
        </p:blipFill>
        <p:spPr bwMode="auto">
          <a:xfrm>
            <a:off x="6588224" y="188640"/>
            <a:ext cx="2016224" cy="2303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Diatoma vulgaris Bory | Nordic Microalg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87" y="3983476"/>
            <a:ext cx="3832699" cy="28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627784" y="3578472"/>
            <a:ext cx="31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rgbClr val="00B050"/>
                </a:solidFill>
              </a:rPr>
              <a:t>Diatoma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vulgaris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dirty="0">
                <a:solidFill>
                  <a:srgbClr val="00B050"/>
                </a:solidFill>
              </a:rPr>
              <a:t>(nemá trny)</a:t>
            </a:r>
          </a:p>
        </p:txBody>
      </p:sp>
    </p:spTree>
    <p:extLst>
      <p:ext uri="{BB962C8B-B14F-4D97-AF65-F5344CB8AC3E}">
        <p14:creationId xmlns:p14="http://schemas.microsoft.com/office/powerpoint/2010/main" val="5260922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1614</Words>
  <Application>Microsoft Office PowerPoint</Application>
  <PresentationFormat>Předvádění na obrazovce (4:3)</PresentationFormat>
  <Paragraphs>340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1" baseType="lpstr">
      <vt:lpstr>Arial</vt:lpstr>
      <vt:lpstr>Calibri</vt:lpstr>
      <vt:lpstr>Wingdings</vt:lpstr>
      <vt:lpstr>Motiv systému Office</vt:lpstr>
      <vt:lpstr>Rozsivky bez raphe, rozsivky s raphe na jedné valvě, historie diatomologie</vt:lpstr>
      <vt:lpstr>Morfologické pojmy</vt:lpstr>
      <vt:lpstr>Morfologické pojmy</vt:lpstr>
      <vt:lpstr>Rozsivky bez raphe</vt:lpstr>
      <vt:lpstr>Rozsivky bez raphe</vt:lpstr>
      <vt:lpstr>     Asterionella</vt:lpstr>
      <vt:lpstr>Prezentace aplikace PowerPoint</vt:lpstr>
      <vt:lpstr>Ctenophora</vt:lpstr>
      <vt:lpstr>Diatoma</vt:lpstr>
      <vt:lpstr>Odontidium</vt:lpstr>
      <vt:lpstr>Hannaea</vt:lpstr>
      <vt:lpstr>Meridion</vt:lpstr>
      <vt:lpstr>Fragilaria</vt:lpstr>
      <vt:lpstr>Fragilaria versus Synedra</vt:lpstr>
      <vt:lpstr>Fragilaria versus Synedra II</vt:lpstr>
      <vt:lpstr>Fragilaria se rozpadla na:</vt:lpstr>
      <vt:lpstr>Staurosira</vt:lpstr>
      <vt:lpstr>Pseudostaurosira</vt:lpstr>
      <vt:lpstr>Staurosirella</vt:lpstr>
      <vt:lpstr>Stauroforma</vt:lpstr>
      <vt:lpstr>Fragilariforma</vt:lpstr>
      <vt:lpstr>Tabularia</vt:lpstr>
      <vt:lpstr>Tabellaria</vt:lpstr>
      <vt:lpstr>Tetracyclus</vt:lpstr>
      <vt:lpstr>Ulnaria</vt:lpstr>
      <vt:lpstr>Vynález mikroskopu</vt:lpstr>
      <vt:lpstr>Historie diatomologie</vt:lpstr>
      <vt:lpstr>Historie diatomologie</vt:lpstr>
      <vt:lpstr>Historie diatomologie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Rozsivky dnes /loučí se/, Petříčkovi /klaní se/,  že nás tolik /miloval/ vědu o nás /piloval/.</vt:lpstr>
      <vt:lpstr>Prezentace aplikace PowerPoint</vt:lpstr>
      <vt:lpstr>Prezentace aplikace PowerPoint</vt:lpstr>
      <vt:lpstr>Morfologické pojmy</vt:lpstr>
      <vt:lpstr>Rozsivky s raphe na jedné valvě</vt:lpstr>
      <vt:lpstr>Achnanthes</vt:lpstr>
      <vt:lpstr>Achnanthidium</vt:lpstr>
      <vt:lpstr>Planothidium</vt:lpstr>
      <vt:lpstr>Karayevia </vt:lpstr>
      <vt:lpstr>Psammothidium</vt:lpstr>
      <vt:lpstr>Cocconeis</vt:lpstr>
      <vt:lpstr>Eucocconeis</vt:lpstr>
      <vt:lpstr>Lemnicola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 Hutňan Chattová</cp:lastModifiedBy>
  <cp:revision>116</cp:revision>
  <dcterms:created xsi:type="dcterms:W3CDTF">2012-09-10T15:35:35Z</dcterms:created>
  <dcterms:modified xsi:type="dcterms:W3CDTF">2024-11-06T11:12:39Z</dcterms:modified>
</cp:coreProperties>
</file>