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1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1" r:id="rId11"/>
    <p:sldId id="48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6229-7310-4491-B5FB-956DF3191E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EC7C4-020F-46F6-8652-8B363E4A55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29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5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8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6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8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6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1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14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1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350E-907D-4692-96F3-185601031A3B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E608-C8C9-4BD8-AFB3-E1C9D9B524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2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p.cz/cz/prehled_akceptovanych_metodik_tekoucich_vo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algologické metody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ýsledek obrázku pro planktonní sí&amp;t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556792"/>
            <a:ext cx="6516215" cy="43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Zpracování vzorku rozsivek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Odstranění buněčného obsahu oxidačními činidly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Poté připravení preparátu pomocí uzavíratelných médií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0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2" descr="D:\bart\Varia\Logo_blauw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163"/>
            <a:ext cx="8572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3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endParaRPr lang="cs-CZ" sz="3600"/>
          </a:p>
        </p:txBody>
      </p:sp>
      <p:pic>
        <p:nvPicPr>
          <p:cNvPr id="40966" name="Picture 2" descr="C:\Documents and Settings\Mišis\Plocha\diplomka final\diplomka\obrázky dipl\SEM diplo\AMS W33 06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7" name="TextovéPole 7"/>
          <p:cNvSpPr txBox="1">
            <a:spLocks noChangeArrowheads="1"/>
          </p:cNvSpPr>
          <p:nvPr/>
        </p:nvSpPr>
        <p:spPr bwMode="auto">
          <a:xfrm>
            <a:off x="1357313" y="0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400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2433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/>
              <a:t>V terénu:</a:t>
            </a:r>
          </a:p>
          <a:p>
            <a:r>
              <a:rPr lang="cs-CZ" altLang="cs-CZ" sz="2400" dirty="0"/>
              <a:t>Měření: koncentrace kyslíku, pH, průhlednost, teplota, konduktivita (salinita, hustota)</a:t>
            </a:r>
          </a:p>
          <a:p>
            <a:r>
              <a:rPr lang="cs-CZ" altLang="cs-CZ" sz="2400" dirty="0"/>
              <a:t>Kyslík a pH se mění během dne v důsledku fotosyntézy</a:t>
            </a:r>
          </a:p>
          <a:p>
            <a:r>
              <a:rPr lang="cs-CZ" altLang="cs-CZ" sz="2400" dirty="0"/>
              <a:t>Průhlednost: </a:t>
            </a:r>
            <a:r>
              <a:rPr lang="cs-CZ" altLang="cs-CZ" sz="2400" dirty="0" err="1"/>
              <a:t>Secciho</a:t>
            </a:r>
            <a:r>
              <a:rPr lang="cs-CZ" altLang="cs-CZ" sz="2400" dirty="0"/>
              <a:t> deska</a:t>
            </a:r>
          </a:p>
          <a:p>
            <a:r>
              <a:rPr lang="cs-CZ" altLang="cs-CZ" sz="2400" dirty="0"/>
              <a:t>Odebrání vzorku pro laboratorní stanovení živin a chlorofylu a</a:t>
            </a:r>
          </a:p>
          <a:p>
            <a:r>
              <a:rPr lang="cs-CZ" altLang="cs-CZ" sz="2400" dirty="0"/>
              <a:t>Mayerovy lahve (hlubinný odběr)</a:t>
            </a:r>
          </a:p>
          <a:p>
            <a:r>
              <a:rPr lang="cs-CZ" altLang="cs-CZ" sz="2400" dirty="0"/>
              <a:t>Planktonní sítě (získání určité frakce fytoplanktonu)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ecciho des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08" y="4874306"/>
            <a:ext cx="1874912" cy="18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anktonní sí&amp;tcaron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66" y="-1"/>
            <a:ext cx="1397146" cy="18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9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fytoplanktonu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/>
              <a:t>V laboratoři:</a:t>
            </a:r>
          </a:p>
          <a:p>
            <a:r>
              <a:rPr lang="cs-CZ" altLang="cs-CZ" sz="2400" dirty="0"/>
              <a:t>Sedimentace - </a:t>
            </a:r>
            <a:r>
              <a:rPr lang="cs-CZ" altLang="cs-CZ" sz="2400" dirty="0" err="1"/>
              <a:t>Untermöhlova</a:t>
            </a:r>
            <a:r>
              <a:rPr lang="cs-CZ" altLang="cs-CZ" sz="2400" dirty="0"/>
              <a:t> metoda v sedimentační komůrce o známém objemu a ploše dna</a:t>
            </a:r>
          </a:p>
          <a:p>
            <a:r>
              <a:rPr lang="cs-CZ" altLang="cs-CZ" sz="2400" dirty="0"/>
              <a:t>Filtrace, centrifugace</a:t>
            </a:r>
          </a:p>
          <a:p>
            <a:r>
              <a:rPr lang="cs-CZ" altLang="cs-CZ" sz="2400" dirty="0"/>
              <a:t>Kvantifikace (</a:t>
            </a:r>
            <a:r>
              <a:rPr lang="cs-CZ" altLang="cs-CZ" sz="2400" dirty="0" err="1"/>
              <a:t>Cyrusova</a:t>
            </a:r>
            <a:r>
              <a:rPr lang="cs-CZ" altLang="cs-CZ" sz="2400" dirty="0"/>
              <a:t> komůrka)</a:t>
            </a:r>
          </a:p>
          <a:p>
            <a:r>
              <a:rPr lang="cs-CZ" altLang="cs-CZ" sz="2400" dirty="0"/>
              <a:t>Zpracování vzorku do 48 hodin</a:t>
            </a:r>
          </a:p>
          <a:p>
            <a:r>
              <a:rPr lang="cs-CZ" altLang="cs-CZ" sz="2400" dirty="0"/>
              <a:t>Fixace </a:t>
            </a:r>
            <a:r>
              <a:rPr lang="cs-CZ" altLang="cs-CZ" sz="2400" dirty="0" err="1"/>
              <a:t>Lugolovým</a:t>
            </a:r>
            <a:r>
              <a:rPr lang="cs-CZ" altLang="cs-CZ" sz="2400" dirty="0"/>
              <a:t> roztokem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958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24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>
                <a:hlinkClick r:id="rId2"/>
              </a:rPr>
              <a:t>http://www.mzp.cz/cz/prehled_akceptovanych_metodik_tekoucich_vod</a:t>
            </a:r>
            <a:endParaRPr lang="cs-CZ" sz="2400" dirty="0"/>
          </a:p>
          <a:p>
            <a:r>
              <a:rPr lang="cs-CZ" sz="2400" dirty="0"/>
              <a:t>V souladu s WFD je termín </a:t>
            </a:r>
            <a:r>
              <a:rPr lang="cs-CZ" sz="2400" dirty="0" err="1"/>
              <a:t>fytobentos</a:t>
            </a:r>
            <a:r>
              <a:rPr lang="cs-CZ" sz="2400" dirty="0"/>
              <a:t> používán pro označení souboru </a:t>
            </a:r>
            <a:r>
              <a:rPr lang="cs-CZ" sz="2400" dirty="0" err="1"/>
              <a:t>fototrofních</a:t>
            </a:r>
            <a:r>
              <a:rPr lang="cs-CZ" sz="2400" dirty="0"/>
              <a:t> mikrofyt osidlujících dno.</a:t>
            </a:r>
          </a:p>
          <a:p>
            <a:pPr marL="0" indent="0"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Výběr vhodného podkladu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Oškrab </a:t>
            </a:r>
            <a:r>
              <a:rPr lang="cs-CZ" sz="2400" dirty="0" err="1"/>
              <a:t>epilitonu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Transport v chladu a temnu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Mikroskopický rozbor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Zhotovení trvalých preparátů rozsivek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Fixace formaldehydem</a:t>
            </a:r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304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Terénní pomůcky:</a:t>
            </a:r>
          </a:p>
          <a:p>
            <a:r>
              <a:rPr lang="cs-CZ" sz="2400" dirty="0"/>
              <a:t>rybářské </a:t>
            </a:r>
            <a:r>
              <a:rPr lang="cs-CZ" sz="2400" dirty="0" err="1"/>
              <a:t>holinky</a:t>
            </a:r>
            <a:endParaRPr lang="cs-CZ" sz="2400" dirty="0"/>
          </a:p>
          <a:p>
            <a:r>
              <a:rPr lang="cs-CZ" sz="2400" dirty="0"/>
              <a:t>nůž, zabroušená lžíce nebo skalpel, (zubní kartáček), pinzeta</a:t>
            </a:r>
          </a:p>
          <a:p>
            <a:r>
              <a:rPr lang="cs-CZ" sz="2400" dirty="0"/>
              <a:t>plastová miska</a:t>
            </a:r>
          </a:p>
          <a:p>
            <a:r>
              <a:rPr lang="cs-CZ" sz="2400" dirty="0"/>
              <a:t>plastová lahvička (optimálně 100 ml) se šroubovacím uzávěrem</a:t>
            </a:r>
          </a:p>
          <a:p>
            <a:r>
              <a:rPr lang="cs-CZ" sz="2400" dirty="0"/>
              <a:t>nesmazatelný fix</a:t>
            </a:r>
          </a:p>
          <a:p>
            <a:r>
              <a:rPr lang="cs-CZ" sz="2400" dirty="0"/>
              <a:t>chladicí box</a:t>
            </a:r>
          </a:p>
          <a:p>
            <a:r>
              <a:rPr lang="cs-CZ" sz="2400" dirty="0"/>
              <a:t>fotoaparát</a:t>
            </a:r>
          </a:p>
          <a:p>
            <a:r>
              <a:rPr lang="cs-CZ" sz="2400" dirty="0"/>
              <a:t>GPS přístroj</a:t>
            </a:r>
          </a:p>
          <a:p>
            <a:r>
              <a:rPr lang="pt-BR" sz="2400" dirty="0"/>
              <a:t>terénní p</a:t>
            </a:r>
            <a:r>
              <a:rPr lang="cs-CZ" sz="2400" dirty="0"/>
              <a:t>ř</a:t>
            </a:r>
            <a:r>
              <a:rPr lang="pt-BR" sz="2400" dirty="0"/>
              <a:t>ístroje pro analýzu vody (pH, </a:t>
            </a:r>
            <a:r>
              <a:rPr lang="cs-CZ" sz="2400" dirty="0"/>
              <a:t>obsah kyslíku</a:t>
            </a:r>
            <a:r>
              <a:rPr lang="pt-BR" sz="2400" dirty="0"/>
              <a:t>, teplota, vodivost)</a:t>
            </a:r>
          </a:p>
          <a:p>
            <a:r>
              <a:rPr lang="cs-CZ" sz="2400" dirty="0"/>
              <a:t>gumové rukavice</a:t>
            </a:r>
          </a:p>
        </p:txBody>
      </p:sp>
    </p:spTree>
    <p:extLst>
      <p:ext uri="{BB962C8B-B14F-4D97-AF65-F5344CB8AC3E}">
        <p14:creationId xmlns:p14="http://schemas.microsoft.com/office/powerpoint/2010/main" val="232108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u="sng" dirty="0"/>
              <a:t>Vzorkování</a:t>
            </a:r>
          </a:p>
          <a:p>
            <a:pPr marL="0" indent="0">
              <a:buNone/>
            </a:pPr>
            <a:r>
              <a:rPr lang="cs-CZ" sz="2400" b="1" dirty="0"/>
              <a:t>Vzorkovací období: </a:t>
            </a:r>
          </a:p>
          <a:p>
            <a:pPr marL="0" indent="0">
              <a:buNone/>
            </a:pPr>
            <a:r>
              <a:rPr lang="cs-CZ" sz="2400" dirty="0"/>
              <a:t>Odběr vzorku je optimálně prováděn </a:t>
            </a:r>
            <a:r>
              <a:rPr lang="cs-CZ" sz="2400" b="1" dirty="0"/>
              <a:t>čtvrtletně</a:t>
            </a:r>
            <a:r>
              <a:rPr lang="cs-CZ" sz="2400" dirty="0"/>
              <a:t>, zimní odběr je možné vynechat.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Odběry vzorku se provádějí:</a:t>
            </a:r>
          </a:p>
          <a:p>
            <a:r>
              <a:rPr lang="cs-CZ" sz="2400" dirty="0"/>
              <a:t>v jarním období (březen – polovina května)</a:t>
            </a:r>
          </a:p>
          <a:p>
            <a:r>
              <a:rPr lang="cs-CZ" sz="2400" dirty="0"/>
              <a:t>v letním období (konec června – polovina srpna)</a:t>
            </a:r>
          </a:p>
          <a:p>
            <a:r>
              <a:rPr lang="cs-CZ" sz="2400" dirty="0"/>
              <a:t>v podzimním období (říjen – polovina listopadu)</a:t>
            </a:r>
          </a:p>
        </p:txBody>
      </p:sp>
    </p:spTree>
    <p:extLst>
      <p:ext uri="{BB962C8B-B14F-4D97-AF65-F5344CB8AC3E}">
        <p14:creationId xmlns:p14="http://schemas.microsoft.com/office/powerpoint/2010/main" val="176794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Odběr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/>
              <a:t>Výběr reprezentativního- charakteristického úseku toku (s větším množstvím vyjmutelných kamenů)</a:t>
            </a:r>
          </a:p>
          <a:p>
            <a:r>
              <a:rPr lang="cs-CZ" sz="2400" dirty="0"/>
              <a:t>Označení odběrového úseku (slovní, GPS souřadnice, fotografie)</a:t>
            </a:r>
          </a:p>
          <a:p>
            <a:r>
              <a:rPr lang="cs-CZ" sz="2400" dirty="0"/>
              <a:t>Výběr podkladu- odebírá se přednostně </a:t>
            </a:r>
            <a:r>
              <a:rPr lang="cs-CZ" sz="2400" dirty="0" err="1"/>
              <a:t>epiliton</a:t>
            </a:r>
            <a:r>
              <a:rPr lang="cs-CZ" sz="2400" dirty="0"/>
              <a:t> (nárost na kamenech; vedle </a:t>
            </a:r>
            <a:r>
              <a:rPr lang="cs-CZ" sz="2400" dirty="0" err="1"/>
              <a:t>fototrofních</a:t>
            </a:r>
            <a:r>
              <a:rPr lang="cs-CZ" sz="2400" dirty="0"/>
              <a:t> organismů (sinic a řas) obsahuje i heterotrofní složku</a:t>
            </a:r>
          </a:p>
          <a:p>
            <a:r>
              <a:rPr lang="cs-CZ" sz="2400" dirty="0"/>
              <a:t>Preferovány kameny o velikosti 10-20 cm (stabilní, umožňují rozvoj společenstva)</a:t>
            </a:r>
          </a:p>
          <a:p>
            <a:r>
              <a:rPr lang="cs-CZ" sz="2400" dirty="0"/>
              <a:t>Odběr z cca 5 kamenů</a:t>
            </a:r>
          </a:p>
          <a:p>
            <a:r>
              <a:rPr lang="cs-CZ" sz="2400" dirty="0"/>
              <a:t>Odběr z hlavního proudu řeky</a:t>
            </a:r>
          </a:p>
          <a:p>
            <a:pPr marL="0" indent="0">
              <a:buNone/>
            </a:pPr>
            <a:r>
              <a:rPr lang="cs-CZ" sz="2400" dirty="0"/>
              <a:t>+ Základní měření: (teplota vody, koncentrace rozpuštěného kyslíku, pH a elektrická vodivost)</a:t>
            </a:r>
          </a:p>
        </p:txBody>
      </p:sp>
    </p:spTree>
    <p:extLst>
      <p:ext uri="{BB962C8B-B14F-4D97-AF65-F5344CB8AC3E}">
        <p14:creationId xmlns:p14="http://schemas.microsoft.com/office/powerpoint/2010/main" val="3337405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Vlastní odběr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Odstranění nečistot, detritu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Dále možné dva způsoby: přímý seškrab do vzorkovnice, či oškrábání nárostu do misky + v misce kamen opláchnout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 odběru lze použít: kartáček, skalpel, nůž, lžíci- nutno vždy opláchnout v říční vodě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Odběrová lahvička se neplní až po okraj (ideálně do ¾), aby se nevyčerpal kyslík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Popis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Transport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Zpracování do 48 hodin od odběru, jinak nutná konzervace formaldehydem</a:t>
            </a:r>
          </a:p>
        </p:txBody>
      </p:sp>
    </p:spTree>
    <p:extLst>
      <p:ext uri="{BB962C8B-B14F-4D97-AF65-F5344CB8AC3E}">
        <p14:creationId xmlns:p14="http://schemas.microsoft.com/office/powerpoint/2010/main" val="39726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Metody studia </a:t>
            </a:r>
            <a:r>
              <a:rPr lang="cs-CZ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fytobentosu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400" dirty="0"/>
              <a:t>Zpracování vzorku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Analýza v čerstvém stavu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Determinace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Kvantifikace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Registruje se stav organismů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Fotodokumentace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7165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462</Words>
  <Application>Microsoft Office PowerPoint</Application>
  <PresentationFormat>Předvádění na obrazovce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Základní algologické metody</vt:lpstr>
      <vt:lpstr>Metody studia fytoplanktonu</vt:lpstr>
      <vt:lpstr>Metody studia fytoplanktonu</vt:lpstr>
      <vt:lpstr>Metody studia fytobentosu</vt:lpstr>
      <vt:lpstr>Odběr fytobentosu</vt:lpstr>
      <vt:lpstr>Odběr fytobentosu</vt:lpstr>
      <vt:lpstr>Odběr fytobentosu</vt:lpstr>
      <vt:lpstr>Metody studia fytobentosu</vt:lpstr>
      <vt:lpstr>Metody studia fytobentosu</vt:lpstr>
      <vt:lpstr>Metody studia fytobentosu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diatomologie</dc:title>
  <dc:creator>bara</dc:creator>
  <cp:lastModifiedBy>Barbora Hutňan Chattová</cp:lastModifiedBy>
  <cp:revision>121</cp:revision>
  <dcterms:created xsi:type="dcterms:W3CDTF">2012-09-10T15:35:35Z</dcterms:created>
  <dcterms:modified xsi:type="dcterms:W3CDTF">2024-11-04T09:22:54Z</dcterms:modified>
</cp:coreProperties>
</file>