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87" r:id="rId2"/>
    <p:sldId id="819" r:id="rId3"/>
    <p:sldId id="932" r:id="rId4"/>
    <p:sldId id="931" r:id="rId5"/>
    <p:sldId id="933" r:id="rId6"/>
    <p:sldId id="917" r:id="rId7"/>
    <p:sldId id="921" r:id="rId8"/>
    <p:sldId id="934" r:id="rId9"/>
    <p:sldId id="935" r:id="rId10"/>
    <p:sldId id="936" r:id="rId11"/>
    <p:sldId id="923" r:id="rId12"/>
    <p:sldId id="922" r:id="rId13"/>
    <p:sldId id="920" r:id="rId14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C0"/>
    <a:srgbClr val="0F171A"/>
    <a:srgbClr val="FF3300"/>
    <a:srgbClr val="1E90FF"/>
    <a:srgbClr val="FCFBF9"/>
    <a:srgbClr val="3366FF"/>
    <a:srgbClr val="FCFAF8"/>
    <a:srgbClr val="1F1F1F"/>
    <a:srgbClr val="39464A"/>
    <a:srgbClr val="62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91" autoAdjust="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4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93F4BA2-968A-051D-6D70-3FF9040DBA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15D3286-69D9-426F-93F3-C6D9287081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54276" name="Rectangle 6">
            <a:extLst>
              <a:ext uri="{FF2B5EF4-FFF2-40B4-BE49-F238E27FC236}">
                <a16:creationId xmlns:a16="http://schemas.microsoft.com/office/drawing/2014/main" id="{217FF2BC-5624-3277-421F-7349328FBF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9157" name="Rectangle 7">
            <a:extLst>
              <a:ext uri="{FF2B5EF4-FFF2-40B4-BE49-F238E27FC236}">
                <a16:creationId xmlns:a16="http://schemas.microsoft.com/office/drawing/2014/main" id="{BF5776E1-7C32-CCAD-79BE-EDC3A0673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56FABA-C6B1-4203-B931-73CC595F1AA0}" type="slidenum">
              <a:rPr lang="de-DE" altLang="en-US" smtClean="0"/>
              <a:pPr/>
              <a:t>2</a:t>
            </a:fld>
            <a:endParaRPr lang="de-DE" altLang="en-US"/>
          </a:p>
        </p:txBody>
      </p:sp>
      <p:sp>
        <p:nvSpPr>
          <p:cNvPr id="49158" name="Rectangle 2">
            <a:extLst>
              <a:ext uri="{FF2B5EF4-FFF2-40B4-BE49-F238E27FC236}">
                <a16:creationId xmlns:a16="http://schemas.microsoft.com/office/drawing/2014/main" id="{97E5E592-7864-FC3A-808E-80838517A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09588"/>
            <a:ext cx="4530725" cy="2549525"/>
          </a:xfrm>
          <a:ln/>
        </p:spPr>
      </p:sp>
      <p:sp>
        <p:nvSpPr>
          <p:cNvPr id="49159" name="Rectangle 3">
            <a:extLst>
              <a:ext uri="{FF2B5EF4-FFF2-40B4-BE49-F238E27FC236}">
                <a16:creationId xmlns:a16="http://schemas.microsoft.com/office/drawing/2014/main" id="{7BD3B58B-3383-BDD0-C955-A4DADB7F9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2388" y="3230563"/>
            <a:ext cx="7285037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D5F3CA-36BC-4D5C-8C42-8CED5BE44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0E3403-9337-4A39-8B2D-87B1289DA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696566"/>
            <a:ext cx="2280168" cy="6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59ED6C-1EB3-4712-BF5C-70DCD3AAE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 +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1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en-US"/>
              <a:t>CEITEC at Masaryk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2" r:id="rId6"/>
    <p:sldLayoutId id="2147483661" r:id="rId7"/>
    <p:sldLayoutId id="2147483650" r:id="rId8"/>
    <p:sldLayoutId id="2147483652" r:id="rId9"/>
    <p:sldLayoutId id="2147483656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lphacharges.ncbr.muni.cz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886-852C-4DD0-BB5B-48BD5A74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49742"/>
            <a:ext cx="11258550" cy="29792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3300"/>
                </a:solidFill>
              </a:rPr>
              <a:t>𝛂</a:t>
            </a:r>
            <a:r>
              <a:rPr lang="en-US" sz="4000" dirty="0">
                <a:solidFill>
                  <a:srgbClr val="1E90FF"/>
                </a:solidFill>
              </a:rPr>
              <a:t>Charges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br>
              <a:rPr lang="cs-CZ" sz="4000" dirty="0">
                <a:solidFill>
                  <a:schemeClr val="tx1"/>
                </a:solidFill>
              </a:rPr>
            </a:br>
            <a:r>
              <a:rPr lang="en-US" b="1" dirty="0"/>
              <a:t>Partial atomic charges for </a:t>
            </a:r>
            <a:r>
              <a:rPr lang="en-US" b="1" dirty="0" err="1"/>
              <a:t>AlphaFold</a:t>
            </a:r>
            <a:r>
              <a:rPr lang="en-US" b="1" dirty="0"/>
              <a:t> structures</a:t>
            </a:r>
            <a:br>
              <a:rPr lang="cs-CZ" sz="3200" b="1" dirty="0"/>
            </a:br>
            <a:br>
              <a:rPr lang="cs-CZ" b="1" dirty="0"/>
            </a:br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FC98A-5E15-4D57-894D-E1C7E00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D1AFE0-5780-4498-9983-BCEAD9CCC8AB}"/>
              </a:ext>
            </a:extLst>
          </p:cNvPr>
          <p:cNvSpPr/>
          <p:nvPr/>
        </p:nvSpPr>
        <p:spPr>
          <a:xfrm>
            <a:off x="0" y="6153150"/>
            <a:ext cx="26479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B10252D-5257-BD91-9C63-BB74BBE709B7}"/>
              </a:ext>
            </a:extLst>
          </p:cNvPr>
          <p:cNvSpPr/>
          <p:nvPr/>
        </p:nvSpPr>
        <p:spPr>
          <a:xfrm>
            <a:off x="9440100" y="6151083"/>
            <a:ext cx="26479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D8E903-BDBE-7479-5D42-EA5F156C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71" y="2886075"/>
            <a:ext cx="17049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E9F4E21-D519-B9A1-E0C2-84DDD1C1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1253">
            <a:off x="9002498" y="2504611"/>
            <a:ext cx="1417731" cy="21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3CE5A25-459D-5A56-1DE7-A8FF9CB46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514" y="5158543"/>
            <a:ext cx="2605021" cy="1085850"/>
          </a:xfrm>
          <a:prstGeom prst="rect">
            <a:avLst/>
          </a:prstGeom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DDFC1A84-45D7-A576-7E1F-6EA2E79A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6338">
            <a:off x="1246721" y="2655452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1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9107AB9A-B20E-DD58-0C77-A9CFFF110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8B04854-663F-4AB0-9599-BA27993129A8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091B22-50D4-696B-E4CF-B389E8A9B145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2D1E5-DD4A-A8F1-A482-B296FEDD4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851" y="249238"/>
            <a:ext cx="10664456" cy="792162"/>
          </a:xfrm>
        </p:spPr>
        <p:txBody>
          <a:bodyPr/>
          <a:lstStyle/>
          <a:p>
            <a:pPr algn="ctr"/>
            <a:r>
              <a:rPr lang="en-GB" altLang="en-US" sz="2800" b="1" dirty="0" err="1">
                <a:latin typeface="Symbol" panose="05050102010706020507" pitchFamily="18" charset="2"/>
              </a:rPr>
              <a:t>a</a:t>
            </a:r>
            <a:r>
              <a:rPr lang="en-GB" altLang="en-US" sz="2800" b="1" dirty="0" err="1"/>
              <a:t>Charges</a:t>
            </a:r>
            <a:r>
              <a:rPr lang="cs-CZ" altLang="en-US" sz="2800" b="1" dirty="0"/>
              <a:t>: </a:t>
            </a:r>
            <a:r>
              <a:rPr lang="cs-CZ" altLang="en-US" sz="2800" b="1" dirty="0" err="1"/>
              <a:t>visualization</a:t>
            </a:r>
            <a:endParaRPr lang="en-GB" altLang="en-US" sz="2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243531-9DE8-7ED8-DEEC-0AE4917B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3" y="1279418"/>
            <a:ext cx="3947387" cy="40542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F6BD3ED-E3D7-30BE-0FD0-32565A29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1455207"/>
            <a:ext cx="3660912" cy="39417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54DFF0-7F09-EC3A-C3F5-527879369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596" y="1425060"/>
            <a:ext cx="3836425" cy="4035531"/>
          </a:xfrm>
          <a:prstGeom prst="rect">
            <a:avLst/>
          </a:prstGeom>
        </p:spPr>
      </p:pic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FA481B3D-406E-EB75-4F3B-30E8ED8E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6" descr="Mol*">
            <a:extLst>
              <a:ext uri="{FF2B5EF4-FFF2-40B4-BE49-F238E27FC236}">
                <a16:creationId xmlns:a16="http://schemas.microsoft.com/office/drawing/2014/main" id="{FABC11F8-268B-7B26-622E-608E1369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" y="408729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FE37BB-C6CC-8C87-E0FF-F1F2DDA55D43}"/>
              </a:ext>
            </a:extLst>
          </p:cNvPr>
          <p:cNvSpPr txBox="1"/>
          <p:nvPr/>
        </p:nvSpPr>
        <p:spPr>
          <a:xfrm>
            <a:off x="496411" y="5740400"/>
            <a:ext cx="1148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Sehnal D.,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Bittrich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Deshpande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M., Svobodová R., Berka K.,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Bazgier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V., ... &amp; Rose A. S. (2021). 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Mol*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Viewer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modern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web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3D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visualization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analysis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large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biomolecular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structures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Nucleic</a:t>
            </a:r>
            <a:r>
              <a:rPr lang="cs-CZ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Acids</a:t>
            </a:r>
            <a:r>
              <a:rPr lang="cs-CZ" b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49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(W1), W431-W437.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5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90E91363-7289-559D-4020-7C989BEAA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889" y="63004"/>
            <a:ext cx="11568222" cy="792162"/>
          </a:xfrm>
        </p:spPr>
        <p:txBody>
          <a:bodyPr/>
          <a:lstStyle/>
          <a:p>
            <a:pPr algn="ctr"/>
            <a:r>
              <a:rPr lang="cs-CZ" altLang="en-US" sz="2800" b="1" dirty="0" err="1"/>
              <a:t>Examples</a:t>
            </a:r>
            <a:r>
              <a:rPr lang="cs-CZ" altLang="en-US" sz="2800" b="1" dirty="0"/>
              <a:t>: </a:t>
            </a:r>
            <a:r>
              <a:rPr lang="en-US" altLang="en-US" sz="2800" dirty="0"/>
              <a:t>Pepsin in different pH values</a:t>
            </a:r>
            <a:endParaRPr lang="en-GB" altLang="en-US" sz="2800" dirty="0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9107AB9A-B20E-DD58-0C77-A9CFFF110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8B04854-663F-4AB0-9599-BA27993129A8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A678D62-89C9-B90A-4A47-112F1477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9" y="1305300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AF69797-7525-3F59-75D3-4C15F2E9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53" y="1408524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B205E49-C202-060E-DB1A-2B8DD2FE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7" y="1408524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57DF3BC2-F55B-8845-5F26-329D62D9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57" y="1408524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DC2AEB9B-E923-689B-B175-A071773B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51" y="4147283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3459967C-A181-79FE-F2DD-7E622BDC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6" y="4244411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BA75B684-0112-BE01-2CDA-DE5926DB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4254685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FE8D209-E398-04EF-924C-07052ADE5186}"/>
              </a:ext>
            </a:extLst>
          </p:cNvPr>
          <p:cNvSpPr txBox="1"/>
          <p:nvPr/>
        </p:nvSpPr>
        <p:spPr>
          <a:xfrm>
            <a:off x="660567" y="33135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pH 1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89E1E6-96C3-3807-6200-C77CFA4D2AE7}"/>
              </a:ext>
            </a:extLst>
          </p:cNvPr>
          <p:cNvSpPr txBox="1"/>
          <p:nvPr/>
        </p:nvSpPr>
        <p:spPr>
          <a:xfrm>
            <a:off x="3540397" y="335981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pH 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533457-6A5B-C34E-00CA-B8D9C5793BDD}"/>
              </a:ext>
            </a:extLst>
          </p:cNvPr>
          <p:cNvSpPr txBox="1"/>
          <p:nvPr/>
        </p:nvSpPr>
        <p:spPr>
          <a:xfrm>
            <a:off x="6451408" y="342252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pH 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416163-E01B-1D51-0E75-32BD36B64961}"/>
              </a:ext>
            </a:extLst>
          </p:cNvPr>
          <p:cNvSpPr txBox="1"/>
          <p:nvPr/>
        </p:nvSpPr>
        <p:spPr>
          <a:xfrm>
            <a:off x="9362419" y="342252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pH 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822076-5C91-3F81-F1A8-F6733792910C}"/>
              </a:ext>
            </a:extLst>
          </p:cNvPr>
          <p:cNvSpPr txBox="1"/>
          <p:nvPr/>
        </p:nvSpPr>
        <p:spPr>
          <a:xfrm>
            <a:off x="2102387" y="615995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pH 5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D1ADFC2-4B2A-52F1-311C-2C902853DDE5}"/>
              </a:ext>
            </a:extLst>
          </p:cNvPr>
          <p:cNvSpPr/>
          <p:nvPr/>
        </p:nvSpPr>
        <p:spPr>
          <a:xfrm>
            <a:off x="-31531" y="6408257"/>
            <a:ext cx="2024009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40C6EA-EB8A-B46C-ECB2-31D0007FAF76}"/>
              </a:ext>
            </a:extLst>
          </p:cNvPr>
          <p:cNvSpPr txBox="1"/>
          <p:nvPr/>
        </p:nvSpPr>
        <p:spPr>
          <a:xfrm>
            <a:off x="5372488" y="623263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pH 6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4317B5-C07F-7BC3-9361-DEAA06EB279F}"/>
              </a:ext>
            </a:extLst>
          </p:cNvPr>
          <p:cNvSpPr txBox="1"/>
          <p:nvPr/>
        </p:nvSpPr>
        <p:spPr>
          <a:xfrm>
            <a:off x="8911735" y="6222362"/>
            <a:ext cx="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pH 7</a:t>
            </a:r>
          </a:p>
        </p:txBody>
      </p:sp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879C37B5-8974-28D0-5306-1D4714A5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016011C-EE32-3C8E-849E-3604B2C91C89}"/>
              </a:ext>
            </a:extLst>
          </p:cNvPr>
          <p:cNvSpPr/>
          <p:nvPr/>
        </p:nvSpPr>
        <p:spPr>
          <a:xfrm>
            <a:off x="133564" y="1119887"/>
            <a:ext cx="5607029" cy="2650356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2A261FD-9051-1302-A7C7-D8F4856985C6}"/>
              </a:ext>
            </a:extLst>
          </p:cNvPr>
          <p:cNvSpPr txBox="1"/>
          <p:nvPr/>
        </p:nvSpPr>
        <p:spPr>
          <a:xfrm>
            <a:off x="2083462" y="1106912"/>
            <a:ext cx="16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ACTIVE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70FB5F7-D1DE-E0CF-C1F6-A6CC0B2A1B8C}"/>
              </a:ext>
            </a:extLst>
          </p:cNvPr>
          <p:cNvSpPr/>
          <p:nvPr/>
        </p:nvSpPr>
        <p:spPr>
          <a:xfrm>
            <a:off x="4721766" y="3978452"/>
            <a:ext cx="6322953" cy="265035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BD4352F-C241-D26A-4CD9-597CDD3057BB}"/>
              </a:ext>
            </a:extLst>
          </p:cNvPr>
          <p:cNvSpPr txBox="1"/>
          <p:nvPr/>
        </p:nvSpPr>
        <p:spPr>
          <a:xfrm>
            <a:off x="6873875" y="3997068"/>
            <a:ext cx="165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INACTIVE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605C8CC-2D63-CE8E-0405-F50DF5F853FD}"/>
              </a:ext>
            </a:extLst>
          </p:cNvPr>
          <p:cNvCxnSpPr>
            <a:cxnSpLocks/>
          </p:cNvCxnSpPr>
          <p:nvPr/>
        </p:nvCxnSpPr>
        <p:spPr>
          <a:xfrm flipV="1">
            <a:off x="6095998" y="1106912"/>
            <a:ext cx="5226123" cy="12975"/>
          </a:xfrm>
          <a:prstGeom prst="straightConnector1">
            <a:avLst/>
          </a:prstGeom>
          <a:ln w="22225">
            <a:solidFill>
              <a:srgbClr val="FFC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5B38CDD-A5B7-FEA6-042C-C5C5516B0EEA}"/>
              </a:ext>
            </a:extLst>
          </p:cNvPr>
          <p:cNvSpPr txBox="1"/>
          <p:nvPr/>
        </p:nvSpPr>
        <p:spPr>
          <a:xfrm>
            <a:off x="7324163" y="1081103"/>
            <a:ext cx="24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C000"/>
                </a:solidFill>
              </a:rPr>
              <a:t>activity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decrease</a:t>
            </a:r>
            <a:endParaRPr lang="cs-CZ" dirty="0">
              <a:solidFill>
                <a:srgbClr val="FFC000"/>
              </a:solidFill>
            </a:endParaRP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F64F191-79B0-D8D3-0507-23370A2F4A50}"/>
              </a:ext>
            </a:extLst>
          </p:cNvPr>
          <p:cNvCxnSpPr>
            <a:cxnSpLocks/>
          </p:cNvCxnSpPr>
          <p:nvPr/>
        </p:nvCxnSpPr>
        <p:spPr>
          <a:xfrm flipV="1">
            <a:off x="207963" y="4030106"/>
            <a:ext cx="3913223" cy="9715"/>
          </a:xfrm>
          <a:prstGeom prst="straightConnector1">
            <a:avLst/>
          </a:prstGeom>
          <a:ln w="22225">
            <a:solidFill>
              <a:srgbClr val="FFC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>
            <a:extLst>
              <a:ext uri="{FF2B5EF4-FFF2-40B4-BE49-F238E27FC236}">
                <a16:creationId xmlns:a16="http://schemas.microsoft.com/office/drawing/2014/main" id="{1CEA6BCC-AA95-7169-8FD6-64A09B8899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474" name="Title 1">
            <a:extLst>
              <a:ext uri="{FF2B5EF4-FFF2-40B4-BE49-F238E27FC236}">
                <a16:creationId xmlns:a16="http://schemas.microsoft.com/office/drawing/2014/main" id="{90E91363-7289-559D-4020-7C989BEAA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889" y="52733"/>
            <a:ext cx="11568222" cy="792162"/>
          </a:xfrm>
        </p:spPr>
        <p:txBody>
          <a:bodyPr/>
          <a:lstStyle/>
          <a:p>
            <a:pPr algn="ctr"/>
            <a:r>
              <a:rPr lang="en-GB" altLang="en-US" sz="2800" b="1" dirty="0"/>
              <a:t>Examples</a:t>
            </a:r>
            <a:r>
              <a:rPr lang="cs-CZ" altLang="en-US" sz="2800" b="1" dirty="0"/>
              <a:t>: </a:t>
            </a:r>
            <a:r>
              <a:rPr lang="en-US" altLang="en-US" sz="2800" dirty="0"/>
              <a:t>PIN proteins</a:t>
            </a:r>
            <a:endParaRPr lang="en-GB" altLang="en-US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24EBDD-1959-B56F-6B5D-25AB9C8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3145"/>
            <a:ext cx="4340673" cy="33623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1E1294-280C-3F25-64A7-E61DB243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746" y="844895"/>
            <a:ext cx="3277640" cy="4600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FC8C6E-0338-8C02-35C2-7C4B2054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3459882"/>
            <a:ext cx="2166763" cy="1985587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B6211F67-61C4-6BE4-3B34-572F4DCB16CE}"/>
              </a:ext>
            </a:extLst>
          </p:cNvPr>
          <p:cNvSpPr txBox="1"/>
          <p:nvPr/>
        </p:nvSpPr>
        <p:spPr>
          <a:xfrm>
            <a:off x="2592088" y="570098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PIN3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3CA22FA-C0B4-FA5D-5541-86EA7371F72D}"/>
              </a:ext>
            </a:extLst>
          </p:cNvPr>
          <p:cNvSpPr txBox="1"/>
          <p:nvPr/>
        </p:nvSpPr>
        <p:spPr>
          <a:xfrm>
            <a:off x="6432232" y="559008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PIN7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9616A9E-14C1-B4F6-13B7-C7530587D327}"/>
              </a:ext>
            </a:extLst>
          </p:cNvPr>
          <p:cNvSpPr txBox="1"/>
          <p:nvPr/>
        </p:nvSpPr>
        <p:spPr>
          <a:xfrm>
            <a:off x="9721072" y="562809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PIN5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4">
            <a:extLst>
              <a:ext uri="{FF2B5EF4-FFF2-40B4-BE49-F238E27FC236}">
                <a16:creationId xmlns:a16="http://schemas.microsoft.com/office/drawing/2014/main" id="{9F0AD110-22BE-AE87-A666-C5FC23D8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>
            <a:extLst>
              <a:ext uri="{FF2B5EF4-FFF2-40B4-BE49-F238E27FC236}">
                <a16:creationId xmlns:a16="http://schemas.microsoft.com/office/drawing/2014/main" id="{1CEA6BCC-AA95-7169-8FD6-64A09B8899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1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24EBDD-1959-B56F-6B5D-25AB9C8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83145"/>
            <a:ext cx="4340673" cy="33623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1E1294-280C-3F25-64A7-E61DB243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746" y="844895"/>
            <a:ext cx="3277640" cy="4600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FC8C6E-0338-8C02-35C2-7C4B2054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3459882"/>
            <a:ext cx="2166763" cy="1985587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7545DA5D-6120-E17E-16A3-9B8FBF3BDF7B}"/>
              </a:ext>
            </a:extLst>
          </p:cNvPr>
          <p:cNvSpPr/>
          <p:nvPr/>
        </p:nvSpPr>
        <p:spPr>
          <a:xfrm>
            <a:off x="2592088" y="3452469"/>
            <a:ext cx="575353" cy="31844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B42BAED-E27B-6FB0-40F0-47E2DA96B9EE}"/>
              </a:ext>
            </a:extLst>
          </p:cNvPr>
          <p:cNvSpPr/>
          <p:nvPr/>
        </p:nvSpPr>
        <p:spPr>
          <a:xfrm>
            <a:off x="3167441" y="4130310"/>
            <a:ext cx="263790" cy="31844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2A9BAA9-1552-8561-BB2D-1AE6643FEAD2}"/>
              </a:ext>
            </a:extLst>
          </p:cNvPr>
          <p:cNvSpPr/>
          <p:nvPr/>
        </p:nvSpPr>
        <p:spPr>
          <a:xfrm>
            <a:off x="6483974" y="3406979"/>
            <a:ext cx="575353" cy="31844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4F13B2E-22EF-A19F-F793-C5F4F117CDEC}"/>
              </a:ext>
            </a:extLst>
          </p:cNvPr>
          <p:cNvSpPr/>
          <p:nvPr/>
        </p:nvSpPr>
        <p:spPr>
          <a:xfrm>
            <a:off x="6963488" y="4219020"/>
            <a:ext cx="263790" cy="31844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7A5C28A-756D-F955-9D24-F5ABA24F074B}"/>
              </a:ext>
            </a:extLst>
          </p:cNvPr>
          <p:cNvSpPr/>
          <p:nvPr/>
        </p:nvSpPr>
        <p:spPr>
          <a:xfrm>
            <a:off x="2974098" y="3925593"/>
            <a:ext cx="263790" cy="19106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DD436312-09BC-75E1-20D1-3619565045C3}"/>
              </a:ext>
            </a:extLst>
          </p:cNvPr>
          <p:cNvSpPr/>
          <p:nvPr/>
        </p:nvSpPr>
        <p:spPr>
          <a:xfrm>
            <a:off x="6927432" y="3876689"/>
            <a:ext cx="263790" cy="19106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B86B7499-6392-FEAC-986E-0485E416A5D3}"/>
              </a:ext>
            </a:extLst>
          </p:cNvPr>
          <p:cNvSpPr/>
          <p:nvPr/>
        </p:nvSpPr>
        <p:spPr>
          <a:xfrm>
            <a:off x="3663925" y="4469231"/>
            <a:ext cx="263790" cy="257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1DFE50C-9196-9A87-6A76-3EBDC75B6208}"/>
              </a:ext>
            </a:extLst>
          </p:cNvPr>
          <p:cNvSpPr/>
          <p:nvPr/>
        </p:nvSpPr>
        <p:spPr>
          <a:xfrm>
            <a:off x="3431231" y="5003769"/>
            <a:ext cx="263790" cy="257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96627026-7681-8307-3C06-4579D71325D6}"/>
              </a:ext>
            </a:extLst>
          </p:cNvPr>
          <p:cNvSpPr/>
          <p:nvPr/>
        </p:nvSpPr>
        <p:spPr>
          <a:xfrm>
            <a:off x="2731390" y="4987845"/>
            <a:ext cx="334742" cy="31844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B708A43-0841-EA5E-D532-6E3E94713588}"/>
              </a:ext>
            </a:extLst>
          </p:cNvPr>
          <p:cNvSpPr/>
          <p:nvPr/>
        </p:nvSpPr>
        <p:spPr>
          <a:xfrm>
            <a:off x="2356755" y="4940075"/>
            <a:ext cx="334742" cy="42991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AB8E2D48-71F9-AF16-7B55-30821D8B200E}"/>
              </a:ext>
            </a:extLst>
          </p:cNvPr>
          <p:cNvSpPr/>
          <p:nvPr/>
        </p:nvSpPr>
        <p:spPr>
          <a:xfrm>
            <a:off x="7484239" y="4644378"/>
            <a:ext cx="263790" cy="257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125CDEE1-47E4-20D2-307E-8BF9623CAFF6}"/>
              </a:ext>
            </a:extLst>
          </p:cNvPr>
          <p:cNvSpPr/>
          <p:nvPr/>
        </p:nvSpPr>
        <p:spPr>
          <a:xfrm>
            <a:off x="7187915" y="5073145"/>
            <a:ext cx="263790" cy="25703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E73E0AE0-5614-72B6-68EB-DABD664FBB00}"/>
              </a:ext>
            </a:extLst>
          </p:cNvPr>
          <p:cNvSpPr/>
          <p:nvPr/>
        </p:nvSpPr>
        <p:spPr>
          <a:xfrm>
            <a:off x="6453356" y="4924155"/>
            <a:ext cx="365405" cy="34915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37995CE2-C543-E1A3-D549-1E776C95C5FD}"/>
              </a:ext>
            </a:extLst>
          </p:cNvPr>
          <p:cNvSpPr/>
          <p:nvPr/>
        </p:nvSpPr>
        <p:spPr>
          <a:xfrm>
            <a:off x="6066228" y="4876383"/>
            <a:ext cx="334742" cy="42991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0B44FFC-193B-DA6F-0522-BF81F874EAE4}"/>
              </a:ext>
            </a:extLst>
          </p:cNvPr>
          <p:cNvSpPr/>
          <p:nvPr/>
        </p:nvSpPr>
        <p:spPr>
          <a:xfrm>
            <a:off x="10209361" y="4279299"/>
            <a:ext cx="263790" cy="3184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6E08B073-17FF-C089-57C7-1D015889FB85}"/>
              </a:ext>
            </a:extLst>
          </p:cNvPr>
          <p:cNvSpPr/>
          <p:nvPr/>
        </p:nvSpPr>
        <p:spPr>
          <a:xfrm>
            <a:off x="10033950" y="3781154"/>
            <a:ext cx="263790" cy="19106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8B42B444-7F31-C37C-8A78-670D921069D1}"/>
              </a:ext>
            </a:extLst>
          </p:cNvPr>
          <p:cNvSpPr/>
          <p:nvPr/>
        </p:nvSpPr>
        <p:spPr>
          <a:xfrm>
            <a:off x="10779606" y="4644378"/>
            <a:ext cx="263790" cy="2570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33157C4D-24B1-621D-8050-3BD78C4587F5}"/>
              </a:ext>
            </a:extLst>
          </p:cNvPr>
          <p:cNvSpPr/>
          <p:nvPr/>
        </p:nvSpPr>
        <p:spPr>
          <a:xfrm>
            <a:off x="10216272" y="4636060"/>
            <a:ext cx="263790" cy="2570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34B5F38D-34BA-D605-0022-8B14F97D8B85}"/>
              </a:ext>
            </a:extLst>
          </p:cNvPr>
          <p:cNvSpPr/>
          <p:nvPr/>
        </p:nvSpPr>
        <p:spPr>
          <a:xfrm rot="2069596">
            <a:off x="9264821" y="4432599"/>
            <a:ext cx="334742" cy="105032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FC5135CB-297A-FC21-8E7C-7C9BC6A9F5F3}"/>
              </a:ext>
            </a:extLst>
          </p:cNvPr>
          <p:cNvSpPr/>
          <p:nvPr/>
        </p:nvSpPr>
        <p:spPr>
          <a:xfrm rot="2069596">
            <a:off x="9264820" y="4432600"/>
            <a:ext cx="334742" cy="105032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86679403-FC96-E8E3-93A5-32F096D3D07B}"/>
              </a:ext>
            </a:extLst>
          </p:cNvPr>
          <p:cNvSpPr/>
          <p:nvPr/>
        </p:nvSpPr>
        <p:spPr>
          <a:xfrm rot="2069596">
            <a:off x="9264819" y="4432601"/>
            <a:ext cx="334742" cy="10503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6211F67-61C4-6BE4-3B34-572F4DCB16CE}"/>
              </a:ext>
            </a:extLst>
          </p:cNvPr>
          <p:cNvSpPr txBox="1"/>
          <p:nvPr/>
        </p:nvSpPr>
        <p:spPr>
          <a:xfrm>
            <a:off x="2592088" y="570098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PIN3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3CA22FA-C0B4-FA5D-5541-86EA7371F72D}"/>
              </a:ext>
            </a:extLst>
          </p:cNvPr>
          <p:cNvSpPr txBox="1"/>
          <p:nvPr/>
        </p:nvSpPr>
        <p:spPr>
          <a:xfrm>
            <a:off x="6432232" y="559008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PIN7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9616A9E-14C1-B4F6-13B7-C7530587D327}"/>
              </a:ext>
            </a:extLst>
          </p:cNvPr>
          <p:cNvSpPr txBox="1"/>
          <p:nvPr/>
        </p:nvSpPr>
        <p:spPr>
          <a:xfrm>
            <a:off x="9721072" y="562809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PIN5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7DDA917-229F-E7BD-3A7B-7FF16DD574BB}"/>
              </a:ext>
            </a:extLst>
          </p:cNvPr>
          <p:cNvSpPr txBox="1"/>
          <p:nvPr/>
        </p:nvSpPr>
        <p:spPr>
          <a:xfrm>
            <a:off x="9104296" y="1160794"/>
            <a:ext cx="1808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Legend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r>
              <a:rPr lang="cs-CZ" dirty="0" err="1">
                <a:solidFill>
                  <a:srgbClr val="92D050"/>
                </a:solidFill>
              </a:rPr>
              <a:t>Similar</a:t>
            </a:r>
            <a:r>
              <a:rPr lang="cs-CZ" dirty="0">
                <a:solidFill>
                  <a:srgbClr val="92D050"/>
                </a:solidFill>
              </a:rPr>
              <a:t> </a:t>
            </a:r>
            <a:r>
              <a:rPr lang="cs-CZ" dirty="0" err="1">
                <a:solidFill>
                  <a:srgbClr val="92D050"/>
                </a:solidFill>
              </a:rPr>
              <a:t>charges</a:t>
            </a:r>
            <a:endParaRPr lang="cs-CZ" dirty="0">
              <a:solidFill>
                <a:srgbClr val="92D050"/>
              </a:solidFill>
            </a:endParaRPr>
          </a:p>
          <a:p>
            <a:r>
              <a:rPr lang="cs-CZ" dirty="0" err="1">
                <a:solidFill>
                  <a:srgbClr val="FFFF00"/>
                </a:solidFill>
              </a:rPr>
              <a:t>Different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charges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" name="Zástupný symbol pro číslo snímku 4">
            <a:extLst>
              <a:ext uri="{FF2B5EF4-FFF2-40B4-BE49-F238E27FC236}">
                <a16:creationId xmlns:a16="http://schemas.microsoft.com/office/drawing/2014/main" id="{024DE0E1-2E9B-A035-5025-C2C249AF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88ACB7-D37B-8BF5-E05E-6618CE3FA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889" y="52733"/>
            <a:ext cx="11568222" cy="792162"/>
          </a:xfrm>
        </p:spPr>
        <p:txBody>
          <a:bodyPr/>
          <a:lstStyle/>
          <a:p>
            <a:pPr algn="ctr"/>
            <a:r>
              <a:rPr lang="en-GB" altLang="en-US" sz="2800" b="1" dirty="0"/>
              <a:t>Examples</a:t>
            </a:r>
            <a:r>
              <a:rPr lang="cs-CZ" altLang="en-US" sz="2800" b="1" dirty="0"/>
              <a:t>: </a:t>
            </a:r>
            <a:r>
              <a:rPr lang="en-US" altLang="en-US" sz="2800" dirty="0"/>
              <a:t>PIN proteins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1751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A211DFE-4854-E53D-3DC5-958BC5F44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2701" y="200026"/>
            <a:ext cx="9205914" cy="7921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err="1"/>
              <a:t>AlphaFoldDB</a:t>
            </a:r>
            <a:r>
              <a:rPr lang="en-US" altLang="en-US" dirty="0"/>
              <a:t> – predicted protein structures</a:t>
            </a:r>
            <a:endParaRPr lang="de-DE" altLang="en-US" dirty="0"/>
          </a:p>
        </p:txBody>
      </p:sp>
      <p:sp>
        <p:nvSpPr>
          <p:cNvPr id="48131" name="AutoShape 4" descr="Výsledek obrázku pro Protein data bank ww">
            <a:extLst>
              <a:ext uri="{FF2B5EF4-FFF2-40B4-BE49-F238E27FC236}">
                <a16:creationId xmlns:a16="http://schemas.microsoft.com/office/drawing/2014/main" id="{AD632077-407F-DF07-D87A-4EE014D3C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878A418E-E648-00AF-4E01-D2BF9ECC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99" y="1041995"/>
            <a:ext cx="6790598" cy="502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13">
            <a:extLst>
              <a:ext uri="{FF2B5EF4-FFF2-40B4-BE49-F238E27FC236}">
                <a16:creationId xmlns:a16="http://schemas.microsoft.com/office/drawing/2014/main" id="{4DD072BB-38EA-7E5F-3E08-2C18E662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069" y="6112173"/>
            <a:ext cx="4023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~ </a:t>
            </a:r>
            <a:r>
              <a:rPr lang="en-GB" altLang="en-US" sz="2400" b="1" dirty="0">
                <a:solidFill>
                  <a:schemeClr val="tx1"/>
                </a:solidFill>
              </a:rPr>
              <a:t>200 M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cs-CZ" altLang="en-US" sz="2400" b="1" dirty="0">
                <a:solidFill>
                  <a:schemeClr val="tx1"/>
                </a:solidFill>
              </a:rPr>
              <a:t>protein</a:t>
            </a:r>
            <a:r>
              <a:rPr lang="en-US" altLang="en-US" sz="2400" b="1" dirty="0">
                <a:solidFill>
                  <a:schemeClr val="tx1"/>
                </a:solidFill>
              </a:rPr>
              <a:t> structures</a:t>
            </a:r>
          </a:p>
        </p:txBody>
      </p:sp>
      <p:sp>
        <p:nvSpPr>
          <p:cNvPr id="48134" name="Slide Number Placeholder 3">
            <a:extLst>
              <a:ext uri="{FF2B5EF4-FFF2-40B4-BE49-F238E27FC236}">
                <a16:creationId xmlns:a16="http://schemas.microsoft.com/office/drawing/2014/main" id="{32C93945-E1C5-D9C3-5F2C-077C8C6588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3A94BF6-A362-4F44-8450-598F705A9E07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7035C70-F726-DB2C-BA0F-D4C5575ABFB8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4">
            <a:extLst>
              <a:ext uri="{FF2B5EF4-FFF2-40B4-BE49-F238E27FC236}">
                <a16:creationId xmlns:a16="http://schemas.microsoft.com/office/drawing/2014/main" id="{C23165DF-E4A6-B130-D481-6BD4D9CB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7042D9F6-6D79-0CAC-B197-C48A021CC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2800" dirty="0" err="1"/>
              <a:t>Why</a:t>
            </a:r>
            <a:r>
              <a:rPr lang="cs-CZ" altLang="en-US" sz="2800" dirty="0"/>
              <a:t> p</a:t>
            </a:r>
            <a:r>
              <a:rPr lang="en-US" altLang="en-US" sz="2800" dirty="0" err="1"/>
              <a:t>artial</a:t>
            </a:r>
            <a:r>
              <a:rPr lang="en-US" altLang="en-US" sz="2800" dirty="0"/>
              <a:t> atomic charges</a:t>
            </a:r>
            <a:r>
              <a:rPr lang="cs-CZ" altLang="en-US" sz="2800" dirty="0"/>
              <a:t>?</a:t>
            </a:r>
            <a:br>
              <a:rPr lang="cs-CZ" altLang="en-US" sz="2800" dirty="0"/>
            </a:br>
            <a:r>
              <a:rPr lang="en-US" altLang="en-US" sz="2800" dirty="0"/>
              <a:t>They show the chemical properties of the predicted structures</a:t>
            </a:r>
            <a:endParaRPr lang="en-GB" altLang="en-US" sz="2800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D9B3A70-5F36-E5FC-7998-49EA93BB76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3A94BF6-A362-4F44-8450-598F705A9E07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576E935-8E0A-14BC-2595-D4A111A7504F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7F4E17-956F-7B93-5F35-642CAC31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5" y="1146716"/>
            <a:ext cx="3435937" cy="46634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5E6C1C-C3D0-A1E9-37C8-9DA9E030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5" y="1146716"/>
            <a:ext cx="3686689" cy="4648849"/>
          </a:xfrm>
          <a:prstGeom prst="rect">
            <a:avLst/>
          </a:prstGeom>
        </p:spPr>
      </p:pic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C86F08A7-9193-EFCB-2F2D-3B25E163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AD61EE-B63D-7321-021D-55783EBA47DC}"/>
              </a:ext>
            </a:extLst>
          </p:cNvPr>
          <p:cNvSpPr txBox="1"/>
          <p:nvPr/>
        </p:nvSpPr>
        <p:spPr>
          <a:xfrm>
            <a:off x="701732" y="612354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en-US" sz="1800" dirty="0"/>
              <a:t>P-</a:t>
            </a:r>
            <a:r>
              <a:rPr lang="cs-CZ" altLang="en-US" sz="1800" dirty="0" err="1"/>
              <a:t>glycoprotein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55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D9B3A70-5F36-E5FC-7998-49EA93BB76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3A94BF6-A362-4F44-8450-598F705A9E07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576E935-8E0A-14BC-2595-D4A111A7504F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7F4E17-956F-7B93-5F35-642CAC31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5" y="1146716"/>
            <a:ext cx="3435937" cy="46634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5E6C1C-C3D0-A1E9-37C8-9DA9E030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5" y="1146716"/>
            <a:ext cx="3686689" cy="464884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5E12C5-65CC-FD4B-1105-FC304F0E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628" y="1177011"/>
            <a:ext cx="3686687" cy="4999674"/>
          </a:xfrm>
          <a:prstGeom prst="rect">
            <a:avLst/>
          </a:prstGeom>
        </p:spPr>
      </p:pic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14F60097-B891-6AD3-4689-F800A6CA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3F423B-5F09-0B29-066A-CD09FCEF7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365126"/>
            <a:ext cx="11258550" cy="825500"/>
          </a:xfrm>
        </p:spPr>
        <p:txBody>
          <a:bodyPr>
            <a:normAutofit/>
          </a:bodyPr>
          <a:lstStyle/>
          <a:p>
            <a:r>
              <a:rPr lang="cs-CZ" altLang="en-US" sz="2800" dirty="0" err="1"/>
              <a:t>Why</a:t>
            </a:r>
            <a:r>
              <a:rPr lang="cs-CZ" altLang="en-US" sz="2800" dirty="0"/>
              <a:t> p</a:t>
            </a:r>
            <a:r>
              <a:rPr lang="en-US" altLang="en-US" sz="2800" dirty="0" err="1"/>
              <a:t>artial</a:t>
            </a:r>
            <a:r>
              <a:rPr lang="en-US" altLang="en-US" sz="2800" dirty="0"/>
              <a:t> atomic charges</a:t>
            </a:r>
            <a:r>
              <a:rPr lang="cs-CZ" altLang="en-US" sz="2800" dirty="0"/>
              <a:t>?</a:t>
            </a:r>
            <a:br>
              <a:rPr lang="cs-CZ" altLang="en-US" sz="2800" dirty="0"/>
            </a:br>
            <a:r>
              <a:rPr lang="en-US" altLang="en-US" sz="2800" dirty="0"/>
              <a:t>They show the chemical properties of the predicted structures</a:t>
            </a:r>
            <a:endParaRPr lang="en-GB" altLang="en-US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471BBEB-8205-6969-8D89-F6396C0F5B9A}"/>
              </a:ext>
            </a:extLst>
          </p:cNvPr>
          <p:cNvSpPr txBox="1"/>
          <p:nvPr/>
        </p:nvSpPr>
        <p:spPr>
          <a:xfrm>
            <a:off x="701732" y="612354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en-US" sz="1800" dirty="0"/>
              <a:t>P-</a:t>
            </a:r>
            <a:r>
              <a:rPr lang="cs-CZ" altLang="en-US" sz="1800" dirty="0" err="1"/>
              <a:t>glycoprotein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21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D9B3A70-5F36-E5FC-7998-49EA93BB76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3A94BF6-A362-4F44-8450-598F705A9E07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576E935-8E0A-14BC-2595-D4A111A7504F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7F4E17-956F-7B93-5F35-642CAC31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5" y="1146716"/>
            <a:ext cx="3435937" cy="46634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5E6C1C-C3D0-A1E9-37C8-9DA9E030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5" y="1146716"/>
            <a:ext cx="3686689" cy="464884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5E12C5-65CC-FD4B-1105-FC304F0E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628" y="1177011"/>
            <a:ext cx="3686687" cy="499967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B109309-FF9F-5178-EBB6-C66EA811D48F}"/>
              </a:ext>
            </a:extLst>
          </p:cNvPr>
          <p:cNvCxnSpPr/>
          <p:nvPr/>
        </p:nvCxnSpPr>
        <p:spPr>
          <a:xfrm>
            <a:off x="8622792" y="4434840"/>
            <a:ext cx="3035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E5E5837-2902-5014-86A4-F8FD5C725CCD}"/>
              </a:ext>
            </a:extLst>
          </p:cNvPr>
          <p:cNvCxnSpPr/>
          <p:nvPr/>
        </p:nvCxnSpPr>
        <p:spPr>
          <a:xfrm>
            <a:off x="8574024" y="5419344"/>
            <a:ext cx="30358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A13764E-3A46-A918-CDF5-76329453EC8F}"/>
              </a:ext>
            </a:extLst>
          </p:cNvPr>
          <p:cNvCxnSpPr/>
          <p:nvPr/>
        </p:nvCxnSpPr>
        <p:spPr>
          <a:xfrm>
            <a:off x="9025128" y="4434840"/>
            <a:ext cx="0" cy="1005840"/>
          </a:xfrm>
          <a:prstGeom prst="straightConnector1">
            <a:avLst/>
          </a:prstGeom>
          <a:ln w="22225">
            <a:solidFill>
              <a:srgbClr val="1F1F1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07D6D6-FF37-950E-D62D-D188FB0A8227}"/>
              </a:ext>
            </a:extLst>
          </p:cNvPr>
          <p:cNvSpPr txBox="1"/>
          <p:nvPr/>
        </p:nvSpPr>
        <p:spPr>
          <a:xfrm>
            <a:off x="7543733" y="4434840"/>
            <a:ext cx="1499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Trans-</a:t>
            </a:r>
            <a:r>
              <a:rPr lang="cs-CZ" sz="2000" dirty="0" err="1"/>
              <a:t>membrane</a:t>
            </a:r>
            <a:r>
              <a:rPr lang="cs-CZ" sz="2000" dirty="0"/>
              <a:t> part</a:t>
            </a:r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9E85C760-C939-7B87-EE15-387986D9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8DB2F4-0089-EBA6-41B0-8FF1BD1A2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365126"/>
            <a:ext cx="11258550" cy="825500"/>
          </a:xfrm>
        </p:spPr>
        <p:txBody>
          <a:bodyPr>
            <a:normAutofit/>
          </a:bodyPr>
          <a:lstStyle/>
          <a:p>
            <a:r>
              <a:rPr lang="cs-CZ" altLang="en-US" sz="2800" dirty="0" err="1"/>
              <a:t>Why</a:t>
            </a:r>
            <a:r>
              <a:rPr lang="cs-CZ" altLang="en-US" sz="2800" dirty="0"/>
              <a:t> p</a:t>
            </a:r>
            <a:r>
              <a:rPr lang="en-US" altLang="en-US" sz="2800" dirty="0" err="1"/>
              <a:t>artial</a:t>
            </a:r>
            <a:r>
              <a:rPr lang="en-US" altLang="en-US" sz="2800" dirty="0"/>
              <a:t> atomic charges</a:t>
            </a:r>
            <a:r>
              <a:rPr lang="cs-CZ" altLang="en-US" sz="2800" dirty="0"/>
              <a:t>?</a:t>
            </a:r>
            <a:br>
              <a:rPr lang="cs-CZ" altLang="en-US" sz="2800" dirty="0"/>
            </a:br>
            <a:r>
              <a:rPr lang="en-US" altLang="en-US" sz="2800" dirty="0"/>
              <a:t>They show the chemical properties of the predicted structures</a:t>
            </a:r>
            <a:endParaRPr lang="en-GB" altLang="en-US" sz="2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052AB7-AB09-D07F-4014-21617355AA03}"/>
              </a:ext>
            </a:extLst>
          </p:cNvPr>
          <p:cNvSpPr txBox="1"/>
          <p:nvPr/>
        </p:nvSpPr>
        <p:spPr>
          <a:xfrm>
            <a:off x="701732" y="612354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en-US" sz="1800" dirty="0"/>
              <a:t>P-</a:t>
            </a:r>
            <a:r>
              <a:rPr lang="cs-CZ" altLang="en-US" sz="1800" dirty="0" err="1"/>
              <a:t>glycoprotein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36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90E91363-7289-559D-4020-7C989BEAA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851" y="249238"/>
            <a:ext cx="10664456" cy="792162"/>
          </a:xfrm>
        </p:spPr>
        <p:txBody>
          <a:bodyPr/>
          <a:lstStyle/>
          <a:p>
            <a:r>
              <a:rPr lang="en-GB" altLang="en-US" sz="2800" b="1" dirty="0" err="1">
                <a:latin typeface="Symbol" panose="05050102010706020507" pitchFamily="18" charset="2"/>
              </a:rPr>
              <a:t>a</a:t>
            </a:r>
            <a:r>
              <a:rPr lang="en-GB" altLang="en-US" sz="2800" b="1" dirty="0" err="1"/>
              <a:t>Charges</a:t>
            </a:r>
            <a:r>
              <a:rPr lang="cs-CZ" altLang="en-US" sz="2800" b="1" dirty="0"/>
              <a:t>: </a:t>
            </a:r>
            <a:r>
              <a:rPr lang="en-US" altLang="en-US" sz="2800" b="1" dirty="0"/>
              <a:t>Partial atomic charges for </a:t>
            </a:r>
            <a:r>
              <a:rPr lang="en-US" altLang="en-US" sz="2800" b="1" dirty="0" err="1"/>
              <a:t>AlphaFold</a:t>
            </a:r>
            <a:r>
              <a:rPr lang="cs-CZ" altLang="en-US" sz="2800" b="1" dirty="0"/>
              <a:t> </a:t>
            </a:r>
            <a:r>
              <a:rPr lang="en-US" altLang="en-US" sz="2800" b="1" dirty="0"/>
              <a:t>structures</a:t>
            </a:r>
            <a:endParaRPr lang="en-GB" altLang="en-US" sz="2800" b="1" dirty="0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9107AB9A-B20E-DD58-0C77-A9CFFF110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8B04854-663F-4AB0-9599-BA27993129A8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A3D7029-E7EA-E6E1-F026-91CE3AF9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310131"/>
            <a:ext cx="10224091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defRPr/>
            </a:pPr>
            <a:r>
              <a:rPr lang="cs-CZ" altLang="en-US" sz="2400" b="1" dirty="0" err="1">
                <a:solidFill>
                  <a:schemeClr val="tx1"/>
                </a:solidFill>
              </a:rPr>
              <a:t>Computes</a:t>
            </a:r>
            <a:r>
              <a:rPr lang="cs-CZ" altLang="en-US" sz="2400" b="1" dirty="0">
                <a:solidFill>
                  <a:schemeClr val="tx1"/>
                </a:solidFill>
              </a:rPr>
              <a:t> </a:t>
            </a:r>
            <a:r>
              <a:rPr lang="cs-CZ" altLang="en-US" sz="2400" b="1" dirty="0" err="1">
                <a:solidFill>
                  <a:schemeClr val="tx1"/>
                </a:solidFill>
              </a:rPr>
              <a:t>charges</a:t>
            </a:r>
            <a:r>
              <a:rPr lang="cs-CZ" altLang="en-US" sz="2400" b="1" dirty="0">
                <a:solidFill>
                  <a:schemeClr val="tx1"/>
                </a:solidFill>
              </a:rPr>
              <a:t> </a:t>
            </a:r>
            <a:r>
              <a:rPr lang="cs-CZ" altLang="en-US" sz="2400" b="1" dirty="0" err="1">
                <a:solidFill>
                  <a:schemeClr val="tx1"/>
                </a:solidFill>
              </a:rPr>
              <a:t>for</a:t>
            </a:r>
            <a:r>
              <a:rPr lang="cs-CZ" altLang="en-US" sz="2400" b="1" dirty="0">
                <a:solidFill>
                  <a:schemeClr val="tx1"/>
                </a:solidFill>
              </a:rPr>
              <a:t> AlphaFold2 </a:t>
            </a:r>
            <a:r>
              <a:rPr lang="cs-CZ" altLang="en-US" sz="2400" b="1" dirty="0" err="1">
                <a:solidFill>
                  <a:schemeClr val="tx1"/>
                </a:solidFill>
              </a:rPr>
              <a:t>structures</a:t>
            </a:r>
            <a:r>
              <a:rPr lang="cs-CZ" altLang="en-US" sz="2400" b="1" dirty="0">
                <a:solidFill>
                  <a:schemeClr val="tx1"/>
                </a:solidFill>
              </a:rPr>
              <a:t> </a:t>
            </a:r>
            <a:r>
              <a:rPr lang="cs-CZ" altLang="en-US" sz="2400" b="1" dirty="0" err="1">
                <a:solidFill>
                  <a:schemeClr val="tx1"/>
                </a:solidFill>
              </a:rPr>
              <a:t>from</a:t>
            </a:r>
            <a:r>
              <a:rPr lang="cs-CZ" altLang="en-US" sz="2400" b="1" dirty="0">
                <a:solidFill>
                  <a:schemeClr val="tx1"/>
                </a:solidFill>
              </a:rPr>
              <a:t> </a:t>
            </a:r>
            <a:r>
              <a:rPr lang="cs-CZ" altLang="en-US" sz="2400" b="1" dirty="0" err="1">
                <a:solidFill>
                  <a:schemeClr val="tx1"/>
                </a:solidFill>
              </a:rPr>
              <a:t>AlphaFoldDB</a:t>
            </a:r>
            <a:endParaRPr lang="cs-CZ" altLang="en-US" sz="24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cs-CZ" altLang="en-US" sz="2400" b="1" dirty="0" err="1">
                <a:solidFill>
                  <a:schemeClr val="tx1"/>
                </a:solidFill>
              </a:rPr>
              <a:t>Method</a:t>
            </a:r>
            <a:r>
              <a:rPr lang="cs-CZ" altLang="en-US" sz="2400" b="1" dirty="0">
                <a:solidFill>
                  <a:schemeClr val="tx1"/>
                </a:solidFill>
              </a:rPr>
              <a:t>: </a:t>
            </a:r>
            <a:r>
              <a:rPr lang="cs-CZ" altLang="en-US" sz="2400" dirty="0">
                <a:solidFill>
                  <a:schemeClr val="tx1"/>
                </a:solidFill>
              </a:rPr>
              <a:t>SQE</a:t>
            </a:r>
            <a:r>
              <a:rPr lang="en-GB" altLang="en-US" sz="2400" dirty="0">
                <a:solidFill>
                  <a:schemeClr val="tx1"/>
                </a:solidFill>
              </a:rPr>
              <a:t>+</a:t>
            </a:r>
            <a:r>
              <a:rPr lang="en-GB" altLang="en-US" sz="2400" dirty="0" err="1">
                <a:solidFill>
                  <a:schemeClr val="tx1"/>
                </a:solidFill>
              </a:rPr>
              <a:t>qp</a:t>
            </a:r>
            <a:r>
              <a:rPr lang="en-GB" altLang="en-US" sz="2400" dirty="0">
                <a:solidFill>
                  <a:schemeClr val="tx1"/>
                </a:solidFill>
              </a:rPr>
              <a:t>, parameterized for (B3LYP/6-31G*/NPA</a:t>
            </a:r>
            <a:r>
              <a:rPr lang="cs-CZ" altLang="en-US" sz="2400" dirty="0">
                <a:solidFill>
                  <a:schemeClr val="tx1"/>
                </a:solidFill>
              </a:rPr>
              <a:t>)</a:t>
            </a:r>
            <a:endParaRPr lang="en-GB" altLang="en-US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GB" altLang="en-US" sz="2400" b="1" dirty="0">
                <a:solidFill>
                  <a:schemeClr val="tx1"/>
                </a:solidFill>
              </a:rPr>
              <a:t>I</a:t>
            </a:r>
            <a:r>
              <a:rPr lang="cs-CZ" altLang="en-US" sz="2400" b="1" dirty="0">
                <a:solidFill>
                  <a:schemeClr val="tx1"/>
                </a:solidFill>
              </a:rPr>
              <a:t>nputs: </a:t>
            </a:r>
            <a:r>
              <a:rPr lang="en-GB" altLang="en-US" sz="2400" dirty="0" err="1">
                <a:solidFill>
                  <a:schemeClr val="tx1"/>
                </a:solidFill>
              </a:rPr>
              <a:t>UniProt</a:t>
            </a:r>
            <a:r>
              <a:rPr lang="en-GB" altLang="en-US" sz="2400" dirty="0">
                <a:solidFill>
                  <a:schemeClr val="tx1"/>
                </a:solidFill>
              </a:rPr>
              <a:t> ID of </a:t>
            </a:r>
            <a:r>
              <a:rPr lang="en-GB" altLang="en-US" sz="2400" dirty="0" err="1">
                <a:solidFill>
                  <a:schemeClr val="tx1"/>
                </a:solidFill>
              </a:rPr>
              <a:t>AlphaFoldDB</a:t>
            </a:r>
            <a:r>
              <a:rPr lang="en-GB" altLang="en-US" sz="2400" dirty="0">
                <a:solidFill>
                  <a:schemeClr val="tx1"/>
                </a:solidFill>
              </a:rPr>
              <a:t> molecules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GB" altLang="en-US" sz="2400" b="1" dirty="0">
                <a:solidFill>
                  <a:schemeClr val="tx1"/>
                </a:solidFill>
              </a:rPr>
              <a:t>Outputs</a:t>
            </a:r>
            <a:r>
              <a:rPr lang="cs-CZ" altLang="en-US" sz="2400" b="1" dirty="0">
                <a:solidFill>
                  <a:schemeClr val="tx1"/>
                </a:solidFill>
              </a:rPr>
              <a:t>: </a:t>
            </a:r>
            <a:r>
              <a:rPr lang="en-GB" altLang="en-US" sz="2400" dirty="0">
                <a:solidFill>
                  <a:schemeClr val="tx1"/>
                </a:solidFill>
              </a:rPr>
              <a:t>plain text, </a:t>
            </a:r>
            <a:r>
              <a:rPr lang="en-GB" altLang="en-US" sz="2400" dirty="0" err="1">
                <a:solidFill>
                  <a:schemeClr val="tx1"/>
                </a:solidFill>
              </a:rPr>
              <a:t>mmCIF</a:t>
            </a:r>
            <a:r>
              <a:rPr lang="en-GB" altLang="en-US" sz="2400" dirty="0">
                <a:solidFill>
                  <a:schemeClr val="tx1"/>
                </a:solidFill>
              </a:rPr>
              <a:t>, PQR</a:t>
            </a: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cs-CZ" altLang="en-US" sz="2400" b="1" dirty="0">
                <a:solidFill>
                  <a:schemeClr val="tx1"/>
                </a:solidFill>
              </a:rPr>
              <a:t>Visualization: </a:t>
            </a:r>
            <a:r>
              <a:rPr lang="en-GB" altLang="en-US" sz="2400" dirty="0">
                <a:solidFill>
                  <a:schemeClr val="tx1"/>
                </a:solidFill>
              </a:rPr>
              <a:t>Mol*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cs-CZ" altLang="en-US" sz="2400" b="1" dirty="0">
                <a:solidFill>
                  <a:schemeClr val="tx1"/>
                </a:solidFill>
              </a:rPr>
              <a:t>Web page:</a:t>
            </a:r>
            <a:r>
              <a:rPr lang="en-GB" altLang="en-US" sz="2400" b="1" dirty="0">
                <a:solidFill>
                  <a:schemeClr val="tx1"/>
                </a:solidFill>
              </a:rPr>
              <a:t> </a:t>
            </a:r>
            <a:r>
              <a:rPr lang="en-GB" altLang="en-US" sz="2400" dirty="0">
                <a:solidFill>
                  <a:schemeClr val="tx1"/>
                </a:solidFill>
                <a:hlinkClick r:id="rId2"/>
              </a:rPr>
              <a:t>https://alphacharges.ncbr.muni.cz/</a:t>
            </a:r>
            <a:r>
              <a:rPr lang="cs-CZ" altLang="en-US" sz="2400" dirty="0">
                <a:solidFill>
                  <a:schemeClr val="tx1"/>
                </a:solidFill>
              </a:rPr>
              <a:t>  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cs-CZ" alt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-glycoprotein">
            <a:extLst>
              <a:ext uri="{FF2B5EF4-FFF2-40B4-BE49-F238E27FC236}">
                <a16:creationId xmlns:a16="http://schemas.microsoft.com/office/drawing/2014/main" id="{250981C1-9248-9DEE-7E28-41F64922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1" y="3816202"/>
            <a:ext cx="2876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4FA8A22-5A4D-18B8-B3A4-5B5B2F82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70" y="3816202"/>
            <a:ext cx="26003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F9977B-7F78-A099-EEE4-29A83AC4EE24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4">
            <a:extLst>
              <a:ext uri="{FF2B5EF4-FFF2-40B4-BE49-F238E27FC236}">
                <a16:creationId xmlns:a16="http://schemas.microsoft.com/office/drawing/2014/main" id="{74D72A93-3CBE-98C3-4428-E2CFA53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sp>
        <p:nvSpPr>
          <p:cNvPr id="105478" name="TextBox 7">
            <a:extLst>
              <a:ext uri="{FF2B5EF4-FFF2-40B4-BE49-F238E27FC236}">
                <a16:creationId xmlns:a16="http://schemas.microsoft.com/office/drawing/2014/main" id="{12B750CB-2C19-AF43-8E26-27EB83CC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5" y="6028137"/>
            <a:ext cx="10344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rgbClr val="222222"/>
                </a:solidFill>
              </a:rPr>
              <a:t>Schindler</a:t>
            </a:r>
            <a:r>
              <a:rPr lang="cs-CZ" altLang="en-US" sz="1600" dirty="0">
                <a:solidFill>
                  <a:srgbClr val="222222"/>
                </a:solidFill>
              </a:rPr>
              <a:t> </a:t>
            </a:r>
            <a:r>
              <a:rPr lang="en-GB" altLang="en-US" sz="1600" dirty="0">
                <a:solidFill>
                  <a:srgbClr val="222222"/>
                </a:solidFill>
              </a:rPr>
              <a:t>O., Berka K., Cantara A., K</a:t>
            </a:r>
            <a:r>
              <a:rPr lang="cs-CZ" altLang="en-US" sz="1600" dirty="0" err="1">
                <a:solidFill>
                  <a:srgbClr val="222222"/>
                </a:solidFill>
              </a:rPr>
              <a:t>řenek</a:t>
            </a:r>
            <a:r>
              <a:rPr lang="cs-CZ" altLang="en-US" sz="1600" dirty="0">
                <a:solidFill>
                  <a:srgbClr val="222222"/>
                </a:solidFill>
              </a:rPr>
              <a:t> A., Tichý D., Raček T., Svobodová R, 2023</a:t>
            </a:r>
            <a:r>
              <a:rPr lang="en-GB" altLang="en-US" sz="1600" dirty="0">
                <a:solidFill>
                  <a:srgbClr val="222222"/>
                </a:solidFill>
              </a:rPr>
              <a:t>. </a:t>
            </a:r>
            <a:r>
              <a:rPr lang="en-US" altLang="en-US" sz="1600" i="1" dirty="0">
                <a:solidFill>
                  <a:srgbClr val="222222"/>
                </a:solidFill>
              </a:rPr>
              <a:t>αCharges: Partial atomic charges for </a:t>
            </a:r>
            <a:r>
              <a:rPr lang="en-US" altLang="en-US" sz="1600" i="1" dirty="0" err="1">
                <a:solidFill>
                  <a:srgbClr val="222222"/>
                </a:solidFill>
              </a:rPr>
              <a:t>AlphaFold</a:t>
            </a:r>
            <a:r>
              <a:rPr lang="cs-CZ" altLang="en-US" sz="1600" i="1" dirty="0">
                <a:solidFill>
                  <a:srgbClr val="222222"/>
                </a:solidFill>
              </a:rPr>
              <a:t> </a:t>
            </a:r>
            <a:r>
              <a:rPr lang="en-US" altLang="en-US" sz="1600" i="1" dirty="0">
                <a:solidFill>
                  <a:srgbClr val="222222"/>
                </a:solidFill>
              </a:rPr>
              <a:t>structures in high quality</a:t>
            </a:r>
            <a:r>
              <a:rPr lang="en-GB" altLang="en-US" sz="1600" dirty="0">
                <a:solidFill>
                  <a:srgbClr val="222222"/>
                </a:solidFill>
              </a:rPr>
              <a:t>. </a:t>
            </a:r>
            <a:r>
              <a:rPr lang="en-GB" altLang="en-US" sz="1600" b="1" dirty="0">
                <a:solidFill>
                  <a:srgbClr val="21A9C0"/>
                </a:solidFill>
              </a:rPr>
              <a:t>Nucleic acids research</a:t>
            </a:r>
            <a:r>
              <a:rPr lang="cs-CZ" altLang="en-US" sz="1600" dirty="0">
                <a:solidFill>
                  <a:srgbClr val="222222"/>
                </a:solidFill>
              </a:rPr>
              <a:t>, 51(W1), W11-W16.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10" descr="issue cover">
            <a:extLst>
              <a:ext uri="{FF2B5EF4-FFF2-40B4-BE49-F238E27FC236}">
                <a16:creationId xmlns:a16="http://schemas.microsoft.com/office/drawing/2014/main" id="{8BAD2F18-D944-9493-5F84-F1D7C746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76" y="3683273"/>
            <a:ext cx="1679399" cy="21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0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90E91363-7289-559D-4020-7C989BEAA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889" y="52733"/>
            <a:ext cx="11568222" cy="792162"/>
          </a:xfrm>
        </p:spPr>
        <p:txBody>
          <a:bodyPr/>
          <a:lstStyle/>
          <a:p>
            <a:pPr algn="ctr"/>
            <a:r>
              <a:rPr lang="en-GB" altLang="en-US" sz="2800" b="1" dirty="0" err="1">
                <a:latin typeface="Symbol" panose="05050102010706020507" pitchFamily="18" charset="2"/>
              </a:rPr>
              <a:t>a</a:t>
            </a:r>
            <a:r>
              <a:rPr lang="en-GB" altLang="en-US" sz="2800" b="1" dirty="0" err="1"/>
              <a:t>Charges</a:t>
            </a:r>
            <a:r>
              <a:rPr lang="cs-CZ" altLang="en-US" sz="2800" b="1" dirty="0"/>
              <a:t>: </a:t>
            </a:r>
            <a:r>
              <a:rPr lang="en-US" altLang="en-US" sz="2800" dirty="0"/>
              <a:t>Partial atomic charges for </a:t>
            </a:r>
            <a:r>
              <a:rPr lang="en-US" altLang="en-US" sz="2800" dirty="0" err="1"/>
              <a:t>AlphaFold</a:t>
            </a:r>
            <a:r>
              <a:rPr lang="cs-CZ" altLang="en-US" sz="2800" dirty="0"/>
              <a:t> </a:t>
            </a:r>
            <a:r>
              <a:rPr lang="en-US" altLang="en-US" sz="2800" dirty="0"/>
              <a:t>structures</a:t>
            </a:r>
            <a:endParaRPr lang="en-GB" altLang="en-US" sz="2800" dirty="0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9107AB9A-B20E-DD58-0C77-A9CFFF110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8B04854-663F-4AB0-9599-BA27993129A8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DE2002-484D-6677-704D-E12793A7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93" y="770467"/>
            <a:ext cx="7881801" cy="589086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A585E3-DB85-C3C5-488A-0573A57C7BCE}"/>
              </a:ext>
            </a:extLst>
          </p:cNvPr>
          <p:cNvSpPr txBox="1"/>
          <p:nvPr/>
        </p:nvSpPr>
        <p:spPr>
          <a:xfrm>
            <a:off x="4406900" y="29453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1E90FF"/>
                </a:solidFill>
              </a:rPr>
              <a:t>pH</a:t>
            </a:r>
            <a:endParaRPr lang="cs-CZ" b="1" dirty="0">
              <a:solidFill>
                <a:srgbClr val="1E90FF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091B22-50D4-696B-E4CF-B389E8A9B145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39737A-DCF1-55F9-7D84-9A68B5D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2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9107AB9A-B20E-DD58-0C77-A9CFFF110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8B04854-663F-4AB0-9599-BA27993129A8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091B22-50D4-696B-E4CF-B389E8A9B145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6B8890-BDF9-2DDF-46C7-59DB7E04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76859"/>
            <a:ext cx="11469701" cy="6658904"/>
          </a:xfrm>
          <a:prstGeom prst="rect">
            <a:avLst/>
          </a:prstGeom>
        </p:spPr>
      </p:pic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92979EC9-37DF-3619-40B6-362AB8A7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9107AB9A-B20E-DD58-0C77-A9CFFF1106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8B04854-663F-4AB0-9599-BA27993129A8}" type="slidenum">
              <a:rPr lang="cs-CZ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8091B22-50D4-696B-E4CF-B389E8A9B145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C78A67-52E5-31E8-A1AA-4DFE15A4A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894996"/>
            <a:ext cx="10250330" cy="506800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E28DCB-F3B4-EA2B-7B15-78543F28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8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16231</TotalTime>
  <Words>325</Words>
  <Application>Microsoft Office PowerPoint</Application>
  <PresentationFormat>Širokoúhlá obrazovka</PresentationFormat>
  <Paragraphs>72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Office Theme</vt:lpstr>
      <vt:lpstr>𝛂Charges  Partial atomic charges for AlphaFold structures  </vt:lpstr>
      <vt:lpstr>AlphaFoldDB – predicted protein structures</vt:lpstr>
      <vt:lpstr>Why partial atomic charges? They show the chemical properties of the predicted structures</vt:lpstr>
      <vt:lpstr>Why partial atomic charges? They show the chemical properties of the predicted structures</vt:lpstr>
      <vt:lpstr>Why partial atomic charges? They show the chemical properties of the predicted structures</vt:lpstr>
      <vt:lpstr>aCharges: Partial atomic charges for AlphaFold structures</vt:lpstr>
      <vt:lpstr>aCharges: Partial atomic charges for AlphaFold structures</vt:lpstr>
      <vt:lpstr>Prezentace aplikace PowerPoint</vt:lpstr>
      <vt:lpstr>Prezentace aplikace PowerPoint</vt:lpstr>
      <vt:lpstr>aCharges: visualization</vt:lpstr>
      <vt:lpstr>Examples: Pepsin in different pH values</vt:lpstr>
      <vt:lpstr>Examples: PIN proteins</vt:lpstr>
      <vt:lpstr>Examples: PIN proteins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Palata</dc:creator>
  <cp:lastModifiedBy>Radka Svobodová</cp:lastModifiedBy>
  <cp:revision>405</cp:revision>
  <cp:lastPrinted>2017-09-20T07:48:49Z</cp:lastPrinted>
  <dcterms:created xsi:type="dcterms:W3CDTF">2017-09-06T10:48:47Z</dcterms:created>
  <dcterms:modified xsi:type="dcterms:W3CDTF">2025-02-12T15:02:49Z</dcterms:modified>
</cp:coreProperties>
</file>