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2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1.png" ContentType="image/png"/>
  <Override PartName="/ppt/media/image2.png" ContentType="image/png"/>
  <Override PartName="/ppt/media/image5.png" ContentType="image/png"/>
  <Override PartName="/ppt/media/image14.png" ContentType="image/png"/>
  <Override PartName="/ppt/media/image6.png" ContentType="image/png"/>
  <Override PartName="/ppt/media/image15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49" r:id="rId3"/>
    <p:sldMasterId id="2147483650" r:id="rId4"/>
    <p:sldMasterId id="2147483651" r:id="rId5"/>
    <p:sldMasterId id="2147483652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806B3F-6D6A-4397-A225-3FB2BB3E2AC6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B8EC165-792C-4D36-B8F2-A705A6FE973C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1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4AB533-F0F6-45E9-BE22-7DF0AC12D172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4956B4-1897-4215-9B51-28EFE0486A88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1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EE3360-40A7-4C73-8599-148D0839BD41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1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C54322-DEA9-4D54-8C1F-95A687AEBD45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3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65EE84-656F-4C07-9DA8-1AD28AC1723C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14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60DB23D-128D-4FDA-87AE-7BD74923DDCA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15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D7466B-3B49-484A-AA48-684332B14594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ldNum" idx="16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FCDF9A-F053-46C3-8A48-788EE3C5C387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ldNum" idx="17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B7F5B8-9D0D-4735-B5AE-DC15EF969678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18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AB1CB0-6C78-4E8F-9A73-BF8357A60FFE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sldNum" idx="19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13B5373-4690-4EFA-8D61-D8F2E4F575A6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99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CBDDE0-EA51-4E44-9DE2-1C2F25303D7E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sldNum" idx="20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1ED07C-7C58-4FFB-909D-0A89703AA8D7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ldNum" idx="2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CD0618-8911-47BE-A290-6B99DC71E0DA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Num" idx="2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BFD456-DB90-4106-BAC1-B5866B847685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23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8F0C7C-80F1-4C09-97F7-73E2E170809F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24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065098-47E8-4AEE-8A74-FB83E3441845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li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o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it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ti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tl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745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A646411-6C86-4F78-A298-7F2AF814C60A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189B44-4CA0-4E36-ABD5-FBA6F733278C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48B219-2361-4922-90D5-915863E313AC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AB35FE-AF4C-4943-A8EB-BBD1A15DBA8A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90F7F8-4FC6-4A37-AD9E-A2DAAF76B35A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305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B0352B-45EE-42CA-9E0F-94295C70E86E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40F2CD-3EE5-4C62-9193-FE6EE630359E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howto.py.cz/index.htm" TargetMode="External"/><Relationship Id="rId2" Type="http://schemas.openxmlformats.org/officeDocument/2006/relationships/hyperlink" Target="http://diveintopython3.py.cz/index.html" TargetMode="External"/><Relationship Id="rId3" Type="http://schemas.openxmlformats.org/officeDocument/2006/relationships/hyperlink" Target="https://code.tutsplus.com/articles/the-best-way-to-learn-python--net-26288" TargetMode="External"/><Relationship Id="rId4" Type="http://schemas.openxmlformats.org/officeDocument/2006/relationships/hyperlink" Target="http://pythonbooks.revolunet.com/" TargetMode="External"/><Relationship Id="rId5" Type="http://schemas.openxmlformats.org/officeDocument/2006/relationships/hyperlink" Target="https://docs.python.org/3/tutorial/" TargetMode="External"/><Relationship Id="rId6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codecademy.com/learn/learn-python-3" TargetMode="External"/><Relationship Id="rId2" Type="http://schemas.openxmlformats.org/officeDocument/2006/relationships/hyperlink" Target="https://www.datacamp.com/" TargetMode="External"/><Relationship Id="rId3" Type="http://schemas.openxmlformats.org/officeDocument/2006/relationships/hyperlink" Target="http://rosalind.info/" TargetMode="External"/><Relationship Id="rId4" Type="http://schemas.openxmlformats.org/officeDocument/2006/relationships/hyperlink" Target="https://mva.microsoft.com/search/SearchResults.aspx#!q=python&amp;index=2&amp;lang=1029$1033" TargetMode="External"/><Relationship Id="rId5" Type="http://schemas.openxmlformats.org/officeDocument/2006/relationships/hyperlink" Target="https://repl.it/languages/python3" TargetMode="External"/><Relationship Id="rId6" Type="http://schemas.openxmlformats.org/officeDocument/2006/relationships/hyperlink" Target="https://checkio.org/" TargetMode="External"/><Relationship Id="rId7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google.com/search?q=how+to+write+hello+world+in+python" TargetMode="External"/><Relationship Id="rId2" Type="http://schemas.openxmlformats.org/officeDocument/2006/relationships/hyperlink" Target="https://stackoverflow.com/search?q=how+to+write+hello+world+in+python" TargetMode="External"/><Relationship Id="rId3" Type="http://schemas.openxmlformats.org/officeDocument/2006/relationships/hyperlink" Target="https://is.muni.cz/auth/discussion/predmetove/sci/podzim2022/C2184/" TargetMode="External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8320" cy="2050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5200" spc="-1" strike="noStrike">
                <a:solidFill>
                  <a:schemeClr val="dk1"/>
                </a:solidFill>
                <a:latin typeface="Arial"/>
                <a:ea typeface="Arial"/>
              </a:rPr>
              <a:t>Organizace výuky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311760" y="2834280"/>
            <a:ext cx="8518320" cy="19684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2"/>
                </a:solidFill>
                <a:latin typeface="Arial"/>
                <a:ea typeface="Arial"/>
              </a:rPr>
              <a:t>C2184 Úvod do programování v Pythonu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2"/>
                </a:solidFill>
                <a:latin typeface="Arial"/>
                <a:ea typeface="Arial"/>
              </a:rPr>
              <a:t>Ondřej Schindler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56;p13" descr=""/>
          <p:cNvPicPr/>
          <p:nvPr/>
        </p:nvPicPr>
        <p:blipFill>
          <a:blip r:embed="rId1"/>
          <a:srcRect l="8967" t="21229" r="8975" b="21235"/>
          <a:stretch/>
        </p:blipFill>
        <p:spPr>
          <a:xfrm>
            <a:off x="5587920" y="317520"/>
            <a:ext cx="3318480" cy="100656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57;p13" descr=""/>
          <p:cNvPicPr/>
          <p:nvPr/>
        </p:nvPicPr>
        <p:blipFill>
          <a:blip r:embed="rId2"/>
          <a:stretch/>
        </p:blipFill>
        <p:spPr>
          <a:xfrm>
            <a:off x="194040" y="173160"/>
            <a:ext cx="331848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Diskusní fórum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8320" cy="34142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Můžete se zde ptát, vysvětlovat,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diskutovat, napovídat…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717"/>
              </a:spcBef>
              <a:spcAft>
                <a:spcPts val="283"/>
              </a:spcAft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Nezveřejňujte úplná řešení úkolů!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717"/>
              </a:spcBef>
              <a:spcAft>
                <a:spcPts val="283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Takové příspěvky budou smazány!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717"/>
              </a:spcBef>
              <a:spcAft>
                <a:spcPts val="717"/>
              </a:spcAft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Za pomoc spolužákům můžete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717"/>
              </a:spcBef>
              <a:spcAft>
                <a:spcPts val="717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získat až 10 bodů za semestr ;-)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717"/>
              </a:spcBef>
              <a:spcAft>
                <a:spcPts val="717"/>
              </a:spcAft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Většinou zde nereagují vyučující!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 idx="33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0ADEFD-D29A-445D-80E0-B3EB3D4AC901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5029200" y="449280"/>
            <a:ext cx="3656520" cy="411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Doporučené nástroje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11760" y="1116360"/>
            <a:ext cx="8518320" cy="36432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Python 3.12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3012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2"/>
                </a:solidFill>
                <a:latin typeface="Arial"/>
                <a:ea typeface="Arial"/>
              </a:rPr>
              <a:t>.. nebo 3.11 nebo 3.10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Vývojové prostředí </a:t>
            </a:r>
            <a:r>
              <a:rPr b="1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Visual Studio Code 1.71 (VSCode)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3012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2"/>
                </a:solidFill>
                <a:latin typeface="Arial"/>
                <a:ea typeface="Arial"/>
              </a:rPr>
              <a:t>Můžete využívat i jiná vývojová prostředí, pokud podporují Jupyter notebooks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30120">
              <a:lnSpc>
                <a:spcPct val="115000"/>
              </a:lnSpc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2"/>
                </a:solidFill>
                <a:latin typeface="Arial"/>
                <a:ea typeface="Arial"/>
              </a:rPr>
              <a:t>Pozor:      Visual Studio Code  ≠       Visual Studio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Extensions do VSCode: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2"/>
                </a:solidFill>
                <a:latin typeface="Arial"/>
                <a:ea typeface="Arial"/>
              </a:rPr>
              <a:t>Python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2"/>
                </a:solidFill>
                <a:latin typeface="Arial"/>
                <a:ea typeface="Arial"/>
              </a:rPr>
              <a:t>Pylance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2"/>
                </a:solidFill>
                <a:latin typeface="Arial"/>
                <a:ea typeface="Arial"/>
              </a:rPr>
              <a:t>Jupyter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Zkuste si nainstalovat ještě před prvním seminářem, návod viz interaktivní osnova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34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33B179-1FF8-44A4-BDF2-03EAA6727574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7" name="Google Shape;137;p24" descr=""/>
          <p:cNvPicPr/>
          <p:nvPr/>
        </p:nvPicPr>
        <p:blipFill>
          <a:blip r:embed="rId1"/>
          <a:srcRect l="8967" t="21229" r="67845" b="21235"/>
          <a:stretch/>
        </p:blipFill>
        <p:spPr>
          <a:xfrm>
            <a:off x="1828800" y="1207440"/>
            <a:ext cx="363240" cy="39132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138;p24" descr=""/>
          <p:cNvPicPr/>
          <p:nvPr/>
        </p:nvPicPr>
        <p:blipFill>
          <a:blip r:embed="rId2"/>
          <a:srcRect l="6107" t="5958" r="3628" b="4443"/>
          <a:stretch/>
        </p:blipFill>
        <p:spPr>
          <a:xfrm>
            <a:off x="6172200" y="2057400"/>
            <a:ext cx="363240" cy="35388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139;p24" descr=""/>
          <p:cNvPicPr/>
          <p:nvPr/>
        </p:nvPicPr>
        <p:blipFill>
          <a:blip r:embed="rId3"/>
          <a:srcRect l="19713" t="3027" r="19767" b="3540"/>
          <a:stretch/>
        </p:blipFill>
        <p:spPr>
          <a:xfrm>
            <a:off x="4212000" y="2863800"/>
            <a:ext cx="201960" cy="19476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40;p24" descr=""/>
          <p:cNvPicPr/>
          <p:nvPr/>
        </p:nvPicPr>
        <p:blipFill>
          <a:blip r:embed="rId4"/>
          <a:srcRect l="0" t="8435" r="0" b="0"/>
          <a:stretch/>
        </p:blipFill>
        <p:spPr>
          <a:xfrm>
            <a:off x="1579320" y="4139640"/>
            <a:ext cx="201960" cy="21420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141;p24" descr=""/>
          <p:cNvPicPr/>
          <p:nvPr/>
        </p:nvPicPr>
        <p:blipFill>
          <a:blip r:embed="rId5"/>
          <a:srcRect l="8967" t="21229" r="67845" b="21235"/>
          <a:stretch/>
        </p:blipFill>
        <p:spPr>
          <a:xfrm>
            <a:off x="1651320" y="3859920"/>
            <a:ext cx="201960" cy="217800"/>
          </a:xfrm>
          <a:prstGeom prst="rect">
            <a:avLst/>
          </a:prstGeom>
          <a:ln w="0">
            <a:noFill/>
          </a:ln>
        </p:spPr>
      </p:pic>
      <p:pic>
        <p:nvPicPr>
          <p:cNvPr id="132" name="Google Shape;142;p24" descr=""/>
          <p:cNvPicPr/>
          <p:nvPr/>
        </p:nvPicPr>
        <p:blipFill>
          <a:blip r:embed="rId6"/>
          <a:srcRect l="8967" t="21229" r="67845" b="21235"/>
          <a:stretch/>
        </p:blipFill>
        <p:spPr>
          <a:xfrm>
            <a:off x="1543320" y="3580200"/>
            <a:ext cx="201960" cy="217800"/>
          </a:xfrm>
          <a:prstGeom prst="rect">
            <a:avLst/>
          </a:prstGeom>
          <a:ln w="0">
            <a:noFill/>
          </a:ln>
        </p:spPr>
      </p:pic>
      <p:pic>
        <p:nvPicPr>
          <p:cNvPr id="133" name="Google Shape;143;p24" descr=""/>
          <p:cNvPicPr/>
          <p:nvPr/>
        </p:nvPicPr>
        <p:blipFill>
          <a:blip r:embed="rId7"/>
          <a:srcRect l="6107" t="5958" r="3628" b="4443"/>
          <a:stretch/>
        </p:blipFill>
        <p:spPr>
          <a:xfrm>
            <a:off x="1876680" y="2865960"/>
            <a:ext cx="201960" cy="19656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8"/>
          <a:stretch/>
        </p:blipFill>
        <p:spPr>
          <a:xfrm>
            <a:off x="6629400" y="48240"/>
            <a:ext cx="2455560" cy="246528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9"/>
          <a:stretch/>
        </p:blipFill>
        <p:spPr>
          <a:xfrm>
            <a:off x="4622040" y="-62280"/>
            <a:ext cx="1617840" cy="220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Literatura a další zdroje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8320" cy="34142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666666"/>
                </a:solidFill>
                <a:latin typeface="Proxima Nova"/>
                <a:ea typeface="Proxima Nova"/>
              </a:rPr>
              <a:t>Česky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1"/>
              </a:rPr>
              <a:t>Učíme se programovat v jazyce Python 3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2"/>
              </a:rPr>
              <a:t>Ponořme se do Pythonu 3</a:t>
            </a:r>
            <a:r>
              <a:rPr b="0" lang="en-GB" sz="2400" spc="-1" strike="noStrike">
                <a:solidFill>
                  <a:schemeClr val="accent5"/>
                </a:solidFill>
                <a:latin typeface="Proxima Nova"/>
                <a:ea typeface="Proxima Nova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rgbClr val="666666"/>
                </a:solidFill>
                <a:latin typeface="Proxima Nova"/>
                <a:ea typeface="Proxima Nova"/>
              </a:rPr>
              <a:t>Anglicky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3"/>
              </a:rPr>
              <a:t>Přehled nejlepších výukových materiálů v angličtině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4"/>
              </a:rPr>
              <a:t>Knihy dostupné zadarmo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1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5"/>
              </a:rPr>
              <a:t>Oficiální dokumentace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35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3A0B29-0E5A-4E91-A800-0FB3496EA244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rcRect l="0" t="22452" r="2748" b="24349"/>
          <a:stretch/>
        </p:blipFill>
        <p:spPr>
          <a:xfrm>
            <a:off x="191880" y="378720"/>
            <a:ext cx="4283640" cy="415908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4982040" y="427680"/>
            <a:ext cx="4049640" cy="401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Literatura a další zdroje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8320" cy="34142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dk2"/>
                </a:solidFill>
                <a:latin typeface="Arial"/>
                <a:ea typeface="Arial"/>
              </a:rPr>
              <a:t>Kurzy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1"/>
              </a:rPr>
              <a:t>Online kurz na Codecademy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2"/>
              </a:rPr>
              <a:t>Online kurz na DataCamp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hlink"/>
                </a:solidFill>
                <a:uFillTx/>
                <a:latin typeface="Proxima Nova"/>
                <a:ea typeface="Proxima Nova"/>
                <a:hlinkClick r:id="rId3"/>
              </a:rPr>
              <a:t>Online kurz na Rosalind</a:t>
            </a:r>
            <a:r>
              <a:rPr b="0" lang="en-GB" sz="2400" spc="-1" strike="noStrike">
                <a:solidFill>
                  <a:srgbClr val="666666"/>
                </a:solidFill>
                <a:latin typeface="Proxima Nova"/>
                <a:ea typeface="Proxima Nova"/>
              </a:rPr>
              <a:t> (bioinformatika)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4"/>
              </a:rPr>
              <a:t>Kurzy na Microsoft Virtual Academy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5"/>
              </a:rPr>
              <a:t>Python3 v prohlížeči</a:t>
            </a:r>
            <a:r>
              <a:rPr b="0" lang="en-GB" sz="2400" spc="-1" strike="noStrike">
                <a:solidFill>
                  <a:srgbClr val="666666"/>
                </a:solidFill>
                <a:latin typeface="Proxima Nova"/>
                <a:ea typeface="Proxima Nova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buClr>
                <a:srgbClr val="666666"/>
              </a:buClr>
              <a:buFont typeface="Proxima Nova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accent5"/>
                </a:solidFill>
                <a:uFillTx/>
                <a:latin typeface="Proxima Nova"/>
                <a:ea typeface="Proxima Nova"/>
                <a:hlinkClick r:id="rId6"/>
              </a:rPr>
              <a:t>Online hra CheckIO</a:t>
            </a:r>
            <a:r>
              <a:rPr b="0" lang="en-GB" sz="2400" spc="-1" strike="noStrike">
                <a:solidFill>
                  <a:srgbClr val="666666"/>
                </a:solidFill>
                <a:latin typeface="Proxima Nova"/>
                <a:ea typeface="Proxima Nova"/>
              </a:rPr>
              <a:t> (možnost super procvičování)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36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5FC638-0B43-4582-9FF8-A8484A5C5C63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Další zdroje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8320" cy="34142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dk2"/>
                </a:solidFill>
                <a:latin typeface="Arial"/>
                <a:ea typeface="Arial"/>
              </a:rPr>
              <a:t>Když něco nefunguje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1"/>
              </a:rPr>
              <a:t>Google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2"/>
              </a:rPr>
              <a:t>Stack Overflow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2400" spc="-1" strike="noStrike" u="sng">
                <a:solidFill>
                  <a:schemeClr val="hlink"/>
                </a:solidFill>
                <a:uFillTx/>
                <a:latin typeface="Arial"/>
                <a:ea typeface="Arial"/>
                <a:hlinkClick r:id="rId3"/>
              </a:rPr>
              <a:t>Diskusní fórum v ISu</a:t>
            </a:r>
            <a:r>
              <a:rPr b="0" lang="en-GB" sz="2400" spc="-1" strike="noStrike">
                <a:solidFill>
                  <a:schemeClr val="dk2"/>
                </a:solidFill>
                <a:latin typeface="Arial"/>
                <a:ea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37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17D78F-86EA-4934-ADD9-F8A686795CE0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4"/>
          <a:stretch/>
        </p:blipFill>
        <p:spPr>
          <a:xfrm>
            <a:off x="4893840" y="444960"/>
            <a:ext cx="3334680" cy="398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2971800" y="914400"/>
            <a:ext cx="3059640" cy="377100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136440" y="914400"/>
            <a:ext cx="2606040" cy="3771000"/>
          </a:xfrm>
          <a:prstGeom prst="rect">
            <a:avLst/>
          </a:prstGeom>
          <a:ln w="0"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6056640" y="914400"/>
            <a:ext cx="2858040" cy="353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2964600" y="180720"/>
            <a:ext cx="8518320" cy="34142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chemeClr val="dk2"/>
                </a:solidFill>
                <a:latin typeface="Arial"/>
                <a:ea typeface="Arial"/>
              </a:rPr>
              <a:t>The only way to learn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chemeClr val="dk2"/>
                </a:solidFill>
                <a:latin typeface="Arial"/>
                <a:ea typeface="Arial"/>
              </a:rPr>
              <a:t>how to code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2400" spc="-1" strike="noStrike">
                <a:solidFill>
                  <a:schemeClr val="dk2"/>
                </a:solidFill>
                <a:latin typeface="Arial"/>
                <a:ea typeface="Arial"/>
              </a:rPr>
              <a:t>is to spend time coding.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38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E49BF8-D33D-4B99-B531-0619C9F825BC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39960" y="217440"/>
            <a:ext cx="2284200" cy="2319120"/>
          </a:xfrm>
          <a:prstGeom prst="rect">
            <a:avLst/>
          </a:prstGeom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47880" y="2554560"/>
            <a:ext cx="2803680" cy="2448360"/>
          </a:xfrm>
          <a:prstGeom prst="rect">
            <a:avLst/>
          </a:prstGeom>
          <a:ln w="0"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3366360" y="1960920"/>
            <a:ext cx="2240280" cy="305676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4"/>
          <a:stretch/>
        </p:blipFill>
        <p:spPr>
          <a:xfrm>
            <a:off x="6272280" y="2355120"/>
            <a:ext cx="2390040" cy="2644560"/>
          </a:xfrm>
          <a:prstGeom prst="rect">
            <a:avLst/>
          </a:prstGeom>
          <a:ln w="0">
            <a:noFill/>
          </a:ln>
        </p:spPr>
      </p:pic>
      <p:pic>
        <p:nvPicPr>
          <p:cNvPr id="157" name="" descr=""/>
          <p:cNvPicPr/>
          <p:nvPr/>
        </p:nvPicPr>
        <p:blipFill>
          <a:blip r:embed="rId5"/>
          <a:stretch/>
        </p:blipFill>
        <p:spPr>
          <a:xfrm>
            <a:off x="6625800" y="222120"/>
            <a:ext cx="2000160" cy="20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Vyučující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70880" cy="3850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Přednášející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Ondřej Schindler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Tomáš Raček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Pomocníci: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Jana Porubská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Gabriela Bučeková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Lukáš Bohuš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5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 idx="25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7EC7AA2-B7FF-40A3-83E1-68C72B16CE49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182560" y="-9000"/>
            <a:ext cx="3768480" cy="471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Vyučující – komu napsat?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70880" cy="3850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Přednášející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Ondřej Schindler (ondrej.schindler@mail.muni.cz): </a:t>
            </a:r>
            <a:r>
              <a:rPr b="1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programování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Tomáš Raček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914400" indent="0">
              <a:lnSpc>
                <a:spcPct val="150000"/>
              </a:lnSpc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Pomocníci: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Jana Porubská (jana.porubska@mail.muni.cz): </a:t>
            </a:r>
            <a:r>
              <a:rPr b="1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organizace vyuky, domácí úkoly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Gabriela Bučeková (gabriela.bucekova@mail.muni.cz): </a:t>
            </a:r>
            <a:r>
              <a:rPr b="1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testy, závěrečné hodnocení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Lukáš Bohuš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5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26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7709FD-443C-4703-82C2-29477348762F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6559920" y="137880"/>
            <a:ext cx="2461680" cy="246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Organizace předmětu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70880" cy="3850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Přednáška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Po 15:00 – 15:50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Na začátku praktické okénko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Cvičení: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Po 16:00 – 16:50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Na vlastních PC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Domácí úkoly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Průběžný a závěrečný test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5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 idx="27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CAA1822-1D17-46D8-8237-9624B8CB84C7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Absolvování předmětu ONLINE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70880" cy="3850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Bez účasti na přednáškách/cvičeních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Samostudium na základě: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Prezentací (ve formě Jupyter notebooku nebo PDF)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Cvičení (stejných jako na semináři)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Videozáznamů loňských přednášek</a:t>
            </a:r>
            <a:br>
              <a:rPr sz="1400"/>
            </a:b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(i prezenční skupiny mají přístup ke stejným materiálům)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Domácí úkoly a testy platí stejně jako pro prezenční skupiny!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Num" idx="28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869413-4FC4-41DE-A435-4FEB27BE021C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5956920" y="121320"/>
            <a:ext cx="3042720" cy="331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Domácí úkoly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8320" cy="3796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Cca 5 úkolů na týden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Hodnotí se 0/1 bod za úkol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Odevzdávají se do odevzdáváren v ISu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Lze odevzdávat opakovaně (zaškrtněte “přepsat”)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Deadline pro odevzdání je navazující přednáška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52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n-GB" sz="1400" spc="-1" strike="noStrike">
                <a:solidFill>
                  <a:schemeClr val="dk2"/>
                </a:solidFill>
                <a:latin typeface="Arial"/>
                <a:ea typeface="Arial"/>
              </a:rPr>
              <a:t>např. seminář Po 16.9. →  odevzdat do Po 23.9. 15:00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Body do poznámkových bloků nahráváme cca 1x za týden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Opisování úkolů nebo zveřejňování řešení úkolů bude potrestáno ztrátou všech bodů za povinné úkoly pro všechny zúčastněné!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sldNum" idx="29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74CCDA-C959-49BF-ACE1-1B71BBAF3887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6629400" y="228600"/>
            <a:ext cx="2200680" cy="261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18320" cy="39024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Průběžný test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 v polovině listopadu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Závěrečný test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 ve zkouškovém období (předtermín před Vánocemi)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Termíny testů budou vypsány v ISu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Formát testů: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700" spc="-1" strike="noStrike">
                <a:solidFill>
                  <a:schemeClr val="dk2"/>
                </a:solidFill>
                <a:latin typeface="Arial"/>
                <a:ea typeface="Arial"/>
              </a:rPr>
              <a:t>Cca 5 úloh 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700" spc="-1" strike="noStrike">
                <a:solidFill>
                  <a:schemeClr val="dk2"/>
                </a:solidFill>
                <a:latin typeface="Arial"/>
                <a:ea typeface="Arial"/>
              </a:rPr>
              <a:t>Odevzdávání řešení do odevzdávárny v ISu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Opravné termíny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700" spc="-1" strike="noStrike">
                <a:solidFill>
                  <a:schemeClr val="dk2"/>
                </a:solidFill>
                <a:latin typeface="Arial"/>
                <a:ea typeface="Arial"/>
              </a:rPr>
              <a:t>Ve zkouškovém (stejné termíny jako závěrečný test)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marL="457200" indent="-336600">
              <a:lnSpc>
                <a:spcPct val="115000"/>
              </a:lnSpc>
              <a:buClr>
                <a:srgbClr val="595959"/>
              </a:buClr>
              <a:buFont typeface="Arial"/>
              <a:buChar char="●"/>
              <a:tabLst>
                <a:tab algn="l" pos="0"/>
              </a:tabLst>
            </a:pPr>
            <a:r>
              <a:rPr b="0" lang="en-GB" sz="1700" spc="-1" strike="noStrike">
                <a:solidFill>
                  <a:schemeClr val="dk2"/>
                </a:solidFill>
                <a:latin typeface="Arial"/>
                <a:ea typeface="Arial"/>
              </a:rPr>
              <a:t>Nahrazují body za oba testy (tj. 150 bodů), body z domácích úkolů nelze dohnat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Testy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sldNum" idx="30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05C029-DD4B-40B5-9759-0235DEC9FB74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Hodnocení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8320" cy="34142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Domácí úkoly 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	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	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(max.   50 bodů)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Průběžný test 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	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	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(max.   50 bodů)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●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Závěrečný test 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	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	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(max. 100 bodů)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                                              </a:t>
            </a: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200 bodů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Pro úspěšné ukončení je potřeba získat </a:t>
            </a:r>
            <a:r>
              <a:rPr b="1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aspoň 30 bodů za domácí úkoly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a zároveň </a:t>
            </a:r>
            <a:r>
              <a:rPr b="1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aspoň 120 bodů celkem.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 idx="3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2153079-158F-48F1-9ACC-570905E94A07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15" name="Google Shape;101;p19"/>
          <p:cNvCxnSpPr/>
          <p:nvPr/>
        </p:nvCxnSpPr>
        <p:spPr>
          <a:xfrm>
            <a:off x="3690720" y="2483640"/>
            <a:ext cx="1083600" cy="2160"/>
          </a:xfrm>
          <a:prstGeom prst="straightConnector1">
            <a:avLst/>
          </a:prstGeom>
          <a:ln w="19080">
            <a:solidFill>
              <a:srgbClr val="595959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800" spc="-1" strike="noStrike">
                <a:solidFill>
                  <a:schemeClr val="dk1"/>
                </a:solidFill>
                <a:latin typeface="Arial"/>
                <a:ea typeface="Arial"/>
              </a:rPr>
              <a:t>Osnova předmětu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4258080" cy="3749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Úvod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Syntax, matematické operace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Řetězce, vstup a výstup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Podmínky a cykly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Kolekce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Funkce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Chyby a testování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Procvičování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4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Průběžný test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3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000" spc="-1" strike="noStrike">
                <a:solidFill>
                  <a:schemeClr val="dk2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746DD8-FA3C-42CF-B100-4B948683C6A8}" type="slidenum">
              <a:rPr b="0" lang="en-GB" sz="1000" spc="-1" strike="noStrike">
                <a:solidFill>
                  <a:schemeClr val="dk2"/>
                </a:solidFill>
                <a:latin typeface="Arial"/>
                <a:ea typeface="Arial"/>
              </a:rPr>
              <a:t>&lt;number&gt;</a:t>
            </a:fld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725720" y="1305720"/>
            <a:ext cx="4258080" cy="3749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 startAt="9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Práce se soubory, moduly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 startAt="9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Práce se soubory CSV, JSON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 startAt="9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Vědecký Python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40000"/>
              </a:lnSpc>
              <a:buClr>
                <a:srgbClr val="595959"/>
              </a:buClr>
              <a:buFont typeface="OpenSymbol"/>
              <a:buAutoNum type="arabicPeriod" startAt="9"/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Jak programovat hezky a efektivně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0">
              <a:lnSpc>
                <a:spcPct val="14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2"/>
                </a:solidFill>
                <a:latin typeface="Arial"/>
                <a:ea typeface="Arial"/>
              </a:rPr>
              <a:t>Závěrečný test (předtermín)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Application>LibreOffice/24.2.5.2$Linux_X86_64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lastPrinted>2024-09-13T06:18:10Z</cp:lastPrinted>
  <dcterms:modified xsi:type="dcterms:W3CDTF">2024-09-13T06:18:38Z</dcterms:modified>
  <cp:revision>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