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33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30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31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32.xml.rels" ContentType="application/vnd.openxmlformats-package.relationships+xml"/>
  <Override PartName="/ppt/slides/_rels/slide44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2.xml" ContentType="application/vnd.openxmlformats-officedocument.presentationml.slide+xml"/>
  <Override PartName="/ppt/slides/slide44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_rels/presentation.xml.rels" ContentType="application/vnd.openxmlformats-package.relationships+xml"/>
  <Override PartName="/ppt/media/image29.png" ContentType="image/png"/>
  <Override PartName="/ppt/media/image28.png" ContentType="image/png"/>
  <Override PartName="/ppt/media/image27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16.jpeg" ContentType="image/jpeg"/>
  <Override PartName="/ppt/media/image22.png" ContentType="image/png"/>
  <Override PartName="/ppt/media/image21.png" ContentType="image/png"/>
  <Override PartName="/ppt/media/image19.jpeg" ContentType="image/jpeg"/>
  <Override PartName="/ppt/media/image18.png" ContentType="image/png"/>
  <Override PartName="/ppt/media/image9.png" ContentType="image/png"/>
  <Override PartName="/ppt/media/image20.png" ContentType="image/png"/>
  <Override PartName="/ppt/media/image8.png" ContentType="image/png"/>
  <Override PartName="/ppt/media/image12.png" ContentType="image/png"/>
  <Override PartName="/ppt/media/image35.png" ContentType="image/png"/>
  <Override PartName="/ppt/media/image3.png" ContentType="image/png"/>
  <Override PartName="/ppt/media/image13.png" ContentType="image/png"/>
  <Override PartName="/ppt/media/image36.png" ContentType="image/png"/>
  <Override PartName="/ppt/media/image4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11.png" ContentType="image/png"/>
  <Override PartName="/ppt/media/image2.png" ContentType="image/png"/>
  <Override PartName="/ppt/media/image34.png" ContentType="image/png"/>
  <Override PartName="/ppt/media/image39.png" ContentType="image/png"/>
  <Override PartName="/ppt/media/image7.png" ContentType="image/png"/>
  <Override PartName="/ppt/media/image10.png" ContentType="image/png"/>
  <Override PartName="/ppt/media/image17.jpeg" ContentType="image/jpeg"/>
  <Override PartName="/ppt/media/image1.png" ContentType="image/png"/>
  <Override PartName="/ppt/media/image33.png" ContentType="image/png"/>
  <Override PartName="/ppt/media/image26.jpeg" ContentType="image/jpeg"/>
  <Override PartName="/ppt/media/image40.png" ContentType="image/png"/>
  <Override PartName="/ppt/media/image38.png" ContentType="image/png"/>
  <Override PartName="/ppt/media/image6.png" ContentType="image/png"/>
  <Override PartName="/ppt/media/image15.png" ContentType="image/png"/>
  <Override PartName="/ppt/media/image37.png" ContentType="image/png"/>
  <Override PartName="/ppt/media/image5.png" ContentType="image/png"/>
  <Override PartName="/ppt/media/image1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slide" Target="slides/slide31.xml"/><Relationship Id="rId57" Type="http://schemas.openxmlformats.org/officeDocument/2006/relationships/slide" Target="slides/slide32.xml"/><Relationship Id="rId58" Type="http://schemas.openxmlformats.org/officeDocument/2006/relationships/slide" Target="slides/slide33.xml"/><Relationship Id="rId59" Type="http://schemas.openxmlformats.org/officeDocument/2006/relationships/slide" Target="slides/slide34.xml"/><Relationship Id="rId60" Type="http://schemas.openxmlformats.org/officeDocument/2006/relationships/slide" Target="slides/slide35.xml"/><Relationship Id="rId61" Type="http://schemas.openxmlformats.org/officeDocument/2006/relationships/slide" Target="slides/slide36.xml"/><Relationship Id="rId62" Type="http://schemas.openxmlformats.org/officeDocument/2006/relationships/slide" Target="slides/slide37.xml"/><Relationship Id="rId63" Type="http://schemas.openxmlformats.org/officeDocument/2006/relationships/slide" Target="slides/slide38.xml"/><Relationship Id="rId64" Type="http://schemas.openxmlformats.org/officeDocument/2006/relationships/slide" Target="slides/slide39.xml"/><Relationship Id="rId65" Type="http://schemas.openxmlformats.org/officeDocument/2006/relationships/slide" Target="slides/slide40.xml"/><Relationship Id="rId66" Type="http://schemas.openxmlformats.org/officeDocument/2006/relationships/slide" Target="slides/slide41.xml"/><Relationship Id="rId67" Type="http://schemas.openxmlformats.org/officeDocument/2006/relationships/slide" Target="slides/slide42.xml"/><Relationship Id="rId68" Type="http://schemas.openxmlformats.org/officeDocument/2006/relationships/slide" Target="slides/slide43.xml"/><Relationship Id="rId69" Type="http://schemas.openxmlformats.org/officeDocument/2006/relationships/slide" Target="slides/slide44.xml"/><Relationship Id="rId7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1236C37-C0F8-4AB7-8AD2-D5EB23456649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DE512798-2616-4E61-8002-49E00265A5D4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51862D3-6E73-41B5-9DAB-3B4CB52A9FAE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6DF483E-5B69-4233-A943-4C973D1B8729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FF0366DF-C217-4E90-9951-ABF0A0D0BC84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C13B6E4-E238-496A-8117-A446ED63B3D6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6BB8337-CE30-441A-96E5-57DA4C91B2F6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C454399C-0B00-4119-8504-CF9BBCC45FC1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FCC8C10-D062-48C4-85D5-BC2B401D0388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BD33993-1A5C-4BA3-BC1D-2A458E495B58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E4E36C06-A688-4F09-BC09-BAE380790B40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4A61FA2-EFC6-4614-96A4-396687AD7A44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6844D57-30BD-4EBF-B41A-0857758094CD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C100584B-D497-4A55-8892-3A5849B8CFFD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1A1F9401-1EE5-459A-A144-BAA64DCF8E3F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A45D1A2D-A49A-4C69-80E0-7DD483772BAF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EED78299-C3A4-4069-9B34-F930DF414DE7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C1328A-2A55-47B5-9668-00A38C2C9FE4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39A199D-190A-4EC4-97BF-1168F405372E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98A52A5-8E01-4E8B-9603-B84B4C703099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AA9BB2E-AB65-4FDA-90B8-ECEEADCF25BF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FBA4672-2AB4-408A-BCC1-66E3FAC85A82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CA5691C-78A5-4124-9F85-966B5F11C5F7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F1C4050-35B7-4083-9A38-F5C4C8DFCA34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3BE4D47-0A1F-41D7-9FA0-D3BDED65D3AA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076C2CF-D83C-428E-947E-200A1B83222C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D5CFC8-8DEF-4FD2-976F-04A98E44C91F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sldNum" idx="1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C4F319-4A86-4422-ADA0-90900A12648C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sldNum" idx="1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8E385A3-C939-4453-9E5F-1B70D79FAA3A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sldNum" idx="1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58FCAEA-F458-4CCF-8D3E-F21D482DCD2C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sldNum" idx="1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A025A6-A849-44BC-B692-1D3F1F57F8C4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8"/>
          <p:cNvSpPr>
            <a:spLocks noGrp="1"/>
          </p:cNvSpPr>
          <p:nvPr>
            <p:ph type="sldNum" idx="1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C969601-8255-404E-B798-4A3516A8132A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ldNum" idx="1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F4EA8B-9425-41E7-911C-2E628C0F750B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ldNum" idx="18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ED7EF6-B06A-4FEF-A863-7EEE37A72F60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sldNum" idx="19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47AD1C-889D-4AC1-948C-3E237C979FB8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1976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664CB8-94EE-435A-A9CD-062A6867B048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sldNum" idx="20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C368661-77F2-4EA8-917C-008A817CFA67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ldNum" idx="2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2107E3C-C007-456B-A681-FD10F9DB2465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ldNum" idx="2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8E2B9C6-8F3B-4418-9296-79F9F7D83F38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sldNum" idx="2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A79314C-A50F-4007-A032-6EEF3BA5D5C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sldNum" idx="2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17836FA-99DA-4C52-9084-408A1131BC98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28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6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1799917-5EA5-427C-9A35-215D27FD4CF5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2840" cy="16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8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FAAF7D7-1325-43BC-B46B-CD8F472CDDDD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ldNum" idx="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A56608A-C6B5-4F98-A19F-53841DEF965F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ldNum" idx="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9EA7744-BB24-405B-B040-0B52EF98979E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4010B1-8757-4166-BB34-938E23A0F8CF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34FC189-6A14-4FF2-A93A-78E07745CC2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0A2BFB3-26C5-4FEC-980E-818DE338631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://pypl.github.io/PYPL.html" TargetMode="External"/><Relationship Id="rId2" Type="http://schemas.openxmlformats.org/officeDocument/2006/relationships/hyperlink" Target="https://www.tiobe.com/tiobe-index//" TargetMode="External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docs.python.org/3/reference/index.html" TargetMode="External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www.python.org/downloads/" TargetMode="External"/><Relationship Id="rId2" Type="http://schemas.openxmlformats.org/officeDocument/2006/relationships/hyperlink" Target="https://code.visualstudio.com/" TargetMode="External"/><Relationship Id="rId3" Type="http://schemas.openxmlformats.org/officeDocument/2006/relationships/slideLayout" Target="../slideLayouts/slideLayout1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code.visualstudio.com/docs/setup/setup-overview" TargetMode="External"/><Relationship Id="rId2" Type="http://schemas.openxmlformats.org/officeDocument/2006/relationships/slideLayout" Target="../slideLayouts/slideLayout1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b">
            <a:noAutofit/>
          </a:bodyPr>
          <a:p>
            <a:pPr marL="457200" indent="-558720" algn="ctr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GB" sz="5200" spc="-1" strike="noStrike">
                <a:solidFill>
                  <a:schemeClr val="dk1"/>
                </a:solidFill>
                <a:latin typeface="Arial"/>
                <a:ea typeface="Arial"/>
              </a:rPr>
              <a:t>Úvod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19760" cy="19699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2"/>
                </a:solidFill>
                <a:latin typeface="Arial"/>
                <a:ea typeface="Arial"/>
              </a:rPr>
              <a:t>C2184 Úvod do programování v Pythonu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2"/>
                </a:solidFill>
                <a:latin typeface="Arial"/>
                <a:ea typeface="Arial"/>
              </a:rPr>
              <a:t>podzim 2022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2"/>
                </a:solidFill>
                <a:latin typeface="Arial"/>
                <a:ea typeface="Arial"/>
              </a:rPr>
              <a:t>Ondřej Schindler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Google Shape;56;p13" descr=""/>
          <p:cNvPicPr/>
          <p:nvPr/>
        </p:nvPicPr>
        <p:blipFill>
          <a:blip r:embed="rId1"/>
          <a:srcRect l="8967" t="21253" r="8975" b="21259"/>
          <a:stretch/>
        </p:blipFill>
        <p:spPr>
          <a:xfrm>
            <a:off x="5587920" y="317520"/>
            <a:ext cx="3319920" cy="1008000"/>
          </a:xfrm>
          <a:prstGeom prst="rect">
            <a:avLst/>
          </a:prstGeom>
          <a:ln w="0">
            <a:noFill/>
          </a:ln>
        </p:spPr>
      </p:pic>
      <p:pic>
        <p:nvPicPr>
          <p:cNvPr id="152" name="Google Shape;57;p13" descr=""/>
          <p:cNvPicPr/>
          <p:nvPr/>
        </p:nvPicPr>
        <p:blipFill>
          <a:blip r:embed="rId2"/>
          <a:stretch/>
        </p:blipFill>
        <p:spPr>
          <a:xfrm>
            <a:off x="194040" y="173160"/>
            <a:ext cx="3319920" cy="114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Historie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622764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40. léta 20. století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Vznikají první počítače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Používají se nízkoúrovňové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programovací jazyky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Např. strojový kód, Assembly…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Složité pro psaní, specifické pro konkrétní typ procesoru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3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9E2BDBD-1A80-4BA9-B89E-56546C10746D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5" name="Google Shape;82;p16" descr=""/>
          <p:cNvPicPr/>
          <p:nvPr/>
        </p:nvPicPr>
        <p:blipFill>
          <a:blip r:embed="rId1"/>
          <a:stretch/>
        </p:blipFill>
        <p:spPr>
          <a:xfrm>
            <a:off x="5118480" y="186480"/>
            <a:ext cx="3833640" cy="2875320"/>
          </a:xfrm>
          <a:prstGeom prst="rect">
            <a:avLst/>
          </a:prstGeom>
          <a:ln w="0">
            <a:noFill/>
          </a:ln>
        </p:spPr>
      </p:pic>
      <p:sp>
        <p:nvSpPr>
          <p:cNvPr id="196" name="Google Shape;83;p16"/>
          <p:cNvSpPr/>
          <p:nvPr/>
        </p:nvSpPr>
        <p:spPr>
          <a:xfrm>
            <a:off x="5118480" y="3011400"/>
            <a:ext cx="3834000" cy="33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Replika počítače Z3 (1941)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Num" idx="3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5C0AC91-5B10-4F22-AED7-6669726E3BDF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8" name="Google Shape;89;p17"/>
          <p:cNvGrpSpPr/>
          <p:nvPr/>
        </p:nvGrpSpPr>
        <p:grpSpPr>
          <a:xfrm>
            <a:off x="912600" y="228240"/>
            <a:ext cx="1886760" cy="3283200"/>
            <a:chOff x="912600" y="228240"/>
            <a:chExt cx="1886760" cy="3283200"/>
          </a:xfrm>
        </p:grpSpPr>
        <p:sp>
          <p:nvSpPr>
            <p:cNvPr id="199" name="Google Shape;90;p17"/>
            <p:cNvSpPr/>
            <p:nvPr/>
          </p:nvSpPr>
          <p:spPr>
            <a:xfrm>
              <a:off x="912600" y="228240"/>
              <a:ext cx="1886400" cy="3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400" spc="-1" strike="noStrike">
                  <a:solidFill>
                    <a:schemeClr val="dk2"/>
                  </a:solidFill>
                  <a:latin typeface="Arial"/>
                  <a:ea typeface="Arial"/>
                </a:rPr>
                <a:t>Strojový kód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Google Shape;91;p17"/>
            <p:cNvSpPr/>
            <p:nvPr/>
          </p:nvSpPr>
          <p:spPr>
            <a:xfrm>
              <a:off x="912960" y="629280"/>
              <a:ext cx="1886400" cy="2882160"/>
            </a:xfrm>
            <a:prstGeom prst="rect">
              <a:avLst/>
            </a:prstGeom>
            <a:solidFill>
              <a:srgbClr val="efefe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b8    21 0a 00 00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a3    0c 10 00 06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b8    6f 72 6c 64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a3    08 10 00 06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b8    6f 2c 20 57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a3    04 10 00 06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b8    48 65 6c 6c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a3    00 10 00 06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b9    00 10 00 06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ba    10 00 00 00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bb    01 00 00 00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b8    04 00 00 00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cd    80         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b8    01 00 00 00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rgbClr val="000000"/>
                  </a:solidFill>
                  <a:latin typeface="Roboto Mono"/>
                  <a:ea typeface="Roboto Mono"/>
                </a:rPr>
                <a:t>cd    80         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1" name="Google Shape;92;p17"/>
          <p:cNvGrpSpPr/>
          <p:nvPr/>
        </p:nvGrpSpPr>
        <p:grpSpPr>
          <a:xfrm>
            <a:off x="4253760" y="228240"/>
            <a:ext cx="4382280" cy="4151160"/>
            <a:chOff x="4253760" y="228240"/>
            <a:chExt cx="4382280" cy="4151160"/>
          </a:xfrm>
        </p:grpSpPr>
        <p:sp>
          <p:nvSpPr>
            <p:cNvPr id="202" name="Google Shape;93;p17"/>
            <p:cNvSpPr/>
            <p:nvPr/>
          </p:nvSpPr>
          <p:spPr>
            <a:xfrm>
              <a:off x="4253760" y="228240"/>
              <a:ext cx="4381920" cy="3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400" spc="-1" strike="noStrike">
                  <a:solidFill>
                    <a:schemeClr val="dk2"/>
                  </a:solidFill>
                  <a:latin typeface="Arial"/>
                  <a:ea typeface="Arial"/>
                </a:rPr>
                <a:t>Jazyk Assembly pro procesor IBM-PC (i386)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Google Shape;94;p17"/>
            <p:cNvSpPr/>
            <p:nvPr/>
          </p:nvSpPr>
          <p:spPr>
            <a:xfrm>
              <a:off x="4254120" y="629280"/>
              <a:ext cx="4381920" cy="3750120"/>
            </a:xfrm>
            <a:prstGeom prst="rect">
              <a:avLst/>
            </a:prstGeom>
            <a:solidFill>
              <a:srgbClr val="efefe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dosseg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.model small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.stack 100h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.data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hello_message db 'Hello, World!',0dh,0ah,'$'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.code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main  proc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mov ax,@data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mov ds,ax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mov ah,9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mov dx,offset hello_message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int 21h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mov ax,4C00h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int 21h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main  endp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 </a:t>
              </a: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end main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4" name="Google Shape;95;p17"/>
          <p:cNvSpPr/>
          <p:nvPr/>
        </p:nvSpPr>
        <p:spPr>
          <a:xfrm>
            <a:off x="533880" y="4193280"/>
            <a:ext cx="2644560" cy="68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Takhle vypadají soubory .exe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Tomuto rozumí procesor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5" name="Google Shape;96;p17"/>
          <p:cNvCxnSpPr>
            <a:stCxn id="200" idx="2"/>
            <a:endCxn id="204" idx="0"/>
          </p:cNvCxnSpPr>
          <p:nvPr/>
        </p:nvCxnSpPr>
        <p:spPr>
          <a:xfrm>
            <a:off x="1856160" y="3511440"/>
            <a:ext cx="360" cy="68220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Historie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54669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40.–50. léta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První vysokoúrovňové jazyky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Umožňují vyšší míru abstrakce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Přeloží se do strojového kódu pomocí </a:t>
            </a:r>
            <a:br>
              <a:rPr sz="1400"/>
            </a:b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překladače (nemusí to dělat člověk)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1954 – jazyk Fortran (IBM)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První rozšířený vysokoúrovňový jazyk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Stále používán pro high-performance computing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Další jazyky: LISP, COBOL…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3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25713E0-E222-45F8-9BF4-CC9490C4AD4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09" name="Google Shape;104;p18"/>
          <p:cNvGrpSpPr/>
          <p:nvPr/>
        </p:nvGrpSpPr>
        <p:grpSpPr>
          <a:xfrm>
            <a:off x="5779440" y="1403280"/>
            <a:ext cx="2889360" cy="1292400"/>
            <a:chOff x="5779440" y="1403280"/>
            <a:chExt cx="2889360" cy="1292400"/>
          </a:xfrm>
        </p:grpSpPr>
        <p:sp>
          <p:nvSpPr>
            <p:cNvPr id="210" name="Google Shape;105;p18"/>
            <p:cNvSpPr/>
            <p:nvPr/>
          </p:nvSpPr>
          <p:spPr>
            <a:xfrm>
              <a:off x="5779440" y="1403280"/>
              <a:ext cx="2594160" cy="3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400" spc="-1" strike="noStrike">
                  <a:solidFill>
                    <a:schemeClr val="dk2"/>
                  </a:solidFill>
                  <a:latin typeface="Arial"/>
                  <a:ea typeface="Arial"/>
                </a:rPr>
                <a:t>Fortran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Google Shape;106;p18"/>
            <p:cNvSpPr/>
            <p:nvPr/>
          </p:nvSpPr>
          <p:spPr>
            <a:xfrm>
              <a:off x="5780160" y="1804320"/>
              <a:ext cx="2888640" cy="891360"/>
            </a:xfrm>
            <a:prstGeom prst="rect">
              <a:avLst/>
            </a:prstGeom>
            <a:solidFill>
              <a:srgbClr val="efefe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PROGRAM HELLOWORLD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10 FORMAT (1X,11HHELLO WORLD)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WRITE(6,10) 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END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Historie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5100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60.–80. léta: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Pascal, C, C++, MATLAB…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90. léta: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Python, R, Java…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Internet: PHP, JavaScript…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Současnost – stále nové jazyky: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C# (2001), Go (2009), TypeScript (2012)…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sldNum" idx="3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D6976B9-F887-41F9-B916-1FBCFD5F620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15" name="Google Shape;114;p19"/>
          <p:cNvGrpSpPr/>
          <p:nvPr/>
        </p:nvGrpSpPr>
        <p:grpSpPr>
          <a:xfrm>
            <a:off x="3416400" y="2214000"/>
            <a:ext cx="2190600" cy="757080"/>
            <a:chOff x="3416400" y="2214000"/>
            <a:chExt cx="2190600" cy="757080"/>
          </a:xfrm>
        </p:grpSpPr>
        <p:sp>
          <p:nvSpPr>
            <p:cNvPr id="216" name="Google Shape;115;p19"/>
            <p:cNvSpPr/>
            <p:nvPr/>
          </p:nvSpPr>
          <p:spPr>
            <a:xfrm>
              <a:off x="3416400" y="2214000"/>
              <a:ext cx="1967040" cy="3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400" spc="-1" strike="noStrike">
                  <a:solidFill>
                    <a:schemeClr val="dk2"/>
                  </a:solidFill>
                  <a:latin typeface="Arial"/>
                  <a:ea typeface="Arial"/>
                </a:rPr>
                <a:t>Python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Google Shape;116;p19"/>
            <p:cNvSpPr/>
            <p:nvPr/>
          </p:nvSpPr>
          <p:spPr>
            <a:xfrm>
              <a:off x="3416760" y="2615040"/>
              <a:ext cx="2190240" cy="356040"/>
            </a:xfrm>
            <a:prstGeom prst="rect">
              <a:avLst/>
            </a:prstGeom>
            <a:solidFill>
              <a:srgbClr val="efefe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200" spc="-1" strike="noStrike">
                  <a:solidFill>
                    <a:schemeClr val="dk1"/>
                  </a:solidFill>
                  <a:latin typeface="Roboto Mono"/>
                  <a:ea typeface="Roboto Mono"/>
                </a:rPr>
                <a:t>print('Hello World!')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5715000" y="457200"/>
            <a:ext cx="3225960" cy="390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Vývoj Pythonu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776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1989 – Guido van Rossum začal pracovat na jazyce Python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Výzkumné centrum CWI v Holandsku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Jazyk pojmenován podle komické skupiny Monty Python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 idx="3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9134111-FF34-4790-A497-64E438B4FAB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Google Shape;124;p20" descr=""/>
          <p:cNvPicPr/>
          <p:nvPr/>
        </p:nvPicPr>
        <p:blipFill>
          <a:blip r:embed="rId1"/>
          <a:stretch/>
        </p:blipFill>
        <p:spPr>
          <a:xfrm>
            <a:off x="2280960" y="2428200"/>
            <a:ext cx="4581360" cy="257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/>
          </p:nvPr>
        </p:nvSpPr>
        <p:spPr>
          <a:xfrm>
            <a:off x="311760" y="283680"/>
            <a:ext cx="8519760" cy="46450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1994 – Python 1.0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2000 – Python 2.0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2008 –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 3.0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Cíl: napravit chyby v návrhu Pythonu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Není zpětně kompatibilní v Pythonem 2!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Python 2 stále přežívá (kvůli množství existujícího kódu) …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… 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Konec podpory – 1.1.2020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6.9.2023 – Python 3.12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ldNum" idx="38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42E52E2-0262-41A2-AE57-2E030962BC9B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Google Shape;132;p21" descr=""/>
          <p:cNvPicPr/>
          <p:nvPr/>
        </p:nvPicPr>
        <p:blipFill>
          <a:blip r:embed="rId1"/>
          <a:srcRect l="0" t="0" r="0" b="15353"/>
          <a:stretch/>
        </p:blipFill>
        <p:spPr>
          <a:xfrm>
            <a:off x="3186360" y="354600"/>
            <a:ext cx="1659240" cy="1899000"/>
          </a:xfrm>
          <a:prstGeom prst="rect">
            <a:avLst/>
          </a:prstGeom>
          <a:ln w="0">
            <a:noFill/>
          </a:ln>
        </p:spPr>
      </p:pic>
      <p:cxnSp>
        <p:nvCxnSpPr>
          <p:cNvPr id="226" name="Google Shape;133;p21"/>
          <p:cNvCxnSpPr/>
          <p:nvPr/>
        </p:nvCxnSpPr>
        <p:spPr>
          <a:xfrm>
            <a:off x="561600" y="536400"/>
            <a:ext cx="720" cy="4364640"/>
          </a:xfrm>
          <a:prstGeom prst="straightConnector1">
            <a:avLst/>
          </a:prstGeom>
          <a:ln w="28575">
            <a:solidFill>
              <a:srgbClr val="595959"/>
            </a:solidFill>
            <a:round/>
          </a:ln>
        </p:spPr>
      </p:cxnSp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5703120" y="232200"/>
            <a:ext cx="3361320" cy="448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Python?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39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E2D84B4-0D01-4A79-8DCF-6555C80630C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Google Shape;141;p22" descr=""/>
          <p:cNvPicPr/>
          <p:nvPr/>
        </p:nvPicPr>
        <p:blipFill>
          <a:blip r:embed="rId1"/>
          <a:srcRect l="599" t="52918" r="44109" b="25121"/>
          <a:stretch/>
        </p:blipFill>
        <p:spPr>
          <a:xfrm>
            <a:off x="145440" y="993960"/>
            <a:ext cx="8769600" cy="384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311760" y="25020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Python?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311760" y="957600"/>
            <a:ext cx="8519760" cy="39351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Jednoduchý interpretovaný jazyk, snadno se učí a je pedagogický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Přehledná syntaxe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Velká oblíbenost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Dokumentace, Stack Overflow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Množství tutoriálů a kurzů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Velké množství balíčků, všestranné nasazení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Mocný jazyk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Výkonné vysokoúrovňové datové struktury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Jednoduchý přístup k objektovému programování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Využití ve vědě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Bioinformatika: Biopython, scikit-bio, gemmi, ...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Matematika: scipy, matplotlib, numpy, numba, bokeh, ...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Strojové učení: scikit-learn, TensorFlow, ...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Zpracování obrazu: scikit-image, …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sldNum" idx="40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4C7D772-239D-40B5-B52B-06A451F1DB8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5715000" y="1593000"/>
            <a:ext cx="3200040" cy="275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Přehledná syntaxe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Funkce pro seřazení čísel: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Poznámka: tuto funkci by bylo zbytečné psát, protože to už někdo udělal za nás: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sldNum" idx="4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089CBD-06C7-4B0C-BD88-23FBEE198EED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Google Shape;156;p24" descr=""/>
          <p:cNvPicPr/>
          <p:nvPr/>
        </p:nvPicPr>
        <p:blipFill>
          <a:blip r:embed="rId1"/>
          <a:stretch/>
        </p:blipFill>
        <p:spPr>
          <a:xfrm>
            <a:off x="517680" y="1615320"/>
            <a:ext cx="6896880" cy="2489760"/>
          </a:xfrm>
          <a:prstGeom prst="rect">
            <a:avLst/>
          </a:prstGeom>
          <a:ln w="0">
            <a:noFill/>
          </a:ln>
        </p:spPr>
      </p:pic>
      <p:pic>
        <p:nvPicPr>
          <p:cNvPr id="240" name="Google Shape;157;p24" descr=""/>
          <p:cNvPicPr/>
          <p:nvPr/>
        </p:nvPicPr>
        <p:blipFill>
          <a:blip r:embed="rId2"/>
          <a:stretch/>
        </p:blipFill>
        <p:spPr>
          <a:xfrm>
            <a:off x="517680" y="4618440"/>
            <a:ext cx="1516680" cy="48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Síla importu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ldNum" idx="4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DD2DA3B-FBA5-4ABC-8D7A-7F8DE5D2EACE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Google Shape;164;p25" descr=""/>
          <p:cNvPicPr/>
          <p:nvPr/>
        </p:nvPicPr>
        <p:blipFill>
          <a:blip r:embed="rId1"/>
          <a:srcRect l="0" t="0" r="0" b="46349"/>
          <a:stretch/>
        </p:blipFill>
        <p:spPr>
          <a:xfrm>
            <a:off x="1545120" y="1017720"/>
            <a:ext cx="6053040" cy="3685320"/>
          </a:xfrm>
          <a:prstGeom prst="rect">
            <a:avLst/>
          </a:prstGeom>
          <a:ln w="0">
            <a:noFill/>
          </a:ln>
        </p:spPr>
      </p:pic>
      <p:pic>
        <p:nvPicPr>
          <p:cNvPr id="244" name="Google Shape;165;p25" descr=""/>
          <p:cNvPicPr/>
          <p:nvPr/>
        </p:nvPicPr>
        <p:blipFill>
          <a:blip r:embed="rId2"/>
          <a:srcRect l="74520" t="60432" r="3590" b="31894"/>
          <a:stretch/>
        </p:blipFill>
        <p:spPr>
          <a:xfrm>
            <a:off x="5929920" y="2237040"/>
            <a:ext cx="1333800" cy="52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neabsolvovat C2184?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1621080" y="1944000"/>
            <a:ext cx="5901120" cy="2624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sldNum" idx="2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9A4DFE4-72D9-4CA5-B916-46AB0F1375E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207360" y="1081440"/>
            <a:ext cx="8694000" cy="366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Oblíbenost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"/>
              </a:rPr>
              <a:t>PYPL index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– 1. místo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2"/>
              </a:rPr>
              <a:t>TIOBE index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– 1. místo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sldNum" idx="4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A93E60-C89F-4208-AE6E-4C6A8141EE1F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8" name="Google Shape;173;p26" descr=""/>
          <p:cNvPicPr/>
          <p:nvPr/>
        </p:nvPicPr>
        <p:blipFill>
          <a:blip r:embed="rId3"/>
          <a:stretch/>
        </p:blipFill>
        <p:spPr>
          <a:xfrm>
            <a:off x="4401000" y="725040"/>
            <a:ext cx="3168000" cy="211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Filozofie – jednoduchost a konvence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The Pythonic way: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There should be one – and preferably only one – obvious way to do it.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sldNum" idx="4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2F1A96F-07E5-4F58-8579-15651EDAFB00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2" name="Google Shape;181;p27"/>
          <p:cNvSpPr/>
          <p:nvPr/>
        </p:nvSpPr>
        <p:spPr>
          <a:xfrm>
            <a:off x="675720" y="4252680"/>
            <a:ext cx="154188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Bude fungovat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Google Shape;182;p27"/>
          <p:cNvSpPr/>
          <p:nvPr/>
        </p:nvSpPr>
        <p:spPr>
          <a:xfrm>
            <a:off x="5984280" y="4252680"/>
            <a:ext cx="2931840" cy="7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Jednodušší a přehlednější způsob</a:t>
            </a:r>
            <a:br>
              <a:rPr sz="1400"/>
            </a:b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(the Pythonic way)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Google Shape;183;p27"/>
          <p:cNvSpPr/>
          <p:nvPr/>
        </p:nvSpPr>
        <p:spPr>
          <a:xfrm>
            <a:off x="6375240" y="3385800"/>
            <a:ext cx="2149560" cy="613800"/>
          </a:xfrm>
          <a:prstGeom prst="rect">
            <a:avLst/>
          </a:prstGeom>
          <a:noFill/>
          <a:ln w="9525">
            <a:solidFill>
              <a:srgbClr val="b7b7b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rgbClr val="af00db"/>
                </a:solidFill>
                <a:highlight>
                  <a:srgbClr val="ffffff"/>
                </a:highlight>
                <a:latin typeface="Roboto Mono"/>
                <a:ea typeface="Roboto Mono"/>
              </a:rPr>
              <a:t>for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item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af00db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in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my_list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: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   </a:t>
            </a:r>
            <a:r>
              <a:rPr b="0" lang="en-GB" sz="1050" spc="-1" strike="noStrike">
                <a:solidFill>
                  <a:srgbClr val="795e26"/>
                </a:solidFill>
                <a:highlight>
                  <a:srgbClr val="ffffff"/>
                </a:highlight>
                <a:latin typeface="Roboto Mono"/>
                <a:ea typeface="Roboto Mono"/>
              </a:rPr>
              <a:t>do_something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(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item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)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Google Shape;184;p27"/>
          <p:cNvSpPr/>
          <p:nvPr/>
        </p:nvSpPr>
        <p:spPr>
          <a:xfrm>
            <a:off x="3177000" y="3385800"/>
            <a:ext cx="2577240" cy="613800"/>
          </a:xfrm>
          <a:prstGeom prst="rect">
            <a:avLst/>
          </a:prstGeom>
          <a:noFill/>
          <a:ln w="9525">
            <a:solidFill>
              <a:srgbClr val="b7b7b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rgbClr val="af00db"/>
                </a:solidFill>
                <a:highlight>
                  <a:srgbClr val="ffffff"/>
                </a:highlight>
                <a:latin typeface="Roboto Mono"/>
                <a:ea typeface="Roboto Mono"/>
              </a:rPr>
              <a:t>for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af00db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in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267f99"/>
                </a:solidFill>
                <a:highlight>
                  <a:srgbClr val="ffffff"/>
                </a:highlight>
                <a:latin typeface="Roboto Mono"/>
                <a:ea typeface="Roboto Mono"/>
              </a:rPr>
              <a:t>range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(</a:t>
            </a:r>
            <a:r>
              <a:rPr b="0" lang="en-GB" sz="1050" spc="-1" strike="noStrike">
                <a:solidFill>
                  <a:srgbClr val="795e26"/>
                </a:solidFill>
                <a:highlight>
                  <a:srgbClr val="ffffff"/>
                </a:highlight>
                <a:latin typeface="Roboto Mono"/>
                <a:ea typeface="Roboto Mono"/>
              </a:rPr>
              <a:t>len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(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my_list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)):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   </a:t>
            </a:r>
            <a:r>
              <a:rPr b="0" lang="en-GB" sz="1050" spc="-1" strike="noStrike">
                <a:solidFill>
                  <a:srgbClr val="795e26"/>
                </a:solidFill>
                <a:highlight>
                  <a:srgbClr val="ffffff"/>
                </a:highlight>
                <a:latin typeface="Roboto Mono"/>
                <a:ea typeface="Roboto Mono"/>
              </a:rPr>
              <a:t>do_something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(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my_list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[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])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Google Shape;185;p27"/>
          <p:cNvSpPr/>
          <p:nvPr/>
        </p:nvSpPr>
        <p:spPr>
          <a:xfrm>
            <a:off x="195840" y="3166560"/>
            <a:ext cx="2502000" cy="1045080"/>
          </a:xfrm>
          <a:prstGeom prst="rect">
            <a:avLst/>
          </a:prstGeom>
          <a:noFill/>
          <a:ln w="9525">
            <a:solidFill>
              <a:srgbClr val="b7b7b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= </a:t>
            </a:r>
            <a:r>
              <a:rPr b="0" lang="en-GB" sz="1050" spc="-1" strike="noStrike">
                <a:solidFill>
                  <a:srgbClr val="098658"/>
                </a:solidFill>
                <a:highlight>
                  <a:srgbClr val="ffffff"/>
                </a:highlight>
                <a:latin typeface="Roboto Mono"/>
                <a:ea typeface="Roboto Mono"/>
              </a:rPr>
              <a:t>0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rgbClr val="af00db"/>
                </a:solidFill>
                <a:highlight>
                  <a:srgbClr val="ffffff"/>
                </a:highlight>
                <a:latin typeface="Roboto Mono"/>
                <a:ea typeface="Roboto Mono"/>
              </a:rPr>
              <a:t>while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&lt; </a:t>
            </a:r>
            <a:r>
              <a:rPr b="0" lang="en-GB" sz="1050" spc="-1" strike="noStrike">
                <a:solidFill>
                  <a:srgbClr val="795e26"/>
                </a:solidFill>
                <a:highlight>
                  <a:srgbClr val="ffffff"/>
                </a:highlight>
                <a:latin typeface="Roboto Mono"/>
                <a:ea typeface="Roboto Mono"/>
              </a:rPr>
              <a:t>len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(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my_list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):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   </a:t>
            </a:r>
            <a:r>
              <a:rPr b="0" lang="en-GB" sz="1050" spc="-1" strike="noStrike">
                <a:solidFill>
                  <a:srgbClr val="795e26"/>
                </a:solidFill>
                <a:highlight>
                  <a:srgbClr val="ffffff"/>
                </a:highlight>
                <a:latin typeface="Roboto Mono"/>
                <a:ea typeface="Roboto Mono"/>
              </a:rPr>
              <a:t>do_something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(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my_list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[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])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35000"/>
              </a:lnSpc>
              <a:tabLst>
                <a:tab algn="l" pos="0"/>
              </a:tabLst>
            </a:pP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   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= </a:t>
            </a:r>
            <a:r>
              <a:rPr b="0" lang="en-GB" sz="1050" spc="-1" strike="noStrike">
                <a:solidFill>
                  <a:srgbClr val="001080"/>
                </a:solidFill>
                <a:highlight>
                  <a:srgbClr val="ffffff"/>
                </a:highlight>
                <a:latin typeface="Roboto Mono"/>
                <a:ea typeface="Roboto Mono"/>
              </a:rPr>
              <a:t>i</a:t>
            </a:r>
            <a:r>
              <a:rPr b="0" lang="en-GB" sz="10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</a:rPr>
              <a:t> + </a:t>
            </a:r>
            <a:r>
              <a:rPr b="0" lang="en-GB" sz="1050" spc="-1" strike="noStrike">
                <a:solidFill>
                  <a:srgbClr val="098658"/>
                </a:solidFill>
                <a:highlight>
                  <a:srgbClr val="ffffff"/>
                </a:highlight>
                <a:latin typeface="Roboto Mono"/>
                <a:ea typeface="Roboto Mono"/>
              </a:rPr>
              <a:t>1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Google Shape;186;p27"/>
          <p:cNvSpPr/>
          <p:nvPr/>
        </p:nvSpPr>
        <p:spPr>
          <a:xfrm>
            <a:off x="3694680" y="4252680"/>
            <a:ext cx="154188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Bude fungovat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6324480" y="73440"/>
            <a:ext cx="2688120" cy="216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311760" y="2944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Slabiny </a:t>
            </a: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Pythonu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311760" y="1001880"/>
            <a:ext cx="8519760" cy="3846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Rychlost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Pomalejší než třeba C nebo Java :(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Existují způsoby, jak napsat rychlý kód :)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Pravděpodobně na tento problém nenarazíte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Spotřeba paměti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Pravděpodobně na tento problém nenarazíte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Runtime errors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Je to dynamicky typovaný jazyk, proto z kódu nelze poznat, jaké chyby se mohou vyskytnout při běhu programu (lze řešit např. pomocí 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mypy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Méně vhodný pro mobilní aplikace a databáze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4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2587C1B-37B5-4019-B292-DE37BF81F36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5824440" y="280440"/>
            <a:ext cx="3090600" cy="223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Co je vlastně Python?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7448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 je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Programovací jazyk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Jazyk, který umožňuje zápis zdrojového kódu programu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Jeho syntax a sémantika je popsána </a:t>
            </a:r>
            <a:r>
              <a:rPr b="0" lang="en-GB" sz="14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dokumentací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Konkrétně verze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Python 3.12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Interpreter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Program, který umožňuje spouštění (interpretaci) zdrojového kódu napsaného v jazyce Python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Konkrétně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CPython 3.12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(existují i další interpretery, např.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PyPy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Jython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sldNum" idx="4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5BF063C-57E3-417D-B05D-37E715A89F07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2"/>
          <a:stretch/>
        </p:blipFill>
        <p:spPr>
          <a:xfrm>
            <a:off x="6264720" y="117360"/>
            <a:ext cx="2692440" cy="365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Jak funguje interpreter?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ldNum" idx="4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D9ECEF2-6E3C-4425-B8AD-35B39EA8D40A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Google Shape;207;p30"/>
          <p:cNvSpPr/>
          <p:nvPr/>
        </p:nvSpPr>
        <p:spPr>
          <a:xfrm>
            <a:off x="897840" y="2398320"/>
            <a:ext cx="935280" cy="872640"/>
          </a:xfrm>
          <a:prstGeom prst="flowChartDocumen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Vstup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Google Shape;208;p30"/>
          <p:cNvSpPr/>
          <p:nvPr/>
        </p:nvSpPr>
        <p:spPr>
          <a:xfrm>
            <a:off x="5951160" y="2398320"/>
            <a:ext cx="935280" cy="872640"/>
          </a:xfrm>
          <a:prstGeom prst="flowChartDocumen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Výstup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Google Shape;209;p30"/>
          <p:cNvSpPr/>
          <p:nvPr/>
        </p:nvSpPr>
        <p:spPr>
          <a:xfrm>
            <a:off x="6998040" y="2398320"/>
            <a:ext cx="935280" cy="872640"/>
          </a:xfrm>
          <a:prstGeom prst="flowChartDocumen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Chybový výstup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Google Shape;210;p30" descr=""/>
          <p:cNvPicPr/>
          <p:nvPr/>
        </p:nvPicPr>
        <p:blipFill>
          <a:blip r:embed="rId1"/>
          <a:srcRect l="1961" t="22336" r="73735" b="29084"/>
          <a:stretch/>
        </p:blipFill>
        <p:spPr>
          <a:xfrm>
            <a:off x="3486960" y="2360160"/>
            <a:ext cx="983520" cy="948960"/>
          </a:xfrm>
          <a:prstGeom prst="rect">
            <a:avLst/>
          </a:prstGeom>
          <a:ln w="0">
            <a:noFill/>
          </a:ln>
        </p:spPr>
      </p:pic>
      <p:grpSp>
        <p:nvGrpSpPr>
          <p:cNvPr id="273" name="Google Shape;211;p30"/>
          <p:cNvGrpSpPr/>
          <p:nvPr/>
        </p:nvGrpSpPr>
        <p:grpSpPr>
          <a:xfrm>
            <a:off x="3437280" y="1185480"/>
            <a:ext cx="1083600" cy="872640"/>
            <a:chOff x="3437280" y="1185480"/>
            <a:chExt cx="1083600" cy="872640"/>
          </a:xfrm>
        </p:grpSpPr>
        <p:sp>
          <p:nvSpPr>
            <p:cNvPr id="274" name="Google Shape;212;p30"/>
            <p:cNvSpPr/>
            <p:nvPr/>
          </p:nvSpPr>
          <p:spPr>
            <a:xfrm>
              <a:off x="3437280" y="1185480"/>
              <a:ext cx="1083600" cy="872640"/>
            </a:xfrm>
            <a:prstGeom prst="flowChartDocument">
              <a:avLst/>
            </a:prstGeom>
            <a:solidFill>
              <a:schemeClr val="lt2"/>
            </a:solidFill>
            <a:ln w="9525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Zdrojový kód (skript)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75" name="Google Shape;213;p30" descr=""/>
            <p:cNvPicPr/>
            <p:nvPr/>
          </p:nvPicPr>
          <p:blipFill>
            <a:blip r:embed="rId2"/>
            <a:srcRect l="1961" t="22336" r="73735" b="29084"/>
            <a:stretch/>
          </p:blipFill>
          <p:spPr>
            <a:xfrm>
              <a:off x="3551040" y="1760040"/>
              <a:ext cx="259200" cy="25020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276" name="Google Shape;214;p30"/>
          <p:cNvCxnSpPr>
            <a:stCxn id="269" idx="3"/>
            <a:endCxn id="272" idx="1"/>
          </p:cNvCxnSpPr>
          <p:nvPr/>
        </p:nvCxnSpPr>
        <p:spPr>
          <a:xfrm>
            <a:off x="1833120" y="2834640"/>
            <a:ext cx="165420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cxnSp>
        <p:nvCxnSpPr>
          <p:cNvPr id="277" name="Google Shape;215;p30"/>
          <p:cNvCxnSpPr>
            <a:stCxn id="272" idx="3"/>
            <a:endCxn id="270" idx="1"/>
          </p:cNvCxnSpPr>
          <p:nvPr/>
        </p:nvCxnSpPr>
        <p:spPr>
          <a:xfrm>
            <a:off x="4470480" y="2834640"/>
            <a:ext cx="148104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cxnSp>
        <p:nvCxnSpPr>
          <p:cNvPr id="278" name="Google Shape;216;p30"/>
          <p:cNvCxnSpPr>
            <a:stCxn id="274" idx="2"/>
            <a:endCxn id="272" idx="0"/>
          </p:cNvCxnSpPr>
          <p:nvPr/>
        </p:nvCxnSpPr>
        <p:spPr>
          <a:xfrm flipH="1">
            <a:off x="3978720" y="2058120"/>
            <a:ext cx="720" cy="30240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279" name="Google Shape;217;p30"/>
          <p:cNvSpPr/>
          <p:nvPr/>
        </p:nvSpPr>
        <p:spPr>
          <a:xfrm>
            <a:off x="3321360" y="3213720"/>
            <a:ext cx="131436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Interpreter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Interpreter v interaktivním módu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sldNum" idx="48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0C234D9-EB4E-424F-AE11-9719B7688034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Google Shape;224;p31" descr=""/>
          <p:cNvPicPr/>
          <p:nvPr/>
        </p:nvPicPr>
        <p:blipFill>
          <a:blip r:embed="rId1"/>
          <a:srcRect l="1961" t="22336" r="73735" b="29084"/>
          <a:stretch/>
        </p:blipFill>
        <p:spPr>
          <a:xfrm>
            <a:off x="3486960" y="2360160"/>
            <a:ext cx="983520" cy="948960"/>
          </a:xfrm>
          <a:prstGeom prst="rect">
            <a:avLst/>
          </a:prstGeom>
          <a:ln w="0">
            <a:noFill/>
          </a:ln>
        </p:spPr>
      </p:pic>
      <p:cxnSp>
        <p:nvCxnSpPr>
          <p:cNvPr id="283" name="Google Shape;225;p31"/>
          <p:cNvCxnSpPr>
            <a:endCxn id="282" idx="1"/>
          </p:cNvCxnSpPr>
          <p:nvPr/>
        </p:nvCxnSpPr>
        <p:spPr>
          <a:xfrm flipV="1">
            <a:off x="1833480" y="2834640"/>
            <a:ext cx="1653840" cy="108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cxnSp>
        <p:nvCxnSpPr>
          <p:cNvPr id="284" name="Google Shape;227;p31"/>
          <p:cNvCxnSpPr>
            <a:endCxn id="282" idx="0"/>
          </p:cNvCxnSpPr>
          <p:nvPr/>
        </p:nvCxnSpPr>
        <p:spPr>
          <a:xfrm flipH="1">
            <a:off x="3978720" y="2000880"/>
            <a:ext cx="1080" cy="35964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pic>
        <p:nvPicPr>
          <p:cNvPr id="285" name="Google Shape;229;p31" descr=""/>
          <p:cNvPicPr/>
          <p:nvPr/>
        </p:nvPicPr>
        <p:blipFill>
          <a:blip r:embed="rId2"/>
          <a:stretch/>
        </p:blipFill>
        <p:spPr>
          <a:xfrm>
            <a:off x="801000" y="1176120"/>
            <a:ext cx="1063080" cy="1063080"/>
          </a:xfrm>
          <a:prstGeom prst="rect">
            <a:avLst/>
          </a:prstGeom>
          <a:ln w="0">
            <a:noFill/>
          </a:ln>
        </p:spPr>
      </p:pic>
      <p:cxnSp>
        <p:nvCxnSpPr>
          <p:cNvPr id="286" name="Google Shape;230;p31"/>
          <p:cNvCxnSpPr>
            <a:stCxn id="285" idx="3"/>
            <a:endCxn id="282" idx="0"/>
          </p:cNvCxnSpPr>
          <p:nvPr/>
        </p:nvCxnSpPr>
        <p:spPr>
          <a:xfrm>
            <a:off x="1864080" y="1707480"/>
            <a:ext cx="2115000" cy="653040"/>
          </a:xfrm>
          <a:prstGeom prst="bentConnector2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87" name="Google Shape;231;p31"/>
          <p:cNvCxnSpPr>
            <a:stCxn id="285" idx="2"/>
            <a:endCxn id="282" idx="1"/>
          </p:cNvCxnSpPr>
          <p:nvPr/>
        </p:nvCxnSpPr>
        <p:spPr>
          <a:xfrm flipH="1" rot="16200000">
            <a:off x="2111760" y="1459440"/>
            <a:ext cx="595800" cy="2154960"/>
          </a:xfrm>
          <a:prstGeom prst="bentConnector2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88" name="Google Shape;232;p31"/>
          <p:cNvCxnSpPr/>
          <p:nvPr/>
        </p:nvCxnSpPr>
        <p:spPr>
          <a:xfrm flipV="1">
            <a:off x="1072440" y="2214000"/>
            <a:ext cx="720" cy="16509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cxnSp>
        <p:nvCxnSpPr>
          <p:cNvPr id="289" name="Google Shape;233;p31"/>
          <p:cNvCxnSpPr>
            <a:stCxn id="282" idx="3"/>
          </p:cNvCxnSpPr>
          <p:nvPr/>
        </p:nvCxnSpPr>
        <p:spPr>
          <a:xfrm flipH="1">
            <a:off x="1072440" y="2834640"/>
            <a:ext cx="3398400" cy="1023840"/>
          </a:xfrm>
          <a:prstGeom prst="bentConnector3">
            <a:avLst>
              <a:gd name="adj1" fmla="val -13931"/>
            </a:avLst>
          </a:prstGeom>
          <a:ln w="9525">
            <a:solidFill>
              <a:srgbClr val="595959"/>
            </a:solidFill>
            <a:round/>
          </a:ln>
        </p:spPr>
      </p:cxnSp>
      <p:sp>
        <p:nvSpPr>
          <p:cNvPr id="290" name="Google Shape;234;p31"/>
          <p:cNvSpPr/>
          <p:nvPr/>
        </p:nvSpPr>
        <p:spPr>
          <a:xfrm>
            <a:off x="1981800" y="1375200"/>
            <a:ext cx="199656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Zdrojový kód (příkazy)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Google Shape;235;p31"/>
          <p:cNvSpPr/>
          <p:nvPr/>
        </p:nvSpPr>
        <p:spPr>
          <a:xfrm>
            <a:off x="1609200" y="2509920"/>
            <a:ext cx="149148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Vstup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Google Shape;236;p31"/>
          <p:cNvSpPr/>
          <p:nvPr/>
        </p:nvSpPr>
        <p:spPr>
          <a:xfrm>
            <a:off x="2331000" y="3534480"/>
            <a:ext cx="149148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Výstup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Google Shape;237;p31"/>
          <p:cNvSpPr/>
          <p:nvPr/>
        </p:nvSpPr>
        <p:spPr>
          <a:xfrm>
            <a:off x="2331000" y="3804480"/>
            <a:ext cx="149148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Chybový výstup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5225400" y="1132200"/>
            <a:ext cx="38703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Rozdíly od neinteraktivního módu: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Zdrojový kód se zadává z terminálu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Pro zadání příkazů se vypisuje prompt (&gt;&gt;&gt;)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Výsledky příkazů se vypisují na výstup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Google Shape;239;p31"/>
          <p:cNvSpPr/>
          <p:nvPr/>
        </p:nvSpPr>
        <p:spPr>
          <a:xfrm>
            <a:off x="586800" y="996480"/>
            <a:ext cx="149148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Terminál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Google Shape;240;p31"/>
          <p:cNvSpPr/>
          <p:nvPr/>
        </p:nvSpPr>
        <p:spPr>
          <a:xfrm>
            <a:off x="3321720" y="3149640"/>
            <a:ext cx="1314360" cy="3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Interpreter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Co je IDE?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IDE = Integrated Development Environment = vývojové prostředí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“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Chytrý editor”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Ulehčuje nám práci při programování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My budeme používat </a:t>
            </a:r>
            <a:r>
              <a:rPr b="1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Visual Studio Code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Zadarmo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Rychlé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Není vázané na konkrétní jazyk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Lze do něj přidávat funkcionalitu pomocí extensions (využijeme extension </a:t>
            </a:r>
            <a:r>
              <a:rPr b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Python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Jiná IDE: 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PyCharm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Spyder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sldNum" idx="49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06CD34-182A-4DE3-B60A-A9EE73120B27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Google Shape;248;p32" descr=""/>
          <p:cNvPicPr/>
          <p:nvPr/>
        </p:nvPicPr>
        <p:blipFill>
          <a:blip r:embed="rId1"/>
          <a:srcRect l="6107" t="5958" r="3628" b="4443"/>
          <a:stretch/>
        </p:blipFill>
        <p:spPr>
          <a:xfrm>
            <a:off x="5209200" y="2519640"/>
            <a:ext cx="364680" cy="35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Num" idx="50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1322AA3-70DB-44AD-9EA0-D5F7C6CB5C6B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Google Shape;254;p33" descr=""/>
          <p:cNvPicPr/>
          <p:nvPr/>
        </p:nvPicPr>
        <p:blipFill>
          <a:blip r:embed="rId1"/>
          <a:stretch/>
        </p:blipFill>
        <p:spPr>
          <a:xfrm>
            <a:off x="546120" y="363960"/>
            <a:ext cx="8051040" cy="441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311760" y="31140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Instalace Pythonu a VSCode – Windows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311760" y="1018800"/>
            <a:ext cx="8631720" cy="38127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Stáhněte Python 3.12 z </a:t>
            </a:r>
            <a:r>
              <a:rPr b="0" lang="en-GB" sz="18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https://www.python.org/downloads/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Důležité: na začátku instalace zaškrtněte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Add Python 3.12 to PATH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 jednom z dalších kroků zaškrtněte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Disable path length limit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Kontrola: v nabídce Start najděte Python 3.12 – měl by se otevřít terminál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VSCode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Stáhněte z </a:t>
            </a:r>
            <a:r>
              <a:rPr b="0" lang="en-GB" sz="18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2"/>
              </a:rPr>
              <a:t>https://code.visualstudio.com/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Při instalaci také zaškrtněte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Add to PATH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Spusťte VSCode a na levé liště klikněte na ikonu Extensions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Vyhledejte a nainstalujte extension 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od autora Microsoft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Automaticky se nainstalují i další extensions: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Pylance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Jupyter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Jupyter Keymap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Restartujte VSCode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sldNum" idx="5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6ED87C7-00C5-4849-9D3D-242BA1EC987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Instalace Pythonu a VSCode – Linux, Mac OS X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64180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Obdobná instalace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Ve většině distribucí Linuxu je už Python nainstalován, ale jmenuje se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python3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Starší verze, do 2019 (Ubuntu 19.10), starší Macy: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Consolas"/>
                <a:ea typeface="Consolas"/>
              </a:rPr>
              <a:t>python3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= Python 3 (</a:t>
            </a:r>
            <a:r>
              <a:rPr b="0" lang="en-GB" sz="1400" spc="-1" strike="noStrike">
                <a:solidFill>
                  <a:srgbClr val="000000"/>
                </a:solidFill>
                <a:latin typeface="Consolas"/>
                <a:ea typeface="Consolas"/>
              </a:rPr>
              <a:t>python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= Python 2 → nepoužívat)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Novější verze, od 2020 (Ubuntu 20.04):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Consolas"/>
                <a:ea typeface="Consolas"/>
              </a:rPr>
              <a:t>python3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= Python 3 (po instalaci balíku </a:t>
            </a:r>
            <a:r>
              <a:rPr b="0" lang="en-GB" sz="1400" spc="-1" strike="noStrike">
                <a:solidFill>
                  <a:srgbClr val="000000"/>
                </a:solidFill>
                <a:latin typeface="Consolas"/>
                <a:ea typeface="Consolas"/>
              </a:rPr>
              <a:t>python-is-python3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: </a:t>
            </a:r>
            <a:r>
              <a:rPr b="0" lang="en-GB" sz="1400" spc="-1" strike="noStrike">
                <a:solidFill>
                  <a:srgbClr val="000000"/>
                </a:solidFill>
                <a:latin typeface="Consolas"/>
                <a:ea typeface="Consolas"/>
              </a:rPr>
              <a:t>python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= </a:t>
            </a:r>
            <a:r>
              <a:rPr b="0" lang="en-GB" sz="1400" spc="-1" strike="noStrike">
                <a:solidFill>
                  <a:srgbClr val="000000"/>
                </a:solidFill>
                <a:latin typeface="Consolas"/>
                <a:ea typeface="Consolas"/>
              </a:rPr>
              <a:t>python3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= Python 3)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Doinstalujte si balík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python3-pip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(přes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sudo apt install python3-pip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Instalace VSCode může být složitější (</a:t>
            </a:r>
            <a:r>
              <a:rPr b="0" lang="en-GB" sz="14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https://code.visualstudio.com/docs/setup/setup-overview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5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732F1CF-B873-4AC5-AD91-21EBA5B19AD4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Num" idx="2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48E3D4-5AB7-4A06-AF3E-2AFE76B4405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10"/>
          <p:cNvSpPr txBox="1"/>
          <p:nvPr/>
        </p:nvSpPr>
        <p:spPr>
          <a:xfrm>
            <a:off x="2964960" y="181080"/>
            <a:ext cx="8517960" cy="34138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chemeClr val="dk2"/>
                </a:solidFill>
                <a:latin typeface="Arial"/>
                <a:ea typeface="Arial"/>
              </a:rPr>
              <a:t>The only way to learn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chemeClr val="dk2"/>
                </a:solidFill>
                <a:latin typeface="Arial"/>
                <a:ea typeface="Arial"/>
              </a:rPr>
              <a:t>how to code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chemeClr val="dk2"/>
                </a:solidFill>
                <a:latin typeface="Arial"/>
                <a:ea typeface="Arial"/>
              </a:rPr>
              <a:t>is to spend time coding.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40320" y="217800"/>
            <a:ext cx="2283840" cy="2318760"/>
          </a:xfrm>
          <a:prstGeom prst="rect">
            <a:avLst/>
          </a:prstGeom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2"/>
          <a:stretch/>
        </p:blipFill>
        <p:spPr>
          <a:xfrm>
            <a:off x="48240" y="2554920"/>
            <a:ext cx="2803320" cy="2448000"/>
          </a:xfrm>
          <a:prstGeom prst="rect">
            <a:avLst/>
          </a:prstGeom>
          <a:ln w="0">
            <a:noFill/>
          </a:ln>
        </p:spPr>
      </p:pic>
      <p:pic>
        <p:nvPicPr>
          <p:cNvPr id="161" name="" descr=""/>
          <p:cNvPicPr/>
          <p:nvPr/>
        </p:nvPicPr>
        <p:blipFill>
          <a:blip r:embed="rId3"/>
          <a:stretch/>
        </p:blipFill>
        <p:spPr>
          <a:xfrm>
            <a:off x="3366720" y="1961280"/>
            <a:ext cx="2239920" cy="3056400"/>
          </a:xfrm>
          <a:prstGeom prst="rect">
            <a:avLst/>
          </a:prstGeom>
          <a:ln w="0">
            <a:noFill/>
          </a:ln>
        </p:spPr>
      </p:pic>
      <p:pic>
        <p:nvPicPr>
          <p:cNvPr id="162" name="" descr=""/>
          <p:cNvPicPr/>
          <p:nvPr/>
        </p:nvPicPr>
        <p:blipFill>
          <a:blip r:embed="rId4"/>
          <a:stretch/>
        </p:blipFill>
        <p:spPr>
          <a:xfrm>
            <a:off x="6272640" y="2355480"/>
            <a:ext cx="2389680" cy="2644200"/>
          </a:xfrm>
          <a:prstGeom prst="rect">
            <a:avLst/>
          </a:prstGeom>
          <a:ln w="0">
            <a:noFill/>
          </a:ln>
        </p:spPr>
      </p:pic>
      <p:pic>
        <p:nvPicPr>
          <p:cNvPr id="163" name="" descr=""/>
          <p:cNvPicPr/>
          <p:nvPr/>
        </p:nvPicPr>
        <p:blipFill>
          <a:blip r:embed="rId5"/>
          <a:stretch/>
        </p:blipFill>
        <p:spPr>
          <a:xfrm>
            <a:off x="6626160" y="222480"/>
            <a:ext cx="1999800" cy="199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První kroky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631720" cy="38127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Vytvořte si složku, ve které si budete ukládat svoje programy během semestru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Stáhněte si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cviko_01.zip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z interaktivní osnovy a rozbalte do své složky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Ve VSCode na levé liště klikněte na ikonu Explorer a otevřete složku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cviko_01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Otevření složky: zkratka Ctrl+K Ctrl+O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Na horní liště klikněte Terminal &gt; New Terminal,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otevře se vám terminál s shellem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(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bash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nebo 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powershell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Terminál lze skrýt / znovu otevřít zkratkou Ctrl+J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5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71089B7-AFFD-4663-BEA0-D46AFEDD399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Základní příkazy shellu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311760" y="1083240"/>
            <a:ext cx="8631720" cy="3881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Roboto Mono"/>
                <a:ea typeface="Roboto Mono"/>
              </a:rPr>
              <a:t>ls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vypiš obsah aktuální složky (nebo ve Windows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dir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Roboto Mono"/>
                <a:ea typeface="Roboto Mono"/>
              </a:rPr>
              <a:t>cd .. / cd homeworks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jdi o složku výš / jdi do podsložky homeworks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Arial"/>
              </a:rPr>
              <a:t>pwd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vypiš mi kde jsem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Arial"/>
              </a:rPr>
              <a:t>python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spusť program blabla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Roboto Mono"/>
                <a:ea typeface="Roboto Mono"/>
              </a:rPr>
              <a:t>man python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vypiš nápovědu k příkazu/programu python (Linux, MacOS)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Roboto Mono"/>
                <a:ea typeface="Roboto Mono"/>
              </a:rPr>
              <a:t>help python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                       – | | –                                      (Windows)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000000"/>
                </a:solidFill>
                <a:latin typeface="Roboto Mono"/>
                <a:ea typeface="Roboto Mono"/>
              </a:rPr>
              <a:t>exit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– ukonči shell a zavři terminál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Klávesy ↑↓ – návrat k předchozím příkazům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Tab – automatické doplnění příkazu / programu / názvu souboru / složky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 idx="5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0F63F1C-61F5-4FF8-8621-AFDF31D1DBDB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Spuštění Pythonu v interaktivním módu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631720" cy="38127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Do terminálu ve VSCode napište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python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, stiskněte Enter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Vypíše se verze Pythonu a objeví se prompt (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&gt;&gt;&gt;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Zkuste zadávat příkazy, např.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2+2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nebo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print('Hello')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K předchozím příkazům se umíte vrátit pomocí šipek ↑↓ na klávesnici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 ukončíte signálem end-of-file </a:t>
            </a:r>
            <a:r>
              <a:rPr b="0" lang="en-GB" sz="1600" spc="-1" strike="noStrike">
                <a:solidFill>
                  <a:schemeClr val="dk2"/>
                </a:solidFill>
                <a:latin typeface="Arial"/>
                <a:ea typeface="Arial"/>
              </a:rPr>
              <a:t>(Windows: Ctrl+Z a Enter; Linux, Mac: Ctrl+D),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nebo zadáním příkazu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exit()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5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3811447-2221-4887-A30B-8F097F9D11BC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Úkol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631720" cy="38127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Spusťte Python v interaktivním módu a vypočítejte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(123 + 4/5) * 6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A) 127.8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B) 738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C) 742.8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D) 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5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609F167-EEF7-4EAF-BD01-5E29D352A0F7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5112360" y="1686240"/>
            <a:ext cx="3417480" cy="319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Spuštění skriptu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311760" y="973080"/>
            <a:ext cx="8519760" cy="399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 nabídce Explorer ve VSCode vytvořte nový soubor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hello.py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a otevřete ho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(pythonovské skripty mají příponu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.py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Do souboru napište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print('Hello World!')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a uložte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(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nebo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nahoře u názvu souboru znamená, že není uložen)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Do terminálu zadejte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python hello.py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(shell umí dokončit název souboru stisknutím Tab)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Spustí se Python a vypíše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Hello World!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Python se hned i ukončí, neuvidíte </a:t>
            </a:r>
            <a:r>
              <a:rPr b="0" lang="en-GB" sz="1800" spc="-1" strike="noStrike">
                <a:solidFill>
                  <a:srgbClr val="000000"/>
                </a:solidFill>
                <a:latin typeface="Consolas"/>
                <a:ea typeface="Consolas"/>
              </a:rPr>
              <a:t>&gt;&gt;&gt;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Trik: aktuální řádek nebo označenou část skriptu lze spustit přes Shift+Enter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 idx="5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311BE7C-0CB5-4F33-8CE7-20061010FAF3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Úkol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631720" cy="38127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Spusťte skript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ukazkovy_skript.py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. Co se vypíše?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A) 2 5 8 0 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B) 0 1 2 5 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C) 8 5 2 1 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D) 0 2 5 8 4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sldNum" idx="58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9E6613-2E22-45C3-A75E-406B5B26945B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Jupyter Notebook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311760" y="882000"/>
            <a:ext cx="8587440" cy="4007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Nástroj, který umožňuje kombinovat text, zdrojový kód, rovnice, grafy … 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 jednom dokumentu (notebooku, přípona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.ipynb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Notebook se skládá z buněk dvou typů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Markdown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– obsahují formátovaný text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Code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– obsahují zdrojový kód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Na pozadí běží interaktivně interpreter, který vykonává kód v buňkách (</a:t>
            </a: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kernel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Výstup interpretru se zobrazuje přímo v notebooku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Buňky lze upravovat, přesouvat, mazat a opakovaně spouštět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sldNum" idx="59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7C399DD-C008-4C99-A39A-8725E0D03760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Spuštění Pythonu přes Jupyter notebooks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311760" y="882000"/>
            <a:ext cx="8519760" cy="4007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 nabídce Explorer ve VSCode otevřete soubor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ukazkovy_notebook.ipynb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potvrďte všechny výzvy k instalaci doplňků a pod. – může to chvilku trvat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Zkuste spouštět a upravovat buňky v notebooku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Možné problémy: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Notebook je otevřený v Restricted módu </a:t>
            </a:r>
            <a:br>
              <a:rPr sz="1400"/>
            </a:b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→ při otevření složky potvrdit “Yes, I trust the authors”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Není zvolený kernel (pokud máme nainstalovaných více verzí Pythonu) </a:t>
            </a:r>
            <a:br>
              <a:rPr sz="1400"/>
            </a:b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→ vpravo nahoře zvolit kernel Python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Není nainstalovaný balík </a:t>
            </a:r>
            <a:r>
              <a:rPr b="0" i="1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ipykernel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br>
              <a:rPr sz="1400"/>
            </a:b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→ potvrdit výzvu k instalaci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60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0A0DD24-9954-4287-A685-3A1DF47E0C4A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Úkol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631720" cy="38127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Spusťte poslední buňku v notebooku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ukazkovy_notebook.ipynb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. Co vypíše?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A) Python Rules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B) Secret Message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C) Spanish Inquisition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D) 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6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8479B37-8DFE-4E3D-B104-BB5697E797C0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Ukázkový domácí úkol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311760" y="882000"/>
            <a:ext cx="8597520" cy="4007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Do své složky si stáhněte a rozbalte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cviko_01.zip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Ve VSCode otevřete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du_1.ipynb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3660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Řešte zadaný úkol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Řešení si můžete zkontrolovat spuštěním testovací buňky na konci notebooku,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před tím ale nezapomeňte notebook uložit (nebo si nastavte File &gt; Auto Save)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Když vám projdou testy (vypíše se Tests passed), můžete odevzdat notebook do odevzdávárny v ISu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Vždy odevzdávejte soubor s původním názvem, jinak se vám nezapočtou body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Body za DÚ budeme cca 1x za týden zapisovat do poznámkových bloků v ISu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sldNum" idx="6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A7D3AE8-524C-484A-8F0B-4DDB94368F49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absolvovat C2184?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1621080" y="1944000"/>
            <a:ext cx="5901120" cy="2624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sldNum" idx="2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2A87A07-157A-43F0-BB1A-C40C15D56BD3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1546200" y="1143000"/>
            <a:ext cx="576864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Alternativní odevzdávání domácích úkolů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311760" y="882000"/>
            <a:ext cx="8597520" cy="32972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Kdo nechce používat Jupyter notebooks: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Stejné zadání jako v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du_X.ipynb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naleznete v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du_X.pdf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Jednotlivé úkoly řešte v souborech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  <a:ea typeface="Arial"/>
              </a:rPr>
              <a:t>du_X_Y.py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např. DÚ 2.5 řešte do souboru du_2_5.py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Testy si spustíte z příkazového řádku:</a:t>
            </a:r>
            <a:br>
              <a:rPr sz="1800"/>
            </a:br>
            <a:r>
              <a:rPr b="0" lang="en-GB" sz="1800" spc="-1" strike="noStrike">
                <a:solidFill>
                  <a:schemeClr val="dk1"/>
                </a:solidFill>
                <a:latin typeface="Roboto Mono"/>
                <a:ea typeface="Roboto Mono"/>
              </a:rPr>
              <a:t>python testing.py du_X_Y.py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Odevzdejte jednotlivé soubory nebo je zabalte jako ZIP (ne RAR, TAR, 7Z...).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sldNum" idx="63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421EC3A-3118-4C9E-992A-B39E81E09594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Domácí úkoly – časté problémy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311760" y="882000"/>
            <a:ext cx="8597520" cy="32972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Nepřejmenovávejte odevzdané soubory.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Nepřipisujte jméno, učo, …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Opravné skripty vám pak nepřiřadí body!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Vždy otestujte před odevzdáním úkol!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            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Hello world!  &amp;  hello world!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Dodržujte deadline!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sldNum" idx="64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C71AD6B-6A2B-408C-B25D-64D271E9F027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5500800" y="351000"/>
            <a:ext cx="3544560" cy="419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Užitečné triky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311760" y="882000"/>
            <a:ext cx="8519760" cy="4007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VSCode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Ctrl+J – zobrazí/skryje terminál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Ctrl+/ – zakomentuje/odkomentuje řádek  (text za # interpreter ignoruje)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Ctrl+X – smaže řádek  (Ctrl+C, Ctrl+V kopíruje aktuální řádek)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Ctrl+K, Ctrl+O – otevření složky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Ctrl+↑↓ – scrollování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Alt+↑↓ – přesouvání aktuálního řádku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2x klik – označí celé slovo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3x klik – označí celý řádek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sldNum" idx="65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1BEF2E-03FD-45C6-8239-1F4BF0E32D65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4663440" y="2656080"/>
            <a:ext cx="3681720" cy="218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311760" y="26568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Doporučení: používejte anglickou klávesnici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ldNum" idx="66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DA4DCC4-3207-413C-BBDF-0B5C625DA2D9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3" name="Google Shape;366;p49" descr=""/>
          <p:cNvPicPr/>
          <p:nvPr/>
        </p:nvPicPr>
        <p:blipFill>
          <a:blip r:embed="rId1"/>
          <a:stretch/>
        </p:blipFill>
        <p:spPr>
          <a:xfrm>
            <a:off x="187200" y="1645200"/>
            <a:ext cx="8768520" cy="3023640"/>
          </a:xfrm>
          <a:prstGeom prst="rect">
            <a:avLst/>
          </a:prstGeom>
          <a:ln w="0">
            <a:noFill/>
          </a:ln>
        </p:spPr>
      </p:pic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311760" y="882000"/>
            <a:ext cx="8519760" cy="4007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Obsahuje všechny speciální znaky používané při programování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@ # % ^ &amp; ( ) [ ] { } &lt; &gt; + - = * / | \ : ; ’ ” ` _ …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/>
          </p:nvPr>
        </p:nvSpPr>
        <p:spPr>
          <a:xfrm>
            <a:off x="311760" y="882000"/>
            <a:ext cx="8519760" cy="4007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Česká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Slovenská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sldNum" idx="67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687A633-6C9D-49B9-9536-FCED6C0394E0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7" name="Google Shape;374;p50" descr=""/>
          <p:cNvPicPr/>
          <p:nvPr/>
        </p:nvPicPr>
        <p:blipFill>
          <a:blip r:embed="rId1"/>
          <a:stretch/>
        </p:blipFill>
        <p:spPr>
          <a:xfrm>
            <a:off x="1792080" y="200160"/>
            <a:ext cx="6443280" cy="2218680"/>
          </a:xfrm>
          <a:prstGeom prst="rect">
            <a:avLst/>
          </a:prstGeom>
          <a:ln w="0">
            <a:noFill/>
          </a:ln>
        </p:spPr>
      </p:pic>
      <p:pic>
        <p:nvPicPr>
          <p:cNvPr id="358" name="Google Shape;375;p50" descr=""/>
          <p:cNvPicPr/>
          <p:nvPr/>
        </p:nvPicPr>
        <p:blipFill>
          <a:blip r:embed="rId2"/>
          <a:stretch/>
        </p:blipFill>
        <p:spPr>
          <a:xfrm>
            <a:off x="1788840" y="2792880"/>
            <a:ext cx="6450120" cy="219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absolvovat C2184?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1621080" y="1944000"/>
            <a:ext cx="5901120" cy="2624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Programming is when you’re describing to the machine how to do something.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r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Bill Gates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 idx="28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87C999E-2852-4DE7-A2A2-E0C2EA3C490E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658440" y="1143000"/>
            <a:ext cx="775476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absolvovat C2184?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1621080" y="1944000"/>
            <a:ext cx="5901120" cy="2624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r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29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6A5256-406D-4D4C-8021-B703463B735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4690080" y="444960"/>
            <a:ext cx="4141440" cy="4141440"/>
          </a:xfrm>
          <a:prstGeom prst="rect">
            <a:avLst/>
          </a:prstGeom>
          <a:ln w="0">
            <a:noFill/>
          </a:ln>
        </p:spPr>
      </p:pic>
      <p:pic>
        <p:nvPicPr>
          <p:cNvPr id="176" name="" descr=""/>
          <p:cNvPicPr/>
          <p:nvPr/>
        </p:nvPicPr>
        <p:blipFill>
          <a:blip r:embed="rId2"/>
          <a:stretch/>
        </p:blipFill>
        <p:spPr>
          <a:xfrm>
            <a:off x="486720" y="1218960"/>
            <a:ext cx="3543120" cy="357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Proč absolvovat C2184?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1621080" y="1944000"/>
            <a:ext cx="5901120" cy="2624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r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0" algn="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sldNum" idx="30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6BDB039-0B74-42B7-A91C-2F9CAC98E0F2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4414680" y="476280"/>
            <a:ext cx="4341240" cy="4341240"/>
          </a:xfrm>
          <a:prstGeom prst="rect">
            <a:avLst/>
          </a:prstGeom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583560" y="1321200"/>
            <a:ext cx="3232800" cy="353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Co je to programování?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-415080" y="1718640"/>
            <a:ext cx="5901120" cy="2624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Programming is when you’re describing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i="1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to the machine how to do something.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Bill Gates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31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16AED08-12DC-4EA5-9845-194A38B0BE4B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rcRect l="0" t="0" r="0" b="10653"/>
          <a:stretch/>
        </p:blipFill>
        <p:spPr>
          <a:xfrm>
            <a:off x="5203080" y="1017360"/>
            <a:ext cx="3628440" cy="309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Arial"/>
                <a:ea typeface="Arial"/>
              </a:rPr>
              <a:t>Historie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1837 – Charles Babbage navrhl </a:t>
            </a:r>
            <a:br>
              <a:rPr sz="1800"/>
            </a:b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Analytický stroj (Analytical Engine)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Všestranný mechanický počítač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Nikdy nebyl celý sestrojen :(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  <a:ea typeface="Arial"/>
              </a:rPr>
              <a:t>Ada Lovelace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Popsala metodu, jak pomocí Analytického stroje spočítat Bernoulliho čísla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595959"/>
              </a:buClr>
              <a:buFont typeface="Arial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  <a:ea typeface="Arial"/>
              </a:rPr>
              <a:t>Považuje se za autorku prvního počítačového programu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sldNum" idx="32"/>
          </p:nvPr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B260D1D-1FA7-40F4-8DA6-75B0D454E2D1}" type="slidenum">
              <a:rPr b="0" lang="en-GB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89" name="Google Shape;72;p15"/>
          <p:cNvGrpSpPr/>
          <p:nvPr/>
        </p:nvGrpSpPr>
        <p:grpSpPr>
          <a:xfrm>
            <a:off x="5631840" y="290160"/>
            <a:ext cx="3078000" cy="2823840"/>
            <a:chOff x="5631840" y="290160"/>
            <a:chExt cx="3078000" cy="2823840"/>
          </a:xfrm>
        </p:grpSpPr>
        <p:pic>
          <p:nvPicPr>
            <p:cNvPr id="190" name="Google Shape;73;p15" descr=""/>
            <p:cNvPicPr/>
            <p:nvPr/>
          </p:nvPicPr>
          <p:blipFill>
            <a:blip r:embed="rId1"/>
            <a:stretch/>
          </p:blipFill>
          <p:spPr>
            <a:xfrm>
              <a:off x="5631840" y="290160"/>
              <a:ext cx="3078000" cy="2559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1" name="Google Shape;74;p15"/>
            <p:cNvSpPr/>
            <p:nvPr/>
          </p:nvSpPr>
          <p:spPr>
            <a:xfrm>
              <a:off x="5631840" y="2782800"/>
              <a:ext cx="3078000" cy="331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Část Analytického stroje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Application>LibreOffice/24.2.5.2$Linux_X86_64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cp:lastPrinted>2024-09-13T07:06:26Z</cp:lastPrinted>
  <dcterms:modified xsi:type="dcterms:W3CDTF">2024-09-13T07:56:03Z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