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337" r:id="rId4"/>
    <p:sldId id="343" r:id="rId5"/>
    <p:sldId id="338" r:id="rId6"/>
    <p:sldId id="339" r:id="rId7"/>
    <p:sldId id="340" r:id="rId8"/>
    <p:sldId id="344" r:id="rId9"/>
    <p:sldId id="341" r:id="rId10"/>
    <p:sldId id="345" r:id="rId11"/>
    <p:sldId id="346" r:id="rId12"/>
    <p:sldId id="342" r:id="rId13"/>
    <p:sldId id="286" r:id="rId14"/>
    <p:sldId id="287" r:id="rId15"/>
    <p:sldId id="288" r:id="rId16"/>
    <p:sldId id="289" r:id="rId17"/>
    <p:sldId id="290" r:id="rId18"/>
    <p:sldId id="294" r:id="rId19"/>
    <p:sldId id="295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23" r:id="rId29"/>
    <p:sldId id="349" r:id="rId30"/>
    <p:sldId id="293" r:id="rId31"/>
    <p:sldId id="291" r:id="rId32"/>
    <p:sldId id="292" r:id="rId33"/>
    <p:sldId id="347" r:id="rId34"/>
    <p:sldId id="348" r:id="rId35"/>
    <p:sldId id="350" r:id="rId36"/>
    <p:sldId id="261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CCFF"/>
    <a:srgbClr val="0099FF"/>
    <a:srgbClr val="000099"/>
    <a:srgbClr val="FF9999"/>
    <a:srgbClr val="AE8C7E"/>
    <a:srgbClr val="B8A39A"/>
    <a:srgbClr val="57453E"/>
    <a:srgbClr val="F3548A"/>
    <a:srgbClr val="FF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14" y="102"/>
      </p:cViewPr>
      <p:guideLst>
        <p:guide orient="horz" pos="162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3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9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260" y="642891"/>
            <a:ext cx="3359510" cy="124721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1885895"/>
            <a:ext cx="3054102" cy="887153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63DA-3DB4-4335-869F-7CC6881093E9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5C3F-E343-4EA6-8343-9687C7003BCD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F3D3-B9CF-468B-A14B-7A934DB5062A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C3DD-E866-4530-B2C6-B3EAB51C8235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96" y="102393"/>
            <a:ext cx="8354605" cy="763524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182" y="1350110"/>
            <a:ext cx="8343635" cy="3375291"/>
          </a:xfrm>
        </p:spPr>
        <p:txBody>
          <a:bodyPr/>
          <a:lstStyle>
            <a:lvl1pPr algn="l">
              <a:defRPr sz="2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algn="l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algn="l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algn="l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algn="l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5EA-BDA3-4597-B312-5B9D17AC65C3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187"/>
            <a:ext cx="62526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368"/>
            <a:ext cx="6252670" cy="3562895"/>
          </a:xfrm>
        </p:spPr>
        <p:txBody>
          <a:bodyPr/>
          <a:lstStyle>
            <a:lvl1pPr algn="l">
              <a:defRPr sz="2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algn="l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algn="l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algn="l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algn="l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4E4F-C195-4F69-9BBB-891962FC57AF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A07D-E4F7-4FAA-96E5-11102C9BF5FF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C07F-EBDE-4212-980A-DEFD391FB936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71" y="99261"/>
            <a:ext cx="8268795" cy="763525"/>
          </a:xfrm>
        </p:spPr>
        <p:txBody>
          <a:bodyPr>
            <a:normAutofit/>
          </a:bodyPr>
          <a:lstStyle>
            <a:lvl1pPr algn="l">
              <a:defRPr sz="3600" u="none" baseline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771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771" y="212791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92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4892" y="212791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F528-C105-496E-B8A7-042752296C4F}" type="datetime1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F1DD-4B0B-4426-8CD6-A1EF44A6451A}" type="datetime1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C143-45D9-4DF7-B52A-ADF57A783780}" type="datetime1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CD89-CE88-4314-8C3D-31C5E33AEFB6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2A1A4-579F-4218-91DC-02C5FF742201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39" y="281175"/>
            <a:ext cx="3350360" cy="335951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Separační metody </a:t>
            </a:r>
            <a:r>
              <a:rPr lang="cs-CZ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 biofyzikální </a:t>
            </a:r>
            <a:r>
              <a:rPr lang="cs-CZ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chemii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72" y="3793390"/>
            <a:ext cx="4581152" cy="887153"/>
          </a:xfrm>
        </p:spPr>
        <p:txBody>
          <a:bodyPr>
            <a:normAutofit/>
          </a:bodyPr>
          <a:lstStyle/>
          <a:p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Mgr. Markéta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Procházková, Ph. D.</a:t>
            </a:r>
            <a:endParaRPr lang="cs-CZ" sz="1600" dirty="0" smtClean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16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C5855  </a:t>
            </a:r>
            <a:r>
              <a:rPr lang="cs-CZ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Meto</a:t>
            </a:r>
            <a:r>
              <a:rPr lang="cs-CZ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dy 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biofyzikální chemie</a:t>
            </a:r>
          </a:p>
          <a:p>
            <a:endParaRPr lang="en-US" sz="16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Základní analytické pojmy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41" name="Skupina 40"/>
          <p:cNvGrpSpPr/>
          <p:nvPr/>
        </p:nvGrpSpPr>
        <p:grpSpPr>
          <a:xfrm>
            <a:off x="68340" y="895799"/>
            <a:ext cx="10714596" cy="5000367"/>
            <a:chOff x="147671" y="1066495"/>
            <a:chExt cx="10714596" cy="5000367"/>
          </a:xfrm>
        </p:grpSpPr>
        <p:grpSp>
          <p:nvGrpSpPr>
            <p:cNvPr id="42" name="Skupina 41"/>
            <p:cNvGrpSpPr/>
            <p:nvPr/>
          </p:nvGrpSpPr>
          <p:grpSpPr>
            <a:xfrm>
              <a:off x="147671" y="1066495"/>
              <a:ext cx="10714596" cy="5000367"/>
              <a:chOff x="29522" y="1081307"/>
              <a:chExt cx="8856891" cy="3817625"/>
            </a:xfrm>
          </p:grpSpPr>
          <p:sp>
            <p:nvSpPr>
              <p:cNvPr id="52" name="Text Placeholder 4"/>
              <p:cNvSpPr txBox="1">
                <a:spLocks/>
              </p:cNvSpPr>
              <p:nvPr/>
            </p:nvSpPr>
            <p:spPr>
              <a:xfrm>
                <a:off x="29522" y="1081307"/>
                <a:ext cx="8856891" cy="38176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:r>
                  <a:rPr lang="cs-CZ" sz="2400" b="1" dirty="0" smtClean="0">
                    <a:solidFill>
                      <a:srgbClr val="000066"/>
                    </a:solidFill>
                    <a:latin typeface="Georgia" panose="02040502050405020303" pitchFamily="18" charset="0"/>
                  </a:rPr>
                  <a:t>Lineární dynamický rozsah metody LDR, </a:t>
                </a:r>
                <a:r>
                  <a:rPr lang="cs-CZ" sz="2400" b="1" dirty="0" err="1" smtClean="0">
                    <a:solidFill>
                      <a:srgbClr val="000066"/>
                    </a:solidFill>
                    <a:latin typeface="Georgia" panose="02040502050405020303" pitchFamily="18" charset="0"/>
                  </a:rPr>
                  <a:t>LoL</a:t>
                </a:r>
                <a:endParaRPr lang="cs-CZ" sz="2400" b="1" dirty="0" smtClean="0">
                  <a:solidFill>
                    <a:srgbClr val="000066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53" name="Obdélník 52"/>
              <p:cNvSpPr/>
              <p:nvPr/>
            </p:nvSpPr>
            <p:spPr>
              <a:xfrm>
                <a:off x="29522" y="1399122"/>
                <a:ext cx="4732643" cy="1868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cs-CZ" sz="1600" b="1" dirty="0" smtClean="0">
                    <a:solidFill>
                      <a:srgbClr val="000066"/>
                    </a:solidFill>
                    <a:latin typeface="Georgia" panose="02040502050405020303" pitchFamily="18" charset="0"/>
                  </a:rPr>
                  <a:t>Odezva detektoru</a:t>
                </a:r>
              </a:p>
              <a:p>
                <a:pPr>
                  <a:spcBef>
                    <a:spcPts val="600"/>
                  </a:spcBef>
                </a:pPr>
                <a:r>
                  <a:rPr lang="cs-CZ" sz="1600" dirty="0" smtClean="0">
                    <a:latin typeface="Georgia" panose="02040502050405020303" pitchFamily="18" charset="0"/>
                  </a:rPr>
                  <a:t>Rozdíl v odezvě různých koncentrací látek je proporcionální – přímá linie naměřených dat v kalibrační křivce.</a:t>
                </a:r>
                <a:endParaRPr lang="cs-CZ" sz="1600" b="1" dirty="0" smtClean="0">
                  <a:solidFill>
                    <a:srgbClr val="000066"/>
                  </a:solidFill>
                  <a:latin typeface="Georgia" panose="02040502050405020303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cs-CZ" sz="1600" b="1" dirty="0" smtClean="0">
                    <a:solidFill>
                      <a:srgbClr val="000066"/>
                    </a:solidFill>
                    <a:latin typeface="Georgia" panose="02040502050405020303" pitchFamily="18" charset="0"/>
                  </a:rPr>
                  <a:t>Lineární dynamický rozsah detektoru</a:t>
                </a:r>
              </a:p>
              <a:p>
                <a:pPr>
                  <a:spcBef>
                    <a:spcPts val="600"/>
                  </a:spcBef>
                </a:pPr>
                <a:r>
                  <a:rPr lang="cs-CZ" sz="1600" dirty="0" smtClean="0">
                    <a:latin typeface="Georgia" panose="02040502050405020303" pitchFamily="18" charset="0"/>
                  </a:rPr>
                  <a:t>Maximum lineární odezvy: šum detektoru.</a:t>
                </a:r>
                <a:endParaRPr lang="cs-CZ" sz="1600" b="1" dirty="0" smtClean="0">
                  <a:solidFill>
                    <a:srgbClr val="000066"/>
                  </a:solidFill>
                  <a:latin typeface="Georgia" panose="02040502050405020303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cs-CZ" sz="1600" b="1" dirty="0" smtClean="0">
                    <a:solidFill>
                      <a:srgbClr val="000066"/>
                    </a:solidFill>
                    <a:latin typeface="Georgia" panose="02040502050405020303" pitchFamily="18" charset="0"/>
                  </a:rPr>
                  <a:t>Nelinearita detektoru</a:t>
                </a:r>
              </a:p>
              <a:p>
                <a:pPr>
                  <a:spcBef>
                    <a:spcPts val="600"/>
                  </a:spcBef>
                </a:pPr>
                <a:r>
                  <a:rPr lang="cs-CZ" sz="1600" dirty="0" smtClean="0">
                    <a:latin typeface="Georgia" panose="02040502050405020303" pitchFamily="18" charset="0"/>
                  </a:rPr>
                  <a:t>Detekce signálu je nelineární při vysokých koncentracích – chyby v kvantifikaci.</a:t>
                </a:r>
                <a:endParaRPr lang="cs-CZ" sz="1600" b="1" dirty="0" smtClean="0">
                  <a:solidFill>
                    <a:srgbClr val="000066"/>
                  </a:solidFill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43" name="Skupina 42"/>
            <p:cNvGrpSpPr/>
            <p:nvPr/>
          </p:nvGrpSpPr>
          <p:grpSpPr>
            <a:xfrm>
              <a:off x="5872971" y="1600374"/>
              <a:ext cx="3325890" cy="2014900"/>
              <a:chOff x="5872971" y="2033432"/>
              <a:chExt cx="3325890" cy="1888202"/>
            </a:xfrm>
          </p:grpSpPr>
          <p:grpSp>
            <p:nvGrpSpPr>
              <p:cNvPr id="44" name="Skupina 43"/>
              <p:cNvGrpSpPr/>
              <p:nvPr/>
            </p:nvGrpSpPr>
            <p:grpSpPr>
              <a:xfrm>
                <a:off x="5872971" y="2033432"/>
                <a:ext cx="3239281" cy="1888202"/>
                <a:chOff x="5872971" y="2033432"/>
                <a:chExt cx="3239281" cy="1888202"/>
              </a:xfrm>
            </p:grpSpPr>
            <p:pic>
              <p:nvPicPr>
                <p:cNvPr id="50" name="Obrázek 4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2971" y="2033432"/>
                  <a:ext cx="3239281" cy="1888202"/>
                </a:xfrm>
                <a:prstGeom prst="rect">
                  <a:avLst/>
                </a:prstGeom>
              </p:spPr>
            </p:pic>
            <p:sp>
              <p:nvSpPr>
                <p:cNvPr id="51" name="TextovéPole 50"/>
                <p:cNvSpPr txBox="1"/>
                <p:nvPr/>
              </p:nvSpPr>
              <p:spPr>
                <a:xfrm rot="16200000">
                  <a:off x="5789485" y="2721116"/>
                  <a:ext cx="45096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000" dirty="0" smtClean="0">
                      <a:cs typeface="Arial" panose="020B0604020202020204" pitchFamily="34" charset="0"/>
                    </a:rPr>
                    <a:t>signál</a:t>
                  </a:r>
                  <a:endParaRPr lang="cs-CZ" sz="1000" dirty="0"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TextovéPole 44"/>
              <p:cNvSpPr txBox="1"/>
              <p:nvPr/>
            </p:nvSpPr>
            <p:spPr>
              <a:xfrm>
                <a:off x="6025676" y="3645356"/>
                <a:ext cx="1590500" cy="230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 smtClean="0"/>
                  <a:t>Lineární dynamický rozsah</a:t>
                </a:r>
                <a:endParaRPr lang="cs-CZ" sz="1000" b="1" dirty="0"/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7233139" y="3439062"/>
                <a:ext cx="1245854" cy="230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dirty="0"/>
                  <a:t>k</a:t>
                </a:r>
                <a:r>
                  <a:rPr lang="cs-CZ" sz="1000" dirty="0" smtClean="0"/>
                  <a:t>oncentrace analytu</a:t>
                </a:r>
                <a:endParaRPr lang="cs-CZ" sz="1000" dirty="0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8369869" y="2416705"/>
                <a:ext cx="362600" cy="230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 err="1" smtClean="0"/>
                  <a:t>LoL</a:t>
                </a:r>
                <a:endParaRPr lang="cs-CZ" sz="1000" b="1" dirty="0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8369869" y="3099106"/>
                <a:ext cx="396262" cy="230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b="1" dirty="0" err="1" smtClean="0"/>
                  <a:t>LoQ</a:t>
                </a:r>
                <a:endParaRPr lang="cs-CZ" sz="1000" b="1" dirty="0"/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8304064" y="3290734"/>
                <a:ext cx="894797" cy="230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000" dirty="0" smtClean="0"/>
                  <a:t>Hladina šumu</a:t>
                </a:r>
                <a:endParaRPr lang="cs-CZ" sz="1000" dirty="0"/>
              </a:p>
            </p:txBody>
          </p:sp>
        </p:grpSp>
      </p:grpSp>
      <p:pic>
        <p:nvPicPr>
          <p:cNvPr id="54" name="Obrázek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53" y="3482219"/>
            <a:ext cx="4513365" cy="16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0066"/>
                </a:solidFill>
                <a:latin typeface="Georgia" panose="02040502050405020303" pitchFamily="18" charset="0"/>
              </a:rPr>
              <a:t>Zpracování dat chemické analýzy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4" name="Skupina 13"/>
          <p:cNvGrpSpPr/>
          <p:nvPr/>
        </p:nvGrpSpPr>
        <p:grpSpPr>
          <a:xfrm>
            <a:off x="9325" y="953303"/>
            <a:ext cx="9111086" cy="4154475"/>
            <a:chOff x="109752" y="1008693"/>
            <a:chExt cx="11483362" cy="5544623"/>
          </a:xfrm>
        </p:grpSpPr>
        <p:sp>
          <p:nvSpPr>
            <p:cNvPr id="15" name="Text Placeholder 4"/>
            <p:cNvSpPr txBox="1">
              <a:spLocks/>
            </p:cNvSpPr>
            <p:nvPr/>
          </p:nvSpPr>
          <p:spPr>
            <a:xfrm>
              <a:off x="109752" y="1008693"/>
              <a:ext cx="11102670" cy="5090167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533"/>
                </a:spcBef>
                <a:spcAft>
                  <a:spcPts val="533"/>
                </a:spcAft>
                <a:buNone/>
              </a:pPr>
              <a:r>
                <a:rPr lang="cs-CZ" sz="3500" b="1" dirty="0" smtClean="0">
                  <a:solidFill>
                    <a:srgbClr val="000066"/>
                  </a:solidFill>
                  <a:latin typeface="Georgia" panose="02040502050405020303" pitchFamily="18" charset="0"/>
                </a:rPr>
                <a:t>Chemometrické postupy:</a:t>
              </a:r>
            </a:p>
            <a:p>
              <a:pPr>
                <a:spcBef>
                  <a:spcPts val="533"/>
                </a:spcBef>
                <a:spcAft>
                  <a:spcPts val="533"/>
                </a:spcAft>
                <a:buFont typeface="Wingdings" panose="05000000000000000000" pitchFamily="2" charset="2"/>
                <a:buChar char="Ø"/>
              </a:pPr>
              <a:r>
                <a:rPr lang="cs-CZ" sz="19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Statistické nástroje pro opakovaná měření a jejich vyhodnocení.</a:t>
              </a:r>
            </a:p>
            <a:p>
              <a:pPr>
                <a:spcBef>
                  <a:spcPts val="533"/>
                </a:spcBef>
                <a:spcAft>
                  <a:spcPts val="533"/>
                </a:spcAft>
                <a:buFont typeface="Wingdings" panose="05000000000000000000" pitchFamily="2" charset="2"/>
                <a:buChar char="Ø"/>
              </a:pPr>
              <a:r>
                <a:rPr lang="cs-CZ" sz="19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Statistické testování, statistické modely, neuronové sítě.</a:t>
              </a:r>
            </a:p>
            <a:p>
              <a:pPr>
                <a:spcBef>
                  <a:spcPts val="533"/>
                </a:spcBef>
                <a:spcAft>
                  <a:spcPts val="533"/>
                </a:spcAft>
                <a:buFont typeface="Wingdings" panose="05000000000000000000" pitchFamily="2" charset="2"/>
                <a:buChar char="Ø"/>
              </a:pPr>
              <a:r>
                <a:rPr lang="cs-CZ" sz="19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Analýza rozptylu, testy odlehlých hodnot.</a:t>
              </a:r>
            </a:p>
            <a:p>
              <a:pPr>
                <a:spcBef>
                  <a:spcPts val="533"/>
                </a:spcBef>
                <a:spcAft>
                  <a:spcPts val="533"/>
                </a:spcAft>
                <a:buFont typeface="Wingdings" panose="05000000000000000000" pitchFamily="2" charset="2"/>
                <a:buChar char="Ø"/>
              </a:pPr>
              <a:r>
                <a:rPr lang="cs-CZ" sz="19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Kalibrace, regresní a korelační metody.</a:t>
              </a:r>
            </a:p>
            <a:p>
              <a:pPr>
                <a:spcBef>
                  <a:spcPts val="533"/>
                </a:spcBef>
                <a:spcAft>
                  <a:spcPts val="533"/>
                </a:spcAft>
                <a:buFont typeface="Wingdings" panose="05000000000000000000" pitchFamily="2" charset="2"/>
                <a:buChar char="Ø"/>
              </a:pPr>
              <a:r>
                <a:rPr lang="cs-CZ" sz="19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Plánování experimentů.</a:t>
              </a:r>
            </a:p>
            <a:p>
              <a:pPr>
                <a:spcBef>
                  <a:spcPts val="533"/>
                </a:spcBef>
                <a:spcAft>
                  <a:spcPts val="533"/>
                </a:spcAft>
                <a:buFont typeface="Wingdings" panose="05000000000000000000" pitchFamily="2" charset="2"/>
                <a:buChar char="Ø"/>
              </a:pPr>
              <a:r>
                <a:rPr lang="cs-CZ" sz="19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Multivariantní analýza.</a:t>
              </a:r>
            </a:p>
            <a:p>
              <a:pPr>
                <a:spcBef>
                  <a:spcPts val="533"/>
                </a:spcBef>
                <a:spcAft>
                  <a:spcPts val="533"/>
                </a:spcAft>
                <a:buFont typeface="Wingdings" panose="05000000000000000000" pitchFamily="2" charset="2"/>
                <a:buChar char="Ø"/>
              </a:pPr>
              <a:r>
                <a:rPr lang="cs-CZ" sz="19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Statistické řízení jakosti.</a:t>
              </a:r>
            </a:p>
            <a:p>
              <a:pPr>
                <a:spcBef>
                  <a:spcPts val="533"/>
                </a:spcBef>
                <a:spcAft>
                  <a:spcPts val="533"/>
                </a:spcAft>
                <a:buFont typeface="Wingdings" panose="05000000000000000000" pitchFamily="2" charset="2"/>
                <a:buChar char="Ø"/>
              </a:pPr>
              <a:r>
                <a:rPr lang="cs-CZ" sz="1900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R</a:t>
              </a:r>
              <a:r>
                <a:rPr lang="cs-CZ" sz="19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egulační diagramy.</a:t>
              </a:r>
            </a:p>
          </p:txBody>
        </p:sp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7655" y="3433953"/>
              <a:ext cx="5055459" cy="3119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9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0066"/>
                </a:solidFill>
                <a:latin typeface="Georgia" panose="02040502050405020303" pitchFamily="18" charset="0"/>
              </a:rPr>
              <a:t>A</a:t>
            </a:r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nalytické metody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34404" y="1086231"/>
            <a:ext cx="8866042" cy="3817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sz="1600" b="1" dirty="0">
                <a:solidFill>
                  <a:srgbClr val="000066"/>
                </a:solidFill>
                <a:latin typeface="Georgia" panose="02040502050405020303" pitchFamily="18" charset="0"/>
              </a:rPr>
              <a:t>Optické metody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• </a:t>
            </a:r>
            <a: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Spektrální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- metody molekulové (IČ, Raman, UV-Vis) a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atomové (AAS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, OES,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AFS) spektrometrie,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hmotnostní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spektrometrie, NMR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EPR.</a:t>
            </a:r>
            <a:endParaRPr lang="cs-CZ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it-IT" sz="1600" dirty="0">
                <a:solidFill>
                  <a:schemeClr val="tx1"/>
                </a:solidFill>
                <a:latin typeface="Georgia" panose="02040502050405020303" pitchFamily="18" charset="0"/>
              </a:rPr>
              <a:t>• </a:t>
            </a:r>
            <a:r>
              <a:rPr lang="it-IT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Nespektrální </a:t>
            </a:r>
            <a:r>
              <a:rPr lang="it-IT" sz="1600" dirty="0">
                <a:solidFill>
                  <a:schemeClr val="tx1"/>
                </a:solidFill>
                <a:latin typeface="Georgia" panose="02040502050405020303" pitchFamily="18" charset="0"/>
              </a:rPr>
              <a:t>- Refraktometrie, Polarimetrie, </a:t>
            </a:r>
            <a:r>
              <a:rPr lang="it-IT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Nefelometrie a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Turbidimetrie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600" b="1" dirty="0">
                <a:solidFill>
                  <a:srgbClr val="000066"/>
                </a:solidFill>
                <a:latin typeface="Georgia" panose="02040502050405020303" pitchFamily="18" charset="0"/>
              </a:rPr>
              <a:t>Separační metody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• GC,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HPLC,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IEC, TLC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• elektromigrační metody - kapilární a plošná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elektroforéza, izoelektrická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fokusace,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izotachoforéza.</a:t>
            </a:r>
            <a:endParaRPr lang="cs-CZ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1600" b="1" dirty="0">
                <a:solidFill>
                  <a:srgbClr val="000066"/>
                </a:solidFill>
                <a:latin typeface="Georgia" panose="02040502050405020303" pitchFamily="18" charset="0"/>
              </a:rPr>
              <a:t>Elektroanalytické metody </a:t>
            </a:r>
            <a:endParaRPr lang="cs-CZ" sz="1600" dirty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Potenciometrie,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Konduktometrie, Voltametrie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(Polarografie), Coulometrie,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Amperometrie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Radiometrické </a:t>
            </a:r>
            <a:r>
              <a:rPr lang="cs-CZ" sz="1600" b="1" dirty="0">
                <a:solidFill>
                  <a:srgbClr val="000066"/>
                </a:solidFill>
                <a:latin typeface="Georgia" panose="02040502050405020303" pitchFamily="18" charset="0"/>
              </a:rPr>
              <a:t>metody </a:t>
            </a:r>
            <a:endParaRPr lang="cs-CZ" sz="1600" b="1" dirty="0" smtClean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1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Hmotnostní </a:t>
            </a:r>
            <a:r>
              <a:rPr lang="cs-CZ" sz="1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spektrometrie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Ostatní analytické metody</a:t>
            </a:r>
            <a:endParaRPr lang="cs-CZ" sz="1600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1464483"/>
            <a:ext cx="3289147" cy="2901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Separace založená na velikosti molekul.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Koncentrační </a:t>
            </a:r>
            <a:r>
              <a:rPr lang="cs-CZ" altLang="cs-CZ" sz="1800" dirty="0">
                <a:solidFill>
                  <a:schemeClr val="tx1"/>
                </a:solidFill>
                <a:latin typeface="Georgia" panose="02040502050405020303" pitchFamily="18" charset="0"/>
              </a:rPr>
              <a:t>gradient částic s povrchovým </a:t>
            </a: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nábojem.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Propustnost </a:t>
            </a:r>
            <a:r>
              <a:rPr lang="cs-CZ" altLang="cs-CZ" sz="1800" dirty="0">
                <a:solidFill>
                  <a:schemeClr val="tx1"/>
                </a:solidFill>
                <a:latin typeface="Georgia" panose="02040502050405020303" pitchFamily="18" charset="0"/>
              </a:rPr>
              <a:t>membrány pro rozpuštěné </a:t>
            </a: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látky.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Velikost </a:t>
            </a:r>
            <a:r>
              <a:rPr lang="cs-CZ" altLang="cs-CZ" sz="1800" dirty="0">
                <a:solidFill>
                  <a:schemeClr val="tx1"/>
                </a:solidFill>
                <a:latin typeface="Georgia" panose="02040502050405020303" pitchFamily="18" charset="0"/>
              </a:rPr>
              <a:t>povrchu </a:t>
            </a: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membrány.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Pohyb </a:t>
            </a:r>
            <a:r>
              <a:rPr lang="cs-CZ" altLang="cs-CZ" sz="1800" dirty="0">
                <a:solidFill>
                  <a:schemeClr val="tx1"/>
                </a:solidFill>
                <a:latin typeface="Georgia" panose="02040502050405020303" pitchFamily="18" charset="0"/>
              </a:rPr>
              <a:t>částic </a:t>
            </a:r>
            <a:r>
              <a:rPr lang="en-US" altLang="cs-CZ" sz="1800" dirty="0">
                <a:solidFill>
                  <a:schemeClr val="tx1"/>
                </a:solidFill>
                <a:latin typeface="Georgia" panose="02040502050405020303" pitchFamily="18" charset="0"/>
              </a:rPr>
              <a:t>&lt;</a:t>
            </a:r>
            <a:r>
              <a:rPr lang="cs-CZ" altLang="cs-CZ" sz="18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1 000 Da, </a:t>
            </a:r>
            <a:r>
              <a:rPr lang="en-US" altLang="cs-CZ" sz="1800" dirty="0">
                <a:solidFill>
                  <a:schemeClr val="tx1"/>
                </a:solidFill>
                <a:latin typeface="Georgia" panose="02040502050405020303" pitchFamily="18" charset="0"/>
              </a:rPr>
              <a:t>&lt;</a:t>
            </a:r>
            <a:r>
              <a:rPr lang="cs-CZ" altLang="cs-CZ" sz="18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altLang="cs-CZ" sz="1800" dirty="0">
                <a:solidFill>
                  <a:schemeClr val="tx1"/>
                </a:solidFill>
                <a:latin typeface="Georgia" panose="02040502050405020303" pitchFamily="18" charset="0"/>
              </a:rPr>
              <a:t>&lt;</a:t>
            </a:r>
            <a:r>
              <a:rPr lang="cs-CZ" altLang="cs-CZ" sz="18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10 000 Da, </a:t>
            </a:r>
            <a:r>
              <a:rPr lang="en-US" altLang="cs-CZ" sz="1800" dirty="0">
                <a:solidFill>
                  <a:schemeClr val="tx1"/>
                </a:solidFill>
                <a:latin typeface="Georgia" panose="02040502050405020303" pitchFamily="18" charset="0"/>
              </a:rPr>
              <a:t>&lt;</a:t>
            </a:r>
            <a:r>
              <a:rPr lang="cs-CZ" altLang="cs-CZ" sz="18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30 000 </a:t>
            </a:r>
            <a:r>
              <a:rPr lang="cs-CZ" altLang="cs-CZ" sz="1800" dirty="0">
                <a:solidFill>
                  <a:schemeClr val="tx1"/>
                </a:solidFill>
                <a:latin typeface="Georgia" panose="02040502050405020303" pitchFamily="18" charset="0"/>
              </a:rPr>
              <a:t>Da</a:t>
            </a: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cs-CZ" altLang="cs-CZ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cs-CZ" sz="1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410" y="1027252"/>
            <a:ext cx="4100513" cy="26984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147" y="1027252"/>
            <a:ext cx="1496771" cy="229235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410" y="3802970"/>
            <a:ext cx="2247297" cy="99267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895" y="3792447"/>
            <a:ext cx="1638028" cy="100319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3723" y="3367271"/>
            <a:ext cx="1806570" cy="1359732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14426" y="1027252"/>
            <a:ext cx="1356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sz="24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Dialýza</a:t>
            </a:r>
          </a:p>
        </p:txBody>
      </p:sp>
    </p:spTree>
    <p:extLst>
      <p:ext uri="{BB962C8B-B14F-4D97-AF65-F5344CB8AC3E}">
        <p14:creationId xmlns:p14="http://schemas.microsoft.com/office/powerpoint/2010/main" val="21670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0163" y="1395523"/>
            <a:ext cx="4318967" cy="3658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Separace založená na velikosti molekul.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Separace na základě propustnosti přes membránu.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Šetrná technika – Minimální denaturace bílkovin.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Velikost </a:t>
            </a:r>
            <a:r>
              <a:rPr lang="cs-CZ" altLang="cs-CZ" sz="2100" dirty="0">
                <a:solidFill>
                  <a:schemeClr val="tx1"/>
                </a:solidFill>
                <a:latin typeface="Georgia" panose="02040502050405020303" pitchFamily="18" charset="0"/>
              </a:rPr>
              <a:t>povrchu </a:t>
            </a:r>
            <a:r>
              <a:rPr lang="cs-CZ" altLang="cs-CZ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membrány.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Centrifugace za použití vysokých otáček.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Po centrifugaci jsou proteiny oddělené od nečistot a zakoncentrovány.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Oddělení </a:t>
            </a:r>
            <a:r>
              <a:rPr lang="cs-CZ" altLang="cs-CZ" sz="2100" dirty="0">
                <a:solidFill>
                  <a:schemeClr val="tx1"/>
                </a:solidFill>
                <a:latin typeface="Georgia" panose="02040502050405020303" pitchFamily="18" charset="0"/>
              </a:rPr>
              <a:t>částic </a:t>
            </a:r>
            <a:r>
              <a:rPr lang="en-US" altLang="cs-CZ" sz="2100" dirty="0">
                <a:solidFill>
                  <a:schemeClr val="tx1"/>
                </a:solidFill>
                <a:latin typeface="Georgia" panose="02040502050405020303" pitchFamily="18" charset="0"/>
              </a:rPr>
              <a:t>&lt;</a:t>
            </a:r>
            <a:r>
              <a:rPr lang="cs-CZ" altLang="cs-CZ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1000 Da, </a:t>
            </a:r>
            <a:r>
              <a:rPr lang="en-US" altLang="cs-CZ" sz="2100" dirty="0">
                <a:solidFill>
                  <a:schemeClr val="tx1"/>
                </a:solidFill>
                <a:latin typeface="Georgia" panose="02040502050405020303" pitchFamily="18" charset="0"/>
              </a:rPr>
              <a:t>&lt;</a:t>
            </a:r>
            <a:r>
              <a:rPr lang="cs-CZ" altLang="cs-CZ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10 000 Da, </a:t>
            </a:r>
            <a:r>
              <a:rPr lang="en-US" altLang="cs-CZ" sz="2100" dirty="0">
                <a:solidFill>
                  <a:schemeClr val="tx1"/>
                </a:solidFill>
                <a:latin typeface="Georgia" panose="02040502050405020303" pitchFamily="18" charset="0"/>
              </a:rPr>
              <a:t>&lt;</a:t>
            </a:r>
            <a:r>
              <a:rPr lang="cs-CZ" altLang="cs-CZ" sz="21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30 000 </a:t>
            </a:r>
            <a:r>
              <a:rPr lang="cs-CZ" altLang="cs-CZ" sz="2100" dirty="0">
                <a:solidFill>
                  <a:schemeClr val="tx1"/>
                </a:solidFill>
                <a:latin typeface="Georgia" panose="02040502050405020303" pitchFamily="18" charset="0"/>
              </a:rPr>
              <a:t>Da</a:t>
            </a:r>
            <a:r>
              <a:rPr lang="cs-CZ" altLang="cs-CZ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294" y="1040677"/>
            <a:ext cx="4267505" cy="23841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294" y="3474109"/>
            <a:ext cx="2627242" cy="1580063"/>
          </a:xfrm>
          <a:prstGeom prst="rect">
            <a:avLst/>
          </a:prstGeom>
        </p:spPr>
      </p:pic>
      <p:sp>
        <p:nvSpPr>
          <p:cNvPr id="11" name="AutoShape 4" descr="Centrifugal filter units, Amicon® Ultra-4 | VW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700" y="3474109"/>
            <a:ext cx="1590099" cy="1583000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58096" y="981679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sz="24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Ultrafiltrace</a:t>
            </a:r>
          </a:p>
        </p:txBody>
      </p:sp>
    </p:spTree>
    <p:extLst>
      <p:ext uri="{BB962C8B-B14F-4D97-AF65-F5344CB8AC3E}">
        <p14:creationId xmlns:p14="http://schemas.microsoft.com/office/powerpoint/2010/main" val="1209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00362" y="1453735"/>
            <a:ext cx="5147794" cy="3811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Separace založená na velikosti molekul.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Lineární hustotní gradient (sacharóza, </a:t>
            </a:r>
            <a:r>
              <a:rPr lang="cs-CZ" altLang="cs-CZ" sz="18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CsCl</a:t>
            </a: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).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Centrifugace při vysokých otáčkách 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(150 000g).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Sedimentace proteinů určitou rychlostí podle velikosti, hustoty, tvaru molekul (je dosažena rovnováha mezi hustotou roztoku a částicí).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Po centrifugaci jsou proteiny v gradientu rozděleny zahuštěny.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187" y="1508505"/>
            <a:ext cx="3696565" cy="348093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2993" y="1028188"/>
            <a:ext cx="5822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sz="24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Centrifugace v hustotním gradientu</a:t>
            </a:r>
          </a:p>
        </p:txBody>
      </p:sp>
    </p:spTree>
    <p:extLst>
      <p:ext uri="{BB962C8B-B14F-4D97-AF65-F5344CB8AC3E}">
        <p14:creationId xmlns:p14="http://schemas.microsoft.com/office/powerpoint/2010/main" val="26282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6379" y="1846264"/>
            <a:ext cx="3586997" cy="3811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2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Separace založená na velikosti molekul.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Hydrofilní gelové částice (polymer).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Uvnitř každé částice jsou póry.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Látky se rozdělují podle velikosti (molekulové hmotnosti)</a:t>
            </a:r>
            <a:endParaRPr lang="cs-CZ" altLang="cs-CZ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8274" y="1015267"/>
            <a:ext cx="6621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Gelová filtrační chromatografie </a:t>
            </a:r>
            <a:r>
              <a:rPr lang="cs-CZ" altLang="cs-CZ" sz="2400" b="1" dirty="0">
                <a:solidFill>
                  <a:srgbClr val="000066"/>
                </a:solidFill>
                <a:latin typeface="Georgia" panose="02040502050405020303" pitchFamily="18" charset="0"/>
              </a:rPr>
              <a:t>(molekulová vylučovací chromatografie)</a:t>
            </a: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180" y="1844226"/>
            <a:ext cx="4418192" cy="32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6379" y="1846264"/>
            <a:ext cx="6012671" cy="3297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66"/>
              </a:buClr>
              <a:buNone/>
            </a:pPr>
            <a:r>
              <a:rPr lang="cs-CZ" alt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Optimální gel pro gelovou filtraci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Inertní </a:t>
            </a:r>
            <a:r>
              <a:rPr lang="cs-CZ" alt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matrice gelu pro dělené složky i pro eluční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roztoky. </a:t>
            </a: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Chemicky </a:t>
            </a:r>
            <a:r>
              <a:rPr lang="cs-CZ" alt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stabilní gel během několika kroků, při různém pH a při různé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teplotě. </a:t>
            </a: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Mechanicky </a:t>
            </a:r>
            <a:r>
              <a:rPr lang="cs-CZ" alt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stabilní gel, aby se při větším tlaku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nedeformoval. </a:t>
            </a: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Velikost </a:t>
            </a:r>
            <a:r>
              <a:rPr lang="cs-CZ" alt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gelových částic nesmí být ani příliš malá (rozdělení je přesnější, ale pomalejší) ani příliš velká (rozdělení je rychlejší, ale může být nepřesné). Na rychlou chromatografii tedy použijeme gel s hrubšími zrny. Na vysoký stupeň rozlišení použijeme gel s malými zrny.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8274" y="1015267"/>
            <a:ext cx="6621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Gelová filtrační chromatografie </a:t>
            </a:r>
            <a:r>
              <a:rPr lang="cs-CZ" altLang="cs-CZ" sz="2400" b="1" dirty="0">
                <a:solidFill>
                  <a:srgbClr val="000066"/>
                </a:solidFill>
                <a:latin typeface="Georgia" panose="02040502050405020303" pitchFamily="18" charset="0"/>
              </a:rPr>
              <a:t>(molekulová vylučovací chromatografie)</a:t>
            </a: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818" y="1032296"/>
            <a:ext cx="2175675" cy="40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8273" y="1489804"/>
            <a:ext cx="4483727" cy="215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Gel z polyakrylamidu (s SDS) a nebo agarózy -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složitá síť polymerních molekul s póry – „síto“, kterým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molekuly putují ve stejnosměrném el. poli.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Velikost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pórů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gelu lze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ovlivnit složením a koncentrací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polymeru.</a:t>
            </a:r>
          </a:p>
          <a:p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Molekuly se dělí na základě své velikosti  </a:t>
            </a:r>
            <a:r>
              <a:rPr lang="cs-CZ" alt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malé se pohybují rychleji, velké pomaleji.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8349" y="1009948"/>
            <a:ext cx="4789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Gelová elektroforéza (ELFO)</a:t>
            </a:r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15" name="AutoShape 2" descr="Chromatografie Královna analýz - PDF Stažení zdarm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50" y="1044700"/>
            <a:ext cx="1875954" cy="208733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909" y="3166405"/>
            <a:ext cx="4419295" cy="190907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5" y="3736649"/>
            <a:ext cx="1618012" cy="134292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909" y="1350110"/>
            <a:ext cx="2494687" cy="178192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0696" y="3736649"/>
            <a:ext cx="1697939" cy="13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8273" y="1489803"/>
            <a:ext cx="4331022" cy="3219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IEF se obvykle provádí v 3-4% </a:t>
            </a:r>
            <a:r>
              <a:rPr lang="cs-CZ" altLang="cs-CZ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polyakrylamidových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gelech nebo v </a:t>
            </a:r>
            <a:r>
              <a:rPr lang="cs-CZ" altLang="cs-CZ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agarose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Do roztoku pro přípravu gelu se přidávají amfolyty v koncentraci 2 – 2,5%.</a:t>
            </a:r>
          </a:p>
          <a:p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Jedná se o směs nízkomolekulárních </a:t>
            </a:r>
            <a:r>
              <a:rPr lang="cs-CZ" altLang="cs-CZ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oligoamino-oligokarboxylových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kyselin, které mají rozdílné </a:t>
            </a:r>
            <a:r>
              <a:rPr lang="cs-CZ" altLang="cs-CZ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pI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hodnoty.</a:t>
            </a:r>
          </a:p>
          <a:p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Gradienty se tvoří nejčastěji v rozmezí pH 3-10, nebo v užším rozsahu.</a:t>
            </a:r>
          </a:p>
          <a:p>
            <a:endParaRPr lang="cs-CZ" altLang="cs-CZ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8349" y="1009948"/>
            <a:ext cx="4991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Izoelektrická fokusace (IEF)</a:t>
            </a:r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15" name="AutoShape 2" descr="Chromatografie Královna analýz - PDF Stažení zdarm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820" y="1044700"/>
            <a:ext cx="3391843" cy="196611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731" y="3035155"/>
            <a:ext cx="4002020" cy="176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Osnova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4369"/>
            <a:ext cx="6252670" cy="167279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Georgia" panose="02040502050405020303" pitchFamily="18" charset="0"/>
              </a:rPr>
              <a:t>Základní analytické pojmy </a:t>
            </a:r>
            <a:endParaRPr lang="cs-CZ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cs-CZ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Analytické metody v BFCH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Separační </a:t>
            </a:r>
            <a:r>
              <a:rPr lang="cs-CZ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metody v BFCH</a:t>
            </a:r>
            <a:endParaRPr lang="cs-CZ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66590" y="2613610"/>
            <a:ext cx="2839023" cy="2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8272" y="1489804"/>
            <a:ext cx="4290947" cy="62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66"/>
              </a:buClr>
              <a:buNone/>
            </a:pPr>
            <a:r>
              <a:rPr lang="cs-CZ" sz="1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Princip LC: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cs-CZ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Rozdílná </a:t>
            </a:r>
            <a:r>
              <a:rPr lang="cs-CZ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distribuce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dělených látek mezi dvě různé </a:t>
            </a:r>
            <a:r>
              <a:rPr lang="cs-CZ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nemísitelné </a:t>
            </a:r>
            <a:r>
              <a:rPr lang="cs-CZ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fáze </a:t>
            </a:r>
            <a:r>
              <a:rPr lang="cs-CZ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(SF a MF).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cs-CZ" altLang="cs-CZ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8274" y="1015267"/>
            <a:ext cx="662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Kapalinová chromatografie</a:t>
            </a:r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1399" y="2266340"/>
            <a:ext cx="4038660" cy="16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cs-CZ" altLang="cs-CZ" sz="1400" b="1" dirty="0" smtClean="0">
                <a:latin typeface="Georgia" panose="02040502050405020303" pitchFamily="18" charset="0"/>
              </a:rPr>
              <a:t>Separační</a:t>
            </a:r>
            <a:r>
              <a:rPr lang="cs-CZ" altLang="cs-CZ" sz="1400" dirty="0" smtClean="0">
                <a:latin typeface="Georgia" panose="02040502050405020303" pitchFamily="18" charset="0"/>
              </a:rPr>
              <a:t> </a:t>
            </a:r>
            <a:r>
              <a:rPr lang="cs-CZ" altLang="cs-CZ" sz="1400" dirty="0">
                <a:latin typeface="Georgia" panose="02040502050405020303" pitchFamily="18" charset="0"/>
              </a:rPr>
              <a:t>(dělící) a současně i </a:t>
            </a:r>
            <a:r>
              <a:rPr lang="cs-CZ" altLang="cs-CZ" sz="1400" b="1" dirty="0" smtClean="0">
                <a:latin typeface="Georgia" panose="02040502050405020303" pitchFamily="18" charset="0"/>
              </a:rPr>
              <a:t>analytická</a:t>
            </a:r>
            <a:r>
              <a:rPr lang="cs-CZ" altLang="cs-CZ" sz="1400" dirty="0" smtClean="0">
                <a:latin typeface="Georgia" panose="02040502050405020303" pitchFamily="18" charset="0"/>
              </a:rPr>
              <a:t> metoda, poskytuje </a:t>
            </a:r>
            <a:r>
              <a:rPr lang="cs-CZ" altLang="cs-CZ" sz="1400" b="1" dirty="0">
                <a:latin typeface="Georgia" panose="02040502050405020303" pitchFamily="18" charset="0"/>
              </a:rPr>
              <a:t>kvalitativní</a:t>
            </a:r>
            <a:r>
              <a:rPr lang="cs-CZ" altLang="cs-CZ" sz="1400" dirty="0">
                <a:latin typeface="Georgia" panose="02040502050405020303" pitchFamily="18" charset="0"/>
              </a:rPr>
              <a:t> a </a:t>
            </a:r>
            <a:r>
              <a:rPr lang="cs-CZ" altLang="cs-CZ" sz="1400" b="1" dirty="0">
                <a:latin typeface="Georgia" panose="02040502050405020303" pitchFamily="18" charset="0"/>
              </a:rPr>
              <a:t>kvantitativní</a:t>
            </a:r>
            <a:r>
              <a:rPr lang="cs-CZ" altLang="cs-CZ" sz="1400" dirty="0">
                <a:latin typeface="Georgia" panose="02040502050405020303" pitchFamily="18" charset="0"/>
              </a:rPr>
              <a:t> informace o </a:t>
            </a:r>
            <a:r>
              <a:rPr lang="cs-CZ" altLang="cs-CZ" sz="1400" dirty="0" smtClean="0">
                <a:latin typeface="Georgia" panose="02040502050405020303" pitchFamily="18" charset="0"/>
              </a:rPr>
              <a:t>vzorku. 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cs-CZ" altLang="cs-CZ" sz="1400" dirty="0" smtClean="0">
                <a:latin typeface="Georgia" panose="02040502050405020303" pitchFamily="18" charset="0"/>
              </a:rPr>
              <a:t>Dělené </a:t>
            </a:r>
            <a:r>
              <a:rPr lang="cs-CZ" altLang="cs-CZ" sz="1400" dirty="0">
                <a:latin typeface="Georgia" panose="02040502050405020303" pitchFamily="18" charset="0"/>
              </a:rPr>
              <a:t>látky obsažené (rozpuštěné) v mobilní fázi mají různou afinitu ke stacionární fázi a jsou různou měrou ve svém pohybu </a:t>
            </a:r>
            <a:r>
              <a:rPr lang="cs-CZ" altLang="cs-CZ" sz="1400" dirty="0" smtClean="0">
                <a:latin typeface="Georgia" panose="02040502050405020303" pitchFamily="18" charset="0"/>
              </a:rPr>
              <a:t>zadržovány </a:t>
            </a:r>
            <a:r>
              <a:rPr lang="cs-CZ" alt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altLang="cs-CZ" sz="1400" dirty="0" smtClean="0">
                <a:latin typeface="Georgia" panose="02040502050405020303" pitchFamily="18" charset="0"/>
              </a:rPr>
              <a:t>vykazují </a:t>
            </a:r>
            <a:r>
              <a:rPr lang="cs-CZ" altLang="cs-CZ" sz="1400" dirty="0">
                <a:latin typeface="Georgia" panose="02040502050405020303" pitchFamily="18" charset="0"/>
              </a:rPr>
              <a:t>různou </a:t>
            </a:r>
            <a:r>
              <a:rPr lang="cs-CZ" altLang="cs-CZ" sz="1400" b="1" i="1" dirty="0" smtClean="0">
                <a:latin typeface="Georgia" panose="02040502050405020303" pitchFamily="18" charset="0"/>
              </a:rPr>
              <a:t>retenci.</a:t>
            </a:r>
            <a:endParaRPr lang="cs-CZ" altLang="cs-CZ" sz="1400" dirty="0">
              <a:latin typeface="Georgia" panose="02040502050405020303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057" y="1489804"/>
            <a:ext cx="5023942" cy="31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8272" y="1489804"/>
            <a:ext cx="4290947" cy="62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66"/>
              </a:buClr>
              <a:buNone/>
            </a:pPr>
            <a:r>
              <a:rPr lang="cs-CZ" sz="1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Teorie LC</a:t>
            </a:r>
            <a: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cs-CZ" altLang="cs-CZ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8274" y="1015267"/>
            <a:ext cx="662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Kapalinová chromatografie</a:t>
            </a: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01" y="1478761"/>
            <a:ext cx="6077005" cy="3247766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88272" y="1877934"/>
            <a:ext cx="295667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/>
            <a:r>
              <a:rPr lang="cs-CZ" b="1" dirty="0"/>
              <a:t>t</a:t>
            </a:r>
            <a:r>
              <a:rPr lang="cs-CZ" b="1" baseline="-25000" dirty="0"/>
              <a:t>0</a:t>
            </a:r>
            <a:r>
              <a:rPr lang="cs-CZ" dirty="0"/>
              <a:t>	</a:t>
            </a:r>
            <a:r>
              <a:rPr lang="cs-CZ" sz="1400" dirty="0" smtClean="0">
                <a:latin typeface="Georgia" panose="02040502050405020303" pitchFamily="18" charset="0"/>
              </a:rPr>
              <a:t>Mrtvý čas = retenční čas látky, která není zadržována SF.</a:t>
            </a:r>
            <a:endParaRPr lang="cs-CZ" sz="1400" dirty="0">
              <a:latin typeface="Georgia" panose="02040502050405020303" pitchFamily="18" charset="0"/>
            </a:endParaRPr>
          </a:p>
          <a:p>
            <a:pPr>
              <a:tabLst>
                <a:tab pos="542925" algn="l"/>
              </a:tabLst>
            </a:pPr>
            <a:r>
              <a:rPr lang="cs-CZ" sz="1400" b="1" dirty="0" err="1">
                <a:latin typeface="Georgia" panose="02040502050405020303" pitchFamily="18" charset="0"/>
              </a:rPr>
              <a:t>t</a:t>
            </a:r>
            <a:r>
              <a:rPr lang="cs-CZ" sz="1400" b="1" baseline="-25000" dirty="0" err="1">
                <a:latin typeface="Georgia" panose="02040502050405020303" pitchFamily="18" charset="0"/>
              </a:rPr>
              <a:t>R</a:t>
            </a:r>
            <a:r>
              <a:rPr lang="cs-CZ" sz="1400" b="1" baseline="-25000" dirty="0">
                <a:latin typeface="Georgia" panose="02040502050405020303" pitchFamily="18" charset="0"/>
              </a:rPr>
              <a:t> </a:t>
            </a:r>
            <a:r>
              <a:rPr lang="cs-CZ" sz="1400" baseline="-25000" dirty="0">
                <a:latin typeface="Georgia" panose="02040502050405020303" pitchFamily="18" charset="0"/>
              </a:rPr>
              <a:t>	</a:t>
            </a:r>
            <a:r>
              <a:rPr lang="cs-CZ" sz="1400" dirty="0" smtClean="0">
                <a:latin typeface="Georgia" panose="02040502050405020303" pitchFamily="18" charset="0"/>
              </a:rPr>
              <a:t>Retenční čas</a:t>
            </a:r>
            <a:endParaRPr lang="cs-CZ" sz="1400" dirty="0">
              <a:latin typeface="Georgia" panose="02040502050405020303" pitchFamily="18" charset="0"/>
            </a:endParaRPr>
          </a:p>
          <a:p>
            <a:pPr>
              <a:tabLst>
                <a:tab pos="542925" algn="l"/>
              </a:tabLst>
            </a:pPr>
            <a:r>
              <a:rPr lang="cs-CZ" sz="1400" b="1" dirty="0" err="1">
                <a:latin typeface="Georgia" panose="02040502050405020303" pitchFamily="18" charset="0"/>
              </a:rPr>
              <a:t>t‘</a:t>
            </a:r>
            <a:r>
              <a:rPr lang="cs-CZ" sz="1400" b="1" baseline="-25000" dirty="0" err="1">
                <a:latin typeface="Georgia" panose="02040502050405020303" pitchFamily="18" charset="0"/>
              </a:rPr>
              <a:t>R</a:t>
            </a:r>
            <a:r>
              <a:rPr lang="cs-CZ" sz="1400" baseline="-25000" dirty="0">
                <a:latin typeface="Georgia" panose="02040502050405020303" pitchFamily="18" charset="0"/>
              </a:rPr>
              <a:t>	</a:t>
            </a:r>
            <a:r>
              <a:rPr lang="cs-CZ" sz="1400" dirty="0" smtClean="0">
                <a:latin typeface="Georgia" panose="02040502050405020303" pitchFamily="18" charset="0"/>
              </a:rPr>
              <a:t>Redukovaný retenční 	čas (</a:t>
            </a:r>
            <a:r>
              <a:rPr lang="cs-CZ" sz="1400" b="1" dirty="0" err="1" smtClean="0">
                <a:latin typeface="Georgia" panose="02040502050405020303" pitchFamily="18" charset="0"/>
              </a:rPr>
              <a:t>t</a:t>
            </a:r>
            <a:r>
              <a:rPr lang="cs-CZ" sz="1400" b="1" baseline="-25000" dirty="0" err="1" smtClean="0">
                <a:latin typeface="Georgia" panose="02040502050405020303" pitchFamily="18" charset="0"/>
              </a:rPr>
              <a:t>R</a:t>
            </a:r>
            <a:r>
              <a:rPr lang="cs-CZ" sz="1400" b="1" baseline="-25000" dirty="0" smtClean="0">
                <a:latin typeface="Georgia" panose="02040502050405020303" pitchFamily="18" charset="0"/>
              </a:rPr>
              <a:t> </a:t>
            </a:r>
            <a:r>
              <a:rPr lang="cs-CZ" sz="1400" b="1" dirty="0">
                <a:latin typeface="Georgia" panose="02040502050405020303" pitchFamily="18" charset="0"/>
              </a:rPr>
              <a:t>- t</a:t>
            </a:r>
            <a:r>
              <a:rPr lang="cs-CZ" sz="1400" b="1" baseline="-25000" dirty="0">
                <a:latin typeface="Georgia" panose="02040502050405020303" pitchFamily="18" charset="0"/>
              </a:rPr>
              <a:t>0</a:t>
            </a:r>
            <a:r>
              <a:rPr lang="cs-CZ" sz="1400" dirty="0">
                <a:latin typeface="Georgia" panose="02040502050405020303" pitchFamily="18" charset="0"/>
              </a:rPr>
              <a:t>)</a:t>
            </a:r>
          </a:p>
          <a:p>
            <a:pPr>
              <a:tabLst>
                <a:tab pos="542925" algn="l"/>
              </a:tabLst>
            </a:pPr>
            <a:r>
              <a:rPr lang="cs-CZ" sz="1400" b="1" dirty="0" smtClean="0">
                <a:latin typeface="Georgia" panose="02040502050405020303" pitchFamily="18" charset="0"/>
              </a:rPr>
              <a:t>W</a:t>
            </a:r>
            <a:r>
              <a:rPr lang="cs-CZ" sz="1400" b="1" baseline="-25000" dirty="0" smtClean="0">
                <a:latin typeface="Georgia" panose="02040502050405020303" pitchFamily="18" charset="0"/>
              </a:rPr>
              <a:t>(b</a:t>
            </a:r>
            <a:r>
              <a:rPr lang="cs-CZ" sz="1400" b="1" baseline="-25000" dirty="0">
                <a:latin typeface="Georgia" panose="02040502050405020303" pitchFamily="18" charset="0"/>
              </a:rPr>
              <a:t>)</a:t>
            </a:r>
            <a:r>
              <a:rPr lang="cs-CZ" sz="1400" b="1" dirty="0">
                <a:latin typeface="Georgia" panose="02040502050405020303" pitchFamily="18" charset="0"/>
              </a:rPr>
              <a:t>	</a:t>
            </a:r>
            <a:r>
              <a:rPr lang="cs-CZ" sz="1400" dirty="0" smtClean="0">
                <a:latin typeface="Georgia" panose="02040502050405020303" pitchFamily="18" charset="0"/>
              </a:rPr>
              <a:t>Šířka píku při základně</a:t>
            </a:r>
            <a:endParaRPr lang="cs-CZ" sz="1400" dirty="0">
              <a:latin typeface="Georgia" panose="02040502050405020303" pitchFamily="18" charset="0"/>
            </a:endParaRPr>
          </a:p>
          <a:p>
            <a:pPr>
              <a:tabLst>
                <a:tab pos="542925" algn="l"/>
              </a:tabLst>
            </a:pPr>
            <a:r>
              <a:rPr lang="cs-CZ" sz="1400" b="1" dirty="0">
                <a:latin typeface="Georgia" panose="02040502050405020303" pitchFamily="18" charset="0"/>
              </a:rPr>
              <a:t>W</a:t>
            </a:r>
            <a:r>
              <a:rPr lang="cs-CZ" sz="1400" b="1" baseline="-25000" dirty="0">
                <a:latin typeface="Georgia" panose="02040502050405020303" pitchFamily="18" charset="0"/>
              </a:rPr>
              <a:t>(h)</a:t>
            </a:r>
            <a:r>
              <a:rPr lang="cs-CZ" sz="1400" dirty="0">
                <a:latin typeface="Georgia" panose="02040502050405020303" pitchFamily="18" charset="0"/>
              </a:rPr>
              <a:t>	</a:t>
            </a:r>
            <a:r>
              <a:rPr lang="cs-CZ" sz="1400" dirty="0" smtClean="0">
                <a:latin typeface="Georgia" panose="02040502050405020303" pitchFamily="18" charset="0"/>
              </a:rPr>
              <a:t>Šířka </a:t>
            </a:r>
            <a:r>
              <a:rPr lang="cs-CZ" sz="1400" dirty="0">
                <a:latin typeface="Georgia" panose="02040502050405020303" pitchFamily="18" charset="0"/>
              </a:rPr>
              <a:t>píku </a:t>
            </a:r>
            <a:r>
              <a:rPr lang="cs-CZ" sz="1400" dirty="0" smtClean="0">
                <a:latin typeface="Georgia" panose="02040502050405020303" pitchFamily="18" charset="0"/>
              </a:rPr>
              <a:t>v polovině výšky</a:t>
            </a:r>
            <a:endParaRPr lang="cs-CZ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8272" y="1489804"/>
            <a:ext cx="4290947" cy="62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66"/>
              </a:buClr>
              <a:buNone/>
            </a:pPr>
            <a:r>
              <a:rPr lang="cs-CZ" sz="1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Teorie LC</a:t>
            </a:r>
            <a: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cs-CZ" altLang="cs-CZ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8274" y="1015267"/>
            <a:ext cx="662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Kapalinová chromatografie</a:t>
            </a:r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8272" y="1877934"/>
            <a:ext cx="32620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/>
            <a:r>
              <a:rPr lang="cs-CZ" sz="1400" b="1" dirty="0">
                <a:latin typeface="Georgia" panose="02040502050405020303" pitchFamily="18" charset="0"/>
              </a:rPr>
              <a:t>V</a:t>
            </a:r>
            <a:r>
              <a:rPr lang="cs-CZ" sz="1400" b="1" baseline="-25000" dirty="0">
                <a:latin typeface="Georgia" panose="02040502050405020303" pitchFamily="18" charset="0"/>
              </a:rPr>
              <a:t>0</a:t>
            </a:r>
            <a:r>
              <a:rPr lang="cs-CZ" sz="1400" dirty="0">
                <a:latin typeface="Georgia" panose="02040502050405020303" pitchFamily="18" charset="0"/>
              </a:rPr>
              <a:t>	</a:t>
            </a:r>
            <a:r>
              <a:rPr lang="cs-CZ" sz="1400" dirty="0" smtClean="0">
                <a:latin typeface="Georgia" panose="02040502050405020303" pitchFamily="18" charset="0"/>
              </a:rPr>
              <a:t>Mrtvý objem </a:t>
            </a:r>
            <a:r>
              <a:rPr lang="cs-CZ" sz="1400" dirty="0">
                <a:latin typeface="Georgia" panose="02040502050405020303" pitchFamily="18" charset="0"/>
              </a:rPr>
              <a:t>= </a:t>
            </a:r>
            <a:r>
              <a:rPr lang="cs-CZ" sz="1400" dirty="0" smtClean="0">
                <a:latin typeface="Georgia" panose="02040502050405020303" pitchFamily="18" charset="0"/>
              </a:rPr>
              <a:t>eluční objem látky která není zadržována SF</a:t>
            </a:r>
            <a:endParaRPr lang="cs-CZ" sz="1400" dirty="0">
              <a:latin typeface="Georgia" panose="02040502050405020303" pitchFamily="18" charset="0"/>
            </a:endParaRPr>
          </a:p>
          <a:p>
            <a:pPr>
              <a:tabLst>
                <a:tab pos="542925" algn="l"/>
              </a:tabLst>
            </a:pPr>
            <a:r>
              <a:rPr lang="cs-CZ" sz="1400" b="1" dirty="0">
                <a:latin typeface="Georgia" panose="02040502050405020303" pitchFamily="18" charset="0"/>
              </a:rPr>
              <a:t>V</a:t>
            </a:r>
            <a:r>
              <a:rPr lang="cs-CZ" sz="1400" b="1" baseline="-25000" dirty="0">
                <a:latin typeface="Georgia" panose="02040502050405020303" pitchFamily="18" charset="0"/>
              </a:rPr>
              <a:t>R </a:t>
            </a:r>
            <a:r>
              <a:rPr lang="cs-CZ" sz="1400" baseline="-25000" dirty="0">
                <a:latin typeface="Georgia" panose="02040502050405020303" pitchFamily="18" charset="0"/>
              </a:rPr>
              <a:t>	</a:t>
            </a:r>
            <a:r>
              <a:rPr lang="cs-CZ" sz="1400" dirty="0" smtClean="0">
                <a:latin typeface="Georgia" panose="02040502050405020303" pitchFamily="18" charset="0"/>
              </a:rPr>
              <a:t>Retenční objem</a:t>
            </a:r>
            <a:endParaRPr lang="cs-CZ" sz="1400" dirty="0">
              <a:latin typeface="Georgia" panose="02040502050405020303" pitchFamily="18" charset="0"/>
            </a:endParaRPr>
          </a:p>
          <a:p>
            <a:pPr>
              <a:tabLst>
                <a:tab pos="542925" algn="l"/>
              </a:tabLst>
            </a:pPr>
            <a:r>
              <a:rPr lang="cs-CZ" sz="1400" b="1" dirty="0">
                <a:latin typeface="Georgia" panose="02040502050405020303" pitchFamily="18" charset="0"/>
              </a:rPr>
              <a:t>V‘</a:t>
            </a:r>
            <a:r>
              <a:rPr lang="cs-CZ" sz="1400" b="1" baseline="-25000" dirty="0">
                <a:latin typeface="Georgia" panose="02040502050405020303" pitchFamily="18" charset="0"/>
              </a:rPr>
              <a:t>R</a:t>
            </a:r>
            <a:r>
              <a:rPr lang="cs-CZ" sz="1400" baseline="-25000" dirty="0">
                <a:latin typeface="Georgia" panose="02040502050405020303" pitchFamily="18" charset="0"/>
              </a:rPr>
              <a:t>	</a:t>
            </a:r>
            <a:r>
              <a:rPr lang="cs-CZ" sz="1400" dirty="0" smtClean="0">
                <a:latin typeface="Georgia" panose="02040502050405020303" pitchFamily="18" charset="0"/>
              </a:rPr>
              <a:t>Redukovaný retenční objem 	(</a:t>
            </a:r>
            <a:r>
              <a:rPr lang="cs-CZ" sz="1400" b="1" dirty="0" smtClean="0">
                <a:latin typeface="Georgia" panose="02040502050405020303" pitchFamily="18" charset="0"/>
              </a:rPr>
              <a:t>V‘</a:t>
            </a:r>
            <a:r>
              <a:rPr lang="cs-CZ" sz="1400" b="1" baseline="-25000" dirty="0" smtClean="0">
                <a:latin typeface="Georgia" panose="02040502050405020303" pitchFamily="18" charset="0"/>
              </a:rPr>
              <a:t>R </a:t>
            </a:r>
            <a:r>
              <a:rPr lang="cs-CZ" sz="1400" b="1" dirty="0">
                <a:latin typeface="Georgia" panose="02040502050405020303" pitchFamily="18" charset="0"/>
              </a:rPr>
              <a:t>- V</a:t>
            </a:r>
            <a:r>
              <a:rPr lang="cs-CZ" sz="1400" b="1" baseline="-25000" dirty="0">
                <a:latin typeface="Georgia" panose="02040502050405020303" pitchFamily="18" charset="0"/>
              </a:rPr>
              <a:t>0</a:t>
            </a:r>
            <a:r>
              <a:rPr lang="cs-CZ" sz="1400" dirty="0">
                <a:latin typeface="Georgia" panose="02040502050405020303" pitchFamily="18" charset="0"/>
              </a:rPr>
              <a:t>)</a:t>
            </a:r>
          </a:p>
          <a:p>
            <a:pPr>
              <a:tabLst>
                <a:tab pos="542925" algn="l"/>
              </a:tabLst>
            </a:pPr>
            <a:r>
              <a:rPr lang="cs-CZ" sz="1400" b="1" dirty="0" smtClean="0">
                <a:latin typeface="Georgia" panose="02040502050405020303" pitchFamily="18" charset="0"/>
              </a:rPr>
              <a:t>W</a:t>
            </a:r>
            <a:r>
              <a:rPr lang="cs-CZ" sz="1400" b="1" baseline="-25000" dirty="0" smtClean="0">
                <a:latin typeface="Georgia" panose="02040502050405020303" pitchFamily="18" charset="0"/>
              </a:rPr>
              <a:t>(b</a:t>
            </a:r>
            <a:r>
              <a:rPr lang="cs-CZ" sz="1400" b="1" baseline="-25000" dirty="0">
                <a:latin typeface="Georgia" panose="02040502050405020303" pitchFamily="18" charset="0"/>
              </a:rPr>
              <a:t>)</a:t>
            </a:r>
            <a:r>
              <a:rPr lang="cs-CZ" sz="1400" b="1" dirty="0">
                <a:latin typeface="Georgia" panose="02040502050405020303" pitchFamily="18" charset="0"/>
              </a:rPr>
              <a:t>	</a:t>
            </a:r>
            <a:r>
              <a:rPr lang="cs-CZ" sz="1400" dirty="0" smtClean="0">
                <a:latin typeface="Georgia" panose="02040502050405020303" pitchFamily="18" charset="0"/>
              </a:rPr>
              <a:t>Šířka píku při základně</a:t>
            </a:r>
            <a:endParaRPr lang="cs-CZ" sz="1400" dirty="0">
              <a:latin typeface="Georgia" panose="02040502050405020303" pitchFamily="18" charset="0"/>
            </a:endParaRPr>
          </a:p>
          <a:p>
            <a:pPr>
              <a:tabLst>
                <a:tab pos="542925" algn="l"/>
              </a:tabLst>
            </a:pPr>
            <a:r>
              <a:rPr lang="cs-CZ" sz="1400" b="1" dirty="0">
                <a:latin typeface="Georgia" panose="02040502050405020303" pitchFamily="18" charset="0"/>
              </a:rPr>
              <a:t>W</a:t>
            </a:r>
            <a:r>
              <a:rPr lang="cs-CZ" sz="1400" b="1" baseline="-25000" dirty="0">
                <a:latin typeface="Georgia" panose="02040502050405020303" pitchFamily="18" charset="0"/>
              </a:rPr>
              <a:t>(h)</a:t>
            </a:r>
            <a:r>
              <a:rPr lang="cs-CZ" sz="1400" dirty="0">
                <a:latin typeface="Georgia" panose="02040502050405020303" pitchFamily="18" charset="0"/>
              </a:rPr>
              <a:t>	</a:t>
            </a:r>
            <a:r>
              <a:rPr lang="cs-CZ" sz="1400" dirty="0" smtClean="0">
                <a:latin typeface="Georgia" panose="02040502050405020303" pitchFamily="18" charset="0"/>
              </a:rPr>
              <a:t>Šířka </a:t>
            </a:r>
            <a:r>
              <a:rPr lang="cs-CZ" sz="1400" dirty="0">
                <a:latin typeface="Georgia" panose="02040502050405020303" pitchFamily="18" charset="0"/>
              </a:rPr>
              <a:t>píku </a:t>
            </a:r>
            <a:r>
              <a:rPr lang="cs-CZ" sz="1400" dirty="0" smtClean="0">
                <a:latin typeface="Georgia" panose="02040502050405020303" pitchFamily="18" charset="0"/>
              </a:rPr>
              <a:t>v polovině výšky</a:t>
            </a:r>
            <a:endParaRPr lang="cs-CZ" sz="1400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55" y="1571199"/>
            <a:ext cx="5915142" cy="3148252"/>
          </a:xfrm>
          <a:prstGeom prst="rect">
            <a:avLst/>
          </a:prstGeom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4" cstate="print"/>
          <a:srcRect r="61705"/>
          <a:stretch>
            <a:fillRect/>
          </a:stretch>
        </p:blipFill>
        <p:spPr bwMode="auto">
          <a:xfrm>
            <a:off x="907080" y="3785107"/>
            <a:ext cx="955456" cy="69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46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8272" y="1489804"/>
            <a:ext cx="4290947" cy="62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66"/>
              </a:buClr>
              <a:buNone/>
            </a:pPr>
            <a:r>
              <a:rPr lang="cs-CZ" sz="1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Teorie LC, účinnost separace</a:t>
            </a:r>
            <a: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cs-CZ" altLang="cs-CZ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8274" y="1015267"/>
            <a:ext cx="662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Kapalinová chromatografie</a:t>
            </a:r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8272" y="1757175"/>
            <a:ext cx="845405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u="sng" dirty="0">
                <a:latin typeface="Georgia" panose="02040502050405020303" pitchFamily="18" charset="0"/>
              </a:rPr>
              <a:t>Kapacitní faktor (</a:t>
            </a:r>
            <a:r>
              <a:rPr lang="cs-CZ" sz="1400" i="1" u="sng" dirty="0">
                <a:latin typeface="Georgia" panose="02040502050405020303" pitchFamily="18" charset="0"/>
              </a:rPr>
              <a:t>k</a:t>
            </a:r>
            <a:r>
              <a:rPr lang="cs-CZ" sz="1400" i="1" u="sng" dirty="0" smtClean="0">
                <a:latin typeface="Georgia" panose="02040502050405020303" pitchFamily="18" charset="0"/>
              </a:rPr>
              <a:t>‘</a:t>
            </a:r>
            <a:r>
              <a:rPr lang="cs-CZ" sz="1400" u="sng" dirty="0" smtClean="0">
                <a:latin typeface="Georgia" panose="02040502050405020303" pitchFamily="18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cs-CZ" sz="1400" dirty="0" smtClean="0">
                <a:latin typeface="Georgia" panose="02040502050405020303" pitchFamily="18" charset="0"/>
              </a:rPr>
              <a:t>Kapacitní </a:t>
            </a:r>
            <a:r>
              <a:rPr lang="en-US" sz="1400" dirty="0">
                <a:latin typeface="Georgia" panose="02040502050405020303" pitchFamily="18" charset="0"/>
              </a:rPr>
              <a:t>fa</a:t>
            </a:r>
            <a:r>
              <a:rPr lang="cs-CZ" sz="1400" dirty="0">
                <a:latin typeface="Georgia" panose="02040502050405020303" pitchFamily="18" charset="0"/>
              </a:rPr>
              <a:t>k</a:t>
            </a:r>
            <a:r>
              <a:rPr lang="en-US" sz="1400" dirty="0">
                <a:latin typeface="Georgia" panose="02040502050405020303" pitchFamily="18" charset="0"/>
              </a:rPr>
              <a:t>tor </a:t>
            </a:r>
            <a:r>
              <a:rPr lang="cs-CZ" sz="1400" dirty="0">
                <a:latin typeface="Georgia" panose="02040502050405020303" pitchFamily="18" charset="0"/>
              </a:rPr>
              <a:t>– srovnání výsledků získaných z různých </a:t>
            </a:r>
            <a:r>
              <a:rPr lang="cs-CZ" sz="1400" dirty="0" smtClean="0">
                <a:latin typeface="Georgia" panose="02040502050405020303" pitchFamily="18" charset="0"/>
              </a:rPr>
              <a:t>systémů.</a:t>
            </a:r>
            <a:endParaRPr lang="cs-CZ" sz="1400" dirty="0"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cs-CZ" sz="1400" dirty="0">
                <a:latin typeface="Georgia" panose="02040502050405020303" pitchFamily="18" charset="0"/>
              </a:rPr>
              <a:t>Je nezávislý na délce kolony a </a:t>
            </a:r>
            <a:r>
              <a:rPr lang="cs-CZ" sz="1400" dirty="0" smtClean="0">
                <a:latin typeface="Georgia" panose="02040502050405020303" pitchFamily="18" charset="0"/>
              </a:rPr>
              <a:t>průtoku.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sz="1400" b="1" dirty="0" smtClean="0">
                <a:latin typeface="Georgia" panose="02040502050405020303" pitchFamily="18" charset="0"/>
              </a:rPr>
              <a:t>k</a:t>
            </a:r>
            <a:r>
              <a:rPr lang="en-US" sz="1400" b="1" dirty="0">
                <a:latin typeface="Georgia" panose="02040502050405020303" pitchFamily="18" charset="0"/>
              </a:rPr>
              <a:t>’ </a:t>
            </a:r>
            <a:r>
              <a:rPr lang="cs-CZ" sz="1400" b="1" dirty="0">
                <a:latin typeface="Georgia" panose="02040502050405020303" pitchFamily="18" charset="0"/>
              </a:rPr>
              <a:t>závisí na síle interakce analytu mezi mobilní a stacionární </a:t>
            </a:r>
            <a:r>
              <a:rPr lang="cs-CZ" sz="1400" b="1" dirty="0" smtClean="0">
                <a:latin typeface="Georgia" panose="02040502050405020303" pitchFamily="18" charset="0"/>
              </a:rPr>
              <a:t>fázi, ustavení rovnováhy!</a:t>
            </a:r>
            <a:endParaRPr lang="en-US" sz="1400" b="1" dirty="0">
              <a:latin typeface="Georgia" panose="02040502050405020303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1855" y="3028843"/>
            <a:ext cx="5497380" cy="9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13472" r="13472"/>
          <a:stretch>
            <a:fillRect/>
          </a:stretch>
        </p:blipFill>
        <p:spPr bwMode="auto">
          <a:xfrm>
            <a:off x="612775" y="3951843"/>
            <a:ext cx="3897923" cy="81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bdélník 13"/>
          <p:cNvSpPr/>
          <p:nvPr/>
        </p:nvSpPr>
        <p:spPr>
          <a:xfrm>
            <a:off x="5182820" y="3120792"/>
            <a:ext cx="3635611" cy="1034129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rgbClr val="99CCFF"/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k‘ </a:t>
            </a:r>
            <a:r>
              <a:rPr lang="cs-CZ" b="1" dirty="0">
                <a:solidFill>
                  <a:schemeClr val="tx1"/>
                </a:solidFill>
                <a:latin typeface="Georgia" panose="02040502050405020303" pitchFamily="18" charset="0"/>
              </a:rPr>
              <a:t>≈ </a:t>
            </a: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1.0, </a:t>
            </a:r>
            <a:r>
              <a:rPr lang="cs-CZ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separace </a:t>
            </a:r>
            <a:r>
              <a:rPr lang="cs-CZ" b="1" dirty="0">
                <a:solidFill>
                  <a:schemeClr val="tx1"/>
                </a:solidFill>
                <a:latin typeface="Georgia" panose="02040502050405020303" pitchFamily="18" charset="0"/>
              </a:rPr>
              <a:t>špatná</a:t>
            </a: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 k‘ &gt; 30, </a:t>
            </a:r>
            <a:r>
              <a:rPr lang="cs-CZ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separace </a:t>
            </a:r>
            <a:r>
              <a:rPr lang="cs-CZ" b="1" dirty="0">
                <a:solidFill>
                  <a:schemeClr val="tx1"/>
                </a:solidFill>
                <a:latin typeface="Georgia" panose="02040502050405020303" pitchFamily="18" charset="0"/>
              </a:rPr>
              <a:t>pomalá</a:t>
            </a: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k‘ = 2-10, </a:t>
            </a:r>
            <a:r>
              <a:rPr lang="cs-CZ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separace </a:t>
            </a:r>
            <a:r>
              <a:rPr lang="cs-CZ" b="1" dirty="0">
                <a:solidFill>
                  <a:schemeClr val="tx1"/>
                </a:solidFill>
                <a:latin typeface="Georgia" panose="02040502050405020303" pitchFamily="18" charset="0"/>
              </a:rPr>
              <a:t>optimální</a:t>
            </a:r>
            <a:endParaRPr lang="en-US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8272" y="1489804"/>
            <a:ext cx="4290947" cy="62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66"/>
              </a:buClr>
              <a:buNone/>
            </a:pPr>
            <a:r>
              <a:rPr lang="cs-CZ" sz="1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Teorie LC, rozdělovací izoterma</a:t>
            </a:r>
            <a: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cs-CZ" altLang="cs-CZ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8274" y="1015267"/>
            <a:ext cx="662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Kapalinová chromatografie</a:t>
            </a:r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8271" y="1757175"/>
            <a:ext cx="441779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116">
              <a:spcBef>
                <a:spcPts val="200"/>
              </a:spcBef>
              <a:spcAft>
                <a:spcPts val="200"/>
              </a:spcAft>
              <a:buNone/>
              <a:tabLst>
                <a:tab pos="237070" algn="l"/>
              </a:tabLst>
            </a:pPr>
            <a:r>
              <a:rPr lang="cs-CZ" altLang="cs-CZ" sz="1400" dirty="0" smtClean="0">
                <a:latin typeface="Georgia" panose="02040502050405020303" pitchFamily="18" charset="0"/>
              </a:rPr>
              <a:t>Rozdělovací koeficient = </a:t>
            </a:r>
            <a:r>
              <a:rPr lang="cs-CZ" altLang="cs-CZ" sz="1400" dirty="0">
                <a:latin typeface="Georgia" panose="02040502050405020303" pitchFamily="18" charset="0"/>
              </a:rPr>
              <a:t>závislost koncentrace látky ve stacionární fázi na koncentraci látky v mobilní fázi (platí pro konstantní teplotu)</a:t>
            </a:r>
          </a:p>
          <a:p>
            <a:pPr defTabSz="395116">
              <a:spcBef>
                <a:spcPts val="200"/>
              </a:spcBef>
              <a:spcAft>
                <a:spcPts val="200"/>
              </a:spcAft>
              <a:buNone/>
              <a:tabLst>
                <a:tab pos="237070" algn="l"/>
              </a:tabLst>
            </a:pPr>
            <a:r>
              <a:rPr lang="cs-CZ" altLang="cs-CZ" sz="1400" b="1" dirty="0">
                <a:latin typeface="Georgia" panose="02040502050405020303" pitchFamily="18" charset="0"/>
              </a:rPr>
              <a:t>Rozdělovací koeficient K se:</a:t>
            </a:r>
          </a:p>
          <a:p>
            <a:pPr defTabSz="395116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AutoNum type="arabicPeriod"/>
              <a:tabLst>
                <a:tab pos="237070" algn="l"/>
              </a:tabLst>
            </a:pPr>
            <a:r>
              <a:rPr lang="cs-CZ" altLang="cs-CZ" sz="1400" dirty="0" smtClean="0">
                <a:latin typeface="Georgia" panose="02040502050405020303" pitchFamily="18" charset="0"/>
              </a:rPr>
              <a:t> </a:t>
            </a:r>
            <a:r>
              <a:rPr lang="cs-CZ" altLang="cs-CZ" sz="1400" u="sng" dirty="0" smtClean="0">
                <a:latin typeface="Georgia" panose="02040502050405020303" pitchFamily="18" charset="0"/>
              </a:rPr>
              <a:t>Nemění </a:t>
            </a:r>
            <a:r>
              <a:rPr lang="cs-CZ" altLang="cs-CZ" sz="1400" u="sng" dirty="0">
                <a:latin typeface="Georgia" panose="02040502050405020303" pitchFamily="18" charset="0"/>
              </a:rPr>
              <a:t>s koncentrací    </a:t>
            </a:r>
            <a:endParaRPr lang="cs-CZ" altLang="cs-CZ" sz="1400" u="sng" dirty="0" smtClean="0">
              <a:latin typeface="Georgia" panose="02040502050405020303" pitchFamily="18" charset="0"/>
            </a:endParaRPr>
          </a:p>
          <a:p>
            <a:pPr defTabSz="395116">
              <a:spcBef>
                <a:spcPts val="200"/>
              </a:spcBef>
              <a:spcAft>
                <a:spcPts val="200"/>
              </a:spcAft>
              <a:tabLst>
                <a:tab pos="237070" algn="l"/>
              </a:tabLst>
            </a:pPr>
            <a:r>
              <a:rPr lang="cs-CZ" altLang="cs-CZ" sz="1400" dirty="0" smtClean="0">
                <a:latin typeface="Georgia" panose="02040502050405020303" pitchFamily="18" charset="0"/>
              </a:rPr>
              <a:t>				a</a:t>
            </a:r>
            <a:r>
              <a:rPr lang="cs-CZ" altLang="cs-CZ" sz="1400" dirty="0">
                <a:latin typeface="Georgia" panose="02040502050405020303" pitchFamily="18" charset="0"/>
              </a:rPr>
              <a:t>) Izoterma je lineární, eluční </a:t>
            </a:r>
            <a:r>
              <a:rPr lang="cs-CZ" altLang="cs-CZ" sz="1400" dirty="0" smtClean="0">
                <a:latin typeface="Georgia" panose="02040502050405020303" pitchFamily="18" charset="0"/>
              </a:rPr>
              <a:t>pík je 				symetrický</a:t>
            </a:r>
            <a:endParaRPr lang="cs-CZ" altLang="cs-CZ" sz="1400" dirty="0">
              <a:latin typeface="Georgia" panose="02040502050405020303" pitchFamily="18" charset="0"/>
            </a:endParaRPr>
          </a:p>
          <a:p>
            <a:pPr defTabSz="395116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r>
              <a:rPr lang="cs-CZ" altLang="cs-CZ" sz="1400" dirty="0" smtClean="0">
                <a:latin typeface="Georgia" panose="02040502050405020303" pitchFamily="18" charset="0"/>
              </a:rPr>
              <a:t> </a:t>
            </a:r>
            <a:r>
              <a:rPr lang="cs-CZ" altLang="cs-CZ" sz="1400" u="sng" dirty="0" smtClean="0">
                <a:latin typeface="Georgia" panose="02040502050405020303" pitchFamily="18" charset="0"/>
              </a:rPr>
              <a:t>Mění </a:t>
            </a:r>
            <a:r>
              <a:rPr lang="cs-CZ" altLang="cs-CZ" sz="1400" u="sng" dirty="0">
                <a:latin typeface="Georgia" panose="02040502050405020303" pitchFamily="18" charset="0"/>
              </a:rPr>
              <a:t>s koncentrací  </a:t>
            </a:r>
            <a:r>
              <a:rPr lang="cs-CZ" altLang="cs-CZ" sz="1400" dirty="0">
                <a:latin typeface="Georgia" panose="02040502050405020303" pitchFamily="18" charset="0"/>
                <a:cs typeface="Arial" panose="020B0604020202020204" pitchFamily="34" charset="0"/>
              </a:rPr>
              <a:t>→ eluční </a:t>
            </a:r>
            <a:r>
              <a:rPr lang="cs-CZ" altLang="cs-CZ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píky </a:t>
            </a:r>
            <a:r>
              <a:rPr lang="cs-CZ" altLang="cs-CZ" sz="1400" dirty="0">
                <a:latin typeface="Georgia" panose="02040502050405020303" pitchFamily="18" charset="0"/>
                <a:cs typeface="Arial" panose="020B0604020202020204" pitchFamily="34" charset="0"/>
              </a:rPr>
              <a:t>nejsou </a:t>
            </a:r>
            <a:r>
              <a:rPr lang="cs-CZ" altLang="cs-CZ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  	symetrické a </a:t>
            </a:r>
            <a:r>
              <a:rPr lang="cs-CZ" altLang="cs-CZ" sz="1400" dirty="0">
                <a:latin typeface="Georgia" panose="02040502050405020303" pitchFamily="18" charset="0"/>
              </a:rPr>
              <a:t>i</a:t>
            </a:r>
            <a:r>
              <a:rPr lang="cs-CZ" altLang="cs-CZ" sz="1400" dirty="0" smtClean="0">
                <a:latin typeface="Georgia" panose="02040502050405020303" pitchFamily="18" charset="0"/>
              </a:rPr>
              <a:t>zoterma </a:t>
            </a:r>
            <a:r>
              <a:rPr lang="cs-CZ" altLang="cs-CZ" sz="1400" dirty="0">
                <a:latin typeface="Georgia" panose="02040502050405020303" pitchFamily="18" charset="0"/>
              </a:rPr>
              <a:t>je </a:t>
            </a:r>
            <a:r>
              <a:rPr lang="cs-CZ" altLang="cs-CZ" sz="1400" dirty="0" smtClean="0">
                <a:latin typeface="Georgia" panose="02040502050405020303" pitchFamily="18" charset="0"/>
              </a:rPr>
              <a:t>zakřivená: </a:t>
            </a:r>
            <a:endParaRPr lang="cs-CZ" altLang="cs-CZ" sz="1400" dirty="0">
              <a:latin typeface="Georgia" panose="02040502050405020303" pitchFamily="18" charset="0"/>
            </a:endParaRPr>
          </a:p>
          <a:p>
            <a:pPr defTabSz="395116">
              <a:spcBef>
                <a:spcPts val="200"/>
              </a:spcBef>
              <a:spcAft>
                <a:spcPts val="200"/>
              </a:spcAft>
              <a:buNone/>
              <a:tabLst>
                <a:tab pos="237070" algn="l"/>
              </a:tabLst>
            </a:pPr>
            <a:r>
              <a:rPr lang="cs-CZ" altLang="cs-CZ" sz="1400" dirty="0">
                <a:latin typeface="Georgia" panose="02040502050405020303" pitchFamily="18" charset="0"/>
              </a:rPr>
              <a:t>                            b) Konkávní </a:t>
            </a:r>
          </a:p>
          <a:p>
            <a:pPr defTabSz="395116">
              <a:spcBef>
                <a:spcPts val="200"/>
              </a:spcBef>
              <a:spcAft>
                <a:spcPts val="200"/>
              </a:spcAft>
              <a:buNone/>
              <a:tabLst>
                <a:tab pos="237070" algn="l"/>
              </a:tabLst>
            </a:pPr>
            <a:r>
              <a:rPr lang="cs-CZ" altLang="cs-CZ" sz="1400" dirty="0">
                <a:latin typeface="Georgia" panose="02040502050405020303" pitchFamily="18" charset="0"/>
              </a:rPr>
              <a:t>                            c) Konvexní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55" y="1015267"/>
            <a:ext cx="3660955" cy="40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90038" y="1327664"/>
            <a:ext cx="4941843" cy="62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66"/>
              </a:buClr>
              <a:buNone/>
            </a:pPr>
            <a:r>
              <a:rPr lang="cs-CZ" sz="1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Teorie LC, účinnost chromatografické kolony</a:t>
            </a:r>
            <a: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cs-CZ" altLang="cs-CZ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90038" y="947028"/>
            <a:ext cx="662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Kapalinová chromatografie</a:t>
            </a:r>
            <a:endParaRPr lang="cs-CZ" sz="2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90038" y="1583662"/>
                <a:ext cx="4789139" cy="3555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95116">
                  <a:spcBef>
                    <a:spcPts val="200"/>
                  </a:spcBef>
                  <a:spcAft>
                    <a:spcPts val="200"/>
                  </a:spcAft>
                  <a:buNone/>
                  <a:tabLst>
                    <a:tab pos="237070" algn="l"/>
                  </a:tabLst>
                </a:pPr>
                <a:r>
                  <a:rPr lang="cs-CZ" altLang="cs-CZ" sz="1200" dirty="0" smtClean="0">
                    <a:latin typeface="Georgia" panose="02040502050405020303" pitchFamily="18" charset="0"/>
                  </a:rPr>
                  <a:t>Charakterizuje, jak moc se zóny separovaných látek na koloně </a:t>
                </a:r>
                <a:r>
                  <a:rPr lang="cs-CZ" altLang="cs-CZ" sz="1200" b="1" dirty="0">
                    <a:latin typeface="Georgia" panose="02040502050405020303" pitchFamily="18" charset="0"/>
                  </a:rPr>
                  <a:t>rozšiřují</a:t>
                </a:r>
                <a:r>
                  <a:rPr lang="cs-CZ" altLang="cs-CZ" sz="1200" dirty="0">
                    <a:latin typeface="Georgia" panose="02040502050405020303" pitchFamily="18" charset="0"/>
                  </a:rPr>
                  <a:t>.</a:t>
                </a:r>
                <a:br>
                  <a:rPr lang="cs-CZ" altLang="cs-CZ" sz="1200" dirty="0">
                    <a:latin typeface="Georgia" panose="02040502050405020303" pitchFamily="18" charset="0"/>
                  </a:rPr>
                </a:br>
                <a:r>
                  <a:rPr lang="cs-CZ" altLang="cs-CZ" sz="1200" dirty="0">
                    <a:latin typeface="Georgia" panose="02040502050405020303" pitchFamily="18" charset="0"/>
                  </a:rPr>
                  <a:t>Mírou účinnosti chromatografické kolony je:</a:t>
                </a:r>
                <a:br>
                  <a:rPr lang="cs-CZ" altLang="cs-CZ" sz="1200" dirty="0">
                    <a:latin typeface="Georgia" panose="02040502050405020303" pitchFamily="18" charset="0"/>
                  </a:rPr>
                </a:br>
                <a:r>
                  <a:rPr lang="cs-CZ" altLang="cs-CZ" sz="1200" dirty="0">
                    <a:latin typeface="Georgia" panose="02040502050405020303" pitchFamily="18" charset="0"/>
                  </a:rPr>
                  <a:t>a) </a:t>
                </a:r>
                <a:r>
                  <a:rPr lang="cs-CZ" altLang="cs-CZ" sz="1200" b="1" dirty="0">
                    <a:latin typeface="Georgia" panose="02040502050405020303" pitchFamily="18" charset="0"/>
                  </a:rPr>
                  <a:t>počet teoretických pater</a:t>
                </a:r>
                <a:r>
                  <a:rPr lang="cs-CZ" altLang="cs-CZ" sz="1200" dirty="0">
                    <a:latin typeface="Georgia" panose="02040502050405020303" pitchFamily="18" charset="0"/>
                  </a:rPr>
                  <a:t> dané kolony N (n</a:t>
                </a:r>
                <a:r>
                  <a:rPr lang="cs-CZ" altLang="cs-CZ" sz="1200" dirty="0" smtClean="0">
                    <a:latin typeface="Georgia" panose="02040502050405020303" pitchFamily="18" charset="0"/>
                  </a:rPr>
                  <a:t>)</a:t>
                </a:r>
              </a:p>
              <a:p>
                <a:pPr defTabSz="395116">
                  <a:spcBef>
                    <a:spcPts val="200"/>
                  </a:spcBef>
                  <a:spcAft>
                    <a:spcPts val="200"/>
                  </a:spcAft>
                  <a:buNone/>
                  <a:tabLst>
                    <a:tab pos="2370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altLang="cs-CZ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sz="1200" b="0" i="1" smtClean="0">
                          <a:latin typeface="Cambria Math" panose="02040503050406030204" pitchFamily="18" charset="0"/>
                        </a:rPr>
                        <m:t>16 </m:t>
                      </m:r>
                      <m:r>
                        <a:rPr lang="cs-CZ" altLang="cs-CZ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cs-CZ" altLang="cs-CZ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alt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alt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altLang="cs-CZ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altLang="cs-CZ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=5,545×</m:t>
                      </m:r>
                      <m:sSup>
                        <m:sSupPr>
                          <m:ctrlPr>
                            <a:rPr lang="cs-CZ" altLang="cs-CZ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alt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altLang="cs-CZ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cs-CZ" altLang="cs-CZ" sz="1200" dirty="0">
                    <a:latin typeface="Georgia" panose="02040502050405020303" pitchFamily="18" charset="0"/>
                  </a:rPr>
                  <a:t/>
                </a:r>
                <a:br>
                  <a:rPr lang="cs-CZ" altLang="cs-CZ" sz="1200" dirty="0">
                    <a:latin typeface="Georgia" panose="02040502050405020303" pitchFamily="18" charset="0"/>
                  </a:rPr>
                </a:br>
                <a:r>
                  <a:rPr lang="cs-CZ" altLang="cs-CZ" sz="1200" dirty="0">
                    <a:latin typeface="Georgia" panose="02040502050405020303" pitchFamily="18" charset="0"/>
                  </a:rPr>
                  <a:t>b) </a:t>
                </a:r>
                <a:r>
                  <a:rPr lang="cs-CZ" altLang="cs-CZ" sz="1200" b="1" dirty="0">
                    <a:latin typeface="Georgia" panose="02040502050405020303" pitchFamily="18" charset="0"/>
                  </a:rPr>
                  <a:t>výškový ekvivalent teoretického patra </a:t>
                </a:r>
                <a:r>
                  <a:rPr lang="cs-CZ" altLang="cs-CZ" sz="1200" b="1" dirty="0" smtClean="0">
                    <a:latin typeface="Georgia" panose="02040502050405020303" pitchFamily="18" charset="0"/>
                  </a:rPr>
                  <a:t>H</a:t>
                </a:r>
                <a:r>
                  <a:rPr lang="cs-CZ" altLang="cs-CZ" sz="1200" dirty="0">
                    <a:latin typeface="Georgia" panose="02040502050405020303" pitchFamily="18" charset="0"/>
                  </a:rPr>
                  <a:t/>
                </a:r>
                <a:br>
                  <a:rPr lang="cs-CZ" altLang="cs-CZ" sz="1200" dirty="0">
                    <a:latin typeface="Georgia" panose="02040502050405020303" pitchFamily="18" charset="0"/>
                  </a:rPr>
                </a:br>
                <a:r>
                  <a:rPr lang="cs-CZ" altLang="cs-CZ" sz="1200" dirty="0">
                    <a:latin typeface="Georgia" panose="02040502050405020303" pitchFamily="18" charset="0"/>
                  </a:rPr>
                  <a:t>   HETP (porovnávání kolon různé délky</a:t>
                </a:r>
                <a:r>
                  <a:rPr lang="cs-CZ" altLang="cs-CZ" sz="1200" dirty="0" smtClean="0">
                    <a:latin typeface="Georgia" panose="02040502050405020303" pitchFamily="18" charset="0"/>
                  </a:rPr>
                  <a:t>)</a:t>
                </a:r>
              </a:p>
              <a:p>
                <a:pPr defTabSz="395116">
                  <a:spcBef>
                    <a:spcPts val="200"/>
                  </a:spcBef>
                  <a:spcAft>
                    <a:spcPts val="200"/>
                  </a:spcAft>
                  <a:buNone/>
                  <a:tabLst>
                    <a:tab pos="2370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1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cs-CZ" altLang="cs-CZ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cs-CZ" altLang="cs-CZ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cs-CZ" altLang="cs-CZ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altLang="cs-CZ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2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cs-CZ" altLang="cs-CZ" sz="1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cs-CZ" altLang="cs-CZ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cs-CZ" altLang="cs-CZ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alt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altLang="cs-CZ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altLang="cs-CZ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2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cs-CZ" altLang="cs-CZ" sz="1200" b="0" i="1" smtClean="0">
                              <a:latin typeface="Cambria Math" panose="02040503050406030204" pitchFamily="18" charset="0"/>
                            </a:rPr>
                            <m:t>5,545</m:t>
                          </m:r>
                        </m:den>
                      </m:f>
                      <m:r>
                        <a:rPr lang="cs-CZ" altLang="cs-CZ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cs-CZ" altLang="cs-CZ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alt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cs-CZ" alt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altLang="cs-CZ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altLang="cs-CZ" sz="1200" dirty="0" smtClean="0">
                  <a:latin typeface="Georgia" panose="02040502050405020303" pitchFamily="18" charset="0"/>
                </a:endParaRPr>
              </a:p>
              <a:p>
                <a:pPr defTabSz="395116">
                  <a:spcBef>
                    <a:spcPts val="200"/>
                  </a:spcBef>
                  <a:spcAft>
                    <a:spcPts val="200"/>
                  </a:spcAft>
                  <a:buNone/>
                  <a:tabLst>
                    <a:tab pos="237070" algn="l"/>
                  </a:tabLst>
                </a:pPr>
                <a:endParaRPr lang="cs-CZ" altLang="cs-CZ" sz="1200" dirty="0">
                  <a:latin typeface="Georgia" panose="02040502050405020303" pitchFamily="18" charset="0"/>
                </a:endParaRPr>
              </a:p>
              <a:p>
                <a:r>
                  <a:rPr lang="pl-PL" altLang="cs-CZ" sz="1200" dirty="0">
                    <a:latin typeface="Georgia" panose="02040502050405020303" pitchFamily="18" charset="0"/>
                  </a:rPr>
                  <a:t>Při srovnávání počtu pater na různých kolonách je nutné znát podmínky za kterých byla měření </a:t>
                </a:r>
                <a:r>
                  <a:rPr lang="pl-PL" altLang="cs-CZ" sz="1200" dirty="0" smtClean="0">
                    <a:latin typeface="Georgia" panose="02040502050405020303" pitchFamily="18" charset="0"/>
                  </a:rPr>
                  <a:t>prováděna.</a:t>
                </a:r>
                <a:endParaRPr lang="pl-PL" altLang="cs-CZ" sz="1200" dirty="0">
                  <a:latin typeface="Georgia" panose="02040502050405020303" pitchFamily="18" charset="0"/>
                </a:endParaRPr>
              </a:p>
              <a:p>
                <a:r>
                  <a:rPr lang="pl-PL" altLang="cs-CZ" sz="1200" dirty="0">
                    <a:latin typeface="Georgia" panose="02040502050405020303" pitchFamily="18" charset="0"/>
                  </a:rPr>
                  <a:t>Počet pater je funkcí teploty, lineární viskozity, složení eluentu a </a:t>
                </a:r>
                <a:r>
                  <a:rPr lang="pl-PL" altLang="cs-CZ" sz="1200" dirty="0" smtClean="0">
                    <a:latin typeface="Georgia" panose="02040502050405020303" pitchFamily="18" charset="0"/>
                  </a:rPr>
                  <a:t>vzorku.</a:t>
                </a:r>
                <a:endParaRPr lang="pl-PL" altLang="cs-CZ" sz="1200" dirty="0">
                  <a:latin typeface="Georgia" panose="02040502050405020303" pitchFamily="18" charset="0"/>
                </a:endParaRPr>
              </a:p>
              <a:p>
                <a:r>
                  <a:rPr lang="pl-PL" altLang="cs-CZ" sz="1200" dirty="0">
                    <a:latin typeface="Georgia" panose="02040502050405020303" pitchFamily="18" charset="0"/>
                  </a:rPr>
                  <a:t>Vyšší </a:t>
                </a:r>
                <a:r>
                  <a:rPr lang="pl-PL" altLang="cs-CZ" sz="1200" b="1" dirty="0" smtClean="0">
                    <a:latin typeface="Georgia" panose="02040502050405020303" pitchFamily="18" charset="0"/>
                  </a:rPr>
                  <a:t>N</a:t>
                </a:r>
                <a:r>
                  <a:rPr lang="pl-PL" altLang="cs-CZ" sz="1200" dirty="0" smtClean="0">
                    <a:latin typeface="Georgia" panose="02040502050405020303" pitchFamily="18" charset="0"/>
                  </a:rPr>
                  <a:t> </a:t>
                </a:r>
                <a:r>
                  <a:rPr lang="pl-PL" altLang="cs-CZ" sz="1200" dirty="0">
                    <a:latin typeface="Georgia" panose="02040502050405020303" pitchFamily="18" charset="0"/>
                  </a:rPr>
                  <a:t>kolony </a:t>
                </a:r>
                <a:r>
                  <a:rPr lang="pl-PL" altLang="cs-CZ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pl-PL" altLang="cs-CZ" sz="1200" dirty="0" smtClean="0">
                    <a:latin typeface="Georgia" panose="02040502050405020303" pitchFamily="18" charset="0"/>
                  </a:rPr>
                  <a:t> </a:t>
                </a:r>
                <a:r>
                  <a:rPr lang="pl-PL" altLang="cs-CZ" sz="1200" dirty="0">
                    <a:latin typeface="Georgia" panose="02040502050405020303" pitchFamily="18" charset="0"/>
                  </a:rPr>
                  <a:t>lepší separace 2 látek s malým rozdílem v retenci</a:t>
                </a:r>
              </a:p>
              <a:p>
                <a:r>
                  <a:rPr lang="pl-PL" altLang="cs-CZ" sz="1200" b="1" dirty="0" smtClean="0">
                    <a:latin typeface="Georgia" panose="02040502050405020303" pitchFamily="18" charset="0"/>
                  </a:rPr>
                  <a:t>N</a:t>
                </a:r>
                <a:r>
                  <a:rPr lang="pl-PL" altLang="cs-CZ" sz="1200" dirty="0" smtClean="0">
                    <a:latin typeface="Georgia" panose="02040502050405020303" pitchFamily="18" charset="0"/>
                  </a:rPr>
                  <a:t> </a:t>
                </a:r>
                <a:r>
                  <a:rPr lang="pl-PL" altLang="cs-CZ" sz="1200" dirty="0">
                    <a:latin typeface="Georgia" panose="02040502050405020303" pitchFamily="18" charset="0"/>
                  </a:rPr>
                  <a:t>nezávisí na retenci </a:t>
                </a:r>
                <a:r>
                  <a:rPr lang="pl-PL" altLang="cs-CZ" sz="1200" dirty="0" smtClean="0">
                    <a:latin typeface="Georgia" panose="02040502050405020303" pitchFamily="18" charset="0"/>
                  </a:rPr>
                  <a:t>látky a závisí </a:t>
                </a:r>
                <a:r>
                  <a:rPr lang="pl-PL" altLang="cs-CZ" sz="1200" dirty="0">
                    <a:latin typeface="Georgia" panose="02040502050405020303" pitchFamily="18" charset="0"/>
                  </a:rPr>
                  <a:t>na délce </a:t>
                </a:r>
                <a:r>
                  <a:rPr lang="pl-PL" altLang="cs-CZ" sz="1200" dirty="0" smtClean="0">
                    <a:latin typeface="Georgia" panose="02040502050405020303" pitchFamily="18" charset="0"/>
                  </a:rPr>
                  <a:t>kolony.</a:t>
                </a:r>
                <a:endParaRPr lang="cs-CZ" altLang="cs-CZ" sz="12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8" y="1583662"/>
                <a:ext cx="4789139" cy="3555525"/>
              </a:xfrm>
              <a:prstGeom prst="rect">
                <a:avLst/>
              </a:prstGeom>
              <a:blipFill rotWithShape="0">
                <a:blip r:embed="rId3"/>
                <a:stretch>
                  <a:fillRect l="-127" t="-343" b="-3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4879177" y="3750872"/>
            <a:ext cx="424867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1200" b="1" dirty="0" smtClean="0">
                <a:latin typeface="Georgia" panose="02040502050405020303" pitchFamily="18" charset="0"/>
              </a:rPr>
              <a:t>H, počet </a:t>
            </a:r>
            <a:r>
              <a:rPr lang="cs-CZ" altLang="cs-CZ" sz="1200" b="1" dirty="0">
                <a:latin typeface="Georgia" panose="02040502050405020303" pitchFamily="18" charset="0"/>
              </a:rPr>
              <a:t>teoretických pater:</a:t>
            </a:r>
            <a:r>
              <a:rPr lang="cs-CZ" altLang="cs-CZ" sz="1200" dirty="0">
                <a:latin typeface="Georgia" panose="02040502050405020303" pitchFamily="18" charset="0"/>
              </a:rPr>
              <a:t> </a:t>
            </a:r>
            <a:r>
              <a:rPr lang="cs-CZ" altLang="cs-CZ" sz="1200" dirty="0" smtClean="0">
                <a:latin typeface="Georgia" panose="02040502050405020303" pitchFamily="18" charset="0"/>
              </a:rPr>
              <a:t>Složky </a:t>
            </a:r>
            <a:r>
              <a:rPr lang="cs-CZ" altLang="cs-CZ" sz="1200" dirty="0">
                <a:latin typeface="Georgia" panose="02040502050405020303" pitchFamily="18" charset="0"/>
              </a:rPr>
              <a:t>vzorku unášené tokem mobilní fáze vstupují do 1. patra kolony nerozdělené. Zde se ustavuje rovnováha mezi stacionární fází a mobilní fází. Po ustavení rovnováhy se změní koncentrace složek v mobilní fázi a roztok dělených látek v mobilní fázi vstupuje do 2.patra, kde se opět ustavuje rovnováha mezi fázemi. Celý proces se mnohonásobně opakuje. Na počtu pater kolony je závislá </a:t>
            </a:r>
            <a:r>
              <a:rPr lang="cs-CZ" altLang="cs-CZ" sz="1200" b="1" dirty="0">
                <a:latin typeface="Georgia" panose="02040502050405020303" pitchFamily="18" charset="0"/>
              </a:rPr>
              <a:t>účinnost separace</a:t>
            </a:r>
            <a:r>
              <a:rPr lang="cs-CZ" altLang="cs-CZ" sz="12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3" name="AutoShape 2" descr="https://3.bp.blogspot.com/_tlb6BhQBxLY/S1Qr5x01w1I/AAAAAAAAAQI/eWukljtNcZk/s1600/def0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514" y="1005194"/>
            <a:ext cx="3609567" cy="272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90038" y="1327664"/>
            <a:ext cx="6621596" cy="62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66"/>
              </a:buClr>
              <a:buNone/>
            </a:pPr>
            <a:r>
              <a:rPr lang="cs-CZ" sz="1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Teorie LC, příčiny rozšiřování chromatografických zón</a:t>
            </a:r>
            <a: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cs-CZ" altLang="cs-CZ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90038" y="947028"/>
            <a:ext cx="662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Kapalinová chromatografie</a:t>
            </a:r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0039" y="1639579"/>
            <a:ext cx="46346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116">
              <a:spcBef>
                <a:spcPts val="200"/>
              </a:spcBef>
              <a:spcAft>
                <a:spcPts val="200"/>
              </a:spcAft>
              <a:buNone/>
              <a:tabLst>
                <a:tab pos="237070" algn="l"/>
              </a:tabLst>
            </a:pPr>
            <a:r>
              <a:rPr lang="cs-CZ" altLang="cs-CZ" sz="1400" b="1" dirty="0" smtClean="0">
                <a:latin typeface="Georgia" panose="02040502050405020303" pitchFamily="18" charset="0"/>
              </a:rPr>
              <a:t>1. Vířivá </a:t>
            </a:r>
            <a:r>
              <a:rPr lang="cs-CZ" altLang="cs-CZ" sz="1400" b="1" dirty="0">
                <a:latin typeface="Georgia" panose="02040502050405020303" pitchFamily="18" charset="0"/>
              </a:rPr>
              <a:t>difúze</a:t>
            </a:r>
            <a:r>
              <a:rPr lang="cs-CZ" altLang="cs-CZ" sz="1400" dirty="0">
                <a:latin typeface="Georgia" panose="02040502050405020303" pitchFamily="18" charset="0"/>
              </a:rPr>
              <a:t/>
            </a:r>
            <a:br>
              <a:rPr lang="cs-CZ" altLang="cs-CZ" sz="1400" dirty="0">
                <a:latin typeface="Georgia" panose="02040502050405020303" pitchFamily="18" charset="0"/>
              </a:rPr>
            </a:br>
            <a:r>
              <a:rPr lang="cs-CZ" altLang="cs-CZ" sz="1400" dirty="0">
                <a:latin typeface="Georgia" panose="02040502050405020303" pitchFamily="18" charset="0"/>
              </a:rPr>
              <a:t>     - </a:t>
            </a:r>
            <a:r>
              <a:rPr lang="cs-CZ" altLang="cs-CZ" sz="1400" dirty="0" smtClean="0">
                <a:latin typeface="Georgia" panose="02040502050405020303" pitchFamily="18" charset="0"/>
              </a:rPr>
              <a:t>Různé </a:t>
            </a:r>
            <a:r>
              <a:rPr lang="cs-CZ" altLang="cs-CZ" sz="1400" dirty="0">
                <a:latin typeface="Georgia" panose="02040502050405020303" pitchFamily="18" charset="0"/>
              </a:rPr>
              <a:t>molekuly musí urazit různé </a:t>
            </a:r>
            <a:r>
              <a:rPr lang="cs-CZ" altLang="cs-CZ" sz="1400" dirty="0" smtClean="0">
                <a:latin typeface="Georgia" panose="02040502050405020303" pitchFamily="18" charset="0"/>
              </a:rPr>
              <a:t>vzdálenosti.</a:t>
            </a:r>
            <a:r>
              <a:rPr lang="cs-CZ" altLang="cs-CZ" sz="1400" dirty="0">
                <a:latin typeface="Georgia" panose="02040502050405020303" pitchFamily="18" charset="0"/>
              </a:rPr>
              <a:t/>
            </a:r>
            <a:br>
              <a:rPr lang="cs-CZ" altLang="cs-CZ" sz="1400" dirty="0">
                <a:latin typeface="Georgia" panose="02040502050405020303" pitchFamily="18" charset="0"/>
              </a:rPr>
            </a:br>
            <a:r>
              <a:rPr lang="cs-CZ" altLang="cs-CZ" sz="1400" b="1" dirty="0" smtClean="0">
                <a:latin typeface="Georgia" panose="02040502050405020303" pitchFamily="18" charset="0"/>
              </a:rPr>
              <a:t>2. Podélná </a:t>
            </a:r>
            <a:r>
              <a:rPr lang="cs-CZ" altLang="cs-CZ" sz="1400" b="1" dirty="0">
                <a:latin typeface="Georgia" panose="02040502050405020303" pitchFamily="18" charset="0"/>
              </a:rPr>
              <a:t>molekulární difúze </a:t>
            </a:r>
            <a:br>
              <a:rPr lang="cs-CZ" altLang="cs-CZ" sz="1400" b="1" dirty="0">
                <a:latin typeface="Georgia" panose="02040502050405020303" pitchFamily="18" charset="0"/>
              </a:rPr>
            </a:br>
            <a:r>
              <a:rPr lang="cs-CZ" altLang="cs-CZ" sz="1400" dirty="0">
                <a:latin typeface="Georgia" panose="02040502050405020303" pitchFamily="18" charset="0"/>
              </a:rPr>
              <a:t>     - </a:t>
            </a:r>
            <a:r>
              <a:rPr lang="cs-CZ" altLang="cs-CZ" sz="1400" dirty="0" smtClean="0">
                <a:latin typeface="Georgia" panose="02040502050405020303" pitchFamily="18" charset="0"/>
              </a:rPr>
              <a:t>Molekuly </a:t>
            </a:r>
            <a:r>
              <a:rPr lang="cs-CZ" altLang="cs-CZ" sz="1400" dirty="0">
                <a:latin typeface="Georgia" panose="02040502050405020303" pitchFamily="18" charset="0"/>
              </a:rPr>
              <a:t>putují z místa o vyšší koncentraci do </a:t>
            </a:r>
            <a:r>
              <a:rPr lang="cs-CZ" altLang="cs-CZ" sz="1400" dirty="0" smtClean="0">
                <a:latin typeface="Georgia" panose="02040502050405020303" pitchFamily="18" charset="0"/>
              </a:rPr>
              <a:t>	místa </a:t>
            </a:r>
            <a:r>
              <a:rPr lang="cs-CZ" altLang="cs-CZ" sz="1400" dirty="0">
                <a:latin typeface="Georgia" panose="02040502050405020303" pitchFamily="18" charset="0"/>
              </a:rPr>
              <a:t>o nižší </a:t>
            </a:r>
            <a:r>
              <a:rPr lang="cs-CZ" altLang="cs-CZ" sz="1400" dirty="0" smtClean="0">
                <a:latin typeface="Georgia" panose="02040502050405020303" pitchFamily="18" charset="0"/>
              </a:rPr>
              <a:t>koncentraci.</a:t>
            </a:r>
            <a:r>
              <a:rPr lang="cs-CZ" altLang="cs-CZ" sz="1400" dirty="0">
                <a:latin typeface="Georgia" panose="02040502050405020303" pitchFamily="18" charset="0"/>
              </a:rPr>
              <a:t/>
            </a:r>
            <a:br>
              <a:rPr lang="cs-CZ" altLang="cs-CZ" sz="1400" dirty="0">
                <a:latin typeface="Georgia" panose="02040502050405020303" pitchFamily="18" charset="0"/>
              </a:rPr>
            </a:br>
            <a:r>
              <a:rPr lang="cs-CZ" altLang="cs-CZ" sz="1400" b="1" dirty="0">
                <a:latin typeface="Georgia" panose="02040502050405020303" pitchFamily="18" charset="0"/>
              </a:rPr>
              <a:t>3. Odpor proti přenosu hmoty ve stacionární fázi </a:t>
            </a:r>
            <a:br>
              <a:rPr lang="cs-CZ" altLang="cs-CZ" sz="1400" b="1" dirty="0">
                <a:latin typeface="Georgia" panose="02040502050405020303" pitchFamily="18" charset="0"/>
              </a:rPr>
            </a:br>
            <a:r>
              <a:rPr lang="cs-CZ" altLang="cs-CZ" sz="1400" dirty="0">
                <a:latin typeface="Georgia" panose="02040502050405020303" pitchFamily="18" charset="0"/>
              </a:rPr>
              <a:t>     - </a:t>
            </a:r>
            <a:r>
              <a:rPr lang="cs-CZ" altLang="cs-CZ" sz="1400" dirty="0" smtClean="0">
                <a:latin typeface="Georgia" panose="02040502050405020303" pitchFamily="18" charset="0"/>
              </a:rPr>
              <a:t>Různé </a:t>
            </a:r>
            <a:r>
              <a:rPr lang="cs-CZ" altLang="cs-CZ" sz="1400" dirty="0">
                <a:latin typeface="Georgia" panose="02040502050405020303" pitchFamily="18" charset="0"/>
              </a:rPr>
              <a:t>molekuly difundují různě hluboko do </a:t>
            </a:r>
            <a:r>
              <a:rPr lang="cs-CZ" altLang="cs-CZ" sz="1400" dirty="0" smtClean="0">
                <a:latin typeface="Georgia" panose="02040502050405020303" pitchFamily="18" charset="0"/>
              </a:rPr>
              <a:t>	stacionární fáze..</a:t>
            </a:r>
            <a:r>
              <a:rPr lang="cs-CZ" altLang="cs-CZ" sz="1400" dirty="0">
                <a:latin typeface="Georgia" panose="02040502050405020303" pitchFamily="18" charset="0"/>
              </a:rPr>
              <a:t/>
            </a:r>
            <a:br>
              <a:rPr lang="cs-CZ" altLang="cs-CZ" sz="1400" dirty="0">
                <a:latin typeface="Georgia" panose="02040502050405020303" pitchFamily="18" charset="0"/>
              </a:rPr>
            </a:br>
            <a:r>
              <a:rPr lang="cs-CZ" altLang="cs-CZ" sz="1400" b="1" dirty="0">
                <a:latin typeface="Georgia" panose="02040502050405020303" pitchFamily="18" charset="0"/>
              </a:rPr>
              <a:t>4. Odpor proti přenosu hmoty v mobilní fázi </a:t>
            </a:r>
            <a:br>
              <a:rPr lang="cs-CZ" altLang="cs-CZ" sz="1400" b="1" dirty="0">
                <a:latin typeface="Georgia" panose="02040502050405020303" pitchFamily="18" charset="0"/>
              </a:rPr>
            </a:br>
            <a:r>
              <a:rPr lang="cs-CZ" altLang="cs-CZ" sz="1400" dirty="0">
                <a:latin typeface="Georgia" panose="02040502050405020303" pitchFamily="18" charset="0"/>
              </a:rPr>
              <a:t>     - </a:t>
            </a:r>
            <a:r>
              <a:rPr lang="cs-CZ" altLang="cs-CZ" sz="1400" dirty="0" smtClean="0">
                <a:latin typeface="Georgia" panose="02040502050405020303" pitchFamily="18" charset="0"/>
              </a:rPr>
              <a:t>Rychlostní </a:t>
            </a:r>
            <a:r>
              <a:rPr lang="cs-CZ" altLang="cs-CZ" sz="1400" dirty="0">
                <a:latin typeface="Georgia" panose="02040502050405020303" pitchFamily="18" charset="0"/>
              </a:rPr>
              <a:t>profil mobilní fáze uvnitř kanálku je </a:t>
            </a:r>
            <a:r>
              <a:rPr lang="cs-CZ" altLang="cs-CZ" sz="1400" dirty="0" smtClean="0">
                <a:latin typeface="Georgia" panose="02040502050405020303" pitchFamily="18" charset="0"/>
              </a:rPr>
              <a:t>	parabolický.</a:t>
            </a:r>
            <a:r>
              <a:rPr lang="cs-CZ" altLang="cs-CZ" sz="1400" dirty="0">
                <a:latin typeface="Georgia" panose="02040502050405020303" pitchFamily="18" charset="0"/>
              </a:rPr>
              <a:t/>
            </a:r>
            <a:br>
              <a:rPr lang="cs-CZ" altLang="cs-CZ" sz="1400" dirty="0">
                <a:latin typeface="Georgia" panose="02040502050405020303" pitchFamily="18" charset="0"/>
              </a:rPr>
            </a:br>
            <a:endParaRPr lang="cs-CZ" altLang="cs-CZ" sz="1400" dirty="0">
              <a:latin typeface="Georgia" panose="02040502050405020303" pitchFamily="18" charset="0"/>
            </a:endParaRPr>
          </a:p>
        </p:txBody>
      </p:sp>
      <p:sp>
        <p:nvSpPr>
          <p:cNvPr id="13" name="AutoShape 2" descr="https://3.bp.blogspot.com/_tlb6BhQBxLY/S1Qr5x01w1I/AAAAAAAAAQI/eWukljtNcZk/s1600/def0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410" y="1698006"/>
            <a:ext cx="4065317" cy="3098199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4152429"/>
            <a:ext cx="4571938" cy="58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13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90038" y="1327664"/>
            <a:ext cx="6621596" cy="62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66"/>
              </a:buClr>
              <a:buNone/>
            </a:pPr>
            <a:r>
              <a:rPr lang="cs-CZ" sz="1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Teorie LC, Van Deemterova rovnice</a:t>
            </a:r>
            <a:endParaRPr lang="cs-CZ" altLang="cs-CZ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90038" y="947028"/>
            <a:ext cx="662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Kapalinová chromatografie</a:t>
            </a:r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0038" y="4521286"/>
            <a:ext cx="8299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400" b="1" dirty="0">
                <a:latin typeface="Georgia" panose="02040502050405020303" pitchFamily="18" charset="0"/>
              </a:rPr>
              <a:t>Minimum křivky odpovídá optimální průtokové rychlosti, při které daná kolona vykazuje největší účinnost a tedy minimálně rozšiřuje zóny analytů – </a:t>
            </a:r>
            <a:r>
              <a:rPr lang="cs-CZ" altLang="cs-CZ" sz="1400" b="1" dirty="0" smtClean="0">
                <a:latin typeface="Georgia" panose="02040502050405020303" pitchFamily="18" charset="0"/>
              </a:rPr>
              <a:t>rozšiřování píků.</a:t>
            </a:r>
            <a:endParaRPr lang="cs-CZ" altLang="cs-CZ" sz="1400" b="1" dirty="0">
              <a:latin typeface="Georgia" panose="02040502050405020303" pitchFamily="18" charset="0"/>
            </a:endParaRPr>
          </a:p>
        </p:txBody>
      </p:sp>
      <p:sp>
        <p:nvSpPr>
          <p:cNvPr id="13" name="AutoShape 2" descr="https://3.bp.blogspot.com/_tlb6BhQBxLY/S1Qr5x01w1I/AAAAAAAAAQI/eWukljtNcZk/s1600/def0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36607" y="1636839"/>
                <a:ext cx="1941942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07" y="1636839"/>
                <a:ext cx="1941942" cy="5185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2" y="2181370"/>
            <a:ext cx="2924357" cy="229770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313" y="1489804"/>
            <a:ext cx="5051774" cy="30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2175" y="916193"/>
            <a:ext cx="768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Kapalinová chromatografie, </a:t>
            </a:r>
            <a:r>
              <a:rPr lang="cs-CZ" sz="2400" b="1" dirty="0">
                <a:solidFill>
                  <a:srgbClr val="000066"/>
                </a:solidFill>
                <a:latin typeface="Georgia" panose="02040502050405020303" pitchFamily="18" charset="0"/>
              </a:rPr>
              <a:t>Teorie LC, Kolony</a:t>
            </a:r>
            <a:endParaRPr lang="cs-CZ" altLang="cs-CZ" sz="2400" dirty="0">
              <a:latin typeface="Georgia" panose="02040502050405020303" pitchFamily="18" charset="0"/>
            </a:endParaRPr>
          </a:p>
          <a:p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13" name="AutoShape 2" descr="https://3.bp.blogspot.com/_tlb6BhQBxLY/S1Qr5x01w1I/AAAAAAAAAQI/eWukljtNcZk/s1600/def0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00" y="1396847"/>
            <a:ext cx="3909309" cy="36442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903" y="1345441"/>
            <a:ext cx="2783101" cy="123974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966" y="2628465"/>
            <a:ext cx="3442976" cy="24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2863" y="865917"/>
            <a:ext cx="8918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Kapalinová </a:t>
            </a:r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chromatografie, hlavní typy interakcí v LC</a:t>
            </a:r>
            <a:endParaRPr lang="cs-CZ" altLang="cs-CZ" sz="2400" dirty="0">
              <a:latin typeface="Georgia" panose="02040502050405020303" pitchFamily="18" charset="0"/>
            </a:endParaRPr>
          </a:p>
          <a:p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13" name="AutoShape 2" descr="https://3.bp.blogspot.com/_tlb6BhQBxLY/S1Qr5x01w1I/AAAAAAAAAQI/eWukljtNcZk/s1600/def0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12" y="1372212"/>
            <a:ext cx="7473395" cy="37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Základní analytické pojmy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43554" y="1044700"/>
            <a:ext cx="8856891" cy="3817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2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Analytická chemie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Vyvíjí a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aplikuje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metody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a postupy k získání informace o složení a povaze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analytu.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cs-CZ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Chemická analýza 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	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→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U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rčování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druhu a struktury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látek, jejich složení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a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jejich součástí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(iontů, prvků,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skupin 	prvků - funkčních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skupin nebo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celých sloučenin),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a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dále stanovení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jejich relativního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	množství.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Kvalitativní analýza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 (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důkaz) 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	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→ Zjišťování druhu přítomných složek.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 	Rozdělení podle zaměření: 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  		elementární analýza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	    </a:t>
            </a:r>
            <a:r>
              <a:rPr lang="cs-CZ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strukturní analýza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  		(důkaz prvků či skupin)	   (určování struktury analyzovaného materiálu)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Kvantitativní analýza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(stanovování)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	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→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Zjišťování </a:t>
            </a:r>
            <a:r>
              <a:rPr 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a číselné vyjadřování obsahu složek ve </a:t>
            </a:r>
            <a:r>
              <a:rPr 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vzorku, určení obsahu analytu.</a:t>
            </a:r>
            <a:r>
              <a:rPr lang="cs-CZ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Násobení 5"/>
          <p:cNvSpPr/>
          <p:nvPr/>
        </p:nvSpPr>
        <p:spPr>
          <a:xfrm>
            <a:off x="4168885" y="3571935"/>
            <a:ext cx="690039" cy="608990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8273" y="1489803"/>
            <a:ext cx="4483727" cy="3372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Kapalinová chromatografie pro separaci a čištění proteinů z komplexních směsí.</a:t>
            </a: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Běžně se používá za nižších teplot (15-20°C).</a:t>
            </a: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Dle typu kolony: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→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Iontově výměnná chromatografie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→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Afinitní chromatografie (His-</a:t>
            </a:r>
            <a:r>
              <a:rPr lang="cs-CZ" altLang="cs-CZ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tag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)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→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Chromatografie na reverzní fázi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→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Chromatografie </a:t>
            </a:r>
            <a:r>
              <a:rPr lang="cs-CZ" alt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na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normální fázi 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cs-CZ" altLang="cs-CZ" sz="1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 (hydrofobní interakce)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→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Chirální chromatografie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4068" y="987545"/>
            <a:ext cx="8301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FPLC Rychlá proteinová kapalinová chromatografie</a:t>
            </a:r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15" name="AutoShape 2" descr="Chromatografie Královna analýz - PDF Stažení zdarm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831" y="1426093"/>
            <a:ext cx="3587766" cy="36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8274" y="1489804"/>
            <a:ext cx="5972126" cy="3297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Proteiny se pohybují kolonou rychlostí, která je dána jejich celkovými náboji v roztoku o daném pH. </a:t>
            </a: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Vazba proteinů díky elektrostatickým silám, pH a obsah solí mobilní fáze, která obklopuje molekuly proteinů ovlivní jejich ionizaci. </a:t>
            </a: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Syntetický polymer (např. pryskyřice) obsahuje nabité funkční skupiny: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  →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Záporně nabité kuličky – katexy (COOH, vazba kationtů).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  →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Kladně nabité kuličky – anexy (NH</a:t>
            </a:r>
            <a:r>
              <a:rPr lang="cs-CZ" altLang="cs-CZ" sz="1600" baseline="-25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vazba aniotů).</a:t>
            </a: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Navázané proteiny se z vazby uvolní změnou iontové síly nebo změnou pH roztoku protékajících chromatografickou kolonou.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8274" y="1015267"/>
            <a:ext cx="662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Iontově výměnná chromatografie</a:t>
            </a: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400" y="1080492"/>
            <a:ext cx="2753745" cy="40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8273" y="1489803"/>
            <a:ext cx="4941842" cy="3372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Založena na specifické interakci mezi izolovaným biopolymerem (proteinem, nukleovou kyselinou) a ligandem.</a:t>
            </a: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Ligand je kovalentně vázán na povrchu stacionární fáze (afinantu).</a:t>
            </a: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Specifický typ adsorpční chromatografie.</a:t>
            </a: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Příprava SF zahrnuje výběr vhodného nosiče, afinantu a také nalezení vhodného způsobu vazby afinantu na nosič.</a:t>
            </a: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Např. soustavy: Antigen-protilátka, enzym-substrát, receptor-hormon.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8274" y="1015267"/>
            <a:ext cx="662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Afinitní chromatografie</a:t>
            </a: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169" y="3812791"/>
            <a:ext cx="2471424" cy="1291685"/>
          </a:xfrm>
          <a:prstGeom prst="rect">
            <a:avLst/>
          </a:prstGeom>
        </p:spPr>
      </p:pic>
      <p:sp>
        <p:nvSpPr>
          <p:cNvPr id="15" name="AutoShape 2" descr="Chromatografie Královna analýz - PDF Stažení zdarm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819" y="993926"/>
            <a:ext cx="3292243" cy="27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1350729"/>
            <a:ext cx="9153150" cy="3372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Založena na specifické interakci mezi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His-</a:t>
            </a:r>
            <a:r>
              <a:rPr lang="cs-CZ" altLang="cs-CZ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Tag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značeným proteinem a přechodným iontem kovu.</a:t>
            </a:r>
            <a:endParaRPr lang="cs-CZ" altLang="cs-CZ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Přechodný kov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je kovalentně vázán na povrchu stacionární fáze (afinantu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).</a:t>
            </a:r>
            <a:endParaRPr lang="cs-CZ" altLang="cs-CZ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7838" y="936624"/>
            <a:ext cx="662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Metalo-a</a:t>
            </a:r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finitní </a:t>
            </a:r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chromatografie</a:t>
            </a:r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15" name="AutoShape 2" descr="Chromatografie Královna analýz - PDF Stažení zdarm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Immobilized Metal Affinity Chromatography (IMAC) - Creative Proteom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9" y="1947357"/>
            <a:ext cx="4324441" cy="313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85" y="2022175"/>
            <a:ext cx="3414429" cy="29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1350730"/>
            <a:ext cx="3350360" cy="823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Založena na specifické interakci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mezi vybranou stacionární fází a mobilní fází.</a:t>
            </a:r>
            <a:endParaRPr lang="cs-CZ" altLang="cs-CZ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7837" y="936624"/>
            <a:ext cx="894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Kapalinová chromatografie, RP vs. NP HPLC</a:t>
            </a:r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15" name="AutoShape 2" descr="Chromatografie Královna analýz - PDF Stažení zdarm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275" y="1421672"/>
            <a:ext cx="5754599" cy="362890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2" y="2239783"/>
            <a:ext cx="3292522" cy="17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Separační metody v BFCH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-1" y="1350730"/>
            <a:ext cx="7778805" cy="45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66"/>
              </a:buClr>
            </a:pP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Založena na specifické interakci </a:t>
            </a:r>
            <a:r>
              <a:rPr lang="cs-CZ" altLang="cs-CZ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mezi vybranou stacionární fází a mobilní fází.</a:t>
            </a:r>
            <a:endParaRPr lang="cs-CZ" altLang="cs-CZ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Příprava vzorků pro proteomickou analýzu - PDF Stažení zd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7837" y="936624"/>
            <a:ext cx="894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0066"/>
                </a:solidFill>
                <a:latin typeface="Georgia" panose="02040502050405020303" pitchFamily="18" charset="0"/>
              </a:rPr>
              <a:t>Kapalinová chromatografie, Chirální HPLC</a:t>
            </a:r>
            <a:endParaRPr lang="cs-CZ" sz="2400" dirty="0">
              <a:latin typeface="Georgia" panose="02040502050405020303" pitchFamily="18" charset="0"/>
            </a:endParaRPr>
          </a:p>
        </p:txBody>
      </p:sp>
      <p:sp>
        <p:nvSpPr>
          <p:cNvPr id="15" name="AutoShape 2" descr="Chromatografie Královna analýz - PDF Stažení zdarm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698721"/>
            <a:ext cx="2128720" cy="1424251"/>
          </a:xfrm>
          <a:prstGeom prst="rect">
            <a:avLst/>
          </a:prstGeom>
        </p:spPr>
      </p:pic>
      <p:pic>
        <p:nvPicPr>
          <p:cNvPr id="3074" name="Picture 2" descr="Effective control of optical purity by chiral HPLC separation for  ester-based liquid crystalline materials forming anticlinic smectic phases  - EUTOP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98" y="1698721"/>
            <a:ext cx="6889837" cy="292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1" y="3237437"/>
            <a:ext cx="2128719" cy="13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1197405"/>
            <a:ext cx="6252670" cy="76352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Děkuji za pozornost!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180" y="2227350"/>
            <a:ext cx="1527050" cy="21971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2227350"/>
            <a:ext cx="3086503" cy="2197172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Základní analytické pojmy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2" name="Skupina 11"/>
          <p:cNvGrpSpPr/>
          <p:nvPr/>
        </p:nvGrpSpPr>
        <p:grpSpPr>
          <a:xfrm>
            <a:off x="143555" y="1133167"/>
            <a:ext cx="8866040" cy="3722563"/>
            <a:chOff x="-113396" y="1170512"/>
            <a:chExt cx="11809188" cy="5090167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0286" y="2985444"/>
              <a:ext cx="6981825" cy="1895475"/>
            </a:xfrm>
            <a:prstGeom prst="rect">
              <a:avLst/>
            </a:prstGeom>
          </p:spPr>
        </p:pic>
        <p:sp>
          <p:nvSpPr>
            <p:cNvPr id="14" name="Text Placeholder 4"/>
            <p:cNvSpPr txBox="1">
              <a:spLocks/>
            </p:cNvSpPr>
            <p:nvPr/>
          </p:nvSpPr>
          <p:spPr>
            <a:xfrm>
              <a:off x="-113396" y="1170512"/>
              <a:ext cx="11809188" cy="5090167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533"/>
                </a:spcBef>
                <a:spcAft>
                  <a:spcPts val="533"/>
                </a:spcAft>
                <a:buNone/>
              </a:pPr>
              <a:r>
                <a:rPr lang="cs-CZ" b="1" dirty="0" smtClean="0">
                  <a:solidFill>
                    <a:srgbClr val="000066"/>
                  </a:solidFill>
                  <a:latin typeface="Georgia" panose="02040502050405020303" pitchFamily="18" charset="0"/>
                </a:rPr>
                <a:t>Chyby analytických metod</a:t>
              </a:r>
            </a:p>
            <a:p>
              <a:pPr marL="0" indent="0" algn="ctr">
                <a:spcBef>
                  <a:spcPts val="533"/>
                </a:spcBef>
                <a:spcAft>
                  <a:spcPts val="533"/>
                </a:spcAft>
                <a:buNone/>
              </a:pPr>
              <a:r>
                <a:rPr lang="cs-CZ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Náhodné  	Soustavné	Hrubé</a:t>
              </a:r>
            </a:p>
            <a:p>
              <a:pPr marL="0" indent="0" algn="ctr">
                <a:spcBef>
                  <a:spcPts val="533"/>
                </a:spcBef>
                <a:spcAft>
                  <a:spcPts val="533"/>
                </a:spcAft>
                <a:buNone/>
              </a:pPr>
              <a:r>
                <a:rPr lang="cs-CZ" b="1" dirty="0" smtClean="0">
                  <a:solidFill>
                    <a:srgbClr val="000066"/>
                  </a:solidFill>
                  <a:latin typeface="Georgia" panose="02040502050405020303" pitchFamily="18" charset="0"/>
                </a:rPr>
                <a:t>Přesnost a správnost výsledku</a:t>
              </a:r>
            </a:p>
            <a:p>
              <a:pPr marL="0" indent="0" algn="ctr">
                <a:spcBef>
                  <a:spcPts val="533"/>
                </a:spcBef>
                <a:spcAft>
                  <a:spcPts val="533"/>
                </a:spcAft>
                <a:buNone/>
              </a:pPr>
              <a:endParaRPr lang="cs-CZ" sz="3200" b="1" dirty="0">
                <a:solidFill>
                  <a:srgbClr val="000066"/>
                </a:solidFill>
                <a:latin typeface="Georgia" panose="02040502050405020303" pitchFamily="18" charset="0"/>
              </a:endParaRPr>
            </a:p>
            <a:p>
              <a:pPr marL="0" indent="0" algn="ctr">
                <a:spcBef>
                  <a:spcPts val="533"/>
                </a:spcBef>
                <a:spcAft>
                  <a:spcPts val="533"/>
                </a:spcAft>
                <a:buNone/>
              </a:pPr>
              <a:endParaRPr lang="cs-CZ" sz="3200" b="1" dirty="0" smtClean="0">
                <a:solidFill>
                  <a:srgbClr val="000066"/>
                </a:solidFill>
                <a:latin typeface="Georgia" panose="02040502050405020303" pitchFamily="18" charset="0"/>
              </a:endParaRPr>
            </a:p>
            <a:p>
              <a:pPr marL="0" indent="0" algn="ctr">
                <a:spcBef>
                  <a:spcPts val="533"/>
                </a:spcBef>
                <a:spcAft>
                  <a:spcPts val="533"/>
                </a:spcAft>
                <a:buNone/>
              </a:pPr>
              <a:endParaRPr lang="cs-CZ" sz="3200" b="1" dirty="0">
                <a:solidFill>
                  <a:srgbClr val="000066"/>
                </a:solidFill>
                <a:latin typeface="Georgia" panose="02040502050405020303" pitchFamily="18" charset="0"/>
              </a:endParaRPr>
            </a:p>
            <a:p>
              <a:pPr marL="0" indent="0" algn="ctr">
                <a:spcBef>
                  <a:spcPts val="533"/>
                </a:spcBef>
                <a:spcAft>
                  <a:spcPts val="533"/>
                </a:spcAft>
                <a:buNone/>
              </a:pPr>
              <a:endParaRPr lang="cs-CZ" b="1" dirty="0" smtClean="0">
                <a:solidFill>
                  <a:schemeClr val="tx1"/>
                </a:solidFill>
                <a:latin typeface="Georgia" panose="02040502050405020303" pitchFamily="18" charset="0"/>
              </a:endParaRPr>
            </a:p>
            <a:p>
              <a:pPr marL="0" indent="0" algn="ctr">
                <a:spcBef>
                  <a:spcPts val="533"/>
                </a:spcBef>
                <a:spcAft>
                  <a:spcPts val="533"/>
                </a:spcAft>
                <a:buNone/>
              </a:pPr>
              <a:r>
                <a:rPr lang="cs-CZ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Reprodukovatelnost, opakovatelnost metody.</a:t>
              </a:r>
            </a:p>
            <a:p>
              <a:pPr marL="0" indent="0" algn="ctr">
                <a:spcBef>
                  <a:spcPts val="533"/>
                </a:spcBef>
                <a:spcAft>
                  <a:spcPts val="533"/>
                </a:spcAft>
                <a:buNone/>
              </a:pPr>
              <a:r>
                <a:rPr lang="cs-CZ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Principy a pravidla validace metod.</a:t>
              </a:r>
              <a:endParaRPr lang="cs-CZ" b="1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5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Základní analytické pojmy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43554" y="1044700"/>
            <a:ext cx="8856891" cy="381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2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Metrologické pojmy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143554" y="1655520"/>
            <a:ext cx="90095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Preciznost </a:t>
            </a:r>
            <a:r>
              <a:rPr lang="cs-CZ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(</a:t>
            </a:r>
            <a:r>
              <a:rPr lang="en-US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precision</a:t>
            </a:r>
            <a:r>
              <a:rPr lang="cs-CZ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)</a:t>
            </a:r>
            <a:r>
              <a:rPr lang="cs-CZ" sz="1400" dirty="0">
                <a:solidFill>
                  <a:srgbClr val="000000"/>
                </a:solidFill>
                <a:latin typeface="Georgia" panose="02040502050405020303" pitchFamily="18" charset="0"/>
              </a:rPr>
              <a:t> (dříve správnost)</a:t>
            </a:r>
            <a:r>
              <a:rPr lang="cs-CZ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Georgia" panose="02040502050405020303" pitchFamily="18" charset="0"/>
              </a:rPr>
              <a:t>V</a:t>
            </a:r>
            <a:r>
              <a:rPr lang="cs-CZ" sz="1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yjadřuje</a:t>
            </a:r>
            <a:r>
              <a:rPr lang="cs-CZ" sz="1200" dirty="0">
                <a:solidFill>
                  <a:srgbClr val="000000"/>
                </a:solidFill>
                <a:latin typeface="Georgia" panose="02040502050405020303" pitchFamily="18" charset="0"/>
              </a:rPr>
              <a:t>, jak moc se </a:t>
            </a:r>
            <a:r>
              <a:rPr lang="cs-CZ" sz="1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výsledky liší </a:t>
            </a:r>
            <a:r>
              <a:rPr lang="cs-CZ" sz="1200" dirty="0">
                <a:solidFill>
                  <a:srgbClr val="000000"/>
                </a:solidFill>
                <a:latin typeface="Georgia" panose="02040502050405020303" pitchFamily="18" charset="0"/>
              </a:rPr>
              <a:t>navzájem, jaký je jejich rozptyl. Závisí na rozdělení náhodných chyb </a:t>
            </a:r>
            <a:r>
              <a:rPr lang="cs-CZ" sz="1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a nemá </a:t>
            </a:r>
            <a:r>
              <a:rPr lang="cs-CZ" sz="1200" dirty="0">
                <a:solidFill>
                  <a:srgbClr val="000000"/>
                </a:solidFill>
                <a:latin typeface="Georgia" panose="02040502050405020303" pitchFamily="18" charset="0"/>
              </a:rPr>
              <a:t>vztah ke skutečné hodnotě. Obvykle se uvádí ve formě </a:t>
            </a:r>
            <a:r>
              <a:rPr lang="cs-CZ" sz="1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směrodatné odchylky.</a:t>
            </a:r>
          </a:p>
          <a:p>
            <a:pPr algn="just">
              <a:spcAft>
                <a:spcPts val="600"/>
              </a:spcAft>
            </a:pPr>
            <a:r>
              <a:rPr lang="pl-PL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Opakovatelnost (repeatability) </a:t>
            </a:r>
            <a:r>
              <a:rPr lang="pl-PL" sz="1400" dirty="0">
                <a:solidFill>
                  <a:srgbClr val="000066"/>
                </a:solidFill>
                <a:latin typeface="Georgia" panose="02040502050405020303" pitchFamily="18" charset="0"/>
              </a:rPr>
              <a:t>- </a:t>
            </a:r>
            <a:r>
              <a:rPr lang="pl-PL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Preciznost za </a:t>
            </a:r>
            <a:r>
              <a:rPr lang="pl-PL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podmínek </a:t>
            </a:r>
            <a:r>
              <a:rPr lang="cs-CZ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opakovatelnosti</a:t>
            </a:r>
            <a:r>
              <a:rPr lang="cs-CZ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. </a:t>
            </a:r>
            <a:endParaRPr lang="cs-CZ" sz="1400" b="1" dirty="0" smtClean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1200" dirty="0" smtClean="0">
                <a:latin typeface="Georgia" panose="02040502050405020303" pitchFamily="18" charset="0"/>
              </a:rPr>
              <a:t>Vyjadřuje </a:t>
            </a:r>
            <a:r>
              <a:rPr lang="cs-CZ" sz="1200" dirty="0">
                <a:latin typeface="Georgia" panose="02040502050405020303" pitchFamily="18" charset="0"/>
              </a:rPr>
              <a:t>těsnost souhlasu mezi výsledky </a:t>
            </a:r>
            <a:r>
              <a:rPr lang="cs-CZ" sz="1200" dirty="0" smtClean="0">
                <a:latin typeface="Georgia" panose="02040502050405020303" pitchFamily="18" charset="0"/>
              </a:rPr>
              <a:t>nezávislých měření </a:t>
            </a:r>
            <a:r>
              <a:rPr lang="cs-CZ" sz="1200" dirty="0">
                <a:latin typeface="Georgia" panose="02040502050405020303" pitchFamily="18" charset="0"/>
              </a:rPr>
              <a:t>stejného analytu, provedených stejnou metodou, </a:t>
            </a:r>
            <a:r>
              <a:rPr lang="cs-CZ" sz="1200" dirty="0" smtClean="0">
                <a:latin typeface="Georgia" panose="02040502050405020303" pitchFamily="18" charset="0"/>
              </a:rPr>
              <a:t>stejným pracovníkem</a:t>
            </a:r>
            <a:r>
              <a:rPr lang="cs-CZ" sz="1200" dirty="0">
                <a:latin typeface="Georgia" panose="02040502050405020303" pitchFamily="18" charset="0"/>
              </a:rPr>
              <a:t>, na stejném přístroji, na stejném místě, za </a:t>
            </a:r>
            <a:r>
              <a:rPr lang="cs-CZ" sz="1200" dirty="0" smtClean="0">
                <a:latin typeface="Georgia" panose="02040502050405020303" pitchFamily="18" charset="0"/>
              </a:rPr>
              <a:t>stejných podmínek </a:t>
            </a:r>
            <a:r>
              <a:rPr lang="cs-CZ" sz="1200" dirty="0">
                <a:latin typeface="Georgia" panose="02040502050405020303" pitchFamily="18" charset="0"/>
              </a:rPr>
              <a:t>v krátkém časovém intervalu. </a:t>
            </a:r>
            <a:r>
              <a:rPr lang="cs-CZ" sz="1200" dirty="0" smtClean="0">
                <a:latin typeface="Georgia" panose="02040502050405020303" pitchFamily="18" charset="0"/>
              </a:rPr>
              <a:t>Opakovatelnost </a:t>
            </a:r>
            <a:r>
              <a:rPr lang="cs-CZ" sz="1200" dirty="0">
                <a:latin typeface="Georgia" panose="02040502050405020303" pitchFamily="18" charset="0"/>
              </a:rPr>
              <a:t>je </a:t>
            </a:r>
            <a:r>
              <a:rPr lang="cs-CZ" sz="1200" dirty="0" smtClean="0">
                <a:latin typeface="Georgia" panose="02040502050405020303" pitchFamily="18" charset="0"/>
              </a:rPr>
              <a:t>vlastností metody</a:t>
            </a:r>
            <a:r>
              <a:rPr lang="cs-CZ" sz="1200" dirty="0">
                <a:latin typeface="Georgia" panose="02040502050405020303" pitchFamily="18" charset="0"/>
              </a:rPr>
              <a:t>, ne </a:t>
            </a:r>
            <a:r>
              <a:rPr lang="cs-CZ" sz="1200" dirty="0" smtClean="0">
                <a:latin typeface="Georgia" panose="02040502050405020303" pitchFamily="18" charset="0"/>
              </a:rPr>
              <a:t>výsledku!</a:t>
            </a:r>
            <a:endParaRPr lang="cs-CZ" sz="1200" dirty="0">
              <a:latin typeface="Georgia" panose="020405020504050203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l-PL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Reprodukovatelnost </a:t>
            </a:r>
            <a:r>
              <a:rPr lang="pl-PL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(reproducibility) </a:t>
            </a:r>
            <a:r>
              <a:rPr lang="pl-PL" sz="1400" dirty="0">
                <a:solidFill>
                  <a:srgbClr val="000066"/>
                </a:solidFill>
                <a:latin typeface="Georgia" panose="02040502050405020303" pitchFamily="18" charset="0"/>
              </a:rPr>
              <a:t>- </a:t>
            </a:r>
            <a:r>
              <a:rPr lang="pl-PL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Preciznost za </a:t>
            </a:r>
            <a:r>
              <a:rPr lang="pl-PL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podmínek </a:t>
            </a:r>
            <a:r>
              <a:rPr lang="cs-CZ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reprodukovatelnosti</a:t>
            </a:r>
            <a:r>
              <a:rPr lang="cs-CZ" sz="1400" dirty="0">
                <a:solidFill>
                  <a:srgbClr val="000066"/>
                </a:solidFill>
                <a:latin typeface="Georgia" panose="02040502050405020303" pitchFamily="18" charset="0"/>
              </a:rPr>
              <a:t>. </a:t>
            </a:r>
            <a:endParaRPr lang="cs-CZ" sz="1400" dirty="0" smtClean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1200" dirty="0" smtClean="0">
                <a:latin typeface="Georgia" panose="02040502050405020303" pitchFamily="18" charset="0"/>
              </a:rPr>
              <a:t>Vyjadřuje </a:t>
            </a:r>
            <a:r>
              <a:rPr lang="cs-CZ" sz="1200" dirty="0">
                <a:latin typeface="Georgia" panose="02040502050405020303" pitchFamily="18" charset="0"/>
              </a:rPr>
              <a:t>těsnost souhlasu mezi výsledky </a:t>
            </a:r>
            <a:r>
              <a:rPr lang="cs-CZ" sz="1200" dirty="0" smtClean="0">
                <a:latin typeface="Georgia" panose="02040502050405020303" pitchFamily="18" charset="0"/>
              </a:rPr>
              <a:t>měření stejného </a:t>
            </a:r>
            <a:r>
              <a:rPr lang="cs-CZ" sz="1200" dirty="0">
                <a:latin typeface="Georgia" panose="02040502050405020303" pitchFamily="18" charset="0"/>
              </a:rPr>
              <a:t>analytu ve vzorcích stejného materiálu, kdy jsou </a:t>
            </a:r>
            <a:r>
              <a:rPr lang="cs-CZ" sz="1200" dirty="0" smtClean="0">
                <a:latin typeface="Georgia" panose="02040502050405020303" pitchFamily="18" charset="0"/>
              </a:rPr>
              <a:t>jednotlivá měření </a:t>
            </a:r>
            <a:r>
              <a:rPr lang="cs-CZ" sz="1200" dirty="0">
                <a:latin typeface="Georgia" panose="02040502050405020303" pitchFamily="18" charset="0"/>
              </a:rPr>
              <a:t>prováděna za různých podmínek (pracovník, přístroj, </a:t>
            </a:r>
            <a:r>
              <a:rPr lang="cs-CZ" sz="1200" dirty="0" smtClean="0">
                <a:latin typeface="Georgia" panose="02040502050405020303" pitchFamily="18" charset="0"/>
              </a:rPr>
              <a:t>místo, podmínky</a:t>
            </a:r>
            <a:r>
              <a:rPr lang="cs-CZ" sz="1200" dirty="0">
                <a:latin typeface="Georgia" panose="02040502050405020303" pitchFamily="18" charset="0"/>
              </a:rPr>
              <a:t>, čas, avšak stejná metoda) - ať už v rámci jedné </a:t>
            </a:r>
            <a:r>
              <a:rPr lang="cs-CZ" sz="1200" dirty="0" smtClean="0">
                <a:latin typeface="Georgia" panose="02040502050405020303" pitchFamily="18" charset="0"/>
              </a:rPr>
              <a:t>laboratoře nebo </a:t>
            </a:r>
            <a:r>
              <a:rPr lang="cs-CZ" sz="1200" dirty="0">
                <a:latin typeface="Georgia" panose="02040502050405020303" pitchFamily="18" charset="0"/>
              </a:rPr>
              <a:t>mezi různými </a:t>
            </a:r>
            <a:r>
              <a:rPr lang="cs-CZ" sz="1200" dirty="0" smtClean="0">
                <a:latin typeface="Georgia" panose="02040502050405020303" pitchFamily="18" charset="0"/>
              </a:rPr>
              <a:t>laboratořemi.</a:t>
            </a:r>
          </a:p>
          <a:p>
            <a:pPr>
              <a:spcAft>
                <a:spcPts val="600"/>
              </a:spcAft>
            </a:pPr>
            <a:endParaRPr lang="cs-CZ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Základní analytické pojmy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43554" y="1044700"/>
            <a:ext cx="8856891" cy="381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2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Metrologické pojmy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134404" y="1537150"/>
            <a:ext cx="900959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Přesnost (</a:t>
            </a:r>
            <a:r>
              <a:rPr lang="en-US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accuracy</a:t>
            </a:r>
            <a:r>
              <a:rPr lang="cs-CZ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)</a:t>
            </a:r>
            <a:r>
              <a:rPr lang="cs-CZ" sz="1400" b="1" dirty="0" smtClean="0">
                <a:latin typeface="Georgia" panose="02040502050405020303" pitchFamily="18" charset="0"/>
              </a:rPr>
              <a:t> </a:t>
            </a:r>
            <a:endParaRPr lang="cs-CZ" sz="1400" dirty="0">
              <a:latin typeface="Georgia" panose="020405020504050203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1200" dirty="0" smtClean="0">
                <a:latin typeface="Georgia" panose="02040502050405020303" pitchFamily="18" charset="0"/>
              </a:rPr>
              <a:t>Těsnost </a:t>
            </a:r>
            <a:r>
              <a:rPr lang="cs-CZ" sz="1200" dirty="0">
                <a:latin typeface="Georgia" panose="02040502050405020303" pitchFamily="18" charset="0"/>
              </a:rPr>
              <a:t>shody mezi naměřenou </a:t>
            </a:r>
            <a:r>
              <a:rPr lang="cs-CZ" sz="1200" dirty="0" smtClean="0">
                <a:latin typeface="Georgia" panose="02040502050405020303" pitchFamily="18" charset="0"/>
              </a:rPr>
              <a:t>hodnotou veličiny </a:t>
            </a:r>
            <a:r>
              <a:rPr lang="cs-CZ" sz="1200" dirty="0">
                <a:latin typeface="Georgia" panose="02040502050405020303" pitchFamily="18" charset="0"/>
              </a:rPr>
              <a:t>a „pravou” </a:t>
            </a:r>
            <a:r>
              <a:rPr lang="cs-CZ" sz="1200" i="1" dirty="0">
                <a:latin typeface="Georgia" panose="02040502050405020303" pitchFamily="18" charset="0"/>
              </a:rPr>
              <a:t>(„skutečnou”, konvenční skutečnou, očekávanou, </a:t>
            </a:r>
            <a:r>
              <a:rPr lang="cs-CZ" sz="1200" i="1" dirty="0" smtClean="0">
                <a:latin typeface="Georgia" panose="02040502050405020303" pitchFamily="18" charset="0"/>
              </a:rPr>
              <a:t>zjištěnou analyzováním </a:t>
            </a:r>
            <a:r>
              <a:rPr lang="cs-CZ" sz="1200" i="1" dirty="0">
                <a:latin typeface="Georgia" panose="02040502050405020303" pitchFamily="18" charset="0"/>
              </a:rPr>
              <a:t>vhodného referenčního materiálu) </a:t>
            </a:r>
            <a:r>
              <a:rPr lang="cs-CZ" sz="1200" dirty="0">
                <a:latin typeface="Georgia" panose="02040502050405020303" pitchFamily="18" charset="0"/>
              </a:rPr>
              <a:t>hodnotou měřené </a:t>
            </a:r>
            <a:r>
              <a:rPr lang="cs-CZ" sz="1200" dirty="0" smtClean="0">
                <a:latin typeface="Georgia" panose="02040502050405020303" pitchFamily="18" charset="0"/>
              </a:rPr>
              <a:t>veličiny.</a:t>
            </a:r>
            <a:endParaRPr lang="cs-CZ" sz="1200" dirty="0">
              <a:latin typeface="Georgia" panose="020405020504050203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1200" i="1" dirty="0" smtClean="0">
                <a:latin typeface="Georgia" panose="02040502050405020303" pitchFamily="18" charset="0"/>
              </a:rPr>
              <a:t>Přesnost metody </a:t>
            </a:r>
            <a:r>
              <a:rPr lang="cs-CZ" sz="1200" i="1" dirty="0">
                <a:latin typeface="Georgia" panose="02040502050405020303" pitchFamily="18" charset="0"/>
              </a:rPr>
              <a:t>kombinuje preciznost a pravdivost, tj. vlivy náhodných </a:t>
            </a:r>
            <a:r>
              <a:rPr lang="cs-CZ" sz="1200" i="1" dirty="0" smtClean="0">
                <a:latin typeface="Georgia" panose="02040502050405020303" pitchFamily="18" charset="0"/>
              </a:rPr>
              <a:t>a systematických faktorů.</a:t>
            </a:r>
            <a:endParaRPr lang="cs-CZ" sz="1200" i="1" dirty="0">
              <a:latin typeface="Georgia" panose="020405020504050203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Pravdivost</a:t>
            </a:r>
            <a:r>
              <a:rPr lang="en-US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en-US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(trueness) </a:t>
            </a:r>
            <a:endParaRPr lang="cs-CZ" sz="1400" dirty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1200" dirty="0" smtClean="0">
                <a:latin typeface="Georgia" panose="02040502050405020303" pitchFamily="18" charset="0"/>
              </a:rPr>
              <a:t>Těsnost</a:t>
            </a:r>
            <a:r>
              <a:rPr lang="en-US" sz="1200" dirty="0" smtClean="0">
                <a:latin typeface="Georgia" panose="02040502050405020303" pitchFamily="18" charset="0"/>
              </a:rPr>
              <a:t> </a:t>
            </a:r>
            <a:r>
              <a:rPr lang="cs-CZ" sz="1200" dirty="0" smtClean="0">
                <a:latin typeface="Georgia" panose="02040502050405020303" pitchFamily="18" charset="0"/>
              </a:rPr>
              <a:t>shody</a:t>
            </a:r>
            <a:r>
              <a:rPr lang="en-US" sz="1200" dirty="0" smtClean="0">
                <a:latin typeface="Georgia" panose="02040502050405020303" pitchFamily="18" charset="0"/>
              </a:rPr>
              <a:t> </a:t>
            </a:r>
            <a:r>
              <a:rPr lang="cs-CZ" sz="1200" dirty="0" smtClean="0">
                <a:latin typeface="Georgia" panose="02040502050405020303" pitchFamily="18" charset="0"/>
              </a:rPr>
              <a:t>mezi</a:t>
            </a:r>
            <a:r>
              <a:rPr lang="en-US" sz="1200" dirty="0" smtClean="0">
                <a:latin typeface="Georgia" panose="02040502050405020303" pitchFamily="18" charset="0"/>
              </a:rPr>
              <a:t> </a:t>
            </a:r>
            <a:r>
              <a:rPr lang="cs-CZ" sz="1200" dirty="0" smtClean="0">
                <a:latin typeface="Georgia" panose="02040502050405020303" pitchFamily="18" charset="0"/>
              </a:rPr>
              <a:t>průměrnou</a:t>
            </a:r>
            <a:r>
              <a:rPr lang="en-US" sz="1200" dirty="0" smtClean="0">
                <a:latin typeface="Georgia" panose="02040502050405020303" pitchFamily="18" charset="0"/>
              </a:rPr>
              <a:t> </a:t>
            </a:r>
            <a:r>
              <a:rPr lang="cs-CZ" sz="1200" dirty="0" smtClean="0">
                <a:latin typeface="Georgia" panose="02040502050405020303" pitchFamily="18" charset="0"/>
              </a:rPr>
              <a:t>hodnotou získanou </a:t>
            </a:r>
            <a:r>
              <a:rPr lang="cs-CZ" sz="1200" dirty="0">
                <a:latin typeface="Georgia" panose="02040502050405020303" pitchFamily="18" charset="0"/>
              </a:rPr>
              <a:t>z velkého počtu výsledků měření a dohodnutou </a:t>
            </a:r>
            <a:r>
              <a:rPr lang="cs-CZ" sz="1200" dirty="0" smtClean="0">
                <a:latin typeface="Georgia" panose="02040502050405020303" pitchFamily="18" charset="0"/>
              </a:rPr>
              <a:t>referenční hodnotou </a:t>
            </a:r>
            <a:r>
              <a:rPr lang="cs-CZ" sz="1200" dirty="0">
                <a:latin typeface="Georgia" panose="02040502050405020303" pitchFamily="18" charset="0"/>
              </a:rPr>
              <a:t>(skutečnou, konvenční skutečnou hodnotou,..). </a:t>
            </a:r>
            <a:r>
              <a:rPr lang="cs-CZ" sz="1200" dirty="0" smtClean="0">
                <a:latin typeface="Georgia" panose="02040502050405020303" pitchFamily="18" charset="0"/>
              </a:rPr>
              <a:t>Mírou pravdivosti </a:t>
            </a:r>
            <a:r>
              <a:rPr lang="cs-CZ" sz="1200" dirty="0">
                <a:latin typeface="Georgia" panose="02040502050405020303" pitchFamily="18" charset="0"/>
              </a:rPr>
              <a:t>(skutečnosti) je vychýlení </a:t>
            </a:r>
            <a:r>
              <a:rPr lang="cs-CZ" sz="1200" dirty="0" smtClean="0">
                <a:latin typeface="Georgia" panose="02040502050405020303" pitchFamily="18" charset="0"/>
              </a:rPr>
              <a:t>(</a:t>
            </a:r>
            <a:r>
              <a:rPr lang="en-US" sz="1200" dirty="0" smtClean="0">
                <a:latin typeface="Georgia" panose="02040502050405020303" pitchFamily="18" charset="0"/>
              </a:rPr>
              <a:t>bias</a:t>
            </a:r>
            <a:r>
              <a:rPr lang="cs-CZ" sz="1200" dirty="0" smtClean="0">
                <a:latin typeface="Georgia" panose="02040502050405020303" pitchFamily="18" charset="0"/>
              </a:rPr>
              <a:t>).</a:t>
            </a:r>
          </a:p>
          <a:p>
            <a:pPr algn="just">
              <a:spcAft>
                <a:spcPts val="600"/>
              </a:spcAft>
            </a:pPr>
            <a:r>
              <a:rPr lang="cs-CZ" sz="1200" i="1" dirty="0" smtClean="0">
                <a:latin typeface="Georgia" panose="02040502050405020303" pitchFamily="18" charset="0"/>
              </a:rPr>
              <a:t>Pravdivý </a:t>
            </a:r>
            <a:r>
              <a:rPr lang="cs-CZ" sz="1200" i="1" dirty="0">
                <a:latin typeface="Georgia" panose="02040502050405020303" pitchFamily="18" charset="0"/>
              </a:rPr>
              <a:t>výsledek je zatížen zanedbatelnou systematickou </a:t>
            </a:r>
            <a:r>
              <a:rPr lang="cs-CZ" sz="1200" i="1" dirty="0" smtClean="0">
                <a:latin typeface="Georgia" panose="02040502050405020303" pitchFamily="18" charset="0"/>
              </a:rPr>
              <a:t>chybou.</a:t>
            </a:r>
          </a:p>
          <a:p>
            <a:r>
              <a:rPr lang="cs-CZ" sz="1200" i="1" dirty="0">
                <a:latin typeface="Georgia" panose="02040502050405020303" pitchFamily="18" charset="0"/>
              </a:rPr>
              <a:t>Vychýlení </a:t>
            </a:r>
            <a:r>
              <a:rPr lang="cs-CZ" sz="1200" i="1" dirty="0" smtClean="0">
                <a:latin typeface="Georgia" panose="02040502050405020303" pitchFamily="18" charset="0"/>
              </a:rPr>
              <a:t>představuje kvantifikaci systematické chyby měření.</a:t>
            </a:r>
            <a:endParaRPr lang="cs-CZ" sz="1200" dirty="0">
              <a:latin typeface="Georgia" panose="02040502050405020303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223" y="3352956"/>
            <a:ext cx="3303953" cy="16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Základní analytické pojmy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43554" y="1044700"/>
            <a:ext cx="8856891" cy="381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2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Přesnost a správnost měření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2" y="1567854"/>
            <a:ext cx="6362202" cy="2771315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490" y="2201300"/>
            <a:ext cx="2676410" cy="21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Základní analytické pojmy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Skupina 7"/>
          <p:cNvGrpSpPr/>
          <p:nvPr/>
        </p:nvGrpSpPr>
        <p:grpSpPr>
          <a:xfrm>
            <a:off x="71776" y="1036408"/>
            <a:ext cx="9039910" cy="4075792"/>
            <a:chOff x="191407" y="1083621"/>
            <a:chExt cx="11366198" cy="5373296"/>
          </a:xfrm>
        </p:grpSpPr>
        <p:sp>
          <p:nvSpPr>
            <p:cNvPr id="9" name="Text Placeholder 4"/>
            <p:cNvSpPr txBox="1">
              <a:spLocks/>
            </p:cNvSpPr>
            <p:nvPr/>
          </p:nvSpPr>
          <p:spPr>
            <a:xfrm>
              <a:off x="191407" y="1083621"/>
              <a:ext cx="9984070" cy="4831625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533"/>
                </a:spcBef>
                <a:spcAft>
                  <a:spcPts val="533"/>
                </a:spcAft>
                <a:buNone/>
              </a:pPr>
              <a:r>
                <a:rPr lang="cs-CZ" sz="3200" b="1" dirty="0" smtClean="0">
                  <a:solidFill>
                    <a:srgbClr val="000066"/>
                  </a:solidFill>
                  <a:latin typeface="Georgia" panose="02040502050405020303" pitchFamily="18" charset="0"/>
                </a:rPr>
                <a:t>Charakteristiky stanovení</a:t>
              </a:r>
            </a:p>
            <a:p>
              <a:pPr marL="514350" indent="-514350">
                <a:spcBef>
                  <a:spcPts val="533"/>
                </a:spcBef>
                <a:spcAft>
                  <a:spcPts val="533"/>
                </a:spcAft>
                <a:buAutoNum type="arabicPeriod"/>
              </a:pPr>
              <a:r>
                <a:rPr lang="cs-CZ" sz="24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Citlivost analytické metody – směrnice kalibrační křivky.</a:t>
              </a:r>
            </a:p>
            <a:p>
              <a:pPr marL="514350" indent="-514350">
                <a:spcBef>
                  <a:spcPts val="533"/>
                </a:spcBef>
                <a:spcAft>
                  <a:spcPts val="533"/>
                </a:spcAft>
                <a:buAutoNum type="arabicPeriod"/>
              </a:pPr>
              <a:r>
                <a:rPr lang="cs-CZ" sz="24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Charakteristická koncentrace.</a:t>
              </a:r>
            </a:p>
            <a:p>
              <a:pPr marL="514350" indent="-514350">
                <a:spcBef>
                  <a:spcPts val="533"/>
                </a:spcBef>
                <a:spcAft>
                  <a:spcPts val="533"/>
                </a:spcAft>
                <a:buAutoNum type="arabicPeriod"/>
              </a:pPr>
              <a:r>
                <a:rPr lang="cs-CZ" sz="24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Charakteristická hmotnost.</a:t>
              </a:r>
            </a:p>
            <a:p>
              <a:pPr marL="514350" indent="-514350">
                <a:spcBef>
                  <a:spcPts val="533"/>
                </a:spcBef>
                <a:spcAft>
                  <a:spcPts val="533"/>
                </a:spcAft>
                <a:buAutoNum type="arabicPeriod"/>
              </a:pPr>
              <a:r>
                <a:rPr lang="cs-CZ" sz="24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Pracovní rozsah a lineární dynamický rozsah metody (LDR).</a:t>
              </a:r>
            </a:p>
            <a:p>
              <a:pPr marL="514350" indent="-514350">
                <a:spcBef>
                  <a:spcPts val="533"/>
                </a:spcBef>
                <a:spcAft>
                  <a:spcPts val="533"/>
                </a:spcAft>
                <a:buAutoNum type="arabicPeriod"/>
              </a:pPr>
              <a:r>
                <a:rPr lang="cs-CZ" sz="24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Opakovatelnost (%, RSD) a reprodukovatelnost (10%).</a:t>
              </a:r>
            </a:p>
            <a:p>
              <a:pPr marL="514350" indent="-514350">
                <a:spcBef>
                  <a:spcPts val="533"/>
                </a:spcBef>
                <a:spcAft>
                  <a:spcPts val="533"/>
                </a:spcAft>
                <a:buAutoNum type="arabicPeriod"/>
              </a:pPr>
              <a:r>
                <a:rPr lang="cs-CZ" sz="24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Mez detekce (3</a:t>
              </a:r>
              <a:r>
                <a:rPr lang="el-GR" sz="24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σ</a:t>
              </a:r>
              <a:r>
                <a:rPr lang="cs-CZ" sz="24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) </a:t>
              </a:r>
              <a:r>
                <a:rPr lang="cs-CZ" b="1" dirty="0">
                  <a:solidFill>
                    <a:schemeClr val="tx1"/>
                  </a:solidFill>
                  <a:latin typeface="Georgia" panose="02040502050405020303" pitchFamily="18" charset="0"/>
                </a:rPr>
                <a:t>– </a:t>
              </a:r>
              <a:r>
                <a:rPr lang="cs-CZ" sz="2000" dirty="0">
                  <a:solidFill>
                    <a:schemeClr val="tx1"/>
                  </a:solidFill>
                  <a:latin typeface="Georgia" panose="02040502050405020303" pitchFamily="18" charset="0"/>
                </a:rPr>
                <a:t>SD signálu blanku.  </a:t>
              </a:r>
              <a:r>
                <a:rPr lang="cs-CZ" sz="20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                                                                                        90 </a:t>
              </a:r>
              <a:r>
                <a:rPr lang="cs-CZ" sz="2000" dirty="0">
                  <a:solidFill>
                    <a:schemeClr val="tx1"/>
                  </a:solidFill>
                  <a:latin typeface="Georgia" panose="02040502050405020303" pitchFamily="18" charset="0"/>
                </a:rPr>
                <a:t>– 99,9% pravděpodobnost přítomnosti analytu ve vzorku. </a:t>
              </a:r>
              <a:endParaRPr lang="cs-CZ" sz="2000" b="1" dirty="0" smtClean="0">
                <a:solidFill>
                  <a:schemeClr val="tx1"/>
                </a:solidFill>
                <a:latin typeface="Georgia" panose="02040502050405020303" pitchFamily="18" charset="0"/>
              </a:endParaRPr>
            </a:p>
            <a:p>
              <a:pPr marL="514350" indent="-514350">
                <a:spcBef>
                  <a:spcPts val="533"/>
                </a:spcBef>
                <a:spcAft>
                  <a:spcPts val="533"/>
                </a:spcAft>
                <a:buAutoNum type="arabicPeriod"/>
              </a:pPr>
              <a:r>
                <a:rPr lang="cs-CZ" sz="24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Mez stanovitelnosti (10</a:t>
              </a:r>
              <a:r>
                <a:rPr lang="el-GR" sz="24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σ</a:t>
              </a:r>
              <a:r>
                <a:rPr lang="cs-CZ" sz="24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). </a:t>
              </a:r>
              <a:endParaRPr lang="cs-CZ" sz="2400" dirty="0" smtClean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7630" y="4244778"/>
              <a:ext cx="3639975" cy="2212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20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Základní analytické pojmy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43554" y="1044700"/>
            <a:ext cx="8856891" cy="381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cs-CZ" sz="2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Důležité limity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134404" y="1537150"/>
            <a:ext cx="44375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Mez</a:t>
            </a:r>
            <a:r>
              <a:rPr lang="en-US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cs-CZ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detekce</a:t>
            </a:r>
            <a:r>
              <a:rPr lang="en-US" sz="14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en-US" sz="1400" dirty="0">
                <a:solidFill>
                  <a:srgbClr val="000066"/>
                </a:solidFill>
                <a:latin typeface="Georgia" panose="02040502050405020303" pitchFamily="18" charset="0"/>
              </a:rPr>
              <a:t>(</a:t>
            </a:r>
            <a:r>
              <a:rPr lang="en-US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LOD </a:t>
            </a:r>
            <a:r>
              <a:rPr lang="en-US" sz="1400" dirty="0">
                <a:latin typeface="Georgia" panose="02040502050405020303" pitchFamily="18" charset="0"/>
              </a:rPr>
              <a:t>- limit of detection) </a:t>
            </a:r>
          </a:p>
          <a:p>
            <a:r>
              <a:rPr lang="cs-CZ" sz="1200" dirty="0">
                <a:latin typeface="Georgia" panose="02040502050405020303" pitchFamily="18" charset="0"/>
              </a:rPr>
              <a:t>K</a:t>
            </a:r>
            <a:r>
              <a:rPr lang="cs-CZ" sz="1200" dirty="0" smtClean="0">
                <a:latin typeface="Georgia" panose="02040502050405020303" pitchFamily="18" charset="0"/>
              </a:rPr>
              <a:t>oncentrace </a:t>
            </a:r>
            <a:r>
              <a:rPr lang="cs-CZ" sz="1200" dirty="0">
                <a:latin typeface="Georgia" panose="02040502050405020303" pitchFamily="18" charset="0"/>
              </a:rPr>
              <a:t>analytu, pro kterou je </a:t>
            </a:r>
            <a:r>
              <a:rPr lang="cs-CZ" sz="1200" dirty="0" smtClean="0">
                <a:latin typeface="Georgia" panose="02040502050405020303" pitchFamily="18" charset="0"/>
              </a:rPr>
              <a:t>analytický signál </a:t>
            </a:r>
            <a:r>
              <a:rPr lang="cs-CZ" sz="1200" dirty="0">
                <a:latin typeface="Georgia" panose="02040502050405020303" pitchFamily="18" charset="0"/>
              </a:rPr>
              <a:t>statisticky významný od </a:t>
            </a:r>
            <a:r>
              <a:rPr lang="cs-CZ" sz="1200" dirty="0" smtClean="0">
                <a:latin typeface="Georgia" panose="02040502050405020303" pitchFamily="18" charset="0"/>
              </a:rPr>
              <a:t>šumu.</a:t>
            </a:r>
            <a:endParaRPr lang="cs-CZ" sz="1200" dirty="0">
              <a:latin typeface="Georgia" panose="02040502050405020303" pitchFamily="18" charset="0"/>
            </a:endParaRPr>
          </a:p>
          <a:p>
            <a:r>
              <a:rPr lang="cs-CZ" sz="1200" i="1" dirty="0">
                <a:latin typeface="Georgia" panose="02040502050405020303" pitchFamily="18" charset="0"/>
              </a:rPr>
              <a:t>P</a:t>
            </a:r>
            <a:r>
              <a:rPr lang="cs-CZ" sz="1200" i="1" dirty="0" smtClean="0">
                <a:latin typeface="Georgia" panose="02040502050405020303" pitchFamily="18" charset="0"/>
              </a:rPr>
              <a:t>odle </a:t>
            </a:r>
            <a:r>
              <a:rPr lang="cs-CZ" sz="1200" i="1" dirty="0">
                <a:latin typeface="Georgia" panose="02040502050405020303" pitchFamily="18" charset="0"/>
              </a:rPr>
              <a:t>uzance se </a:t>
            </a:r>
            <a:r>
              <a:rPr lang="cs-CZ" sz="1200" i="1" dirty="0" smtClean="0">
                <a:latin typeface="Georgia" panose="02040502050405020303" pitchFamily="18" charset="0"/>
              </a:rPr>
              <a:t>mez detekce vyjadřuje </a:t>
            </a:r>
            <a:r>
              <a:rPr lang="cs-CZ" sz="1200" i="1" dirty="0">
                <a:latin typeface="Georgia" panose="02040502050405020303" pitchFamily="18" charset="0"/>
              </a:rPr>
              <a:t>jako trojnásobek šumu základní </a:t>
            </a:r>
            <a:r>
              <a:rPr lang="cs-CZ" sz="1200" i="1" dirty="0" smtClean="0">
                <a:latin typeface="Georgia" panose="02040502050405020303" pitchFamily="18" charset="0"/>
              </a:rPr>
              <a:t>linie </a:t>
            </a:r>
            <a:r>
              <a:rPr lang="pt-BR" sz="1200" dirty="0">
                <a:solidFill>
                  <a:srgbClr val="000000"/>
                </a:solidFill>
                <a:latin typeface="Georgia" panose="02040502050405020303" pitchFamily="18" charset="0"/>
              </a:rPr>
              <a:t>(</a:t>
            </a:r>
            <a:r>
              <a:rPr lang="pt-BR" sz="1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S/N=</a:t>
            </a:r>
            <a:r>
              <a:rPr lang="cs-CZ" sz="1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3</a:t>
            </a:r>
            <a:r>
              <a:rPr lang="pt-BR" sz="1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)</a:t>
            </a:r>
            <a:r>
              <a:rPr lang="cs-CZ" sz="1200" i="1" dirty="0" smtClean="0">
                <a:latin typeface="Georgia" panose="02040502050405020303" pitchFamily="18" charset="0"/>
              </a:rPr>
              <a:t>.</a:t>
            </a:r>
          </a:p>
          <a:p>
            <a:endParaRPr lang="cs-CZ" sz="1400" b="1" i="1" dirty="0" smtClean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endParaRPr lang="cs-CZ" sz="1400" b="1" i="1" dirty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r>
              <a:rPr lang="cs-CZ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Mez stanovitelnosti </a:t>
            </a:r>
            <a:r>
              <a:rPr lang="cs-CZ" sz="1400" dirty="0">
                <a:solidFill>
                  <a:srgbClr val="000066"/>
                </a:solidFill>
                <a:latin typeface="Georgia" panose="02040502050405020303" pitchFamily="18" charset="0"/>
              </a:rPr>
              <a:t>(</a:t>
            </a:r>
            <a:r>
              <a:rPr lang="cs-CZ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LOQ </a:t>
            </a:r>
            <a:r>
              <a:rPr lang="cs-CZ" sz="1400" dirty="0">
                <a:latin typeface="Georgia" panose="02040502050405020303" pitchFamily="18" charset="0"/>
              </a:rPr>
              <a:t>- limit </a:t>
            </a:r>
            <a:r>
              <a:rPr lang="en-US" sz="1400" dirty="0" smtClean="0">
                <a:latin typeface="Georgia" panose="02040502050405020303" pitchFamily="18" charset="0"/>
              </a:rPr>
              <a:t>of</a:t>
            </a:r>
            <a:r>
              <a:rPr lang="cs-CZ" sz="1400" dirty="0" smtClean="0">
                <a:latin typeface="Georgia" panose="02040502050405020303" pitchFamily="18" charset="0"/>
              </a:rPr>
              <a:t> </a:t>
            </a:r>
            <a:r>
              <a:rPr lang="en-US" sz="1400" dirty="0" smtClean="0">
                <a:latin typeface="Georgia" panose="02040502050405020303" pitchFamily="18" charset="0"/>
              </a:rPr>
              <a:t>quantification</a:t>
            </a:r>
            <a:r>
              <a:rPr lang="cs-CZ" sz="1400" dirty="0" smtClean="0">
                <a:latin typeface="Georgia" panose="02040502050405020303" pitchFamily="18" charset="0"/>
              </a:rPr>
              <a:t>) </a:t>
            </a:r>
            <a:endParaRPr lang="cs-CZ" sz="1400" dirty="0">
              <a:latin typeface="Georgia" panose="02040502050405020303" pitchFamily="18" charset="0"/>
            </a:endParaRPr>
          </a:p>
          <a:p>
            <a:r>
              <a:rPr lang="cs-CZ" sz="1200" dirty="0" smtClean="0">
                <a:latin typeface="Georgia" panose="02040502050405020303" pitchFamily="18" charset="0"/>
              </a:rPr>
              <a:t>Odpovídá </a:t>
            </a:r>
            <a:r>
              <a:rPr lang="cs-CZ" sz="1200" dirty="0">
                <a:latin typeface="Georgia" panose="02040502050405020303" pitchFamily="18" charset="0"/>
              </a:rPr>
              <a:t>koncentraci, </a:t>
            </a:r>
            <a:r>
              <a:rPr lang="cs-CZ" sz="1200" dirty="0" smtClean="0">
                <a:latin typeface="Georgia" panose="02040502050405020303" pitchFamily="18" charset="0"/>
              </a:rPr>
              <a:t>při které </a:t>
            </a:r>
            <a:r>
              <a:rPr lang="cs-CZ" sz="1200" dirty="0">
                <a:latin typeface="Georgia" panose="02040502050405020303" pitchFamily="18" charset="0"/>
              </a:rPr>
              <a:t>je přesnost stanovení taková, že dovoluje kvantitativní </a:t>
            </a:r>
            <a:r>
              <a:rPr lang="cs-CZ" sz="1200" dirty="0" smtClean="0">
                <a:latin typeface="Georgia" panose="02040502050405020303" pitchFamily="18" charset="0"/>
              </a:rPr>
              <a:t>vyhodnocení.</a:t>
            </a:r>
            <a:endParaRPr lang="cs-CZ" sz="1200" dirty="0">
              <a:latin typeface="Georgia" panose="02040502050405020303" pitchFamily="18" charset="0"/>
            </a:endParaRPr>
          </a:p>
          <a:p>
            <a:r>
              <a:rPr lang="cs-CZ" sz="1200" i="1" dirty="0">
                <a:latin typeface="Georgia" panose="02040502050405020303" pitchFamily="18" charset="0"/>
              </a:rPr>
              <a:t>Podle uzance se mez </a:t>
            </a:r>
            <a:r>
              <a:rPr lang="cs-CZ" sz="1200" i="1" dirty="0" smtClean="0">
                <a:latin typeface="Georgia" panose="02040502050405020303" pitchFamily="18" charset="0"/>
              </a:rPr>
              <a:t>stanovitelnosti </a:t>
            </a:r>
            <a:r>
              <a:rPr lang="cs-CZ" sz="1200" i="1" dirty="0">
                <a:latin typeface="Georgia" panose="02040502050405020303" pitchFamily="18" charset="0"/>
              </a:rPr>
              <a:t>vyjadřuje jako </a:t>
            </a:r>
            <a:r>
              <a:rPr lang="cs-CZ" sz="1200" i="1" dirty="0" smtClean="0">
                <a:latin typeface="Georgia" panose="02040502050405020303" pitchFamily="18" charset="0"/>
              </a:rPr>
              <a:t>desetinásobek </a:t>
            </a:r>
            <a:r>
              <a:rPr lang="cs-CZ" sz="1200" i="1" dirty="0">
                <a:latin typeface="Georgia" panose="02040502050405020303" pitchFamily="18" charset="0"/>
              </a:rPr>
              <a:t>šumu základní </a:t>
            </a:r>
            <a:r>
              <a:rPr lang="cs-CZ" sz="1200" i="1" dirty="0" smtClean="0">
                <a:latin typeface="Georgia" panose="02040502050405020303" pitchFamily="18" charset="0"/>
              </a:rPr>
              <a:t>linie </a:t>
            </a:r>
            <a:r>
              <a:rPr lang="pt-BR" sz="1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(S/N=10)</a:t>
            </a:r>
            <a:r>
              <a:rPr lang="cs-CZ" sz="1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r>
              <a:rPr lang="cs-CZ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96260" y="2561738"/>
                <a:ext cx="1769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b="1" i="1" dirty="0" smtClean="0"/>
                  <a:t>LOD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+3∗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60" y="2561738"/>
                <a:ext cx="176907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8276" t="-28261" r="-1724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96260" y="3961316"/>
                <a:ext cx="1911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b="1" i="1" dirty="0" smtClean="0"/>
                  <a:t>LOQ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+10∗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60" y="3961316"/>
                <a:ext cx="191167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668" t="-28889" r="-1597" b="-5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8" y="1804218"/>
            <a:ext cx="43910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1812</Words>
  <Application>Microsoft Office PowerPoint</Application>
  <PresentationFormat>Předvádění na obrazovce (16:9)</PresentationFormat>
  <Paragraphs>298</Paragraphs>
  <Slides>36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Georgia</vt:lpstr>
      <vt:lpstr>Tahoma</vt:lpstr>
      <vt:lpstr>Times New Roman</vt:lpstr>
      <vt:lpstr>Wingdings</vt:lpstr>
      <vt:lpstr>Office Theme</vt:lpstr>
      <vt:lpstr>Separační metody v biofyzikální chemii</vt:lpstr>
      <vt:lpstr>Osnova</vt:lpstr>
      <vt:lpstr>Základní analytické pojmy</vt:lpstr>
      <vt:lpstr>Základní analytické pojmy</vt:lpstr>
      <vt:lpstr>Základní analytické pojmy</vt:lpstr>
      <vt:lpstr>Základní analytické pojmy</vt:lpstr>
      <vt:lpstr>Základní analytické pojmy</vt:lpstr>
      <vt:lpstr>Základní analytické pojmy</vt:lpstr>
      <vt:lpstr>Základní analytické pojmy</vt:lpstr>
      <vt:lpstr>Základní analytické pojmy</vt:lpstr>
      <vt:lpstr>Zpracování dat chemické analýzy</vt:lpstr>
      <vt:lpstr>Analytické metody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Separační metody v BFCH</vt:lpstr>
      <vt:lpstr>Děkuji za 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2024-09-26T21:57:19Z</dcterms:modified>
</cp:coreProperties>
</file>