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  <p:sldId id="347" r:id="rId3"/>
    <p:sldId id="348" r:id="rId4"/>
    <p:sldId id="392" r:id="rId5"/>
    <p:sldId id="391" r:id="rId6"/>
    <p:sldId id="390" r:id="rId7"/>
    <p:sldId id="395" r:id="rId8"/>
    <p:sldId id="352" r:id="rId9"/>
    <p:sldId id="353" r:id="rId10"/>
    <p:sldId id="381" r:id="rId11"/>
    <p:sldId id="382" r:id="rId12"/>
    <p:sldId id="383" r:id="rId13"/>
    <p:sldId id="384" r:id="rId14"/>
    <p:sldId id="385" r:id="rId15"/>
    <p:sldId id="386" r:id="rId16"/>
    <p:sldId id="349" r:id="rId17"/>
    <p:sldId id="362" r:id="rId18"/>
    <p:sldId id="394" r:id="rId19"/>
    <p:sldId id="358" r:id="rId20"/>
    <p:sldId id="363" r:id="rId21"/>
    <p:sldId id="388" r:id="rId22"/>
    <p:sldId id="354" r:id="rId23"/>
    <p:sldId id="359" r:id="rId24"/>
    <p:sldId id="360" r:id="rId25"/>
    <p:sldId id="361" r:id="rId26"/>
    <p:sldId id="369" r:id="rId27"/>
    <p:sldId id="376" r:id="rId28"/>
    <p:sldId id="373" r:id="rId29"/>
    <p:sldId id="372" r:id="rId30"/>
    <p:sldId id="377" r:id="rId31"/>
    <p:sldId id="357" r:id="rId32"/>
    <p:sldId id="375" r:id="rId33"/>
    <p:sldId id="365" r:id="rId34"/>
    <p:sldId id="355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000099"/>
    <a:srgbClr val="FF9966"/>
    <a:srgbClr val="FFC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94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54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58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BA645-8EAA-4FA1-9752-F1A2218C21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462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70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22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87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4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0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6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64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82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056F-A301-4EFA-A33C-527E40314653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75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audio" Target="../media/audio2.bin"/><Relationship Id="rId7" Type="http://schemas.openxmlformats.org/officeDocument/2006/relationships/image" Target="../media/image34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2.png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12" Type="http://schemas.openxmlformats.org/officeDocument/2006/relationships/image" Target="../media/image4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o%20p&#345;edn&#225;&#353;ky/P2180020.MO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wmf"/><Relationship Id="rId7" Type="http://schemas.openxmlformats.org/officeDocument/2006/relationships/image" Target="../media/image59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63.png"/><Relationship Id="rId4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6.jpeg"/><Relationship Id="rId7" Type="http://schemas.openxmlformats.org/officeDocument/2006/relationships/image" Target="../media/image69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8.emf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4.png"/><Relationship Id="rId7" Type="http://schemas.microsoft.com/office/2007/relationships/hdphoto" Target="../media/hdphoto1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5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63806" y="688320"/>
            <a:ext cx="9144000" cy="2387600"/>
          </a:xfrm>
        </p:spPr>
        <p:txBody>
          <a:bodyPr>
            <a:noAutofit/>
          </a:bodyPr>
          <a:lstStyle/>
          <a:p>
            <a:r>
              <a:rPr lang="cs-CZ" sz="4000" b="1" i="1" dirty="0"/>
              <a:t>Elektrody ve službách výzkumu biopolymerů, </a:t>
            </a:r>
            <a:br>
              <a:rPr lang="cs-CZ" sz="4000" dirty="0"/>
            </a:b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005" y="2677696"/>
            <a:ext cx="2578100" cy="15468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38" y="2677696"/>
            <a:ext cx="1529383" cy="174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1"/>
          <a:stretch/>
        </p:blipFill>
        <p:spPr>
          <a:xfrm>
            <a:off x="10428721" y="2677696"/>
            <a:ext cx="1469864" cy="17409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ECE1"/>
                    </a:gs>
                    <a:gs pos="100000">
                      <a:srgbClr val="CCECE1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2E2E2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dnadpis 7">
            <a:extLst>
              <a:ext uri="{FF2B5EF4-FFF2-40B4-BE49-F238E27FC236}">
                <a16:creationId xmlns:a16="http://schemas.microsoft.com/office/drawing/2014/main" id="{0DE4C015-31F6-97E0-CC56-1FD08014D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42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Adsorpce, pasivace a obnovování povrchu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Adsorpce jako nepřítel:</a:t>
            </a:r>
          </a:p>
          <a:p>
            <a:r>
              <a:rPr lang="cs-CZ" dirty="0"/>
              <a:t>„</a:t>
            </a:r>
            <a:r>
              <a:rPr lang="cs-CZ" i="1" dirty="0" err="1"/>
              <a:t>adsorption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nightmare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electrochemists</a:t>
            </a:r>
            <a:r>
              <a:rPr lang="cs-CZ" dirty="0"/>
              <a:t>“: komplikace při studiu mechanismů elektrodových dějů</a:t>
            </a:r>
          </a:p>
          <a:p>
            <a:r>
              <a:rPr lang="cs-CZ" dirty="0"/>
              <a:t>adsorpce složek matrice, ve které stanovujeme látku, která nás zajímá, může zcela znemožnit analýzu (např. proteiny v biologických vzorcích)</a:t>
            </a:r>
          </a:p>
          <a:p>
            <a:r>
              <a:rPr lang="cs-CZ" dirty="0"/>
              <a:t>pasivace elektrody: často v důsledku blokování povrchu adsorbovanými produkty elektrochemických přeměn (ty mohou být polymerní, tudíž jsou adsorbovány silně)</a:t>
            </a:r>
          </a:p>
        </p:txBody>
      </p:sp>
    </p:spTree>
    <p:extLst>
      <p:ext uri="{BB962C8B-B14F-4D97-AF65-F5344CB8AC3E}">
        <p14:creationId xmlns:p14="http://schemas.microsoft.com/office/powerpoint/2010/main" val="272273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Adsorpce, pasivace a obnovování povrchu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Obnovování povrchu:</a:t>
            </a:r>
          </a:p>
          <a:p>
            <a:r>
              <a:rPr lang="cs-CZ" dirty="0"/>
              <a:t>v případě rtuťové kapkové elektrody </a:t>
            </a:r>
            <a:r>
              <a:rPr lang="cs-CZ" b="1" dirty="0"/>
              <a:t>není problém</a:t>
            </a:r>
            <a:r>
              <a:rPr lang="cs-CZ" dirty="0"/>
              <a:t> – nová kapka</a:t>
            </a:r>
            <a:endParaRPr lang="cs-CZ" b="1" dirty="0"/>
          </a:p>
          <a:p>
            <a:r>
              <a:rPr lang="cs-CZ" dirty="0"/>
              <a:t>pevné elektrody:</a:t>
            </a:r>
          </a:p>
          <a:p>
            <a:pPr lvl="1"/>
            <a:r>
              <a:rPr lang="cs-CZ" dirty="0"/>
              <a:t>mechanicky (obrousit, přeleštit)</a:t>
            </a:r>
          </a:p>
          <a:p>
            <a:pPr lvl="1"/>
            <a:r>
              <a:rPr lang="cs-CZ" dirty="0"/>
              <a:t>chemicky (např. </a:t>
            </a:r>
            <a:r>
              <a:rPr lang="cs-CZ" i="1" dirty="0"/>
              <a:t>„</a:t>
            </a:r>
            <a:r>
              <a:rPr lang="cs-CZ" i="1" dirty="0" err="1"/>
              <a:t>piranha</a:t>
            </a:r>
            <a:r>
              <a:rPr lang="cs-CZ" i="1" dirty="0"/>
              <a:t> </a:t>
            </a:r>
            <a:r>
              <a:rPr lang="cs-CZ" i="1" dirty="0" err="1"/>
              <a:t>solution</a:t>
            </a:r>
            <a:r>
              <a:rPr lang="cs-CZ" i="1" dirty="0"/>
              <a:t>“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elektrochemicky (anodicky nebo katodicky)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>
                <a:solidFill>
                  <a:srgbClr val="FF0000"/>
                </a:solidFill>
              </a:rPr>
              <a:t>většinou komplikace</a:t>
            </a:r>
          </a:p>
        </p:txBody>
      </p:sp>
      <p:pic>
        <p:nvPicPr>
          <p:cNvPr id="4" name="Picture 2" descr="Výsledek obrázku pro polarografická nádob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79" y="3143726"/>
            <a:ext cx="3418621" cy="31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7" y="715963"/>
            <a:ext cx="105092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7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273"/>
          </a:xfrm>
        </p:spPr>
        <p:txBody>
          <a:bodyPr/>
          <a:lstStyle/>
          <a:p>
            <a:r>
              <a:rPr lang="cs-CZ" dirty="0"/>
              <a:t>Adsorpce, pasivace a obnovování povrchu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4398"/>
            <a:ext cx="109927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Adsorpce jako kamarád:</a:t>
            </a:r>
          </a:p>
          <a:p>
            <a:r>
              <a:rPr lang="cs-CZ" sz="2400" dirty="0"/>
              <a:t>akumulace analytu na povrchu elektrody </a:t>
            </a:r>
          </a:p>
          <a:p>
            <a:r>
              <a:rPr lang="cs-CZ" sz="2400" b="1" dirty="0"/>
              <a:t>na povrchu rtuti se ochotně akumuluje řada organických látek a všechny biopolymery </a:t>
            </a:r>
            <a:r>
              <a:rPr lang="cs-CZ" sz="2400" dirty="0"/>
              <a:t>(</a:t>
            </a:r>
            <a:r>
              <a:rPr lang="cs-CZ" sz="2400" b="1" dirty="0"/>
              <a:t>hydrofobní povrch rtuti </a:t>
            </a:r>
            <a:r>
              <a:rPr lang="cs-CZ" sz="2400" dirty="0"/>
              <a:t>ve vodném prostředí: </a:t>
            </a:r>
            <a:r>
              <a:rPr lang="cs-CZ" sz="2400" i="1" dirty="0" err="1"/>
              <a:t>similia</a:t>
            </a:r>
            <a:r>
              <a:rPr lang="cs-CZ" sz="2400" i="1" dirty="0"/>
              <a:t> </a:t>
            </a:r>
            <a:r>
              <a:rPr lang="cs-CZ" sz="2400" i="1" dirty="0" err="1"/>
              <a:t>similibus</a:t>
            </a:r>
            <a:r>
              <a:rPr lang="cs-CZ" sz="2400" i="1" dirty="0"/>
              <a:t> </a:t>
            </a:r>
            <a:r>
              <a:rPr lang="cs-CZ" sz="2400" i="1" dirty="0" err="1"/>
              <a:t>solvuntur</a:t>
            </a:r>
            <a:r>
              <a:rPr lang="cs-CZ" sz="2400" i="1" dirty="0"/>
              <a:t> → </a:t>
            </a:r>
            <a:r>
              <a:rPr lang="cs-CZ" sz="2400" dirty="0"/>
              <a:t>hydrofobní molekuly (jejich části) se ochotně z vody adsorbují na rtuť)</a:t>
            </a:r>
          </a:p>
          <a:p>
            <a:r>
              <a:rPr lang="cs-CZ" sz="2400" dirty="0"/>
              <a:t>o velikosti odezvy rozhoduje koncentrace na povrchu, nikoli koncentrace v roztoku!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dostatečně pevná adsorpce: </a:t>
            </a:r>
            <a:r>
              <a:rPr lang="cs-CZ" sz="2400" u="sng" dirty="0"/>
              <a:t>přenosové (ex-</a:t>
            </a:r>
            <a:r>
              <a:rPr lang="cs-CZ" sz="2400" u="sng" dirty="0" err="1"/>
              <a:t>situ</a:t>
            </a:r>
            <a:r>
              <a:rPr lang="cs-CZ" sz="2400" u="sng" dirty="0"/>
              <a:t>) elektroanalytické techniky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39" y="3615498"/>
            <a:ext cx="27305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39" y="4938544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3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8613" y="557213"/>
            <a:ext cx="882015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>
                <a:latin typeface="Times New Roman" panose="02020603050405020304" pitchFamily="18" charset="0"/>
              </a:rPr>
              <a:t>adsorpce DNA a jiných biopolymerů na povrchu elektrod je natolik pevná, že vydrží </a:t>
            </a:r>
            <a:r>
              <a:rPr lang="cs-CZ" altLang="cs-CZ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výměnu média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27305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709863"/>
            <a:ext cx="1739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4114800"/>
            <a:ext cx="1219200" cy="1219200"/>
            <a:chOff x="1632" y="2592"/>
            <a:chExt cx="768" cy="768"/>
          </a:xfrm>
        </p:grpSpPr>
        <p:sp>
          <p:nvSpPr>
            <p:cNvPr id="35858" name="Line 7"/>
            <p:cNvSpPr>
              <a:spLocks noChangeShapeType="1"/>
            </p:cNvSpPr>
            <p:nvPr/>
          </p:nvSpPr>
          <p:spPr bwMode="auto">
            <a:xfrm>
              <a:off x="1968" y="2592"/>
              <a:ext cx="3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9" name="Text Box 8"/>
            <p:cNvSpPr txBox="1">
              <a:spLocks noChangeArrowheads="1"/>
            </p:cNvSpPr>
            <p:nvPr/>
          </p:nvSpPr>
          <p:spPr bwMode="auto">
            <a:xfrm>
              <a:off x="1632" y="307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en-US" sz="2400">
                  <a:solidFill>
                    <a:srgbClr val="0000FF"/>
                  </a:solidFill>
                  <a:latin typeface="Times" panose="02020603050405020304" pitchFamily="18" charset="0"/>
                </a:rPr>
                <a:t>přenos</a:t>
              </a:r>
              <a:endParaRPr lang="cs-CZ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781800" y="4114800"/>
            <a:ext cx="1219200" cy="1219200"/>
            <a:chOff x="3312" y="2592"/>
            <a:chExt cx="768" cy="768"/>
          </a:xfrm>
        </p:grpSpPr>
        <p:sp>
          <p:nvSpPr>
            <p:cNvPr id="35856" name="Line 10"/>
            <p:cNvSpPr>
              <a:spLocks noChangeShapeType="1"/>
            </p:cNvSpPr>
            <p:nvPr/>
          </p:nvSpPr>
          <p:spPr bwMode="auto">
            <a:xfrm>
              <a:off x="3504" y="2592"/>
              <a:ext cx="3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7" name="Text Box 11"/>
            <p:cNvSpPr txBox="1">
              <a:spLocks noChangeArrowheads="1"/>
            </p:cNvSpPr>
            <p:nvPr/>
          </p:nvSpPr>
          <p:spPr bwMode="auto">
            <a:xfrm>
              <a:off x="3312" y="307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Times" panose="02020603050405020304" pitchFamily="18" charset="0"/>
                </a:rPr>
                <a:t>p</a:t>
              </a:r>
              <a:r>
                <a:rPr lang="cs-CZ" altLang="en-US" sz="2400">
                  <a:solidFill>
                    <a:srgbClr val="0000FF"/>
                  </a:solidFill>
                  <a:latin typeface="Times" panose="02020603050405020304" pitchFamily="18" charset="0"/>
                </a:rPr>
                <a:t>řenos</a:t>
              </a:r>
              <a:endParaRPr lang="cs-CZ" altLang="en-US" sz="2400">
                <a:latin typeface="Times" panose="02020603050405020304" pitchFamily="18" charset="0"/>
              </a:endParaRPr>
            </a:p>
          </p:txBody>
        </p:sp>
      </p:grpSp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3048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586663" y="2133601"/>
            <a:ext cx="3048000" cy="3509963"/>
            <a:chOff x="3818" y="1344"/>
            <a:chExt cx="1920" cy="2211"/>
          </a:xfrm>
        </p:grpSpPr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4077" y="3113"/>
              <a:ext cx="16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en-US" sz="2000" b="1">
                  <a:solidFill>
                    <a:srgbClr val="FF3300"/>
                  </a:solidFill>
                  <a:latin typeface="Times" panose="02020603050405020304" pitchFamily="18" charset="0"/>
                </a:rPr>
                <a:t>měření v čistém </a:t>
              </a:r>
            </a:p>
            <a:p>
              <a:r>
                <a:rPr lang="cs-CZ" altLang="en-US" sz="2000" b="1">
                  <a:solidFill>
                    <a:srgbClr val="FF3300"/>
                  </a:solidFill>
                  <a:latin typeface="Times" panose="02020603050405020304" pitchFamily="18" charset="0"/>
                </a:rPr>
                <a:t>základním elektrolytu</a:t>
              </a:r>
            </a:p>
          </p:txBody>
        </p:sp>
        <p:pic>
          <p:nvPicPr>
            <p:cNvPr id="35855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" y="1344"/>
              <a:ext cx="1920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1905000" y="4876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>
                <a:solidFill>
                  <a:srgbClr val="FF3300"/>
                </a:solidFill>
                <a:latin typeface="Times" panose="02020603050405020304" pitchFamily="18" charset="0"/>
              </a:rPr>
              <a:t>adsorp</a:t>
            </a:r>
            <a:r>
              <a:rPr lang="en-US" altLang="en-US" sz="2400">
                <a:solidFill>
                  <a:srgbClr val="FF3300"/>
                </a:solidFill>
                <a:latin typeface="Times" panose="02020603050405020304" pitchFamily="18" charset="0"/>
              </a:rPr>
              <a:t>c</a:t>
            </a:r>
            <a:r>
              <a:rPr lang="cs-CZ" altLang="en-US" sz="2400">
                <a:solidFill>
                  <a:srgbClr val="FF3300"/>
                </a:solidFill>
                <a:latin typeface="Times" panose="02020603050405020304" pitchFamily="18" charset="0"/>
              </a:rPr>
              <a:t>e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981200" y="5805489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4000">
                <a:solidFill>
                  <a:srgbClr val="FF3300"/>
                </a:solidFill>
                <a:latin typeface="Times" panose="02020603050405020304" pitchFamily="18" charset="0"/>
              </a:rPr>
              <a:t>Ad</a:t>
            </a:r>
            <a:r>
              <a:rPr lang="cs-CZ" altLang="en-US" sz="4000">
                <a:latin typeface="Times" panose="02020603050405020304" pitchFamily="18" charset="0"/>
              </a:rPr>
              <a:t>sorptive</a:t>
            </a:r>
            <a:endParaRPr lang="cs-CZ" altLang="en-US" sz="2400">
              <a:latin typeface="Times" panose="02020603050405020304" pitchFamily="18" charset="0"/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087938" y="5805489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4000">
                <a:solidFill>
                  <a:srgbClr val="FF3300"/>
                </a:solidFill>
                <a:latin typeface="Times" panose="02020603050405020304" pitchFamily="18" charset="0"/>
              </a:rPr>
              <a:t>T</a:t>
            </a:r>
            <a:r>
              <a:rPr lang="cs-CZ" altLang="en-US" sz="4000">
                <a:latin typeface="Times" panose="02020603050405020304" pitchFamily="18" charset="0"/>
              </a:rPr>
              <a:t>ransfer</a:t>
            </a:r>
            <a:endParaRPr lang="cs-CZ" altLang="en-US" sz="2400">
              <a:latin typeface="Times" panose="02020603050405020304" pitchFamily="18" charset="0"/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7608888" y="5805489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4000">
                <a:solidFill>
                  <a:srgbClr val="FF3300"/>
                </a:solidFill>
                <a:latin typeface="Times" panose="02020603050405020304" pitchFamily="18" charset="0"/>
              </a:rPr>
              <a:t>S</a:t>
            </a:r>
            <a:r>
              <a:rPr lang="cs-CZ" altLang="en-US" sz="4000">
                <a:latin typeface="Times" panose="02020603050405020304" pitchFamily="18" charset="0"/>
              </a:rPr>
              <a:t>tripping</a:t>
            </a:r>
            <a:endParaRPr lang="cs-CZ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4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4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 build="p" autoUpdateAnimBg="0"/>
      <p:bldP spid="48145" grpId="0" build="p" autoUpdateAnimBg="0"/>
      <p:bldP spid="48146" grpId="0" build="p" autoUpdateAnimBg="0"/>
      <p:bldP spid="481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Adsorpce, pasivace a obnovování povrchu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Adsorpce jako kamarád:</a:t>
            </a:r>
          </a:p>
          <a:p>
            <a:r>
              <a:rPr lang="cs-CZ" dirty="0"/>
              <a:t>adsorpčně/desorpční děje na povrchu elektrody </a:t>
            </a:r>
            <a:r>
              <a:rPr lang="cs-CZ" u="sng" dirty="0"/>
              <a:t>lze měřit</a:t>
            </a:r>
          </a:p>
          <a:p>
            <a:r>
              <a:rPr lang="cs-CZ" dirty="0"/>
              <a:t>analyticky užitečné kapacitní (</a:t>
            </a:r>
            <a:r>
              <a:rPr lang="cs-CZ" dirty="0" err="1"/>
              <a:t>tensametrické</a:t>
            </a:r>
            <a:r>
              <a:rPr lang="cs-CZ" dirty="0"/>
              <a:t>) signály</a:t>
            </a:r>
          </a:p>
          <a:p>
            <a:r>
              <a:rPr lang="cs-CZ" dirty="0"/>
              <a:t>v případě </a:t>
            </a:r>
            <a:r>
              <a:rPr lang="cs-CZ" u="sng" dirty="0"/>
              <a:t>nukleových kyselin na negativně nabitém povrchu rtuti </a:t>
            </a:r>
            <a:r>
              <a:rPr lang="cs-CZ" dirty="0"/>
              <a:t>jsou tyto signály vysoce citlivé k jejich struktuře</a:t>
            </a:r>
          </a:p>
          <a:p>
            <a:r>
              <a:rPr lang="cs-CZ" dirty="0"/>
              <a:t>rozhoduje, které složky DNA se adsorpčně-desorpčních procesů účastní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12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762521"/>
              </p:ext>
            </p:extLst>
          </p:nvPr>
        </p:nvGraphicFramePr>
        <p:xfrm>
          <a:off x="2330012" y="1673226"/>
          <a:ext cx="8096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812659" imgH="1206906" progId="ISISServer">
                  <p:embed/>
                </p:oleObj>
              </mc:Choice>
              <mc:Fallback>
                <p:oleObj name="ISIS/Draw Sketch" r:id="rId2" imgW="812659" imgH="1206906" progId="ISISServer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012" y="1673226"/>
                        <a:ext cx="80962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81134"/>
              </p:ext>
            </p:extLst>
          </p:nvPr>
        </p:nvGraphicFramePr>
        <p:xfrm>
          <a:off x="855224" y="1643063"/>
          <a:ext cx="12001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1199672" imgH="1208587" progId="ISISServer">
                  <p:embed/>
                </p:oleObj>
              </mc:Choice>
              <mc:Fallback>
                <p:oleObj name="ISIS/Draw Sketch" r:id="rId4" imgW="1199672" imgH="1208587" progId="ISISServer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224" y="1643063"/>
                        <a:ext cx="120015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908804"/>
              </p:ext>
            </p:extLst>
          </p:nvPr>
        </p:nvGraphicFramePr>
        <p:xfrm>
          <a:off x="3498412" y="1700213"/>
          <a:ext cx="9810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976803" imgH="1155099" progId="ISISServer">
                  <p:embed/>
                </p:oleObj>
              </mc:Choice>
              <mc:Fallback>
                <p:oleObj name="ISIS/Draw Sketch" r:id="rId6" imgW="976803" imgH="1155099" progId="ISISServer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412" y="1700213"/>
                        <a:ext cx="9810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159417"/>
              </p:ext>
            </p:extLst>
          </p:nvPr>
        </p:nvGraphicFramePr>
        <p:xfrm>
          <a:off x="4647761" y="1671638"/>
          <a:ext cx="13525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8" imgW="1354479" imgH="1150292" progId="ISISServer">
                  <p:embed/>
                </p:oleObj>
              </mc:Choice>
              <mc:Fallback>
                <p:oleObj name="ISIS/Draw Sketch" r:id="rId8" imgW="1354479" imgH="1150292" progId="ISISServer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761" y="1671638"/>
                        <a:ext cx="13525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4182625" y="1103312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puriny</a:t>
            </a: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910787" y="2889251"/>
            <a:ext cx="122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thymine (T)</a:t>
            </a:r>
          </a:p>
        </p:txBody>
      </p:sp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1279086" y="1033462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latin typeface="Arial" panose="020B0604020202020204" pitchFamily="34" charset="0"/>
              </a:rPr>
              <a:t>pyrimidiny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2283975" y="2905126"/>
            <a:ext cx="127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cytosine (C)</a:t>
            </a:r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3447611" y="2892426"/>
            <a:ext cx="1244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adenine (A)</a:t>
            </a:r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4863662" y="2851151"/>
            <a:ext cx="1268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guanine (G)</a:t>
            </a:r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8340356" y="1142741"/>
            <a:ext cx="2617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dvoušroubovice DNA</a:t>
            </a:r>
          </a:p>
        </p:txBody>
      </p:sp>
      <p:grpSp>
        <p:nvGrpSpPr>
          <p:cNvPr id="22541" name="Group 40"/>
          <p:cNvGrpSpPr>
            <a:grpSpLocks/>
          </p:cNvGrpSpPr>
          <p:nvPr/>
        </p:nvGrpSpPr>
        <p:grpSpPr bwMode="auto">
          <a:xfrm>
            <a:off x="949103" y="3968750"/>
            <a:ext cx="3031908" cy="2671762"/>
            <a:chOff x="240" y="1754"/>
            <a:chExt cx="2050" cy="1765"/>
          </a:xfrm>
        </p:grpSpPr>
        <p:graphicFrame>
          <p:nvGraphicFramePr>
            <p:cNvPr id="22547" name="Object 7"/>
            <p:cNvGraphicFramePr>
              <a:graphicFrameLocks noChangeAspect="1"/>
            </p:cNvGraphicFramePr>
            <p:nvPr/>
          </p:nvGraphicFramePr>
          <p:xfrm>
            <a:off x="792" y="1854"/>
            <a:ext cx="994" cy="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SIS/Draw Sketch" r:id="rId10" imgW="1141730" imgH="1915160" progId="ISISServer">
                    <p:embed/>
                  </p:oleObj>
                </mc:Choice>
                <mc:Fallback>
                  <p:oleObj name="ISIS/Draw Sketch" r:id="rId10" imgW="1141730" imgH="1915160" progId="ISISServer">
                    <p:embed/>
                    <p:pic>
                      <p:nvPicPr>
                        <p:cNvPr id="2254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1854"/>
                          <a:ext cx="994" cy="1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8" name="Text Box 42"/>
            <p:cNvSpPr txBox="1">
              <a:spLocks noChangeArrowheads="1"/>
            </p:cNvSpPr>
            <p:nvPr/>
          </p:nvSpPr>
          <p:spPr bwMode="auto">
            <a:xfrm>
              <a:off x="1067" y="1754"/>
              <a:ext cx="99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2-deoxyribose</a:t>
              </a:r>
            </a:p>
          </p:txBody>
        </p:sp>
        <p:sp>
          <p:nvSpPr>
            <p:cNvPr id="22549" name="Text Box 43"/>
            <p:cNvSpPr txBox="1">
              <a:spLocks noChangeArrowheads="1"/>
            </p:cNvSpPr>
            <p:nvPr/>
          </p:nvSpPr>
          <p:spPr bwMode="auto">
            <a:xfrm>
              <a:off x="1518" y="2943"/>
              <a:ext cx="77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phosphate</a:t>
              </a:r>
            </a:p>
          </p:txBody>
        </p:sp>
        <p:sp>
          <p:nvSpPr>
            <p:cNvPr id="22550" name="Text Box 44"/>
            <p:cNvSpPr txBox="1">
              <a:spLocks noChangeArrowheads="1"/>
            </p:cNvSpPr>
            <p:nvPr/>
          </p:nvSpPr>
          <p:spPr bwMode="auto">
            <a:xfrm rot="16200000">
              <a:off x="-35" y="2538"/>
              <a:ext cx="8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 dirty="0">
                  <a:latin typeface="Arial" panose="020B0604020202020204" pitchFamily="34" charset="0"/>
                </a:rPr>
                <a:t>nukleotid</a:t>
              </a:r>
            </a:p>
          </p:txBody>
        </p:sp>
        <p:sp>
          <p:nvSpPr>
            <p:cNvPr id="22551" name="AutoShape 45"/>
            <p:cNvSpPr>
              <a:spLocks/>
            </p:cNvSpPr>
            <p:nvPr/>
          </p:nvSpPr>
          <p:spPr bwMode="auto">
            <a:xfrm>
              <a:off x="549" y="1953"/>
              <a:ext cx="108" cy="1539"/>
            </a:xfrm>
            <a:prstGeom prst="leftBrace">
              <a:avLst>
                <a:gd name="adj1" fmla="val 1187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552" name="Line 46"/>
            <p:cNvSpPr>
              <a:spLocks noChangeShapeType="1"/>
            </p:cNvSpPr>
            <p:nvPr/>
          </p:nvSpPr>
          <p:spPr bwMode="auto">
            <a:xfrm flipH="1">
              <a:off x="1368" y="1953"/>
              <a:ext cx="27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53" name="Line 47"/>
            <p:cNvSpPr>
              <a:spLocks noChangeShapeType="1"/>
            </p:cNvSpPr>
            <p:nvPr/>
          </p:nvSpPr>
          <p:spPr bwMode="auto">
            <a:xfrm flipH="1">
              <a:off x="1440" y="305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2542" name="Picture 51" descr="D:\dokumenty\OPVK\do přednášky\514px-DNA_chemical_structure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80" y="3314700"/>
            <a:ext cx="3035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79" y="1725144"/>
            <a:ext cx="2667000" cy="347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7271968" y="5703709"/>
            <a:ext cx="213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párování bází</a:t>
            </a:r>
          </a:p>
        </p:txBody>
      </p:sp>
      <p:sp>
        <p:nvSpPr>
          <p:cNvPr id="22545" name="TextBox 1"/>
          <p:cNvSpPr txBox="1">
            <a:spLocks noChangeArrowheads="1"/>
          </p:cNvSpPr>
          <p:nvPr/>
        </p:nvSpPr>
        <p:spPr bwMode="auto">
          <a:xfrm>
            <a:off x="7764937" y="2543374"/>
            <a:ext cx="1130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</a:rPr>
              <a:t>malý žlábek</a:t>
            </a:r>
          </a:p>
        </p:txBody>
      </p:sp>
      <p:sp>
        <p:nvSpPr>
          <p:cNvPr id="22546" name="TextBox 24"/>
          <p:cNvSpPr txBox="1">
            <a:spLocks noChangeArrowheads="1"/>
          </p:cNvSpPr>
          <p:nvPr/>
        </p:nvSpPr>
        <p:spPr bwMode="auto">
          <a:xfrm>
            <a:off x="8111849" y="3635683"/>
            <a:ext cx="1160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</a:rPr>
              <a:t>velký žlábek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993" y="96044"/>
            <a:ext cx="10515600" cy="875507"/>
          </a:xfrm>
        </p:spPr>
        <p:txBody>
          <a:bodyPr>
            <a:normAutofit/>
          </a:bodyPr>
          <a:lstStyle/>
          <a:p>
            <a:r>
              <a:rPr lang="cs-CZ" sz="4000" dirty="0"/>
              <a:t>Co to jsou nukleové kyseliny? </a:t>
            </a:r>
          </a:p>
        </p:txBody>
      </p:sp>
    </p:spTree>
    <p:extLst>
      <p:ext uri="{BB962C8B-B14F-4D97-AF65-F5344CB8AC3E}">
        <p14:creationId xmlns:p14="http://schemas.microsoft.com/office/powerpoint/2010/main" val="13886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tn_E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3" y="1484239"/>
            <a:ext cx="157638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1525197" y="468660"/>
            <a:ext cx="7780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/>
              <a:t>Emil Paleček (50. léta): objev polarografie DNA </a:t>
            </a:r>
          </a:p>
        </p:txBody>
      </p:sp>
      <p:pic>
        <p:nvPicPr>
          <p:cNvPr id="59396" name="Picture 6" descr="na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77" y="1489994"/>
            <a:ext cx="315595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 descr="na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1" y="3957731"/>
            <a:ext cx="3984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8" descr="DSCF0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20" y="1800153"/>
            <a:ext cx="167798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http://foto.vlada.cz/g2data/albums/tiskove/listopad/ceska_hlava/EA7A36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90" y="2316681"/>
            <a:ext cx="3573145" cy="23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25890" y="482081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Česká Hlava 2014</a:t>
            </a:r>
          </a:p>
        </p:txBody>
      </p:sp>
    </p:spTree>
    <p:extLst>
      <p:ext uri="{BB962C8B-B14F-4D97-AF65-F5344CB8AC3E}">
        <p14:creationId xmlns:p14="http://schemas.microsoft.com/office/powerpoint/2010/main" val="369061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505825" y="3616326"/>
            <a:ext cx="200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potential/V vs. SCE</a:t>
            </a: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2000250" y="3278188"/>
            <a:ext cx="835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9964831" y="3278189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Freeform 13"/>
          <p:cNvSpPr>
            <a:spLocks/>
          </p:cNvSpPr>
          <p:nvPr/>
        </p:nvSpPr>
        <p:spPr bwMode="auto">
          <a:xfrm>
            <a:off x="1862139" y="3592513"/>
            <a:ext cx="1252537" cy="895350"/>
          </a:xfrm>
          <a:custGeom>
            <a:avLst/>
            <a:gdLst>
              <a:gd name="T0" fmla="*/ 173587514 w 9038"/>
              <a:gd name="T1" fmla="*/ 0 h 6755"/>
              <a:gd name="T2" fmla="*/ 104290810 w 9038"/>
              <a:gd name="T3" fmla="*/ 2264156 h 6755"/>
              <a:gd name="T4" fmla="*/ 82510701 w 9038"/>
              <a:gd name="T5" fmla="*/ 23712793 h 6755"/>
              <a:gd name="T6" fmla="*/ 62708883 w 9038"/>
              <a:gd name="T7" fmla="*/ 111788988 h 6755"/>
              <a:gd name="T8" fmla="*/ 42907083 w 9038"/>
              <a:gd name="T9" fmla="*/ 64363402 h 6755"/>
              <a:gd name="T10" fmla="*/ 23105273 w 9038"/>
              <a:gd name="T11" fmla="*/ 48548915 h 6755"/>
              <a:gd name="T12" fmla="*/ 0 w 9038"/>
              <a:gd name="T13" fmla="*/ 117142397 h 67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38"/>
              <a:gd name="T22" fmla="*/ 0 h 6755"/>
              <a:gd name="T23" fmla="*/ 9038 w 9038"/>
              <a:gd name="T24" fmla="*/ 6755 h 67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38" h="6755">
                <a:moveTo>
                  <a:pt x="9038" y="0"/>
                </a:moveTo>
                <a:lnTo>
                  <a:pt x="5430" y="129"/>
                </a:lnTo>
                <a:cubicBezTo>
                  <a:pt x="4639" y="350"/>
                  <a:pt x="4651" y="314"/>
                  <a:pt x="4296" y="1351"/>
                </a:cubicBezTo>
                <a:cubicBezTo>
                  <a:pt x="3941" y="2387"/>
                  <a:pt x="3608" y="5983"/>
                  <a:pt x="3265" y="6369"/>
                </a:cubicBezTo>
                <a:cubicBezTo>
                  <a:pt x="2921" y="6755"/>
                  <a:pt x="2578" y="4267"/>
                  <a:pt x="2234" y="3667"/>
                </a:cubicBezTo>
                <a:cubicBezTo>
                  <a:pt x="1890" y="3066"/>
                  <a:pt x="1575" y="2265"/>
                  <a:pt x="1203" y="2766"/>
                </a:cubicBezTo>
                <a:cubicBezTo>
                  <a:pt x="831" y="3267"/>
                  <a:pt x="447" y="5187"/>
                  <a:pt x="0" y="667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Freeform 14"/>
          <p:cNvSpPr>
            <a:spLocks/>
          </p:cNvSpPr>
          <p:nvPr/>
        </p:nvSpPr>
        <p:spPr bwMode="auto">
          <a:xfrm>
            <a:off x="4962526" y="2325688"/>
            <a:ext cx="942975" cy="754062"/>
          </a:xfrm>
          <a:custGeom>
            <a:avLst/>
            <a:gdLst>
              <a:gd name="T0" fmla="*/ 0 w 4000"/>
              <a:gd name="T1" fmla="*/ 53510721 h 10000"/>
              <a:gd name="T2" fmla="*/ 80860352 w 4000"/>
              <a:gd name="T3" fmla="*/ 48126110 h 10000"/>
              <a:gd name="T4" fmla="*/ 114538224 w 4000"/>
              <a:gd name="T5" fmla="*/ 722091 h 10000"/>
              <a:gd name="T6" fmla="*/ 148216126 w 4000"/>
              <a:gd name="T7" fmla="*/ 43810459 h 10000"/>
              <a:gd name="T8" fmla="*/ 222296460 w 4000"/>
              <a:gd name="T9" fmla="*/ 4812611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00"/>
              <a:gd name="T16" fmla="*/ 0 h 10000"/>
              <a:gd name="T17" fmla="*/ 4000 w 4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00" h="10000">
                <a:moveTo>
                  <a:pt x="0" y="9411"/>
                </a:moveTo>
                <a:cubicBezTo>
                  <a:pt x="1239" y="9159"/>
                  <a:pt x="1111" y="10000"/>
                  <a:pt x="1455" y="8464"/>
                </a:cubicBezTo>
                <a:cubicBezTo>
                  <a:pt x="1798" y="6926"/>
                  <a:pt x="1859" y="252"/>
                  <a:pt x="2061" y="127"/>
                </a:cubicBezTo>
                <a:cubicBezTo>
                  <a:pt x="2262" y="0"/>
                  <a:pt x="2344" y="6316"/>
                  <a:pt x="2667" y="7705"/>
                </a:cubicBezTo>
                <a:cubicBezTo>
                  <a:pt x="2990" y="9095"/>
                  <a:pt x="3724" y="8316"/>
                  <a:pt x="4000" y="846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Freeform 15"/>
          <p:cNvSpPr>
            <a:spLocks/>
          </p:cNvSpPr>
          <p:nvPr/>
        </p:nvSpPr>
        <p:spPr bwMode="auto">
          <a:xfrm>
            <a:off x="8165447" y="2259014"/>
            <a:ext cx="1519237" cy="820737"/>
          </a:xfrm>
          <a:custGeom>
            <a:avLst/>
            <a:gdLst>
              <a:gd name="T0" fmla="*/ 0 w 10000"/>
              <a:gd name="T1" fmla="*/ 66956894 h 10039"/>
              <a:gd name="T2" fmla="*/ 59292929 w 10000"/>
              <a:gd name="T3" fmla="*/ 63074108 h 10039"/>
              <a:gd name="T4" fmla="*/ 84657967 w 10000"/>
              <a:gd name="T5" fmla="*/ 45163648 h 10039"/>
              <a:gd name="T6" fmla="*/ 102014332 w 10000"/>
              <a:gd name="T7" fmla="*/ 5446679 h 10039"/>
              <a:gd name="T8" fmla="*/ 121540166 w 10000"/>
              <a:gd name="T9" fmla="*/ 54506519 h 10039"/>
              <a:gd name="T10" fmla="*/ 141550636 w 10000"/>
              <a:gd name="T11" fmla="*/ 59171209 h 10039"/>
              <a:gd name="T12" fmla="*/ 152652152 w 10000"/>
              <a:gd name="T13" fmla="*/ 43218943 h 10039"/>
              <a:gd name="T14" fmla="*/ 166638737 w 10000"/>
              <a:gd name="T15" fmla="*/ 1944787 h 10039"/>
              <a:gd name="T16" fmla="*/ 193180860 w 10000"/>
              <a:gd name="T17" fmla="*/ 54894119 h 10039"/>
              <a:gd name="T18" fmla="*/ 230801559 w 10000"/>
              <a:gd name="T19" fmla="*/ 65413116 h 100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00"/>
              <a:gd name="T31" fmla="*/ 0 h 10039"/>
              <a:gd name="T32" fmla="*/ 10000 w 10000"/>
              <a:gd name="T33" fmla="*/ 10039 h 100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00" h="10039">
                <a:moveTo>
                  <a:pt x="0" y="10019"/>
                </a:moveTo>
                <a:cubicBezTo>
                  <a:pt x="1003" y="10019"/>
                  <a:pt x="1990" y="10039"/>
                  <a:pt x="2569" y="9438"/>
                </a:cubicBezTo>
                <a:cubicBezTo>
                  <a:pt x="3150" y="8836"/>
                  <a:pt x="3359" y="8194"/>
                  <a:pt x="3668" y="6758"/>
                </a:cubicBezTo>
                <a:cubicBezTo>
                  <a:pt x="3976" y="5320"/>
                  <a:pt x="4154" y="582"/>
                  <a:pt x="4420" y="815"/>
                </a:cubicBezTo>
                <a:cubicBezTo>
                  <a:pt x="4686" y="1048"/>
                  <a:pt x="4984" y="6816"/>
                  <a:pt x="5266" y="8156"/>
                </a:cubicBezTo>
                <a:cubicBezTo>
                  <a:pt x="5547" y="9496"/>
                  <a:pt x="5909" y="9136"/>
                  <a:pt x="6133" y="8854"/>
                </a:cubicBezTo>
                <a:cubicBezTo>
                  <a:pt x="6358" y="8573"/>
                  <a:pt x="6436" y="7885"/>
                  <a:pt x="6614" y="6467"/>
                </a:cubicBezTo>
                <a:cubicBezTo>
                  <a:pt x="6791" y="5049"/>
                  <a:pt x="6927" y="0"/>
                  <a:pt x="7220" y="291"/>
                </a:cubicBezTo>
                <a:cubicBezTo>
                  <a:pt x="7513" y="582"/>
                  <a:pt x="7907" y="6631"/>
                  <a:pt x="8370" y="8214"/>
                </a:cubicBezTo>
                <a:cubicBezTo>
                  <a:pt x="8833" y="9797"/>
                  <a:pt x="9414" y="9749"/>
                  <a:pt x="10000" y="97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5289550" y="1924050"/>
            <a:ext cx="73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HMDE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8632171" y="1911350"/>
            <a:ext cx="46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9153431" y="1855789"/>
            <a:ext cx="46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2071689" y="4445000"/>
            <a:ext cx="46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7427913" y="3284539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8688481" y="3284539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52238" name="Skupina 109"/>
          <p:cNvGrpSpPr>
            <a:grpSpLocks/>
          </p:cNvGrpSpPr>
          <p:nvPr/>
        </p:nvGrpSpPr>
        <p:grpSpPr bwMode="auto">
          <a:xfrm>
            <a:off x="2265363" y="3279776"/>
            <a:ext cx="2563812" cy="92075"/>
            <a:chOff x="6275744" y="4210028"/>
            <a:chExt cx="2563479" cy="92098"/>
          </a:xfrm>
        </p:grpSpPr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8839223" y="4210028"/>
              <a:ext cx="0" cy="857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6275744" y="4216380"/>
              <a:ext cx="0" cy="857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>
              <a:off x="7563039" y="4216380"/>
              <a:ext cx="0" cy="857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8" name="TextovéPole 110"/>
          <p:cNvSpPr txBox="1">
            <a:spLocks noChangeArrowheads="1"/>
          </p:cNvSpPr>
          <p:nvPr/>
        </p:nvSpPr>
        <p:spPr bwMode="auto">
          <a:xfrm>
            <a:off x="1851025" y="3306764"/>
            <a:ext cx="846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  <a:cs typeface="Times New Roman" pitchFamily="18" charset="0"/>
              </a:rPr>
              <a:t> -1.5                   -1.0                  -0.5                   0                      0.5                   1.0                   1.5  </a:t>
            </a:r>
          </a:p>
        </p:txBody>
      </p:sp>
      <p:sp>
        <p:nvSpPr>
          <p:cNvPr id="49" name="Freeform 16"/>
          <p:cNvSpPr>
            <a:spLocks/>
          </p:cNvSpPr>
          <p:nvPr/>
        </p:nvSpPr>
        <p:spPr bwMode="auto">
          <a:xfrm>
            <a:off x="2152650" y="2355851"/>
            <a:ext cx="2152650" cy="708025"/>
          </a:xfrm>
          <a:custGeom>
            <a:avLst/>
            <a:gdLst>
              <a:gd name="T0" fmla="*/ 463389806 w 10000"/>
              <a:gd name="T1" fmla="*/ 85111888 h 5212"/>
              <a:gd name="T2" fmla="*/ 284289719 w 10000"/>
              <a:gd name="T3" fmla="*/ 82512085 h 5212"/>
              <a:gd name="T4" fmla="*/ 201435706 w 10000"/>
              <a:gd name="T5" fmla="*/ 3189916 h 5212"/>
              <a:gd name="T6" fmla="*/ 138692656 w 10000"/>
              <a:gd name="T7" fmla="*/ 63004166 h 5212"/>
              <a:gd name="T8" fmla="*/ 107923523 w 10000"/>
              <a:gd name="T9" fmla="*/ 5328663 h 5212"/>
              <a:gd name="T10" fmla="*/ 69323079 w 10000"/>
              <a:gd name="T11" fmla="*/ 65603970 h 5212"/>
              <a:gd name="T12" fmla="*/ 0 w 10000"/>
              <a:gd name="T13" fmla="*/ 73348109 h 52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5212"/>
              <a:gd name="T23" fmla="*/ 10000 w 10000"/>
              <a:gd name="T24" fmla="*/ 5212 h 52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5212">
                <a:moveTo>
                  <a:pt x="10000" y="4616"/>
                </a:moveTo>
                <a:cubicBezTo>
                  <a:pt x="8534" y="4914"/>
                  <a:pt x="7074" y="5212"/>
                  <a:pt x="6135" y="4475"/>
                </a:cubicBezTo>
                <a:cubicBezTo>
                  <a:pt x="5195" y="3739"/>
                  <a:pt x="4868" y="345"/>
                  <a:pt x="4347" y="173"/>
                </a:cubicBezTo>
                <a:cubicBezTo>
                  <a:pt x="3826" y="0"/>
                  <a:pt x="3329" y="3398"/>
                  <a:pt x="2993" y="3417"/>
                </a:cubicBezTo>
                <a:cubicBezTo>
                  <a:pt x="2657" y="3436"/>
                  <a:pt x="2576" y="265"/>
                  <a:pt x="2329" y="289"/>
                </a:cubicBezTo>
                <a:cubicBezTo>
                  <a:pt x="2082" y="312"/>
                  <a:pt x="1884" y="2943"/>
                  <a:pt x="1496" y="3558"/>
                </a:cubicBezTo>
                <a:cubicBezTo>
                  <a:pt x="1108" y="4173"/>
                  <a:pt x="634" y="4033"/>
                  <a:pt x="0" y="3978"/>
                </a:cubicBezTo>
              </a:path>
            </a:pathLst>
          </a:custGeom>
          <a:noFill/>
          <a:ln w="19050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Freeform 16"/>
          <p:cNvSpPr>
            <a:spLocks/>
          </p:cNvSpPr>
          <p:nvPr/>
        </p:nvSpPr>
        <p:spPr bwMode="auto">
          <a:xfrm>
            <a:off x="2152650" y="2508251"/>
            <a:ext cx="2152650" cy="708025"/>
          </a:xfrm>
          <a:custGeom>
            <a:avLst/>
            <a:gdLst>
              <a:gd name="T0" fmla="*/ 463389806 w 10000"/>
              <a:gd name="T1" fmla="*/ 44357908 h 10000"/>
              <a:gd name="T2" fmla="*/ 284289719 w 10000"/>
              <a:gd name="T3" fmla="*/ 43005510 h 10000"/>
              <a:gd name="T4" fmla="*/ 201435706 w 10000"/>
              <a:gd name="T5" fmla="*/ 1662938 h 10000"/>
              <a:gd name="T6" fmla="*/ 138692656 w 10000"/>
              <a:gd name="T7" fmla="*/ 32837629 h 10000"/>
              <a:gd name="T8" fmla="*/ 101760488 w 10000"/>
              <a:gd name="T9" fmla="*/ 37170254 h 10000"/>
              <a:gd name="T10" fmla="*/ 63160045 w 10000"/>
              <a:gd name="T11" fmla="*/ 38913340 h 10000"/>
              <a:gd name="T12" fmla="*/ 0 w 10000"/>
              <a:gd name="T13" fmla="*/ 38227122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10000"/>
              <a:gd name="T23" fmla="*/ 10000 w 10000"/>
              <a:gd name="T24" fmla="*/ 10000 h 1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10000">
                <a:moveTo>
                  <a:pt x="10000" y="8856"/>
                </a:moveTo>
                <a:cubicBezTo>
                  <a:pt x="8534" y="9428"/>
                  <a:pt x="7074" y="10000"/>
                  <a:pt x="6135" y="8586"/>
                </a:cubicBezTo>
                <a:cubicBezTo>
                  <a:pt x="5195" y="7174"/>
                  <a:pt x="4868" y="662"/>
                  <a:pt x="4347" y="332"/>
                </a:cubicBezTo>
                <a:cubicBezTo>
                  <a:pt x="3826" y="0"/>
                  <a:pt x="3352" y="5375"/>
                  <a:pt x="2993" y="6556"/>
                </a:cubicBezTo>
                <a:cubicBezTo>
                  <a:pt x="2635" y="7738"/>
                  <a:pt x="2468" y="7219"/>
                  <a:pt x="2196" y="7421"/>
                </a:cubicBezTo>
                <a:cubicBezTo>
                  <a:pt x="1924" y="7623"/>
                  <a:pt x="1729" y="7734"/>
                  <a:pt x="1363" y="7769"/>
                </a:cubicBezTo>
                <a:cubicBezTo>
                  <a:pt x="997" y="7804"/>
                  <a:pt x="634" y="7738"/>
                  <a:pt x="0" y="7632"/>
                </a:cubicBezTo>
              </a:path>
            </a:pathLst>
          </a:custGeom>
          <a:noFill/>
          <a:ln w="19050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2974975" y="1952625"/>
            <a:ext cx="287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2508250" y="1952625"/>
            <a:ext cx="287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3" name="Freeform 15"/>
          <p:cNvSpPr>
            <a:spLocks/>
          </p:cNvSpPr>
          <p:nvPr/>
        </p:nvSpPr>
        <p:spPr bwMode="auto">
          <a:xfrm>
            <a:off x="9287808" y="2640013"/>
            <a:ext cx="825500" cy="334962"/>
          </a:xfrm>
          <a:custGeom>
            <a:avLst/>
            <a:gdLst>
              <a:gd name="T0" fmla="*/ 0 w 8202"/>
              <a:gd name="T1" fmla="*/ 11144386 h 10000"/>
              <a:gd name="T2" fmla="*/ 10464584 w 8202"/>
              <a:gd name="T3" fmla="*/ 7551807 h 10000"/>
              <a:gd name="T4" fmla="*/ 21273681 w 8202"/>
              <a:gd name="T5" fmla="*/ 919440 h 10000"/>
              <a:gd name="T6" fmla="*/ 31008886 w 8202"/>
              <a:gd name="T7" fmla="*/ 9625062 h 10000"/>
              <a:gd name="T8" fmla="*/ 40977181 w 8202"/>
              <a:gd name="T9" fmla="*/ 10452554 h 10000"/>
              <a:gd name="T10" fmla="*/ 46508290 w 8202"/>
              <a:gd name="T11" fmla="*/ 7621345 h 10000"/>
              <a:gd name="T12" fmla="*/ 53478048 w 8202"/>
              <a:gd name="T13" fmla="*/ 298251 h 10000"/>
              <a:gd name="T14" fmla="*/ 68865936 w 8202"/>
              <a:gd name="T15" fmla="*/ 9416514 h 10000"/>
              <a:gd name="T16" fmla="*/ 83088946 w 8202"/>
              <a:gd name="T17" fmla="*/ 9625062 h 1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02"/>
              <a:gd name="T28" fmla="*/ 0 h 10000"/>
              <a:gd name="T29" fmla="*/ 8202 w 8202"/>
              <a:gd name="T30" fmla="*/ 10000 h 1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02" h="10000">
                <a:moveTo>
                  <a:pt x="0" y="9939"/>
                </a:moveTo>
                <a:cubicBezTo>
                  <a:pt x="659" y="9302"/>
                  <a:pt x="683" y="8254"/>
                  <a:pt x="1033" y="6735"/>
                </a:cubicBezTo>
                <a:cubicBezTo>
                  <a:pt x="1383" y="5215"/>
                  <a:pt x="1755" y="512"/>
                  <a:pt x="2100" y="820"/>
                </a:cubicBezTo>
                <a:cubicBezTo>
                  <a:pt x="2445" y="1128"/>
                  <a:pt x="2741" y="7166"/>
                  <a:pt x="3061" y="8584"/>
                </a:cubicBezTo>
                <a:cubicBezTo>
                  <a:pt x="3380" y="10000"/>
                  <a:pt x="3791" y="9619"/>
                  <a:pt x="4045" y="9322"/>
                </a:cubicBezTo>
                <a:cubicBezTo>
                  <a:pt x="4300" y="9024"/>
                  <a:pt x="4389" y="8296"/>
                  <a:pt x="4591" y="6797"/>
                </a:cubicBezTo>
                <a:cubicBezTo>
                  <a:pt x="4792" y="5298"/>
                  <a:pt x="4911" y="0"/>
                  <a:pt x="5279" y="266"/>
                </a:cubicBezTo>
                <a:cubicBezTo>
                  <a:pt x="5647" y="533"/>
                  <a:pt x="6311" y="7012"/>
                  <a:pt x="6798" y="8398"/>
                </a:cubicBezTo>
                <a:cubicBezTo>
                  <a:pt x="7285" y="9784"/>
                  <a:pt x="7537" y="8542"/>
                  <a:pt x="8202" y="858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9362422" y="2255838"/>
            <a:ext cx="44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9648172" y="2370139"/>
            <a:ext cx="458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cxnSp>
        <p:nvCxnSpPr>
          <p:cNvPr id="58" name="Přímá spojovací šipka 57"/>
          <p:cNvCxnSpPr/>
          <p:nvPr/>
        </p:nvCxnSpPr>
        <p:spPr>
          <a:xfrm rot="10800000">
            <a:off x="3533776" y="2763839"/>
            <a:ext cx="6191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 rot="10800000">
            <a:off x="2667001" y="3754439"/>
            <a:ext cx="6191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4838700" y="2878139"/>
            <a:ext cx="3619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>
            <a:off x="7839354" y="2846389"/>
            <a:ext cx="3619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Line 6"/>
          <p:cNvSpPr>
            <a:spLocks noChangeShapeType="1"/>
          </p:cNvSpPr>
          <p:nvPr/>
        </p:nvSpPr>
        <p:spPr bwMode="auto">
          <a:xfrm>
            <a:off x="4799013" y="3254376"/>
            <a:ext cx="0" cy="85725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5" name="Line 136"/>
          <p:cNvSpPr>
            <a:spLocks noChangeShapeType="1"/>
          </p:cNvSpPr>
          <p:nvPr/>
        </p:nvSpPr>
        <p:spPr bwMode="auto">
          <a:xfrm>
            <a:off x="1855789" y="1905000"/>
            <a:ext cx="407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6" name="Line 137"/>
          <p:cNvSpPr>
            <a:spLocks noChangeShapeType="1"/>
          </p:cNvSpPr>
          <p:nvPr/>
        </p:nvSpPr>
        <p:spPr bwMode="auto">
          <a:xfrm flipV="1">
            <a:off x="4442013" y="4921250"/>
            <a:ext cx="5964051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2254" name="Text Box 22"/>
          <p:cNvSpPr txBox="1">
            <a:spLocks noChangeArrowheads="1"/>
          </p:cNvSpPr>
          <p:nvPr/>
        </p:nvSpPr>
        <p:spPr bwMode="auto">
          <a:xfrm>
            <a:off x="6434139" y="4597400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uhlíkové elektrody</a:t>
            </a:r>
          </a:p>
        </p:txBody>
      </p:sp>
      <p:sp>
        <p:nvSpPr>
          <p:cNvPr id="52255" name="Text Box 22"/>
          <p:cNvSpPr txBox="1">
            <a:spLocks noChangeArrowheads="1"/>
          </p:cNvSpPr>
          <p:nvPr/>
        </p:nvSpPr>
        <p:spPr bwMode="auto">
          <a:xfrm>
            <a:off x="2614614" y="1517650"/>
            <a:ext cx="19784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rtuťové elektrody</a:t>
            </a:r>
          </a:p>
        </p:txBody>
      </p:sp>
      <p:sp>
        <p:nvSpPr>
          <p:cNvPr id="52256" name="TextovéPole 1"/>
          <p:cNvSpPr txBox="1">
            <a:spLocks noChangeArrowheads="1"/>
          </p:cNvSpPr>
          <p:nvPr/>
        </p:nvSpPr>
        <p:spPr bwMode="auto">
          <a:xfrm>
            <a:off x="2601913" y="4117975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redukce</a:t>
            </a:r>
          </a:p>
        </p:txBody>
      </p:sp>
      <p:sp>
        <p:nvSpPr>
          <p:cNvPr id="52257" name="TextovéPole 43"/>
          <p:cNvSpPr txBox="1">
            <a:spLocks noChangeArrowheads="1"/>
          </p:cNvSpPr>
          <p:nvPr/>
        </p:nvSpPr>
        <p:spPr bwMode="auto">
          <a:xfrm>
            <a:off x="1250739" y="2986162"/>
            <a:ext cx="2146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adsorpce/desorpce</a:t>
            </a:r>
          </a:p>
        </p:txBody>
      </p:sp>
      <p:sp>
        <p:nvSpPr>
          <p:cNvPr id="52258" name="TextovéPole 55"/>
          <p:cNvSpPr txBox="1">
            <a:spLocks noChangeArrowheads="1"/>
          </p:cNvSpPr>
          <p:nvPr/>
        </p:nvSpPr>
        <p:spPr bwMode="auto">
          <a:xfrm>
            <a:off x="8668030" y="1614488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oxidace</a:t>
            </a:r>
          </a:p>
        </p:txBody>
      </p:sp>
      <p:sp>
        <p:nvSpPr>
          <p:cNvPr id="52259" name="TextovéPole 56"/>
          <p:cNvSpPr txBox="1">
            <a:spLocks noChangeArrowheads="1"/>
          </p:cNvSpPr>
          <p:nvPr/>
        </p:nvSpPr>
        <p:spPr bwMode="auto">
          <a:xfrm>
            <a:off x="4578445" y="3575642"/>
            <a:ext cx="18556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oxidace </a:t>
            </a:r>
            <a:r>
              <a:rPr lang="cs-CZ" altLang="cs-CZ" sz="1600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redukčního</a:t>
            </a:r>
            <a:r>
              <a:rPr lang="cs-CZ" altLang="cs-CZ" sz="1400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produktu </a:t>
            </a:r>
          </a:p>
        </p:txBody>
      </p:sp>
      <p:graphicFrame>
        <p:nvGraphicFramePr>
          <p:cNvPr id="52260" name="Object 2"/>
          <p:cNvGraphicFramePr>
            <a:graphicFrameLocks noChangeAspect="1"/>
          </p:cNvGraphicFramePr>
          <p:nvPr/>
        </p:nvGraphicFramePr>
        <p:xfrm>
          <a:off x="1757363" y="4711701"/>
          <a:ext cx="5635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812659" imgH="1206906" progId="ISISServer">
                  <p:embed/>
                </p:oleObj>
              </mc:Choice>
              <mc:Fallback>
                <p:oleObj name="ISIS/Draw Sketch" r:id="rId2" imgW="812659" imgH="1206906" progId="ISISServer">
                  <p:embed/>
                  <p:pic>
                    <p:nvPicPr>
                      <p:cNvPr id="522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711701"/>
                        <a:ext cx="5635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1" name="Object 3"/>
          <p:cNvGraphicFramePr>
            <a:graphicFrameLocks noChangeAspect="1"/>
          </p:cNvGraphicFramePr>
          <p:nvPr/>
        </p:nvGraphicFramePr>
        <p:xfrm>
          <a:off x="9078914" y="749301"/>
          <a:ext cx="8350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1199672" imgH="1208587" progId="ISISServer">
                  <p:embed/>
                </p:oleObj>
              </mc:Choice>
              <mc:Fallback>
                <p:oleObj name="ISIS/Draw Sketch" r:id="rId4" imgW="1199672" imgH="1208587" progId="ISISServer">
                  <p:embed/>
                  <p:pic>
                    <p:nvPicPr>
                      <p:cNvPr id="5226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914" y="749301"/>
                        <a:ext cx="8350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2" name="Object 4"/>
          <p:cNvGraphicFramePr>
            <a:graphicFrameLocks noChangeAspect="1"/>
          </p:cNvGraphicFramePr>
          <p:nvPr/>
        </p:nvGraphicFramePr>
        <p:xfrm>
          <a:off x="2435226" y="4705350"/>
          <a:ext cx="6826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976803" imgH="1155099" progId="ISISServer">
                  <p:embed/>
                </p:oleObj>
              </mc:Choice>
              <mc:Fallback>
                <p:oleObj name="ISIS/Draw Sketch" r:id="rId6" imgW="976803" imgH="1155099" progId="ISISServer">
                  <p:embed/>
                  <p:pic>
                    <p:nvPicPr>
                      <p:cNvPr id="522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6" y="4705350"/>
                        <a:ext cx="6826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3" name="Object 5"/>
          <p:cNvGraphicFramePr>
            <a:graphicFrameLocks noChangeAspect="1"/>
          </p:cNvGraphicFramePr>
          <p:nvPr/>
        </p:nvGraphicFramePr>
        <p:xfrm>
          <a:off x="5816600" y="2317750"/>
          <a:ext cx="98583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8" imgW="1354479" imgH="1150292" progId="ISISServer">
                  <p:embed/>
                </p:oleObj>
              </mc:Choice>
              <mc:Fallback>
                <p:oleObj name="ISIS/Draw Sketch" r:id="rId8" imgW="1354479" imgH="1150292" progId="ISISServer">
                  <p:embed/>
                  <p:pic>
                    <p:nvPicPr>
                      <p:cNvPr id="522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2317750"/>
                        <a:ext cx="985838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2"/>
          <p:cNvGraphicFramePr>
            <a:graphicFrameLocks noChangeAspect="1"/>
          </p:cNvGraphicFramePr>
          <p:nvPr/>
        </p:nvGraphicFramePr>
        <p:xfrm>
          <a:off x="9834563" y="749301"/>
          <a:ext cx="5635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812659" imgH="1206906" progId="ISISServer">
                  <p:embed/>
                </p:oleObj>
              </mc:Choice>
              <mc:Fallback>
                <p:oleObj name="ISIS/Draw Sketch" r:id="rId2" imgW="812659" imgH="1206906" progId="ISISServer">
                  <p:embed/>
                  <p:pic>
                    <p:nvPicPr>
                      <p:cNvPr id="522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563" y="749301"/>
                        <a:ext cx="5635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5" name="Object 4"/>
          <p:cNvGraphicFramePr>
            <a:graphicFrameLocks noChangeAspect="1"/>
          </p:cNvGraphicFramePr>
          <p:nvPr/>
        </p:nvGraphicFramePr>
        <p:xfrm>
          <a:off x="8959851" y="3962400"/>
          <a:ext cx="6826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976803" imgH="1155099" progId="ISISServer">
                  <p:embed/>
                </p:oleObj>
              </mc:Choice>
              <mc:Fallback>
                <p:oleObj name="ISIS/Draw Sketch" r:id="rId6" imgW="976803" imgH="1155099" progId="ISISServer">
                  <p:embed/>
                  <p:pic>
                    <p:nvPicPr>
                      <p:cNvPr id="522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9851" y="3962400"/>
                        <a:ext cx="6826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6" name="Object 5"/>
          <p:cNvGraphicFramePr>
            <a:graphicFrameLocks noChangeAspect="1"/>
          </p:cNvGraphicFramePr>
          <p:nvPr/>
        </p:nvGraphicFramePr>
        <p:xfrm>
          <a:off x="7977189" y="3913189"/>
          <a:ext cx="9413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8" imgW="1354479" imgH="1150292" progId="ISISServer">
                  <p:embed/>
                </p:oleObj>
              </mc:Choice>
              <mc:Fallback>
                <p:oleObj name="ISIS/Draw Sketch" r:id="rId8" imgW="1354479" imgH="1150292" progId="ISISServer">
                  <p:embed/>
                  <p:pic>
                    <p:nvPicPr>
                      <p:cNvPr id="522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7189" y="3913189"/>
                        <a:ext cx="94138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Nadpis 1"/>
          <p:cNvSpPr>
            <a:spLocks noGrp="1"/>
          </p:cNvSpPr>
          <p:nvPr>
            <p:ph type="title"/>
          </p:nvPr>
        </p:nvSpPr>
        <p:spPr>
          <a:xfrm>
            <a:off x="1055993" y="96044"/>
            <a:ext cx="10515600" cy="875507"/>
          </a:xfrm>
        </p:spPr>
        <p:txBody>
          <a:bodyPr>
            <a:normAutofit/>
          </a:bodyPr>
          <a:lstStyle/>
          <a:p>
            <a:r>
              <a:rPr lang="cs-CZ" sz="4000" dirty="0"/>
              <a:t>Přehled elektrochemie (přírodních) NK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5456897" y="2731622"/>
            <a:ext cx="0" cy="810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455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034" y="420761"/>
            <a:ext cx="10515600" cy="900967"/>
          </a:xfrm>
        </p:spPr>
        <p:txBody>
          <a:bodyPr/>
          <a:lstStyle/>
          <a:p>
            <a:r>
              <a:rPr lang="cs-CZ" dirty="0"/>
              <a:t>Podrýváme dogmata…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125"/>
            <a:ext cx="5773615" cy="21407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0" y="2505830"/>
            <a:ext cx="6662380" cy="435217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1182" y="1786597"/>
            <a:ext cx="2961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redukce bází na uhlíku</a:t>
            </a:r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22345" y="3711526"/>
            <a:ext cx="408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+ další možnosti detekce produktů redukce nebo oxidace bází 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0033CC"/>
                </a:solidFill>
              </a:rPr>
              <a:t>obyčejná grafitová elektroda: „méně je někdy více“…</a:t>
            </a:r>
          </a:p>
        </p:txBody>
      </p:sp>
    </p:spTree>
    <p:extLst>
      <p:ext uri="{BB962C8B-B14F-4D97-AF65-F5344CB8AC3E}">
        <p14:creationId xmlns:p14="http://schemas.microsoft.com/office/powerpoint/2010/main" val="127275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double-helix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417639"/>
            <a:ext cx="84613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72" y="2472442"/>
            <a:ext cx="49688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0" name="Group 10"/>
          <p:cNvGrpSpPr>
            <a:grpSpLocks/>
          </p:cNvGrpSpPr>
          <p:nvPr/>
        </p:nvGrpSpPr>
        <p:grpSpPr bwMode="auto">
          <a:xfrm>
            <a:off x="2987675" y="3095625"/>
            <a:ext cx="831850" cy="1639888"/>
            <a:chOff x="1111" y="2208"/>
            <a:chExt cx="953" cy="1720"/>
          </a:xfrm>
        </p:grpSpPr>
        <p:pic>
          <p:nvPicPr>
            <p:cNvPr id="60441" name="Picture 11" descr="double-helix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53"/>
            <a:stretch>
              <a:fillRect/>
            </a:stretch>
          </p:blipFill>
          <p:spPr bwMode="auto">
            <a:xfrm rot="2002928">
              <a:off x="1111" y="3475"/>
              <a:ext cx="935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42" name="Picture 12" descr="double-helix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2573"/>
              <a:ext cx="60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43" name="Picture 13" descr="double-helix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66"/>
            <a:stretch>
              <a:fillRect/>
            </a:stretch>
          </p:blipFill>
          <p:spPr bwMode="auto">
            <a:xfrm rot="-1582631">
              <a:off x="1129" y="2208"/>
              <a:ext cx="935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1" name="Text Box 14"/>
          <p:cNvSpPr txBox="1">
            <a:spLocks noChangeArrowheads="1"/>
          </p:cNvSpPr>
          <p:nvPr/>
        </p:nvSpPr>
        <p:spPr bwMode="auto">
          <a:xfrm>
            <a:off x="1974850" y="2146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>
              <a:latin typeface="Garamond" panose="02020404030301010803" pitchFamily="18" charset="0"/>
            </a:endParaRPr>
          </a:p>
        </p:txBody>
      </p:sp>
      <p:sp>
        <p:nvSpPr>
          <p:cNvPr id="60422" name="Text Box 15"/>
          <p:cNvSpPr txBox="1">
            <a:spLocks noChangeArrowheads="1"/>
          </p:cNvSpPr>
          <p:nvPr/>
        </p:nvSpPr>
        <p:spPr bwMode="auto">
          <a:xfrm>
            <a:off x="1195754" y="1779589"/>
            <a:ext cx="191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9900"/>
                </a:solidFill>
                <a:latin typeface="Garamond" panose="02020404030301010803" pitchFamily="18" charset="0"/>
              </a:rPr>
              <a:t>dvoušroubovice</a:t>
            </a:r>
          </a:p>
        </p:txBody>
      </p:sp>
      <p:sp>
        <p:nvSpPr>
          <p:cNvPr id="60423" name="Text Box 16"/>
          <p:cNvSpPr txBox="1">
            <a:spLocks noChangeArrowheads="1"/>
          </p:cNvSpPr>
          <p:nvPr/>
        </p:nvSpPr>
        <p:spPr bwMode="auto">
          <a:xfrm>
            <a:off x="1195754" y="3586164"/>
            <a:ext cx="1876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deformovaná dvoušroubovice</a:t>
            </a:r>
          </a:p>
        </p:txBody>
      </p:sp>
      <p:sp>
        <p:nvSpPr>
          <p:cNvPr id="60424" name="Text Box 17"/>
          <p:cNvSpPr txBox="1">
            <a:spLocks noChangeArrowheads="1"/>
          </p:cNvSpPr>
          <p:nvPr/>
        </p:nvSpPr>
        <p:spPr bwMode="auto">
          <a:xfrm>
            <a:off x="1055076" y="5435601"/>
            <a:ext cx="2062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FF3300"/>
                </a:solidFill>
                <a:latin typeface="Garamond" panose="02020404030301010803" pitchFamily="18" charset="0"/>
              </a:rPr>
              <a:t>jednořetězcová</a:t>
            </a:r>
            <a:r>
              <a:rPr lang="cs-CZ" altLang="cs-CZ" sz="2000" b="1" dirty="0">
                <a:solidFill>
                  <a:srgbClr val="FF3300"/>
                </a:solidFill>
                <a:latin typeface="Garamond" panose="02020404030301010803" pitchFamily="18" charset="0"/>
              </a:rPr>
              <a:t> DNA</a:t>
            </a:r>
          </a:p>
        </p:txBody>
      </p:sp>
      <p:grpSp>
        <p:nvGrpSpPr>
          <p:cNvPr id="60425" name="Skupina 5"/>
          <p:cNvGrpSpPr>
            <a:grpSpLocks/>
          </p:cNvGrpSpPr>
          <p:nvPr/>
        </p:nvGrpSpPr>
        <p:grpSpPr bwMode="auto">
          <a:xfrm>
            <a:off x="5247909" y="4417130"/>
            <a:ext cx="4608513" cy="804862"/>
            <a:chOff x="3130550" y="3789363"/>
            <a:chExt cx="4608513" cy="804862"/>
          </a:xfrm>
        </p:grpSpPr>
        <p:sp>
          <p:nvSpPr>
            <p:cNvPr id="60439" name="Freeform 7"/>
            <p:cNvSpPr>
              <a:spLocks/>
            </p:cNvSpPr>
            <p:nvPr/>
          </p:nvSpPr>
          <p:spPr bwMode="auto">
            <a:xfrm>
              <a:off x="3130550" y="3789363"/>
              <a:ext cx="4608513" cy="804862"/>
            </a:xfrm>
            <a:custGeom>
              <a:avLst/>
              <a:gdLst>
                <a:gd name="T0" fmla="*/ 0 w 2903"/>
                <a:gd name="T1" fmla="*/ 2147483646 h 507"/>
                <a:gd name="T2" fmla="*/ 2147483646 w 2903"/>
                <a:gd name="T3" fmla="*/ 2147483646 h 507"/>
                <a:gd name="T4" fmla="*/ 2147483646 w 2903"/>
                <a:gd name="T5" fmla="*/ 2147483646 h 507"/>
                <a:gd name="T6" fmla="*/ 2147483646 w 2903"/>
                <a:gd name="T7" fmla="*/ 2147483646 h 507"/>
                <a:gd name="T8" fmla="*/ 2147483646 w 2903"/>
                <a:gd name="T9" fmla="*/ 2147483646 h 507"/>
                <a:gd name="T10" fmla="*/ 2147483646 w 2903"/>
                <a:gd name="T11" fmla="*/ 2147483646 h 507"/>
                <a:gd name="T12" fmla="*/ 2147483646 w 2903"/>
                <a:gd name="T13" fmla="*/ 2147483646 h 507"/>
                <a:gd name="T14" fmla="*/ 2147483646 w 2903"/>
                <a:gd name="T15" fmla="*/ 2147483646 h 507"/>
                <a:gd name="T16" fmla="*/ 2147483646 w 2903"/>
                <a:gd name="T17" fmla="*/ 2147483646 h 507"/>
                <a:gd name="T18" fmla="*/ 2147483646 w 2903"/>
                <a:gd name="T19" fmla="*/ 2147483646 h 507"/>
                <a:gd name="T20" fmla="*/ 2147483646 w 2903"/>
                <a:gd name="T21" fmla="*/ 2147483646 h 507"/>
                <a:gd name="T22" fmla="*/ 2147483646 w 2903"/>
                <a:gd name="T23" fmla="*/ 2147483646 h 507"/>
                <a:gd name="T24" fmla="*/ 2147483646 w 2903"/>
                <a:gd name="T25" fmla="*/ 2147483646 h 507"/>
                <a:gd name="T26" fmla="*/ 2147483646 w 2903"/>
                <a:gd name="T27" fmla="*/ 2147483646 h 507"/>
                <a:gd name="T28" fmla="*/ 2147483646 w 2903"/>
                <a:gd name="T29" fmla="*/ 0 h 5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507"/>
                <a:gd name="T47" fmla="*/ 2903 w 2903"/>
                <a:gd name="T48" fmla="*/ 507 h 5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507">
                  <a:moveTo>
                    <a:pt x="0" y="226"/>
                  </a:moveTo>
                  <a:cubicBezTo>
                    <a:pt x="41" y="237"/>
                    <a:pt x="83" y="249"/>
                    <a:pt x="136" y="272"/>
                  </a:cubicBezTo>
                  <a:cubicBezTo>
                    <a:pt x="189" y="295"/>
                    <a:pt x="263" y="344"/>
                    <a:pt x="318" y="363"/>
                  </a:cubicBezTo>
                  <a:cubicBezTo>
                    <a:pt x="373" y="382"/>
                    <a:pt x="427" y="386"/>
                    <a:pt x="465" y="385"/>
                  </a:cubicBezTo>
                  <a:cubicBezTo>
                    <a:pt x="503" y="384"/>
                    <a:pt x="521" y="393"/>
                    <a:pt x="549" y="359"/>
                  </a:cubicBezTo>
                  <a:cubicBezTo>
                    <a:pt x="577" y="325"/>
                    <a:pt x="605" y="226"/>
                    <a:pt x="635" y="181"/>
                  </a:cubicBezTo>
                  <a:cubicBezTo>
                    <a:pt x="665" y="136"/>
                    <a:pt x="688" y="67"/>
                    <a:pt x="726" y="90"/>
                  </a:cubicBezTo>
                  <a:cubicBezTo>
                    <a:pt x="764" y="113"/>
                    <a:pt x="824" y="257"/>
                    <a:pt x="862" y="317"/>
                  </a:cubicBezTo>
                  <a:cubicBezTo>
                    <a:pt x="900" y="377"/>
                    <a:pt x="900" y="423"/>
                    <a:pt x="953" y="453"/>
                  </a:cubicBezTo>
                  <a:cubicBezTo>
                    <a:pt x="1006" y="483"/>
                    <a:pt x="1066" y="491"/>
                    <a:pt x="1179" y="499"/>
                  </a:cubicBezTo>
                  <a:cubicBezTo>
                    <a:pt x="1292" y="507"/>
                    <a:pt x="1474" y="507"/>
                    <a:pt x="1633" y="499"/>
                  </a:cubicBezTo>
                  <a:cubicBezTo>
                    <a:pt x="1792" y="491"/>
                    <a:pt x="2003" y="483"/>
                    <a:pt x="2132" y="453"/>
                  </a:cubicBezTo>
                  <a:cubicBezTo>
                    <a:pt x="2261" y="423"/>
                    <a:pt x="2306" y="370"/>
                    <a:pt x="2404" y="317"/>
                  </a:cubicBezTo>
                  <a:cubicBezTo>
                    <a:pt x="2502" y="264"/>
                    <a:pt x="2639" y="189"/>
                    <a:pt x="2722" y="136"/>
                  </a:cubicBezTo>
                  <a:cubicBezTo>
                    <a:pt x="2805" y="83"/>
                    <a:pt x="2854" y="41"/>
                    <a:pt x="2903" y="0"/>
                  </a:cubicBez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0" name="Text Box 19"/>
            <p:cNvSpPr txBox="1">
              <a:spLocks noChangeArrowheads="1"/>
            </p:cNvSpPr>
            <p:nvPr/>
          </p:nvSpPr>
          <p:spPr bwMode="auto">
            <a:xfrm>
              <a:off x="4113816" y="4051718"/>
              <a:ext cx="304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B050"/>
                  </a:solidFill>
                  <a:latin typeface="Garamond" panose="02020404030301010803" pitchFamily="18" charset="0"/>
                </a:rPr>
                <a:t>1</a:t>
              </a:r>
            </a:p>
          </p:txBody>
        </p:sp>
      </p:grp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5247909" y="4150430"/>
            <a:ext cx="4608513" cy="1071562"/>
            <a:chOff x="3130550" y="3522666"/>
            <a:chExt cx="4608513" cy="1071559"/>
          </a:xfrm>
        </p:grpSpPr>
        <p:sp>
          <p:nvSpPr>
            <p:cNvPr id="60437" name="Freeform 8"/>
            <p:cNvSpPr>
              <a:spLocks/>
            </p:cNvSpPr>
            <p:nvPr/>
          </p:nvSpPr>
          <p:spPr bwMode="auto">
            <a:xfrm>
              <a:off x="3130550" y="3789363"/>
              <a:ext cx="4608513" cy="804862"/>
            </a:xfrm>
            <a:custGeom>
              <a:avLst/>
              <a:gdLst>
                <a:gd name="T0" fmla="*/ 0 w 2903"/>
                <a:gd name="T1" fmla="*/ 2147483646 h 507"/>
                <a:gd name="T2" fmla="*/ 2147483646 w 2903"/>
                <a:gd name="T3" fmla="*/ 2147483646 h 507"/>
                <a:gd name="T4" fmla="*/ 2147483646 w 2903"/>
                <a:gd name="T5" fmla="*/ 2147483646 h 507"/>
                <a:gd name="T6" fmla="*/ 2147483646 w 2903"/>
                <a:gd name="T7" fmla="*/ 2147483646 h 507"/>
                <a:gd name="T8" fmla="*/ 2147483646 w 2903"/>
                <a:gd name="T9" fmla="*/ 2147483646 h 507"/>
                <a:gd name="T10" fmla="*/ 2147483646 w 2903"/>
                <a:gd name="T11" fmla="*/ 2147483646 h 507"/>
                <a:gd name="T12" fmla="*/ 2147483646 w 2903"/>
                <a:gd name="T13" fmla="*/ 2147483646 h 507"/>
                <a:gd name="T14" fmla="*/ 2147483646 w 2903"/>
                <a:gd name="T15" fmla="*/ 2147483646 h 507"/>
                <a:gd name="T16" fmla="*/ 2147483646 w 2903"/>
                <a:gd name="T17" fmla="*/ 2147483646 h 507"/>
                <a:gd name="T18" fmla="*/ 2147483646 w 2903"/>
                <a:gd name="T19" fmla="*/ 2147483646 h 507"/>
                <a:gd name="T20" fmla="*/ 2147483646 w 2903"/>
                <a:gd name="T21" fmla="*/ 2147483646 h 507"/>
                <a:gd name="T22" fmla="*/ 2147483646 w 2903"/>
                <a:gd name="T23" fmla="*/ 2147483646 h 507"/>
                <a:gd name="T24" fmla="*/ 2147483646 w 2903"/>
                <a:gd name="T25" fmla="*/ 2147483646 h 507"/>
                <a:gd name="T26" fmla="*/ 2147483646 w 2903"/>
                <a:gd name="T27" fmla="*/ 2147483646 h 507"/>
                <a:gd name="T28" fmla="*/ 2147483646 w 2903"/>
                <a:gd name="T29" fmla="*/ 0 h 5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507"/>
                <a:gd name="T47" fmla="*/ 2903 w 2903"/>
                <a:gd name="T48" fmla="*/ 507 h 5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507">
                  <a:moveTo>
                    <a:pt x="0" y="226"/>
                  </a:moveTo>
                  <a:cubicBezTo>
                    <a:pt x="41" y="237"/>
                    <a:pt x="64" y="247"/>
                    <a:pt x="136" y="272"/>
                  </a:cubicBezTo>
                  <a:cubicBezTo>
                    <a:pt x="208" y="297"/>
                    <a:pt x="364" y="402"/>
                    <a:pt x="431" y="376"/>
                  </a:cubicBezTo>
                  <a:cubicBezTo>
                    <a:pt x="498" y="350"/>
                    <a:pt x="516" y="127"/>
                    <a:pt x="541" y="114"/>
                  </a:cubicBezTo>
                  <a:cubicBezTo>
                    <a:pt x="566" y="101"/>
                    <a:pt x="567" y="289"/>
                    <a:pt x="583" y="300"/>
                  </a:cubicBezTo>
                  <a:cubicBezTo>
                    <a:pt x="599" y="311"/>
                    <a:pt x="611" y="216"/>
                    <a:pt x="635" y="181"/>
                  </a:cubicBezTo>
                  <a:cubicBezTo>
                    <a:pt x="659" y="146"/>
                    <a:pt x="688" y="67"/>
                    <a:pt x="726" y="90"/>
                  </a:cubicBezTo>
                  <a:cubicBezTo>
                    <a:pt x="764" y="113"/>
                    <a:pt x="824" y="257"/>
                    <a:pt x="862" y="317"/>
                  </a:cubicBezTo>
                  <a:cubicBezTo>
                    <a:pt x="900" y="377"/>
                    <a:pt x="900" y="423"/>
                    <a:pt x="953" y="453"/>
                  </a:cubicBezTo>
                  <a:cubicBezTo>
                    <a:pt x="1006" y="483"/>
                    <a:pt x="1066" y="491"/>
                    <a:pt x="1179" y="499"/>
                  </a:cubicBezTo>
                  <a:cubicBezTo>
                    <a:pt x="1292" y="507"/>
                    <a:pt x="1474" y="507"/>
                    <a:pt x="1633" y="499"/>
                  </a:cubicBezTo>
                  <a:cubicBezTo>
                    <a:pt x="1792" y="491"/>
                    <a:pt x="2003" y="483"/>
                    <a:pt x="2132" y="453"/>
                  </a:cubicBezTo>
                  <a:cubicBezTo>
                    <a:pt x="2261" y="423"/>
                    <a:pt x="2306" y="370"/>
                    <a:pt x="2404" y="317"/>
                  </a:cubicBezTo>
                  <a:cubicBezTo>
                    <a:pt x="2502" y="264"/>
                    <a:pt x="2639" y="189"/>
                    <a:pt x="2722" y="136"/>
                  </a:cubicBezTo>
                  <a:cubicBezTo>
                    <a:pt x="2805" y="83"/>
                    <a:pt x="2854" y="41"/>
                    <a:pt x="2903" y="0"/>
                  </a:cubicBez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8" name="Text Box 20"/>
            <p:cNvSpPr txBox="1">
              <a:spLocks noChangeArrowheads="1"/>
            </p:cNvSpPr>
            <p:nvPr/>
          </p:nvSpPr>
          <p:spPr bwMode="auto">
            <a:xfrm>
              <a:off x="3844932" y="3522666"/>
              <a:ext cx="304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00FF"/>
                  </a:solidFill>
                  <a:latin typeface="Garamond" panose="02020404030301010803" pitchFamily="18" charset="0"/>
                </a:rPr>
                <a:t>2</a:t>
              </a:r>
            </a:p>
          </p:txBody>
        </p:sp>
      </p:grpSp>
      <p:grpSp>
        <p:nvGrpSpPr>
          <p:cNvPr id="8" name="Skupina 7"/>
          <p:cNvGrpSpPr>
            <a:grpSpLocks/>
          </p:cNvGrpSpPr>
          <p:nvPr/>
        </p:nvGrpSpPr>
        <p:grpSpPr bwMode="auto">
          <a:xfrm>
            <a:off x="5276484" y="3929768"/>
            <a:ext cx="4608513" cy="1292225"/>
            <a:chOff x="3159252" y="3302000"/>
            <a:chExt cx="4608513" cy="1292225"/>
          </a:xfrm>
        </p:grpSpPr>
        <p:sp>
          <p:nvSpPr>
            <p:cNvPr id="60435" name="Freeform 9"/>
            <p:cNvSpPr>
              <a:spLocks/>
            </p:cNvSpPr>
            <p:nvPr/>
          </p:nvSpPr>
          <p:spPr bwMode="auto">
            <a:xfrm>
              <a:off x="3159252" y="3302000"/>
              <a:ext cx="4608513" cy="1292225"/>
            </a:xfrm>
            <a:custGeom>
              <a:avLst/>
              <a:gdLst>
                <a:gd name="T0" fmla="*/ 0 w 2903"/>
                <a:gd name="T1" fmla="*/ 2147483646 h 814"/>
                <a:gd name="T2" fmla="*/ 2147483646 w 2903"/>
                <a:gd name="T3" fmla="*/ 2147483646 h 814"/>
                <a:gd name="T4" fmla="*/ 2147483646 w 2903"/>
                <a:gd name="T5" fmla="*/ 2147483646 h 814"/>
                <a:gd name="T6" fmla="*/ 2147483646 w 2903"/>
                <a:gd name="T7" fmla="*/ 2147483646 h 814"/>
                <a:gd name="T8" fmla="*/ 2147483646 w 2903"/>
                <a:gd name="T9" fmla="*/ 2147483646 h 814"/>
                <a:gd name="T10" fmla="*/ 2147483646 w 2903"/>
                <a:gd name="T11" fmla="*/ 2147483646 h 814"/>
                <a:gd name="T12" fmla="*/ 2147483646 w 2903"/>
                <a:gd name="T13" fmla="*/ 2147483646 h 814"/>
                <a:gd name="T14" fmla="*/ 2147483646 w 2903"/>
                <a:gd name="T15" fmla="*/ 2147483646 h 814"/>
                <a:gd name="T16" fmla="*/ 2147483646 w 2903"/>
                <a:gd name="T17" fmla="*/ 2147483646 h 814"/>
                <a:gd name="T18" fmla="*/ 2147483646 w 2903"/>
                <a:gd name="T19" fmla="*/ 2147483646 h 814"/>
                <a:gd name="T20" fmla="*/ 2147483646 w 2903"/>
                <a:gd name="T21" fmla="*/ 2147483646 h 814"/>
                <a:gd name="T22" fmla="*/ 2147483646 w 2903"/>
                <a:gd name="T23" fmla="*/ 2147483646 h 814"/>
                <a:gd name="T24" fmla="*/ 2147483646 w 2903"/>
                <a:gd name="T25" fmla="*/ 2147483646 h 814"/>
                <a:gd name="T26" fmla="*/ 2147483646 w 2903"/>
                <a:gd name="T27" fmla="*/ 2147483646 h 814"/>
                <a:gd name="T28" fmla="*/ 2147483646 w 2903"/>
                <a:gd name="T29" fmla="*/ 2147483646 h 8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814"/>
                <a:gd name="T47" fmla="*/ 2903 w 2903"/>
                <a:gd name="T48" fmla="*/ 814 h 8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814">
                  <a:moveTo>
                    <a:pt x="0" y="533"/>
                  </a:moveTo>
                  <a:cubicBezTo>
                    <a:pt x="37" y="545"/>
                    <a:pt x="159" y="693"/>
                    <a:pt x="219" y="607"/>
                  </a:cubicBezTo>
                  <a:cubicBezTo>
                    <a:pt x="279" y="521"/>
                    <a:pt x="322" y="0"/>
                    <a:pt x="363" y="14"/>
                  </a:cubicBezTo>
                  <a:cubicBezTo>
                    <a:pt x="404" y="28"/>
                    <a:pt x="434" y="583"/>
                    <a:pt x="465" y="692"/>
                  </a:cubicBezTo>
                  <a:cubicBezTo>
                    <a:pt x="496" y="801"/>
                    <a:pt x="521" y="700"/>
                    <a:pt x="549" y="666"/>
                  </a:cubicBezTo>
                  <a:cubicBezTo>
                    <a:pt x="577" y="632"/>
                    <a:pt x="605" y="533"/>
                    <a:pt x="635" y="488"/>
                  </a:cubicBezTo>
                  <a:cubicBezTo>
                    <a:pt x="665" y="443"/>
                    <a:pt x="688" y="374"/>
                    <a:pt x="726" y="397"/>
                  </a:cubicBezTo>
                  <a:cubicBezTo>
                    <a:pt x="764" y="420"/>
                    <a:pt x="824" y="564"/>
                    <a:pt x="862" y="624"/>
                  </a:cubicBezTo>
                  <a:cubicBezTo>
                    <a:pt x="900" y="684"/>
                    <a:pt x="900" y="730"/>
                    <a:pt x="953" y="760"/>
                  </a:cubicBezTo>
                  <a:cubicBezTo>
                    <a:pt x="1006" y="790"/>
                    <a:pt x="1066" y="798"/>
                    <a:pt x="1179" y="806"/>
                  </a:cubicBezTo>
                  <a:cubicBezTo>
                    <a:pt x="1292" y="814"/>
                    <a:pt x="1474" y="814"/>
                    <a:pt x="1633" y="806"/>
                  </a:cubicBezTo>
                  <a:cubicBezTo>
                    <a:pt x="1792" y="798"/>
                    <a:pt x="2003" y="790"/>
                    <a:pt x="2132" y="760"/>
                  </a:cubicBezTo>
                  <a:cubicBezTo>
                    <a:pt x="2261" y="730"/>
                    <a:pt x="2306" y="677"/>
                    <a:pt x="2404" y="624"/>
                  </a:cubicBezTo>
                  <a:cubicBezTo>
                    <a:pt x="2502" y="571"/>
                    <a:pt x="2639" y="496"/>
                    <a:pt x="2722" y="443"/>
                  </a:cubicBezTo>
                  <a:cubicBezTo>
                    <a:pt x="2805" y="390"/>
                    <a:pt x="2854" y="348"/>
                    <a:pt x="2903" y="307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6" name="Text Box 21"/>
            <p:cNvSpPr txBox="1">
              <a:spLocks noChangeArrowheads="1"/>
            </p:cNvSpPr>
            <p:nvPr/>
          </p:nvSpPr>
          <p:spPr bwMode="auto">
            <a:xfrm>
              <a:off x="3568393" y="3858978"/>
              <a:ext cx="304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FF3300"/>
                  </a:solidFill>
                  <a:latin typeface="Garamond" panose="02020404030301010803" pitchFamily="18" charset="0"/>
                </a:rPr>
                <a:t>3</a:t>
              </a:r>
            </a:p>
          </p:txBody>
        </p:sp>
      </p:grpSp>
      <p:sp>
        <p:nvSpPr>
          <p:cNvPr id="31759" name="TextovéPole 23"/>
          <p:cNvSpPr txBox="1">
            <a:spLocks noChangeArrowheads="1"/>
          </p:cNvSpPr>
          <p:nvPr/>
        </p:nvSpPr>
        <p:spPr bwMode="auto">
          <a:xfrm>
            <a:off x="5331688" y="6009248"/>
            <a:ext cx="6048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Píky 2 a 3: informace o struktuře DNA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1758" y="4826731"/>
            <a:ext cx="906706" cy="1744470"/>
          </a:xfrm>
          <a:prstGeom prst="rect">
            <a:avLst/>
          </a:prstGeom>
        </p:spPr>
      </p:pic>
      <p:sp>
        <p:nvSpPr>
          <p:cNvPr id="60430" name="Nadpis 108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324492" cy="658815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cs-CZ" altLang="cs-CZ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Adsorpčně-desorpční procesy DNA na negativně nabitém </a:t>
            </a:r>
            <a:r>
              <a:rPr lang="cs-CZ" altLang="cs-CZ" sz="32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Hg</a:t>
            </a:r>
            <a:r>
              <a:rPr lang="cs-CZ" altLang="cs-CZ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 povrchu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098982" y="2564178"/>
            <a:ext cx="45885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600" dirty="0"/>
              <a:t>Složky DNA, které mohou vstoupit do kontaktu </a:t>
            </a:r>
          </a:p>
          <a:p>
            <a:r>
              <a:rPr lang="cs-CZ" altLang="cs-CZ" sz="1600" dirty="0"/>
              <a:t>s povrchem elektrody: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267084" y="4128206"/>
            <a:ext cx="20008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600" dirty="0">
                <a:solidFill>
                  <a:srgbClr val="33CC33"/>
                </a:solidFill>
              </a:rPr>
              <a:t>cukr-fosfátová páteř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6035308" y="3802767"/>
            <a:ext cx="16450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600" dirty="0">
                <a:solidFill>
                  <a:srgbClr val="0000FF"/>
                </a:solidFill>
              </a:rPr>
              <a:t>hrany </a:t>
            </a:r>
            <a:r>
              <a:rPr lang="cs-CZ" altLang="cs-CZ" sz="1600" b="1" dirty="0">
                <a:solidFill>
                  <a:srgbClr val="0000FF"/>
                </a:solidFill>
              </a:rPr>
              <a:t>párů</a:t>
            </a:r>
            <a:r>
              <a:rPr lang="cs-CZ" altLang="cs-CZ" sz="1600" dirty="0">
                <a:solidFill>
                  <a:srgbClr val="0000FF"/>
                </a:solidFill>
              </a:rPr>
              <a:t> bází</a:t>
            </a:r>
          </a:p>
        </p:txBody>
      </p: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5725746" y="3485268"/>
            <a:ext cx="1871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600" dirty="0">
                <a:solidFill>
                  <a:srgbClr val="FF0000"/>
                </a:solidFill>
              </a:rPr>
              <a:t>nespárované báze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98982" y="1259266"/>
            <a:ext cx="4934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-cukr-fosfátová páteř DNA je negativně nabitá</a:t>
            </a:r>
          </a:p>
          <a:p>
            <a:r>
              <a:rPr lang="cs-CZ" sz="2000" dirty="0"/>
              <a:t>-báze jsou relativně hydrofobní </a:t>
            </a:r>
          </a:p>
        </p:txBody>
      </p:sp>
    </p:spTree>
    <p:extLst>
      <p:ext uri="{BB962C8B-B14F-4D97-AF65-F5344CB8AC3E}">
        <p14:creationId xmlns:p14="http://schemas.microsoft.com/office/powerpoint/2010/main" val="28424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9" grpId="0"/>
      <p:bldP spid="10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95" y="807403"/>
            <a:ext cx="28670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512185" y="213361"/>
            <a:ext cx="625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Elektrochemické metody … polarografie</a:t>
            </a:r>
          </a:p>
        </p:txBody>
      </p:sp>
      <p:sp>
        <p:nvSpPr>
          <p:cNvPr id="44036" name="Freeform 3"/>
          <p:cNvSpPr>
            <a:spLocks/>
          </p:cNvSpPr>
          <p:nvPr/>
        </p:nvSpPr>
        <p:spPr bwMode="auto">
          <a:xfrm>
            <a:off x="3938270" y="1701165"/>
            <a:ext cx="7200900" cy="3600450"/>
          </a:xfrm>
          <a:custGeom>
            <a:avLst/>
            <a:gdLst>
              <a:gd name="T0" fmla="*/ 0 w 4536"/>
              <a:gd name="T1" fmla="*/ 0 h 2268"/>
              <a:gd name="T2" fmla="*/ 0 w 4536"/>
              <a:gd name="T3" fmla="*/ 2147483647 h 2268"/>
              <a:gd name="T4" fmla="*/ 2147483647 w 4536"/>
              <a:gd name="T5" fmla="*/ 2147483647 h 2268"/>
              <a:gd name="T6" fmla="*/ 0 60000 65536"/>
              <a:gd name="T7" fmla="*/ 0 60000 65536"/>
              <a:gd name="T8" fmla="*/ 0 60000 65536"/>
              <a:gd name="T9" fmla="*/ 0 w 4536"/>
              <a:gd name="T10" fmla="*/ 0 h 2268"/>
              <a:gd name="T11" fmla="*/ 4536 w 4536"/>
              <a:gd name="T12" fmla="*/ 2268 h 2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2268">
                <a:moveTo>
                  <a:pt x="0" y="0"/>
                </a:moveTo>
                <a:lnTo>
                  <a:pt x="0" y="2268"/>
                </a:lnTo>
                <a:lnTo>
                  <a:pt x="4536" y="22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3506470" y="177260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10851833" y="5373053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-E</a:t>
            </a:r>
          </a:p>
        </p:txBody>
      </p:sp>
      <p:sp>
        <p:nvSpPr>
          <p:cNvPr id="44039" name="Freeform 6"/>
          <p:cNvSpPr>
            <a:spLocks/>
          </p:cNvSpPr>
          <p:nvPr/>
        </p:nvSpPr>
        <p:spPr bwMode="auto">
          <a:xfrm>
            <a:off x="4298634" y="2204403"/>
            <a:ext cx="6408737" cy="2881312"/>
          </a:xfrm>
          <a:custGeom>
            <a:avLst/>
            <a:gdLst>
              <a:gd name="T0" fmla="*/ 0 w 4037"/>
              <a:gd name="T1" fmla="*/ 2147483647 h 1815"/>
              <a:gd name="T2" fmla="*/ 2147483647 w 4037"/>
              <a:gd name="T3" fmla="*/ 2147483647 h 1815"/>
              <a:gd name="T4" fmla="*/ 2147483647 w 4037"/>
              <a:gd name="T5" fmla="*/ 2147483647 h 1815"/>
              <a:gd name="T6" fmla="*/ 2147483647 w 4037"/>
              <a:gd name="T7" fmla="*/ 2147483647 h 1815"/>
              <a:gd name="T8" fmla="*/ 2147483647 w 4037"/>
              <a:gd name="T9" fmla="*/ 2147483647 h 1815"/>
              <a:gd name="T10" fmla="*/ 2147483647 w 4037"/>
              <a:gd name="T11" fmla="*/ 2058966505 h 1815"/>
              <a:gd name="T12" fmla="*/ 2147483647 w 4037"/>
              <a:gd name="T13" fmla="*/ 0 h 18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37"/>
              <a:gd name="T22" fmla="*/ 0 h 1815"/>
              <a:gd name="T23" fmla="*/ 4037 w 4037"/>
              <a:gd name="T24" fmla="*/ 1815 h 18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37" h="1815">
                <a:moveTo>
                  <a:pt x="0" y="1815"/>
                </a:moveTo>
                <a:cubicBezTo>
                  <a:pt x="472" y="1799"/>
                  <a:pt x="945" y="1784"/>
                  <a:pt x="1361" y="1769"/>
                </a:cubicBezTo>
                <a:cubicBezTo>
                  <a:pt x="1777" y="1754"/>
                  <a:pt x="2163" y="1747"/>
                  <a:pt x="2495" y="1724"/>
                </a:cubicBezTo>
                <a:cubicBezTo>
                  <a:pt x="2827" y="1701"/>
                  <a:pt x="3152" y="1694"/>
                  <a:pt x="3356" y="1633"/>
                </a:cubicBezTo>
                <a:cubicBezTo>
                  <a:pt x="3560" y="1572"/>
                  <a:pt x="3628" y="1497"/>
                  <a:pt x="3719" y="1361"/>
                </a:cubicBezTo>
                <a:cubicBezTo>
                  <a:pt x="3810" y="1225"/>
                  <a:pt x="3848" y="1044"/>
                  <a:pt x="3901" y="817"/>
                </a:cubicBezTo>
                <a:cubicBezTo>
                  <a:pt x="3954" y="590"/>
                  <a:pt x="3995" y="295"/>
                  <a:pt x="4037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4040" name="Group 7"/>
          <p:cNvGrpSpPr>
            <a:grpSpLocks/>
          </p:cNvGrpSpPr>
          <p:nvPr/>
        </p:nvGrpSpPr>
        <p:grpSpPr bwMode="auto">
          <a:xfrm>
            <a:off x="7187883" y="807403"/>
            <a:ext cx="647700" cy="1992312"/>
            <a:chOff x="3334" y="482"/>
            <a:chExt cx="408" cy="1255"/>
          </a:xfrm>
        </p:grpSpPr>
        <p:sp>
          <p:nvSpPr>
            <p:cNvPr id="44058" name="Freeform 8"/>
            <p:cNvSpPr>
              <a:spLocks/>
            </p:cNvSpPr>
            <p:nvPr/>
          </p:nvSpPr>
          <p:spPr bwMode="auto">
            <a:xfrm>
              <a:off x="3334" y="482"/>
              <a:ext cx="408" cy="1043"/>
            </a:xfrm>
            <a:custGeom>
              <a:avLst/>
              <a:gdLst>
                <a:gd name="T0" fmla="*/ 0 w 408"/>
                <a:gd name="T1" fmla="*/ 363 h 1043"/>
                <a:gd name="T2" fmla="*/ 0 w 408"/>
                <a:gd name="T3" fmla="*/ 1043 h 1043"/>
                <a:gd name="T4" fmla="*/ 408 w 408"/>
                <a:gd name="T5" fmla="*/ 1043 h 1043"/>
                <a:gd name="T6" fmla="*/ 408 w 408"/>
                <a:gd name="T7" fmla="*/ 0 h 10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1043"/>
                <a:gd name="T14" fmla="*/ 408 w 408"/>
                <a:gd name="T15" fmla="*/ 1043 h 10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1043">
                  <a:moveTo>
                    <a:pt x="0" y="363"/>
                  </a:moveTo>
                  <a:lnTo>
                    <a:pt x="0" y="1043"/>
                  </a:lnTo>
                  <a:lnTo>
                    <a:pt x="408" y="1043"/>
                  </a:lnTo>
                  <a:lnTo>
                    <a:pt x="4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9" name="Line 9"/>
            <p:cNvSpPr>
              <a:spLocks noChangeShapeType="1"/>
            </p:cNvSpPr>
            <p:nvPr/>
          </p:nvSpPr>
          <p:spPr bwMode="auto">
            <a:xfrm>
              <a:off x="3543" y="527"/>
              <a:ext cx="0" cy="998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0" name="Oval 10"/>
            <p:cNvSpPr>
              <a:spLocks noChangeArrowheads="1"/>
            </p:cNvSpPr>
            <p:nvPr/>
          </p:nvSpPr>
          <p:spPr bwMode="auto">
            <a:xfrm>
              <a:off x="3429" y="1512"/>
              <a:ext cx="225" cy="2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70070" y="2204403"/>
            <a:ext cx="6337300" cy="2843212"/>
            <a:chOff x="884" y="1434"/>
            <a:chExt cx="3992" cy="1791"/>
          </a:xfrm>
        </p:grpSpPr>
        <p:sp>
          <p:nvSpPr>
            <p:cNvPr id="44050" name="Text Box 12"/>
            <p:cNvSpPr txBox="1">
              <a:spLocks noChangeArrowheads="1"/>
            </p:cNvSpPr>
            <p:nvPr/>
          </p:nvSpPr>
          <p:spPr bwMode="auto">
            <a:xfrm>
              <a:off x="3101" y="1961"/>
              <a:ext cx="4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400" dirty="0"/>
                <a:t>Cd</a:t>
              </a:r>
              <a:r>
                <a:rPr lang="cs-CZ" altLang="cs-CZ" sz="2400" baseline="30000" dirty="0"/>
                <a:t>0</a:t>
              </a:r>
              <a:endParaRPr lang="cs-CZ" altLang="cs-CZ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44051" name="Group 13"/>
            <p:cNvGrpSpPr>
              <a:grpSpLocks/>
            </p:cNvGrpSpPr>
            <p:nvPr/>
          </p:nvGrpSpPr>
          <p:grpSpPr bwMode="auto">
            <a:xfrm>
              <a:off x="884" y="1434"/>
              <a:ext cx="3992" cy="1791"/>
              <a:chOff x="884" y="1434"/>
              <a:chExt cx="3992" cy="1791"/>
            </a:xfrm>
          </p:grpSpPr>
          <p:sp>
            <p:nvSpPr>
              <p:cNvPr id="44052" name="Freeform 14"/>
              <p:cNvSpPr>
                <a:spLocks/>
              </p:cNvSpPr>
              <p:nvPr/>
            </p:nvSpPr>
            <p:spPr bwMode="auto">
              <a:xfrm>
                <a:off x="884" y="1434"/>
                <a:ext cx="3992" cy="1791"/>
              </a:xfrm>
              <a:custGeom>
                <a:avLst/>
                <a:gdLst>
                  <a:gd name="T0" fmla="*/ 0 w 3992"/>
                  <a:gd name="T1" fmla="*/ 1769 h 1791"/>
                  <a:gd name="T2" fmla="*/ 408 w 3992"/>
                  <a:gd name="T3" fmla="*/ 1769 h 1791"/>
                  <a:gd name="T4" fmla="*/ 1150 w 3992"/>
                  <a:gd name="T5" fmla="*/ 1761 h 1791"/>
                  <a:gd name="T6" fmla="*/ 1699 w 3992"/>
                  <a:gd name="T7" fmla="*/ 1698 h 1791"/>
                  <a:gd name="T8" fmla="*/ 2014 w 3992"/>
                  <a:gd name="T9" fmla="*/ 1203 h 1791"/>
                  <a:gd name="T10" fmla="*/ 2383 w 3992"/>
                  <a:gd name="T11" fmla="*/ 1122 h 1791"/>
                  <a:gd name="T12" fmla="*/ 2722 w 3992"/>
                  <a:gd name="T13" fmla="*/ 1089 h 1791"/>
                  <a:gd name="T14" fmla="*/ 3357 w 3992"/>
                  <a:gd name="T15" fmla="*/ 998 h 1791"/>
                  <a:gd name="T16" fmla="*/ 3823 w 3992"/>
                  <a:gd name="T17" fmla="*/ 780 h 1791"/>
                  <a:gd name="T18" fmla="*/ 3992 w 3992"/>
                  <a:gd name="T19" fmla="*/ 0 h 17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92"/>
                  <a:gd name="T31" fmla="*/ 0 h 1791"/>
                  <a:gd name="T32" fmla="*/ 3992 w 3992"/>
                  <a:gd name="T33" fmla="*/ 1791 h 17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92" h="1791">
                    <a:moveTo>
                      <a:pt x="0" y="1769"/>
                    </a:moveTo>
                    <a:cubicBezTo>
                      <a:pt x="105" y="1772"/>
                      <a:pt x="216" y="1770"/>
                      <a:pt x="408" y="1769"/>
                    </a:cubicBezTo>
                    <a:cubicBezTo>
                      <a:pt x="600" y="1768"/>
                      <a:pt x="935" y="1773"/>
                      <a:pt x="1150" y="1761"/>
                    </a:cubicBezTo>
                    <a:cubicBezTo>
                      <a:pt x="1365" y="1749"/>
                      <a:pt x="1555" y="1791"/>
                      <a:pt x="1699" y="1698"/>
                    </a:cubicBezTo>
                    <a:cubicBezTo>
                      <a:pt x="1843" y="1605"/>
                      <a:pt x="1900" y="1299"/>
                      <a:pt x="2014" y="1203"/>
                    </a:cubicBezTo>
                    <a:cubicBezTo>
                      <a:pt x="2128" y="1107"/>
                      <a:pt x="2265" y="1141"/>
                      <a:pt x="2383" y="1122"/>
                    </a:cubicBezTo>
                    <a:cubicBezTo>
                      <a:pt x="2501" y="1103"/>
                      <a:pt x="2560" y="1110"/>
                      <a:pt x="2722" y="1089"/>
                    </a:cubicBezTo>
                    <a:cubicBezTo>
                      <a:pt x="2884" y="1068"/>
                      <a:pt x="3174" y="1050"/>
                      <a:pt x="3357" y="998"/>
                    </a:cubicBezTo>
                    <a:cubicBezTo>
                      <a:pt x="3540" y="946"/>
                      <a:pt x="3717" y="946"/>
                      <a:pt x="3823" y="780"/>
                    </a:cubicBezTo>
                    <a:cubicBezTo>
                      <a:pt x="3929" y="614"/>
                      <a:pt x="3957" y="162"/>
                      <a:pt x="3992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4053" name="Group 15"/>
              <p:cNvGrpSpPr>
                <a:grpSpLocks/>
              </p:cNvGrpSpPr>
              <p:nvPr/>
            </p:nvGrpSpPr>
            <p:grpSpPr bwMode="auto">
              <a:xfrm>
                <a:off x="2184" y="1747"/>
                <a:ext cx="1040" cy="518"/>
                <a:chOff x="2184" y="1747"/>
                <a:chExt cx="1040" cy="518"/>
              </a:xfrm>
            </p:grpSpPr>
            <p:sp>
              <p:nvSpPr>
                <p:cNvPr id="4405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84" y="1974"/>
                  <a:ext cx="51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cs-CZ" altLang="cs-CZ" sz="2400" dirty="0"/>
                    <a:t>Cd</a:t>
                  </a:r>
                  <a:r>
                    <a:rPr lang="cs-CZ" altLang="cs-CZ" sz="2400" baseline="30000" dirty="0"/>
                    <a:t>2+</a:t>
                  </a:r>
                </a:p>
              </p:txBody>
            </p:sp>
            <p:sp>
              <p:nvSpPr>
                <p:cNvPr id="44055" name="AutoShape 17"/>
                <p:cNvSpPr>
                  <a:spLocks noChangeArrowheads="1"/>
                </p:cNvSpPr>
                <p:nvPr/>
              </p:nvSpPr>
              <p:spPr bwMode="auto">
                <a:xfrm>
                  <a:off x="2637" y="2052"/>
                  <a:ext cx="468" cy="108"/>
                </a:xfrm>
                <a:prstGeom prst="notchedRightArrow">
                  <a:avLst>
                    <a:gd name="adj1" fmla="val 50000"/>
                    <a:gd name="adj2" fmla="val 108333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44056" name="Freeform 18"/>
                <p:cNvSpPr>
                  <a:spLocks/>
                </p:cNvSpPr>
                <p:nvPr/>
              </p:nvSpPr>
              <p:spPr bwMode="auto">
                <a:xfrm>
                  <a:off x="2786" y="1791"/>
                  <a:ext cx="166" cy="288"/>
                </a:xfrm>
                <a:custGeom>
                  <a:avLst/>
                  <a:gdLst>
                    <a:gd name="T0" fmla="*/ 31 w 166"/>
                    <a:gd name="T1" fmla="*/ 0 h 288"/>
                    <a:gd name="T2" fmla="*/ 22 w 166"/>
                    <a:gd name="T3" fmla="*/ 144 h 288"/>
                    <a:gd name="T4" fmla="*/ 166 w 166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288"/>
                    <a:gd name="T11" fmla="*/ 166 w 16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288">
                      <a:moveTo>
                        <a:pt x="31" y="0"/>
                      </a:moveTo>
                      <a:cubicBezTo>
                        <a:pt x="30" y="24"/>
                        <a:pt x="0" y="96"/>
                        <a:pt x="22" y="144"/>
                      </a:cubicBezTo>
                      <a:cubicBezTo>
                        <a:pt x="44" y="192"/>
                        <a:pt x="136" y="258"/>
                        <a:pt x="166" y="288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05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03" y="1747"/>
                  <a:ext cx="32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cs-CZ" altLang="cs-CZ" dirty="0">
                      <a:solidFill>
                        <a:srgbClr val="FF0000"/>
                      </a:solidFill>
                    </a:rPr>
                    <a:t>2e</a:t>
                  </a:r>
                  <a:r>
                    <a:rPr lang="cs-CZ" altLang="cs-CZ" sz="2400" baseline="30000" dirty="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</p:grpSp>
        </p:grpSp>
      </p:grp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7324408" y="4214178"/>
            <a:ext cx="0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5789295" y="5506403"/>
            <a:ext cx="6046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identifikace</a:t>
            </a:r>
            <a:r>
              <a:rPr lang="cs-CZ" altLang="cs-CZ">
                <a:solidFill>
                  <a:srgbClr val="0000FF"/>
                </a:solidFill>
              </a:rPr>
              <a:t> </a:t>
            </a:r>
            <a:r>
              <a:rPr lang="cs-CZ" altLang="cs-CZ" b="1">
                <a:solidFill>
                  <a:srgbClr val="FF0000"/>
                </a:solidFill>
              </a:rPr>
              <a:t>elektrochemicky aktivní</a:t>
            </a:r>
            <a:r>
              <a:rPr lang="cs-CZ" altLang="cs-CZ">
                <a:solidFill>
                  <a:srgbClr val="FF0000"/>
                </a:solidFill>
              </a:rPr>
              <a:t> </a:t>
            </a:r>
            <a:r>
              <a:rPr lang="cs-CZ" altLang="cs-CZ">
                <a:solidFill>
                  <a:srgbClr val="0000FF"/>
                </a:solidFill>
              </a:rPr>
              <a:t>látky</a:t>
            </a:r>
          </a:p>
          <a:p>
            <a:pPr eaLnBrk="1" hangingPunct="1"/>
            <a:r>
              <a:rPr lang="cs-CZ" altLang="cs-CZ">
                <a:solidFill>
                  <a:srgbClr val="0000FF"/>
                </a:solidFill>
              </a:rPr>
              <a:t>(co to je)</a:t>
            </a: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5867084" y="3999866"/>
            <a:ext cx="2028825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6252845" y="4028441"/>
            <a:ext cx="0" cy="957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4004945" y="420465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kvantifikace</a:t>
            </a:r>
          </a:p>
          <a:p>
            <a:pPr eaLnBrk="1" hangingPunct="1"/>
            <a:r>
              <a:rPr lang="cs-CZ" altLang="cs-CZ">
                <a:solidFill>
                  <a:srgbClr val="0000FF"/>
                </a:solidFill>
              </a:rPr>
              <a:t>(jaká je koncentrace)</a:t>
            </a:r>
          </a:p>
        </p:txBody>
      </p:sp>
      <p:sp>
        <p:nvSpPr>
          <p:cNvPr id="44047" name="Text Box 25"/>
          <p:cNvSpPr txBox="1">
            <a:spLocks noChangeArrowheads="1"/>
          </p:cNvSpPr>
          <p:nvPr/>
        </p:nvSpPr>
        <p:spPr bwMode="auto">
          <a:xfrm>
            <a:off x="3274695" y="108839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44048" name="Text Box 26"/>
          <p:cNvSpPr txBox="1">
            <a:spLocks noChangeArrowheads="1"/>
          </p:cNvSpPr>
          <p:nvPr/>
        </p:nvSpPr>
        <p:spPr bwMode="auto">
          <a:xfrm>
            <a:off x="7876859" y="1189991"/>
            <a:ext cx="275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3" action="ppaction://hlinkfile"/>
              </a:rPr>
              <a:t>kapající rtuťová elektroda</a:t>
            </a:r>
            <a:endParaRPr lang="cs-CZ" altLang="cs-CZ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41" y="2920524"/>
            <a:ext cx="1095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4" y="4441099"/>
            <a:ext cx="2594292" cy="186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" y="6350000"/>
            <a:ext cx="209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Nobelova cena 1959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34746" y="3108117"/>
            <a:ext cx="2027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/>
              <a:t>Jaroslav Heyrovský</a:t>
            </a:r>
          </a:p>
        </p:txBody>
      </p:sp>
      <p:pic>
        <p:nvPicPr>
          <p:cNvPr id="17410" name="Picture 2" descr="Výsledek obrázku pro polarografická nádobk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" y="103630"/>
            <a:ext cx="2878379" cy="26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 animBg="1"/>
      <p:bldP spid="40981" grpId="0"/>
      <p:bldP spid="40982" grpId="0" animBg="1"/>
      <p:bldP spid="40983" grpId="0" animBg="1"/>
      <p:bldP spid="409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5"/>
          <p:cNvGrpSpPr>
            <a:grpSpLocks/>
          </p:cNvGrpSpPr>
          <p:nvPr/>
        </p:nvGrpSpPr>
        <p:grpSpPr bwMode="auto">
          <a:xfrm>
            <a:off x="5551488" y="1135064"/>
            <a:ext cx="2139950" cy="2662237"/>
            <a:chOff x="582" y="328"/>
            <a:chExt cx="1348" cy="1677"/>
          </a:xfrm>
        </p:grpSpPr>
        <p:pic>
          <p:nvPicPr>
            <p:cNvPr id="2664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" y="328"/>
              <a:ext cx="1348" cy="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0" name="Text Box 36"/>
            <p:cNvSpPr txBox="1">
              <a:spLocks noChangeArrowheads="1"/>
            </p:cNvSpPr>
            <p:nvPr/>
          </p:nvSpPr>
          <p:spPr bwMode="auto">
            <a:xfrm>
              <a:off x="1164" y="554"/>
              <a:ext cx="4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4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ssDNA</a:t>
              </a:r>
            </a:p>
          </p:txBody>
        </p:sp>
        <p:sp>
          <p:nvSpPr>
            <p:cNvPr id="185381" name="Text Box 37"/>
            <p:cNvSpPr txBox="1">
              <a:spLocks noChangeArrowheads="1"/>
            </p:cNvSpPr>
            <p:nvPr/>
          </p:nvSpPr>
          <p:spPr bwMode="auto">
            <a:xfrm>
              <a:off x="1178" y="1386"/>
              <a:ext cx="4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400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dsDNA</a:t>
              </a:r>
              <a:endParaRPr lang="cs-CZ" sz="1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8337551" y="1118395"/>
            <a:ext cx="2466976" cy="2171700"/>
            <a:chOff x="2124" y="525"/>
            <a:chExt cx="1554" cy="1368"/>
          </a:xfrm>
        </p:grpSpPr>
        <p:pic>
          <p:nvPicPr>
            <p:cNvPr id="26639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525"/>
              <a:ext cx="1245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2" name="Text Box 38"/>
            <p:cNvSpPr txBox="1">
              <a:spLocks noChangeArrowheads="1"/>
            </p:cNvSpPr>
            <p:nvPr/>
          </p:nvSpPr>
          <p:spPr bwMode="auto">
            <a:xfrm>
              <a:off x="2783" y="589"/>
              <a:ext cx="89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4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DNA bez zlomů</a:t>
              </a:r>
            </a:p>
          </p:txBody>
        </p:sp>
        <p:sp>
          <p:nvSpPr>
            <p:cNvPr id="185383" name="Text Box 39"/>
            <p:cNvSpPr txBox="1">
              <a:spLocks noChangeArrowheads="1"/>
            </p:cNvSpPr>
            <p:nvPr/>
          </p:nvSpPr>
          <p:spPr bwMode="auto">
            <a:xfrm>
              <a:off x="2814" y="1283"/>
              <a:ext cx="8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4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DNA se zlomy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7924015" y="3923508"/>
            <a:ext cx="3724279" cy="2154237"/>
            <a:chOff x="3508" y="565"/>
            <a:chExt cx="2346" cy="1357"/>
          </a:xfrm>
        </p:grpSpPr>
        <p:pic>
          <p:nvPicPr>
            <p:cNvPr id="26637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" y="741"/>
              <a:ext cx="2009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4" name="Text Box 40"/>
            <p:cNvSpPr txBox="1">
              <a:spLocks noChangeArrowheads="1"/>
            </p:cNvSpPr>
            <p:nvPr/>
          </p:nvSpPr>
          <p:spPr bwMode="auto">
            <a:xfrm>
              <a:off x="3508" y="565"/>
              <a:ext cx="23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interkalace</a:t>
              </a:r>
              <a:r>
                <a:rPr lang="cs-CZ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: interakce DNA s léčivy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745689" y="1358901"/>
            <a:ext cx="2471738" cy="2438400"/>
            <a:chOff x="1372" y="2456"/>
            <a:chExt cx="1557" cy="1536"/>
          </a:xfrm>
        </p:grpSpPr>
        <p:pic>
          <p:nvPicPr>
            <p:cNvPr id="26635" name="Picture 35" descr="RNA-DNA"/>
            <p:cNvPicPr>
              <a:picLocks noChangeAspect="1" noChangeArrowheads="1"/>
            </p:cNvPicPr>
            <p:nvPr/>
          </p:nvPicPr>
          <p:blipFill>
            <a:blip r:embed="rId5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" y="2635"/>
              <a:ext cx="1557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5" name="Text Box 41"/>
            <p:cNvSpPr txBox="1">
              <a:spLocks noChangeArrowheads="1"/>
            </p:cNvSpPr>
            <p:nvPr/>
          </p:nvSpPr>
          <p:spPr bwMode="auto">
            <a:xfrm>
              <a:off x="1706" y="2456"/>
              <a:ext cx="9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RNA vs. DNA</a:t>
              </a:r>
            </a:p>
          </p:txBody>
        </p:sp>
      </p:grpSp>
      <p:sp>
        <p:nvSpPr>
          <p:cNvPr id="23" name="Zástupný symbol pro obsah 6"/>
          <p:cNvSpPr txBox="1">
            <a:spLocks/>
          </p:cNvSpPr>
          <p:nvPr/>
        </p:nvSpPr>
        <p:spPr>
          <a:xfrm>
            <a:off x="776571" y="569120"/>
            <a:ext cx="4468812" cy="47958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28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24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20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>
                <a:solidFill>
                  <a:srgbClr val="80808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cs-CZ" sz="2400" kern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3963193" y="4156076"/>
            <a:ext cx="3317875" cy="2504520"/>
            <a:chOff x="463550" y="2029252"/>
            <a:chExt cx="3318409" cy="2504459"/>
          </a:xfrm>
        </p:grpSpPr>
        <p:pic>
          <p:nvPicPr>
            <p:cNvPr id="26633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" y="2029252"/>
              <a:ext cx="3318409" cy="2159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841436" y="4164388"/>
              <a:ext cx="2159914" cy="36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superhelikální</a:t>
              </a:r>
              <a:r>
                <a:rPr lang="cs-CZ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DNA</a:t>
              </a:r>
            </a:p>
          </p:txBody>
        </p:sp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872198" y="326232"/>
            <a:ext cx="1077585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cs-CZ" sz="3200" dirty="0">
                <a:latin typeface="+mj-lt"/>
                <a:ea typeface="ＭＳ Ｐゴシック" charset="-128"/>
              </a:rPr>
              <a:t>Strukturní analýza nukleových kyselin pomocí adsorpce/desorpce</a:t>
            </a:r>
            <a:endParaRPr lang="en-GB" sz="3200" dirty="0">
              <a:latin typeface="+mj-lt"/>
              <a:ea typeface="ＭＳ Ｐゴシック" charset="-128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92037" y="4040190"/>
            <a:ext cx="3196043" cy="2360611"/>
            <a:chOff x="192037" y="4040190"/>
            <a:chExt cx="3196043" cy="2360611"/>
          </a:xfrm>
        </p:grpSpPr>
        <p:grpSp>
          <p:nvGrpSpPr>
            <p:cNvPr id="7" name="Skupina 6"/>
            <p:cNvGrpSpPr/>
            <p:nvPr/>
          </p:nvGrpSpPr>
          <p:grpSpPr>
            <a:xfrm>
              <a:off x="705936" y="4040190"/>
              <a:ext cx="2682144" cy="2360611"/>
              <a:chOff x="705936" y="4040190"/>
              <a:chExt cx="2682144" cy="2360611"/>
            </a:xfrm>
          </p:grpSpPr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936" y="4438519"/>
                <a:ext cx="2682144" cy="1962282"/>
              </a:xfrm>
              <a:prstGeom prst="rect">
                <a:avLst/>
              </a:prstGeom>
            </p:spPr>
          </p:pic>
          <p:sp>
            <p:nvSpPr>
              <p:cNvPr id="24" name="Text Box 41"/>
              <p:cNvSpPr txBox="1">
                <a:spLocks noChangeArrowheads="1"/>
              </p:cNvSpPr>
              <p:nvPr/>
            </p:nvSpPr>
            <p:spPr bwMode="auto">
              <a:xfrm>
                <a:off x="1054317" y="4040190"/>
                <a:ext cx="19544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cs-CZ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DNA </a:t>
                </a:r>
                <a:r>
                  <a:rPr lang="cs-CZ" dirty="0" err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kvadruplexy</a:t>
                </a:r>
                <a:endParaRPr lang="cs-CZ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37" y="4458825"/>
              <a:ext cx="478582" cy="77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63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Nadpis 1"/>
          <p:cNvSpPr>
            <a:spLocks noGrp="1"/>
          </p:cNvSpPr>
          <p:nvPr>
            <p:ph type="title"/>
          </p:nvPr>
        </p:nvSpPr>
        <p:spPr>
          <a:xfrm>
            <a:off x="331763" y="284153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sz="3600" dirty="0"/>
              <a:t>Modifikace DNA ve velkém žlábku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7851500" y="193667"/>
            <a:ext cx="2962275" cy="3068637"/>
            <a:chOff x="8629649" y="111750"/>
            <a:chExt cx="2962275" cy="3068637"/>
          </a:xfrm>
        </p:grpSpPr>
        <p:pic>
          <p:nvPicPr>
            <p:cNvPr id="45058" name="Obrázek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649" y="111750"/>
              <a:ext cx="2962275" cy="306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Hexagon 17"/>
            <p:cNvSpPr/>
            <p:nvPr/>
          </p:nvSpPr>
          <p:spPr bwMode="auto">
            <a:xfrm rot="20882166">
              <a:off x="10637836" y="1010275"/>
              <a:ext cx="469900" cy="401637"/>
            </a:xfrm>
            <a:prstGeom prst="hexagon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Hexagon 17"/>
            <p:cNvSpPr/>
            <p:nvPr/>
          </p:nvSpPr>
          <p:spPr bwMode="auto">
            <a:xfrm rot="20504949">
              <a:off x="9383711" y="895975"/>
              <a:ext cx="469900" cy="401637"/>
            </a:xfrm>
            <a:prstGeom prst="hexagon">
              <a:avLst/>
            </a:prstGeom>
            <a:solidFill>
              <a:srgbClr val="FFFF00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203" y="1759810"/>
            <a:ext cx="6469263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příprava </a:t>
            </a:r>
            <a:r>
              <a:rPr lang="cs-CZ" sz="2400" dirty="0" err="1"/>
              <a:t>funkcionalizovaných</a:t>
            </a:r>
            <a:r>
              <a:rPr lang="cs-CZ" sz="2400" dirty="0"/>
              <a:t> DNA – značení, studium DNA-protein interakcí apod.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objemné aromatické skupiny navázané na báze tak, že jsou přístupné přes velký žlábek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ovlivní adsorpčně-desorpční chování  </a:t>
            </a:r>
            <a:r>
              <a:rPr lang="cs-CZ" sz="2400" dirty="0" err="1"/>
              <a:t>dvouřetězcové</a:t>
            </a:r>
            <a:r>
              <a:rPr lang="cs-CZ" sz="2400" dirty="0"/>
              <a:t> DNA</a:t>
            </a:r>
            <a:endParaRPr lang="cs-CZ" sz="1800" dirty="0"/>
          </a:p>
          <a:p>
            <a:pPr marL="457200" lvl="1" indent="0">
              <a:buNone/>
              <a:defRPr/>
            </a:pP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6996904" y="3412398"/>
            <a:ext cx="4462462" cy="3427412"/>
            <a:chOff x="6780211" y="3010131"/>
            <a:chExt cx="4462462" cy="3427412"/>
          </a:xfrm>
        </p:grpSpPr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779761"/>
                </p:ext>
              </p:extLst>
            </p:nvPr>
          </p:nvGraphicFramePr>
          <p:xfrm>
            <a:off x="6780211" y="3010131"/>
            <a:ext cx="4462462" cy="342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3" imgW="3768547" imgH="2893162" progId="Origin50.Graph">
                    <p:embed/>
                  </p:oleObj>
                </mc:Choice>
                <mc:Fallback>
                  <p:oleObj name="Graph" r:id="rId3" imgW="3768547" imgH="2893162" progId="Origin50.Graph">
                    <p:embed/>
                    <p:pic>
                      <p:nvPicPr>
                        <p:cNvPr id="4710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0211" y="3010131"/>
                          <a:ext cx="4462462" cy="3427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Skupina 1"/>
            <p:cNvGrpSpPr/>
            <p:nvPr/>
          </p:nvGrpSpPr>
          <p:grpSpPr>
            <a:xfrm>
              <a:off x="7516520" y="3306755"/>
              <a:ext cx="2632900" cy="2524590"/>
              <a:chOff x="7516520" y="3306755"/>
              <a:chExt cx="2632900" cy="2524590"/>
            </a:xfrm>
          </p:grpSpPr>
          <p:sp>
            <p:nvSpPr>
              <p:cNvPr id="18" name="TextovéPole 1"/>
              <p:cNvSpPr txBox="1">
                <a:spLocks noChangeArrowheads="1"/>
              </p:cNvSpPr>
              <p:nvPr/>
            </p:nvSpPr>
            <p:spPr bwMode="auto">
              <a:xfrm>
                <a:off x="7516520" y="5462013"/>
                <a:ext cx="26329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cs-CZ" altLang="cs-CZ" sz="1800" baseline="30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FT </a:t>
                </a:r>
                <a:r>
                  <a:rPr lang="cs-CZ" altLang="cs-CZ" sz="1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– rozsah modifikace</a:t>
                </a:r>
                <a:endParaRPr lang="cs-CZ" altLang="cs-CZ" sz="1800" baseline="30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Šipka dolů 18"/>
              <p:cNvSpPr/>
              <p:nvPr/>
            </p:nvSpPr>
            <p:spPr>
              <a:xfrm>
                <a:off x="8570912" y="3306755"/>
                <a:ext cx="149225" cy="363537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21" name="TextovéPole 1"/>
              <p:cNvSpPr txBox="1">
                <a:spLocks noChangeArrowheads="1"/>
              </p:cNvSpPr>
              <p:nvPr/>
            </p:nvSpPr>
            <p:spPr bwMode="auto">
              <a:xfrm>
                <a:off x="9293731" y="3793542"/>
                <a:ext cx="31273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cs-CZ" altLang="cs-CZ" dirty="0"/>
                  <a:t>1</a:t>
                </a:r>
              </a:p>
            </p:txBody>
          </p:sp>
          <p:sp>
            <p:nvSpPr>
              <p:cNvPr id="22" name="TextovéPole 14"/>
              <p:cNvSpPr txBox="1">
                <a:spLocks noChangeArrowheads="1"/>
              </p:cNvSpPr>
              <p:nvPr/>
            </p:nvSpPr>
            <p:spPr bwMode="auto">
              <a:xfrm>
                <a:off x="8405812" y="4051922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cs-CZ" altLang="cs-CZ"/>
                  <a:t>3</a:t>
                </a:r>
              </a:p>
            </p:txBody>
          </p:sp>
        </p:grpSp>
      </p:grpSp>
      <p:pic>
        <p:nvPicPr>
          <p:cNvPr id="23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164" y="134059"/>
            <a:ext cx="1343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8"/>
          <a:stretch/>
        </p:blipFill>
        <p:spPr bwMode="auto">
          <a:xfrm>
            <a:off x="6788616" y="548606"/>
            <a:ext cx="1029296" cy="23180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54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4234" y="2797213"/>
            <a:ext cx="11394831" cy="945454"/>
          </a:xfrm>
        </p:spPr>
        <p:txBody>
          <a:bodyPr>
            <a:normAutofit/>
          </a:bodyPr>
          <a:lstStyle/>
          <a:p>
            <a:r>
              <a:rPr lang="cs-CZ" sz="4000" dirty="0"/>
              <a:t>Katalytické vylučování vodíku na rtuťových elektrodách</a:t>
            </a:r>
          </a:p>
        </p:txBody>
      </p:sp>
    </p:spTree>
    <p:extLst>
      <p:ext uri="{BB962C8B-B14F-4D97-AF65-F5344CB8AC3E}">
        <p14:creationId xmlns:p14="http://schemas.microsoft.com/office/powerpoint/2010/main" val="3923313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149476"/>
            <a:ext cx="5245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45" y="961597"/>
            <a:ext cx="13128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7" name="Skupina 16"/>
          <p:cNvGrpSpPr>
            <a:grpSpLocks/>
          </p:cNvGrpSpPr>
          <p:nvPr/>
        </p:nvGrpSpPr>
        <p:grpSpPr bwMode="auto">
          <a:xfrm>
            <a:off x="6637339" y="5384801"/>
            <a:ext cx="3252249" cy="841205"/>
            <a:chOff x="3176300" y="5722454"/>
            <a:chExt cx="3252409" cy="840981"/>
          </a:xfrm>
        </p:grpSpPr>
        <p:cxnSp>
          <p:nvCxnSpPr>
            <p:cNvPr id="13" name="Přímá spojovací šipka 12"/>
            <p:cNvCxnSpPr/>
            <p:nvPr/>
          </p:nvCxnSpPr>
          <p:spPr>
            <a:xfrm>
              <a:off x="3914523" y="5722454"/>
              <a:ext cx="1339916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0" name="TextovéPole 13"/>
            <p:cNvSpPr txBox="1">
              <a:spLocks noChangeArrowheads="1"/>
            </p:cNvSpPr>
            <p:nvPr/>
          </p:nvSpPr>
          <p:spPr bwMode="auto">
            <a:xfrm>
              <a:off x="3176300" y="5917276"/>
              <a:ext cx="3252409" cy="6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oblast potenciálů, kde existuje katalyticky aktivní částice (R)</a:t>
              </a:r>
            </a:p>
          </p:txBody>
        </p:sp>
      </p:grpSp>
      <p:sp>
        <p:nvSpPr>
          <p:cNvPr id="54278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8702" y="1376963"/>
            <a:ext cx="53848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/>
              <a:t>lze měřit díky dostatečně vysokému vodíkovému přepětí (=vysoká aktivační energie pro redukci protonů H</a:t>
            </a:r>
            <a:r>
              <a:rPr lang="cs-CZ" altLang="cs-CZ" baseline="30000" dirty="0"/>
              <a:t>+</a:t>
            </a:r>
            <a:r>
              <a:rPr lang="cs-CZ" altLang="cs-CZ" dirty="0"/>
              <a:t>)</a:t>
            </a:r>
          </a:p>
          <a:p>
            <a:endParaRPr lang="cs-CZ" altLang="cs-CZ" dirty="0"/>
          </a:p>
          <a:p>
            <a:r>
              <a:rPr lang="cs-CZ" altLang="cs-CZ" dirty="0"/>
              <a:t>katalýza: obecně usnadnění nějakého procesu snížením aktivační energie</a:t>
            </a:r>
          </a:p>
          <a:p>
            <a:endParaRPr lang="cs-CZ" altLang="cs-CZ" dirty="0"/>
          </a:p>
          <a:p>
            <a:r>
              <a:rPr lang="cs-CZ" altLang="cs-CZ" dirty="0"/>
              <a:t>katalyzátory elektrochemicky generované v určité oblasti potenciálů</a:t>
            </a:r>
          </a:p>
          <a:p>
            <a:endParaRPr lang="cs-CZ" altLang="cs-CZ" dirty="0"/>
          </a:p>
          <a:p>
            <a:r>
              <a:rPr lang="cs-CZ" altLang="cs-CZ" dirty="0"/>
              <a:t>katalyzátor se nepotřebovává → zprostředkuje redukci mnoha protonů → velký elektronový výtěžek → vysoká citlivost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06437" y="11810"/>
            <a:ext cx="11394831" cy="945454"/>
          </a:xfrm>
        </p:spPr>
        <p:txBody>
          <a:bodyPr>
            <a:normAutofit/>
          </a:bodyPr>
          <a:lstStyle/>
          <a:p>
            <a:r>
              <a:rPr lang="cs-CZ" sz="3200" b="1" dirty="0"/>
              <a:t>Katalytické vylučování vodíku na rtuťových elektrodách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5689609" y="1150550"/>
            <a:ext cx="1990709" cy="3711404"/>
            <a:chOff x="5689609" y="1150550"/>
            <a:chExt cx="1990709" cy="3711404"/>
          </a:xfrm>
        </p:grpSpPr>
        <p:sp>
          <p:nvSpPr>
            <p:cNvPr id="9" name="Volný tvar 8"/>
            <p:cNvSpPr/>
            <p:nvPr/>
          </p:nvSpPr>
          <p:spPr>
            <a:xfrm>
              <a:off x="5689609" y="1150550"/>
              <a:ext cx="1990709" cy="3711404"/>
            </a:xfrm>
            <a:custGeom>
              <a:avLst/>
              <a:gdLst>
                <a:gd name="connsiteX0" fmla="*/ 2537 w 5717537"/>
                <a:gd name="connsiteY0" fmla="*/ 4737100 h 4737100"/>
                <a:gd name="connsiteX1" fmla="*/ 78737 w 5717537"/>
                <a:gd name="connsiteY1" fmla="*/ 3594100 h 4737100"/>
                <a:gd name="connsiteX2" fmla="*/ 523237 w 5717537"/>
                <a:gd name="connsiteY2" fmla="*/ 2501900 h 4737100"/>
                <a:gd name="connsiteX3" fmla="*/ 2110737 w 5717537"/>
                <a:gd name="connsiteY3" fmla="*/ 2476500 h 4737100"/>
                <a:gd name="connsiteX4" fmla="*/ 4384037 w 5717537"/>
                <a:gd name="connsiteY4" fmla="*/ 2400300 h 4737100"/>
                <a:gd name="connsiteX5" fmla="*/ 5184137 w 5717537"/>
                <a:gd name="connsiteY5" fmla="*/ 2425700 h 4737100"/>
                <a:gd name="connsiteX6" fmla="*/ 5463537 w 5717537"/>
                <a:gd name="connsiteY6" fmla="*/ 1308100 h 4737100"/>
                <a:gd name="connsiteX7" fmla="*/ 5717537 w 5717537"/>
                <a:gd name="connsiteY7" fmla="*/ 0 h 4737100"/>
                <a:gd name="connsiteX0" fmla="*/ 1486 w 5716486"/>
                <a:gd name="connsiteY0" fmla="*/ 4737100 h 4737100"/>
                <a:gd name="connsiteX1" fmla="*/ 77686 w 5716486"/>
                <a:gd name="connsiteY1" fmla="*/ 3594100 h 4737100"/>
                <a:gd name="connsiteX2" fmla="*/ 458686 w 5716486"/>
                <a:gd name="connsiteY2" fmla="*/ 2578100 h 4737100"/>
                <a:gd name="connsiteX3" fmla="*/ 2109686 w 5716486"/>
                <a:gd name="connsiteY3" fmla="*/ 2476500 h 4737100"/>
                <a:gd name="connsiteX4" fmla="*/ 4382986 w 5716486"/>
                <a:gd name="connsiteY4" fmla="*/ 2400300 h 4737100"/>
                <a:gd name="connsiteX5" fmla="*/ 5183086 w 5716486"/>
                <a:gd name="connsiteY5" fmla="*/ 2425700 h 4737100"/>
                <a:gd name="connsiteX6" fmla="*/ 5462486 w 5716486"/>
                <a:gd name="connsiteY6" fmla="*/ 1308100 h 4737100"/>
                <a:gd name="connsiteX7" fmla="*/ 5716486 w 5716486"/>
                <a:gd name="connsiteY7" fmla="*/ 0 h 4737100"/>
                <a:gd name="connsiteX0" fmla="*/ 1486 w 5716486"/>
                <a:gd name="connsiteY0" fmla="*/ 4737100 h 4737100"/>
                <a:gd name="connsiteX1" fmla="*/ 77686 w 5716486"/>
                <a:gd name="connsiteY1" fmla="*/ 3594100 h 4737100"/>
                <a:gd name="connsiteX2" fmla="*/ 458686 w 5716486"/>
                <a:gd name="connsiteY2" fmla="*/ 2578100 h 4737100"/>
                <a:gd name="connsiteX3" fmla="*/ 2109686 w 5716486"/>
                <a:gd name="connsiteY3" fmla="*/ 2476500 h 4737100"/>
                <a:gd name="connsiteX4" fmla="*/ 4382986 w 5716486"/>
                <a:gd name="connsiteY4" fmla="*/ 2438400 h 4737100"/>
                <a:gd name="connsiteX5" fmla="*/ 5183086 w 5716486"/>
                <a:gd name="connsiteY5" fmla="*/ 2425700 h 4737100"/>
                <a:gd name="connsiteX6" fmla="*/ 5462486 w 5716486"/>
                <a:gd name="connsiteY6" fmla="*/ 1308100 h 4737100"/>
                <a:gd name="connsiteX7" fmla="*/ 5716486 w 5716486"/>
                <a:gd name="connsiteY7" fmla="*/ 0 h 4737100"/>
                <a:gd name="connsiteX0" fmla="*/ 1486 w 5716486"/>
                <a:gd name="connsiteY0" fmla="*/ 4737100 h 4737100"/>
                <a:gd name="connsiteX1" fmla="*/ 77686 w 5716486"/>
                <a:gd name="connsiteY1" fmla="*/ 3594100 h 4737100"/>
                <a:gd name="connsiteX2" fmla="*/ 458686 w 5716486"/>
                <a:gd name="connsiteY2" fmla="*/ 2578100 h 4737100"/>
                <a:gd name="connsiteX3" fmla="*/ 2109686 w 5716486"/>
                <a:gd name="connsiteY3" fmla="*/ 2476500 h 4737100"/>
                <a:gd name="connsiteX4" fmla="*/ 4382986 w 5716486"/>
                <a:gd name="connsiteY4" fmla="*/ 2438400 h 4737100"/>
                <a:gd name="connsiteX5" fmla="*/ 5259286 w 5716486"/>
                <a:gd name="connsiteY5" fmla="*/ 2159000 h 4737100"/>
                <a:gd name="connsiteX6" fmla="*/ 5462486 w 5716486"/>
                <a:gd name="connsiteY6" fmla="*/ 1308100 h 4737100"/>
                <a:gd name="connsiteX7" fmla="*/ 5716486 w 5716486"/>
                <a:gd name="connsiteY7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2109224 w 5716024"/>
                <a:gd name="connsiteY3" fmla="*/ 2476500 h 4737100"/>
                <a:gd name="connsiteX4" fmla="*/ 4382524 w 5716024"/>
                <a:gd name="connsiteY4" fmla="*/ 2438400 h 4737100"/>
                <a:gd name="connsiteX5" fmla="*/ 5258824 w 5716024"/>
                <a:gd name="connsiteY5" fmla="*/ 2159000 h 4737100"/>
                <a:gd name="connsiteX6" fmla="*/ 5462024 w 5716024"/>
                <a:gd name="connsiteY6" fmla="*/ 1308100 h 4737100"/>
                <a:gd name="connsiteX7" fmla="*/ 5716024 w 5716024"/>
                <a:gd name="connsiteY7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2109224 w 5716024"/>
                <a:gd name="connsiteY3" fmla="*/ 2476500 h 4737100"/>
                <a:gd name="connsiteX4" fmla="*/ 2871223 w 5716024"/>
                <a:gd name="connsiteY4" fmla="*/ 2476500 h 4737100"/>
                <a:gd name="connsiteX5" fmla="*/ 4382524 w 5716024"/>
                <a:gd name="connsiteY5" fmla="*/ 2438400 h 4737100"/>
                <a:gd name="connsiteX6" fmla="*/ 5258824 w 5716024"/>
                <a:gd name="connsiteY6" fmla="*/ 2159000 h 4737100"/>
                <a:gd name="connsiteX7" fmla="*/ 5462024 w 5716024"/>
                <a:gd name="connsiteY7" fmla="*/ 13081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44124 w 5716024"/>
                <a:gd name="connsiteY3" fmla="*/ 2578100 h 4737100"/>
                <a:gd name="connsiteX4" fmla="*/ 2871223 w 5716024"/>
                <a:gd name="connsiteY4" fmla="*/ 2476500 h 4737100"/>
                <a:gd name="connsiteX5" fmla="*/ 4382524 w 5716024"/>
                <a:gd name="connsiteY5" fmla="*/ 2438400 h 4737100"/>
                <a:gd name="connsiteX6" fmla="*/ 5258824 w 5716024"/>
                <a:gd name="connsiteY6" fmla="*/ 2159000 h 4737100"/>
                <a:gd name="connsiteX7" fmla="*/ 5462024 w 5716024"/>
                <a:gd name="connsiteY7" fmla="*/ 13081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31424 w 5716024"/>
                <a:gd name="connsiteY3" fmla="*/ 2514600 h 4737100"/>
                <a:gd name="connsiteX4" fmla="*/ 2871223 w 5716024"/>
                <a:gd name="connsiteY4" fmla="*/ 2476500 h 4737100"/>
                <a:gd name="connsiteX5" fmla="*/ 4382524 w 5716024"/>
                <a:gd name="connsiteY5" fmla="*/ 2438400 h 4737100"/>
                <a:gd name="connsiteX6" fmla="*/ 5258824 w 5716024"/>
                <a:gd name="connsiteY6" fmla="*/ 2159000 h 4737100"/>
                <a:gd name="connsiteX7" fmla="*/ 5462024 w 5716024"/>
                <a:gd name="connsiteY7" fmla="*/ 13081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31424 w 5716024"/>
                <a:gd name="connsiteY3" fmla="*/ 2514600 h 4737100"/>
                <a:gd name="connsiteX4" fmla="*/ 2871223 w 5716024"/>
                <a:gd name="connsiteY4" fmla="*/ 2476500 h 4737100"/>
                <a:gd name="connsiteX5" fmla="*/ 4382524 w 5716024"/>
                <a:gd name="connsiteY5" fmla="*/ 2438400 h 4737100"/>
                <a:gd name="connsiteX6" fmla="*/ 5258824 w 5716024"/>
                <a:gd name="connsiteY6" fmla="*/ 2159000 h 4737100"/>
                <a:gd name="connsiteX7" fmla="*/ 5538224 w 5716024"/>
                <a:gd name="connsiteY7" fmla="*/ 13335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31424 w 5716024"/>
                <a:gd name="connsiteY3" fmla="*/ 2514600 h 4737100"/>
                <a:gd name="connsiteX4" fmla="*/ 2871223 w 5716024"/>
                <a:gd name="connsiteY4" fmla="*/ 2476500 h 4737100"/>
                <a:gd name="connsiteX5" fmla="*/ 4344424 w 5716024"/>
                <a:gd name="connsiteY5" fmla="*/ 2438400 h 4737100"/>
                <a:gd name="connsiteX6" fmla="*/ 5258824 w 5716024"/>
                <a:gd name="connsiteY6" fmla="*/ 2159000 h 4737100"/>
                <a:gd name="connsiteX7" fmla="*/ 5538224 w 5716024"/>
                <a:gd name="connsiteY7" fmla="*/ 13335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31424 w 5716024"/>
                <a:gd name="connsiteY3" fmla="*/ 2514600 h 4737100"/>
                <a:gd name="connsiteX4" fmla="*/ 2871223 w 5716024"/>
                <a:gd name="connsiteY4" fmla="*/ 2476500 h 4737100"/>
                <a:gd name="connsiteX5" fmla="*/ 4242824 w 5716024"/>
                <a:gd name="connsiteY5" fmla="*/ 2425700 h 4737100"/>
                <a:gd name="connsiteX6" fmla="*/ 5258824 w 5716024"/>
                <a:gd name="connsiteY6" fmla="*/ 2159000 h 4737100"/>
                <a:gd name="connsiteX7" fmla="*/ 5538224 w 5716024"/>
                <a:gd name="connsiteY7" fmla="*/ 1333500 h 4737100"/>
                <a:gd name="connsiteX8" fmla="*/ 5716024 w 5716024"/>
                <a:gd name="connsiteY8" fmla="*/ 0 h 4737100"/>
                <a:gd name="connsiteX0" fmla="*/ 0 w 5638800"/>
                <a:gd name="connsiteY0" fmla="*/ 3594100 h 3594100"/>
                <a:gd name="connsiteX1" fmla="*/ 330200 w 5638800"/>
                <a:gd name="connsiteY1" fmla="*/ 2730500 h 3594100"/>
                <a:gd name="connsiteX2" fmla="*/ 1854200 w 5638800"/>
                <a:gd name="connsiteY2" fmla="*/ 2514600 h 3594100"/>
                <a:gd name="connsiteX3" fmla="*/ 2793999 w 5638800"/>
                <a:gd name="connsiteY3" fmla="*/ 2476500 h 3594100"/>
                <a:gd name="connsiteX4" fmla="*/ 4165600 w 5638800"/>
                <a:gd name="connsiteY4" fmla="*/ 2425700 h 3594100"/>
                <a:gd name="connsiteX5" fmla="*/ 5181600 w 5638800"/>
                <a:gd name="connsiteY5" fmla="*/ 2159000 h 3594100"/>
                <a:gd name="connsiteX6" fmla="*/ 5461000 w 5638800"/>
                <a:gd name="connsiteY6" fmla="*/ 1333500 h 3594100"/>
                <a:gd name="connsiteX7" fmla="*/ 5638800 w 5638800"/>
                <a:gd name="connsiteY7" fmla="*/ 0 h 3594100"/>
                <a:gd name="connsiteX0" fmla="*/ 0 w 5308600"/>
                <a:gd name="connsiteY0" fmla="*/ 2730500 h 2730500"/>
                <a:gd name="connsiteX1" fmla="*/ 1524000 w 5308600"/>
                <a:gd name="connsiteY1" fmla="*/ 2514600 h 2730500"/>
                <a:gd name="connsiteX2" fmla="*/ 2463799 w 5308600"/>
                <a:gd name="connsiteY2" fmla="*/ 2476500 h 2730500"/>
                <a:gd name="connsiteX3" fmla="*/ 3835400 w 5308600"/>
                <a:gd name="connsiteY3" fmla="*/ 2425700 h 2730500"/>
                <a:gd name="connsiteX4" fmla="*/ 4851400 w 5308600"/>
                <a:gd name="connsiteY4" fmla="*/ 2159000 h 2730500"/>
                <a:gd name="connsiteX5" fmla="*/ 5130800 w 5308600"/>
                <a:gd name="connsiteY5" fmla="*/ 1333500 h 2730500"/>
                <a:gd name="connsiteX6" fmla="*/ 5308600 w 5308600"/>
                <a:gd name="connsiteY6" fmla="*/ 0 h 2730500"/>
                <a:gd name="connsiteX0" fmla="*/ 0 w 3784600"/>
                <a:gd name="connsiteY0" fmla="*/ 2514600 h 2514600"/>
                <a:gd name="connsiteX1" fmla="*/ 939799 w 3784600"/>
                <a:gd name="connsiteY1" fmla="*/ 2476500 h 2514600"/>
                <a:gd name="connsiteX2" fmla="*/ 2311400 w 3784600"/>
                <a:gd name="connsiteY2" fmla="*/ 2425700 h 2514600"/>
                <a:gd name="connsiteX3" fmla="*/ 3327400 w 3784600"/>
                <a:gd name="connsiteY3" fmla="*/ 2159000 h 2514600"/>
                <a:gd name="connsiteX4" fmla="*/ 3606800 w 3784600"/>
                <a:gd name="connsiteY4" fmla="*/ 1333500 h 2514600"/>
                <a:gd name="connsiteX5" fmla="*/ 3784600 w 3784600"/>
                <a:gd name="connsiteY5" fmla="*/ 0 h 2514600"/>
                <a:gd name="connsiteX0" fmla="*/ 0 w 2844801"/>
                <a:gd name="connsiteY0" fmla="*/ 2476500 h 2476500"/>
                <a:gd name="connsiteX1" fmla="*/ 1371601 w 2844801"/>
                <a:gd name="connsiteY1" fmla="*/ 2425700 h 2476500"/>
                <a:gd name="connsiteX2" fmla="*/ 2387601 w 2844801"/>
                <a:gd name="connsiteY2" fmla="*/ 2159000 h 2476500"/>
                <a:gd name="connsiteX3" fmla="*/ 2667001 w 2844801"/>
                <a:gd name="connsiteY3" fmla="*/ 1333500 h 2476500"/>
                <a:gd name="connsiteX4" fmla="*/ 2844801 w 2844801"/>
                <a:gd name="connsiteY4" fmla="*/ 0 h 2476500"/>
                <a:gd name="connsiteX0" fmla="*/ 0 w 1473200"/>
                <a:gd name="connsiteY0" fmla="*/ 2425700 h 2425700"/>
                <a:gd name="connsiteX1" fmla="*/ 1016000 w 1473200"/>
                <a:gd name="connsiteY1" fmla="*/ 2159000 h 2425700"/>
                <a:gd name="connsiteX2" fmla="*/ 1295400 w 1473200"/>
                <a:gd name="connsiteY2" fmla="*/ 1333500 h 2425700"/>
                <a:gd name="connsiteX3" fmla="*/ 1473200 w 1473200"/>
                <a:gd name="connsiteY3" fmla="*/ 0 h 2425700"/>
                <a:gd name="connsiteX0" fmla="*/ 0 w 1971773"/>
                <a:gd name="connsiteY0" fmla="*/ 2310052 h 2310052"/>
                <a:gd name="connsiteX1" fmla="*/ 1514573 w 1971773"/>
                <a:gd name="connsiteY1" fmla="*/ 2159000 h 2310052"/>
                <a:gd name="connsiteX2" fmla="*/ 1793973 w 1971773"/>
                <a:gd name="connsiteY2" fmla="*/ 1333500 h 2310052"/>
                <a:gd name="connsiteX3" fmla="*/ 1971773 w 1971773"/>
                <a:gd name="connsiteY3" fmla="*/ 0 h 2310052"/>
                <a:gd name="connsiteX0" fmla="*/ 0 w 2137965"/>
                <a:gd name="connsiteY0" fmla="*/ 4358664 h 4358664"/>
                <a:gd name="connsiteX1" fmla="*/ 1514573 w 2137965"/>
                <a:gd name="connsiteY1" fmla="*/ 4207612 h 4358664"/>
                <a:gd name="connsiteX2" fmla="*/ 1793973 w 2137965"/>
                <a:gd name="connsiteY2" fmla="*/ 3382112 h 4358664"/>
                <a:gd name="connsiteX3" fmla="*/ 2137965 w 2137965"/>
                <a:gd name="connsiteY3" fmla="*/ 0 h 4358664"/>
                <a:gd name="connsiteX0" fmla="*/ 0 w 2137965"/>
                <a:gd name="connsiteY0" fmla="*/ 4358664 h 4358664"/>
                <a:gd name="connsiteX1" fmla="*/ 1514573 w 2137965"/>
                <a:gd name="connsiteY1" fmla="*/ 4207612 h 4358664"/>
                <a:gd name="connsiteX2" fmla="*/ 1884623 w 2137965"/>
                <a:gd name="connsiteY2" fmla="*/ 2985606 h 4358664"/>
                <a:gd name="connsiteX3" fmla="*/ 2137965 w 2137965"/>
                <a:gd name="connsiteY3" fmla="*/ 0 h 435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965" h="4358664">
                  <a:moveTo>
                    <a:pt x="0" y="4358664"/>
                  </a:moveTo>
                  <a:cubicBezTo>
                    <a:pt x="397933" y="4305747"/>
                    <a:pt x="1200469" y="4436455"/>
                    <a:pt x="1514573" y="4207612"/>
                  </a:cubicBezTo>
                  <a:cubicBezTo>
                    <a:pt x="1828677" y="3978769"/>
                    <a:pt x="1780724" y="3686875"/>
                    <a:pt x="1884623" y="2985606"/>
                  </a:cubicBezTo>
                  <a:cubicBezTo>
                    <a:pt x="1988522" y="2284337"/>
                    <a:pt x="2055415" y="451908"/>
                    <a:pt x="2137965" y="0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993502" y="3536683"/>
              <a:ext cx="14208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33CC"/>
                  </a:solidFill>
                </a:rPr>
                <a:t>elektroda s nižším vodíkovým přepětím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53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149476"/>
            <a:ext cx="5245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534572" y="55355"/>
            <a:ext cx="11268222" cy="115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>
                <a:latin typeface="Arial" panose="020B0604020202020204" pitchFamily="34" charset="0"/>
              </a:rPr>
              <a:t>Katalytické vylučování vodíku doprovázející redukci komplexů přechodných kovů/jejich </a:t>
            </a:r>
            <a:r>
              <a:rPr lang="cs-CZ" altLang="cs-CZ" sz="2800" dirty="0" err="1">
                <a:latin typeface="Arial" panose="020B0604020202020204" pitchFamily="34" charset="0"/>
              </a:rPr>
              <a:t>aduktů</a:t>
            </a:r>
            <a:r>
              <a:rPr lang="cs-CZ" altLang="cs-CZ" sz="2800" dirty="0">
                <a:latin typeface="Arial" panose="020B0604020202020204" pitchFamily="34" charset="0"/>
              </a:rPr>
              <a:t> s DNA</a:t>
            </a:r>
          </a:p>
        </p:txBody>
      </p:sp>
      <p:cxnSp>
        <p:nvCxnSpPr>
          <p:cNvPr id="13" name="Přímá spojovací šipka 12"/>
          <p:cNvCxnSpPr/>
          <p:nvPr/>
        </p:nvCxnSpPr>
        <p:spPr bwMode="auto">
          <a:xfrm>
            <a:off x="7375525" y="5383277"/>
            <a:ext cx="133985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2" name="Picture 2" descr="C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3" y="1220475"/>
            <a:ext cx="417230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2" descr="Osm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6" t="-224" r="-851" b="58069"/>
          <a:stretch>
            <a:fillRect/>
          </a:stretch>
        </p:blipFill>
        <p:spPr bwMode="auto">
          <a:xfrm>
            <a:off x="5006975" y="2019301"/>
            <a:ext cx="1620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5334" r="6693" b="5067"/>
          <a:stretch>
            <a:fillRect/>
          </a:stretch>
        </p:blipFill>
        <p:spPr bwMode="auto">
          <a:xfrm>
            <a:off x="939445" y="3855507"/>
            <a:ext cx="3940532" cy="31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305" name="Objekt 2"/>
          <p:cNvGraphicFramePr>
            <a:graphicFrameLocks noChangeAspect="1"/>
          </p:cNvGraphicFramePr>
          <p:nvPr/>
        </p:nvGraphicFramePr>
        <p:xfrm>
          <a:off x="4968875" y="3817938"/>
          <a:ext cx="21097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3095479" imgH="1217080" progId="ISISServer">
                  <p:embed/>
                </p:oleObj>
              </mc:Choice>
              <mc:Fallback>
                <p:oleObj name="ISIS/Draw Sketch" r:id="rId6" imgW="3095479" imgH="1217080" progId="ISISServer">
                  <p:embed/>
                  <p:pic>
                    <p:nvPicPr>
                      <p:cNvPr id="55305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3817938"/>
                        <a:ext cx="21097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TextovéPole 1"/>
          <p:cNvSpPr txBox="1">
            <a:spLocks noChangeArrowheads="1"/>
          </p:cNvSpPr>
          <p:nvPr/>
        </p:nvSpPr>
        <p:spPr bwMode="auto">
          <a:xfrm>
            <a:off x="5030789" y="1603375"/>
            <a:ext cx="99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dirty="0"/>
              <a:t>osmium</a:t>
            </a:r>
          </a:p>
        </p:txBody>
      </p:sp>
      <p:sp>
        <p:nvSpPr>
          <p:cNvPr id="55307" name="TextovéPole 13"/>
          <p:cNvSpPr txBox="1">
            <a:spLocks noChangeArrowheads="1"/>
          </p:cNvSpPr>
          <p:nvPr/>
        </p:nvSpPr>
        <p:spPr bwMode="auto">
          <a:xfrm>
            <a:off x="5060951" y="4554539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dirty="0"/>
              <a:t>platina</a:t>
            </a: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45" y="961597"/>
            <a:ext cx="13128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285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603532" y="1569697"/>
            <a:ext cx="5529982" cy="4525962"/>
          </a:xfrm>
        </p:spPr>
        <p:txBody>
          <a:bodyPr>
            <a:noAutofit/>
          </a:bodyPr>
          <a:lstStyle/>
          <a:p>
            <a:r>
              <a:rPr lang="cs-CZ" altLang="cs-CZ" sz="2400" dirty="0"/>
              <a:t>vývoj </a:t>
            </a:r>
            <a:r>
              <a:rPr lang="cs-CZ" altLang="cs-CZ" sz="2400" dirty="0" err="1"/>
              <a:t>semisyntetických</a:t>
            </a:r>
            <a:r>
              <a:rPr lang="cs-CZ" altLang="cs-CZ" sz="2400" dirty="0"/>
              <a:t> organismů schopných replikovat nepřirozené páry bází (</a:t>
            </a:r>
            <a:r>
              <a:rPr lang="cs-CZ" altLang="cs-CZ" sz="2400" dirty="0" err="1"/>
              <a:t>Romesberg</a:t>
            </a:r>
            <a:r>
              <a:rPr lang="cs-CZ" altLang="cs-CZ" sz="2400" dirty="0"/>
              <a:t> et al)</a:t>
            </a:r>
          </a:p>
          <a:p>
            <a:r>
              <a:rPr lang="cs-CZ" altLang="cs-CZ" sz="2400" dirty="0"/>
              <a:t>rozšíření písmen genetické abecedy na šest</a:t>
            </a:r>
          </a:p>
          <a:p>
            <a:r>
              <a:rPr lang="cs-CZ" altLang="cs-CZ" sz="2400" dirty="0"/>
              <a:t>kódování nepřirozených aminokyselin, syntéza nepřirozených proteinů</a:t>
            </a:r>
          </a:p>
          <a:p>
            <a:r>
              <a:rPr lang="cs-CZ" altLang="cs-CZ" sz="2400" dirty="0"/>
              <a:t>nová úroveň biotechnologií, vývoj léků</a:t>
            </a:r>
          </a:p>
          <a:p>
            <a:r>
              <a:rPr lang="cs-CZ" altLang="cs-CZ" sz="2400" dirty="0">
                <a:solidFill>
                  <a:srgbClr val="0033CC"/>
                </a:solidFill>
              </a:rPr>
              <a:t>potřeba stanovovat jednoduše, přesně a citlivě malá množství nepřirozených </a:t>
            </a:r>
            <a:r>
              <a:rPr lang="cs-CZ" altLang="cs-CZ" sz="2400" dirty="0" err="1">
                <a:solidFill>
                  <a:srgbClr val="0033CC"/>
                </a:solidFill>
              </a:rPr>
              <a:t>bp</a:t>
            </a:r>
            <a:r>
              <a:rPr lang="cs-CZ" altLang="cs-CZ" sz="2400" dirty="0">
                <a:solidFill>
                  <a:srgbClr val="0033CC"/>
                </a:solidFill>
              </a:rPr>
              <a:t> v nadbytku normální DNA</a:t>
            </a:r>
          </a:p>
          <a:p>
            <a:r>
              <a:rPr lang="cs-CZ" altLang="cs-CZ" sz="2400" b="1" dirty="0">
                <a:solidFill>
                  <a:srgbClr val="FF0000"/>
                </a:solidFill>
              </a:rPr>
              <a:t>elektrochemie na rtuťové elektrodě se ukazuje jako nejlepší volba! </a:t>
            </a:r>
          </a:p>
        </p:txBody>
      </p:sp>
      <p:sp>
        <p:nvSpPr>
          <p:cNvPr id="56323" name="Text Box 7"/>
          <p:cNvSpPr txBox="1">
            <a:spLocks noChangeArrowheads="1"/>
          </p:cNvSpPr>
          <p:nvPr/>
        </p:nvSpPr>
        <p:spPr bwMode="auto">
          <a:xfrm>
            <a:off x="604911" y="109539"/>
            <a:ext cx="10775852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>
                <a:latin typeface="Arial" panose="020B0604020202020204" pitchFamily="34" charset="0"/>
              </a:rPr>
              <a:t>Nepřirozené páry </a:t>
            </a:r>
            <a:r>
              <a:rPr lang="cs-CZ" altLang="cs-CZ" sz="2800" dirty="0" err="1">
                <a:latin typeface="Arial" panose="020B0604020202020204" pitchFamily="34" charset="0"/>
              </a:rPr>
              <a:t>bazí</a:t>
            </a:r>
            <a:r>
              <a:rPr lang="cs-CZ" altLang="cs-CZ" sz="2800" dirty="0">
                <a:latin typeface="Arial" panose="020B0604020202020204" pitchFamily="34" charset="0"/>
              </a:rPr>
              <a:t> pro rozšíření genetického kódu: extrémně citlivé stanovení pomocí </a:t>
            </a:r>
            <a:r>
              <a:rPr lang="cs-CZ" altLang="cs-CZ" sz="2800" dirty="0" err="1">
                <a:latin typeface="Arial" panose="020B0604020202020204" pitchFamily="34" charset="0"/>
              </a:rPr>
              <a:t>elektrokatalýzy</a:t>
            </a:r>
            <a:r>
              <a:rPr lang="cs-CZ" altLang="cs-CZ" sz="2800" dirty="0">
                <a:latin typeface="Arial" panose="020B0604020202020204" pitchFamily="34" charset="0"/>
              </a:rPr>
              <a:t> na rtuti</a:t>
            </a:r>
          </a:p>
        </p:txBody>
      </p:sp>
      <p:pic>
        <p:nvPicPr>
          <p:cNvPr id="5632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58" y="1166002"/>
            <a:ext cx="19446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74" y="3199422"/>
            <a:ext cx="51530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129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10" y="5489455"/>
            <a:ext cx="1272380" cy="12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Line 3"/>
          <p:cNvSpPr>
            <a:spLocks noChangeShapeType="1"/>
          </p:cNvSpPr>
          <p:nvPr/>
        </p:nvSpPr>
        <p:spPr bwMode="auto">
          <a:xfrm>
            <a:off x="2309814" y="4014788"/>
            <a:ext cx="7386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5281613" y="2243139"/>
            <a:ext cx="0" cy="362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7" name="Line 5"/>
          <p:cNvSpPr>
            <a:spLocks noChangeShapeType="1"/>
          </p:cNvSpPr>
          <p:nvPr/>
        </p:nvSpPr>
        <p:spPr bwMode="auto">
          <a:xfrm>
            <a:off x="7424738" y="4029076"/>
            <a:ext cx="0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Line 6"/>
          <p:cNvSpPr>
            <a:spLocks noChangeShapeType="1"/>
          </p:cNvSpPr>
          <p:nvPr/>
        </p:nvSpPr>
        <p:spPr bwMode="auto">
          <a:xfrm>
            <a:off x="9525000" y="4014789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Line 7"/>
          <p:cNvSpPr>
            <a:spLocks noChangeShapeType="1"/>
          </p:cNvSpPr>
          <p:nvPr/>
        </p:nvSpPr>
        <p:spPr bwMode="auto">
          <a:xfrm>
            <a:off x="3238500" y="4014788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3003550" y="4176713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+1</a:t>
            </a:r>
          </a:p>
        </p:txBody>
      </p:sp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7248525" y="4206876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10252" name="Text Box 10"/>
          <p:cNvSpPr txBox="1">
            <a:spLocks noChangeArrowheads="1"/>
          </p:cNvSpPr>
          <p:nvPr/>
        </p:nvSpPr>
        <p:spPr bwMode="auto">
          <a:xfrm>
            <a:off x="9321800" y="42370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10253" name="Text Box 11"/>
          <p:cNvSpPr txBox="1">
            <a:spLocks noChangeArrowheads="1"/>
          </p:cNvSpPr>
          <p:nvPr/>
        </p:nvSpPr>
        <p:spPr bwMode="auto">
          <a:xfrm>
            <a:off x="9850437" y="4099414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latin typeface="Times New Roman" panose="02020603050405020304" pitchFamily="18" charset="0"/>
              </a:rPr>
              <a:t>E/V</a:t>
            </a:r>
          </a:p>
        </p:txBody>
      </p:sp>
      <p:sp>
        <p:nvSpPr>
          <p:cNvPr id="10254" name="Text Box 12"/>
          <p:cNvSpPr txBox="1">
            <a:spLocks noChangeArrowheads="1"/>
          </p:cNvSpPr>
          <p:nvPr/>
        </p:nvSpPr>
        <p:spPr bwMode="auto">
          <a:xfrm>
            <a:off x="5297488" y="21637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10255" name="Freeform 13"/>
          <p:cNvSpPr>
            <a:spLocks/>
          </p:cNvSpPr>
          <p:nvPr/>
        </p:nvSpPr>
        <p:spPr bwMode="auto">
          <a:xfrm>
            <a:off x="3709989" y="4143376"/>
            <a:ext cx="814387" cy="1135063"/>
          </a:xfrm>
          <a:custGeom>
            <a:avLst/>
            <a:gdLst>
              <a:gd name="T0" fmla="*/ 513 w 513"/>
              <a:gd name="T1" fmla="*/ 72 h 715"/>
              <a:gd name="T2" fmla="*/ 306 w 513"/>
              <a:gd name="T3" fmla="*/ 135 h 715"/>
              <a:gd name="T4" fmla="*/ 225 w 513"/>
              <a:gd name="T5" fmla="*/ 711 h 715"/>
              <a:gd name="T6" fmla="*/ 153 w 513"/>
              <a:gd name="T7" fmla="*/ 108 h 715"/>
              <a:gd name="T8" fmla="*/ 0 w 513"/>
              <a:gd name="T9" fmla="*/ 63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3"/>
              <a:gd name="T16" fmla="*/ 0 h 715"/>
              <a:gd name="T17" fmla="*/ 513 w 5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3" h="715">
                <a:moveTo>
                  <a:pt x="513" y="72"/>
                </a:moveTo>
                <a:cubicBezTo>
                  <a:pt x="479" y="81"/>
                  <a:pt x="354" y="29"/>
                  <a:pt x="306" y="135"/>
                </a:cubicBezTo>
                <a:cubicBezTo>
                  <a:pt x="258" y="241"/>
                  <a:pt x="250" y="715"/>
                  <a:pt x="225" y="711"/>
                </a:cubicBezTo>
                <a:cubicBezTo>
                  <a:pt x="200" y="707"/>
                  <a:pt x="190" y="216"/>
                  <a:pt x="153" y="108"/>
                </a:cubicBezTo>
                <a:cubicBezTo>
                  <a:pt x="116" y="0"/>
                  <a:pt x="32" y="72"/>
                  <a:pt x="0" y="63"/>
                </a:cubicBezTo>
              </a:path>
            </a:pathLst>
          </a:custGeom>
          <a:noFill/>
          <a:ln w="19050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6" name="Text Box 14"/>
          <p:cNvSpPr txBox="1">
            <a:spLocks noChangeArrowheads="1"/>
          </p:cNvSpPr>
          <p:nvPr/>
        </p:nvSpPr>
        <p:spPr bwMode="auto">
          <a:xfrm>
            <a:off x="3860800" y="5432426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00FF"/>
                </a:solidFill>
              </a:rPr>
              <a:t>W</a:t>
            </a:r>
          </a:p>
        </p:txBody>
      </p:sp>
      <p:sp>
        <p:nvSpPr>
          <p:cNvPr id="10257" name="Freeform 15"/>
          <p:cNvSpPr>
            <a:spLocks/>
          </p:cNvSpPr>
          <p:nvPr/>
        </p:nvSpPr>
        <p:spPr bwMode="auto">
          <a:xfrm>
            <a:off x="3452813" y="4137026"/>
            <a:ext cx="728662" cy="1128713"/>
          </a:xfrm>
          <a:custGeom>
            <a:avLst/>
            <a:gdLst>
              <a:gd name="T0" fmla="*/ 459 w 459"/>
              <a:gd name="T1" fmla="*/ 58 h 711"/>
              <a:gd name="T2" fmla="*/ 316 w 459"/>
              <a:gd name="T3" fmla="*/ 131 h 711"/>
              <a:gd name="T4" fmla="*/ 235 w 459"/>
              <a:gd name="T5" fmla="*/ 707 h 711"/>
              <a:gd name="T6" fmla="*/ 163 w 459"/>
              <a:gd name="T7" fmla="*/ 104 h 711"/>
              <a:gd name="T8" fmla="*/ 0 w 459"/>
              <a:gd name="T9" fmla="*/ 85 h 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9"/>
              <a:gd name="T16" fmla="*/ 0 h 711"/>
              <a:gd name="T17" fmla="*/ 459 w 459"/>
              <a:gd name="T18" fmla="*/ 711 h 7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9" h="711">
                <a:moveTo>
                  <a:pt x="459" y="58"/>
                </a:moveTo>
                <a:cubicBezTo>
                  <a:pt x="435" y="69"/>
                  <a:pt x="353" y="23"/>
                  <a:pt x="316" y="131"/>
                </a:cubicBezTo>
                <a:cubicBezTo>
                  <a:pt x="279" y="239"/>
                  <a:pt x="260" y="711"/>
                  <a:pt x="235" y="707"/>
                </a:cubicBezTo>
                <a:cubicBezTo>
                  <a:pt x="210" y="703"/>
                  <a:pt x="202" y="208"/>
                  <a:pt x="163" y="104"/>
                </a:cubicBezTo>
                <a:cubicBezTo>
                  <a:pt x="124" y="0"/>
                  <a:pt x="34" y="89"/>
                  <a:pt x="0" y="85"/>
                </a:cubicBezTo>
              </a:path>
            </a:pathLst>
          </a:custGeom>
          <a:noFill/>
          <a:ln w="19050" cmpd="sng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8" name="Text Box 16"/>
          <p:cNvSpPr txBox="1">
            <a:spLocks noChangeArrowheads="1"/>
          </p:cNvSpPr>
          <p:nvPr/>
        </p:nvSpPr>
        <p:spPr bwMode="auto">
          <a:xfrm>
            <a:off x="3605213" y="54340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9999"/>
                </a:solidFill>
              </a:rPr>
              <a:t>Y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150813" y="4528862"/>
            <a:ext cx="3362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/>
              <a:t>elektrochemická oxidace tryptofanu, tyrozinu a histidinu</a:t>
            </a:r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6376990" y="4803813"/>
            <a:ext cx="1785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/>
              <a:t>signály peptidů a proteinů obsahujících cystein (cystin)</a:t>
            </a:r>
          </a:p>
        </p:txBody>
      </p:sp>
      <p:sp>
        <p:nvSpPr>
          <p:cNvPr id="10262" name="Freeform 23"/>
          <p:cNvSpPr>
            <a:spLocks/>
          </p:cNvSpPr>
          <p:nvPr/>
        </p:nvSpPr>
        <p:spPr bwMode="auto">
          <a:xfrm>
            <a:off x="5981700" y="2605088"/>
            <a:ext cx="757238" cy="1441450"/>
          </a:xfrm>
          <a:custGeom>
            <a:avLst/>
            <a:gdLst>
              <a:gd name="T0" fmla="*/ 0 w 477"/>
              <a:gd name="T1" fmla="*/ 789 h 908"/>
              <a:gd name="T2" fmla="*/ 135 w 477"/>
              <a:gd name="T3" fmla="*/ 744 h 908"/>
              <a:gd name="T4" fmla="*/ 216 w 477"/>
              <a:gd name="T5" fmla="*/ 6 h 908"/>
              <a:gd name="T6" fmla="*/ 315 w 477"/>
              <a:gd name="T7" fmla="*/ 780 h 908"/>
              <a:gd name="T8" fmla="*/ 477 w 477"/>
              <a:gd name="T9" fmla="*/ 771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908"/>
              <a:gd name="T17" fmla="*/ 477 w 477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908">
                <a:moveTo>
                  <a:pt x="0" y="789"/>
                </a:moveTo>
                <a:cubicBezTo>
                  <a:pt x="49" y="831"/>
                  <a:pt x="99" y="874"/>
                  <a:pt x="135" y="744"/>
                </a:cubicBezTo>
                <a:cubicBezTo>
                  <a:pt x="171" y="614"/>
                  <a:pt x="186" y="0"/>
                  <a:pt x="216" y="6"/>
                </a:cubicBezTo>
                <a:cubicBezTo>
                  <a:pt x="246" y="12"/>
                  <a:pt x="271" y="652"/>
                  <a:pt x="315" y="780"/>
                </a:cubicBezTo>
                <a:cubicBezTo>
                  <a:pt x="359" y="908"/>
                  <a:pt x="452" y="772"/>
                  <a:pt x="477" y="771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592876" y="4190792"/>
            <a:ext cx="2517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UHLÍKOVÉ ELEKTRODY</a:t>
            </a:r>
          </a:p>
        </p:txBody>
      </p:sp>
      <p:sp>
        <p:nvSpPr>
          <p:cNvPr id="10264" name="Text Box 25"/>
          <p:cNvSpPr txBox="1">
            <a:spLocks noChangeArrowheads="1"/>
          </p:cNvSpPr>
          <p:nvPr/>
        </p:nvSpPr>
        <p:spPr bwMode="auto">
          <a:xfrm>
            <a:off x="7299325" y="657807"/>
            <a:ext cx="24556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RTUŤOVÉ ELEKTRODY</a:t>
            </a:r>
          </a:p>
        </p:txBody>
      </p:sp>
      <p:sp>
        <p:nvSpPr>
          <p:cNvPr id="10265" name="Text Box 26"/>
          <p:cNvSpPr txBox="1">
            <a:spLocks noChangeArrowheads="1"/>
          </p:cNvSpPr>
          <p:nvPr/>
        </p:nvSpPr>
        <p:spPr bwMode="auto">
          <a:xfrm>
            <a:off x="5579187" y="2358559"/>
            <a:ext cx="1895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rgbClr val="FF0000"/>
                </a:solidFill>
              </a:rPr>
              <a:t>redukce vazby S-</a:t>
            </a:r>
            <a:r>
              <a:rPr lang="cs-CZ" altLang="cs-CZ" sz="1400" dirty="0" err="1">
                <a:solidFill>
                  <a:srgbClr val="FF0000"/>
                </a:solidFill>
              </a:rPr>
              <a:t>Hg</a:t>
            </a:r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10266" name="Freeform 27"/>
          <p:cNvSpPr>
            <a:spLocks/>
          </p:cNvSpPr>
          <p:nvPr/>
        </p:nvSpPr>
        <p:spPr bwMode="auto">
          <a:xfrm>
            <a:off x="6369050" y="3419475"/>
            <a:ext cx="757238" cy="534988"/>
          </a:xfrm>
          <a:custGeom>
            <a:avLst/>
            <a:gdLst>
              <a:gd name="T0" fmla="*/ 0 w 477"/>
              <a:gd name="T1" fmla="*/ 295 h 337"/>
              <a:gd name="T2" fmla="*/ 135 w 477"/>
              <a:gd name="T3" fmla="*/ 250 h 337"/>
              <a:gd name="T4" fmla="*/ 215 w 477"/>
              <a:gd name="T5" fmla="*/ 6 h 337"/>
              <a:gd name="T6" fmla="*/ 315 w 477"/>
              <a:gd name="T7" fmla="*/ 286 h 337"/>
              <a:gd name="T8" fmla="*/ 477 w 477"/>
              <a:gd name="T9" fmla="*/ 277 h 3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337"/>
              <a:gd name="T17" fmla="*/ 477 w 477"/>
              <a:gd name="T18" fmla="*/ 337 h 3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337">
                <a:moveTo>
                  <a:pt x="0" y="295"/>
                </a:moveTo>
                <a:cubicBezTo>
                  <a:pt x="49" y="337"/>
                  <a:pt x="99" y="298"/>
                  <a:pt x="135" y="250"/>
                </a:cubicBezTo>
                <a:cubicBezTo>
                  <a:pt x="171" y="202"/>
                  <a:pt x="185" y="0"/>
                  <a:pt x="215" y="6"/>
                </a:cubicBezTo>
                <a:cubicBezTo>
                  <a:pt x="245" y="12"/>
                  <a:pt x="271" y="241"/>
                  <a:pt x="315" y="286"/>
                </a:cubicBezTo>
                <a:cubicBezTo>
                  <a:pt x="359" y="331"/>
                  <a:pt x="452" y="278"/>
                  <a:pt x="477" y="277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7" name="Text Box 28"/>
          <p:cNvSpPr txBox="1">
            <a:spLocks noChangeArrowheads="1"/>
          </p:cNvSpPr>
          <p:nvPr/>
        </p:nvSpPr>
        <p:spPr bwMode="auto">
          <a:xfrm>
            <a:off x="6434138" y="2770188"/>
            <a:ext cx="1352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>
                <a:solidFill>
                  <a:srgbClr val="FF0000"/>
                </a:solidFill>
              </a:rPr>
              <a:t>redukce vazby S-S (cystin)</a:t>
            </a:r>
          </a:p>
        </p:txBody>
      </p:sp>
      <p:sp>
        <p:nvSpPr>
          <p:cNvPr id="10268" name="Freeform 29"/>
          <p:cNvSpPr>
            <a:spLocks/>
          </p:cNvSpPr>
          <p:nvPr/>
        </p:nvSpPr>
        <p:spPr bwMode="auto">
          <a:xfrm>
            <a:off x="7253288" y="2185989"/>
            <a:ext cx="1585912" cy="1677987"/>
          </a:xfrm>
          <a:custGeom>
            <a:avLst/>
            <a:gdLst>
              <a:gd name="T0" fmla="*/ 0 w 945"/>
              <a:gd name="T1" fmla="*/ 693 h 697"/>
              <a:gd name="T2" fmla="*/ 54 w 945"/>
              <a:gd name="T3" fmla="*/ 639 h 697"/>
              <a:gd name="T4" fmla="*/ 72 w 945"/>
              <a:gd name="T5" fmla="*/ 576 h 697"/>
              <a:gd name="T6" fmla="*/ 153 w 945"/>
              <a:gd name="T7" fmla="*/ 666 h 697"/>
              <a:gd name="T8" fmla="*/ 351 w 945"/>
              <a:gd name="T9" fmla="*/ 639 h 697"/>
              <a:gd name="T10" fmla="*/ 468 w 945"/>
              <a:gd name="T11" fmla="*/ 315 h 697"/>
              <a:gd name="T12" fmla="*/ 558 w 945"/>
              <a:gd name="T13" fmla="*/ 513 h 697"/>
              <a:gd name="T14" fmla="*/ 684 w 945"/>
              <a:gd name="T15" fmla="*/ 27 h 697"/>
              <a:gd name="T16" fmla="*/ 774 w 945"/>
              <a:gd name="T17" fmla="*/ 351 h 697"/>
              <a:gd name="T18" fmla="*/ 945 w 945"/>
              <a:gd name="T19" fmla="*/ 153 h 6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5"/>
              <a:gd name="T31" fmla="*/ 0 h 697"/>
              <a:gd name="T32" fmla="*/ 945 w 945"/>
              <a:gd name="T33" fmla="*/ 697 h 6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5" h="697">
                <a:moveTo>
                  <a:pt x="0" y="693"/>
                </a:moveTo>
                <a:cubicBezTo>
                  <a:pt x="21" y="676"/>
                  <a:pt x="42" y="659"/>
                  <a:pt x="54" y="639"/>
                </a:cubicBezTo>
                <a:cubicBezTo>
                  <a:pt x="66" y="619"/>
                  <a:pt x="56" y="572"/>
                  <a:pt x="72" y="576"/>
                </a:cubicBezTo>
                <a:cubicBezTo>
                  <a:pt x="88" y="580"/>
                  <a:pt x="107" y="656"/>
                  <a:pt x="153" y="666"/>
                </a:cubicBezTo>
                <a:cubicBezTo>
                  <a:pt x="199" y="676"/>
                  <a:pt x="299" y="697"/>
                  <a:pt x="351" y="639"/>
                </a:cubicBezTo>
                <a:cubicBezTo>
                  <a:pt x="403" y="581"/>
                  <a:pt x="434" y="336"/>
                  <a:pt x="468" y="315"/>
                </a:cubicBezTo>
                <a:cubicBezTo>
                  <a:pt x="502" y="294"/>
                  <a:pt x="522" y="561"/>
                  <a:pt x="558" y="513"/>
                </a:cubicBezTo>
                <a:cubicBezTo>
                  <a:pt x="594" y="465"/>
                  <a:pt x="648" y="54"/>
                  <a:pt x="684" y="27"/>
                </a:cubicBezTo>
                <a:cubicBezTo>
                  <a:pt x="720" y="0"/>
                  <a:pt x="731" y="330"/>
                  <a:pt x="774" y="351"/>
                </a:cubicBezTo>
                <a:cubicBezTo>
                  <a:pt x="817" y="372"/>
                  <a:pt x="881" y="262"/>
                  <a:pt x="945" y="153"/>
                </a:cubicBezTo>
              </a:path>
            </a:pathLst>
          </a:custGeom>
          <a:noFill/>
          <a:ln w="19050" cmpd="sng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9" name="Line 30"/>
          <p:cNvSpPr>
            <a:spLocks noChangeShapeType="1"/>
          </p:cNvSpPr>
          <p:nvPr/>
        </p:nvSpPr>
        <p:spPr bwMode="auto">
          <a:xfrm>
            <a:off x="6153150" y="47291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0" name="Text Box 31"/>
          <p:cNvSpPr txBox="1">
            <a:spLocks noChangeArrowheads="1"/>
          </p:cNvSpPr>
          <p:nvPr/>
        </p:nvSpPr>
        <p:spPr bwMode="auto">
          <a:xfrm>
            <a:off x="7052721" y="3722400"/>
            <a:ext cx="1852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>
                <a:solidFill>
                  <a:schemeClr val="accent6">
                    <a:lumMod val="75000"/>
                  </a:schemeClr>
                </a:solidFill>
              </a:rPr>
              <a:t>Brdičkova reakce (v přítomnosti Co)</a:t>
            </a:r>
          </a:p>
        </p:txBody>
      </p:sp>
      <p:sp>
        <p:nvSpPr>
          <p:cNvPr id="10271" name="Line 32"/>
          <p:cNvSpPr>
            <a:spLocks noChangeShapeType="1"/>
          </p:cNvSpPr>
          <p:nvPr/>
        </p:nvSpPr>
        <p:spPr bwMode="auto">
          <a:xfrm>
            <a:off x="7539039" y="1643063"/>
            <a:ext cx="197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2" name="Text Box 33"/>
          <p:cNvSpPr txBox="1">
            <a:spLocks noChangeArrowheads="1"/>
          </p:cNvSpPr>
          <p:nvPr/>
        </p:nvSpPr>
        <p:spPr bwMode="auto">
          <a:xfrm>
            <a:off x="10020300" y="1458397"/>
            <a:ext cx="2171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 dirty="0"/>
              <a:t>arginin</a:t>
            </a:r>
          </a:p>
        </p:txBody>
      </p:sp>
      <p:sp>
        <p:nvSpPr>
          <p:cNvPr id="10273" name="Freeform 34"/>
          <p:cNvSpPr>
            <a:spLocks/>
          </p:cNvSpPr>
          <p:nvPr/>
        </p:nvSpPr>
        <p:spPr bwMode="auto">
          <a:xfrm>
            <a:off x="8610600" y="1941514"/>
            <a:ext cx="1200150" cy="2052637"/>
          </a:xfrm>
          <a:custGeom>
            <a:avLst/>
            <a:gdLst>
              <a:gd name="T0" fmla="*/ 0 w 756"/>
              <a:gd name="T1" fmla="*/ 1279 h 1446"/>
              <a:gd name="T2" fmla="*/ 261 w 756"/>
              <a:gd name="T3" fmla="*/ 1234 h 1446"/>
              <a:gd name="T4" fmla="*/ 396 w 756"/>
              <a:gd name="T5" fmla="*/ 10 h 1446"/>
              <a:gd name="T6" fmla="*/ 486 w 756"/>
              <a:gd name="T7" fmla="*/ 1171 h 1446"/>
              <a:gd name="T8" fmla="*/ 522 w 756"/>
              <a:gd name="T9" fmla="*/ 1270 h 1446"/>
              <a:gd name="T10" fmla="*/ 756 w 756"/>
              <a:gd name="T11" fmla="*/ 1261 h 14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6"/>
              <a:gd name="T19" fmla="*/ 0 h 1446"/>
              <a:gd name="T20" fmla="*/ 756 w 756"/>
              <a:gd name="T21" fmla="*/ 1446 h 14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6" h="1446">
                <a:moveTo>
                  <a:pt x="0" y="1279"/>
                </a:moveTo>
                <a:cubicBezTo>
                  <a:pt x="97" y="1362"/>
                  <a:pt x="195" y="1446"/>
                  <a:pt x="261" y="1234"/>
                </a:cubicBezTo>
                <a:cubicBezTo>
                  <a:pt x="327" y="1022"/>
                  <a:pt x="359" y="20"/>
                  <a:pt x="396" y="10"/>
                </a:cubicBezTo>
                <a:cubicBezTo>
                  <a:pt x="433" y="0"/>
                  <a:pt x="465" y="961"/>
                  <a:pt x="486" y="1171"/>
                </a:cubicBezTo>
                <a:cubicBezTo>
                  <a:pt x="507" y="1381"/>
                  <a:pt x="477" y="1255"/>
                  <a:pt x="522" y="1270"/>
                </a:cubicBezTo>
                <a:cubicBezTo>
                  <a:pt x="567" y="1285"/>
                  <a:pt x="661" y="1273"/>
                  <a:pt x="756" y="126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4" name="Text Box 35"/>
          <p:cNvSpPr txBox="1">
            <a:spLocks noChangeArrowheads="1"/>
          </p:cNvSpPr>
          <p:nvPr/>
        </p:nvSpPr>
        <p:spPr bwMode="auto">
          <a:xfrm>
            <a:off x="8719973" y="1622425"/>
            <a:ext cx="17559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 err="1">
                <a:solidFill>
                  <a:srgbClr val="000099"/>
                </a:solidFill>
              </a:rPr>
              <a:t>prenatriová</a:t>
            </a:r>
            <a:r>
              <a:rPr lang="cs-CZ" altLang="cs-CZ" sz="1600" dirty="0">
                <a:solidFill>
                  <a:srgbClr val="000099"/>
                </a:solidFill>
              </a:rPr>
              <a:t> vlna</a:t>
            </a:r>
          </a:p>
          <a:p>
            <a:pPr algn="ctr" eaLnBrk="1" hangingPunct="1"/>
            <a:r>
              <a:rPr lang="cs-CZ" altLang="cs-CZ" sz="1600" dirty="0">
                <a:solidFill>
                  <a:srgbClr val="000099"/>
                </a:solidFill>
              </a:rPr>
              <a:t>pík H</a:t>
            </a:r>
          </a:p>
        </p:txBody>
      </p:sp>
      <p:pic>
        <p:nvPicPr>
          <p:cNvPr id="6146" name="Picture 2" descr="Soubor:L-cysteine-skele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57" y="1107485"/>
            <a:ext cx="1124532" cy="11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tyros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73" y="5699018"/>
            <a:ext cx="1601878" cy="78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ek obráz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2" y="5656265"/>
            <a:ext cx="1520503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15"/>
          <p:cNvSpPr>
            <a:spLocks/>
          </p:cNvSpPr>
          <p:nvPr/>
        </p:nvSpPr>
        <p:spPr bwMode="auto">
          <a:xfrm>
            <a:off x="3169114" y="4176883"/>
            <a:ext cx="728662" cy="1128713"/>
          </a:xfrm>
          <a:custGeom>
            <a:avLst/>
            <a:gdLst>
              <a:gd name="T0" fmla="*/ 459 w 459"/>
              <a:gd name="T1" fmla="*/ 58 h 711"/>
              <a:gd name="T2" fmla="*/ 316 w 459"/>
              <a:gd name="T3" fmla="*/ 131 h 711"/>
              <a:gd name="T4" fmla="*/ 235 w 459"/>
              <a:gd name="T5" fmla="*/ 707 h 711"/>
              <a:gd name="T6" fmla="*/ 163 w 459"/>
              <a:gd name="T7" fmla="*/ 104 h 711"/>
              <a:gd name="T8" fmla="*/ 0 w 459"/>
              <a:gd name="T9" fmla="*/ 85 h 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9"/>
              <a:gd name="T16" fmla="*/ 0 h 711"/>
              <a:gd name="T17" fmla="*/ 459 w 459"/>
              <a:gd name="T18" fmla="*/ 711 h 7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9" h="711">
                <a:moveTo>
                  <a:pt x="459" y="58"/>
                </a:moveTo>
                <a:cubicBezTo>
                  <a:pt x="435" y="69"/>
                  <a:pt x="353" y="23"/>
                  <a:pt x="316" y="131"/>
                </a:cubicBezTo>
                <a:cubicBezTo>
                  <a:pt x="279" y="239"/>
                  <a:pt x="260" y="711"/>
                  <a:pt x="235" y="707"/>
                </a:cubicBezTo>
                <a:cubicBezTo>
                  <a:pt x="210" y="703"/>
                  <a:pt x="202" y="208"/>
                  <a:pt x="163" y="104"/>
                </a:cubicBezTo>
                <a:cubicBezTo>
                  <a:pt x="124" y="0"/>
                  <a:pt x="34" y="89"/>
                  <a:pt x="0" y="85"/>
                </a:cubicBezTo>
              </a:path>
            </a:pathLst>
          </a:custGeom>
          <a:noFill/>
          <a:ln w="19050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3345657" y="546346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accent6">
                    <a:lumMod val="50000"/>
                  </a:schemeClr>
                </a:solidFill>
              </a:rPr>
              <a:t>H</a:t>
            </a:r>
          </a:p>
        </p:txBody>
      </p:sp>
      <p:pic>
        <p:nvPicPr>
          <p:cNvPr id="42" name="Picture 8" descr="Výsledek obráz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36" y="3313325"/>
            <a:ext cx="1248100" cy="6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3" name="Picture 49" descr="Výsledek obrázku pro argin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259" y="1755922"/>
            <a:ext cx="1956254" cy="7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5" name="Picture 51" descr="Výsledek obrázku pro lys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450" y="2538250"/>
            <a:ext cx="1855698" cy="7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7499351" y="1044001"/>
            <a:ext cx="2171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b="1" dirty="0">
                <a:solidFill>
                  <a:srgbClr val="0033CC"/>
                </a:solidFill>
              </a:rPr>
              <a:t>katalytické vylučování vodíku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9898418" y="2462082"/>
            <a:ext cx="2171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 dirty="0"/>
              <a:t>lysin</a:t>
            </a: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9810750" y="3166047"/>
            <a:ext cx="2171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 dirty="0"/>
              <a:t>histidin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07496" y="251865"/>
            <a:ext cx="5191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Elektrochemie proteinů </a:t>
            </a:r>
          </a:p>
        </p:txBody>
      </p:sp>
      <p:pic>
        <p:nvPicPr>
          <p:cNvPr id="48" name="Picture 4" descr="brdicka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9" y="1117515"/>
            <a:ext cx="2118448" cy="165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11739" y="1003151"/>
            <a:ext cx="2654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-prakticky od objevu polarografie</a:t>
            </a:r>
          </a:p>
          <a:p>
            <a:endParaRPr lang="cs-CZ" sz="2000" dirty="0"/>
          </a:p>
          <a:p>
            <a:r>
              <a:rPr lang="cs-CZ" sz="2000" dirty="0"/>
              <a:t>-odvozena od elektrochemie jejich složek, tj. aminokyselin</a:t>
            </a:r>
          </a:p>
        </p:txBody>
      </p:sp>
    </p:spTree>
    <p:extLst>
      <p:ext uri="{BB962C8B-B14F-4D97-AF65-F5344CB8AC3E}">
        <p14:creationId xmlns:p14="http://schemas.microsoft.com/office/powerpoint/2010/main" val="2412700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3600"/>
              <a:t>Brdičkova reakce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889" y="1600201"/>
            <a:ext cx="9258375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nutná přítomnost </a:t>
            </a:r>
            <a:r>
              <a:rPr lang="cs-CZ" b="1" dirty="0"/>
              <a:t>cysteinu</a:t>
            </a:r>
            <a:r>
              <a:rPr lang="cs-CZ" dirty="0"/>
              <a:t> a iontů </a:t>
            </a:r>
            <a:r>
              <a:rPr lang="cs-CZ" b="1" dirty="0"/>
              <a:t>kobaltu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ne úplně pochopený mechanismus: katalytické děje i přímá redukce stabilních komplexů (</a:t>
            </a:r>
            <a:r>
              <a:rPr lang="cs-CZ" dirty="0" err="1"/>
              <a:t>Cys</a:t>
            </a:r>
            <a:r>
              <a:rPr lang="cs-CZ" dirty="0"/>
              <a:t>)</a:t>
            </a:r>
            <a:r>
              <a:rPr lang="cs-CZ" baseline="-25000" dirty="0" err="1"/>
              <a:t>n</a:t>
            </a:r>
            <a:r>
              <a:rPr lang="cs-CZ" dirty="0" err="1"/>
              <a:t>Co</a:t>
            </a:r>
            <a:r>
              <a:rPr lang="cs-CZ" dirty="0"/>
              <a:t>(II)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2-3 charakteristické „vlny“, jejich intenzita závisí na počtu cysteinových zbytků, jejich přístupnosti, prostředí, ve kterém se nacházejí v rámci molekuly proteinu (okolní AK atd.)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baseline="-25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z (bio)analytického hlediska zaslouží tato technika zvláštní pozornost v souvislosti s </a:t>
            </a:r>
            <a:r>
              <a:rPr lang="cs-CZ" b="1" dirty="0"/>
              <a:t>proteiny a</a:t>
            </a:r>
            <a:r>
              <a:rPr lang="cs-CZ" dirty="0"/>
              <a:t> </a:t>
            </a:r>
            <a:r>
              <a:rPr lang="cs-CZ" b="1" dirty="0"/>
              <a:t>peptidy bohatými na cystein: </a:t>
            </a:r>
            <a:r>
              <a:rPr lang="cs-CZ" b="1" dirty="0" err="1"/>
              <a:t>metalothioneiny</a:t>
            </a:r>
            <a:r>
              <a:rPr lang="cs-CZ" b="1" dirty="0"/>
              <a:t>, </a:t>
            </a:r>
            <a:r>
              <a:rPr lang="cs-CZ" b="1" dirty="0" err="1"/>
              <a:t>fytochelatiny</a:t>
            </a:r>
            <a:endParaRPr lang="cs-CZ" b="1" dirty="0"/>
          </a:p>
        </p:txBody>
      </p:sp>
      <p:pic>
        <p:nvPicPr>
          <p:cNvPr id="4" name="Picture 2" descr="Soubor:L-cysteine-skele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27" y="428923"/>
            <a:ext cx="1524609" cy="15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989981" y="704740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Co</a:t>
            </a:r>
            <a:r>
              <a:rPr lang="cs-CZ" sz="3600" baseline="30000" dirty="0"/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1931401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37322" y="365126"/>
            <a:ext cx="11463130" cy="566910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Jednoduché stanovení </a:t>
            </a:r>
            <a:r>
              <a:rPr lang="cs-CZ" sz="4000" dirty="0" err="1"/>
              <a:t>metalothioneinů</a:t>
            </a:r>
            <a:r>
              <a:rPr lang="cs-CZ" sz="4000" dirty="0"/>
              <a:t> a </a:t>
            </a:r>
            <a:r>
              <a:rPr lang="cs-CZ" sz="4000" dirty="0" err="1"/>
              <a:t>fytochelatinů</a:t>
            </a:r>
            <a:endParaRPr lang="cs-CZ" sz="4000" dirty="0"/>
          </a:p>
        </p:txBody>
      </p:sp>
      <p:pic>
        <p:nvPicPr>
          <p:cNvPr id="20482" name="Picture 2" descr="Metallothionein 2k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3" y="1194302"/>
            <a:ext cx="4784725" cy="25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87" y="2351578"/>
            <a:ext cx="51816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2"/>
          <p:cNvSpPr txBox="1">
            <a:spLocks noChangeArrowheads="1"/>
          </p:cNvSpPr>
          <p:nvPr/>
        </p:nvSpPr>
        <p:spPr bwMode="auto">
          <a:xfrm>
            <a:off x="5919005" y="1760276"/>
            <a:ext cx="5852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/>
              <a:t>Brdičkova reakce a diagnostika rakoviny?</a:t>
            </a:r>
          </a:p>
        </p:txBody>
      </p:sp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2703074" y="4611759"/>
            <a:ext cx="41478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- kdysi poměrně rozšířený diagnostický test 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- R. </a:t>
            </a:r>
            <a:r>
              <a:rPr lang="cs-CZ" altLang="cs-CZ" sz="2000" dirty="0" err="1"/>
              <a:t>Kizek</a:t>
            </a:r>
            <a:r>
              <a:rPr lang="cs-CZ" altLang="cs-CZ" sz="2000" dirty="0"/>
              <a:t> a kol. (MENDELU)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- rakovina a </a:t>
            </a:r>
            <a:r>
              <a:rPr lang="cs-CZ" altLang="cs-CZ" sz="2000" dirty="0" err="1"/>
              <a:t>metalothioneiny</a:t>
            </a:r>
            <a:endParaRPr lang="cs-CZ" alt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13954" y="3783519"/>
            <a:ext cx="457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metalothionein</a:t>
            </a:r>
            <a:r>
              <a:rPr lang="cs-CZ" dirty="0"/>
              <a:t> (komplex se zinečnatými ionty)</a:t>
            </a:r>
          </a:p>
        </p:txBody>
      </p:sp>
    </p:spTree>
    <p:extLst>
      <p:ext uri="{BB962C8B-B14F-4D97-AF65-F5344CB8AC3E}">
        <p14:creationId xmlns:p14="http://schemas.microsoft.com/office/powerpoint/2010/main" val="6177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0" y="3313907"/>
            <a:ext cx="2386013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99014"/>
            <a:ext cx="2874964" cy="210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" y="1538288"/>
            <a:ext cx="34575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Obrázek 81"/>
          <p:cNvPicPr>
            <a:picLocks noChangeAspect="1"/>
          </p:cNvPicPr>
          <p:nvPr/>
        </p:nvPicPr>
        <p:blipFill rotWithShape="1">
          <a:blip r:embed="rId5"/>
          <a:srcRect l="2903" t="3373" r="22321" b="22664"/>
          <a:stretch/>
        </p:blipFill>
        <p:spPr>
          <a:xfrm>
            <a:off x="5380993" y="2353177"/>
            <a:ext cx="5565913" cy="423915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7322" y="365126"/>
            <a:ext cx="11463130" cy="566910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Jednoduché stanovení </a:t>
            </a:r>
            <a:r>
              <a:rPr lang="cs-CZ" sz="4000" dirty="0" err="1"/>
              <a:t>metalothioneinů</a:t>
            </a:r>
            <a:r>
              <a:rPr lang="cs-CZ" sz="4000" dirty="0"/>
              <a:t> a </a:t>
            </a:r>
            <a:r>
              <a:rPr lang="cs-CZ" sz="4000" dirty="0" err="1"/>
              <a:t>fytochelatinů</a:t>
            </a:r>
            <a:endParaRPr lang="cs-CZ" sz="4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7322" y="1183761"/>
            <a:ext cx="402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fytochelatiny</a:t>
            </a:r>
            <a:r>
              <a:rPr lang="cs-CZ" dirty="0"/>
              <a:t>: každá cca druhá AK cystein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61163" y="1455060"/>
            <a:ext cx="7005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Lze </a:t>
            </a:r>
            <a:r>
              <a:rPr lang="cs-CZ" sz="2400" dirty="0" err="1"/>
              <a:t>fytochelatiny</a:t>
            </a:r>
            <a:r>
              <a:rPr lang="cs-CZ" sz="2400" dirty="0"/>
              <a:t> stanovit elektrochemicky</a:t>
            </a:r>
          </a:p>
          <a:p>
            <a:pPr algn="ctr"/>
            <a:r>
              <a:rPr lang="cs-CZ" sz="2400" dirty="0"/>
              <a:t>co </a:t>
            </a:r>
            <a:r>
              <a:rPr lang="cs-CZ" sz="2400" dirty="0" err="1"/>
              <a:t>nejjednoduším</a:t>
            </a:r>
            <a:r>
              <a:rPr lang="cs-CZ" sz="2400" dirty="0"/>
              <a:t> způsobem?</a:t>
            </a:r>
          </a:p>
        </p:txBody>
      </p:sp>
    </p:spTree>
    <p:extLst>
      <p:ext uri="{BB962C8B-B14F-4D97-AF65-F5344CB8AC3E}">
        <p14:creationId xmlns:p14="http://schemas.microsoft.com/office/powerpoint/2010/main" val="13347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3"/>
          <p:cNvSpPr>
            <a:spLocks/>
          </p:cNvSpPr>
          <p:nvPr/>
        </p:nvSpPr>
        <p:spPr bwMode="auto">
          <a:xfrm>
            <a:off x="1299210" y="2297063"/>
            <a:ext cx="7200900" cy="3600450"/>
          </a:xfrm>
          <a:custGeom>
            <a:avLst/>
            <a:gdLst>
              <a:gd name="T0" fmla="*/ 0 w 4536"/>
              <a:gd name="T1" fmla="*/ 0 h 2268"/>
              <a:gd name="T2" fmla="*/ 0 w 4536"/>
              <a:gd name="T3" fmla="*/ 2147483647 h 2268"/>
              <a:gd name="T4" fmla="*/ 2147483647 w 4536"/>
              <a:gd name="T5" fmla="*/ 2147483647 h 2268"/>
              <a:gd name="T6" fmla="*/ 0 60000 65536"/>
              <a:gd name="T7" fmla="*/ 0 60000 65536"/>
              <a:gd name="T8" fmla="*/ 0 60000 65536"/>
              <a:gd name="T9" fmla="*/ 0 w 4536"/>
              <a:gd name="T10" fmla="*/ 0 h 2268"/>
              <a:gd name="T11" fmla="*/ 4536 w 4536"/>
              <a:gd name="T12" fmla="*/ 2268 h 2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2268">
                <a:moveTo>
                  <a:pt x="0" y="0"/>
                </a:moveTo>
                <a:lnTo>
                  <a:pt x="0" y="2268"/>
                </a:lnTo>
                <a:lnTo>
                  <a:pt x="4536" y="22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867410" y="236850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8212773" y="5968951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-E</a:t>
            </a:r>
          </a:p>
        </p:txBody>
      </p:sp>
      <p:grpSp>
        <p:nvGrpSpPr>
          <p:cNvPr id="45061" name="Group 6"/>
          <p:cNvGrpSpPr>
            <a:grpSpLocks/>
          </p:cNvGrpSpPr>
          <p:nvPr/>
        </p:nvGrpSpPr>
        <p:grpSpPr bwMode="auto">
          <a:xfrm>
            <a:off x="5745416" y="774650"/>
            <a:ext cx="1829785" cy="2482850"/>
            <a:chOff x="2201" y="554"/>
            <a:chExt cx="1335" cy="1709"/>
          </a:xfrm>
        </p:grpSpPr>
        <p:grpSp>
          <p:nvGrpSpPr>
            <p:cNvPr id="45078" name="Group 7"/>
            <p:cNvGrpSpPr>
              <a:grpSpLocks/>
            </p:cNvGrpSpPr>
            <p:nvPr/>
          </p:nvGrpSpPr>
          <p:grpSpPr bwMode="auto">
            <a:xfrm>
              <a:off x="2659" y="554"/>
              <a:ext cx="408" cy="1255"/>
              <a:chOff x="3334" y="482"/>
              <a:chExt cx="408" cy="1255"/>
            </a:xfrm>
          </p:grpSpPr>
          <p:sp>
            <p:nvSpPr>
              <p:cNvPr id="45084" name="Freeform 8"/>
              <p:cNvSpPr>
                <a:spLocks/>
              </p:cNvSpPr>
              <p:nvPr/>
            </p:nvSpPr>
            <p:spPr bwMode="auto">
              <a:xfrm>
                <a:off x="3334" y="482"/>
                <a:ext cx="408" cy="1043"/>
              </a:xfrm>
              <a:custGeom>
                <a:avLst/>
                <a:gdLst>
                  <a:gd name="T0" fmla="*/ 0 w 408"/>
                  <a:gd name="T1" fmla="*/ 363 h 1043"/>
                  <a:gd name="T2" fmla="*/ 0 w 408"/>
                  <a:gd name="T3" fmla="*/ 1043 h 1043"/>
                  <a:gd name="T4" fmla="*/ 408 w 408"/>
                  <a:gd name="T5" fmla="*/ 1043 h 1043"/>
                  <a:gd name="T6" fmla="*/ 408 w 408"/>
                  <a:gd name="T7" fmla="*/ 0 h 10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1043"/>
                  <a:gd name="T14" fmla="*/ 408 w 408"/>
                  <a:gd name="T15" fmla="*/ 1043 h 10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1043">
                    <a:moveTo>
                      <a:pt x="0" y="363"/>
                    </a:moveTo>
                    <a:lnTo>
                      <a:pt x="0" y="1043"/>
                    </a:lnTo>
                    <a:lnTo>
                      <a:pt x="408" y="1043"/>
                    </a:lnTo>
                    <a:lnTo>
                      <a:pt x="40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85" name="Line 9"/>
              <p:cNvSpPr>
                <a:spLocks noChangeShapeType="1"/>
              </p:cNvSpPr>
              <p:nvPr/>
            </p:nvSpPr>
            <p:spPr bwMode="auto">
              <a:xfrm>
                <a:off x="3543" y="527"/>
                <a:ext cx="0" cy="998"/>
              </a:xfrm>
              <a:prstGeom prst="line">
                <a:avLst/>
              </a:prstGeom>
              <a:noFill/>
              <a:ln w="381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86" name="Oval 10"/>
              <p:cNvSpPr>
                <a:spLocks noChangeArrowheads="1"/>
              </p:cNvSpPr>
              <p:nvPr/>
            </p:nvSpPr>
            <p:spPr bwMode="auto">
              <a:xfrm>
                <a:off x="3429" y="1512"/>
                <a:ext cx="225" cy="225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45079" name="Text Box 11"/>
            <p:cNvSpPr txBox="1">
              <a:spLocks noChangeArrowheads="1"/>
            </p:cNvSpPr>
            <p:nvPr/>
          </p:nvSpPr>
          <p:spPr bwMode="auto">
            <a:xfrm>
              <a:off x="2201" y="1987"/>
              <a:ext cx="5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000" dirty="0"/>
                <a:t>Cd</a:t>
              </a:r>
              <a:r>
                <a:rPr lang="cs-CZ" altLang="cs-CZ" sz="2000" baseline="30000" dirty="0"/>
                <a:t>2+</a:t>
              </a:r>
            </a:p>
          </p:txBody>
        </p:sp>
        <p:sp>
          <p:nvSpPr>
            <p:cNvPr id="45080" name="Text Box 12"/>
            <p:cNvSpPr txBox="1">
              <a:spLocks noChangeArrowheads="1"/>
            </p:cNvSpPr>
            <p:nvPr/>
          </p:nvSpPr>
          <p:spPr bwMode="auto">
            <a:xfrm>
              <a:off x="3093" y="1988"/>
              <a:ext cx="44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000" dirty="0"/>
                <a:t>Cd</a:t>
              </a:r>
              <a:r>
                <a:rPr lang="cs-CZ" altLang="cs-CZ" sz="2000" baseline="30000" dirty="0"/>
                <a:t>0</a:t>
              </a:r>
              <a:endParaRPr lang="cs-CZ" altLang="cs-CZ" sz="2000" dirty="0">
                <a:solidFill>
                  <a:srgbClr val="FF0000"/>
                </a:solidFill>
              </a:endParaRPr>
            </a:p>
          </p:txBody>
        </p:sp>
        <p:sp>
          <p:nvSpPr>
            <p:cNvPr id="45081" name="AutoShape 13"/>
            <p:cNvSpPr>
              <a:spLocks noChangeArrowheads="1"/>
            </p:cNvSpPr>
            <p:nvPr/>
          </p:nvSpPr>
          <p:spPr bwMode="auto">
            <a:xfrm>
              <a:off x="2637" y="2052"/>
              <a:ext cx="468" cy="108"/>
            </a:xfrm>
            <a:prstGeom prst="notchedRightArrow">
              <a:avLst>
                <a:gd name="adj1" fmla="val 50000"/>
                <a:gd name="adj2" fmla="val 10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5082" name="Freeform 14"/>
            <p:cNvSpPr>
              <a:spLocks/>
            </p:cNvSpPr>
            <p:nvPr/>
          </p:nvSpPr>
          <p:spPr bwMode="auto">
            <a:xfrm>
              <a:off x="2786" y="1791"/>
              <a:ext cx="166" cy="288"/>
            </a:xfrm>
            <a:custGeom>
              <a:avLst/>
              <a:gdLst>
                <a:gd name="T0" fmla="*/ 31 w 166"/>
                <a:gd name="T1" fmla="*/ 0 h 288"/>
                <a:gd name="T2" fmla="*/ 22 w 166"/>
                <a:gd name="T3" fmla="*/ 144 h 288"/>
                <a:gd name="T4" fmla="*/ 166 w 166"/>
                <a:gd name="T5" fmla="*/ 288 h 288"/>
                <a:gd name="T6" fmla="*/ 0 60000 65536"/>
                <a:gd name="T7" fmla="*/ 0 60000 65536"/>
                <a:gd name="T8" fmla="*/ 0 60000 65536"/>
                <a:gd name="T9" fmla="*/ 0 w 166"/>
                <a:gd name="T10" fmla="*/ 0 h 288"/>
                <a:gd name="T11" fmla="*/ 166 w 16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" h="288">
                  <a:moveTo>
                    <a:pt x="31" y="0"/>
                  </a:moveTo>
                  <a:cubicBezTo>
                    <a:pt x="30" y="24"/>
                    <a:pt x="0" y="96"/>
                    <a:pt x="22" y="144"/>
                  </a:cubicBezTo>
                  <a:cubicBezTo>
                    <a:pt x="44" y="192"/>
                    <a:pt x="136" y="258"/>
                    <a:pt x="166" y="288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083" name="Text Box 15"/>
            <p:cNvSpPr txBox="1">
              <a:spLocks noChangeArrowheads="1"/>
            </p:cNvSpPr>
            <p:nvPr/>
          </p:nvSpPr>
          <p:spPr bwMode="auto">
            <a:xfrm>
              <a:off x="2903" y="1779"/>
              <a:ext cx="40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 dirty="0">
                  <a:solidFill>
                    <a:srgbClr val="FF0000"/>
                  </a:solidFill>
                </a:rPr>
                <a:t>2 </a:t>
              </a:r>
              <a:r>
                <a:rPr lang="cs-CZ" altLang="cs-CZ" sz="2000" dirty="0">
                  <a:solidFill>
                    <a:srgbClr val="FF0000"/>
                  </a:solidFill>
                </a:rPr>
                <a:t>e</a:t>
              </a:r>
              <a:r>
                <a:rPr lang="cs-CZ" altLang="cs-CZ" sz="2000" baseline="300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45062" name="Text Box 16"/>
          <p:cNvSpPr txBox="1">
            <a:spLocks noChangeArrowheads="1"/>
          </p:cNvSpPr>
          <p:nvPr/>
        </p:nvSpPr>
        <p:spPr bwMode="auto">
          <a:xfrm>
            <a:off x="635635" y="1684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45063" name="Text Box 17"/>
          <p:cNvSpPr txBox="1">
            <a:spLocks noChangeArrowheads="1"/>
          </p:cNvSpPr>
          <p:nvPr/>
        </p:nvSpPr>
        <p:spPr bwMode="auto">
          <a:xfrm>
            <a:off x="7870762" y="798311"/>
            <a:ext cx="38875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000" dirty="0"/>
              <a:t>měření na stacionárním povrchu</a:t>
            </a:r>
          </a:p>
          <a:p>
            <a:pPr eaLnBrk="1" hangingPunct="1">
              <a:buFontTx/>
              <a:buChar char="•"/>
            </a:pPr>
            <a:endParaRPr lang="cs-CZ" altLang="cs-CZ" sz="2000" dirty="0"/>
          </a:p>
          <a:p>
            <a:pPr eaLnBrk="1" hangingPunct="1">
              <a:buFontTx/>
              <a:buChar char="•"/>
            </a:pPr>
            <a:r>
              <a:rPr lang="cs-CZ" altLang="cs-CZ" sz="2000" dirty="0"/>
              <a:t>visící rtuťová kapková elektroda</a:t>
            </a:r>
          </a:p>
          <a:p>
            <a:pPr eaLnBrk="1" hangingPunct="1"/>
            <a:endParaRPr lang="cs-CZ" altLang="cs-CZ" sz="2000" dirty="0"/>
          </a:p>
          <a:p>
            <a:pPr eaLnBrk="1" hangingPunct="1">
              <a:buFontTx/>
              <a:buChar char="•"/>
            </a:pPr>
            <a:r>
              <a:rPr lang="cs-CZ" altLang="cs-CZ" sz="2000" dirty="0"/>
              <a:t>jakékoli pevné elektrody</a:t>
            </a:r>
          </a:p>
        </p:txBody>
      </p:sp>
      <p:sp>
        <p:nvSpPr>
          <p:cNvPr id="45064" name="Freeform 18"/>
          <p:cNvSpPr>
            <a:spLocks/>
          </p:cNvSpPr>
          <p:nvPr/>
        </p:nvSpPr>
        <p:spPr bwMode="auto">
          <a:xfrm>
            <a:off x="2613661" y="2146250"/>
            <a:ext cx="3051175" cy="1906588"/>
          </a:xfrm>
          <a:custGeom>
            <a:avLst/>
            <a:gdLst>
              <a:gd name="T0" fmla="*/ 0 w 1922"/>
              <a:gd name="T1" fmla="*/ 2147483647 h 1201"/>
              <a:gd name="T2" fmla="*/ 725805000 w 1922"/>
              <a:gd name="T3" fmla="*/ 2147483647 h 1201"/>
              <a:gd name="T4" fmla="*/ 1958162200 w 1922"/>
              <a:gd name="T5" fmla="*/ 2147483647 h 1201"/>
              <a:gd name="T6" fmla="*/ 2147483647 w 1922"/>
              <a:gd name="T7" fmla="*/ 68045030 h 1201"/>
              <a:gd name="T8" fmla="*/ 2147483647 w 1922"/>
              <a:gd name="T9" fmla="*/ 1965722391 h 1201"/>
              <a:gd name="T10" fmla="*/ 2147483647 w 1922"/>
              <a:gd name="T11" fmla="*/ 1239917200 h 1201"/>
              <a:gd name="T12" fmla="*/ 2147483647 w 1922"/>
              <a:gd name="T13" fmla="*/ 1101309364 h 12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2"/>
              <a:gd name="T22" fmla="*/ 0 h 1201"/>
              <a:gd name="T23" fmla="*/ 1922 w 1922"/>
              <a:gd name="T24" fmla="*/ 1201 h 12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2" h="1201">
                <a:moveTo>
                  <a:pt x="0" y="1201"/>
                </a:moveTo>
                <a:cubicBezTo>
                  <a:pt x="48" y="1185"/>
                  <a:pt x="159" y="1144"/>
                  <a:pt x="288" y="1102"/>
                </a:cubicBezTo>
                <a:cubicBezTo>
                  <a:pt x="417" y="1060"/>
                  <a:pt x="651" y="1125"/>
                  <a:pt x="777" y="946"/>
                </a:cubicBezTo>
                <a:cubicBezTo>
                  <a:pt x="903" y="767"/>
                  <a:pt x="962" y="54"/>
                  <a:pt x="1043" y="27"/>
                </a:cubicBezTo>
                <a:cubicBezTo>
                  <a:pt x="1125" y="0"/>
                  <a:pt x="1138" y="703"/>
                  <a:pt x="1267" y="780"/>
                </a:cubicBezTo>
                <a:cubicBezTo>
                  <a:pt x="1396" y="858"/>
                  <a:pt x="1719" y="550"/>
                  <a:pt x="1820" y="492"/>
                </a:cubicBezTo>
                <a:cubicBezTo>
                  <a:pt x="1922" y="434"/>
                  <a:pt x="1897" y="436"/>
                  <a:pt x="1874" y="43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656523" y="2924126"/>
            <a:ext cx="4935538" cy="2892425"/>
            <a:chOff x="1467" y="1512"/>
            <a:chExt cx="3109" cy="1822"/>
          </a:xfrm>
        </p:grpSpPr>
        <p:sp>
          <p:nvSpPr>
            <p:cNvPr id="45067" name="Freeform 20"/>
            <p:cNvSpPr>
              <a:spLocks/>
            </p:cNvSpPr>
            <p:nvPr/>
          </p:nvSpPr>
          <p:spPr bwMode="auto">
            <a:xfrm>
              <a:off x="1467" y="1512"/>
              <a:ext cx="1881" cy="1822"/>
            </a:xfrm>
            <a:custGeom>
              <a:avLst/>
              <a:gdLst>
                <a:gd name="T0" fmla="*/ 1881 w 1881"/>
                <a:gd name="T1" fmla="*/ 0 h 1822"/>
                <a:gd name="T2" fmla="*/ 1701 w 1881"/>
                <a:gd name="T3" fmla="*/ 747 h 1822"/>
                <a:gd name="T4" fmla="*/ 1161 w 1881"/>
                <a:gd name="T5" fmla="*/ 1008 h 1822"/>
                <a:gd name="T6" fmla="*/ 909 w 1881"/>
                <a:gd name="T7" fmla="*/ 1818 h 1822"/>
                <a:gd name="T8" fmla="*/ 729 w 1881"/>
                <a:gd name="T9" fmla="*/ 1035 h 1822"/>
                <a:gd name="T10" fmla="*/ 0 w 1881"/>
                <a:gd name="T11" fmla="*/ 1224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1"/>
                <a:gd name="T19" fmla="*/ 0 h 1822"/>
                <a:gd name="T20" fmla="*/ 1881 w 1881"/>
                <a:gd name="T21" fmla="*/ 1822 h 18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1" h="1822">
                  <a:moveTo>
                    <a:pt x="1881" y="0"/>
                  </a:moveTo>
                  <a:cubicBezTo>
                    <a:pt x="1851" y="289"/>
                    <a:pt x="1821" y="579"/>
                    <a:pt x="1701" y="747"/>
                  </a:cubicBezTo>
                  <a:cubicBezTo>
                    <a:pt x="1581" y="915"/>
                    <a:pt x="1293" y="830"/>
                    <a:pt x="1161" y="1008"/>
                  </a:cubicBezTo>
                  <a:cubicBezTo>
                    <a:pt x="1029" y="1186"/>
                    <a:pt x="981" y="1814"/>
                    <a:pt x="909" y="1818"/>
                  </a:cubicBezTo>
                  <a:cubicBezTo>
                    <a:pt x="837" y="1822"/>
                    <a:pt x="881" y="1134"/>
                    <a:pt x="729" y="1035"/>
                  </a:cubicBezTo>
                  <a:cubicBezTo>
                    <a:pt x="577" y="936"/>
                    <a:pt x="129" y="1194"/>
                    <a:pt x="0" y="1224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5068" name="Group 21"/>
            <p:cNvGrpSpPr>
              <a:grpSpLocks/>
            </p:cNvGrpSpPr>
            <p:nvPr/>
          </p:nvGrpSpPr>
          <p:grpSpPr bwMode="auto">
            <a:xfrm>
              <a:off x="3404" y="1752"/>
              <a:ext cx="1172" cy="1564"/>
              <a:chOff x="3404" y="1752"/>
              <a:chExt cx="1172" cy="1564"/>
            </a:xfrm>
          </p:grpSpPr>
          <p:grpSp>
            <p:nvGrpSpPr>
              <p:cNvPr id="45069" name="Group 22"/>
              <p:cNvGrpSpPr>
                <a:grpSpLocks/>
              </p:cNvGrpSpPr>
              <p:nvPr/>
            </p:nvGrpSpPr>
            <p:grpSpPr bwMode="auto">
              <a:xfrm>
                <a:off x="3818" y="1752"/>
                <a:ext cx="352" cy="1148"/>
                <a:chOff x="3334" y="482"/>
                <a:chExt cx="408" cy="1255"/>
              </a:xfrm>
            </p:grpSpPr>
            <p:sp>
              <p:nvSpPr>
                <p:cNvPr id="45075" name="Freeform 23"/>
                <p:cNvSpPr>
                  <a:spLocks/>
                </p:cNvSpPr>
                <p:nvPr/>
              </p:nvSpPr>
              <p:spPr bwMode="auto">
                <a:xfrm>
                  <a:off x="3334" y="482"/>
                  <a:ext cx="408" cy="1043"/>
                </a:xfrm>
                <a:custGeom>
                  <a:avLst/>
                  <a:gdLst>
                    <a:gd name="T0" fmla="*/ 0 w 408"/>
                    <a:gd name="T1" fmla="*/ 363 h 1043"/>
                    <a:gd name="T2" fmla="*/ 0 w 408"/>
                    <a:gd name="T3" fmla="*/ 1043 h 1043"/>
                    <a:gd name="T4" fmla="*/ 408 w 408"/>
                    <a:gd name="T5" fmla="*/ 1043 h 1043"/>
                    <a:gd name="T6" fmla="*/ 408 w 408"/>
                    <a:gd name="T7" fmla="*/ 0 h 10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8"/>
                    <a:gd name="T13" fmla="*/ 0 h 1043"/>
                    <a:gd name="T14" fmla="*/ 408 w 408"/>
                    <a:gd name="T15" fmla="*/ 1043 h 10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8" h="1043">
                      <a:moveTo>
                        <a:pt x="0" y="363"/>
                      </a:moveTo>
                      <a:lnTo>
                        <a:pt x="0" y="1043"/>
                      </a:lnTo>
                      <a:lnTo>
                        <a:pt x="408" y="1043"/>
                      </a:lnTo>
                      <a:lnTo>
                        <a:pt x="408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6" name="Line 24"/>
                <p:cNvSpPr>
                  <a:spLocks noChangeShapeType="1"/>
                </p:cNvSpPr>
                <p:nvPr/>
              </p:nvSpPr>
              <p:spPr bwMode="auto">
                <a:xfrm>
                  <a:off x="3543" y="527"/>
                  <a:ext cx="0" cy="998"/>
                </a:xfrm>
                <a:prstGeom prst="line">
                  <a:avLst/>
                </a:prstGeom>
                <a:noFill/>
                <a:ln w="381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7" name="Oval 25"/>
                <p:cNvSpPr>
                  <a:spLocks noChangeArrowheads="1"/>
                </p:cNvSpPr>
                <p:nvPr/>
              </p:nvSpPr>
              <p:spPr bwMode="auto">
                <a:xfrm>
                  <a:off x="3429" y="1512"/>
                  <a:ext cx="225" cy="225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  <p:sp>
            <p:nvSpPr>
              <p:cNvPr id="45070" name="Text Box 26"/>
              <p:cNvSpPr txBox="1">
                <a:spLocks noChangeArrowheads="1"/>
              </p:cNvSpPr>
              <p:nvPr/>
            </p:nvSpPr>
            <p:spPr bwMode="auto">
              <a:xfrm>
                <a:off x="3404" y="3063"/>
                <a:ext cx="44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000" dirty="0"/>
                  <a:t>Cd</a:t>
                </a:r>
                <a:r>
                  <a:rPr lang="cs-CZ" altLang="cs-CZ" sz="2000" baseline="30000" dirty="0"/>
                  <a:t>2+</a:t>
                </a:r>
              </a:p>
            </p:txBody>
          </p:sp>
          <p:sp>
            <p:nvSpPr>
              <p:cNvPr id="45071" name="Text Box 27"/>
              <p:cNvSpPr txBox="1">
                <a:spLocks noChangeArrowheads="1"/>
              </p:cNvSpPr>
              <p:nvPr/>
            </p:nvSpPr>
            <p:spPr bwMode="auto">
              <a:xfrm>
                <a:off x="4193" y="3064"/>
                <a:ext cx="38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000" dirty="0"/>
                  <a:t>Cd</a:t>
                </a:r>
                <a:r>
                  <a:rPr lang="cs-CZ" altLang="cs-CZ" sz="2000" baseline="30000" dirty="0"/>
                  <a:t>0</a:t>
                </a:r>
                <a:endParaRPr lang="cs-CZ" altLang="cs-CZ" sz="2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072" name="AutoShape 28"/>
              <p:cNvSpPr>
                <a:spLocks noChangeArrowheads="1"/>
              </p:cNvSpPr>
              <p:nvPr/>
            </p:nvSpPr>
            <p:spPr bwMode="auto">
              <a:xfrm flipH="1">
                <a:off x="3799" y="3123"/>
                <a:ext cx="404" cy="99"/>
              </a:xfrm>
              <a:prstGeom prst="notchedRightArrow">
                <a:avLst>
                  <a:gd name="adj1" fmla="val 50000"/>
                  <a:gd name="adj2" fmla="val 10202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5073" name="Freeform 29"/>
              <p:cNvSpPr>
                <a:spLocks/>
              </p:cNvSpPr>
              <p:nvPr/>
            </p:nvSpPr>
            <p:spPr bwMode="auto">
              <a:xfrm>
                <a:off x="3955" y="2884"/>
                <a:ext cx="116" cy="263"/>
              </a:xfrm>
              <a:custGeom>
                <a:avLst/>
                <a:gdLst>
                  <a:gd name="T0" fmla="*/ 0 w 116"/>
                  <a:gd name="T1" fmla="*/ 0 h 263"/>
                  <a:gd name="T2" fmla="*/ 41 w 116"/>
                  <a:gd name="T3" fmla="*/ 158 h 263"/>
                  <a:gd name="T4" fmla="*/ 116 w 116"/>
                  <a:gd name="T5" fmla="*/ 263 h 263"/>
                  <a:gd name="T6" fmla="*/ 0 60000 65536"/>
                  <a:gd name="T7" fmla="*/ 0 60000 65536"/>
                  <a:gd name="T8" fmla="*/ 0 60000 65536"/>
                  <a:gd name="T9" fmla="*/ 0 w 116"/>
                  <a:gd name="T10" fmla="*/ 0 h 263"/>
                  <a:gd name="T11" fmla="*/ 116 w 116"/>
                  <a:gd name="T12" fmla="*/ 263 h 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" h="263">
                    <a:moveTo>
                      <a:pt x="0" y="0"/>
                    </a:moveTo>
                    <a:cubicBezTo>
                      <a:pt x="7" y="26"/>
                      <a:pt x="22" y="114"/>
                      <a:pt x="41" y="158"/>
                    </a:cubicBezTo>
                    <a:cubicBezTo>
                      <a:pt x="60" y="202"/>
                      <a:pt x="101" y="241"/>
                      <a:pt x="116" y="263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74" name="Text Box 30"/>
              <p:cNvSpPr txBox="1">
                <a:spLocks noChangeArrowheads="1"/>
              </p:cNvSpPr>
              <p:nvPr/>
            </p:nvSpPr>
            <p:spPr bwMode="auto">
              <a:xfrm>
                <a:off x="4084" y="2826"/>
                <a:ext cx="35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1600" dirty="0">
                    <a:solidFill>
                      <a:srgbClr val="0000FF"/>
                    </a:solidFill>
                  </a:rPr>
                  <a:t>2 </a:t>
                </a:r>
                <a:r>
                  <a:rPr lang="cs-CZ" altLang="cs-CZ" sz="2000" dirty="0">
                    <a:solidFill>
                      <a:srgbClr val="0000FF"/>
                    </a:solidFill>
                  </a:rPr>
                  <a:t>e</a:t>
                </a:r>
                <a:r>
                  <a:rPr lang="cs-CZ" altLang="cs-CZ" sz="2000" baseline="30000" dirty="0">
                    <a:solidFill>
                      <a:srgbClr val="0000FF"/>
                    </a:solidFill>
                  </a:rPr>
                  <a:t>-</a:t>
                </a:r>
              </a:p>
            </p:txBody>
          </p:sp>
        </p:grpSp>
      </p:grp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87045" y="696546"/>
            <a:ext cx="5932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Elektrochemické metody … </a:t>
            </a:r>
            <a:r>
              <a:rPr lang="cs-CZ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voltametrie</a:t>
            </a:r>
            <a:endParaRPr lang="cs-CZ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628" y="1354138"/>
            <a:ext cx="10004474" cy="53260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katalytický proces na rtuťové elektrodě </a:t>
            </a:r>
            <a:r>
              <a:rPr lang="cs-CZ" sz="2400" dirty="0"/>
              <a:t>(aminokyseliny nesoucí  labilním proton: lyzin, arginin, histidin)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vysoká citlivost detekce peptidů a bílkovin</a:t>
            </a:r>
          </a:p>
          <a:p>
            <a:pPr eaLnBrk="1" hangingPunct="1">
              <a:defRPr/>
            </a:pPr>
            <a:r>
              <a:rPr lang="cs-CZ" dirty="0"/>
              <a:t>citlivost k</a:t>
            </a:r>
          </a:p>
          <a:p>
            <a:pPr lvl="3" eaLnBrk="1" hangingPunct="1">
              <a:defRPr/>
            </a:pPr>
            <a:r>
              <a:rPr lang="cs-CZ" sz="2400" dirty="0"/>
              <a:t>agregaci bílkovin</a:t>
            </a:r>
          </a:p>
          <a:p>
            <a:pPr lvl="3">
              <a:defRPr/>
            </a:pPr>
            <a:r>
              <a:rPr lang="cs-CZ" sz="2400" dirty="0"/>
              <a:t>denaturaci bílkovin („</a:t>
            </a:r>
            <a:r>
              <a:rPr lang="cs-CZ" sz="2400" dirty="0" err="1"/>
              <a:t>unfolding</a:t>
            </a:r>
            <a:r>
              <a:rPr lang="cs-CZ" sz="2400" dirty="0"/>
              <a:t>“) </a:t>
            </a:r>
          </a:p>
          <a:p>
            <a:pPr lvl="3" eaLnBrk="1" hangingPunct="1">
              <a:defRPr/>
            </a:pPr>
            <a:r>
              <a:rPr lang="cs-CZ" sz="2400" dirty="0"/>
              <a:t>změnám </a:t>
            </a:r>
            <a:r>
              <a:rPr lang="cs-CZ" sz="2400" dirty="0" err="1"/>
              <a:t>redox</a:t>
            </a:r>
            <a:r>
              <a:rPr lang="cs-CZ" sz="2400" dirty="0"/>
              <a:t> stavu peptidů a bílkovin (-SH </a:t>
            </a:r>
            <a:r>
              <a:rPr lang="cs-CZ" sz="2400" i="1" dirty="0"/>
              <a:t>vs.</a:t>
            </a:r>
            <a:r>
              <a:rPr lang="cs-CZ" sz="2400" dirty="0"/>
              <a:t> –S-S-) </a:t>
            </a:r>
          </a:p>
          <a:p>
            <a:pPr lvl="3" eaLnBrk="1" hangingPunct="1">
              <a:defRPr/>
            </a:pPr>
            <a:r>
              <a:rPr lang="cs-CZ" sz="2400" dirty="0"/>
              <a:t>záměnám jednotlivých aminokyselin (rozlišení standardních a mutantních bílkovin)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10065" y="11747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pík H a strukturně citlivá analýza proteinů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081" y="1911350"/>
            <a:ext cx="2824460" cy="2933700"/>
          </a:xfrm>
          <a:prstGeom prst="rect">
            <a:avLst/>
          </a:prstGeom>
        </p:spPr>
      </p:pic>
      <p:pic>
        <p:nvPicPr>
          <p:cNvPr id="6" name="Picture 8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81" y="2238689"/>
            <a:ext cx="1248100" cy="6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9" descr="Výsledek obrázku pro argin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57" y="2205784"/>
            <a:ext cx="1956254" cy="7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1" descr="Výsledek obrázku pro lys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59" y="2205549"/>
            <a:ext cx="1855698" cy="7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60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412"/>
          </a:xfrm>
        </p:spPr>
        <p:txBody>
          <a:bodyPr>
            <a:normAutofit/>
          </a:bodyPr>
          <a:lstStyle/>
          <a:p>
            <a:r>
              <a:rPr lang="cs-CZ" sz="4000" dirty="0"/>
              <a:t>pík H a strukturně citlivá analýza proteinů</a:t>
            </a: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863708"/>
              </p:ext>
            </p:extLst>
          </p:nvPr>
        </p:nvGraphicFramePr>
        <p:xfrm>
          <a:off x="6048984" y="2180679"/>
          <a:ext cx="4241010" cy="283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2" imgW="3000245" imgH="2009603" progId="Excel.Chart.8">
                  <p:embed/>
                </p:oleObj>
              </mc:Choice>
              <mc:Fallback>
                <p:oleObj name="Graf" r:id="rId2" imgW="3000245" imgH="2009603" progId="Excel.Chart.8">
                  <p:embed/>
                  <p:pic>
                    <p:nvPicPr>
                      <p:cNvPr id="4403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984" y="2180679"/>
                        <a:ext cx="4241010" cy="283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174"/>
            <a:ext cx="3350264" cy="405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9" y="5101250"/>
            <a:ext cx="3575237" cy="14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4867900"/>
            <a:ext cx="28035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579097" y="1725161"/>
            <a:ext cx="3062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obrovský rozdíl mezi nativními </a:t>
            </a:r>
          </a:p>
          <a:p>
            <a:r>
              <a:rPr lang="cs-CZ" sz="2000" dirty="0">
                <a:solidFill>
                  <a:srgbClr val="FF0000"/>
                </a:solidFill>
              </a:rPr>
              <a:t>a denaturovanými proteiny</a:t>
            </a:r>
          </a:p>
          <a:p>
            <a:r>
              <a:rPr lang="cs-CZ" sz="2000" dirty="0">
                <a:solidFill>
                  <a:srgbClr val="FF0000"/>
                </a:solidFill>
              </a:rPr>
              <a:t>(zejm. na HMDE modifikované DTT)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67066" y="1367615"/>
            <a:ext cx="6506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0033CC"/>
                </a:solidFill>
              </a:rPr>
              <a:t>agregace</a:t>
            </a:r>
            <a:r>
              <a:rPr lang="cs-CZ" sz="2400" dirty="0">
                <a:solidFill>
                  <a:srgbClr val="0033CC"/>
                </a:solidFill>
              </a:rPr>
              <a:t> </a:t>
            </a:r>
            <a:r>
              <a:rPr lang="cs-CZ" sz="2000" dirty="0">
                <a:solidFill>
                  <a:srgbClr val="0033CC"/>
                </a:solidFill>
                <a:latin typeface="Symbol" panose="05050102010706020507" pitchFamily="18" charset="2"/>
              </a:rPr>
              <a:t>a</a:t>
            </a:r>
            <a:r>
              <a:rPr lang="cs-CZ" sz="2000" dirty="0">
                <a:solidFill>
                  <a:srgbClr val="0033CC"/>
                </a:solidFill>
              </a:rPr>
              <a:t>-</a:t>
            </a:r>
            <a:r>
              <a:rPr lang="cs-CZ" sz="2000" dirty="0" err="1">
                <a:solidFill>
                  <a:srgbClr val="0033CC"/>
                </a:solidFill>
              </a:rPr>
              <a:t>synucleinu</a:t>
            </a:r>
            <a:r>
              <a:rPr lang="cs-CZ" sz="2000" dirty="0">
                <a:solidFill>
                  <a:srgbClr val="0033CC"/>
                </a:solidFill>
              </a:rPr>
              <a:t> (Parkinsonova choroba): elektrochemie unikátně rozliší časné fáze agregace</a:t>
            </a:r>
            <a:endParaRPr lang="cs-CZ" sz="2400" dirty="0">
              <a:solidFill>
                <a:srgbClr val="0033CC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66415" y="6278179"/>
            <a:ext cx="2579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Paleček, </a:t>
            </a:r>
            <a:r>
              <a:rPr lang="cs-CZ" sz="2000" dirty="0" err="1"/>
              <a:t>Ostatná</a:t>
            </a:r>
            <a:r>
              <a:rPr lang="cs-CZ" sz="2000" dirty="0"/>
              <a:t>  a kol.</a:t>
            </a:r>
          </a:p>
        </p:txBody>
      </p:sp>
    </p:spTree>
    <p:extLst>
      <p:ext uri="{BB962C8B-B14F-4D97-AF65-F5344CB8AC3E}">
        <p14:creationId xmlns:p14="http://schemas.microsoft.com/office/powerpoint/2010/main" val="1420187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792" y="1111425"/>
            <a:ext cx="5335208" cy="37197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49616" r="7726" b="19869"/>
          <a:stretch/>
        </p:blipFill>
        <p:spPr>
          <a:xfrm>
            <a:off x="406417" y="1271294"/>
            <a:ext cx="2324420" cy="202949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412"/>
          </a:xfrm>
        </p:spPr>
        <p:txBody>
          <a:bodyPr>
            <a:normAutofit/>
          </a:bodyPr>
          <a:lstStyle/>
          <a:p>
            <a:r>
              <a:rPr lang="cs-CZ" sz="4000" dirty="0"/>
              <a:t>pík H a strukturně citlivá analýza proteinů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6447" y="3478540"/>
            <a:ext cx="29210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„</a:t>
            </a:r>
            <a:r>
              <a:rPr lang="cs-CZ" sz="2000" dirty="0" err="1">
                <a:solidFill>
                  <a:srgbClr val="FF0000"/>
                </a:solidFill>
              </a:rPr>
              <a:t>unfolding</a:t>
            </a:r>
            <a:r>
              <a:rPr lang="cs-CZ" sz="2000" dirty="0">
                <a:solidFill>
                  <a:srgbClr val="FF0000"/>
                </a:solidFill>
              </a:rPr>
              <a:t>“ proteinů </a:t>
            </a:r>
          </a:p>
          <a:p>
            <a:r>
              <a:rPr lang="cs-CZ" sz="2000" dirty="0">
                <a:solidFill>
                  <a:srgbClr val="FF0000"/>
                </a:solidFill>
              </a:rPr>
              <a:t>v důsledku odstranění strukturně významného iontu zinku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(protein p53, </a:t>
            </a:r>
          </a:p>
          <a:p>
            <a:r>
              <a:rPr lang="cs-CZ" sz="2000" dirty="0">
                <a:solidFill>
                  <a:srgbClr val="FF0000"/>
                </a:solidFill>
              </a:rPr>
              <a:t>inkubace s EDTA; srovnání s trvale nestrukturovaným mutantem)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958261" y="5076217"/>
            <a:ext cx="4002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0033CC"/>
                </a:solidFill>
              </a:rPr>
              <a:t>DNA-protein interakce</a:t>
            </a:r>
          </a:p>
          <a:p>
            <a:pPr algn="ctr"/>
            <a:r>
              <a:rPr lang="cs-CZ" sz="2000" dirty="0">
                <a:solidFill>
                  <a:srgbClr val="0033CC"/>
                </a:solidFill>
              </a:rPr>
              <a:t>(specifický komplex p53-DNA nedává pík H)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3337560" y="1737361"/>
            <a:ext cx="3263804" cy="4274820"/>
            <a:chOff x="3355488" y="1237350"/>
            <a:chExt cx="3263804" cy="4274820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4"/>
            <a:srcRect l="10263" t="2380" r="10641" b="16815"/>
            <a:stretch/>
          </p:blipFill>
          <p:spPr>
            <a:xfrm>
              <a:off x="3355488" y="1237350"/>
              <a:ext cx="3200400" cy="427482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4899077" y="1554285"/>
              <a:ext cx="1720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nestrukturovaný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234294" y="1367515"/>
              <a:ext cx="66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EDTA</a:t>
              </a:r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>
              <a:off x="4192172" y="1554285"/>
              <a:ext cx="469405" cy="369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4523526" y="3272828"/>
              <a:ext cx="66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EDTA</a:t>
              </a:r>
            </a:p>
          </p:txBody>
        </p:sp>
        <p:cxnSp>
          <p:nvCxnSpPr>
            <p:cNvPr id="18" name="Přímá spojnice se šipkou 17"/>
            <p:cNvCxnSpPr/>
            <p:nvPr/>
          </p:nvCxnSpPr>
          <p:spPr>
            <a:xfrm>
              <a:off x="4481404" y="3459598"/>
              <a:ext cx="469405" cy="369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/>
            <p:cNvSpPr txBox="1"/>
            <p:nvPr/>
          </p:nvSpPr>
          <p:spPr>
            <a:xfrm>
              <a:off x="5786736" y="3372201"/>
              <a:ext cx="66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EDTA</a:t>
              </a:r>
            </a:p>
          </p:txBody>
        </p:sp>
        <p:cxnSp>
          <p:nvCxnSpPr>
            <p:cNvPr id="20" name="Přímá spojnice se šipkou 19"/>
            <p:cNvCxnSpPr/>
            <p:nvPr/>
          </p:nvCxnSpPr>
          <p:spPr>
            <a:xfrm>
              <a:off x="5744614" y="3558971"/>
              <a:ext cx="469405" cy="369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ál 13"/>
          <p:cNvSpPr/>
          <p:nvPr/>
        </p:nvSpPr>
        <p:spPr>
          <a:xfrm>
            <a:off x="9524396" y="3277772"/>
            <a:ext cx="1560946" cy="1571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9527535" y="6336909"/>
            <a:ext cx="2579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Paleček, </a:t>
            </a:r>
            <a:r>
              <a:rPr lang="cs-CZ" sz="2000" dirty="0" err="1"/>
              <a:t>Ostatná</a:t>
            </a:r>
            <a:r>
              <a:rPr lang="cs-CZ" sz="2000" dirty="0"/>
              <a:t>  a kol.</a:t>
            </a:r>
          </a:p>
        </p:txBody>
      </p:sp>
    </p:spTree>
    <p:extLst>
      <p:ext uri="{BB962C8B-B14F-4D97-AF65-F5344CB8AC3E}">
        <p14:creationId xmlns:p14="http://schemas.microsoft.com/office/powerpoint/2010/main" val="71883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0" y="2959100"/>
            <a:ext cx="2428875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5218113" y="453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2677198" y="176294"/>
            <a:ext cx="6528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dirty="0"/>
              <a:t>rtuťová elektroda – exponát do muzea? </a:t>
            </a:r>
            <a:r>
              <a:rPr lang="cs-CZ" altLang="cs-CZ" sz="2800" b="1" dirty="0">
                <a:solidFill>
                  <a:srgbClr val="FF0000"/>
                </a:solidFill>
              </a:rPr>
              <a:t>NE!</a:t>
            </a:r>
          </a:p>
        </p:txBody>
      </p:sp>
      <p:grpSp>
        <p:nvGrpSpPr>
          <p:cNvPr id="464902" name="Group 6"/>
          <p:cNvGrpSpPr>
            <a:grpSpLocks/>
          </p:cNvGrpSpPr>
          <p:nvPr/>
        </p:nvGrpSpPr>
        <p:grpSpPr bwMode="auto">
          <a:xfrm>
            <a:off x="5402263" y="3099872"/>
            <a:ext cx="1688238" cy="3231593"/>
            <a:chOff x="3553" y="1582"/>
            <a:chExt cx="1639" cy="2447"/>
          </a:xfrm>
        </p:grpSpPr>
        <p:pic>
          <p:nvPicPr>
            <p:cNvPr id="464903" name="Picture 7"/>
            <p:cNvPicPr>
              <a:picLocks noChangeAspect="1" noChangeArrowheads="1"/>
            </p:cNvPicPr>
            <p:nvPr/>
          </p:nvPicPr>
          <p:blipFill>
            <a:blip r:embed="rId3">
              <a:lum bright="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06577">
              <a:off x="3553" y="1582"/>
              <a:ext cx="1047" cy="2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4904" name="Text Box 8"/>
            <p:cNvSpPr txBox="1">
              <a:spLocks noChangeArrowheads="1"/>
            </p:cNvSpPr>
            <p:nvPr/>
          </p:nvSpPr>
          <p:spPr bwMode="auto">
            <a:xfrm>
              <a:off x="4667" y="2595"/>
              <a:ext cx="525" cy="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6000" dirty="0"/>
                <a:t>?</a:t>
              </a: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247" y="915913"/>
            <a:ext cx="105092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39" y="915913"/>
            <a:ext cx="3352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23" y="1165926"/>
            <a:ext cx="2530895" cy="1518537"/>
          </a:xfrm>
          <a:prstGeom prst="rect">
            <a:avLst/>
          </a:prstGeom>
        </p:spPr>
      </p:pic>
      <p:pic>
        <p:nvPicPr>
          <p:cNvPr id="12" name="Picture 2" descr="Výsledek obrázku pro rtutová elektro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81" y="1338079"/>
            <a:ext cx="1996396" cy="31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2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Toxicita rtuti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5942" y="1410126"/>
            <a:ext cx="5450058" cy="4351338"/>
          </a:xfrm>
        </p:spPr>
        <p:txBody>
          <a:bodyPr>
            <a:noAutofit/>
          </a:bodyPr>
          <a:lstStyle/>
          <a:p>
            <a:r>
              <a:rPr lang="cs-CZ" sz="2400" dirty="0"/>
              <a:t>rtuť je toxická, ale v jaké formě?</a:t>
            </a:r>
          </a:p>
          <a:p>
            <a:r>
              <a:rPr lang="cs-CZ" sz="2400" dirty="0"/>
              <a:t>kovová rtuť: chemicky stálá, tudíž bezpečná</a:t>
            </a:r>
          </a:p>
          <a:p>
            <a:r>
              <a:rPr lang="cs-CZ" sz="2400" dirty="0"/>
              <a:t>páry: pozor na chronickou otravu,  při náhodném nadýchání plně reverzibilní</a:t>
            </a:r>
          </a:p>
          <a:p>
            <a:r>
              <a:rPr lang="cs-CZ" sz="2400" dirty="0"/>
              <a:t>soli a jejich roztoky: toxické</a:t>
            </a:r>
          </a:p>
          <a:p>
            <a:r>
              <a:rPr lang="cs-CZ" sz="2400" dirty="0"/>
              <a:t>organické sloučeniny: TOXICKÉ!!!</a:t>
            </a:r>
          </a:p>
          <a:p>
            <a:r>
              <a:rPr lang="cs-CZ" sz="2400" dirty="0"/>
              <a:t>státy EU i jiné zakazují rtuťové elektrody (s kovovou rtutí), ale nezakazují „úsporné žárovky“</a:t>
            </a:r>
          </a:p>
          <a:p>
            <a:r>
              <a:rPr lang="cs-CZ" sz="2400" dirty="0"/>
              <a:t>alternativy – rtuťové filmy (sic!), amalgamy, bismut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29" y="927832"/>
            <a:ext cx="500697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11212"/>
              </p:ext>
            </p:extLst>
          </p:nvPr>
        </p:nvGraphicFramePr>
        <p:xfrm>
          <a:off x="5289257" y="589249"/>
          <a:ext cx="1123950" cy="1168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9" r:id="rId3" imgW="2262953" imgH="2352961" progId="CorelPhotoPaint.Image.9">
                  <p:embed/>
                </p:oleObj>
              </mc:Choice>
              <mc:Fallback>
                <p:oleObj name="CorelPhotoPaint.Image.9" r:id="rId3" imgW="2262953" imgH="2352961" progId="CorelPhotoPaint.Image.9">
                  <p:embed/>
                  <p:pic>
                    <p:nvPicPr>
                      <p:cNvPr id="4659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257" y="589249"/>
                        <a:ext cx="1123950" cy="1168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454886" y="5282050"/>
            <a:ext cx="5331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Na rtuť z teploměru hasiči s respirátory??</a:t>
            </a:r>
          </a:p>
          <a:p>
            <a:pPr algn="ctr"/>
            <a:r>
              <a:rPr lang="cs-CZ" sz="2400" dirty="0"/>
              <a:t>TOXICKÉ JSOU I JINÉ VĚCI!</a:t>
            </a:r>
          </a:p>
          <a:p>
            <a:pPr algn="ctr"/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69" y="5475326"/>
            <a:ext cx="1893888" cy="12602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942"/>
            <a:ext cx="10515600" cy="1325563"/>
          </a:xfrm>
        </p:spPr>
        <p:txBody>
          <a:bodyPr/>
          <a:lstStyle/>
          <a:p>
            <a:r>
              <a:rPr lang="cs-CZ" dirty="0"/>
              <a:t>Z čeho jsou pracovní elektrody?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145262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rtuťové </a:t>
            </a:r>
          </a:p>
          <a:p>
            <a:r>
              <a:rPr lang="cs-CZ" dirty="0"/>
              <a:t>pevné kovové (stříbrné, platinové, měděné, zlaté, bizmutové, antimonové)</a:t>
            </a:r>
          </a:p>
          <a:p>
            <a:r>
              <a:rPr lang="cs-CZ" dirty="0"/>
              <a:t>amalgamové (rtuť + jiný kov)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uhlíkové: různé formy grafitu (sp</a:t>
            </a:r>
            <a:r>
              <a:rPr lang="cs-CZ" baseline="30000" dirty="0"/>
              <a:t>2</a:t>
            </a:r>
            <a:r>
              <a:rPr lang="cs-CZ" dirty="0"/>
              <a:t> uhlík), diamant (sp</a:t>
            </a:r>
            <a:r>
              <a:rPr lang="cs-CZ" baseline="30000" dirty="0"/>
              <a:t>3</a:t>
            </a:r>
            <a:r>
              <a:rPr lang="cs-CZ" dirty="0"/>
              <a:t> uhlík)</a:t>
            </a:r>
          </a:p>
          <a:p>
            <a:r>
              <a:rPr lang="cs-CZ" dirty="0">
                <a:solidFill>
                  <a:srgbClr val="0033CC"/>
                </a:solidFill>
              </a:rPr>
              <a:t>pastové elektrody </a:t>
            </a:r>
          </a:p>
          <a:p>
            <a:r>
              <a:rPr lang="cs-CZ" dirty="0">
                <a:solidFill>
                  <a:srgbClr val="0033CC"/>
                </a:solidFill>
              </a:rPr>
              <a:t>tištěné elektrody</a:t>
            </a:r>
          </a:p>
          <a:p>
            <a:r>
              <a:rPr lang="cs-CZ" dirty="0" err="1">
                <a:solidFill>
                  <a:srgbClr val="0033CC"/>
                </a:solidFill>
              </a:rPr>
              <a:t>pentilkové</a:t>
            </a:r>
            <a:r>
              <a:rPr lang="cs-CZ" dirty="0">
                <a:solidFill>
                  <a:srgbClr val="0033CC"/>
                </a:solidFill>
              </a:rPr>
              <a:t> tuhy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594" y="3286060"/>
            <a:ext cx="591839" cy="6183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115" y="3400759"/>
            <a:ext cx="654390" cy="5036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661" y="4536100"/>
            <a:ext cx="1142404" cy="8568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54402" t="12145" r="24843" b="15510"/>
          <a:stretch/>
        </p:blipFill>
        <p:spPr>
          <a:xfrm rot="6912359">
            <a:off x="8515217" y="4176548"/>
            <a:ext cx="649718" cy="169320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319" y="5083530"/>
            <a:ext cx="1679575" cy="1223690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3755713" y="4536100"/>
            <a:ext cx="2987987" cy="239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620220" y="5120413"/>
            <a:ext cx="1707090" cy="354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3233482" y="5582298"/>
            <a:ext cx="232995" cy="190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725" y="2377925"/>
            <a:ext cx="942975" cy="748093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7225" y="1307839"/>
            <a:ext cx="934336" cy="52521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5261" y="1373351"/>
            <a:ext cx="858812" cy="568963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78" y="1296398"/>
            <a:ext cx="997132" cy="66371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4811" y="1307838"/>
            <a:ext cx="1022378" cy="680903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20148" r="25556" b="8590"/>
          <a:stretch/>
        </p:blipFill>
        <p:spPr>
          <a:xfrm>
            <a:off x="7867311" y="1277931"/>
            <a:ext cx="951977" cy="710810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95454" y="1383113"/>
            <a:ext cx="807503" cy="605627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1461" y="1294668"/>
            <a:ext cx="894459" cy="72632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4072105" y="3062552"/>
            <a:ext cx="727204" cy="977180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1337" y="3400394"/>
            <a:ext cx="619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povrchů elektrod 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1730"/>
            <a:ext cx="10515600" cy="4351338"/>
          </a:xfrm>
        </p:spPr>
        <p:txBody>
          <a:bodyPr>
            <a:noAutofit/>
          </a:bodyPr>
          <a:lstStyle/>
          <a:p>
            <a:r>
              <a:rPr lang="cs-CZ" sz="2400" dirty="0" err="1"/>
              <a:t>polyionty</a:t>
            </a:r>
            <a:r>
              <a:rPr lang="cs-CZ" sz="2400" dirty="0"/>
              <a:t> (elektrostatická adsorpce opačně nabitých analytů apod.)</a:t>
            </a:r>
          </a:p>
          <a:p>
            <a:endParaRPr lang="cs-CZ" sz="2400" dirty="0"/>
          </a:p>
          <a:p>
            <a:r>
              <a:rPr lang="cs-CZ" sz="2400" dirty="0"/>
              <a:t>nanočástice, uhlíkové </a:t>
            </a:r>
            <a:r>
              <a:rPr lang="cs-CZ" sz="2400" dirty="0" err="1"/>
              <a:t>nanoobjekty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vodivé polymery </a:t>
            </a:r>
          </a:p>
          <a:p>
            <a:pPr marL="0" indent="0">
              <a:buNone/>
            </a:pPr>
            <a:r>
              <a:rPr lang="cs-CZ" sz="2400" dirty="0"/>
              <a:t>(např. </a:t>
            </a:r>
            <a:r>
              <a:rPr lang="cs-CZ" sz="2400" dirty="0" err="1"/>
              <a:t>elektropolymerizovaný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anilín a další aromatické aminy); </a:t>
            </a:r>
          </a:p>
          <a:p>
            <a:pPr marL="0" indent="0">
              <a:buNone/>
            </a:pPr>
            <a:r>
              <a:rPr lang="cs-CZ" sz="2400" dirty="0"/>
              <a:t>„</a:t>
            </a:r>
            <a:r>
              <a:rPr lang="cs-CZ" sz="2400" dirty="0" err="1"/>
              <a:t>molecular</a:t>
            </a:r>
            <a:r>
              <a:rPr lang="cs-CZ" sz="2400" dirty="0"/>
              <a:t> imprinting“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imobilizace „</a:t>
            </a:r>
            <a:r>
              <a:rPr lang="cs-CZ" sz="2400" dirty="0" err="1"/>
              <a:t>bioreceptorů</a:t>
            </a:r>
            <a:r>
              <a:rPr lang="cs-CZ" sz="2400" dirty="0"/>
              <a:t>“ přes </a:t>
            </a:r>
          </a:p>
          <a:p>
            <a:pPr marL="0" indent="0">
              <a:buNone/>
            </a:pPr>
            <a:r>
              <a:rPr lang="cs-CZ" sz="2400" dirty="0"/>
              <a:t>–SH skupiny (obvykle na zlatě)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78" y="4122730"/>
            <a:ext cx="4373495" cy="26086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91" y="3333922"/>
            <a:ext cx="4022974" cy="15609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79" y="2194168"/>
            <a:ext cx="2668172" cy="11080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3" y="2194168"/>
            <a:ext cx="1551625" cy="8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69" y="5475326"/>
            <a:ext cx="1893888" cy="12602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942"/>
            <a:ext cx="10515600" cy="1325563"/>
          </a:xfrm>
        </p:spPr>
        <p:txBody>
          <a:bodyPr/>
          <a:lstStyle/>
          <a:p>
            <a:r>
              <a:rPr lang="cs-CZ" dirty="0"/>
              <a:t>Z čeho jsou pracovní elektrody?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145262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rtuťové </a:t>
            </a:r>
          </a:p>
          <a:p>
            <a:r>
              <a:rPr lang="cs-CZ" dirty="0"/>
              <a:t>pevné kovové (stříbrné, platinové, měděné, zlaté, bizmutové, antimonové)</a:t>
            </a:r>
          </a:p>
          <a:p>
            <a:r>
              <a:rPr lang="cs-CZ" dirty="0"/>
              <a:t>amalgamové (rtuť + jiný kov)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uhlíkové: různé formy grafitu (sp</a:t>
            </a:r>
            <a:r>
              <a:rPr lang="cs-CZ" baseline="30000" dirty="0"/>
              <a:t>2</a:t>
            </a:r>
            <a:r>
              <a:rPr lang="cs-CZ" dirty="0"/>
              <a:t> uhlík), diamant (sp</a:t>
            </a:r>
            <a:r>
              <a:rPr lang="cs-CZ" baseline="30000" dirty="0"/>
              <a:t>3</a:t>
            </a:r>
            <a:r>
              <a:rPr lang="cs-CZ" dirty="0"/>
              <a:t> uhlík)</a:t>
            </a:r>
          </a:p>
          <a:p>
            <a:r>
              <a:rPr lang="cs-CZ" dirty="0">
                <a:solidFill>
                  <a:srgbClr val="0033CC"/>
                </a:solidFill>
              </a:rPr>
              <a:t>pastové elektrody </a:t>
            </a:r>
          </a:p>
          <a:p>
            <a:r>
              <a:rPr lang="cs-CZ" dirty="0">
                <a:solidFill>
                  <a:srgbClr val="0033CC"/>
                </a:solidFill>
              </a:rPr>
              <a:t>tištěné elektrody</a:t>
            </a:r>
          </a:p>
          <a:p>
            <a:r>
              <a:rPr lang="cs-CZ" dirty="0" err="1">
                <a:solidFill>
                  <a:srgbClr val="0033CC"/>
                </a:solidFill>
              </a:rPr>
              <a:t>pentilkové</a:t>
            </a:r>
            <a:r>
              <a:rPr lang="cs-CZ" dirty="0">
                <a:solidFill>
                  <a:srgbClr val="0033CC"/>
                </a:solidFill>
              </a:rPr>
              <a:t> tuhy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594" y="3286060"/>
            <a:ext cx="591839" cy="6183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115" y="3400759"/>
            <a:ext cx="654390" cy="5036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661" y="4536100"/>
            <a:ext cx="1142404" cy="8568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54402" t="12145" r="24843" b="15510"/>
          <a:stretch/>
        </p:blipFill>
        <p:spPr>
          <a:xfrm rot="6912359">
            <a:off x="8515217" y="4176548"/>
            <a:ext cx="649718" cy="169320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319" y="5083530"/>
            <a:ext cx="1679575" cy="1223690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3755713" y="4536100"/>
            <a:ext cx="2987987" cy="239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620220" y="5120413"/>
            <a:ext cx="1707090" cy="354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3233482" y="5582298"/>
            <a:ext cx="232995" cy="190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725" y="2377925"/>
            <a:ext cx="942975" cy="748093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7225" y="1307839"/>
            <a:ext cx="934336" cy="52521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5261" y="1373351"/>
            <a:ext cx="858812" cy="568963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78" y="1296398"/>
            <a:ext cx="997132" cy="66371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4811" y="1307838"/>
            <a:ext cx="1022378" cy="680903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20148" r="25556" b="8590"/>
          <a:stretch/>
        </p:blipFill>
        <p:spPr>
          <a:xfrm>
            <a:off x="7867311" y="1277931"/>
            <a:ext cx="951977" cy="710810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95454" y="1383113"/>
            <a:ext cx="807503" cy="605627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1461" y="1294668"/>
            <a:ext cx="894459" cy="72632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4072105" y="3062552"/>
            <a:ext cx="727204" cy="977180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1337" y="3400394"/>
            <a:ext cx="619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9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9CC1A-03B0-A0B8-DB90-B6CAE552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4840A9C-5B59-2A28-F7A6-954549D3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69" y="5475326"/>
            <a:ext cx="1893888" cy="12602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309AE0-0E5B-04A2-0BBE-DCCD7EA4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42"/>
            <a:ext cx="10515600" cy="1325563"/>
          </a:xfrm>
        </p:spPr>
        <p:txBody>
          <a:bodyPr/>
          <a:lstStyle/>
          <a:p>
            <a:r>
              <a:rPr lang="cs-CZ" dirty="0"/>
              <a:t>Jaké jsou naše </a:t>
            </a:r>
            <a:r>
              <a:rPr lang="cs-CZ" dirty="0" err="1"/>
              <a:t>oblíbenépracovní</a:t>
            </a:r>
            <a:r>
              <a:rPr lang="cs-CZ" dirty="0"/>
              <a:t> elektrody?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4E9CCF-8EC9-FD7D-08D5-A3153BF07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41" y="179440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rtuťové </a:t>
            </a:r>
          </a:p>
          <a:p>
            <a:r>
              <a:rPr lang="cs-CZ" dirty="0"/>
              <a:t>amalgamové (rtuť + jiný kov)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uhlíkové: různé formy grafitu (sp</a:t>
            </a:r>
            <a:r>
              <a:rPr lang="cs-CZ" baseline="30000" dirty="0"/>
              <a:t>2</a:t>
            </a:r>
            <a:r>
              <a:rPr lang="cs-CZ" dirty="0"/>
              <a:t> uhlík), diamant (sp</a:t>
            </a:r>
            <a:r>
              <a:rPr lang="cs-CZ" baseline="30000" dirty="0"/>
              <a:t>3</a:t>
            </a:r>
            <a:r>
              <a:rPr lang="cs-CZ" dirty="0"/>
              <a:t> uhlík)</a:t>
            </a:r>
          </a:p>
          <a:p>
            <a:r>
              <a:rPr lang="cs-CZ" dirty="0">
                <a:solidFill>
                  <a:srgbClr val="0033CC"/>
                </a:solidFill>
              </a:rPr>
              <a:t>pastové elektrody </a:t>
            </a:r>
          </a:p>
          <a:p>
            <a:r>
              <a:rPr lang="cs-CZ" dirty="0">
                <a:solidFill>
                  <a:srgbClr val="0033CC"/>
                </a:solidFill>
              </a:rPr>
              <a:t>tištěné elektrody</a:t>
            </a:r>
          </a:p>
          <a:p>
            <a:r>
              <a:rPr lang="cs-CZ" dirty="0" err="1">
                <a:solidFill>
                  <a:srgbClr val="0033CC"/>
                </a:solidFill>
              </a:rPr>
              <a:t>pentilkové</a:t>
            </a:r>
            <a:r>
              <a:rPr lang="cs-CZ" dirty="0">
                <a:solidFill>
                  <a:srgbClr val="0033CC"/>
                </a:solidFill>
              </a:rPr>
              <a:t> tuhy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B7877E-7B15-1DB2-131E-CA08D8BF4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349" y="2816848"/>
            <a:ext cx="591839" cy="6183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74B501E-9F48-4435-392E-5076EC7AC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115" y="3400759"/>
            <a:ext cx="654390" cy="5036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E3AA91-CB2C-D099-3752-A8AFFE0AA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185" y="4788352"/>
            <a:ext cx="1142404" cy="8568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857AE98-EDB6-7255-E46A-AE4A73D0C8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402" t="12145" r="24843" b="15510"/>
          <a:stretch/>
        </p:blipFill>
        <p:spPr>
          <a:xfrm rot="6912359">
            <a:off x="8712892" y="4451266"/>
            <a:ext cx="649718" cy="169320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C3DE965-5431-7230-1131-7651569FF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319" y="5083530"/>
            <a:ext cx="1679575" cy="1223690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7EB2831-6AEB-C129-4E7F-ABD9B5BB157B}"/>
              </a:ext>
            </a:extLst>
          </p:cNvPr>
          <p:cNvCxnSpPr/>
          <p:nvPr/>
        </p:nvCxnSpPr>
        <p:spPr>
          <a:xfrm>
            <a:off x="3620220" y="4808571"/>
            <a:ext cx="2987987" cy="239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E99B0822-2D61-0333-14A0-B1DEFE806127}"/>
              </a:ext>
            </a:extLst>
          </p:cNvPr>
          <p:cNvCxnSpPr/>
          <p:nvPr/>
        </p:nvCxnSpPr>
        <p:spPr>
          <a:xfrm>
            <a:off x="3620220" y="5120413"/>
            <a:ext cx="1707090" cy="354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0CBA35EF-8A60-33B6-FDA5-E477177D269F}"/>
              </a:ext>
            </a:extLst>
          </p:cNvPr>
          <p:cNvCxnSpPr/>
          <p:nvPr/>
        </p:nvCxnSpPr>
        <p:spPr>
          <a:xfrm>
            <a:off x="3233482" y="5582298"/>
            <a:ext cx="232995" cy="190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>
            <a:extLst>
              <a:ext uri="{FF2B5EF4-FFF2-40B4-BE49-F238E27FC236}">
                <a16:creationId xmlns:a16="http://schemas.microsoft.com/office/drawing/2014/main" id="{084C987B-D5AF-802E-2597-F4F1675C7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725" y="2377925"/>
            <a:ext cx="942975" cy="748093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5AC8059B-7DEB-7B3E-5B98-3D0C6612F7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1461" y="1294668"/>
            <a:ext cx="894459" cy="726328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C5F48D43-618B-C9A7-DFED-762A2BD31F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030532" y="2696866"/>
            <a:ext cx="727204" cy="977180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99A07537-9318-42A1-1640-7799D5F2BD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8189" y="2811827"/>
            <a:ext cx="619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206" y="267100"/>
            <a:ext cx="10515600" cy="775189"/>
          </a:xfrm>
        </p:spPr>
        <p:txBody>
          <a:bodyPr/>
          <a:lstStyle/>
          <a:p>
            <a:r>
              <a:rPr lang="cs-CZ" dirty="0"/>
              <a:t>Potenciálové (pracovní) okno</a:t>
            </a:r>
          </a:p>
        </p:txBody>
      </p:sp>
      <p:sp>
        <p:nvSpPr>
          <p:cNvPr id="16" name="Zástupný symbol pro obsah 15"/>
          <p:cNvSpPr>
            <a:spLocks noGrp="1"/>
          </p:cNvSpPr>
          <p:nvPr>
            <p:ph sz="half" idx="1"/>
          </p:nvPr>
        </p:nvSpPr>
        <p:spPr>
          <a:xfrm>
            <a:off x="366394" y="1120324"/>
            <a:ext cx="7108347" cy="4351338"/>
          </a:xfrm>
        </p:spPr>
        <p:txBody>
          <a:bodyPr>
            <a:normAutofit/>
          </a:bodyPr>
          <a:lstStyle/>
          <a:p>
            <a:r>
              <a:rPr lang="cs-CZ" sz="2400" dirty="0"/>
              <a:t>oblast potenciálů, kde „se dá něco změřit“ (za daných podmínek na dané elektrodě)</a:t>
            </a:r>
          </a:p>
          <a:p>
            <a:r>
              <a:rPr lang="cs-CZ" sz="2400" dirty="0"/>
              <a:t>kde neprobíhají pokud možno žádné jiné elektrochemické děje, než ty, které dávají signál analytu</a:t>
            </a:r>
          </a:p>
          <a:p>
            <a:r>
              <a:rPr lang="cs-CZ" sz="2400" dirty="0"/>
              <a:t>ani rozklad elektrody</a:t>
            </a:r>
          </a:p>
          <a:p>
            <a:r>
              <a:rPr lang="cs-CZ" sz="2400" dirty="0"/>
              <a:t>ani rozklad základního elektrolytu (rozpouštědla)</a:t>
            </a: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 flipH="1">
            <a:off x="2156010" y="1777127"/>
            <a:ext cx="8283389" cy="4810840"/>
          </a:xfrm>
          <a:custGeom>
            <a:avLst/>
            <a:gdLst>
              <a:gd name="T0" fmla="*/ 0 w 4536"/>
              <a:gd name="T1" fmla="*/ 0 h 2268"/>
              <a:gd name="T2" fmla="*/ 0 w 4536"/>
              <a:gd name="T3" fmla="*/ 2147483647 h 2268"/>
              <a:gd name="T4" fmla="*/ 2147483647 w 4536"/>
              <a:gd name="T5" fmla="*/ 2147483647 h 2268"/>
              <a:gd name="T6" fmla="*/ 0 60000 65536"/>
              <a:gd name="T7" fmla="*/ 0 60000 65536"/>
              <a:gd name="T8" fmla="*/ 0 60000 65536"/>
              <a:gd name="T9" fmla="*/ 0 w 4536"/>
              <a:gd name="T10" fmla="*/ 0 h 2268"/>
              <a:gd name="T11" fmla="*/ 4536 w 4536"/>
              <a:gd name="T12" fmla="*/ 2268 h 2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2268">
                <a:moveTo>
                  <a:pt x="0" y="0"/>
                </a:moveTo>
                <a:lnTo>
                  <a:pt x="0" y="2268"/>
                </a:lnTo>
                <a:lnTo>
                  <a:pt x="4536" y="22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599582" y="1715659"/>
            <a:ext cx="347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50821" y="4147184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Times New Roman" panose="02020603050405020304" pitchFamily="18" charset="0"/>
              </a:rPr>
              <a:t>-E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2188293" y="4162108"/>
            <a:ext cx="8141970" cy="180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olný tvar 11"/>
          <p:cNvSpPr/>
          <p:nvPr/>
        </p:nvSpPr>
        <p:spPr>
          <a:xfrm>
            <a:off x="2348477" y="1690688"/>
            <a:ext cx="5322323" cy="4737100"/>
          </a:xfrm>
          <a:custGeom>
            <a:avLst/>
            <a:gdLst>
              <a:gd name="connsiteX0" fmla="*/ 2537 w 5717537"/>
              <a:gd name="connsiteY0" fmla="*/ 4737100 h 4737100"/>
              <a:gd name="connsiteX1" fmla="*/ 78737 w 5717537"/>
              <a:gd name="connsiteY1" fmla="*/ 3594100 h 4737100"/>
              <a:gd name="connsiteX2" fmla="*/ 523237 w 5717537"/>
              <a:gd name="connsiteY2" fmla="*/ 2501900 h 4737100"/>
              <a:gd name="connsiteX3" fmla="*/ 2110737 w 5717537"/>
              <a:gd name="connsiteY3" fmla="*/ 2476500 h 4737100"/>
              <a:gd name="connsiteX4" fmla="*/ 4384037 w 5717537"/>
              <a:gd name="connsiteY4" fmla="*/ 2400300 h 4737100"/>
              <a:gd name="connsiteX5" fmla="*/ 5184137 w 5717537"/>
              <a:gd name="connsiteY5" fmla="*/ 2425700 h 4737100"/>
              <a:gd name="connsiteX6" fmla="*/ 5463537 w 5717537"/>
              <a:gd name="connsiteY6" fmla="*/ 1308100 h 4737100"/>
              <a:gd name="connsiteX7" fmla="*/ 5717537 w 5717537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00300 h 4737100"/>
              <a:gd name="connsiteX5" fmla="*/ 5183086 w 5716486"/>
              <a:gd name="connsiteY5" fmla="*/ 24257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38400 h 4737100"/>
              <a:gd name="connsiteX5" fmla="*/ 5183086 w 5716486"/>
              <a:gd name="connsiteY5" fmla="*/ 24257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38400 h 4737100"/>
              <a:gd name="connsiteX5" fmla="*/ 5259286 w 5716486"/>
              <a:gd name="connsiteY5" fmla="*/ 21590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2109224 w 5716024"/>
              <a:gd name="connsiteY3" fmla="*/ 2476500 h 4737100"/>
              <a:gd name="connsiteX4" fmla="*/ 4382524 w 5716024"/>
              <a:gd name="connsiteY4" fmla="*/ 2438400 h 4737100"/>
              <a:gd name="connsiteX5" fmla="*/ 5258824 w 5716024"/>
              <a:gd name="connsiteY5" fmla="*/ 2159000 h 4737100"/>
              <a:gd name="connsiteX6" fmla="*/ 5462024 w 5716024"/>
              <a:gd name="connsiteY6" fmla="*/ 1308100 h 4737100"/>
              <a:gd name="connsiteX7" fmla="*/ 5716024 w 5716024"/>
              <a:gd name="connsiteY7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2109224 w 5716024"/>
              <a:gd name="connsiteY3" fmla="*/ 24765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44124 w 5716024"/>
              <a:gd name="connsiteY3" fmla="*/ 25781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44424 w 5716024"/>
              <a:gd name="connsiteY5" fmla="*/ 24384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242824 w 5716024"/>
              <a:gd name="connsiteY5" fmla="*/ 24257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024" h="4737100">
                <a:moveTo>
                  <a:pt x="1024" y="4737100"/>
                </a:moveTo>
                <a:cubicBezTo>
                  <a:pt x="-4268" y="4351866"/>
                  <a:pt x="9491" y="3928533"/>
                  <a:pt x="77224" y="3594100"/>
                </a:cubicBezTo>
                <a:cubicBezTo>
                  <a:pt x="144957" y="3259667"/>
                  <a:pt x="98391" y="2910417"/>
                  <a:pt x="407424" y="2730500"/>
                </a:cubicBezTo>
                <a:cubicBezTo>
                  <a:pt x="716457" y="2550583"/>
                  <a:pt x="1520791" y="2556933"/>
                  <a:pt x="1931424" y="2514600"/>
                </a:cubicBezTo>
                <a:cubicBezTo>
                  <a:pt x="2342057" y="2472267"/>
                  <a:pt x="2492340" y="2482850"/>
                  <a:pt x="2871223" y="2476500"/>
                </a:cubicBezTo>
                <a:cubicBezTo>
                  <a:pt x="3250106" y="2470150"/>
                  <a:pt x="3844891" y="2478617"/>
                  <a:pt x="4242824" y="2425700"/>
                </a:cubicBezTo>
                <a:cubicBezTo>
                  <a:pt x="4640757" y="2372783"/>
                  <a:pt x="5042924" y="2341033"/>
                  <a:pt x="5258824" y="2159000"/>
                </a:cubicBezTo>
                <a:cubicBezTo>
                  <a:pt x="5474724" y="1976967"/>
                  <a:pt x="5462024" y="1693333"/>
                  <a:pt x="5538224" y="1333500"/>
                </a:cubicBezTo>
                <a:cubicBezTo>
                  <a:pt x="5614424" y="973667"/>
                  <a:pt x="5633474" y="451908"/>
                  <a:pt x="5716024" y="0"/>
                </a:cubicBezTo>
              </a:path>
            </a:pathLst>
          </a:cu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4419601" y="1690688"/>
            <a:ext cx="5531220" cy="4737100"/>
          </a:xfrm>
          <a:custGeom>
            <a:avLst/>
            <a:gdLst>
              <a:gd name="connsiteX0" fmla="*/ 2537 w 5717537"/>
              <a:gd name="connsiteY0" fmla="*/ 4737100 h 4737100"/>
              <a:gd name="connsiteX1" fmla="*/ 78737 w 5717537"/>
              <a:gd name="connsiteY1" fmla="*/ 3594100 h 4737100"/>
              <a:gd name="connsiteX2" fmla="*/ 523237 w 5717537"/>
              <a:gd name="connsiteY2" fmla="*/ 2501900 h 4737100"/>
              <a:gd name="connsiteX3" fmla="*/ 2110737 w 5717537"/>
              <a:gd name="connsiteY3" fmla="*/ 2476500 h 4737100"/>
              <a:gd name="connsiteX4" fmla="*/ 4384037 w 5717537"/>
              <a:gd name="connsiteY4" fmla="*/ 2400300 h 4737100"/>
              <a:gd name="connsiteX5" fmla="*/ 5184137 w 5717537"/>
              <a:gd name="connsiteY5" fmla="*/ 2425700 h 4737100"/>
              <a:gd name="connsiteX6" fmla="*/ 5463537 w 5717537"/>
              <a:gd name="connsiteY6" fmla="*/ 1308100 h 4737100"/>
              <a:gd name="connsiteX7" fmla="*/ 5717537 w 5717537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00300 h 4737100"/>
              <a:gd name="connsiteX5" fmla="*/ 5183086 w 5716486"/>
              <a:gd name="connsiteY5" fmla="*/ 24257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38400 h 4737100"/>
              <a:gd name="connsiteX5" fmla="*/ 5183086 w 5716486"/>
              <a:gd name="connsiteY5" fmla="*/ 24257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38400 h 4737100"/>
              <a:gd name="connsiteX5" fmla="*/ 5259286 w 5716486"/>
              <a:gd name="connsiteY5" fmla="*/ 21590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2109224 w 5716024"/>
              <a:gd name="connsiteY3" fmla="*/ 2476500 h 4737100"/>
              <a:gd name="connsiteX4" fmla="*/ 4382524 w 5716024"/>
              <a:gd name="connsiteY4" fmla="*/ 2438400 h 4737100"/>
              <a:gd name="connsiteX5" fmla="*/ 5258824 w 5716024"/>
              <a:gd name="connsiteY5" fmla="*/ 2159000 h 4737100"/>
              <a:gd name="connsiteX6" fmla="*/ 5462024 w 5716024"/>
              <a:gd name="connsiteY6" fmla="*/ 1308100 h 4737100"/>
              <a:gd name="connsiteX7" fmla="*/ 5716024 w 5716024"/>
              <a:gd name="connsiteY7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2109224 w 5716024"/>
              <a:gd name="connsiteY3" fmla="*/ 24765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44124 w 5716024"/>
              <a:gd name="connsiteY3" fmla="*/ 25781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44424 w 5716024"/>
              <a:gd name="connsiteY5" fmla="*/ 24384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242824 w 5716024"/>
              <a:gd name="connsiteY5" fmla="*/ 24257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024" h="4737100">
                <a:moveTo>
                  <a:pt x="1024" y="4737100"/>
                </a:moveTo>
                <a:cubicBezTo>
                  <a:pt x="-4268" y="4351866"/>
                  <a:pt x="9491" y="3928533"/>
                  <a:pt x="77224" y="3594100"/>
                </a:cubicBezTo>
                <a:cubicBezTo>
                  <a:pt x="144957" y="3259667"/>
                  <a:pt x="98391" y="2910417"/>
                  <a:pt x="407424" y="2730500"/>
                </a:cubicBezTo>
                <a:cubicBezTo>
                  <a:pt x="716457" y="2550583"/>
                  <a:pt x="1520791" y="2556933"/>
                  <a:pt x="1931424" y="2514600"/>
                </a:cubicBezTo>
                <a:cubicBezTo>
                  <a:pt x="2342057" y="2472267"/>
                  <a:pt x="2492340" y="2482850"/>
                  <a:pt x="2871223" y="2476500"/>
                </a:cubicBezTo>
                <a:cubicBezTo>
                  <a:pt x="3250106" y="2470150"/>
                  <a:pt x="3844891" y="2478617"/>
                  <a:pt x="4242824" y="2425700"/>
                </a:cubicBezTo>
                <a:cubicBezTo>
                  <a:pt x="4640757" y="2372783"/>
                  <a:pt x="5042924" y="2341033"/>
                  <a:pt x="5258824" y="2159000"/>
                </a:cubicBezTo>
                <a:cubicBezTo>
                  <a:pt x="5474724" y="1976967"/>
                  <a:pt x="5462024" y="1693333"/>
                  <a:pt x="5538224" y="1333500"/>
                </a:cubicBezTo>
                <a:cubicBezTo>
                  <a:pt x="5614424" y="973667"/>
                  <a:pt x="5633474" y="451908"/>
                  <a:pt x="571602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451250" y="3779919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rtuť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850152" y="4171157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033CC"/>
                </a:solidFill>
              </a:rPr>
              <a:t>uhlík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033466" y="1914525"/>
            <a:ext cx="157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vyvíjení vodíku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948617" y="2392272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H</a:t>
            </a:r>
            <a:r>
              <a:rPr lang="en-US" sz="2000" b="1" baseline="30000" dirty="0"/>
              <a:t>+</a:t>
            </a:r>
            <a:r>
              <a:rPr lang="cs-CZ" sz="2000" b="1" dirty="0"/>
              <a:t> </a:t>
            </a:r>
            <a:r>
              <a:rPr lang="en-US" sz="2000" b="1" dirty="0"/>
              <a:t>+ e</a:t>
            </a:r>
            <a:r>
              <a:rPr lang="cs-CZ" sz="2000" b="1" baseline="30000" dirty="0"/>
              <a:t>-</a:t>
            </a:r>
            <a:r>
              <a:rPr lang="cs-CZ" sz="2000" b="1" dirty="0"/>
              <a:t> </a:t>
            </a:r>
            <a:r>
              <a:rPr lang="sk-SK" sz="2000" b="1" dirty="0"/>
              <a:t>→  </a:t>
            </a:r>
            <a:r>
              <a:rPr lang="cs-CZ" sz="2000" b="1" dirty="0"/>
              <a:t>½ H</a:t>
            </a:r>
            <a:r>
              <a:rPr lang="cs-CZ" sz="2000" b="1" baseline="-25000" dirty="0"/>
              <a:t>2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848758" y="519726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2 OH</a:t>
            </a:r>
            <a:r>
              <a:rPr lang="sk-SK" b="1" baseline="30000" dirty="0"/>
              <a:t>ˉ </a:t>
            </a:r>
            <a:r>
              <a:rPr lang="sk-SK" b="1" dirty="0"/>
              <a:t>- 2e</a:t>
            </a:r>
            <a:r>
              <a:rPr lang="sk-SK" b="1" baseline="30000" dirty="0"/>
              <a:t>-</a:t>
            </a:r>
            <a:endParaRPr lang="cs-CZ" b="1" dirty="0"/>
          </a:p>
          <a:p>
            <a:r>
              <a:rPr lang="sk-SK" b="1" dirty="0"/>
              <a:t>→ H</a:t>
            </a:r>
            <a:r>
              <a:rPr lang="sk-SK" b="1" baseline="-25000" dirty="0"/>
              <a:t>2</a:t>
            </a:r>
            <a:r>
              <a:rPr lang="sk-SK" b="1" dirty="0"/>
              <a:t>O + ½ O</a:t>
            </a:r>
            <a:r>
              <a:rPr lang="sk-SK" b="1" baseline="-25000" dirty="0"/>
              <a:t>2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615409" y="5091542"/>
            <a:ext cx="2039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Hg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sk-SK" sz="2000" b="1" dirty="0">
                <a:solidFill>
                  <a:srgbClr val="FF0000"/>
                </a:solidFill>
              </a:rPr>
              <a:t>- 2e</a:t>
            </a:r>
            <a:r>
              <a:rPr lang="sk-SK" sz="2000" b="1" baseline="30000" dirty="0">
                <a:solidFill>
                  <a:srgbClr val="FF0000"/>
                </a:solidFill>
              </a:rPr>
              <a:t>- </a:t>
            </a:r>
            <a:r>
              <a:rPr lang="sk-SK" sz="2000" b="1" dirty="0">
                <a:solidFill>
                  <a:srgbClr val="FF0000"/>
                </a:solidFill>
              </a:rPr>
              <a:t>→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+ </a:t>
            </a:r>
            <a:r>
              <a:rPr lang="cs-CZ" sz="2000" b="1" dirty="0">
                <a:solidFill>
                  <a:srgbClr val="FF0000"/>
                </a:solidFill>
              </a:rPr>
              <a:t>Hg</a:t>
            </a:r>
            <a:r>
              <a:rPr lang="cs-CZ" sz="2000" b="1" baseline="30000" dirty="0">
                <a:solidFill>
                  <a:srgbClr val="FF0000"/>
                </a:solidFill>
              </a:rPr>
              <a:t>2+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554833" y="2908151"/>
            <a:ext cx="222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velké vodíkové přepětí na rtuti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9511553" y="2099191"/>
            <a:ext cx="3960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7670800" y="2099191"/>
            <a:ext cx="3960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543858" y="5569687"/>
            <a:ext cx="4434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jiné materiály se místo anodického rozpouštění pokrývají vrstvou oxidů (např. Au, v podstatě i uhlík) – záleží na podmínkách</a:t>
            </a:r>
          </a:p>
        </p:txBody>
      </p:sp>
    </p:spTree>
    <p:extLst>
      <p:ext uri="{BB962C8B-B14F-4D97-AF65-F5344CB8AC3E}">
        <p14:creationId xmlns:p14="http://schemas.microsoft.com/office/powerpoint/2010/main" val="83622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Adsorpce, pasivace a obnovování povrchu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8338"/>
            <a:ext cx="10515600" cy="4351338"/>
          </a:xfrm>
        </p:spPr>
        <p:txBody>
          <a:bodyPr/>
          <a:lstStyle/>
          <a:p>
            <a:r>
              <a:rPr lang="cs-CZ" dirty="0"/>
              <a:t>adsorpce je hromadění molekul nějaké látky (plynu, rozpuštěné látky) na povrchu (mezifází), např. elektrody</a:t>
            </a:r>
          </a:p>
          <a:p>
            <a:r>
              <a:rPr lang="cs-CZ" dirty="0"/>
              <a:t>adsorpce vs. absorpce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3554" name="Picture 2" descr="Výsledek obrázku pro adsorp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9" b="15176"/>
          <a:stretch/>
        </p:blipFill>
        <p:spPr bwMode="auto">
          <a:xfrm>
            <a:off x="518356" y="4317982"/>
            <a:ext cx="5749925" cy="16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74681" y="3454093"/>
            <a:ext cx="208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fázové rozhraní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1983545" y="3915758"/>
            <a:ext cx="982272" cy="402224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837415" y="3899373"/>
            <a:ext cx="982272" cy="402224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280160" y="6103583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aBsorpce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52677" y="6099089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aDsorpce</a:t>
            </a:r>
            <a:endParaRPr lang="cs-CZ" sz="24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6358184" y="3355610"/>
            <a:ext cx="5564969" cy="2956290"/>
            <a:chOff x="6358184" y="3355610"/>
            <a:chExt cx="5564969" cy="2956290"/>
          </a:xfrm>
        </p:grpSpPr>
        <p:pic>
          <p:nvPicPr>
            <p:cNvPr id="23556" name="Picture 4" descr="Výsledek obrázku pro adsorp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3" t="24766" b="12582"/>
            <a:stretch/>
          </p:blipFill>
          <p:spPr bwMode="auto">
            <a:xfrm>
              <a:off x="6358184" y="3454093"/>
              <a:ext cx="5564969" cy="2857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6696585" y="3355610"/>
              <a:ext cx="1356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/>
                <a:t>aDsorpce</a:t>
              </a:r>
              <a:endParaRPr lang="cs-CZ" sz="24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140668" y="3355610"/>
              <a:ext cx="1334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/>
                <a:t>aBsorpce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4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8164</TotalTime>
  <Words>1542</Words>
  <Application>Microsoft Office PowerPoint</Application>
  <PresentationFormat>Širokoúhlá obrazovka</PresentationFormat>
  <Paragraphs>311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34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Garamond</vt:lpstr>
      <vt:lpstr>Symbol</vt:lpstr>
      <vt:lpstr>Times</vt:lpstr>
      <vt:lpstr>Times New Roman</vt:lpstr>
      <vt:lpstr>Office Theme</vt:lpstr>
      <vt:lpstr>ISIS/Draw Sketch</vt:lpstr>
      <vt:lpstr>Graph</vt:lpstr>
      <vt:lpstr>Graf</vt:lpstr>
      <vt:lpstr>CorelPhotoPaint.Image.9</vt:lpstr>
      <vt:lpstr>Elektrody ve službách výzkumu biopolymerů,  </vt:lpstr>
      <vt:lpstr>Prezentace aplikace PowerPoint</vt:lpstr>
      <vt:lpstr>Prezentace aplikace PowerPoint</vt:lpstr>
      <vt:lpstr>Z čeho jsou pracovní elektrody?</vt:lpstr>
      <vt:lpstr>Modifikace povrchů elektrod - příklady</vt:lpstr>
      <vt:lpstr>Z čeho jsou pracovní elektrody?</vt:lpstr>
      <vt:lpstr>Jaké jsou naše oblíbenépracovní elektrody?</vt:lpstr>
      <vt:lpstr>Potenciálové (pracovní) okno</vt:lpstr>
      <vt:lpstr>Adsorpce, pasivace a obnovování povrchu</vt:lpstr>
      <vt:lpstr>Adsorpce, pasivace a obnovování povrchu</vt:lpstr>
      <vt:lpstr>Adsorpce, pasivace a obnovování povrchu</vt:lpstr>
      <vt:lpstr>Adsorpce, pasivace a obnovování povrchu</vt:lpstr>
      <vt:lpstr>adsorpce DNA a jiných biopolymerů na povrchu elektrod je natolik pevná, že vydrží výměnu média</vt:lpstr>
      <vt:lpstr>Adsorpce, pasivace a obnovování povrchu</vt:lpstr>
      <vt:lpstr>Co to jsou nukleové kyseliny? </vt:lpstr>
      <vt:lpstr>Prezentace aplikace PowerPoint</vt:lpstr>
      <vt:lpstr>Přehled elektrochemie (přírodních) NK</vt:lpstr>
      <vt:lpstr>Podrýváme dogmata…</vt:lpstr>
      <vt:lpstr>Adsorpčně-desorpční procesy DNA na negativně nabitém Hg povrchu</vt:lpstr>
      <vt:lpstr>Prezentace aplikace PowerPoint</vt:lpstr>
      <vt:lpstr>Modifikace DNA ve velkém žlábku</vt:lpstr>
      <vt:lpstr>Katalytické vylučování vodíku na rtuťových elektrodách</vt:lpstr>
      <vt:lpstr>Katalytické vylučování vodíku na rtuťových elektrodách</vt:lpstr>
      <vt:lpstr>Prezentace aplikace PowerPoint</vt:lpstr>
      <vt:lpstr>Prezentace aplikace PowerPoint</vt:lpstr>
      <vt:lpstr>Prezentace aplikace PowerPoint</vt:lpstr>
      <vt:lpstr>Brdičkova reakce</vt:lpstr>
      <vt:lpstr>Jednoduché stanovení metalothioneinů a fytochelatinů</vt:lpstr>
      <vt:lpstr>Jednoduché stanovení metalothioneinů a fytochelatinů</vt:lpstr>
      <vt:lpstr>pík H a strukturně citlivá analýza proteinů</vt:lpstr>
      <vt:lpstr>pík H a strukturně citlivá analýza proteinů</vt:lpstr>
      <vt:lpstr>pík H a strukturně citlivá analýza proteinů</vt:lpstr>
      <vt:lpstr>Prezentace aplikace PowerPoint</vt:lpstr>
      <vt:lpstr>Toxicita rtuti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</dc:creator>
  <cp:lastModifiedBy>Miroslav Fojta</cp:lastModifiedBy>
  <cp:revision>167</cp:revision>
  <dcterms:created xsi:type="dcterms:W3CDTF">2015-11-01T05:42:26Z</dcterms:created>
  <dcterms:modified xsi:type="dcterms:W3CDTF">2024-12-05T05:56:54Z</dcterms:modified>
</cp:coreProperties>
</file>