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0.xml" ContentType="application/vnd.openxmlformats-officedocument.presentationml.notesSlide+xml"/>
  <Override PartName="/ppt/notesSlides/notesSlide18.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6.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50.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_rels/notesSlide21.xml.rels" ContentType="application/vnd.openxmlformats-package.relationships+xml"/>
  <Override PartName="/ppt/notesSlides/_rels/notesSlide36.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18.xml.rels" ContentType="application/vnd.openxmlformats-package.relationships+xml"/>
  <Override PartName="/ppt/notesSlides/_rels/notesSlide25.xml.rels" ContentType="application/vnd.openxmlformats-package.relationships+xml"/>
  <Override PartName="/ppt/notesSlides/_rels/notesSlide14.xml.rels" ContentType="application/vnd.openxmlformats-package.relationships+xml"/>
  <Override PartName="/ppt/notesSlides/_rels/notesSlide5.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34.xml.rels" ContentType="application/vnd.openxmlformats-package.relationships+xml"/>
  <Override PartName="/ppt/notesSlides/_rels/notesSlide50.xml.rels" ContentType="application/vnd.openxmlformats-package.relationships+xml"/>
  <Override PartName="/ppt/notesSlides/_rels/notesSlide49.xml.rels" ContentType="application/vnd.openxmlformats-package.relationships+xml"/>
  <Override PartName="/ppt/notesSlides/_rels/notesSlide46.xml.rels" ContentType="application/vnd.openxmlformats-package.relationships+xml"/>
  <Override PartName="/ppt/notesSlides/_rels/notesSlide40.xml.rels" ContentType="application/vnd.openxmlformats-package.relationships+xml"/>
  <Override PartName="/ppt/notesSlides/_rels/notesSlide42.xml.rels" ContentType="application/vnd.openxmlformats-package.relationships+xml"/>
  <Override PartName="/ppt/notesSlides/_rels/notesSlide41.xml.rels" ContentType="application/vnd.openxmlformats-package.relationships+xml"/>
  <Override PartName="/ppt/notesSlides/_rels/notesSlide38.xml.rels" ContentType="application/vnd.openxmlformats-package.relationships+xml"/>
  <Override PartName="/ppt/notesSlides/_rels/notesSlide23.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35.xml.rels" ContentType="application/vnd.openxmlformats-package.relationships+xml"/>
  <Override PartName="/ppt/notesSlides/_rels/notesSlide51.xml.rels" ContentType="application/vnd.openxmlformats-package.relationships+xml"/>
  <Override PartName="/ppt/notesSlides/_rels/notesSlide52.xml.rels" ContentType="application/vnd.openxmlformats-package.relationships+xml"/>
  <Override PartName="/ppt/notesSlides/_rels/notesSlide13.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39.xml.rels" ContentType="application/vnd.openxmlformats-package.relationships+xml"/>
  <Override PartName="/ppt/notesSlides/_rels/notesSlide4.xml.rels" ContentType="application/vnd.openxmlformats-package.relationships+xml"/>
  <Override PartName="/ppt/notesSlides/_rels/notesSlide12.xml.rels" ContentType="application/vnd.openxmlformats-package.relationships+xml"/>
  <Override PartName="/ppt/notesSlides/_rels/notesSlide6.xml.rels" ContentType="application/vnd.openxmlformats-package.relationships+xml"/>
  <Override PartName="/ppt/notesSlides/_rels/notesSlide15.xml.rels" ContentType="application/vnd.openxmlformats-package.relationships+xml"/>
  <Override PartName="/ppt/notesSlides/_rels/notesSlide22.xml.rels" ContentType="application/vnd.openxmlformats-package.relationships+xml"/>
  <Override PartName="/ppt/notesSlides/_rels/notesSlide37.xml.rels" ContentType="application/vnd.openxmlformats-package.relationships+xml"/>
  <Override PartName="/ppt/notesSlides/_rels/notesSlide11.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6.xml.rels" ContentType="application/vnd.openxmlformats-package.relationships+xml"/>
  <Override PartName="/ppt/notesSlides/notesSlide51.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52.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49.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9.png" ContentType="image/png"/>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51.png" ContentType="image/png"/>
  <Override PartName="/ppt/media/image33.png" ContentType="image/png"/>
  <Override PartName="/ppt/media/image3.png" ContentType="image/png"/>
  <Override PartName="/ppt/media/image15.png" ContentType="image/png"/>
  <Override PartName="/ppt/media/image32.png" ContentType="image/png"/>
  <Override PartName="/ppt/media/image2.png" ContentType="image/png"/>
  <Override PartName="/ppt/media/image14.png" ContentType="image/png"/>
  <Override PartName="/ppt/media/image6.jpeg" ContentType="image/jpeg"/>
  <Override PartName="/ppt/media/image18.png" ContentType="image/png"/>
  <Override PartName="/ppt/media/image60.png" ContentType="image/png"/>
  <Override PartName="/ppt/media/image57.png" ContentType="image/png"/>
  <Override PartName="/ppt/media/image20.png" ContentType="image/png"/>
  <Override PartName="/ppt/media/image35.png" ContentType="image/png"/>
  <Override PartName="/ppt/media/image5.png" ContentType="image/png"/>
  <Override PartName="/ppt/media/image26.jpeg" ContentType="image/jpeg"/>
  <Override PartName="/ppt/media/image42.png" ContentType="image/png"/>
  <Override PartName="/ppt/media/image28.png" ContentType="image/png"/>
  <Override PartName="/ppt/media/image65.png" ContentType="image/png"/>
  <Override PartName="/ppt/media/image64.png" ContentType="image/png"/>
  <Override PartName="/ppt/media/image66.png" ContentType="image/png"/>
  <Override PartName="/ppt/media/image29.png" ContentType="image/png"/>
  <Override PartName="/ppt/media/image17.jpeg" ContentType="image/jpeg"/>
  <Override PartName="/ppt/media/image63.png" ContentType="image/png"/>
  <Override PartName="/ppt/media/image25.png" ContentType="image/png"/>
  <Override PartName="/ppt/media/image62.png" ContentType="image/png"/>
  <Override PartName="/ppt/media/image11.jpeg" ContentType="image/jpeg"/>
  <Override PartName="/ppt/media/image24.png" ContentType="image/png"/>
  <Override PartName="/ppt/media/image61.png" ContentType="image/png"/>
  <Override PartName="/ppt/media/image58.png" ContentType="image/png"/>
  <Override PartName="/ppt/media/image23.png" ContentType="image/png"/>
  <Override PartName="/ppt/media/image27.png" ContentType="image/png"/>
  <Override PartName="/ppt/media/image16.png" ContentType="image/png"/>
  <Override PartName="/ppt/media/image4.png" ContentType="image/png"/>
  <Override PartName="/ppt/media/image34.png" ContentType="image/png"/>
  <Override PartName="/ppt/media/image10.png" ContentType="image/png"/>
  <Override PartName="/ppt/media/image21.png" ContentType="image/png"/>
  <Override PartName="/ppt/media/image1.jpeg" ContentType="image/jpeg"/>
  <Override PartName="/ppt/media/image47.png" ContentType="image/png"/>
  <Override PartName="/ppt/media/image8.png" ContentType="image/png"/>
  <Override PartName="/ppt/media/image38.png" ContentType="image/png"/>
  <Override PartName="/ppt/media/image13.png" ContentType="image/png"/>
  <Override PartName="/ppt/media/image22.jpeg" ContentType="image/jpeg"/>
  <Override PartName="/ppt/media/image9.png" ContentType="image/png"/>
  <Override PartName="/ppt/media/image39.png" ContentType="image/png"/>
  <Override PartName="/ppt/media/image19.png" ContentType="image/png"/>
  <Override PartName="/ppt/media/image7.png" ContentType="image/png"/>
  <Override PartName="/ppt/media/image37.png" ContentType="image/png"/>
  <Override PartName="/ppt/media/image12.png" ContentType="image/png"/>
  <Override PartName="/ppt/media/image49.png" ContentType="image/png"/>
  <Override PartName="/ppt/media/image30.png" ContentType="image/png"/>
  <Override PartName="/ppt/media/image31.png" ContentType="image/png"/>
  <Override PartName="/ppt/media/image36.png" ContentType="image/png"/>
  <Override PartName="/ppt/media/image40.png" ContentType="image/png"/>
  <Override PartName="/ppt/media/image41.png" ContentType="image/png"/>
  <Override PartName="/ppt/media/image43.png" ContentType="image/png"/>
  <Override PartName="/ppt/media/image44.png" ContentType="image/png"/>
  <Override PartName="/ppt/media/image45.png" ContentType="image/png"/>
  <Override PartName="/ppt/media/image46.png" ContentType="image/png"/>
  <Override PartName="/ppt/media/image48.png" ContentType="image/png"/>
  <Override PartName="/ppt/media/image50.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6.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31.xml" ContentType="application/vnd.openxmlformats-officedocument.presentationml.slide+xml"/>
  <Override PartName="/ppt/slides/_rels/slide41.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51.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21.xml.rels" ContentType="application/vnd.openxmlformats-package.relationships+xml"/>
  <Override PartName="/ppt/slides/_rels/slide27.xml.rels" ContentType="application/vnd.openxmlformats-package.relationships+xml"/>
  <Override PartName="/ppt/slides/_rels/slide46.xml.rels" ContentType="application/vnd.openxmlformats-package.relationships+xml"/>
  <Override PartName="/ppt/slides/_rels/slide52.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38.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slide30.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Rectangle 1"/>
          <p:cNvSpPr/>
          <p:nvPr/>
        </p:nvSpPr>
        <p:spPr>
          <a:xfrm>
            <a:off x="0" y="0"/>
            <a:ext cx="6858000" cy="9144000"/>
          </a:xfrm>
          <a:prstGeom prst="rect">
            <a:avLst/>
          </a:prstGeom>
          <a:solidFill>
            <a:srgbClr val="ffffff"/>
          </a:solidFill>
          <a:ln w="9360">
            <a:noFill/>
          </a:ln>
        </p:spPr>
      </p:sp>
      <p:sp>
        <p:nvSpPr>
          <p:cNvPr id="77" name="CustomShape 2"/>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78" name="CustomShape 3"/>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79" name="CustomShape 4"/>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80" name="CustomShape 5"/>
          <p:cNvSpPr/>
          <p:nvPr/>
        </p:nvSpPr>
        <p:spPr>
          <a:xfrm>
            <a:off x="0" y="0"/>
            <a:ext cx="6858000" cy="9144000"/>
          </a:xfrm>
          <a:custGeom>
            <a:avLst/>
            <a:gdLst/>
            <a:ahLst/>
            <a:rect l="0" t="0" r="r" b="b"/>
            <a:pathLst>
              <a:path w="19052" h="25402">
                <a:moveTo>
                  <a:pt x="4" y="0"/>
                </a:moveTo>
                <a:lnTo>
                  <a:pt x="4" y="0"/>
                </a:lnTo>
                <a:cubicBezTo>
                  <a:pt x="4" y="0"/>
                  <a:pt x="3" y="0"/>
                  <a:pt x="2" y="1"/>
                </a:cubicBezTo>
                <a:lnTo>
                  <a:pt x="1" y="2"/>
                </a:lnTo>
                <a:cubicBezTo>
                  <a:pt x="0" y="3"/>
                  <a:pt x="0" y="4"/>
                  <a:pt x="0" y="4"/>
                </a:cubicBezTo>
                <a:lnTo>
                  <a:pt x="0" y="25396"/>
                </a:lnTo>
                <a:lnTo>
                  <a:pt x="0" y="25397"/>
                </a:lnTo>
                <a:cubicBezTo>
                  <a:pt x="0" y="25397"/>
                  <a:pt x="0" y="25398"/>
                  <a:pt x="1" y="25399"/>
                </a:cubicBezTo>
                <a:lnTo>
                  <a:pt x="2" y="25400"/>
                </a:lnTo>
                <a:cubicBezTo>
                  <a:pt x="3" y="25401"/>
                  <a:pt x="4" y="25401"/>
                  <a:pt x="4" y="25401"/>
                </a:cubicBezTo>
                <a:lnTo>
                  <a:pt x="19046" y="25400"/>
                </a:lnTo>
                <a:lnTo>
                  <a:pt x="19047" y="25401"/>
                </a:lnTo>
                <a:cubicBezTo>
                  <a:pt x="19047" y="25401"/>
                  <a:pt x="19048" y="25401"/>
                  <a:pt x="19049" y="25400"/>
                </a:cubicBezTo>
                <a:lnTo>
                  <a:pt x="19050" y="25399"/>
                </a:lnTo>
                <a:cubicBezTo>
                  <a:pt x="19051" y="25398"/>
                  <a:pt x="19051" y="25397"/>
                  <a:pt x="19051" y="25397"/>
                </a:cubicBezTo>
                <a:lnTo>
                  <a:pt x="19051" y="4"/>
                </a:lnTo>
                <a:lnTo>
                  <a:pt x="19051" y="4"/>
                </a:lnTo>
                <a:lnTo>
                  <a:pt x="19051" y="4"/>
                </a:lnTo>
                <a:cubicBezTo>
                  <a:pt x="19051" y="4"/>
                  <a:pt x="19051" y="3"/>
                  <a:pt x="19050" y="2"/>
                </a:cubicBezTo>
                <a:lnTo>
                  <a:pt x="19049" y="1"/>
                </a:lnTo>
                <a:cubicBezTo>
                  <a:pt x="19048" y="0"/>
                  <a:pt x="19047" y="0"/>
                  <a:pt x="19047" y="0"/>
                </a:cubicBezTo>
                <a:lnTo>
                  <a:pt x="4" y="0"/>
                </a:lnTo>
              </a:path>
            </a:pathLst>
          </a:custGeom>
          <a:solidFill>
            <a:srgbClr val="ffffff"/>
          </a:solidFill>
          <a:ln>
            <a:noFill/>
          </a:ln>
        </p:spPr>
        <p:style>
          <a:lnRef idx="0"/>
          <a:fillRef idx="0"/>
          <a:effectRef idx="0"/>
          <a:fontRef idx="minor"/>
        </p:style>
      </p:sp>
      <p:sp>
        <p:nvSpPr>
          <p:cNvPr id="81" name="PlaceHolder 6"/>
          <p:cNvSpPr>
            <a:spLocks noGrp="1"/>
          </p:cNvSpPr>
          <p:nvPr>
            <p:ph type="sldImg"/>
          </p:nvPr>
        </p:nvSpPr>
        <p:spPr>
          <a:xfrm>
            <a:off x="533520" y="763560"/>
            <a:ext cx="6696000" cy="376416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4400" spc="-1" strike="noStrike">
                <a:solidFill>
                  <a:srgbClr val="000000"/>
                </a:solidFill>
                <a:latin typeface="Arial"/>
              </a:rPr>
              <a:t>Click to move the slide</a:t>
            </a:r>
            <a:endParaRPr b="0" lang="en-US" sz="4400" spc="-1" strike="noStrike">
              <a:solidFill>
                <a:srgbClr val="000000"/>
              </a:solidFill>
              <a:latin typeface="Arial"/>
            </a:endParaRPr>
          </a:p>
        </p:txBody>
      </p:sp>
      <p:sp>
        <p:nvSpPr>
          <p:cNvPr id="82" name="PlaceHolder 7"/>
          <p:cNvSpPr>
            <a:spLocks noGrp="1"/>
          </p:cNvSpPr>
          <p:nvPr>
            <p:ph type="body"/>
          </p:nvPr>
        </p:nvSpPr>
        <p:spPr>
          <a:xfrm>
            <a:off x="777600" y="4776840"/>
            <a:ext cx="6210360" cy="4518000"/>
          </a:xfrm>
          <a:prstGeom prst="rect">
            <a:avLst/>
          </a:prstGeom>
        </p:spPr>
        <p:txBody>
          <a:bodyPr lIns="0" rIns="0" tIns="0" bIns="0">
            <a:noAutofit/>
          </a:bodyPr>
          <a:p>
            <a:r>
              <a:rPr b="0" lang="en-US" sz="1200" spc="-1" strike="noStrike">
                <a:solidFill>
                  <a:srgbClr val="000000"/>
                </a:solidFill>
                <a:latin typeface="Times New Roman"/>
              </a:rPr>
              <a:t>Click to edit the notes format</a:t>
            </a:r>
            <a:endParaRPr b="0" lang="en-US" sz="1200" spc="-1" strike="noStrike">
              <a:solidFill>
                <a:srgbClr val="000000"/>
              </a:solidFill>
              <a:latin typeface="Times New Roman"/>
            </a:endParaRPr>
          </a:p>
        </p:txBody>
      </p:sp>
      <p:sp>
        <p:nvSpPr>
          <p:cNvPr id="83" name="CustomShape 8"/>
          <p:cNvSpPr/>
          <p:nvPr/>
        </p:nvSpPr>
        <p:spPr>
          <a:xfrm>
            <a:off x="0" y="0"/>
            <a:ext cx="3371760" cy="501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84" name="CustomShape 9"/>
          <p:cNvSpPr/>
          <p:nvPr/>
        </p:nvSpPr>
        <p:spPr>
          <a:xfrm>
            <a:off x="4398840" y="0"/>
            <a:ext cx="3372120" cy="501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85" name="CustomShape 10"/>
          <p:cNvSpPr/>
          <p:nvPr/>
        </p:nvSpPr>
        <p:spPr>
          <a:xfrm>
            <a:off x="0" y="9555120"/>
            <a:ext cx="337176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86" name="PlaceHolder 11"/>
          <p:cNvSpPr>
            <a:spLocks noGrp="1"/>
          </p:cNvSpPr>
          <p:nvPr>
            <p:ph type="sldNum"/>
          </p:nvPr>
        </p:nvSpPr>
        <p:spPr>
          <a:xfrm>
            <a:off x="4398480" y="9555120"/>
            <a:ext cx="3365640" cy="495360"/>
          </a:xfrm>
          <a:prstGeom prst="rect">
            <a:avLst/>
          </a:prstGeom>
        </p:spPr>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FD7FF7FF-2847-4784-97A0-1D024CCAA1EE}" type="slidenum">
              <a:rPr b="0" lang="en-US" sz="1400" spc="-1" strike="noStrike">
                <a:solidFill>
                  <a:srgbClr val="000000"/>
                </a:solidFill>
                <a:latin typeface="Times New Roman"/>
                <a:ea typeface="Segoe UI"/>
              </a:rPr>
              <a:t>&lt;number&gt;</a:t>
            </a:fld>
            <a:endParaRPr b="0" lang="en-US" sz="1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2"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7F8414E4-B696-4BC1-995C-4B34E1F3A3C9}"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63" name="CustomShape 2"/>
          <p:cNvSpPr/>
          <p:nvPr/>
        </p:nvSpPr>
        <p:spPr>
          <a:xfrm>
            <a:off x="3884760" y="8685360"/>
            <a:ext cx="2968560" cy="453960"/>
          </a:xfrm>
          <a:prstGeom prst="rect">
            <a:avLst/>
          </a:prstGeom>
          <a:noFill/>
          <a:ln>
            <a:noFill/>
          </a:ln>
        </p:spPr>
        <p:style>
          <a:lnRef idx="0"/>
          <a:fillRef idx="0"/>
          <a:effectRef idx="0"/>
          <a:fontRef idx="minor"/>
        </p:style>
        <p:txBody>
          <a:bodyPr lIns="90000" rIns="90000" tIns="45000" bIns="45000" anchor="b">
            <a:noAutofit/>
          </a:bodyPr>
          <a:p>
            <a:pPr algn="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AED00ACD-7B26-4C59-8BE9-8344D8A79C2F}" type="slidenum">
              <a:rPr b="0" lang="cs-CZ" sz="1200" spc="-1" strike="noStrike">
                <a:solidFill>
                  <a:srgbClr val="000000"/>
                </a:solidFill>
                <a:latin typeface="Arial"/>
                <a:ea typeface="Microsoft YaHei"/>
              </a:rPr>
              <a:t>&lt;number&gt;</a:t>
            </a:fld>
            <a:endParaRPr b="0" lang="en-US" sz="1200" spc="-1" strike="noStrike">
              <a:solidFill>
                <a:srgbClr val="000000"/>
              </a:solidFill>
              <a:latin typeface="Arial"/>
            </a:endParaRPr>
          </a:p>
        </p:txBody>
      </p:sp>
      <p:sp>
        <p:nvSpPr>
          <p:cNvPr id="364" name="PlaceHolder 3"/>
          <p:cNvSpPr>
            <a:spLocks noGrp="1"/>
          </p:cNvSpPr>
          <p:nvPr>
            <p:ph type="sldImg"/>
          </p:nvPr>
        </p:nvSpPr>
        <p:spPr>
          <a:xfrm>
            <a:off x="1143000" y="685800"/>
            <a:ext cx="4568760" cy="3425760"/>
          </a:xfrm>
          <a:prstGeom prst="rect">
            <a:avLst/>
          </a:prstGeom>
        </p:spPr>
      </p:sp>
      <p:sp>
        <p:nvSpPr>
          <p:cNvPr id="365" name="PlaceHolder 4"/>
          <p:cNvSpPr>
            <a:spLocks noGrp="1"/>
          </p:cNvSpPr>
          <p:nvPr>
            <p:ph type="body"/>
          </p:nvPr>
        </p:nvSpPr>
        <p:spPr>
          <a:xfrm>
            <a:off x="685440" y="4343040"/>
            <a:ext cx="5483160" cy="411156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1"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243DCD47-1A5C-45CD-A550-A4A14A20F26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92" name="PlaceHolder 2"/>
          <p:cNvSpPr>
            <a:spLocks noGrp="1"/>
          </p:cNvSpPr>
          <p:nvPr>
            <p:ph type="sldImg"/>
          </p:nvPr>
        </p:nvSpPr>
        <p:spPr>
          <a:xfrm>
            <a:off x="1370160" y="763560"/>
            <a:ext cx="5030640" cy="3772080"/>
          </a:xfrm>
          <a:prstGeom prst="rect">
            <a:avLst/>
          </a:prstGeom>
        </p:spPr>
      </p:sp>
      <p:sp>
        <p:nvSpPr>
          <p:cNvPr id="393"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64C54A4D-A513-49B6-BA3C-0E8E6B1A48B5}"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95" name="PlaceHolder 2"/>
          <p:cNvSpPr>
            <a:spLocks noGrp="1"/>
          </p:cNvSpPr>
          <p:nvPr>
            <p:ph type="sldImg"/>
          </p:nvPr>
        </p:nvSpPr>
        <p:spPr>
          <a:xfrm>
            <a:off x="1143000" y="695160"/>
            <a:ext cx="4572000" cy="3429000"/>
          </a:xfrm>
          <a:prstGeom prst="rect">
            <a:avLst/>
          </a:prstGeom>
        </p:spPr>
      </p:sp>
      <p:sp>
        <p:nvSpPr>
          <p:cNvPr id="396"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7"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11A7620D-C00E-428E-9564-5C21058EADBF}"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98" name="PlaceHolder 2"/>
          <p:cNvSpPr>
            <a:spLocks noGrp="1"/>
          </p:cNvSpPr>
          <p:nvPr>
            <p:ph type="sldImg"/>
          </p:nvPr>
        </p:nvSpPr>
        <p:spPr>
          <a:xfrm>
            <a:off x="1143000" y="695160"/>
            <a:ext cx="4572000" cy="3429000"/>
          </a:xfrm>
          <a:prstGeom prst="rect">
            <a:avLst/>
          </a:prstGeom>
        </p:spPr>
      </p:sp>
      <p:sp>
        <p:nvSpPr>
          <p:cNvPr id="399"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43DE1246-F104-4135-8467-09F7B4F45A65}"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01" name="PlaceHolder 2"/>
          <p:cNvSpPr>
            <a:spLocks noGrp="1"/>
          </p:cNvSpPr>
          <p:nvPr>
            <p:ph type="sldImg"/>
          </p:nvPr>
        </p:nvSpPr>
        <p:spPr>
          <a:xfrm>
            <a:off x="1143000" y="695160"/>
            <a:ext cx="4572000" cy="3429000"/>
          </a:xfrm>
          <a:prstGeom prst="rect">
            <a:avLst/>
          </a:prstGeom>
        </p:spPr>
      </p:sp>
      <p:sp>
        <p:nvSpPr>
          <p:cNvPr id="402"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5FAE86FF-AF84-42B5-A16C-B01DEC72C0B7}"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04" name="PlaceHolder 2"/>
          <p:cNvSpPr>
            <a:spLocks noGrp="1"/>
          </p:cNvSpPr>
          <p:nvPr>
            <p:ph type="sldImg"/>
          </p:nvPr>
        </p:nvSpPr>
        <p:spPr>
          <a:xfrm>
            <a:off x="1143000" y="695160"/>
            <a:ext cx="4572000" cy="3429000"/>
          </a:xfrm>
          <a:prstGeom prst="rect">
            <a:avLst/>
          </a:prstGeom>
        </p:spPr>
      </p:sp>
      <p:sp>
        <p:nvSpPr>
          <p:cNvPr id="405"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EDBEA892-FE22-4242-ACAB-5CD62C390877}"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07" name="PlaceHolder 2"/>
          <p:cNvSpPr>
            <a:spLocks noGrp="1"/>
          </p:cNvSpPr>
          <p:nvPr>
            <p:ph type="sldImg"/>
          </p:nvPr>
        </p:nvSpPr>
        <p:spPr>
          <a:xfrm>
            <a:off x="1370160" y="763560"/>
            <a:ext cx="5030640" cy="3772080"/>
          </a:xfrm>
          <a:prstGeom prst="rect">
            <a:avLst/>
          </a:prstGeom>
        </p:spPr>
      </p:sp>
      <p:sp>
        <p:nvSpPr>
          <p:cNvPr id="408"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3DA24D19-62A2-4927-92E9-8D666A7CDB61}"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10" name="PlaceHolder 2"/>
          <p:cNvSpPr>
            <a:spLocks noGrp="1"/>
          </p:cNvSpPr>
          <p:nvPr>
            <p:ph type="sldImg"/>
          </p:nvPr>
        </p:nvSpPr>
        <p:spPr>
          <a:xfrm>
            <a:off x="1370160" y="763560"/>
            <a:ext cx="5030640" cy="3772080"/>
          </a:xfrm>
          <a:prstGeom prst="rect">
            <a:avLst/>
          </a:prstGeom>
        </p:spPr>
      </p:sp>
      <p:sp>
        <p:nvSpPr>
          <p:cNvPr id="411"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D09D938E-F186-42B0-A5DC-21F55EEA3EB9}"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13" name="PlaceHolder 2"/>
          <p:cNvSpPr>
            <a:spLocks noGrp="1"/>
          </p:cNvSpPr>
          <p:nvPr>
            <p:ph type="sldImg"/>
          </p:nvPr>
        </p:nvSpPr>
        <p:spPr>
          <a:xfrm>
            <a:off x="1370160" y="763560"/>
            <a:ext cx="5030640" cy="3772080"/>
          </a:xfrm>
          <a:prstGeom prst="rect">
            <a:avLst/>
          </a:prstGeom>
        </p:spPr>
      </p:sp>
      <p:sp>
        <p:nvSpPr>
          <p:cNvPr id="414"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808BBBCC-23FE-4EDC-ABAD-F1E34A2DFD39}"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16" name="PlaceHolder 2"/>
          <p:cNvSpPr>
            <a:spLocks noGrp="1"/>
          </p:cNvSpPr>
          <p:nvPr>
            <p:ph type="sldImg"/>
          </p:nvPr>
        </p:nvSpPr>
        <p:spPr>
          <a:xfrm>
            <a:off x="1370160" y="763560"/>
            <a:ext cx="5030640" cy="3772080"/>
          </a:xfrm>
          <a:prstGeom prst="rect">
            <a:avLst/>
          </a:prstGeom>
        </p:spPr>
      </p:sp>
      <p:sp>
        <p:nvSpPr>
          <p:cNvPr id="417"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6"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267E0523-8A18-4365-819B-59472266BEBD}"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67" name="PlaceHolder 2"/>
          <p:cNvSpPr>
            <a:spLocks noGrp="1"/>
          </p:cNvSpPr>
          <p:nvPr>
            <p:ph type="sldImg"/>
          </p:nvPr>
        </p:nvSpPr>
        <p:spPr>
          <a:xfrm>
            <a:off x="1370160" y="763560"/>
            <a:ext cx="5030640" cy="3772080"/>
          </a:xfrm>
          <a:prstGeom prst="rect">
            <a:avLst/>
          </a:prstGeom>
        </p:spPr>
      </p:sp>
      <p:sp>
        <p:nvSpPr>
          <p:cNvPr id="368"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03A12E25-BA98-4AB9-84EA-F413349F2C1F}"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19" name="PlaceHolder 2"/>
          <p:cNvSpPr>
            <a:spLocks noGrp="1"/>
          </p:cNvSpPr>
          <p:nvPr>
            <p:ph type="sldImg"/>
          </p:nvPr>
        </p:nvSpPr>
        <p:spPr>
          <a:xfrm>
            <a:off x="1370160" y="763560"/>
            <a:ext cx="5030640" cy="3772080"/>
          </a:xfrm>
          <a:prstGeom prst="rect">
            <a:avLst/>
          </a:prstGeom>
        </p:spPr>
      </p:sp>
      <p:sp>
        <p:nvSpPr>
          <p:cNvPr id="420"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A8A136D3-5A33-422F-A7F5-8D496E3DB40B}"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22" name="PlaceHolder 2"/>
          <p:cNvSpPr>
            <a:spLocks noGrp="1"/>
          </p:cNvSpPr>
          <p:nvPr>
            <p:ph type="sldImg"/>
          </p:nvPr>
        </p:nvSpPr>
        <p:spPr>
          <a:xfrm>
            <a:off x="1370160" y="763560"/>
            <a:ext cx="5030640" cy="3772080"/>
          </a:xfrm>
          <a:prstGeom prst="rect">
            <a:avLst/>
          </a:prstGeom>
        </p:spPr>
      </p:sp>
      <p:sp>
        <p:nvSpPr>
          <p:cNvPr id="423"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B164BB85-7CEB-4A99-A2DA-1E1F661951FA}"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25" name="PlaceHolder 2"/>
          <p:cNvSpPr>
            <a:spLocks noGrp="1"/>
          </p:cNvSpPr>
          <p:nvPr>
            <p:ph type="sldImg"/>
          </p:nvPr>
        </p:nvSpPr>
        <p:spPr>
          <a:xfrm>
            <a:off x="1370160" y="763560"/>
            <a:ext cx="5030640" cy="3772080"/>
          </a:xfrm>
          <a:prstGeom prst="rect">
            <a:avLst/>
          </a:prstGeom>
        </p:spPr>
      </p:sp>
      <p:sp>
        <p:nvSpPr>
          <p:cNvPr id="426"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54A34EA7-048E-4B9D-B755-A53F6A0A3F6F}"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28" name="PlaceHolder 2"/>
          <p:cNvSpPr>
            <a:spLocks noGrp="1"/>
          </p:cNvSpPr>
          <p:nvPr>
            <p:ph type="sldImg"/>
          </p:nvPr>
        </p:nvSpPr>
        <p:spPr>
          <a:xfrm>
            <a:off x="1143000" y="695160"/>
            <a:ext cx="4572000" cy="3429000"/>
          </a:xfrm>
          <a:prstGeom prst="rect">
            <a:avLst/>
          </a:prstGeom>
        </p:spPr>
      </p:sp>
      <p:sp>
        <p:nvSpPr>
          <p:cNvPr id="429"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7A901539-EF4D-4C0B-BF80-D79B45294DC7}"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31" name="PlaceHolder 2"/>
          <p:cNvSpPr>
            <a:spLocks noGrp="1"/>
          </p:cNvSpPr>
          <p:nvPr>
            <p:ph type="sldImg"/>
          </p:nvPr>
        </p:nvSpPr>
        <p:spPr>
          <a:xfrm>
            <a:off x="1143000" y="695160"/>
            <a:ext cx="4572000" cy="3429000"/>
          </a:xfrm>
          <a:prstGeom prst="rect">
            <a:avLst/>
          </a:prstGeom>
        </p:spPr>
      </p:sp>
      <p:sp>
        <p:nvSpPr>
          <p:cNvPr id="432"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AFE2356C-4B10-4486-BC09-6966A47A67D1}"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34" name="PlaceHolder 2"/>
          <p:cNvSpPr>
            <a:spLocks noGrp="1"/>
          </p:cNvSpPr>
          <p:nvPr>
            <p:ph type="sldImg"/>
          </p:nvPr>
        </p:nvSpPr>
        <p:spPr>
          <a:xfrm>
            <a:off x="1143000" y="685800"/>
            <a:ext cx="4570560" cy="3427560"/>
          </a:xfrm>
          <a:prstGeom prst="rect">
            <a:avLst/>
          </a:prstGeom>
        </p:spPr>
      </p:sp>
      <p:sp>
        <p:nvSpPr>
          <p:cNvPr id="435" name="PlaceHolder 3"/>
          <p:cNvSpPr>
            <a:spLocks noGrp="1"/>
          </p:cNvSpPr>
          <p:nvPr>
            <p:ph type="body"/>
          </p:nvPr>
        </p:nvSpPr>
        <p:spPr>
          <a:xfrm>
            <a:off x="685800" y="4343400"/>
            <a:ext cx="5484960" cy="4113360"/>
          </a:xfrm>
          <a:prstGeom prst="rect">
            <a:avLst/>
          </a:prstGeom>
        </p:spPr>
        <p:txBody>
          <a:bodyPr lIns="0" rIns="0" tIns="0" bIns="0">
            <a:noAutofit/>
          </a:bodyPr>
          <a:p>
            <a:pPr marL="215640" indent="-207720">
              <a:lnSpc>
                <a:spcPct val="100000"/>
              </a:lnSpc>
              <a:spcBef>
                <a:spcPts val="462"/>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200" spc="-1" strike="noStrike">
                <a:solidFill>
                  <a:srgbClr val="000000"/>
                </a:solidFill>
                <a:latin typeface="Arial"/>
                <a:ea typeface="Noto Sans CJK SC"/>
              </a:rPr>
              <a:t>Edman’s chemistry</a:t>
            </a:r>
            <a:r>
              <a:rPr b="0" lang="en-GB" sz="1200" spc="-1" strike="noStrike">
                <a:solidFill>
                  <a:srgbClr val="000000"/>
                </a:solidFill>
                <a:latin typeface="Arial"/>
                <a:ea typeface="Noto Sans CJK SC"/>
              </a:rPr>
              <a:t> </a:t>
            </a:r>
            <a:br/>
            <a:r>
              <a:rPr b="0" lang="en-GB" sz="1200" spc="-1" strike="noStrike">
                <a:solidFill>
                  <a:srgbClr val="000000"/>
                </a:solidFill>
                <a:latin typeface="Arial"/>
                <a:ea typeface="Noto Sans CJK SC"/>
              </a:rPr>
              <a:t>The chemical reactions that yield the hydrolized N-terminal labeled amino acid are shown in fig 1. Each cycle includes essentially 3 steps: </a:t>
            </a:r>
            <a:br/>
            <a:r>
              <a:rPr b="1" lang="en-GB" sz="1200" spc="-1" strike="noStrike">
                <a:solidFill>
                  <a:srgbClr val="000000"/>
                </a:solidFill>
                <a:latin typeface="Arial"/>
                <a:ea typeface="Noto Sans CJK SC"/>
              </a:rPr>
              <a:t>1-</a:t>
            </a:r>
            <a:r>
              <a:rPr b="0" lang="en-GB" sz="1200" spc="-1" strike="noStrike">
                <a:solidFill>
                  <a:srgbClr val="000000"/>
                </a:solidFill>
                <a:latin typeface="Arial"/>
                <a:ea typeface="Noto Sans CJK SC"/>
              </a:rPr>
              <a:t> Coupling of the phenylisothiocyanate (PITC, Edman reagent) to the alpha-amine of the polypeptide chain under basic conditions to form a phenylthiocarbamyl (PTC) moiety. </a:t>
            </a:r>
            <a:br/>
            <a:r>
              <a:rPr b="1" lang="en-GB" sz="1200" spc="-1" strike="noStrike">
                <a:solidFill>
                  <a:srgbClr val="000000"/>
                </a:solidFill>
                <a:latin typeface="Arial"/>
                <a:ea typeface="Noto Sans CJK SC"/>
              </a:rPr>
              <a:t>2-</a:t>
            </a:r>
            <a:r>
              <a:rPr b="0" lang="en-GB" sz="1200" spc="-1" strike="noStrike">
                <a:solidFill>
                  <a:srgbClr val="000000"/>
                </a:solidFill>
                <a:latin typeface="Arial"/>
                <a:ea typeface="Noto Sans CJK SC"/>
              </a:rPr>
              <a:t> Cleavage under mild acidic conditions generate a free amino terminus on the polypeptide and an anilinothiazolinone (ATZ) adducted amino acid. </a:t>
            </a:r>
            <a:br/>
            <a:r>
              <a:rPr b="1" lang="en-GB" sz="1200" spc="-1" strike="noStrike">
                <a:solidFill>
                  <a:srgbClr val="000000"/>
                </a:solidFill>
                <a:latin typeface="Arial"/>
                <a:ea typeface="Noto Sans CJK SC"/>
              </a:rPr>
              <a:t>3-</a:t>
            </a:r>
            <a:r>
              <a:rPr b="0" lang="en-GB" sz="1200" spc="-1" strike="noStrike">
                <a:solidFill>
                  <a:srgbClr val="000000"/>
                </a:solidFill>
                <a:latin typeface="Arial"/>
                <a:ea typeface="Noto Sans CJK SC"/>
              </a:rPr>
              <a:t> The latter is extracted and further converted to a more stable phenylthiohydantoin (PTH) derivative. </a:t>
            </a:r>
            <a:br/>
            <a:r>
              <a:rPr b="0" lang="en-GB" sz="1200" spc="-1" strike="noStrike">
                <a:solidFill>
                  <a:srgbClr val="000000"/>
                </a:solidFill>
                <a:latin typeface="Arial"/>
                <a:ea typeface="Noto Sans CJK SC"/>
              </a:rPr>
              <a:t>The resulting PTH residue is analyzed by HPLC and retention times compared to that of standards PTH amino acids.</a:t>
            </a:r>
            <a:endParaRPr b="0" lang="en-US" sz="1200" spc="-1" strike="noStrike">
              <a:solidFill>
                <a:srgbClr val="000000"/>
              </a:solidFill>
              <a:latin typeface="Times New Roman"/>
            </a:endParaRPr>
          </a:p>
        </p:txBody>
      </p:sp>
      <p:sp>
        <p:nvSpPr>
          <p:cNvPr id="436" name="CustomShape 4"/>
          <p:cNvSpPr/>
          <p:nvPr/>
        </p:nvSpPr>
        <p:spPr>
          <a:xfrm>
            <a:off x="3884760" y="8685360"/>
            <a:ext cx="297000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6800" bIns="46800" anchor="b">
            <a:noAutofit/>
          </a:bodyPr>
          <a:p>
            <a:pPr algn="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fld id="{B2D81FFE-AC22-42E7-A864-4194C5A3376A}" type="slidenum">
              <a:rPr b="0" lang="cs-CZ" sz="1200" spc="-1" strike="noStrike">
                <a:solidFill>
                  <a:srgbClr val="000000"/>
                </a:solidFill>
                <a:latin typeface="Arial"/>
                <a:ea typeface="Microsoft YaHei"/>
              </a:rPr>
              <a:t>&lt;number&gt;</a:t>
            </a:fld>
            <a:endParaRPr b="0" lang="en-US" sz="12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6CD38AD3-B6FC-4ACC-96E7-EEEFC0BB03DF}"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38" name="PlaceHolder 2"/>
          <p:cNvSpPr>
            <a:spLocks noGrp="1"/>
          </p:cNvSpPr>
          <p:nvPr>
            <p:ph type="sldImg"/>
          </p:nvPr>
        </p:nvSpPr>
        <p:spPr>
          <a:xfrm>
            <a:off x="1143000" y="695160"/>
            <a:ext cx="4572000" cy="3429000"/>
          </a:xfrm>
          <a:prstGeom prst="rect">
            <a:avLst/>
          </a:prstGeom>
        </p:spPr>
      </p:sp>
      <p:sp>
        <p:nvSpPr>
          <p:cNvPr id="439"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4EFAEAE2-DD74-4A75-8D0E-1E94B13A9DF2}"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41" name="PlaceHolder 2"/>
          <p:cNvSpPr>
            <a:spLocks noGrp="1"/>
          </p:cNvSpPr>
          <p:nvPr>
            <p:ph type="sldImg"/>
          </p:nvPr>
        </p:nvSpPr>
        <p:spPr>
          <a:xfrm>
            <a:off x="1143000" y="695160"/>
            <a:ext cx="4572000" cy="3429000"/>
          </a:xfrm>
          <a:prstGeom prst="rect">
            <a:avLst/>
          </a:prstGeom>
        </p:spPr>
      </p:sp>
      <p:sp>
        <p:nvSpPr>
          <p:cNvPr id="442"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9"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351ABCD4-02B3-4F4D-B0F5-5E0ADFA6C12C}"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70" name="PlaceHolder 2"/>
          <p:cNvSpPr>
            <a:spLocks noGrp="1"/>
          </p:cNvSpPr>
          <p:nvPr>
            <p:ph type="sldImg"/>
          </p:nvPr>
        </p:nvSpPr>
        <p:spPr>
          <a:xfrm>
            <a:off x="1370160" y="763560"/>
            <a:ext cx="5030640" cy="3772080"/>
          </a:xfrm>
          <a:prstGeom prst="rect">
            <a:avLst/>
          </a:prstGeom>
        </p:spPr>
      </p:sp>
      <p:sp>
        <p:nvSpPr>
          <p:cNvPr id="371"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7C270393-8891-469E-B0E8-9030F9EF7AFE}"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44" name="PlaceHolder 2"/>
          <p:cNvSpPr>
            <a:spLocks noGrp="1"/>
          </p:cNvSpPr>
          <p:nvPr>
            <p:ph type="sldImg"/>
          </p:nvPr>
        </p:nvSpPr>
        <p:spPr>
          <a:xfrm>
            <a:off x="1143000" y="695160"/>
            <a:ext cx="4572000" cy="3429000"/>
          </a:xfrm>
          <a:prstGeom prst="rect">
            <a:avLst/>
          </a:prstGeom>
        </p:spPr>
      </p:sp>
      <p:sp>
        <p:nvSpPr>
          <p:cNvPr id="445"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D3E2945F-E3B6-40EF-AD24-D5ACC08C413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47" name="PlaceHolder 2"/>
          <p:cNvSpPr>
            <a:spLocks noGrp="1"/>
          </p:cNvSpPr>
          <p:nvPr>
            <p:ph type="sldImg"/>
          </p:nvPr>
        </p:nvSpPr>
        <p:spPr>
          <a:xfrm>
            <a:off x="1143000" y="695160"/>
            <a:ext cx="4572000" cy="3429000"/>
          </a:xfrm>
          <a:prstGeom prst="rect">
            <a:avLst/>
          </a:prstGeom>
        </p:spPr>
      </p:sp>
      <p:sp>
        <p:nvSpPr>
          <p:cNvPr id="448"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690A54A6-09A9-41CF-AC8E-771CD1047B77}"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50" name="PlaceHolder 2"/>
          <p:cNvSpPr>
            <a:spLocks noGrp="1"/>
          </p:cNvSpPr>
          <p:nvPr>
            <p:ph type="sldImg"/>
          </p:nvPr>
        </p:nvSpPr>
        <p:spPr>
          <a:xfrm>
            <a:off x="1370160" y="763560"/>
            <a:ext cx="5030640" cy="3772080"/>
          </a:xfrm>
          <a:prstGeom prst="rect">
            <a:avLst/>
          </a:prstGeom>
        </p:spPr>
      </p:sp>
      <p:sp>
        <p:nvSpPr>
          <p:cNvPr id="451"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2EED35F4-40E5-4B4B-8D6D-574F7A42152B}"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53" name="PlaceHolder 2"/>
          <p:cNvSpPr>
            <a:spLocks noGrp="1"/>
          </p:cNvSpPr>
          <p:nvPr>
            <p:ph type="sldImg"/>
          </p:nvPr>
        </p:nvSpPr>
        <p:spPr>
          <a:xfrm>
            <a:off x="1370160" y="763560"/>
            <a:ext cx="5030640" cy="3772080"/>
          </a:xfrm>
          <a:prstGeom prst="rect">
            <a:avLst/>
          </a:prstGeom>
        </p:spPr>
      </p:sp>
      <p:sp>
        <p:nvSpPr>
          <p:cNvPr id="454"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AF5D2E7E-1A15-402F-AED2-B0A2A69BBAA4}"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56" name="PlaceHolder 2"/>
          <p:cNvSpPr>
            <a:spLocks noGrp="1"/>
          </p:cNvSpPr>
          <p:nvPr>
            <p:ph type="sldImg"/>
          </p:nvPr>
        </p:nvSpPr>
        <p:spPr>
          <a:xfrm>
            <a:off x="1370160" y="763560"/>
            <a:ext cx="5030640" cy="3772080"/>
          </a:xfrm>
          <a:prstGeom prst="rect">
            <a:avLst/>
          </a:prstGeom>
        </p:spPr>
      </p:sp>
      <p:sp>
        <p:nvSpPr>
          <p:cNvPr id="457"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83589655-7323-445C-A7E2-E568D39F66C9}"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59" name="PlaceHolder 2"/>
          <p:cNvSpPr>
            <a:spLocks noGrp="1"/>
          </p:cNvSpPr>
          <p:nvPr>
            <p:ph type="sldImg"/>
          </p:nvPr>
        </p:nvSpPr>
        <p:spPr>
          <a:xfrm>
            <a:off x="1370160" y="763560"/>
            <a:ext cx="5030640" cy="3772080"/>
          </a:xfrm>
          <a:prstGeom prst="rect">
            <a:avLst/>
          </a:prstGeom>
        </p:spPr>
      </p:sp>
      <p:sp>
        <p:nvSpPr>
          <p:cNvPr id="460"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D002171B-135A-4126-8204-19BA1E18929E}"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73" name="PlaceHolder 2"/>
          <p:cNvSpPr>
            <a:spLocks noGrp="1"/>
          </p:cNvSpPr>
          <p:nvPr>
            <p:ph type="sldImg"/>
          </p:nvPr>
        </p:nvSpPr>
        <p:spPr>
          <a:xfrm>
            <a:off x="1370160" y="763560"/>
            <a:ext cx="5030640" cy="3772080"/>
          </a:xfrm>
          <a:prstGeom prst="rect">
            <a:avLst/>
          </a:prstGeom>
        </p:spPr>
      </p:sp>
      <p:sp>
        <p:nvSpPr>
          <p:cNvPr id="374"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93C3DE74-0922-42CD-8A12-41265569A11E}"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62" name="PlaceHolder 2"/>
          <p:cNvSpPr>
            <a:spLocks noGrp="1"/>
          </p:cNvSpPr>
          <p:nvPr>
            <p:ph type="sldImg"/>
          </p:nvPr>
        </p:nvSpPr>
        <p:spPr>
          <a:xfrm>
            <a:off x="1370160" y="763560"/>
            <a:ext cx="5030640" cy="3772080"/>
          </a:xfrm>
          <a:prstGeom prst="rect">
            <a:avLst/>
          </a:prstGeom>
        </p:spPr>
      </p:sp>
      <p:sp>
        <p:nvSpPr>
          <p:cNvPr id="463"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E88ED6B9-5403-4B44-8D1D-4C494D7D523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65" name="CustomShape 2"/>
          <p:cNvSpPr/>
          <p:nvPr/>
        </p:nvSpPr>
        <p:spPr>
          <a:xfrm>
            <a:off x="3884760" y="8685360"/>
            <a:ext cx="2968560" cy="453960"/>
          </a:xfrm>
          <a:prstGeom prst="rect">
            <a:avLst/>
          </a:prstGeom>
          <a:noFill/>
          <a:ln>
            <a:noFill/>
          </a:ln>
        </p:spPr>
        <p:style>
          <a:lnRef idx="0"/>
          <a:fillRef idx="0"/>
          <a:effectRef idx="0"/>
          <a:fontRef idx="minor"/>
        </p:style>
        <p:txBody>
          <a:bodyPr lIns="90000" rIns="90000" tIns="45000" bIns="45000" anchor="b">
            <a:noAutofit/>
          </a:bodyPr>
          <a:p>
            <a:pPr algn="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4FADEBF3-C5FC-4065-BB31-44AA631AE8E8}" type="slidenum">
              <a:rPr b="0" lang="cs-CZ" sz="1200" spc="-1" strike="noStrike">
                <a:solidFill>
                  <a:srgbClr val="000000"/>
                </a:solidFill>
                <a:latin typeface="Arial"/>
                <a:ea typeface="Microsoft YaHei"/>
              </a:rPr>
              <a:t>&lt;number&gt;</a:t>
            </a:fld>
            <a:endParaRPr b="0" lang="en-US" sz="1200" spc="-1" strike="noStrike">
              <a:solidFill>
                <a:srgbClr val="000000"/>
              </a:solidFill>
              <a:latin typeface="Arial"/>
            </a:endParaRPr>
          </a:p>
        </p:txBody>
      </p:sp>
      <p:sp>
        <p:nvSpPr>
          <p:cNvPr id="466" name="PlaceHolder 3"/>
          <p:cNvSpPr>
            <a:spLocks noGrp="1"/>
          </p:cNvSpPr>
          <p:nvPr>
            <p:ph type="sldImg"/>
          </p:nvPr>
        </p:nvSpPr>
        <p:spPr>
          <a:xfrm>
            <a:off x="1143000" y="685800"/>
            <a:ext cx="4568760" cy="3425760"/>
          </a:xfrm>
          <a:prstGeom prst="rect">
            <a:avLst/>
          </a:prstGeom>
        </p:spPr>
      </p:sp>
      <p:sp>
        <p:nvSpPr>
          <p:cNvPr id="467" name="PlaceHolder 4"/>
          <p:cNvSpPr>
            <a:spLocks noGrp="1"/>
          </p:cNvSpPr>
          <p:nvPr>
            <p:ph type="body"/>
          </p:nvPr>
        </p:nvSpPr>
        <p:spPr>
          <a:xfrm>
            <a:off x="685440" y="4343040"/>
            <a:ext cx="5483160" cy="4111560"/>
          </a:xfrm>
          <a:prstGeom prst="rect">
            <a:avLst/>
          </a:prstGeom>
        </p:spPr>
        <p:txBody>
          <a:bodyPr lIns="0" rIns="0" tIns="0" bIns="0">
            <a:noAutofit/>
          </a:bodyPr>
          <a:p>
            <a:pPr marL="215640" indent="-20772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Zahr</a:t>
            </a:r>
            <a:r>
              <a:rPr b="0" lang="cs-CZ" sz="2000" spc="-1" strike="noStrike">
                <a:solidFill>
                  <a:srgbClr val="000000"/>
                </a:solidFill>
                <a:latin typeface="Arial"/>
                <a:ea typeface="Microsoft YaHei"/>
              </a:rPr>
              <a:t>n</a:t>
            </a:r>
            <a:r>
              <a:rPr b="0" lang="en-US" sz="2000" spc="-1" strike="noStrike">
                <a:solidFill>
                  <a:srgbClr val="000000"/>
                </a:solidFill>
                <a:latin typeface="Arial"/>
                <a:ea typeface="Microsoft YaHei"/>
              </a:rPr>
              <a:t>uje int</a:t>
            </a:r>
            <a:r>
              <a:rPr b="0" lang="cs-CZ" sz="2000" spc="-1" strike="noStrike">
                <a:solidFill>
                  <a:srgbClr val="000000"/>
                </a:solidFill>
                <a:latin typeface="Arial"/>
                <a:ea typeface="Microsoft YaHei"/>
              </a:rPr>
              <a:t>era</a:t>
            </a:r>
            <a:r>
              <a:rPr b="0" lang="en-US" sz="2000" spc="-1" strike="noStrike">
                <a:solidFill>
                  <a:srgbClr val="000000"/>
                </a:solidFill>
                <a:latin typeface="Arial"/>
                <a:ea typeface="Microsoft YaHei"/>
              </a:rPr>
              <a:t>kce mezi molekulou a rozpo</a:t>
            </a:r>
            <a:r>
              <a:rPr b="0" lang="cs-CZ" sz="2000" spc="-1" strike="noStrike">
                <a:solidFill>
                  <a:srgbClr val="000000"/>
                </a:solidFill>
                <a:latin typeface="Arial"/>
                <a:ea typeface="Microsoft YaHei"/>
              </a:rPr>
              <a:t>ustedlem – obvykle dva prispevky – polarni a nepolarni</a:t>
            </a:r>
            <a:endParaRPr b="0" lang="en-US" sz="2000" spc="-1" strike="noStrike">
              <a:solidFill>
                <a:srgbClr val="000000"/>
              </a:solidFill>
              <a:latin typeface="Times New Roman"/>
            </a:endParaRPr>
          </a:p>
          <a:p>
            <a:pPr marL="215640" indent="-20772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2000" spc="-1" strike="noStrike">
                <a:solidFill>
                  <a:srgbClr val="000000"/>
                </a:solidFill>
                <a:latin typeface="Arial"/>
                <a:ea typeface="Microsoft YaHei"/>
              </a:rPr>
              <a:t>Interakce elektrostaticke, </a:t>
            </a:r>
            <a:r>
              <a:rPr b="0" lang="en-US" sz="2000" spc="-1" strike="noStrike">
                <a:solidFill>
                  <a:srgbClr val="000000"/>
                </a:solidFill>
                <a:latin typeface="Arial"/>
                <a:ea typeface="Microsoft YaHei"/>
              </a:rPr>
              <a:t>p</a:t>
            </a:r>
            <a:r>
              <a:rPr b="0" lang="cs-CZ" sz="2000" spc="-1" strike="noStrike">
                <a:solidFill>
                  <a:srgbClr val="000000"/>
                </a:solidFill>
                <a:latin typeface="Arial"/>
                <a:ea typeface="Microsoft YaHei"/>
              </a:rPr>
              <a:t>říspěvek daný vodikovými vazbami, entropicky term a term vyjadrujici clashes</a:t>
            </a:r>
            <a:endParaRPr b="0" lang="en-US" sz="2000" spc="-1" strike="noStrike">
              <a:solidFill>
                <a:srgbClr val="000000"/>
              </a:solidFill>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4BF936B8-EEBA-46FA-A834-4C887A598991}"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69" name="PlaceHolder 2"/>
          <p:cNvSpPr>
            <a:spLocks noGrp="1"/>
          </p:cNvSpPr>
          <p:nvPr>
            <p:ph type="sldImg"/>
          </p:nvPr>
        </p:nvSpPr>
        <p:spPr>
          <a:xfrm>
            <a:off x="1370160" y="763560"/>
            <a:ext cx="5030640" cy="3772080"/>
          </a:xfrm>
          <a:prstGeom prst="rect">
            <a:avLst/>
          </a:prstGeom>
        </p:spPr>
      </p:sp>
      <p:sp>
        <p:nvSpPr>
          <p:cNvPr id="470"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3E51CED8-B6F6-4114-B6A2-9D9728E3D3C8}"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72" name="PlaceHolder 2"/>
          <p:cNvSpPr>
            <a:spLocks noGrp="1"/>
          </p:cNvSpPr>
          <p:nvPr>
            <p:ph type="sldImg"/>
          </p:nvPr>
        </p:nvSpPr>
        <p:spPr>
          <a:xfrm>
            <a:off x="1370160" y="763560"/>
            <a:ext cx="5030640" cy="3772080"/>
          </a:xfrm>
          <a:prstGeom prst="rect">
            <a:avLst/>
          </a:prstGeom>
        </p:spPr>
      </p:sp>
      <p:sp>
        <p:nvSpPr>
          <p:cNvPr id="473"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90D4F66C-743F-4BC7-A6BA-3DDAA99AA5C0}"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75" name="PlaceHolder 2"/>
          <p:cNvSpPr>
            <a:spLocks noGrp="1"/>
          </p:cNvSpPr>
          <p:nvPr>
            <p:ph type="sldImg"/>
          </p:nvPr>
        </p:nvSpPr>
        <p:spPr>
          <a:xfrm>
            <a:off x="1370160" y="763560"/>
            <a:ext cx="5030640" cy="3772080"/>
          </a:xfrm>
          <a:prstGeom prst="rect">
            <a:avLst/>
          </a:prstGeom>
        </p:spPr>
      </p:sp>
      <p:sp>
        <p:nvSpPr>
          <p:cNvPr id="476"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4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97CE2373-2289-43B5-81FA-60C199C5814E}"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78" name="PlaceHolder 2"/>
          <p:cNvSpPr>
            <a:spLocks noGrp="1"/>
          </p:cNvSpPr>
          <p:nvPr>
            <p:ph type="sldImg"/>
          </p:nvPr>
        </p:nvSpPr>
        <p:spPr>
          <a:xfrm>
            <a:off x="1370160" y="763560"/>
            <a:ext cx="5030640" cy="3772080"/>
          </a:xfrm>
          <a:prstGeom prst="rect">
            <a:avLst/>
          </a:prstGeom>
        </p:spPr>
      </p:sp>
      <p:sp>
        <p:nvSpPr>
          <p:cNvPr id="479"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1090F595-A692-4229-A741-693C802C43D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76" name="PlaceHolder 2"/>
          <p:cNvSpPr>
            <a:spLocks noGrp="1"/>
          </p:cNvSpPr>
          <p:nvPr>
            <p:ph type="sldImg"/>
          </p:nvPr>
        </p:nvSpPr>
        <p:spPr>
          <a:xfrm>
            <a:off x="1143000" y="695160"/>
            <a:ext cx="4572000" cy="3429000"/>
          </a:xfrm>
          <a:prstGeom prst="rect">
            <a:avLst/>
          </a:prstGeom>
        </p:spPr>
      </p:sp>
      <p:sp>
        <p:nvSpPr>
          <p:cNvPr id="377" name="PlaceHolder 3"/>
          <p:cNvSpPr>
            <a:spLocks noGrp="1"/>
          </p:cNvSpPr>
          <p:nvPr>
            <p:ph type="body"/>
          </p:nvPr>
        </p:nvSpPr>
        <p:spPr>
          <a:xfrm>
            <a:off x="685800" y="4343400"/>
            <a:ext cx="5486400" cy="411480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7D2A7E4F-088D-4EE4-A4B5-DE983A2E324E}"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81" name="PlaceHolder 2"/>
          <p:cNvSpPr>
            <a:spLocks noGrp="1"/>
          </p:cNvSpPr>
          <p:nvPr>
            <p:ph type="sldImg"/>
          </p:nvPr>
        </p:nvSpPr>
        <p:spPr>
          <a:xfrm>
            <a:off x="1370160" y="763560"/>
            <a:ext cx="5030640" cy="3772080"/>
          </a:xfrm>
          <a:prstGeom prst="rect">
            <a:avLst/>
          </a:prstGeom>
        </p:spPr>
      </p:sp>
      <p:sp>
        <p:nvSpPr>
          <p:cNvPr id="482"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696C8CCA-584B-4FDE-BA24-81E7F1DA6779}"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84" name="PlaceHolder 2"/>
          <p:cNvSpPr>
            <a:spLocks noGrp="1"/>
          </p:cNvSpPr>
          <p:nvPr>
            <p:ph type="sldImg"/>
          </p:nvPr>
        </p:nvSpPr>
        <p:spPr>
          <a:xfrm>
            <a:off x="1370160" y="763560"/>
            <a:ext cx="5030640" cy="3772080"/>
          </a:xfrm>
          <a:prstGeom prst="rect">
            <a:avLst/>
          </a:prstGeom>
        </p:spPr>
      </p:sp>
      <p:sp>
        <p:nvSpPr>
          <p:cNvPr id="485"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460A995B-25EF-472F-B931-6F7D80F6D01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487" name="CustomShape 2"/>
          <p:cNvSpPr/>
          <p:nvPr/>
        </p:nvSpPr>
        <p:spPr>
          <a:xfrm>
            <a:off x="3884760" y="8685360"/>
            <a:ext cx="2968560" cy="453960"/>
          </a:xfrm>
          <a:prstGeom prst="rect">
            <a:avLst/>
          </a:prstGeom>
          <a:noFill/>
          <a:ln>
            <a:noFill/>
          </a:ln>
        </p:spPr>
        <p:style>
          <a:lnRef idx="0"/>
          <a:fillRef idx="0"/>
          <a:effectRef idx="0"/>
          <a:fontRef idx="minor"/>
        </p:style>
        <p:txBody>
          <a:bodyPr lIns="90000" rIns="90000" tIns="45000" bIns="45000" anchor="b">
            <a:noAutofit/>
          </a:bodyPr>
          <a:p>
            <a:pPr algn="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5B5DE375-C1D0-4F4A-BA9F-701C7FA62C04}" type="slidenum">
              <a:rPr b="0" lang="cs-CZ" sz="1200" spc="-1" strike="noStrike">
                <a:solidFill>
                  <a:srgbClr val="000000"/>
                </a:solidFill>
                <a:latin typeface="Arial"/>
                <a:ea typeface="Microsoft YaHei"/>
              </a:rPr>
              <a:t>&lt;number&gt;</a:t>
            </a:fld>
            <a:endParaRPr b="0" lang="en-US" sz="1200" spc="-1" strike="noStrike">
              <a:solidFill>
                <a:srgbClr val="000000"/>
              </a:solidFill>
              <a:latin typeface="Arial"/>
            </a:endParaRPr>
          </a:p>
        </p:txBody>
      </p:sp>
      <p:sp>
        <p:nvSpPr>
          <p:cNvPr id="488" name="PlaceHolder 3"/>
          <p:cNvSpPr>
            <a:spLocks noGrp="1"/>
          </p:cNvSpPr>
          <p:nvPr>
            <p:ph type="sldImg"/>
          </p:nvPr>
        </p:nvSpPr>
        <p:spPr>
          <a:xfrm>
            <a:off x="1143000" y="685800"/>
            <a:ext cx="4568760" cy="3425760"/>
          </a:xfrm>
          <a:prstGeom prst="rect">
            <a:avLst/>
          </a:prstGeom>
        </p:spPr>
      </p:sp>
      <p:sp>
        <p:nvSpPr>
          <p:cNvPr id="489" name="PlaceHolder 4"/>
          <p:cNvSpPr>
            <a:spLocks noGrp="1"/>
          </p:cNvSpPr>
          <p:nvPr>
            <p:ph type="body"/>
          </p:nvPr>
        </p:nvSpPr>
        <p:spPr>
          <a:xfrm>
            <a:off x="685440" y="4343040"/>
            <a:ext cx="5483160" cy="4111560"/>
          </a:xfrm>
          <a:prstGeom prst="rect">
            <a:avLst/>
          </a:prstGeom>
        </p:spPr>
        <p:txBody>
          <a:bodyPr lIns="0" rIns="0" tIns="0" bIns="0">
            <a:noAutofit/>
          </a:bodyPr>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2000" spc="-1" strike="noStrike">
                <a:solidFill>
                  <a:srgbClr val="000000"/>
                </a:solidFill>
                <a:latin typeface="Arial"/>
                <a:ea typeface="Microsoft YaHei"/>
              </a:rPr>
              <a:t>a</a:t>
            </a:r>
            <a:r>
              <a:rPr b="0" lang="en-US" sz="2000" spc="-1" strike="noStrike">
                <a:solidFill>
                  <a:srgbClr val="000000"/>
                </a:solidFill>
                <a:latin typeface="Arial"/>
                <a:ea typeface="Microsoft YaHei"/>
              </a:rPr>
              <a:t>) </a:t>
            </a:r>
            <a:r>
              <a:rPr b="0" lang="cs-CZ" sz="2000" spc="-1" strike="noStrike">
                <a:solidFill>
                  <a:srgbClr val="000000"/>
                </a:solidFill>
                <a:latin typeface="Arial"/>
                <a:ea typeface="Microsoft YaHei"/>
              </a:rPr>
              <a:t>This mutant</a:t>
            </a:r>
            <a:r>
              <a:rPr b="0" lang="en-US" sz="2000" spc="-1" strike="noStrike">
                <a:solidFill>
                  <a:srgbClr val="000000"/>
                </a:solidFill>
                <a:latin typeface="Arial"/>
                <a:ea typeface="Microsoft YaHei"/>
              </a:rPr>
              <a:t> </a:t>
            </a:r>
            <a:r>
              <a:rPr b="0" lang="cs-CZ" sz="2000" spc="-1" strike="noStrike">
                <a:solidFill>
                  <a:srgbClr val="000000"/>
                </a:solidFill>
                <a:latin typeface="Arial"/>
                <a:ea typeface="Microsoft YaHei"/>
              </a:rPr>
              <a:t>introduces a proline into an a-helix, resulting in the loss of a main-chain hydrogen bond, as well as loss of hydrophobic</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2000" spc="-1" strike="noStrike">
                <a:solidFill>
                  <a:srgbClr val="000000"/>
                </a:solidFill>
                <a:latin typeface="Arial"/>
                <a:ea typeface="Microsoft YaHei"/>
              </a:rPr>
              <a:t>interactions of the side-chain.</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B) Loss of hydrophobic interactions. A large buried non-polar side-chain is replaced by a small polar one, reducing</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the burial of non-polar area on folding. A cavity is also created, and there is a small gain in polar–polar energy</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c) Loss of a salt-bridge. R382 forms a salt-bridge (charge–charge interaction) in the wild-type protein, lost in this mutant.</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(d) Buried charge. G60D introduces a charge group into the interior of the protein. It also causes over-packing.</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(e) Over-packing. C91Y introduces a bulky side-chain into the interior of the protein,</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resulting in substantial over-packing. </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f) Cavity formation. F411I replaces a large buried non-polar side-chain with a smaller one, creating an internal cavity.</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There is also a loss of hydrophobic interaction.</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2000" spc="-1" strike="noStrike">
                <a:solidFill>
                  <a:srgbClr val="000000"/>
                </a:solidFill>
                <a:latin typeface="Arial"/>
                <a:ea typeface="Microsoft YaHei"/>
              </a:rPr>
              <a:t> </a:t>
            </a:r>
            <a:endParaRPr b="0" lang="en-US" sz="2000" spc="-1" strike="noStrike">
              <a:solidFill>
                <a:srgbClr val="000000"/>
              </a:solidFill>
              <a:latin typeface="Times New Roman"/>
            </a:endParaRPr>
          </a:p>
          <a:p>
            <a:pPr marL="215640" indent="-207720">
              <a:lnSpc>
                <a:spcPct val="9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20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701D13D3-6AC8-497B-B9F8-51B2E30CB5B0}"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79" name="PlaceHolder 2"/>
          <p:cNvSpPr>
            <a:spLocks noGrp="1"/>
          </p:cNvSpPr>
          <p:nvPr>
            <p:ph type="sldImg"/>
          </p:nvPr>
        </p:nvSpPr>
        <p:spPr>
          <a:xfrm>
            <a:off x="1370160" y="763560"/>
            <a:ext cx="5030640" cy="3772080"/>
          </a:xfrm>
          <a:prstGeom prst="rect">
            <a:avLst/>
          </a:prstGeom>
        </p:spPr>
      </p:sp>
      <p:sp>
        <p:nvSpPr>
          <p:cNvPr id="380"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1"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954DE7A8-570F-483B-8A8C-7FB0D48F5890}"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82" name="PlaceHolder 2"/>
          <p:cNvSpPr>
            <a:spLocks noGrp="1"/>
          </p:cNvSpPr>
          <p:nvPr>
            <p:ph type="sldImg"/>
          </p:nvPr>
        </p:nvSpPr>
        <p:spPr>
          <a:xfrm>
            <a:off x="1370160" y="763560"/>
            <a:ext cx="5030640" cy="3772080"/>
          </a:xfrm>
          <a:prstGeom prst="rect">
            <a:avLst/>
          </a:prstGeom>
        </p:spPr>
      </p:sp>
      <p:sp>
        <p:nvSpPr>
          <p:cNvPr id="383"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8DE93B22-33DE-4271-B202-F3CF1F73DF62}"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85" name="PlaceHolder 2"/>
          <p:cNvSpPr>
            <a:spLocks noGrp="1"/>
          </p:cNvSpPr>
          <p:nvPr>
            <p:ph type="sldImg"/>
          </p:nvPr>
        </p:nvSpPr>
        <p:spPr>
          <a:xfrm>
            <a:off x="1143000" y="685800"/>
            <a:ext cx="4568760" cy="3425760"/>
          </a:xfrm>
          <a:prstGeom prst="rect">
            <a:avLst/>
          </a:prstGeom>
        </p:spPr>
      </p:sp>
      <p:sp>
        <p:nvSpPr>
          <p:cNvPr id="386" name="PlaceHolder 3"/>
          <p:cNvSpPr>
            <a:spLocks noGrp="1"/>
          </p:cNvSpPr>
          <p:nvPr>
            <p:ph type="body"/>
          </p:nvPr>
        </p:nvSpPr>
        <p:spPr>
          <a:xfrm>
            <a:off x="685440" y="4343040"/>
            <a:ext cx="5483160" cy="4111560"/>
          </a:xfrm>
          <a:prstGeom prst="rect">
            <a:avLst/>
          </a:prstGeom>
        </p:spPr>
        <p:txBody>
          <a:bodyPr lIns="0" rIns="0" tIns="0" bIns="0">
            <a:noAutofit/>
          </a:bodyPr>
          <a:p>
            <a:pPr marL="215640" indent="-20772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2000" spc="-1" strike="noStrike">
                <a:solidFill>
                  <a:srgbClr val="000000"/>
                </a:solidFill>
                <a:latin typeface="Arial"/>
                <a:ea typeface="Microsoft YaHei"/>
              </a:rPr>
              <a:t>Sequencing strategies. (</a:t>
            </a:r>
            <a:r>
              <a:rPr b="0" i="1" lang="en-GB" sz="2000" spc="-1" strike="noStrike">
                <a:solidFill>
                  <a:srgbClr val="000000"/>
                </a:solidFill>
                <a:latin typeface="Arial"/>
                <a:ea typeface="Microsoft YaHei"/>
              </a:rPr>
              <a:t>Left</a:t>
            </a:r>
            <a:r>
              <a:rPr b="0" lang="en-GB" sz="2000" spc="-1" strike="noStrike">
                <a:solidFill>
                  <a:srgbClr val="000000"/>
                </a:solidFill>
                <a:latin typeface="Arial"/>
                <a:ea typeface="Microsoft YaHei"/>
              </a:rPr>
              <a:t>) The hierarchical shotgun (HS) strategy involves decomposing the genome into a tiling path of overlapping BAC clones, performing shotgun sequencing on and reassembling each BAC, and then merging the sequences of adjacent clones. The method has the advantage that all sequence contigs and scaffolds derived from a BAC belong to a single compartment with respect to anchoring to the genome. (</a:t>
            </a:r>
            <a:r>
              <a:rPr b="0" i="1" lang="en-GB" sz="2000" spc="-1" strike="noStrike">
                <a:solidFill>
                  <a:srgbClr val="000000"/>
                </a:solidFill>
                <a:latin typeface="Arial"/>
                <a:ea typeface="Microsoft YaHei"/>
              </a:rPr>
              <a:t>Right</a:t>
            </a:r>
            <a:r>
              <a:rPr b="0" lang="en-GB" sz="2000" spc="-1" strike="noStrike">
                <a:solidFill>
                  <a:srgbClr val="000000"/>
                </a:solidFill>
                <a:latin typeface="Arial"/>
                <a:ea typeface="Microsoft YaHei"/>
              </a:rPr>
              <a:t>) Whole-genome shotgun (WGS) strategy involves performing shotgun sequencing on the entire genome and attempting to reassemble the entire collection. With the WGS method, each contig and scaffold is an independent component that must be anchored to the genome. In general, many scaffolds may not be anchored without directed efforts. (Contigs are contiguous blocks of sequence; scaffolds are sets of contigs joined by paired reads from both ends of a plasmid insert.)</a:t>
            </a:r>
            <a:endParaRPr b="0" lang="en-US" sz="2000" spc="-1" strike="noStrike">
              <a:solidFill>
                <a:srgbClr val="000000"/>
              </a:solidFill>
              <a:latin typeface="Times New Roman"/>
            </a:endParaRPr>
          </a:p>
        </p:txBody>
      </p:sp>
      <p:sp>
        <p:nvSpPr>
          <p:cNvPr id="387" name="CustomShape 4"/>
          <p:cNvSpPr/>
          <p:nvPr/>
        </p:nvSpPr>
        <p:spPr>
          <a:xfrm>
            <a:off x="3884760" y="8685360"/>
            <a:ext cx="2968560" cy="453960"/>
          </a:xfrm>
          <a:prstGeom prst="rect">
            <a:avLst/>
          </a:prstGeom>
          <a:noFill/>
          <a:ln>
            <a:noFill/>
          </a:ln>
        </p:spPr>
        <p:style>
          <a:lnRef idx="0"/>
          <a:fillRef idx="0"/>
          <a:effectRef idx="0"/>
          <a:fontRef idx="minor"/>
        </p:style>
        <p:txBody>
          <a:bodyPr lIns="90000" rIns="90000" tIns="45000" bIns="45000" anchor="b">
            <a:noAutofit/>
          </a:bodyPr>
          <a:p>
            <a:pPr algn="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5355A033-F0E4-4CD7-BB42-1B4B179CE27A}" type="slidenum">
              <a:rPr b="0" lang="cs-CZ" sz="1200" spc="-1" strike="noStrike">
                <a:solidFill>
                  <a:srgbClr val="000000"/>
                </a:solidFill>
                <a:latin typeface="Arial"/>
                <a:ea typeface="Microsoft YaHei"/>
              </a:rPr>
              <a:t>&lt;number&gt;</a:t>
            </a:fld>
            <a:endParaRPr b="0" lang="en-US" sz="12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4398840" y="9555120"/>
            <a:ext cx="3372120" cy="5018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0" rIns="0" tIns="0" bIns="0" anchor="b">
            <a:noAutofit/>
          </a:bodyPr>
          <a:p>
            <a:pPr algn="r">
              <a:lnSpc>
                <a:spcPct val="93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fld id="{A98FC4F8-33E4-40C2-A0A5-88A811386793}" type="slidenum">
              <a:rPr b="0" lang="en-US" sz="1400" spc="-1" strike="noStrike">
                <a:solidFill>
                  <a:srgbClr val="000000"/>
                </a:solidFill>
                <a:latin typeface="Times New Roman"/>
                <a:ea typeface="Microsoft YaHei"/>
              </a:rPr>
              <a:t>&lt;number&gt;</a:t>
            </a:fld>
            <a:endParaRPr b="0" lang="en-US" sz="1400" spc="-1" strike="noStrike">
              <a:solidFill>
                <a:srgbClr val="000000"/>
              </a:solidFill>
              <a:latin typeface="Arial"/>
            </a:endParaRPr>
          </a:p>
        </p:txBody>
      </p:sp>
      <p:sp>
        <p:nvSpPr>
          <p:cNvPr id="389" name="PlaceHolder 2"/>
          <p:cNvSpPr>
            <a:spLocks noGrp="1"/>
          </p:cNvSpPr>
          <p:nvPr>
            <p:ph type="sldImg"/>
          </p:nvPr>
        </p:nvSpPr>
        <p:spPr>
          <a:xfrm>
            <a:off x="1370160" y="763560"/>
            <a:ext cx="5030640" cy="3772080"/>
          </a:xfrm>
          <a:prstGeom prst="rect">
            <a:avLst/>
          </a:prstGeom>
        </p:spPr>
      </p:sp>
      <p:sp>
        <p:nvSpPr>
          <p:cNvPr id="390" name="PlaceHolder 3"/>
          <p:cNvSpPr>
            <a:spLocks noGrp="1"/>
          </p:cNvSpPr>
          <p:nvPr>
            <p:ph type="body"/>
          </p:nvPr>
        </p:nvSpPr>
        <p:spPr>
          <a:xfrm>
            <a:off x="777600" y="4776840"/>
            <a:ext cx="6218280" cy="4525920"/>
          </a:xfrm>
          <a:prstGeom prst="rect">
            <a:avLst/>
          </a:prstGeom>
        </p:spPr>
        <p:txBody>
          <a:bodyPr lIns="0" rIns="0" tIns="0" bIns="0" anchor="ctr">
            <a:noAutofit/>
          </a:bodyPr>
          <a:p>
            <a:endParaRPr b="0" lang="en-U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24" name="PlaceHolder 2"/>
          <p:cNvSpPr>
            <a:spLocks noGrp="1"/>
          </p:cNvSpPr>
          <p:nvPr>
            <p:ph type="body"/>
          </p:nvPr>
        </p:nvSpPr>
        <p:spPr>
          <a:xfrm>
            <a:off x="457200" y="160452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25" name="PlaceHolder 3"/>
          <p:cNvSpPr>
            <a:spLocks noGrp="1"/>
          </p:cNvSpPr>
          <p:nvPr>
            <p:ph type="body"/>
          </p:nvPr>
        </p:nvSpPr>
        <p:spPr>
          <a:xfrm>
            <a:off x="457200" y="367776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27"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28"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29" name="PlaceHolder 4"/>
          <p:cNvSpPr>
            <a:spLocks noGrp="1"/>
          </p:cNvSpPr>
          <p:nvPr>
            <p:ph type="body"/>
          </p:nvPr>
        </p:nvSpPr>
        <p:spPr>
          <a:xfrm>
            <a:off x="45720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0" name="PlaceHolder 5"/>
          <p:cNvSpPr>
            <a:spLocks noGrp="1"/>
          </p:cNvSpPr>
          <p:nvPr>
            <p:ph type="body"/>
          </p:nvPr>
        </p:nvSpPr>
        <p:spPr>
          <a:xfrm>
            <a:off x="466992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32" name="PlaceHolder 2"/>
          <p:cNvSpPr>
            <a:spLocks noGrp="1"/>
          </p:cNvSpPr>
          <p:nvPr>
            <p:ph type="body"/>
          </p:nvPr>
        </p:nvSpPr>
        <p:spPr>
          <a:xfrm>
            <a:off x="45720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3" name="PlaceHolder 3"/>
          <p:cNvSpPr>
            <a:spLocks noGrp="1"/>
          </p:cNvSpPr>
          <p:nvPr>
            <p:ph type="body"/>
          </p:nvPr>
        </p:nvSpPr>
        <p:spPr>
          <a:xfrm>
            <a:off x="323712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4" name="PlaceHolder 4"/>
          <p:cNvSpPr>
            <a:spLocks noGrp="1"/>
          </p:cNvSpPr>
          <p:nvPr>
            <p:ph type="body"/>
          </p:nvPr>
        </p:nvSpPr>
        <p:spPr>
          <a:xfrm>
            <a:off x="601668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5" name="PlaceHolder 5"/>
          <p:cNvSpPr>
            <a:spLocks noGrp="1"/>
          </p:cNvSpPr>
          <p:nvPr>
            <p:ph type="body"/>
          </p:nvPr>
        </p:nvSpPr>
        <p:spPr>
          <a:xfrm>
            <a:off x="45720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6" name="PlaceHolder 6"/>
          <p:cNvSpPr>
            <a:spLocks noGrp="1"/>
          </p:cNvSpPr>
          <p:nvPr>
            <p:ph type="body"/>
          </p:nvPr>
        </p:nvSpPr>
        <p:spPr>
          <a:xfrm>
            <a:off x="323712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37" name="PlaceHolder 7"/>
          <p:cNvSpPr>
            <a:spLocks noGrp="1"/>
          </p:cNvSpPr>
          <p:nvPr>
            <p:ph type="body"/>
          </p:nvPr>
        </p:nvSpPr>
        <p:spPr>
          <a:xfrm>
            <a:off x="601668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41" name="PlaceHolder 2"/>
          <p:cNvSpPr>
            <a:spLocks noGrp="1"/>
          </p:cNvSpPr>
          <p:nvPr>
            <p:ph type="subTitle"/>
          </p:nvPr>
        </p:nvSpPr>
        <p:spPr>
          <a:xfrm>
            <a:off x="457200" y="1604520"/>
            <a:ext cx="8221680" cy="3969000"/>
          </a:xfrm>
          <a:prstGeom prst="rect">
            <a:avLst/>
          </a:prstGeom>
        </p:spPr>
        <p:txBody>
          <a:bodyPr lIns="0" rIns="0" tIns="0" bIns="0" anchor="ctr">
            <a:noAutofit/>
          </a:bodyPr>
          <a:p>
            <a:pPr marL="342720" indent="-342720" algn="ctr">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43" name="PlaceHolder 2"/>
          <p:cNvSpPr>
            <a:spLocks noGrp="1"/>
          </p:cNvSpPr>
          <p:nvPr>
            <p:ph type="body"/>
          </p:nvPr>
        </p:nvSpPr>
        <p:spPr>
          <a:xfrm>
            <a:off x="457200" y="1604520"/>
            <a:ext cx="8221680" cy="396900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45" name="PlaceHolder 2"/>
          <p:cNvSpPr>
            <a:spLocks noGrp="1"/>
          </p:cNvSpPr>
          <p:nvPr>
            <p:ph type="body"/>
          </p:nvPr>
        </p:nvSpPr>
        <p:spPr>
          <a:xfrm>
            <a:off x="45720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46" name="PlaceHolder 3"/>
          <p:cNvSpPr>
            <a:spLocks noGrp="1"/>
          </p:cNvSpPr>
          <p:nvPr>
            <p:ph type="body"/>
          </p:nvPr>
        </p:nvSpPr>
        <p:spPr>
          <a:xfrm>
            <a:off x="466992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2880"/>
            <a:ext cx="8221680" cy="5271120"/>
          </a:xfrm>
          <a:prstGeom prst="rect">
            <a:avLst/>
          </a:prstGeom>
        </p:spPr>
        <p:txBody>
          <a:bodyPr lIns="0" rIns="0" tIns="0" bIns="0" anchor="ctr">
            <a:noAutofit/>
          </a:bodyPr>
          <a:p>
            <a:pPr marL="342720" indent="-342720" algn="ctr">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50"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51" name="PlaceHolder 3"/>
          <p:cNvSpPr>
            <a:spLocks noGrp="1"/>
          </p:cNvSpPr>
          <p:nvPr>
            <p:ph type="body"/>
          </p:nvPr>
        </p:nvSpPr>
        <p:spPr>
          <a:xfrm>
            <a:off x="466992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52" name="PlaceHolder 4"/>
          <p:cNvSpPr>
            <a:spLocks noGrp="1"/>
          </p:cNvSpPr>
          <p:nvPr>
            <p:ph type="body"/>
          </p:nvPr>
        </p:nvSpPr>
        <p:spPr>
          <a:xfrm>
            <a:off x="45720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3" name="PlaceHolder 2"/>
          <p:cNvSpPr>
            <a:spLocks noGrp="1"/>
          </p:cNvSpPr>
          <p:nvPr>
            <p:ph type="subTitle"/>
          </p:nvPr>
        </p:nvSpPr>
        <p:spPr>
          <a:xfrm>
            <a:off x="457200" y="1604520"/>
            <a:ext cx="8221680" cy="3969000"/>
          </a:xfrm>
          <a:prstGeom prst="rect">
            <a:avLst/>
          </a:prstGeom>
        </p:spPr>
        <p:txBody>
          <a:bodyPr lIns="0" rIns="0" tIns="0" bIns="0" anchor="ctr">
            <a:noAutofit/>
          </a:bodyPr>
          <a:p>
            <a:pPr marL="342720" indent="-342720" algn="ctr">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54" name="PlaceHolder 2"/>
          <p:cNvSpPr>
            <a:spLocks noGrp="1"/>
          </p:cNvSpPr>
          <p:nvPr>
            <p:ph type="body"/>
          </p:nvPr>
        </p:nvSpPr>
        <p:spPr>
          <a:xfrm>
            <a:off x="45720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55"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56" name="PlaceHolder 4"/>
          <p:cNvSpPr>
            <a:spLocks noGrp="1"/>
          </p:cNvSpPr>
          <p:nvPr>
            <p:ph type="body"/>
          </p:nvPr>
        </p:nvSpPr>
        <p:spPr>
          <a:xfrm>
            <a:off x="466992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58"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59"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60" name="PlaceHolder 4"/>
          <p:cNvSpPr>
            <a:spLocks noGrp="1"/>
          </p:cNvSpPr>
          <p:nvPr>
            <p:ph type="body"/>
          </p:nvPr>
        </p:nvSpPr>
        <p:spPr>
          <a:xfrm>
            <a:off x="457200" y="367776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62" name="PlaceHolder 2"/>
          <p:cNvSpPr>
            <a:spLocks noGrp="1"/>
          </p:cNvSpPr>
          <p:nvPr>
            <p:ph type="body"/>
          </p:nvPr>
        </p:nvSpPr>
        <p:spPr>
          <a:xfrm>
            <a:off x="457200" y="160452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63" name="PlaceHolder 3"/>
          <p:cNvSpPr>
            <a:spLocks noGrp="1"/>
          </p:cNvSpPr>
          <p:nvPr>
            <p:ph type="body"/>
          </p:nvPr>
        </p:nvSpPr>
        <p:spPr>
          <a:xfrm>
            <a:off x="457200" y="367776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65"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66"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67" name="PlaceHolder 4"/>
          <p:cNvSpPr>
            <a:spLocks noGrp="1"/>
          </p:cNvSpPr>
          <p:nvPr>
            <p:ph type="body"/>
          </p:nvPr>
        </p:nvSpPr>
        <p:spPr>
          <a:xfrm>
            <a:off x="45720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68" name="PlaceHolder 5"/>
          <p:cNvSpPr>
            <a:spLocks noGrp="1"/>
          </p:cNvSpPr>
          <p:nvPr>
            <p:ph type="body"/>
          </p:nvPr>
        </p:nvSpPr>
        <p:spPr>
          <a:xfrm>
            <a:off x="466992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70" name="PlaceHolder 2"/>
          <p:cNvSpPr>
            <a:spLocks noGrp="1"/>
          </p:cNvSpPr>
          <p:nvPr>
            <p:ph type="body"/>
          </p:nvPr>
        </p:nvSpPr>
        <p:spPr>
          <a:xfrm>
            <a:off x="45720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71" name="PlaceHolder 3"/>
          <p:cNvSpPr>
            <a:spLocks noGrp="1"/>
          </p:cNvSpPr>
          <p:nvPr>
            <p:ph type="body"/>
          </p:nvPr>
        </p:nvSpPr>
        <p:spPr>
          <a:xfrm>
            <a:off x="323712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72" name="PlaceHolder 4"/>
          <p:cNvSpPr>
            <a:spLocks noGrp="1"/>
          </p:cNvSpPr>
          <p:nvPr>
            <p:ph type="body"/>
          </p:nvPr>
        </p:nvSpPr>
        <p:spPr>
          <a:xfrm>
            <a:off x="6016680" y="160452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73" name="PlaceHolder 5"/>
          <p:cNvSpPr>
            <a:spLocks noGrp="1"/>
          </p:cNvSpPr>
          <p:nvPr>
            <p:ph type="body"/>
          </p:nvPr>
        </p:nvSpPr>
        <p:spPr>
          <a:xfrm>
            <a:off x="45720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74" name="PlaceHolder 6"/>
          <p:cNvSpPr>
            <a:spLocks noGrp="1"/>
          </p:cNvSpPr>
          <p:nvPr>
            <p:ph type="body"/>
          </p:nvPr>
        </p:nvSpPr>
        <p:spPr>
          <a:xfrm>
            <a:off x="323712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75" name="PlaceHolder 7"/>
          <p:cNvSpPr>
            <a:spLocks noGrp="1"/>
          </p:cNvSpPr>
          <p:nvPr>
            <p:ph type="body"/>
          </p:nvPr>
        </p:nvSpPr>
        <p:spPr>
          <a:xfrm>
            <a:off x="6016680" y="3677760"/>
            <a:ext cx="26470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5" name="PlaceHolder 2"/>
          <p:cNvSpPr>
            <a:spLocks noGrp="1"/>
          </p:cNvSpPr>
          <p:nvPr>
            <p:ph type="body"/>
          </p:nvPr>
        </p:nvSpPr>
        <p:spPr>
          <a:xfrm>
            <a:off x="457200" y="1604520"/>
            <a:ext cx="8221680" cy="396900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7" name="PlaceHolder 2"/>
          <p:cNvSpPr>
            <a:spLocks noGrp="1"/>
          </p:cNvSpPr>
          <p:nvPr>
            <p:ph type="body"/>
          </p:nvPr>
        </p:nvSpPr>
        <p:spPr>
          <a:xfrm>
            <a:off x="45720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8" name="PlaceHolder 3"/>
          <p:cNvSpPr>
            <a:spLocks noGrp="1"/>
          </p:cNvSpPr>
          <p:nvPr>
            <p:ph type="body"/>
          </p:nvPr>
        </p:nvSpPr>
        <p:spPr>
          <a:xfrm>
            <a:off x="466992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2880"/>
            <a:ext cx="8221680" cy="5271120"/>
          </a:xfrm>
          <a:prstGeom prst="rect">
            <a:avLst/>
          </a:prstGeom>
        </p:spPr>
        <p:txBody>
          <a:bodyPr lIns="0" rIns="0" tIns="0" bIns="0" anchor="ctr">
            <a:noAutofit/>
          </a:bodyPr>
          <a:p>
            <a:pPr marL="342720" indent="-342720" algn="ctr">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12"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13" name="PlaceHolder 3"/>
          <p:cNvSpPr>
            <a:spLocks noGrp="1"/>
          </p:cNvSpPr>
          <p:nvPr>
            <p:ph type="body"/>
          </p:nvPr>
        </p:nvSpPr>
        <p:spPr>
          <a:xfrm>
            <a:off x="466992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14" name="PlaceHolder 4"/>
          <p:cNvSpPr>
            <a:spLocks noGrp="1"/>
          </p:cNvSpPr>
          <p:nvPr>
            <p:ph type="body"/>
          </p:nvPr>
        </p:nvSpPr>
        <p:spPr>
          <a:xfrm>
            <a:off x="45720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16" name="PlaceHolder 2"/>
          <p:cNvSpPr>
            <a:spLocks noGrp="1"/>
          </p:cNvSpPr>
          <p:nvPr>
            <p:ph type="body"/>
          </p:nvPr>
        </p:nvSpPr>
        <p:spPr>
          <a:xfrm>
            <a:off x="457200" y="1604520"/>
            <a:ext cx="4011840" cy="3969000"/>
          </a:xfrm>
          <a:prstGeom prst="rect">
            <a:avLst/>
          </a:prstGeom>
        </p:spPr>
        <p:txBody>
          <a:bodyPr lIns="0" rIns="0" tIns="28440" bIns="0">
            <a:normAutofit/>
          </a:bodyPr>
          <a:p>
            <a:endParaRPr b="0" lang="en-US" sz="3200" spc="-1" strike="noStrike">
              <a:solidFill>
                <a:srgbClr val="000000"/>
              </a:solidFill>
              <a:latin typeface="Arial"/>
            </a:endParaRPr>
          </a:p>
        </p:txBody>
      </p:sp>
      <p:sp>
        <p:nvSpPr>
          <p:cNvPr id="17"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18" name="PlaceHolder 4"/>
          <p:cNvSpPr>
            <a:spLocks noGrp="1"/>
          </p:cNvSpPr>
          <p:nvPr>
            <p:ph type="body"/>
          </p:nvPr>
        </p:nvSpPr>
        <p:spPr>
          <a:xfrm>
            <a:off x="4669920" y="367776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endParaRPr b="0" lang="en-US" sz="4400" spc="-1" strike="noStrike">
              <a:solidFill>
                <a:srgbClr val="000000"/>
              </a:solidFill>
              <a:latin typeface="Arial"/>
            </a:endParaRPr>
          </a:p>
        </p:txBody>
      </p:sp>
      <p:sp>
        <p:nvSpPr>
          <p:cNvPr id="20" name="PlaceHolder 2"/>
          <p:cNvSpPr>
            <a:spLocks noGrp="1"/>
          </p:cNvSpPr>
          <p:nvPr>
            <p:ph type="body"/>
          </p:nvPr>
        </p:nvSpPr>
        <p:spPr>
          <a:xfrm>
            <a:off x="45720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21" name="PlaceHolder 3"/>
          <p:cNvSpPr>
            <a:spLocks noGrp="1"/>
          </p:cNvSpPr>
          <p:nvPr>
            <p:ph type="body"/>
          </p:nvPr>
        </p:nvSpPr>
        <p:spPr>
          <a:xfrm>
            <a:off x="4669920" y="1604520"/>
            <a:ext cx="4011840" cy="1892880"/>
          </a:xfrm>
          <a:prstGeom prst="rect">
            <a:avLst/>
          </a:prstGeom>
        </p:spPr>
        <p:txBody>
          <a:bodyPr lIns="0" rIns="0" tIns="28440" bIns="0">
            <a:normAutofit/>
          </a:bodyPr>
          <a:p>
            <a:endParaRPr b="0" lang="en-US" sz="3200" spc="-1" strike="noStrike">
              <a:solidFill>
                <a:srgbClr val="000000"/>
              </a:solidFill>
              <a:latin typeface="Arial"/>
            </a:endParaRPr>
          </a:p>
        </p:txBody>
      </p:sp>
      <p:sp>
        <p:nvSpPr>
          <p:cNvPr id="22" name="PlaceHolder 4"/>
          <p:cNvSpPr>
            <a:spLocks noGrp="1"/>
          </p:cNvSpPr>
          <p:nvPr>
            <p:ph type="body"/>
          </p:nvPr>
        </p:nvSpPr>
        <p:spPr>
          <a:xfrm>
            <a:off x="457200" y="3677760"/>
            <a:ext cx="8221680" cy="1892880"/>
          </a:xfrm>
          <a:prstGeom prst="rect">
            <a:avLst/>
          </a:prstGeom>
        </p:spPr>
        <p:txBody>
          <a:bodyPr lIns="0" rIns="0" tIns="28440" bIns="0">
            <a:normAutofit/>
          </a:bodyPr>
          <a:p>
            <a:endParaRPr b="0" lang="en-US" sz="32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1" name="PlaceHolder 2"/>
          <p:cNvSpPr>
            <a:spLocks noGrp="1"/>
          </p:cNvSpPr>
          <p:nvPr>
            <p:ph type="body"/>
          </p:nvPr>
        </p:nvSpPr>
        <p:spPr>
          <a:xfrm>
            <a:off x="457200" y="1604520"/>
            <a:ext cx="8221680" cy="3969000"/>
          </a:xfrm>
          <a:prstGeom prst="rect">
            <a:avLst/>
          </a:prstGeom>
        </p:spPr>
        <p:txBody>
          <a:bodyPr lIns="0" rIns="0" tIns="28440" bIns="0">
            <a:normAutofit fontScale="88000"/>
          </a:bodyPr>
          <a:p>
            <a:pPr marL="342720" indent="-342720">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2880"/>
            <a:ext cx="8221680" cy="1136880"/>
          </a:xfrm>
          <a:prstGeom prst="rect">
            <a:avLst/>
          </a:prstGeom>
        </p:spPr>
        <p:txBody>
          <a:bodyPr lIns="0" rIns="0" tIns="0" bIns="0" anchor="ctr">
            <a:noAutofit/>
          </a:bodyPr>
          <a:p>
            <a:pPr algn="ctr">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39" name="PlaceHolder 2"/>
          <p:cNvSpPr>
            <a:spLocks noGrp="1"/>
          </p:cNvSpPr>
          <p:nvPr>
            <p:ph type="body"/>
          </p:nvPr>
        </p:nvSpPr>
        <p:spPr>
          <a:xfrm>
            <a:off x="457200" y="1604520"/>
            <a:ext cx="8221680" cy="3969000"/>
          </a:xfrm>
          <a:prstGeom prst="rect">
            <a:avLst/>
          </a:prstGeom>
        </p:spPr>
        <p:txBody>
          <a:bodyPr lIns="0" rIns="0" tIns="28440" bIns="0">
            <a:normAutofit fontScale="88000"/>
          </a:bodyPr>
          <a:p>
            <a:pPr marL="342720" indent="-342720">
              <a:spcBef>
                <a:spcPts val="1423"/>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Click to edit the outline text format</a:t>
            </a:r>
            <a:endParaRPr b="0" lang="en-US" sz="3200" spc="-1" strike="noStrike">
              <a:solidFill>
                <a:srgbClr val="000000"/>
              </a:solidFill>
              <a:latin typeface="Arial"/>
            </a:endParaRPr>
          </a:p>
          <a:p>
            <a:pPr lvl="1"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Second Outline Level</a:t>
            </a:r>
            <a:endParaRPr b="0" lang="en-US" sz="3200" spc="-1" strike="noStrike">
              <a:solidFill>
                <a:srgbClr val="000000"/>
              </a:solidFill>
              <a:latin typeface="Arial"/>
            </a:endParaRPr>
          </a:p>
          <a:p>
            <a:pPr lvl="2"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Third Outline Level</a:t>
            </a:r>
            <a:endParaRPr b="0" lang="en-US" sz="3200" spc="-1" strike="noStrike">
              <a:solidFill>
                <a:srgbClr val="000000"/>
              </a:solidFill>
              <a:latin typeface="Arial"/>
            </a:endParaRPr>
          </a:p>
          <a:p>
            <a:pPr lvl="3"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Fourth Outline Level</a:t>
            </a:r>
            <a:endParaRPr b="0" lang="en-US" sz="3200" spc="-1" strike="noStrike">
              <a:solidFill>
                <a:srgbClr val="000000"/>
              </a:solidFill>
              <a:latin typeface="Arial"/>
            </a:endParaRPr>
          </a:p>
          <a:p>
            <a:pPr lvl="4"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Fifth Outline Level</a:t>
            </a:r>
            <a:endParaRPr b="0" lang="en-US" sz="3200" spc="-1" strike="noStrike">
              <a:solidFill>
                <a:srgbClr val="000000"/>
              </a:solidFill>
              <a:latin typeface="Arial"/>
            </a:endParaRPr>
          </a:p>
          <a:p>
            <a:pPr lvl="5"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Sixth Outline Level</a:t>
            </a:r>
            <a:endParaRPr b="0" lang="en-US" sz="3200" spc="-1" strike="noStrike">
              <a:solidFill>
                <a:srgbClr val="000000"/>
              </a:solidFill>
              <a:latin typeface="Arial"/>
            </a:endParaRPr>
          </a:p>
          <a:p>
            <a:pPr lvl="6" marL="342720" indent="-342720">
              <a:spcBef>
                <a:spcPts val="1423"/>
              </a:spcBef>
              <a:spcAft>
                <a:spcPts val="11"/>
              </a:spcAft>
              <a:buClr>
                <a:srgbClr val="000000"/>
              </a:buClr>
              <a:buFont typeface="Times New Roman"/>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Lst>
            </a:pPr>
            <a:r>
              <a:rPr b="0" lang="en-US" sz="3200" spc="-1" strike="noStrike">
                <a:solidFill>
                  <a:srgbClr val="000000"/>
                </a:solidFill>
                <a:latin typeface="Arial"/>
              </a:rPr>
              <a:t>Seventh Outline Level</a:t>
            </a:r>
            <a:endParaRPr b="0" lang="en-US" sz="3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jpe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png"/><Relationship Id="rId3" Type="http://schemas.openxmlformats.org/officeDocument/2006/relationships/slideLayout" Target="../slideLayouts/slideLayout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Relationship Id="rId4"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slideLayout" Target="../slideLayouts/slideLayout13.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hyperlink" Target="http://www.ebi.ac.uk/embl/" TargetMode="External"/><Relationship Id="rId2" Type="http://schemas.openxmlformats.org/officeDocument/2006/relationships/slideLayout" Target="../slideLayouts/slideLayout1.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3.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xml"/><Relationship Id="rId4"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image" Target="../media/image57.png"/><Relationship Id="rId3"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slideLayout" Target="../slideLayouts/slideLayout1.xml"/><Relationship Id="rId4"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slideLayout" Target="../slideLayouts/slideLayout1.xml"/><Relationship Id="rId5" Type="http://schemas.openxmlformats.org/officeDocument/2006/relationships/notesSlide" Target="../notesSlides/notesSlide49.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6.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jpe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slideLayout" Target="../slideLayouts/slideLayout1.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1.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jpe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 name="CustomShape 1"/>
          <p:cNvSpPr/>
          <p:nvPr/>
        </p:nvSpPr>
        <p:spPr>
          <a:xfrm>
            <a:off x="2170080" y="927000"/>
            <a:ext cx="4397760" cy="4561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2400" spc="-1" strike="noStrike">
                <a:solidFill>
                  <a:srgbClr val="cc3300"/>
                </a:solidFill>
                <a:latin typeface="Arial"/>
                <a:ea typeface="DejaVu Sans"/>
              </a:rPr>
              <a:t>Bioinformatická analýza mutací</a:t>
            </a:r>
            <a:endParaRPr b="0" lang="en-US" sz="2400" spc="-1" strike="noStrike">
              <a:solidFill>
                <a:srgbClr val="000000"/>
              </a:solidFill>
              <a:latin typeface="Arial"/>
            </a:endParaRPr>
          </a:p>
        </p:txBody>
      </p:sp>
      <p:sp>
        <p:nvSpPr>
          <p:cNvPr id="88" name="CustomShape 2"/>
          <p:cNvSpPr/>
          <p:nvPr/>
        </p:nvSpPr>
        <p:spPr>
          <a:xfrm>
            <a:off x="3421080" y="1998720"/>
            <a:ext cx="17762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Kamila Réblová</a:t>
            </a:r>
            <a:endParaRPr b="0" lang="en-US" sz="1800" spc="-1" strike="noStrike">
              <a:solidFill>
                <a:srgbClr val="000000"/>
              </a:solidFill>
              <a:latin typeface="Arial"/>
            </a:endParaRPr>
          </a:p>
        </p:txBody>
      </p:sp>
      <p:pic>
        <p:nvPicPr>
          <p:cNvPr id="89" name="" descr=""/>
          <p:cNvPicPr/>
          <p:nvPr/>
        </p:nvPicPr>
        <p:blipFill>
          <a:blip r:embed="rId1"/>
          <a:stretch/>
        </p:blipFill>
        <p:spPr>
          <a:xfrm>
            <a:off x="2101680" y="2492280"/>
            <a:ext cx="4534200" cy="3878280"/>
          </a:xfrm>
          <a:prstGeom prst="rect">
            <a:avLst/>
          </a:prstGeom>
          <a:ln>
            <a:noFill/>
          </a:ln>
        </p:spPr>
      </p:pic>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5" name="CustomShape 1"/>
          <p:cNvSpPr/>
          <p:nvPr/>
        </p:nvSpPr>
        <p:spPr>
          <a:xfrm>
            <a:off x="639720" y="1096920"/>
            <a:ext cx="1041480" cy="42037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ea typeface="DejaVu Sans"/>
              </a:rPr>
              <a:t>Genom</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ea typeface="DejaVu Sans"/>
              </a:rPr>
              <a:t>Proteom</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p:txBody>
      </p:sp>
      <p:pic>
        <p:nvPicPr>
          <p:cNvPr id="136" name="" descr=""/>
          <p:cNvPicPr/>
          <p:nvPr/>
        </p:nvPicPr>
        <p:blipFill>
          <a:blip r:embed="rId1"/>
          <a:stretch/>
        </p:blipFill>
        <p:spPr>
          <a:xfrm>
            <a:off x="2835360" y="449280"/>
            <a:ext cx="2579760" cy="2017800"/>
          </a:xfrm>
          <a:prstGeom prst="rect">
            <a:avLst/>
          </a:prstGeom>
          <a:ln>
            <a:noFill/>
          </a:ln>
        </p:spPr>
      </p:pic>
      <p:sp>
        <p:nvSpPr>
          <p:cNvPr id="137" name="CustomShape 2"/>
          <p:cNvSpPr/>
          <p:nvPr/>
        </p:nvSpPr>
        <p:spPr>
          <a:xfrm>
            <a:off x="7497720" y="3382920"/>
            <a:ext cx="507960" cy="363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
        <p:nvSpPr>
          <p:cNvPr id="138" name="CustomShape 3"/>
          <p:cNvSpPr/>
          <p:nvPr/>
        </p:nvSpPr>
        <p:spPr>
          <a:xfrm>
            <a:off x="639720" y="5578560"/>
            <a:ext cx="1230480" cy="363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ff00cc"/>
                </a:solidFill>
                <a:latin typeface="Arial"/>
                <a:ea typeface="DejaVu Sans"/>
              </a:rPr>
              <a:t>Mikrobiom</a:t>
            </a:r>
            <a:endParaRPr b="0" lang="en-US" sz="1800" spc="-1" strike="noStrike">
              <a:solidFill>
                <a:srgbClr val="000000"/>
              </a:solidFill>
              <a:latin typeface="Arial"/>
            </a:endParaRPr>
          </a:p>
        </p:txBody>
      </p:sp>
      <p:sp>
        <p:nvSpPr>
          <p:cNvPr id="139" name="CustomShape 4"/>
          <p:cNvSpPr/>
          <p:nvPr/>
        </p:nvSpPr>
        <p:spPr>
          <a:xfrm>
            <a:off x="3279600" y="5761080"/>
            <a:ext cx="622440" cy="3636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ea typeface="DejaVu Sans"/>
              </a:rPr>
              <a:t>1:</a:t>
            </a:r>
            <a:r>
              <a:rPr b="0" lang="en-US" sz="1800" spc="-1" strike="noStrike">
                <a:solidFill>
                  <a:srgbClr val="ff00cc"/>
                </a:solidFill>
                <a:latin typeface="Arial"/>
                <a:ea typeface="DejaVu Sans"/>
              </a:rPr>
              <a:t>10? 10:1 ( bakterie ca. 1 kg) </a:t>
            </a:r>
            <a:endParaRPr b="0" lang="en-US" sz="1800" spc="-1" strike="noStrike">
              <a:solidFill>
                <a:srgbClr val="000000"/>
              </a:solidFill>
              <a:latin typeface="Arial"/>
            </a:endParaRPr>
          </a:p>
        </p:txBody>
      </p:sp>
      <p:sp>
        <p:nvSpPr>
          <p:cNvPr id="140" name="CustomShape 5"/>
          <p:cNvSpPr/>
          <p:nvPr/>
        </p:nvSpPr>
        <p:spPr>
          <a:xfrm>
            <a:off x="3565440" y="182520"/>
            <a:ext cx="1154160" cy="2412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100000"/>
              </a:lnSpc>
              <a:spcBef>
                <a:spcPts val="1210"/>
              </a:spcBef>
              <a:spcAft>
                <a:spcPts val="1012"/>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000" spc="-1" strike="noStrike">
                <a:solidFill>
                  <a:srgbClr val="000000"/>
                </a:solidFill>
                <a:latin typeface="Arial"/>
                <a:ea typeface="DejaVu Sans"/>
              </a:rPr>
              <a:t>3,2 mld párů bází</a:t>
            </a:r>
            <a:endParaRPr b="0" lang="en-US" sz="1000" spc="-1" strike="noStrike">
              <a:solidFill>
                <a:srgbClr val="000000"/>
              </a:solidFill>
              <a:latin typeface="Arial"/>
            </a:endParaRPr>
          </a:p>
        </p:txBody>
      </p:sp>
      <p:sp>
        <p:nvSpPr>
          <p:cNvPr id="141" name="CustomShape 6"/>
          <p:cNvSpPr/>
          <p:nvPr/>
        </p:nvSpPr>
        <p:spPr>
          <a:xfrm>
            <a:off x="2011320" y="3537000"/>
            <a:ext cx="4757760" cy="3934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000" spc="-1" strike="noStrike">
                <a:solidFill>
                  <a:srgbClr val="000000"/>
                </a:solidFill>
                <a:latin typeface="Arial"/>
                <a:ea typeface="DejaVu Sans"/>
              </a:rPr>
              <a:t>Proteom je soubor proteinů, které jsou produkované z genomu daného organismu</a:t>
            </a:r>
            <a:endParaRPr b="0" lang="en-US" sz="10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000" spc="-1" strike="noStrike">
                <a:solidFill>
                  <a:srgbClr val="000000"/>
                </a:solidFill>
                <a:latin typeface="Arial"/>
                <a:ea typeface="DejaVu Sans"/>
              </a:rPr>
              <a:t>Je dynamický, zavisí na věku, ale také typu tkáně a stavu oragnismu.</a:t>
            </a:r>
            <a:endParaRPr b="0" lang="en-US" sz="1000" spc="-1" strike="noStrike">
              <a:solidFill>
                <a:srgbClr val="000000"/>
              </a:solidFill>
              <a:latin typeface="Arial"/>
            </a:endParaRPr>
          </a:p>
        </p:txBody>
      </p:sp>
      <p:sp>
        <p:nvSpPr>
          <p:cNvPr id="142" name="CustomShape 7"/>
          <p:cNvSpPr/>
          <p:nvPr/>
        </p:nvSpPr>
        <p:spPr>
          <a:xfrm>
            <a:off x="6126120" y="706320"/>
            <a:ext cx="2371680" cy="15782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2% genomu → proteiny</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zbytek – “junk” DNA -</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Non-coding = tRNA, rRNA,</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Transpozony</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Co ovlivňují? - 3D strukturu DNA -</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Chromosomalní uspořádání,</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400" spc="-1" strike="noStrike">
                <a:solidFill>
                  <a:srgbClr val="000000"/>
                </a:solidFill>
                <a:latin typeface="Arial"/>
                <a:ea typeface="DejaVu Sans"/>
              </a:rPr>
              <a:t>regulace procesů v buňky (dělení)</a:t>
            </a:r>
            <a:endParaRPr b="0" lang="en-US" sz="1400" spc="-1" strike="noStrike">
              <a:solidFill>
                <a:srgbClr val="000000"/>
              </a:solidFill>
              <a:latin typeface="Arial"/>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3" name="CustomShape 1"/>
          <p:cNvSpPr/>
          <p:nvPr/>
        </p:nvSpPr>
        <p:spPr>
          <a:xfrm flipH="1">
            <a:off x="968400" y="1558800"/>
            <a:ext cx="285840" cy="115272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44" name="CustomShape 2"/>
          <p:cNvSpPr/>
          <p:nvPr/>
        </p:nvSpPr>
        <p:spPr>
          <a:xfrm>
            <a:off x="641520" y="2689200"/>
            <a:ext cx="374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Hierarchichal shotgun sequencing: </a:t>
            </a:r>
            <a:endParaRPr b="0" lang="en-US" sz="1800" spc="-1" strike="noStrike">
              <a:solidFill>
                <a:srgbClr val="000000"/>
              </a:solidFill>
              <a:latin typeface="Arial"/>
            </a:endParaRPr>
          </a:p>
        </p:txBody>
      </p:sp>
      <p:sp>
        <p:nvSpPr>
          <p:cNvPr id="145" name="CustomShape 3"/>
          <p:cNvSpPr/>
          <p:nvPr/>
        </p:nvSpPr>
        <p:spPr>
          <a:xfrm>
            <a:off x="4643280" y="2349360"/>
            <a:ext cx="505080" cy="50184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46" name="CustomShape 4"/>
          <p:cNvSpPr/>
          <p:nvPr/>
        </p:nvSpPr>
        <p:spPr>
          <a:xfrm>
            <a:off x="4906800" y="2906640"/>
            <a:ext cx="38163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Whole genome shotgun sequencing</a:t>
            </a:r>
            <a:endParaRPr b="0" lang="en-US" sz="1800" spc="-1" strike="noStrike">
              <a:solidFill>
                <a:srgbClr val="000000"/>
              </a:solidFill>
              <a:latin typeface="Arial"/>
            </a:endParaRPr>
          </a:p>
        </p:txBody>
      </p:sp>
      <p:sp>
        <p:nvSpPr>
          <p:cNvPr id="147" name="CustomShape 5"/>
          <p:cNvSpPr/>
          <p:nvPr/>
        </p:nvSpPr>
        <p:spPr>
          <a:xfrm>
            <a:off x="324000" y="541440"/>
            <a:ext cx="8423280" cy="5549760"/>
          </a:xfrm>
          <a:prstGeom prst="rect">
            <a:avLst/>
          </a:prstGeom>
          <a:solidFill>
            <a:srgbClr val="000000"/>
          </a:solidFill>
          <a:ln cap="sq" w="25560">
            <a:solidFill>
              <a:srgbClr val="89a4a7"/>
            </a:solidFill>
            <a:miter/>
          </a:ln>
        </p:spPr>
        <p:style>
          <a:lnRef idx="0"/>
          <a:fillRef idx="0"/>
          <a:effectRef idx="0"/>
          <a:fontRef idx="minor"/>
        </p:style>
        <p:txBody>
          <a:bodyPr lIns="90000" rIns="90000" tIns="46800" bIns="46800" anchor="ctr">
            <a:noAutofit/>
          </a:bodyPr>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p:txBody>
      </p:sp>
      <p:graphicFrame>
        <p:nvGraphicFramePr>
          <p:cNvPr id="148" name="Table 6"/>
          <p:cNvGraphicFramePr/>
          <p:nvPr/>
        </p:nvGraphicFramePr>
        <p:xfrm>
          <a:off x="971640" y="3500280"/>
          <a:ext cx="7718040" cy="3049560"/>
        </p:xfrm>
        <a:graphic>
          <a:graphicData uri="http://schemas.openxmlformats.org/drawingml/2006/table">
            <a:tbl>
              <a:tblPr/>
              <a:tblGrid>
                <a:gridCol w="2572200"/>
                <a:gridCol w="2574000"/>
                <a:gridCol w="2571840"/>
              </a:tblGrid>
              <a:tr h="4287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7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Arial"/>
                        </a:rPr>
                        <a:t>člověk</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7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Arial"/>
                        </a:rPr>
                        <a:t>octomilka</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638640">
                <a:tc>
                  <a:txBody>
                    <a:bodyPr lIns="38160" rIns="38160" tIns="46800" bIns="46800">
                      <a:noAutofit/>
                    </a:bodyPr>
                    <a:p>
                      <a:pPr>
                        <a:lnSpc>
                          <a:spcPct val="47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Arial"/>
                        </a:rPr>
                        <a:t>známé protein-kódující geny  </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7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Arial"/>
                        </a:rPr>
                        <a:t>?</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7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Arial"/>
                        </a:rPr>
                        <a:t>?</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3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3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149" name="CustomShape 7"/>
          <p:cNvSpPr/>
          <p:nvPr/>
        </p:nvSpPr>
        <p:spPr>
          <a:xfrm>
            <a:off x="3157560" y="1400040"/>
            <a:ext cx="2716200" cy="92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3 200 000 000 párů bází </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23 párů chromozómů</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Délka DNA= 1 metr</a:t>
            </a:r>
            <a:endParaRPr b="0" lang="en-US" sz="1800" spc="-1" strike="noStrike">
              <a:solidFill>
                <a:srgbClr val="000000"/>
              </a:solidFill>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0" name="CustomShape 1"/>
          <p:cNvSpPr/>
          <p:nvPr/>
        </p:nvSpPr>
        <p:spPr>
          <a:xfrm flipH="1">
            <a:off x="968400" y="1558800"/>
            <a:ext cx="285840" cy="115272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51" name="CustomShape 2"/>
          <p:cNvSpPr/>
          <p:nvPr/>
        </p:nvSpPr>
        <p:spPr>
          <a:xfrm>
            <a:off x="641520" y="2689200"/>
            <a:ext cx="374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Hierarchichal shotgun sequencing: </a:t>
            </a:r>
            <a:endParaRPr b="0" lang="en-US" sz="1800" spc="-1" strike="noStrike">
              <a:solidFill>
                <a:srgbClr val="000000"/>
              </a:solidFill>
              <a:latin typeface="Arial"/>
            </a:endParaRPr>
          </a:p>
        </p:txBody>
      </p:sp>
      <p:sp>
        <p:nvSpPr>
          <p:cNvPr id="152" name="CustomShape 3"/>
          <p:cNvSpPr/>
          <p:nvPr/>
        </p:nvSpPr>
        <p:spPr>
          <a:xfrm>
            <a:off x="4643280" y="2349360"/>
            <a:ext cx="505080" cy="50184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53" name="CustomShape 4"/>
          <p:cNvSpPr/>
          <p:nvPr/>
        </p:nvSpPr>
        <p:spPr>
          <a:xfrm>
            <a:off x="4906800" y="2906640"/>
            <a:ext cx="38163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Whole genome shotgun sequencing</a:t>
            </a:r>
            <a:endParaRPr b="0" lang="en-US" sz="1800" spc="-1" strike="noStrike">
              <a:solidFill>
                <a:srgbClr val="000000"/>
              </a:solidFill>
              <a:latin typeface="Arial"/>
            </a:endParaRPr>
          </a:p>
        </p:txBody>
      </p:sp>
      <p:sp>
        <p:nvSpPr>
          <p:cNvPr id="154" name="CustomShape 5"/>
          <p:cNvSpPr/>
          <p:nvPr/>
        </p:nvSpPr>
        <p:spPr>
          <a:xfrm>
            <a:off x="324000" y="541440"/>
            <a:ext cx="8423280" cy="5549760"/>
          </a:xfrm>
          <a:prstGeom prst="rect">
            <a:avLst/>
          </a:prstGeom>
          <a:solidFill>
            <a:srgbClr val="000000"/>
          </a:solidFill>
          <a:ln cap="sq" w="25560">
            <a:solidFill>
              <a:srgbClr val="89a4a7"/>
            </a:solidFill>
            <a:miter/>
          </a:ln>
        </p:spPr>
        <p:style>
          <a:lnRef idx="0"/>
          <a:fillRef idx="0"/>
          <a:effectRef idx="0"/>
          <a:fontRef idx="minor"/>
        </p:style>
        <p:txBody>
          <a:bodyPr lIns="90000" rIns="90000" tIns="46800" bIns="46800" anchor="ctr">
            <a:noAutofit/>
          </a:bodyPr>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p:txBody>
      </p:sp>
      <p:graphicFrame>
        <p:nvGraphicFramePr>
          <p:cNvPr id="155" name="Table 6"/>
          <p:cNvGraphicFramePr/>
          <p:nvPr/>
        </p:nvGraphicFramePr>
        <p:xfrm>
          <a:off x="971640" y="3500280"/>
          <a:ext cx="7718040" cy="3049560"/>
        </p:xfrm>
        <a:graphic>
          <a:graphicData uri="http://schemas.openxmlformats.org/drawingml/2006/table">
            <a:tbl>
              <a:tblPr/>
              <a:tblGrid>
                <a:gridCol w="2572200"/>
                <a:gridCol w="2574000"/>
                <a:gridCol w="2571840"/>
              </a:tblGrid>
              <a:tr h="4287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člověk</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octomilka</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638640">
                <a:tc>
                  <a:txBody>
                    <a:bodyPr lIns="38160" rIns="38160" tIns="46800" bIns="46800">
                      <a:noAutofit/>
                    </a:bodyPr>
                    <a:p>
                      <a:pP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známé protein-kódující geny  </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20-25 tis</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13 tis</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3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3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156" name="CustomShape 7"/>
          <p:cNvSpPr/>
          <p:nvPr/>
        </p:nvSpPr>
        <p:spPr>
          <a:xfrm>
            <a:off x="3317760" y="1279440"/>
            <a:ext cx="2716200" cy="914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3 200 000 000 párů bází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23 párů chromozómů</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Délka DNA= 1 metr</a:t>
            </a:r>
            <a:endParaRPr b="0" lang="en-US" sz="1800" spc="-1" strike="noStrike">
              <a:solidFill>
                <a:srgbClr val="000000"/>
              </a:solidFill>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7" name="CustomShape 1"/>
          <p:cNvSpPr/>
          <p:nvPr/>
        </p:nvSpPr>
        <p:spPr>
          <a:xfrm flipH="1">
            <a:off x="968400" y="1558800"/>
            <a:ext cx="285840" cy="115272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58" name="CustomShape 2"/>
          <p:cNvSpPr/>
          <p:nvPr/>
        </p:nvSpPr>
        <p:spPr>
          <a:xfrm>
            <a:off x="641520" y="2689200"/>
            <a:ext cx="37400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Hierarchichal shotgun sequencing: </a:t>
            </a:r>
            <a:endParaRPr b="0" lang="en-US" sz="1800" spc="-1" strike="noStrike">
              <a:solidFill>
                <a:srgbClr val="000000"/>
              </a:solidFill>
              <a:latin typeface="Arial"/>
            </a:endParaRPr>
          </a:p>
        </p:txBody>
      </p:sp>
      <p:sp>
        <p:nvSpPr>
          <p:cNvPr id="159" name="CustomShape 3"/>
          <p:cNvSpPr/>
          <p:nvPr/>
        </p:nvSpPr>
        <p:spPr>
          <a:xfrm>
            <a:off x="4643280" y="2349360"/>
            <a:ext cx="505080" cy="501840"/>
          </a:xfrm>
          <a:custGeom>
            <a:avLst/>
            <a:gdLst/>
            <a:ahLst/>
            <a:rect l="l" t="t" r="r" b="b"/>
            <a:pathLst>
              <a:path w="21600" h="21600">
                <a:moveTo>
                  <a:pt x="0" y="0"/>
                </a:moveTo>
                <a:lnTo>
                  <a:pt x="21600" y="21600"/>
                </a:lnTo>
              </a:path>
            </a:pathLst>
          </a:custGeom>
          <a:noFill/>
          <a:ln cap="sq" w="9360">
            <a:solidFill>
              <a:srgbClr val="b6dcdf"/>
            </a:solidFill>
            <a:miter/>
            <a:tailEnd len="med" type="arrow" w="med"/>
          </a:ln>
        </p:spPr>
        <p:style>
          <a:lnRef idx="0"/>
          <a:fillRef idx="0"/>
          <a:effectRef idx="0"/>
          <a:fontRef idx="minor"/>
        </p:style>
      </p:sp>
      <p:sp>
        <p:nvSpPr>
          <p:cNvPr id="160" name="CustomShape 4"/>
          <p:cNvSpPr/>
          <p:nvPr/>
        </p:nvSpPr>
        <p:spPr>
          <a:xfrm>
            <a:off x="4906800" y="2906640"/>
            <a:ext cx="38163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Whole genome shotgun sequencing</a:t>
            </a:r>
            <a:endParaRPr b="0" lang="en-US" sz="1800" spc="-1" strike="noStrike">
              <a:solidFill>
                <a:srgbClr val="000000"/>
              </a:solidFill>
              <a:latin typeface="Arial"/>
            </a:endParaRPr>
          </a:p>
        </p:txBody>
      </p:sp>
      <p:sp>
        <p:nvSpPr>
          <p:cNvPr id="161" name="CustomShape 5"/>
          <p:cNvSpPr/>
          <p:nvPr/>
        </p:nvSpPr>
        <p:spPr>
          <a:xfrm>
            <a:off x="324000" y="541440"/>
            <a:ext cx="8423280" cy="5549760"/>
          </a:xfrm>
          <a:prstGeom prst="rect">
            <a:avLst/>
          </a:prstGeom>
          <a:solidFill>
            <a:srgbClr val="000000"/>
          </a:solidFill>
          <a:ln cap="sq" w="25560">
            <a:solidFill>
              <a:srgbClr val="89a4a7"/>
            </a:solidFill>
            <a:miter/>
          </a:ln>
        </p:spPr>
        <p:style>
          <a:lnRef idx="0"/>
          <a:fillRef idx="0"/>
          <a:effectRef idx="0"/>
          <a:fontRef idx="minor"/>
        </p:style>
        <p:txBody>
          <a:bodyPr lIns="90000" rIns="90000" tIns="46800" bIns="46800" anchor="ctr">
            <a:noAutofit/>
          </a:bodyPr>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gn="ct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p:txBody>
      </p:sp>
      <p:graphicFrame>
        <p:nvGraphicFramePr>
          <p:cNvPr id="162" name="Table 6"/>
          <p:cNvGraphicFramePr/>
          <p:nvPr/>
        </p:nvGraphicFramePr>
        <p:xfrm>
          <a:off x="971640" y="3500280"/>
          <a:ext cx="7718040" cy="2982600"/>
        </p:xfrm>
        <a:graphic>
          <a:graphicData uri="http://schemas.openxmlformats.org/drawingml/2006/table">
            <a:tbl>
              <a:tblPr/>
              <a:tblGrid>
                <a:gridCol w="2572200"/>
                <a:gridCol w="2574000"/>
                <a:gridCol w="2571840"/>
              </a:tblGrid>
              <a:tr h="4287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člověk</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octomilka</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638640">
                <a:tc>
                  <a:txBody>
                    <a:bodyPr lIns="38160" rIns="38160" tIns="46800" bIns="46800">
                      <a:noAutofit/>
                    </a:bodyPr>
                    <a:p>
                      <a:pP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známé protein-kódující geny  </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20-25 tis</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13 tis</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2840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800" spc="-1" strike="noStrike">
                          <a:solidFill>
                            <a:srgbClr val="ff0000"/>
                          </a:solidFill>
                          <a:latin typeface="Times New Roman"/>
                        </a:rPr>
                        <a:t>178 191</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c>
                  <a:txBody>
                    <a:bodyPr lIns="38160" rIns="38160" tIns="46800" bIns="46800">
                      <a:noAutofit/>
                    </a:bodyPr>
                    <a:p>
                      <a:pPr algn="ctr">
                        <a:lnSpc>
                          <a:spcPct val="44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800" spc="-1" strike="noStrike">
                          <a:solidFill>
                            <a:srgbClr val="ff0000"/>
                          </a:solidFill>
                          <a:latin typeface="Times New Roman"/>
                        </a:rPr>
                        <a:t>23 017</a:t>
                      </a:r>
                      <a:endParaRPr b="0" lang="en-US" sz="1800" spc="-1" strike="noStrike">
                        <a:solidFill>
                          <a:srgbClr val="000000"/>
                        </a:solidFill>
                        <a:latin typeface="Arial"/>
                      </a:endParaRPr>
                    </a:p>
                  </a:txBody>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72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r h="495360">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c>
                  <a:tcPr marL="38160" marR="38160">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163" name="CustomShape 7"/>
          <p:cNvSpPr/>
          <p:nvPr/>
        </p:nvSpPr>
        <p:spPr>
          <a:xfrm>
            <a:off x="976320" y="5373720"/>
            <a:ext cx="62024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ff0000"/>
                </a:solidFill>
                <a:latin typeface="Arial"/>
                <a:ea typeface="DejaVu Sans"/>
              </a:rPr>
              <a:t>95-100% lidsk</a:t>
            </a:r>
            <a:r>
              <a:rPr b="0" lang="cs-CZ" sz="1800" spc="-1" strike="noStrike">
                <a:solidFill>
                  <a:srgbClr val="ff0000"/>
                </a:solidFill>
                <a:latin typeface="Arial"/>
                <a:ea typeface="DejaVu Sans"/>
              </a:rPr>
              <a:t>ých genů podléhá sestřihu, min. 2 transkripty.</a:t>
            </a:r>
            <a:endParaRPr b="0" lang="en-US" sz="1800" spc="-1" strike="noStrike">
              <a:solidFill>
                <a:srgbClr val="000000"/>
              </a:solidFill>
              <a:latin typeface="Arial"/>
            </a:endParaRPr>
          </a:p>
        </p:txBody>
      </p:sp>
      <p:sp>
        <p:nvSpPr>
          <p:cNvPr id="164" name="CustomShape 8"/>
          <p:cNvSpPr/>
          <p:nvPr/>
        </p:nvSpPr>
        <p:spPr>
          <a:xfrm>
            <a:off x="979200" y="4863960"/>
            <a:ext cx="12326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ff0000"/>
                </a:solidFill>
                <a:latin typeface="Arial"/>
                <a:ea typeface="DejaVu Sans"/>
              </a:rPr>
              <a:t>transkripty</a:t>
            </a:r>
            <a:endParaRPr b="0" lang="en-US" sz="1800" spc="-1" strike="noStrike">
              <a:solidFill>
                <a:srgbClr val="000000"/>
              </a:solidFill>
              <a:latin typeface="Arial"/>
            </a:endParaRPr>
          </a:p>
        </p:txBody>
      </p:sp>
      <p:sp>
        <p:nvSpPr>
          <p:cNvPr id="165" name="CustomShape 9"/>
          <p:cNvSpPr/>
          <p:nvPr/>
        </p:nvSpPr>
        <p:spPr>
          <a:xfrm>
            <a:off x="3317760" y="1189080"/>
            <a:ext cx="2716200" cy="914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3 200 000 000 párů bází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23 párů chromozómů</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ffffff"/>
                </a:solidFill>
                <a:latin typeface="Arial"/>
                <a:ea typeface="DejaVu Sans"/>
              </a:rPr>
              <a:t>Délka DNA= 1 metr</a:t>
            </a:r>
            <a:endParaRPr b="0" lang="en-US" sz="1800" spc="-1" strike="noStrike">
              <a:solidFill>
                <a:srgbClr val="000000"/>
              </a:solidFill>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CustomShape 1"/>
          <p:cNvSpPr/>
          <p:nvPr/>
        </p:nvSpPr>
        <p:spPr>
          <a:xfrm>
            <a:off x="1425600" y="154080"/>
            <a:ext cx="6842160" cy="3952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2000" spc="-1" strike="noStrike">
                <a:solidFill>
                  <a:srgbClr val="ff0000"/>
                </a:solidFill>
                <a:latin typeface="Arial"/>
                <a:ea typeface="DejaVu Sans"/>
              </a:rPr>
              <a:t>Next (second) generation sequencing</a:t>
            </a:r>
            <a:r>
              <a:rPr b="1" lang="en-GB" sz="2000" spc="-1" strike="noStrike">
                <a:solidFill>
                  <a:srgbClr val="ff0000"/>
                </a:solidFill>
                <a:latin typeface="Arial"/>
                <a:ea typeface="DejaVu Sans"/>
              </a:rPr>
              <a:t>  – rozvoj od 2005</a:t>
            </a:r>
            <a:endParaRPr b="0" lang="en-US" sz="2000" spc="-1" strike="noStrike">
              <a:solidFill>
                <a:srgbClr val="000000"/>
              </a:solidFill>
              <a:latin typeface="Arial"/>
            </a:endParaRPr>
          </a:p>
        </p:txBody>
      </p:sp>
      <p:sp>
        <p:nvSpPr>
          <p:cNvPr id="167" name="CustomShape 2"/>
          <p:cNvSpPr/>
          <p:nvPr/>
        </p:nvSpPr>
        <p:spPr>
          <a:xfrm>
            <a:off x="541440" y="2195640"/>
            <a:ext cx="7413480" cy="202788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7030a0"/>
                </a:solidFill>
                <a:latin typeface="Arial"/>
                <a:ea typeface="DejaVu Sans"/>
              </a:rPr>
              <a:t>454 sequencing</a:t>
            </a:r>
            <a:r>
              <a:rPr b="0" lang="cs-CZ" sz="1800" spc="-1" strike="noStrike">
                <a:solidFill>
                  <a:srgbClr val="7030a0"/>
                </a:solidFill>
                <a:latin typeface="Arial"/>
                <a:ea typeface="DejaVu Sans"/>
              </a:rPr>
              <a:t> </a:t>
            </a:r>
            <a:r>
              <a:rPr b="0" lang="cs-CZ" sz="1800" spc="-1" strike="noStrike">
                <a:solidFill>
                  <a:srgbClr val="000000"/>
                </a:solidFill>
                <a:latin typeface="Arial"/>
                <a:ea typeface="DejaVu Sans"/>
              </a:rPr>
              <a:t>– pyrose</a:t>
            </a:r>
            <a:r>
              <a:rPr b="0" lang="en-GB" sz="1800" spc="-1" strike="noStrike">
                <a:solidFill>
                  <a:srgbClr val="000000"/>
                </a:solidFill>
                <a:latin typeface="Arial"/>
                <a:ea typeface="DejaVu Sans"/>
              </a:rPr>
              <a:t>quencing</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7030a0"/>
                </a:solidFill>
                <a:latin typeface="Arial"/>
                <a:ea typeface="DejaVu Sans"/>
              </a:rPr>
              <a:t>Illumina</a:t>
            </a:r>
            <a:r>
              <a:rPr b="0" lang="cs-CZ" sz="1800" spc="-1" strike="noStrike">
                <a:solidFill>
                  <a:srgbClr val="7030a0"/>
                </a:solidFill>
                <a:latin typeface="Arial"/>
                <a:ea typeface="DejaVu Sans"/>
              </a:rPr>
              <a:t> </a:t>
            </a:r>
            <a:r>
              <a:rPr b="0" lang="cs-CZ" sz="1800" spc="-1" strike="noStrike">
                <a:solidFill>
                  <a:srgbClr val="000000"/>
                </a:solidFill>
                <a:latin typeface="Arial"/>
                <a:ea typeface="DejaVu Sans"/>
              </a:rPr>
              <a:t>– sequencing by synthesis/bridge amplification</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7030a0"/>
                </a:solidFill>
                <a:latin typeface="Arial"/>
                <a:ea typeface="DejaVu Sans"/>
              </a:rPr>
              <a:t>SOLiD</a:t>
            </a:r>
            <a:r>
              <a:rPr b="0" lang="cs-CZ" sz="1800" spc="-1" strike="noStrike">
                <a:solidFill>
                  <a:srgbClr val="7030a0"/>
                </a:solidFill>
                <a:latin typeface="Arial"/>
                <a:ea typeface="DejaVu Sans"/>
              </a:rPr>
              <a:t> </a:t>
            </a:r>
            <a:r>
              <a:rPr b="0" lang="cs-CZ" sz="1800" spc="-1" strike="noStrike">
                <a:solidFill>
                  <a:srgbClr val="000000"/>
                </a:solidFill>
                <a:latin typeface="Arial"/>
                <a:ea typeface="DejaVu Sans"/>
              </a:rPr>
              <a:t>- Sequencing by Oligonucleotide Ligation and Detection</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ff6600"/>
                </a:solidFill>
                <a:latin typeface="Arial"/>
                <a:ea typeface="DejaVu Sans"/>
              </a:rPr>
              <a:t>Third generation - Oxford nanopore technology (ONT)</a:t>
            </a:r>
            <a:endParaRPr b="0" lang="en-US" sz="1800" spc="-1" strike="noStrike">
              <a:solidFill>
                <a:srgbClr val="000000"/>
              </a:solidFill>
              <a:latin typeface="Arial"/>
            </a:endParaRPr>
          </a:p>
        </p:txBody>
      </p:sp>
      <p:sp>
        <p:nvSpPr>
          <p:cNvPr id="168" name="CustomShape 3"/>
          <p:cNvSpPr/>
          <p:nvPr/>
        </p:nvSpPr>
        <p:spPr>
          <a:xfrm>
            <a:off x="2720880" y="550800"/>
            <a:ext cx="31374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a:t>
            </a:r>
            <a:r>
              <a:rPr b="1" lang="en-US" sz="1800" spc="-1" strike="noStrike">
                <a:solidFill>
                  <a:srgbClr val="000000"/>
                </a:solidFill>
                <a:latin typeface="Arial"/>
                <a:ea typeface="DejaVu Sans"/>
              </a:rPr>
              <a:t>Next’ = not Sanger Method</a:t>
            </a:r>
            <a:endParaRPr b="0" lang="en-US" sz="1800" spc="-1" strike="noStrike">
              <a:solidFill>
                <a:srgbClr val="000000"/>
              </a:solidFill>
              <a:latin typeface="Arial"/>
            </a:endParaRPr>
          </a:p>
        </p:txBody>
      </p:sp>
      <p:sp>
        <p:nvSpPr>
          <p:cNvPr id="169" name="CustomShape 4"/>
          <p:cNvSpPr/>
          <p:nvPr/>
        </p:nvSpPr>
        <p:spPr>
          <a:xfrm>
            <a:off x="539640" y="4937040"/>
            <a:ext cx="2843280" cy="9129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ff00cc"/>
                </a:solidFill>
                <a:latin typeface="Arial"/>
              </a:rPr>
              <a:t>Aviti </a:t>
            </a: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ff00cc"/>
                </a:solidFill>
                <a:latin typeface="Arial"/>
              </a:rPr>
              <a:t>MGI</a:t>
            </a:r>
            <a:endParaRPr b="0" lang="en-US" sz="1800" spc="-1" strike="noStrike">
              <a:solidFill>
                <a:srgbClr val="000000"/>
              </a:solidFill>
              <a:latin typeface="Arial"/>
            </a:endParaRPr>
          </a:p>
        </p:txBody>
      </p:sp>
      <p:sp>
        <p:nvSpPr>
          <p:cNvPr id="170" name="CustomShape 5"/>
          <p:cNvSpPr/>
          <p:nvPr/>
        </p:nvSpPr>
        <p:spPr>
          <a:xfrm>
            <a:off x="1393920" y="5213520"/>
            <a:ext cx="171612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rPr>
              <a:t>Nové platformy</a:t>
            </a:r>
            <a:endParaRPr b="0" lang="en-US" sz="1800" spc="-1" strike="noStrike">
              <a:solidFill>
                <a:srgbClr val="000000"/>
              </a:solidFill>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 descr=""/>
          <p:cNvPicPr/>
          <p:nvPr/>
        </p:nvPicPr>
        <p:blipFill>
          <a:blip r:embed="rId1"/>
          <a:stretch/>
        </p:blipFill>
        <p:spPr>
          <a:xfrm>
            <a:off x="611280" y="3213000"/>
            <a:ext cx="3973320" cy="3181320"/>
          </a:xfrm>
          <a:prstGeom prst="rect">
            <a:avLst/>
          </a:prstGeom>
          <a:ln>
            <a:noFill/>
          </a:ln>
        </p:spPr>
      </p:pic>
      <p:pic>
        <p:nvPicPr>
          <p:cNvPr id="172" name="" descr=""/>
          <p:cNvPicPr/>
          <p:nvPr/>
        </p:nvPicPr>
        <p:blipFill>
          <a:blip r:embed="rId2"/>
          <a:stretch/>
        </p:blipFill>
        <p:spPr>
          <a:xfrm>
            <a:off x="5651640" y="3429000"/>
            <a:ext cx="3276360" cy="2459160"/>
          </a:xfrm>
          <a:prstGeom prst="rect">
            <a:avLst/>
          </a:prstGeom>
          <a:ln>
            <a:noFill/>
          </a:ln>
        </p:spPr>
      </p:pic>
      <p:sp>
        <p:nvSpPr>
          <p:cNvPr id="173" name="CustomShape 1"/>
          <p:cNvSpPr/>
          <p:nvPr/>
        </p:nvSpPr>
        <p:spPr>
          <a:xfrm>
            <a:off x="186120" y="981000"/>
            <a:ext cx="8704800" cy="2027880"/>
          </a:xfrm>
          <a:prstGeom prst="rect">
            <a:avLst/>
          </a:prstGeom>
          <a:noFill/>
          <a:ln>
            <a:noFill/>
          </a:ln>
        </p:spPr>
        <p:style>
          <a:lnRef idx="0"/>
          <a:fillRef idx="0"/>
          <a:effectRef idx="0"/>
          <a:fontRef idx="minor"/>
        </p:style>
        <p:txBody>
          <a:bodyPr wrap="none" lIns="90000" rIns="90000" tIns="45000" bIns="45000">
            <a:spAutoFit/>
          </a:bodyPr>
          <a:p>
            <a:pPr marL="279360" indent="-279360">
              <a:lnSpc>
                <a:spcPct val="100000"/>
              </a:lnSpc>
              <a:spcBef>
                <a:spcPts val="11"/>
              </a:spcBef>
              <a:spcAft>
                <a:spcPts val="11"/>
              </a:spcAft>
              <a:buClr>
                <a:srgbClr val="000000"/>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F</a:t>
            </a:r>
            <a:r>
              <a:rPr b="0" lang="en-GB" sz="1800" spc="-1" strike="noStrike">
                <a:solidFill>
                  <a:srgbClr val="000000"/>
                </a:solidFill>
                <a:latin typeface="Arial"/>
                <a:ea typeface="DejaVu Sans"/>
              </a:rPr>
              <a:t>ragmentace (</a:t>
            </a:r>
            <a:r>
              <a:rPr b="0" lang="cs-CZ" sz="1800" spc="-1" strike="noStrike">
                <a:solidFill>
                  <a:srgbClr val="000000"/>
                </a:solidFill>
                <a:latin typeface="Arial"/>
                <a:ea typeface="DejaVu Sans"/>
              </a:rPr>
              <a:t>fyzikálně např. </a:t>
            </a:r>
            <a:r>
              <a:rPr b="0" lang="en-GB" sz="1800" spc="-1" strike="noStrike">
                <a:solidFill>
                  <a:srgbClr val="000000"/>
                </a:solidFill>
                <a:latin typeface="Arial"/>
                <a:ea typeface="DejaVu Sans"/>
              </a:rPr>
              <a:t>sonikace</a:t>
            </a:r>
            <a:r>
              <a:rPr b="0" lang="cs-CZ" sz="1800" spc="-1" strike="noStrike">
                <a:solidFill>
                  <a:srgbClr val="000000"/>
                </a:solidFill>
                <a:latin typeface="Arial"/>
                <a:ea typeface="DejaVu Sans"/>
              </a:rPr>
              <a:t>, nebo enzymaticky (DNAázy, Transpozáz)</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nebo chemicky (tepelné štěpení dvojmocnými ionty))</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Úprava konců – end repair (zarovnání), fosforylace, dATP</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Ligace adaptoru, ktere predstavuji </a:t>
            </a:r>
            <a:r>
              <a:rPr b="0" lang="cs-CZ" sz="1800" spc="-1" strike="noStrike">
                <a:solidFill>
                  <a:srgbClr val="000000"/>
                </a:solidFill>
                <a:latin typeface="Arial"/>
                <a:ea typeface="DejaVu Sans"/>
              </a:rPr>
              <a:t>„primery“</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Vychyt</a:t>
            </a:r>
            <a:r>
              <a:rPr b="0" lang="cs-CZ" sz="1800" spc="-1" strike="noStrike">
                <a:solidFill>
                  <a:srgbClr val="000000"/>
                </a:solidFill>
                <a:latin typeface="Arial"/>
                <a:ea typeface="DejaVu Sans"/>
              </a:rPr>
              <a:t>ání úseků pomocí hybridizačních song</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Amplifikace</a:t>
            </a:r>
            <a:endParaRPr b="0" lang="en-US" sz="1800" spc="-1" strike="noStrike">
              <a:solidFill>
                <a:srgbClr val="000000"/>
              </a:solidFill>
              <a:latin typeface="Arial"/>
            </a:endParaRPr>
          </a:p>
        </p:txBody>
      </p:sp>
      <p:sp>
        <p:nvSpPr>
          <p:cNvPr id="174" name="CustomShape 2"/>
          <p:cNvSpPr/>
          <p:nvPr/>
        </p:nvSpPr>
        <p:spPr>
          <a:xfrm>
            <a:off x="152280" y="206280"/>
            <a:ext cx="8448840" cy="91908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Capture seq.</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(Použití sond, které vychytají cílené geny -  sequence capture)</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CustomShape 1"/>
          <p:cNvSpPr/>
          <p:nvPr/>
        </p:nvSpPr>
        <p:spPr>
          <a:xfrm>
            <a:off x="3313080" y="274680"/>
            <a:ext cx="14414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00cc"/>
                </a:solidFill>
                <a:latin typeface="Arial"/>
              </a:rPr>
              <a:t>AVITI a MGI</a:t>
            </a:r>
            <a:endParaRPr b="0" lang="en-US" sz="1800" spc="-1" strike="noStrike">
              <a:solidFill>
                <a:srgbClr val="000000"/>
              </a:solidFill>
              <a:latin typeface="Arial"/>
            </a:endParaRPr>
          </a:p>
        </p:txBody>
      </p:sp>
      <p:sp>
        <p:nvSpPr>
          <p:cNvPr id="176" name="CustomShape 2"/>
          <p:cNvSpPr/>
          <p:nvPr/>
        </p:nvSpPr>
        <p:spPr>
          <a:xfrm>
            <a:off x="457200" y="1646280"/>
            <a:ext cx="20430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rPr>
              <a:t>Cirkularizace DNA</a:t>
            </a:r>
            <a:endParaRPr b="0" lang="en-US" sz="1800" spc="-1" strike="noStrike">
              <a:solidFill>
                <a:srgbClr val="000000"/>
              </a:solidFill>
              <a:latin typeface="Arial"/>
            </a:endParaRPr>
          </a:p>
        </p:txBody>
      </p:sp>
      <p:pic>
        <p:nvPicPr>
          <p:cNvPr id="177" name="" descr=""/>
          <p:cNvPicPr/>
          <p:nvPr/>
        </p:nvPicPr>
        <p:blipFill>
          <a:blip r:embed="rId1"/>
          <a:srcRect l="3736" t="21805" r="34258" b="25389"/>
          <a:stretch/>
        </p:blipFill>
        <p:spPr>
          <a:xfrm>
            <a:off x="2835360" y="822240"/>
            <a:ext cx="3608280" cy="1920960"/>
          </a:xfrm>
          <a:prstGeom prst="rect">
            <a:avLst/>
          </a:prstGeom>
          <a:ln>
            <a:noFill/>
          </a:ln>
        </p:spPr>
      </p:pic>
      <p:pic>
        <p:nvPicPr>
          <p:cNvPr id="178" name="" descr=""/>
          <p:cNvPicPr/>
          <p:nvPr/>
        </p:nvPicPr>
        <p:blipFill>
          <a:blip r:embed="rId2"/>
          <a:srcRect l="15738" t="21805" r="31258" b="34989"/>
          <a:stretch/>
        </p:blipFill>
        <p:spPr>
          <a:xfrm>
            <a:off x="366840" y="2925720"/>
            <a:ext cx="4846680" cy="2468520"/>
          </a:xfrm>
          <a:prstGeom prst="rect">
            <a:avLst/>
          </a:prstGeom>
          <a:ln>
            <a:noFill/>
          </a:ln>
        </p:spPr>
      </p:pic>
      <p:pic>
        <p:nvPicPr>
          <p:cNvPr id="179" name="" descr=""/>
          <p:cNvPicPr/>
          <p:nvPr/>
        </p:nvPicPr>
        <p:blipFill>
          <a:blip r:embed="rId3"/>
          <a:srcRect l="9738" t="23405" r="46258" b="33389"/>
          <a:stretch/>
        </p:blipFill>
        <p:spPr>
          <a:xfrm>
            <a:off x="5211720" y="4114800"/>
            <a:ext cx="4022640" cy="2468520"/>
          </a:xfrm>
          <a:prstGeom prst="rect">
            <a:avLst/>
          </a:prstGeom>
          <a:ln>
            <a:noFill/>
          </a:ln>
        </p:spPr>
      </p:pic>
      <p:sp>
        <p:nvSpPr>
          <p:cNvPr id="180" name="CustomShape 3"/>
          <p:cNvSpPr/>
          <p:nvPr/>
        </p:nvSpPr>
        <p:spPr>
          <a:xfrm>
            <a:off x="365040" y="5943600"/>
            <a:ext cx="52880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https://www.youtube.com/watch?v=xUVdJN0m38c</a:t>
            </a:r>
            <a:endParaRPr b="0" lang="en-US" sz="1800" spc="-1" strike="noStrike">
              <a:solidFill>
                <a:srgbClr val="000000"/>
              </a:solidFill>
              <a:latin typeface="Arial"/>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81" name="" descr=""/>
          <p:cNvPicPr/>
          <p:nvPr/>
        </p:nvPicPr>
        <p:blipFill>
          <a:blip r:embed="rId1"/>
          <a:stretch/>
        </p:blipFill>
        <p:spPr>
          <a:xfrm>
            <a:off x="1298520" y="836640"/>
            <a:ext cx="3102120" cy="2597040"/>
          </a:xfrm>
          <a:prstGeom prst="rect">
            <a:avLst/>
          </a:prstGeom>
          <a:ln>
            <a:noFill/>
          </a:ln>
        </p:spPr>
      </p:pic>
      <p:sp>
        <p:nvSpPr>
          <p:cNvPr id="182" name="CustomShape 1"/>
          <p:cNvSpPr/>
          <p:nvPr/>
        </p:nvSpPr>
        <p:spPr>
          <a:xfrm>
            <a:off x="457200" y="333360"/>
            <a:ext cx="4173480" cy="36468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Tif fily -</a:t>
            </a:r>
            <a:r>
              <a:rPr b="0" lang="en-GB" sz="1800" spc="-1" strike="noStrike">
                <a:solidFill>
                  <a:srgbClr val="000000"/>
                </a:solidFill>
                <a:latin typeface="Arial"/>
                <a:ea typeface="DejaVu Sans"/>
              </a:rPr>
              <a:t>&gt; bcl file (intensity)-&gt; Fastq fily</a:t>
            </a:r>
            <a:endParaRPr b="0" lang="en-US" sz="1800" spc="-1" strike="noStrike">
              <a:solidFill>
                <a:srgbClr val="000000"/>
              </a:solidFill>
              <a:latin typeface="Arial"/>
            </a:endParaRPr>
          </a:p>
        </p:txBody>
      </p:sp>
      <p:pic>
        <p:nvPicPr>
          <p:cNvPr id="183" name="" descr=""/>
          <p:cNvPicPr/>
          <p:nvPr/>
        </p:nvPicPr>
        <p:blipFill>
          <a:blip r:embed="rId2"/>
          <a:stretch/>
        </p:blipFill>
        <p:spPr>
          <a:xfrm>
            <a:off x="755640" y="4213080"/>
            <a:ext cx="3035160" cy="2455920"/>
          </a:xfrm>
          <a:prstGeom prst="rect">
            <a:avLst/>
          </a:prstGeom>
          <a:ln>
            <a:noFill/>
          </a:ln>
        </p:spPr>
      </p:pic>
      <p:sp>
        <p:nvSpPr>
          <p:cNvPr id="184" name="CustomShape 2"/>
          <p:cNvSpPr/>
          <p:nvPr/>
        </p:nvSpPr>
        <p:spPr>
          <a:xfrm>
            <a:off x="1090800" y="3708360"/>
            <a:ext cx="1107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Fastq fi</a:t>
            </a:r>
            <a:r>
              <a:rPr b="0" lang="cs-CZ" sz="1800" spc="-1" strike="noStrike">
                <a:solidFill>
                  <a:srgbClr val="000000"/>
                </a:solidFill>
                <a:latin typeface="Arial"/>
                <a:ea typeface="DejaVu Sans"/>
              </a:rPr>
              <a:t>le</a:t>
            </a:r>
            <a:endParaRPr b="0" lang="en-US" sz="1800" spc="-1" strike="noStrike">
              <a:solidFill>
                <a:srgbClr val="000000"/>
              </a:solidFill>
              <a:latin typeface="Arial"/>
            </a:endParaRPr>
          </a:p>
        </p:txBody>
      </p:sp>
      <p:sp>
        <p:nvSpPr>
          <p:cNvPr id="185" name="CustomShape 3"/>
          <p:cNvSpPr/>
          <p:nvPr/>
        </p:nvSpPr>
        <p:spPr>
          <a:xfrm flipV="1">
            <a:off x="4211640" y="1622880"/>
            <a:ext cx="2662200" cy="14148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86" name="CustomShape 4"/>
          <p:cNvSpPr/>
          <p:nvPr/>
        </p:nvSpPr>
        <p:spPr>
          <a:xfrm>
            <a:off x="7022880" y="1371600"/>
            <a:ext cx="34524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92d050"/>
                </a:solidFill>
                <a:latin typeface="Arial"/>
                <a:ea typeface="DejaVu Sans"/>
              </a:rPr>
              <a:t>C</a:t>
            </a:r>
            <a:endParaRPr b="0" lang="en-US" sz="1800" spc="-1" strike="noStrike">
              <a:solidFill>
                <a:srgbClr val="000000"/>
              </a:solidFill>
              <a:latin typeface="Arial"/>
            </a:endParaRPr>
          </a:p>
        </p:txBody>
      </p:sp>
      <p:sp>
        <p:nvSpPr>
          <p:cNvPr id="187" name="CustomShape 5"/>
          <p:cNvSpPr/>
          <p:nvPr/>
        </p:nvSpPr>
        <p:spPr>
          <a:xfrm flipV="1">
            <a:off x="4211640" y="975240"/>
            <a:ext cx="1581120" cy="42876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88" name="CustomShape 6"/>
          <p:cNvSpPr/>
          <p:nvPr/>
        </p:nvSpPr>
        <p:spPr>
          <a:xfrm>
            <a:off x="5830920" y="826920"/>
            <a:ext cx="35892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cc00"/>
                </a:solidFill>
                <a:latin typeface="Arial"/>
                <a:ea typeface="DejaVu Sans"/>
              </a:rPr>
              <a:t>G</a:t>
            </a:r>
            <a:endParaRPr b="0" lang="en-US" sz="1800" spc="-1" strike="noStrike">
              <a:solidFill>
                <a:srgbClr val="000000"/>
              </a:solidFill>
              <a:latin typeface="Arial"/>
            </a:endParaRPr>
          </a:p>
        </p:txBody>
      </p:sp>
      <p:sp>
        <p:nvSpPr>
          <p:cNvPr id="189" name="CustomShape 7"/>
          <p:cNvSpPr/>
          <p:nvPr/>
        </p:nvSpPr>
        <p:spPr>
          <a:xfrm flipV="1">
            <a:off x="3924360" y="698040"/>
            <a:ext cx="1077840" cy="64296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90" name="CustomShape 8"/>
          <p:cNvSpPr/>
          <p:nvPr/>
        </p:nvSpPr>
        <p:spPr>
          <a:xfrm>
            <a:off x="5005440" y="466560"/>
            <a:ext cx="33300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7575d1"/>
                </a:solidFill>
                <a:latin typeface="Arial"/>
                <a:ea typeface="DejaVu Sans"/>
              </a:rPr>
              <a:t>A</a:t>
            </a:r>
            <a:endParaRPr b="0" lang="en-US" sz="1800" spc="-1" strike="noStrike">
              <a:solidFill>
                <a:srgbClr val="000000"/>
              </a:solidFill>
              <a:latin typeface="Arial"/>
            </a:endParaRPr>
          </a:p>
        </p:txBody>
      </p:sp>
      <p:sp>
        <p:nvSpPr>
          <p:cNvPr id="191" name="CustomShape 9"/>
          <p:cNvSpPr/>
          <p:nvPr/>
        </p:nvSpPr>
        <p:spPr>
          <a:xfrm>
            <a:off x="3924360" y="2492280"/>
            <a:ext cx="706320" cy="180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92" name="CustomShape 10"/>
          <p:cNvSpPr/>
          <p:nvPr/>
        </p:nvSpPr>
        <p:spPr>
          <a:xfrm>
            <a:off x="4664160" y="2287440"/>
            <a:ext cx="32076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T</a:t>
            </a:r>
            <a:endParaRPr b="0" lang="en-US" sz="1800" spc="-1" strike="noStrike">
              <a:solidFill>
                <a:srgbClr val="000000"/>
              </a:solidFill>
              <a:latin typeface="Arial"/>
            </a:endParaRPr>
          </a:p>
        </p:txBody>
      </p:sp>
      <p:sp>
        <p:nvSpPr>
          <p:cNvPr id="193" name="CustomShape 11"/>
          <p:cNvSpPr/>
          <p:nvPr/>
        </p:nvSpPr>
        <p:spPr>
          <a:xfrm>
            <a:off x="4722840" y="3284640"/>
            <a:ext cx="1550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Primární data</a:t>
            </a:r>
            <a:endParaRPr b="0" lang="en-US" sz="1800" spc="-1" strike="noStrike">
              <a:solidFill>
                <a:srgbClr val="000000"/>
              </a:solidFill>
              <a:latin typeface="Arial"/>
            </a:endParaRPr>
          </a:p>
        </p:txBody>
      </p:sp>
      <p:sp>
        <p:nvSpPr>
          <p:cNvPr id="194" name="CustomShape 12"/>
          <p:cNvSpPr/>
          <p:nvPr/>
        </p:nvSpPr>
        <p:spPr>
          <a:xfrm>
            <a:off x="4626000" y="6165720"/>
            <a:ext cx="2070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Primární sekvence</a:t>
            </a:r>
            <a:endParaRPr b="0" lang="en-US" sz="1800" spc="-1" strike="noStrike">
              <a:solidFill>
                <a:srgbClr val="000000"/>
              </a:solidFill>
              <a:latin typeface="Arial"/>
            </a:endParaRPr>
          </a:p>
        </p:txBody>
      </p:sp>
      <p:sp>
        <p:nvSpPr>
          <p:cNvPr id="195" name="CustomShape 13"/>
          <p:cNvSpPr/>
          <p:nvPr/>
        </p:nvSpPr>
        <p:spPr>
          <a:xfrm>
            <a:off x="3794040" y="4724280"/>
            <a:ext cx="666720" cy="18252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96" name="CustomShape 14"/>
          <p:cNvSpPr/>
          <p:nvPr/>
        </p:nvSpPr>
        <p:spPr>
          <a:xfrm>
            <a:off x="4473720" y="4724280"/>
            <a:ext cx="15112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Kvalita readu</a:t>
            </a:r>
            <a:endParaRPr b="0" lang="en-US" sz="1800" spc="-1" strike="noStrike">
              <a:solidFill>
                <a:srgbClr val="000000"/>
              </a:solidFill>
              <a:latin typeface="Arial"/>
            </a:endParaRPr>
          </a:p>
        </p:txBody>
      </p:sp>
      <p:sp>
        <p:nvSpPr>
          <p:cNvPr id="197" name="CustomShape 15"/>
          <p:cNvSpPr/>
          <p:nvPr/>
        </p:nvSpPr>
        <p:spPr>
          <a:xfrm>
            <a:off x="3924360" y="4508640"/>
            <a:ext cx="476280" cy="144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198" name="CustomShape 16"/>
          <p:cNvSpPr/>
          <p:nvPr/>
        </p:nvSpPr>
        <p:spPr>
          <a:xfrm>
            <a:off x="4475520" y="4336920"/>
            <a:ext cx="18280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Sekvence readu</a:t>
            </a:r>
            <a:endParaRPr b="0" lang="en-US" sz="1800" spc="-1" strike="noStrike">
              <a:solidFill>
                <a:srgbClr val="000000"/>
              </a:solidFill>
              <a:latin typeface="Arial"/>
            </a:endParaRPr>
          </a:p>
        </p:txBody>
      </p:sp>
      <p:sp>
        <p:nvSpPr>
          <p:cNvPr id="199" name="CustomShape 17"/>
          <p:cNvSpPr/>
          <p:nvPr/>
        </p:nvSpPr>
        <p:spPr>
          <a:xfrm flipV="1">
            <a:off x="3924360" y="4209480"/>
            <a:ext cx="536400" cy="120600"/>
          </a:xfrm>
          <a:custGeom>
            <a:avLst/>
            <a:gdLst/>
            <a:ahLst/>
            <a:rect l="l" t="t" r="r" b="b"/>
            <a:pathLst>
              <a:path w="21600" h="21600">
                <a:moveTo>
                  <a:pt x="0" y="0"/>
                </a:moveTo>
                <a:lnTo>
                  <a:pt x="21600" y="21600"/>
                </a:lnTo>
              </a:path>
            </a:pathLst>
          </a:custGeom>
          <a:noFill/>
          <a:ln w="9360">
            <a:solidFill>
              <a:srgbClr val="b5dcde"/>
            </a:solidFill>
            <a:round/>
            <a:tailEnd len="med" type="arrow" w="med"/>
          </a:ln>
        </p:spPr>
        <p:style>
          <a:lnRef idx="0"/>
          <a:fillRef idx="0"/>
          <a:effectRef idx="0"/>
          <a:fontRef idx="minor"/>
        </p:style>
      </p:sp>
      <p:sp>
        <p:nvSpPr>
          <p:cNvPr id="200" name="CustomShape 18"/>
          <p:cNvSpPr/>
          <p:nvPr/>
        </p:nvSpPr>
        <p:spPr>
          <a:xfrm>
            <a:off x="4583160" y="3968640"/>
            <a:ext cx="1881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Info o běhu NGS</a:t>
            </a:r>
            <a:endParaRPr b="0" lang="en-US" sz="1800" spc="-1" strike="noStrike">
              <a:solidFill>
                <a:srgbClr val="000000"/>
              </a:solid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1" name="" descr=""/>
          <p:cNvPicPr/>
          <p:nvPr/>
        </p:nvPicPr>
        <p:blipFill>
          <a:blip r:embed="rId1"/>
          <a:stretch/>
        </p:blipFill>
        <p:spPr>
          <a:xfrm>
            <a:off x="684360" y="476280"/>
            <a:ext cx="7532640" cy="3349440"/>
          </a:xfrm>
          <a:prstGeom prst="rect">
            <a:avLst/>
          </a:prstGeom>
          <a:ln>
            <a:noFill/>
          </a:ln>
        </p:spPr>
      </p:pic>
      <p:pic>
        <p:nvPicPr>
          <p:cNvPr id="202" name="" descr=""/>
          <p:cNvPicPr/>
          <p:nvPr/>
        </p:nvPicPr>
        <p:blipFill>
          <a:blip r:embed="rId2"/>
          <a:stretch/>
        </p:blipFill>
        <p:spPr>
          <a:xfrm>
            <a:off x="755640" y="4213080"/>
            <a:ext cx="3035160" cy="2455920"/>
          </a:xfrm>
          <a:prstGeom prst="rect">
            <a:avLst/>
          </a:prstGeom>
          <a:ln>
            <a:noFill/>
          </a:ln>
        </p:spPr>
      </p:pic>
      <p:sp>
        <p:nvSpPr>
          <p:cNvPr id="203" name="CustomShape 1"/>
          <p:cNvSpPr/>
          <p:nvPr/>
        </p:nvSpPr>
        <p:spPr>
          <a:xfrm>
            <a:off x="4668840" y="4508640"/>
            <a:ext cx="4199400" cy="2305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Phred 10 – 90</a:t>
            </a:r>
            <a:r>
              <a:rPr b="0" lang="en-GB" sz="1800" spc="-1" strike="noStrike">
                <a:solidFill>
                  <a:srgbClr val="000000"/>
                </a:solidFill>
                <a:latin typeface="Arial"/>
                <a:ea typeface="DejaVu Sans"/>
              </a:rPr>
              <a:t>% base call accuracy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Phred </a:t>
            </a:r>
            <a:r>
              <a:rPr b="0" lang="en-GB" sz="1800" spc="-1" strike="noStrike">
                <a:solidFill>
                  <a:srgbClr val="000000"/>
                </a:solidFill>
                <a:latin typeface="Arial"/>
                <a:ea typeface="DejaVu Sans"/>
              </a:rPr>
              <a:t>2</a:t>
            </a:r>
            <a:r>
              <a:rPr b="0" lang="cs-CZ" sz="1800" spc="-1" strike="noStrike">
                <a:solidFill>
                  <a:srgbClr val="000000"/>
                </a:solidFill>
                <a:latin typeface="Arial"/>
                <a:ea typeface="DejaVu Sans"/>
              </a:rPr>
              <a:t>0 – 9</a:t>
            </a:r>
            <a:r>
              <a:rPr b="0" lang="en-GB" sz="1800" spc="-1" strike="noStrike">
                <a:solidFill>
                  <a:srgbClr val="000000"/>
                </a:solidFill>
                <a:latin typeface="Arial"/>
                <a:ea typeface="DejaVu Sans"/>
              </a:rPr>
              <a:t>9% base call accuracy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Phred </a:t>
            </a:r>
            <a:r>
              <a:rPr b="0" lang="en-GB" sz="1800" spc="-1" strike="noStrike">
                <a:solidFill>
                  <a:srgbClr val="000000"/>
                </a:solidFill>
                <a:latin typeface="Arial"/>
                <a:ea typeface="DejaVu Sans"/>
              </a:rPr>
              <a:t>3</a:t>
            </a:r>
            <a:r>
              <a:rPr b="0" lang="cs-CZ" sz="1800" spc="-1" strike="noStrike">
                <a:solidFill>
                  <a:srgbClr val="000000"/>
                </a:solidFill>
                <a:latin typeface="Arial"/>
                <a:ea typeface="DejaVu Sans"/>
              </a:rPr>
              <a:t>0 – 9</a:t>
            </a:r>
            <a:r>
              <a:rPr b="0" lang="en-GB" sz="1800" spc="-1" strike="noStrike">
                <a:solidFill>
                  <a:srgbClr val="000000"/>
                </a:solidFill>
                <a:latin typeface="Arial"/>
                <a:ea typeface="DejaVu Sans"/>
              </a:rPr>
              <a:t>9.99% base call accuracy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Phred </a:t>
            </a:r>
            <a:r>
              <a:rPr b="0" lang="en-GB" sz="1800" spc="-1" strike="noStrike">
                <a:solidFill>
                  <a:srgbClr val="000000"/>
                </a:solidFill>
                <a:latin typeface="Arial"/>
                <a:ea typeface="DejaVu Sans"/>
              </a:rPr>
              <a:t>4</a:t>
            </a:r>
            <a:r>
              <a:rPr b="0" lang="cs-CZ" sz="1800" spc="-1" strike="noStrike">
                <a:solidFill>
                  <a:srgbClr val="000000"/>
                </a:solidFill>
                <a:latin typeface="Arial"/>
                <a:ea typeface="DejaVu Sans"/>
              </a:rPr>
              <a:t>0 – 9</a:t>
            </a:r>
            <a:r>
              <a:rPr b="0" lang="en-GB" sz="1800" spc="-1" strike="noStrike">
                <a:solidFill>
                  <a:srgbClr val="000000"/>
                </a:solidFill>
                <a:latin typeface="Arial"/>
                <a:ea typeface="DejaVu Sans"/>
              </a:rPr>
              <a:t>9.999% base call accuracy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4" name="CustomShape 1"/>
          <p:cNvSpPr/>
          <p:nvPr/>
        </p:nvSpPr>
        <p:spPr>
          <a:xfrm>
            <a:off x="743040" y="189000"/>
            <a:ext cx="8362800" cy="1750680"/>
          </a:xfrm>
          <a:prstGeom prst="rect">
            <a:avLst/>
          </a:prstGeom>
          <a:noFill/>
          <a:ln>
            <a:noFill/>
          </a:ln>
        </p:spPr>
        <p:style>
          <a:lnRef idx="0"/>
          <a:fillRef idx="0"/>
          <a:effectRef idx="0"/>
          <a:fontRef idx="minor"/>
        </p:style>
        <p:txBody>
          <a:bodyPr lIns="90000" rIns="90000" tIns="45000" bIns="45000">
            <a:spAutoFit/>
          </a:bodyPr>
          <a:p>
            <a:pPr marL="342720" indent="-3348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Analýza (mutací) variant v sekvencích</a:t>
            </a:r>
            <a:endParaRPr b="0" lang="en-US" sz="1800" spc="-1" strike="noStrike">
              <a:solidFill>
                <a:srgbClr val="000000"/>
              </a:solidFill>
              <a:latin typeface="Arial"/>
            </a:endParaRPr>
          </a:p>
          <a:p>
            <a:pPr marL="342720" indent="-3348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342720" indent="-3348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336240" indent="-336240">
              <a:lnSpc>
                <a:spcPct val="100000"/>
              </a:lnSpc>
              <a:spcBef>
                <a:spcPts val="11"/>
              </a:spcBef>
              <a:spcAft>
                <a:spcPts val="11"/>
              </a:spcAft>
              <a:buClr>
                <a:srgbClr val="000000"/>
              </a:buClr>
              <a:buFont typeface="Arial"/>
              <a:buAutoNum type="arabicPeriod"/>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Mapování</a:t>
            </a:r>
            <a:r>
              <a:rPr b="0" lang="en-GB" sz="1800" spc="-1" strike="noStrike">
                <a:solidFill>
                  <a:srgbClr val="000000"/>
                </a:solidFill>
                <a:latin typeface="Arial"/>
                <a:ea typeface="DejaVu Sans"/>
              </a:rPr>
              <a:t> read</a:t>
            </a:r>
            <a:r>
              <a:rPr b="0" lang="cs-CZ" sz="1800" spc="-1" strike="noStrike">
                <a:solidFill>
                  <a:srgbClr val="000000"/>
                </a:solidFill>
                <a:latin typeface="Arial"/>
                <a:ea typeface="DejaVu Sans"/>
              </a:rPr>
              <a:t>ů</a:t>
            </a:r>
            <a:r>
              <a:rPr b="0" lang="en-GB" sz="1800" spc="-1" strike="noStrike">
                <a:solidFill>
                  <a:srgbClr val="000000"/>
                </a:solidFill>
                <a:latin typeface="Arial"/>
                <a:ea typeface="DejaVu Sans"/>
              </a:rPr>
              <a:t> na referen</a:t>
            </a:r>
            <a:r>
              <a:rPr b="0" lang="cs-CZ" sz="1800" spc="-1" strike="noStrike">
                <a:solidFill>
                  <a:srgbClr val="000000"/>
                </a:solidFill>
                <a:latin typeface="Arial"/>
                <a:ea typeface="DejaVu Sans"/>
              </a:rPr>
              <a:t>ční genom (hg19</a:t>
            </a:r>
            <a:r>
              <a:rPr b="0" lang="en-GB" sz="1800" spc="-1" strike="noStrike">
                <a:solidFill>
                  <a:srgbClr val="000000"/>
                </a:solidFill>
                <a:latin typeface="Arial"/>
                <a:ea typeface="DejaVu Sans"/>
              </a:rPr>
              <a:t>, hg38, T2T</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a:p>
            <a:pPr marL="342720" indent="-3348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sam file – textový soubor, bam file je jeho binární verze</a:t>
            </a:r>
            <a:endParaRPr b="0" lang="en-US" sz="1800" spc="-1" strike="noStrike">
              <a:solidFill>
                <a:srgbClr val="000000"/>
              </a:solidFill>
              <a:latin typeface="Arial"/>
            </a:endParaRPr>
          </a:p>
          <a:p>
            <a:pPr marL="342720" indent="-3348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Pro každý vzorek - </a:t>
            </a:r>
            <a:r>
              <a:rPr b="0" lang="en-GB" sz="1800" spc="-1" strike="noStrike">
                <a:solidFill>
                  <a:srgbClr val="3c8c93"/>
                </a:solidFill>
                <a:latin typeface="Arial"/>
                <a:ea typeface="DejaVu Sans"/>
              </a:rPr>
              <a:t>R1.fastq a R2.fastq (tisíce -</a:t>
            </a:r>
            <a:r>
              <a:rPr b="0" lang="cs-CZ" sz="1800" spc="-1" strike="noStrike">
                <a:solidFill>
                  <a:srgbClr val="3c8c93"/>
                </a:solidFill>
                <a:latin typeface="Arial"/>
                <a:ea typeface="DejaVu Sans"/>
              </a:rPr>
              <a:t> miliony readů)</a:t>
            </a:r>
            <a:endParaRPr b="0" lang="en-US" sz="1800" spc="-1" strike="noStrike">
              <a:solidFill>
                <a:srgbClr val="000000"/>
              </a:solidFill>
              <a:latin typeface="Arial"/>
            </a:endParaRPr>
          </a:p>
        </p:txBody>
      </p:sp>
      <p:pic>
        <p:nvPicPr>
          <p:cNvPr id="205" name="" descr=""/>
          <p:cNvPicPr/>
          <p:nvPr/>
        </p:nvPicPr>
        <p:blipFill>
          <a:blip r:embed="rId1"/>
          <a:stretch/>
        </p:blipFill>
        <p:spPr>
          <a:xfrm>
            <a:off x="755640" y="2205000"/>
            <a:ext cx="7473960" cy="4498920"/>
          </a:xfrm>
          <a:prstGeom prst="rect">
            <a:avLst/>
          </a:prstGeom>
          <a:ln>
            <a:noFill/>
          </a:ln>
        </p:spPr>
      </p:pic>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 name="CustomShape 1"/>
          <p:cNvSpPr/>
          <p:nvPr/>
        </p:nvSpPr>
        <p:spPr>
          <a:xfrm>
            <a:off x="3564000" y="787320"/>
            <a:ext cx="15768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Sekvenov</a:t>
            </a:r>
            <a:r>
              <a:rPr b="1" lang="cs-CZ" sz="1800" spc="-1" strike="noStrike">
                <a:solidFill>
                  <a:srgbClr val="000000"/>
                </a:solidFill>
                <a:latin typeface="Arial"/>
                <a:ea typeface="DejaVu Sans"/>
              </a:rPr>
              <a:t>ání</a:t>
            </a:r>
            <a:endParaRPr b="0" lang="en-US" sz="1800" spc="-1" strike="noStrike">
              <a:solidFill>
                <a:srgbClr val="000000"/>
              </a:solidFill>
              <a:latin typeface="Arial"/>
            </a:endParaRPr>
          </a:p>
        </p:txBody>
      </p:sp>
      <p:sp>
        <p:nvSpPr>
          <p:cNvPr id="91" name="CustomShape 2"/>
          <p:cNvSpPr/>
          <p:nvPr/>
        </p:nvSpPr>
        <p:spPr>
          <a:xfrm>
            <a:off x="6957720" y="3040200"/>
            <a:ext cx="2061360" cy="919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Archivace: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vznik primárních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databází</a:t>
            </a:r>
            <a:endParaRPr b="0" lang="en-US" sz="1800" spc="-1" strike="noStrike">
              <a:solidFill>
                <a:srgbClr val="000000"/>
              </a:solidFill>
              <a:latin typeface="Arial"/>
            </a:endParaRPr>
          </a:p>
        </p:txBody>
      </p:sp>
      <p:sp>
        <p:nvSpPr>
          <p:cNvPr id="92" name="Line 3"/>
          <p:cNvSpPr/>
          <p:nvPr/>
        </p:nvSpPr>
        <p:spPr>
          <a:xfrm>
            <a:off x="2989440" y="3770280"/>
            <a:ext cx="1008000" cy="503280"/>
          </a:xfrm>
          <a:prstGeom prst="line">
            <a:avLst/>
          </a:prstGeom>
          <a:ln w="9360">
            <a:solidFill>
              <a:srgbClr val="000000"/>
            </a:solidFill>
            <a:miter/>
            <a:tailEnd len="med" type="triangle" w="med"/>
          </a:ln>
        </p:spPr>
        <p:style>
          <a:lnRef idx="0"/>
          <a:fillRef idx="0"/>
          <a:effectRef idx="0"/>
          <a:fontRef idx="minor"/>
        </p:style>
      </p:sp>
      <p:sp>
        <p:nvSpPr>
          <p:cNvPr id="93" name="CustomShape 4"/>
          <p:cNvSpPr/>
          <p:nvPr/>
        </p:nvSpPr>
        <p:spPr>
          <a:xfrm>
            <a:off x="267480" y="1554120"/>
            <a:ext cx="2892240" cy="2216880"/>
          </a:xfrm>
          <a:prstGeom prst="rect">
            <a:avLst/>
          </a:prstGeom>
          <a:noFill/>
          <a:ln>
            <a:noFill/>
          </a:ln>
        </p:spPr>
        <p:style>
          <a:lnRef idx="0"/>
          <a:fillRef idx="0"/>
          <a:effectRef idx="0"/>
          <a:fontRef idx="minor"/>
        </p:style>
        <p:txBody>
          <a:bodyPr wrap="none" lIns="90000" rIns="90000" tIns="45000" bIns="45000">
            <a:spAutoFit/>
          </a:bodyPr>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R</a:t>
            </a:r>
            <a:r>
              <a:rPr b="1" lang="en-US" sz="1800" spc="-1" strike="noStrike">
                <a:solidFill>
                  <a:srgbClr val="000000"/>
                </a:solidFill>
                <a:latin typeface="Arial"/>
                <a:ea typeface="DejaVu Sans"/>
              </a:rPr>
              <a:t>ozvoj </a:t>
            </a:r>
            <a:r>
              <a:rPr b="1" lang="cs-CZ" sz="1800" spc="-1" strike="noStrike">
                <a:solidFill>
                  <a:srgbClr val="000000"/>
                </a:solidFill>
                <a:latin typeface="Arial"/>
                <a:ea typeface="DejaVu Sans"/>
              </a:rPr>
              <a:t>nástrojů</a:t>
            </a:r>
            <a:r>
              <a:rPr b="1" lang="en-GB" sz="1800" spc="-1" strike="noStrike">
                <a:solidFill>
                  <a:srgbClr val="000000"/>
                </a:solidFill>
                <a:latin typeface="Arial"/>
                <a:ea typeface="DejaVu Sans"/>
              </a:rPr>
              <a:t> pro</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800" spc="-1" strike="noStrike">
                <a:solidFill>
                  <a:srgbClr val="000000"/>
                </a:solidFill>
                <a:latin typeface="Arial"/>
                <a:ea typeface="DejaVu Sans"/>
              </a:rPr>
              <a:t>data mining:</a:t>
            </a:r>
            <a:r>
              <a:rPr b="1" lang="cs-CZ" sz="1800" spc="-1" strike="noStrike">
                <a:solidFill>
                  <a:srgbClr val="000000"/>
                </a:solidFill>
                <a:latin typeface="Arial"/>
                <a:ea typeface="DejaVu Sans"/>
              </a:rPr>
              <a:t>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200" spc="-1" strike="noStrike">
                <a:solidFill>
                  <a:srgbClr val="000000"/>
                </a:solidFill>
                <a:latin typeface="Arial"/>
                <a:ea typeface="DejaVu Sans"/>
              </a:rPr>
              <a:t>rozvoj bioinformati</a:t>
            </a:r>
            <a:r>
              <a:rPr b="0" lang="en-GB" sz="1200" spc="-1" strike="noStrike">
                <a:solidFill>
                  <a:srgbClr val="000000"/>
                </a:solidFill>
                <a:latin typeface="Arial"/>
                <a:ea typeface="DejaVu Sans"/>
              </a:rPr>
              <a:t>ck</a:t>
            </a:r>
            <a:r>
              <a:rPr b="0" lang="cs-CZ" sz="1200" spc="-1" strike="noStrike">
                <a:solidFill>
                  <a:srgbClr val="000000"/>
                </a:solidFill>
                <a:latin typeface="Arial"/>
                <a:ea typeface="DejaVu Sans"/>
              </a:rPr>
              <a:t>ých</a:t>
            </a:r>
            <a:endParaRPr b="0" lang="en-US" sz="12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200" spc="-1" strike="noStrike">
                <a:solidFill>
                  <a:srgbClr val="000000"/>
                </a:solidFill>
                <a:latin typeface="Arial"/>
                <a:ea typeface="DejaVu Sans"/>
              </a:rPr>
              <a:t>nástrojů (</a:t>
            </a:r>
            <a:r>
              <a:rPr b="0" lang="en-GB" sz="1200" spc="-1" strike="noStrike">
                <a:solidFill>
                  <a:srgbClr val="000000"/>
                </a:solidFill>
                <a:latin typeface="Arial"/>
                <a:ea typeface="DejaVu Sans"/>
              </a:rPr>
              <a:t>nap</a:t>
            </a:r>
            <a:r>
              <a:rPr b="0" lang="cs-CZ" sz="1200" spc="-1" strike="noStrike">
                <a:solidFill>
                  <a:srgbClr val="000000"/>
                </a:solidFill>
                <a:latin typeface="Arial"/>
                <a:ea typeface="DejaVu Sans"/>
              </a:rPr>
              <a:t>ř. strukturní </a:t>
            </a:r>
            <a:r>
              <a:rPr b="0" lang="en-GB" sz="1200" spc="-1" strike="noStrike">
                <a:solidFill>
                  <a:srgbClr val="000000"/>
                </a:solidFill>
                <a:latin typeface="Arial"/>
                <a:ea typeface="DejaVu Sans"/>
              </a:rPr>
              <a:t>a </a:t>
            </a:r>
            <a:endParaRPr b="0" lang="en-US" sz="12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200" spc="-1" strike="noStrike">
                <a:solidFill>
                  <a:srgbClr val="000000"/>
                </a:solidFill>
                <a:latin typeface="Arial"/>
                <a:ea typeface="DejaVu Sans"/>
              </a:rPr>
              <a:t>p</a:t>
            </a:r>
            <a:r>
              <a:rPr b="0" lang="en-US" sz="1200" spc="-1" strike="noStrike">
                <a:solidFill>
                  <a:srgbClr val="000000"/>
                </a:solidFill>
                <a:latin typeface="Arial"/>
                <a:ea typeface="DejaVu Sans"/>
              </a:rPr>
              <a:t>redik</a:t>
            </a:r>
            <a:r>
              <a:rPr b="0" lang="cs-CZ" sz="1200" spc="-1" strike="noStrike">
                <a:solidFill>
                  <a:srgbClr val="000000"/>
                </a:solidFill>
                <a:latin typeface="Arial"/>
                <a:ea typeface="DejaVu Sans"/>
              </a:rPr>
              <a:t>ční metody)</a:t>
            </a:r>
            <a:endParaRPr b="0" lang="en-US" sz="12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200" spc="-1" strike="noStrike">
              <a:solidFill>
                <a:srgbClr val="000000"/>
              </a:solidFill>
              <a:latin typeface="Arial"/>
            </a:endParaRPr>
          </a:p>
          <a:p>
            <a:pPr marL="279360" indent="-279360">
              <a:lnSpc>
                <a:spcPct val="100000"/>
              </a:lnSpc>
              <a:spcBef>
                <a:spcPts val="11"/>
              </a:spcBef>
              <a:spcAft>
                <a:spcPts val="11"/>
              </a:spcAft>
              <a:buClr>
                <a:srgbClr val="000000"/>
              </a:buClr>
              <a:buFont typeface="Symbol" charset="2"/>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200" spc="-1" strike="noStrike">
                <a:solidFill>
                  <a:srgbClr val="000000"/>
                </a:solidFill>
                <a:latin typeface="Arial"/>
                <a:ea typeface="DejaVu Sans"/>
              </a:rPr>
              <a:t>v</a:t>
            </a:r>
            <a:r>
              <a:rPr b="0" lang="cs-CZ" sz="1200" spc="-1" strike="noStrike">
                <a:solidFill>
                  <a:srgbClr val="000000"/>
                </a:solidFill>
                <a:latin typeface="Arial"/>
                <a:ea typeface="DejaVu Sans"/>
              </a:rPr>
              <a:t>znik odvozených </a:t>
            </a:r>
            <a:endParaRPr b="0" lang="en-US" sz="12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200" spc="-1" strike="noStrike">
                <a:solidFill>
                  <a:srgbClr val="000000"/>
                </a:solidFill>
                <a:latin typeface="Arial"/>
                <a:ea typeface="DejaVu Sans"/>
              </a:rPr>
              <a:t>d</a:t>
            </a:r>
            <a:r>
              <a:rPr b="0" lang="cs-CZ" sz="1200" spc="-1" strike="noStrike">
                <a:solidFill>
                  <a:srgbClr val="000000"/>
                </a:solidFill>
                <a:latin typeface="Arial"/>
                <a:ea typeface="DejaVu Sans"/>
              </a:rPr>
              <a:t>atabází</a:t>
            </a:r>
            <a:endParaRPr b="0" lang="en-US" sz="12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200" spc="-1" strike="noStrike">
              <a:solidFill>
                <a:srgbClr val="000000"/>
              </a:solidFill>
              <a:latin typeface="Arial"/>
            </a:endParaRPr>
          </a:p>
        </p:txBody>
      </p:sp>
      <p:pic>
        <p:nvPicPr>
          <p:cNvPr id="94" name="" descr=""/>
          <p:cNvPicPr/>
          <p:nvPr/>
        </p:nvPicPr>
        <p:blipFill>
          <a:blip r:embed="rId1"/>
          <a:stretch/>
        </p:blipFill>
        <p:spPr>
          <a:xfrm>
            <a:off x="2771640" y="1123920"/>
            <a:ext cx="4111920" cy="3914640"/>
          </a:xfrm>
          <a:prstGeom prst="rect">
            <a:avLst/>
          </a:prstGeom>
          <a:ln>
            <a:noFill/>
          </a:ln>
        </p:spPr>
      </p:pic>
      <p:sp>
        <p:nvSpPr>
          <p:cNvPr id="95" name="CustomShape 5"/>
          <p:cNvSpPr/>
          <p:nvPr/>
        </p:nvSpPr>
        <p:spPr>
          <a:xfrm>
            <a:off x="5371920" y="4729320"/>
            <a:ext cx="13723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800" spc="-1" strike="noStrike">
                <a:solidFill>
                  <a:srgbClr val="000000"/>
                </a:solidFill>
                <a:latin typeface="Arial"/>
                <a:ea typeface="DejaVu Sans"/>
              </a:rPr>
              <a:t>Klasifikace</a:t>
            </a:r>
            <a:endParaRPr b="0" lang="en-US" sz="1800" spc="-1" strike="noStrike">
              <a:solidFill>
                <a:srgbClr val="000000"/>
              </a:solidFill>
              <a:latin typeface="Arial"/>
            </a:endParaRPr>
          </a:p>
        </p:txBody>
      </p:sp>
      <p:sp>
        <p:nvSpPr>
          <p:cNvPr id="96" name="CustomShape 6"/>
          <p:cNvSpPr/>
          <p:nvPr/>
        </p:nvSpPr>
        <p:spPr>
          <a:xfrm>
            <a:off x="1933560" y="4287960"/>
            <a:ext cx="10432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Analýza</a:t>
            </a:r>
            <a:endParaRPr b="0" lang="en-US" sz="1800" spc="-1" strike="noStrike">
              <a:solidFill>
                <a:srgbClr val="000000"/>
              </a:solidFill>
              <a:latin typeface="Arial"/>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6" name="CustomShape 1"/>
          <p:cNvSpPr/>
          <p:nvPr/>
        </p:nvSpPr>
        <p:spPr>
          <a:xfrm>
            <a:off x="395280" y="620640"/>
            <a:ext cx="7773840" cy="4519800"/>
          </a:xfrm>
          <a:prstGeom prst="rect">
            <a:avLst/>
          </a:prstGeom>
          <a:noFill/>
          <a:ln>
            <a:noFill/>
          </a:ln>
        </p:spPr>
        <p:style>
          <a:lnRef idx="0"/>
          <a:fillRef idx="0"/>
          <a:effectRef idx="0"/>
          <a:fontRef idx="minor"/>
        </p:style>
        <p:txBody>
          <a:bodyPr lIns="90000" rIns="90000" tIns="45000" bIns="45000">
            <a:spAutoFit/>
          </a:bodyPr>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2. </a:t>
            </a:r>
            <a:r>
              <a:rPr b="0" lang="cs-CZ" sz="1800" spc="-1" strike="noStrike">
                <a:solidFill>
                  <a:srgbClr val="000000"/>
                </a:solidFill>
                <a:latin typeface="Arial"/>
                <a:ea typeface="DejaVu Sans"/>
              </a:rPr>
              <a:t>Úprava</a:t>
            </a:r>
            <a:r>
              <a:rPr b="0" lang="en-GB" sz="1800" spc="-1" strike="noStrike">
                <a:solidFill>
                  <a:srgbClr val="000000"/>
                </a:solidFill>
                <a:latin typeface="Arial"/>
                <a:ea typeface="DejaVu Sans"/>
              </a:rPr>
              <a:t> bam </a:t>
            </a:r>
            <a:r>
              <a:rPr b="0" lang="cs-CZ" sz="1800" spc="-1" strike="noStrike">
                <a:solidFill>
                  <a:srgbClr val="000000"/>
                </a:solidFill>
                <a:latin typeface="Arial"/>
                <a:ea typeface="DejaVu Sans"/>
              </a:rPr>
              <a:t>souboru</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Indexování, </a:t>
            </a:r>
            <a:r>
              <a:rPr b="0" lang="en-GB" sz="1800" spc="-1" strike="noStrike">
                <a:solidFill>
                  <a:srgbClr val="000000"/>
                </a:solidFill>
                <a:latin typeface="Arial"/>
                <a:ea typeface="DejaVu Sans"/>
              </a:rPr>
              <a:t>realignment indel</a:t>
            </a:r>
            <a:r>
              <a:rPr b="0" lang="cs-CZ" sz="1800" spc="-1" strike="noStrike">
                <a:solidFill>
                  <a:srgbClr val="000000"/>
                </a:solidFill>
                <a:latin typeface="Arial"/>
                <a:ea typeface="DejaVu Sans"/>
              </a:rPr>
              <a:t>ů, odstranění duplikátů</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3. Variant calling – statistické testy, porovnává nalezené rozdíly vůči referenci</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výsledek: vcf file  – soubor nalezených genetických variant</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Nastavení pro bioinformatickou proceduru např:</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Treshold for allel</a:t>
            </a:r>
            <a:r>
              <a:rPr b="0" lang="en-GB" sz="1800" spc="-1" strike="noStrike">
                <a:solidFill>
                  <a:srgbClr val="000000"/>
                </a:solidFill>
                <a:latin typeface="Arial"/>
                <a:ea typeface="DejaVu Sans"/>
              </a:rPr>
              <a:t>e</a:t>
            </a:r>
            <a:r>
              <a:rPr b="0" lang="cs-CZ" sz="1800" spc="-1" strike="noStrike">
                <a:solidFill>
                  <a:srgbClr val="000000"/>
                </a:solidFill>
                <a:latin typeface="Arial"/>
                <a:ea typeface="DejaVu Sans"/>
              </a:rPr>
              <a:t> frequency – 0,2 = 20</a:t>
            </a:r>
            <a:r>
              <a:rPr b="0" lang="en-GB" sz="1800" spc="-1" strike="noStrike">
                <a:solidFill>
                  <a:srgbClr val="000000"/>
                </a:solidFill>
                <a:latin typeface="Arial"/>
                <a:ea typeface="DejaVu Sans"/>
              </a:rPr>
              <a:t>% </a:t>
            </a:r>
            <a:r>
              <a:rPr b="0" lang="cs-CZ" sz="1800" spc="-1" strike="noStrike">
                <a:solidFill>
                  <a:srgbClr val="000000"/>
                </a:solidFill>
                <a:latin typeface="Arial"/>
                <a:ea typeface="DejaVu Sans"/>
              </a:rPr>
              <a:t>(for germline)</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Mapping quality – 30</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Base quality – phred score</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Po</a:t>
            </a:r>
            <a:r>
              <a:rPr b="0" lang="cs-CZ" sz="1800" spc="-1" strike="noStrike">
                <a:solidFill>
                  <a:srgbClr val="000000"/>
                </a:solidFill>
                <a:latin typeface="Arial"/>
                <a:ea typeface="DejaVu Sans"/>
              </a:rPr>
              <a:t>čet mismatchů v readu </a:t>
            </a: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aj.</a:t>
            </a:r>
            <a:endParaRPr b="0" lang="en-US" sz="1800" spc="-1" strike="noStrike">
              <a:solidFill>
                <a:srgbClr val="000000"/>
              </a:solidFill>
              <a:latin typeface="Arial"/>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7" name="CustomShape 1"/>
          <p:cNvSpPr/>
          <p:nvPr/>
        </p:nvSpPr>
        <p:spPr>
          <a:xfrm>
            <a:off x="12600" y="276120"/>
            <a:ext cx="8718120" cy="919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4. Anotace … u kodujících úseků přeloží do proteinové sekvence.</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Zjistí četnost dané varianty proti databázím, např: 1000genomů, Clinvar, Gnomad…)</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Přidá info z Omimu</a:t>
            </a:r>
            <a:endParaRPr b="0" lang="en-US" sz="1800" spc="-1" strike="noStrike">
              <a:solidFill>
                <a:srgbClr val="000000"/>
              </a:solidFill>
              <a:latin typeface="Arial"/>
            </a:endParaRPr>
          </a:p>
        </p:txBody>
      </p:sp>
      <p:pic>
        <p:nvPicPr>
          <p:cNvPr id="208" name="" descr=""/>
          <p:cNvPicPr/>
          <p:nvPr/>
        </p:nvPicPr>
        <p:blipFill>
          <a:blip r:embed="rId1"/>
          <a:stretch/>
        </p:blipFill>
        <p:spPr>
          <a:xfrm>
            <a:off x="179280" y="1738440"/>
            <a:ext cx="8726760" cy="4894200"/>
          </a:xfrm>
          <a:prstGeom prst="rect">
            <a:avLst/>
          </a:prstGeom>
          <a:ln>
            <a:noFill/>
          </a:ln>
        </p:spPr>
      </p:pic>
      <p:sp>
        <p:nvSpPr>
          <p:cNvPr id="209" name="CustomShape 2"/>
          <p:cNvSpPr/>
          <p:nvPr/>
        </p:nvSpPr>
        <p:spPr>
          <a:xfrm>
            <a:off x="2649240" y="1308240"/>
            <a:ext cx="29026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Výsledný soubor -&gt; xls file </a:t>
            </a:r>
            <a:endParaRPr b="0" lang="en-US" sz="1800" spc="-1" strike="noStrike">
              <a:solidFill>
                <a:srgbClr val="000000"/>
              </a:solidFill>
              <a:latin typeface="Arial"/>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CustomShape 1"/>
          <p:cNvSpPr/>
          <p:nvPr/>
        </p:nvSpPr>
        <p:spPr>
          <a:xfrm>
            <a:off x="2765520" y="495360"/>
            <a:ext cx="30114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US" sz="1800" spc="-1" strike="noStrike">
                <a:solidFill>
                  <a:srgbClr val="000000"/>
                </a:solidFill>
                <a:latin typeface="Arial"/>
                <a:ea typeface="DejaVu Sans"/>
              </a:rPr>
              <a:t>Proteinov</a:t>
            </a:r>
            <a:r>
              <a:rPr b="1" lang="cs-CZ" sz="1800" spc="-1" strike="noStrike">
                <a:solidFill>
                  <a:srgbClr val="000000"/>
                </a:solidFill>
                <a:latin typeface="Arial"/>
                <a:ea typeface="DejaVu Sans"/>
              </a:rPr>
              <a:t>é sekvence????</a:t>
            </a:r>
            <a:endParaRPr b="0" lang="en-US" sz="1800" spc="-1" strike="noStrike">
              <a:solidFill>
                <a:srgbClr val="000000"/>
              </a:solidFill>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 name="CustomShape 1"/>
          <p:cNvSpPr/>
          <p:nvPr/>
        </p:nvSpPr>
        <p:spPr>
          <a:xfrm>
            <a:off x="3044520" y="495360"/>
            <a:ext cx="24501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US" sz="1800" spc="-1" strike="noStrike">
                <a:solidFill>
                  <a:srgbClr val="000000"/>
                </a:solidFill>
                <a:latin typeface="Arial"/>
                <a:ea typeface="DejaVu Sans"/>
              </a:rPr>
              <a:t>Proteinov</a:t>
            </a:r>
            <a:r>
              <a:rPr b="1" lang="cs-CZ" sz="1800" spc="-1" strike="noStrike">
                <a:solidFill>
                  <a:srgbClr val="000000"/>
                </a:solidFill>
                <a:latin typeface="Arial"/>
                <a:ea typeface="DejaVu Sans"/>
              </a:rPr>
              <a:t>é sekvence</a:t>
            </a:r>
            <a:endParaRPr b="0" lang="en-US" sz="1800" spc="-1" strike="noStrike">
              <a:solidFill>
                <a:srgbClr val="000000"/>
              </a:solidFill>
              <a:latin typeface="Arial"/>
            </a:endParaRPr>
          </a:p>
        </p:txBody>
      </p:sp>
      <p:sp>
        <p:nvSpPr>
          <p:cNvPr id="212" name="CustomShape 2"/>
          <p:cNvSpPr/>
          <p:nvPr/>
        </p:nvSpPr>
        <p:spPr>
          <a:xfrm>
            <a:off x="210960" y="1341360"/>
            <a:ext cx="8118720" cy="644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Proteinové sekvence jsou odvozeny přepisem kódujících </a:t>
            </a:r>
            <a:r>
              <a:rPr b="0" lang="en-GB" sz="1800" spc="-1" strike="noStrike">
                <a:solidFill>
                  <a:srgbClr val="000000"/>
                </a:solidFill>
                <a:latin typeface="Arial"/>
                <a:ea typeface="DejaVu Sans"/>
              </a:rPr>
              <a:t>DNA </a:t>
            </a:r>
            <a:r>
              <a:rPr b="0" lang="cs-CZ" sz="1800" spc="-1" strike="noStrike">
                <a:solidFill>
                  <a:srgbClr val="000000"/>
                </a:solidFill>
                <a:latin typeface="Arial"/>
                <a:ea typeface="DejaVu Sans"/>
              </a:rPr>
              <a:t>sekvencí (CDS)</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13" name="CustomShape 3"/>
          <p:cNvSpPr/>
          <p:nvPr/>
        </p:nvSpPr>
        <p:spPr>
          <a:xfrm>
            <a:off x="469800" y="2060640"/>
            <a:ext cx="2444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14" name="CustomShape 4"/>
          <p:cNvSpPr/>
          <p:nvPr/>
        </p:nvSpPr>
        <p:spPr>
          <a:xfrm>
            <a:off x="979560" y="3748320"/>
            <a:ext cx="6474960" cy="916920"/>
          </a:xfrm>
          <a:prstGeom prst="rect">
            <a:avLst/>
          </a:prstGeom>
          <a:noFill/>
          <a:ln>
            <a:noFill/>
          </a:ln>
        </p:spPr>
        <p:style>
          <a:lnRef idx="0"/>
          <a:fillRef idx="0"/>
          <a:effectRef idx="0"/>
          <a:fontRef idx="minor"/>
        </p:style>
        <p:txBody>
          <a:bodyPr wrap="none" lIns="90000" rIns="90000" tIns="46800" bIns="46800" anchor="ctr">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5'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3' </a:t>
            </a:r>
            <a:br/>
            <a:r>
              <a:rPr b="0" lang="cs-CZ" sz="1800" spc="-1" strike="noStrike">
                <a:solidFill>
                  <a:srgbClr val="000000"/>
                </a:solidFill>
                <a:latin typeface="Arial"/>
                <a:ea typeface="DejaVu Sans"/>
              </a:rPr>
              <a:t>   atgcccaagctgaatagcgtagaggggttttcatcatttgaggacgatgtataa </a:t>
            </a:r>
            <a:br/>
            <a:endParaRPr b="0" lang="en-US" sz="1800" spc="-1" strike="noStrike">
              <a:solidFill>
                <a:srgbClr val="000000"/>
              </a:solidFill>
              <a:latin typeface="Arial"/>
            </a:endParaRPr>
          </a:p>
        </p:txBody>
      </p:sp>
      <p:sp>
        <p:nvSpPr>
          <p:cNvPr id="215" name="CustomShape 5"/>
          <p:cNvSpPr/>
          <p:nvPr/>
        </p:nvSpPr>
        <p:spPr>
          <a:xfrm>
            <a:off x="281160" y="5948280"/>
            <a:ext cx="6973560" cy="30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400" spc="-1" strike="noStrike">
                <a:solidFill>
                  <a:srgbClr val="000000"/>
                </a:solidFill>
                <a:latin typeface="Arial"/>
                <a:ea typeface="DejaVu Sans"/>
              </a:rPr>
              <a:t>Čtecí rámec začíná </a:t>
            </a:r>
            <a:r>
              <a:rPr b="0" lang="cs-CZ" sz="1400" spc="-1" strike="noStrike">
                <a:solidFill>
                  <a:srgbClr val="99cc00"/>
                </a:solidFill>
                <a:latin typeface="Arial"/>
                <a:ea typeface="DejaVu Sans"/>
              </a:rPr>
              <a:t>atg (Met)</a:t>
            </a:r>
            <a:r>
              <a:rPr b="0" lang="cs-CZ" sz="1400" spc="-1" strike="noStrike">
                <a:solidFill>
                  <a:srgbClr val="000000"/>
                </a:solidFill>
                <a:latin typeface="Arial"/>
                <a:ea typeface="DejaVu Sans"/>
              </a:rPr>
              <a:t> u většiny druhů a končí stop kodonem </a:t>
            </a:r>
            <a:r>
              <a:rPr b="0" lang="cs-CZ" sz="1400" spc="-1" strike="noStrike">
                <a:solidFill>
                  <a:srgbClr val="ff3300"/>
                </a:solidFill>
                <a:latin typeface="Arial"/>
                <a:ea typeface="DejaVu Sans"/>
              </a:rPr>
              <a:t>(taa, tag or tga).  </a:t>
            </a:r>
            <a:endParaRPr b="0" lang="en-US" sz="1400" spc="-1" strike="noStrike">
              <a:solidFill>
                <a:srgbClr val="000000"/>
              </a:solidFill>
              <a:latin typeface="Arial"/>
            </a:endParaRPr>
          </a:p>
        </p:txBody>
      </p:sp>
      <p:sp>
        <p:nvSpPr>
          <p:cNvPr id="216" name="CustomShape 6"/>
          <p:cNvSpPr/>
          <p:nvPr/>
        </p:nvSpPr>
        <p:spPr>
          <a:xfrm>
            <a:off x="1184400" y="2082960"/>
            <a:ext cx="3359160" cy="30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400" spc="-1" strike="noStrike" u="sng">
                <a:solidFill>
                  <a:srgbClr val="000000"/>
                </a:solidFill>
                <a:uFillTx/>
                <a:latin typeface="Arial"/>
                <a:ea typeface="DejaVu Sans"/>
              </a:rPr>
              <a:t>Každý region DNA má 6 čtecích rámců  </a:t>
            </a:r>
            <a:endParaRPr b="0" lang="en-US" sz="1400" spc="-1" strike="noStrike">
              <a:solidFill>
                <a:srgbClr val="000000"/>
              </a:solidFill>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7" name="CustomShape 1"/>
          <p:cNvSpPr/>
          <p:nvPr/>
        </p:nvSpPr>
        <p:spPr>
          <a:xfrm>
            <a:off x="3044520" y="495360"/>
            <a:ext cx="24501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US" sz="1800" spc="-1" strike="noStrike">
                <a:solidFill>
                  <a:srgbClr val="000000"/>
                </a:solidFill>
                <a:latin typeface="Arial"/>
                <a:ea typeface="DejaVu Sans"/>
              </a:rPr>
              <a:t>Proteinov</a:t>
            </a:r>
            <a:r>
              <a:rPr b="1" lang="cs-CZ" sz="1800" spc="-1" strike="noStrike">
                <a:solidFill>
                  <a:srgbClr val="000000"/>
                </a:solidFill>
                <a:latin typeface="Arial"/>
                <a:ea typeface="DejaVu Sans"/>
              </a:rPr>
              <a:t>é sekvence</a:t>
            </a:r>
            <a:endParaRPr b="0" lang="en-US" sz="1800" spc="-1" strike="noStrike">
              <a:solidFill>
                <a:srgbClr val="000000"/>
              </a:solidFill>
              <a:latin typeface="Arial"/>
            </a:endParaRPr>
          </a:p>
        </p:txBody>
      </p:sp>
      <p:sp>
        <p:nvSpPr>
          <p:cNvPr id="218" name="CustomShape 2"/>
          <p:cNvSpPr/>
          <p:nvPr/>
        </p:nvSpPr>
        <p:spPr>
          <a:xfrm>
            <a:off x="210960" y="1341360"/>
            <a:ext cx="8118720" cy="644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Proteinové sekvence jsou odvozeny přepisem kódujících </a:t>
            </a:r>
            <a:r>
              <a:rPr b="0" lang="en-GB" sz="1800" spc="-1" strike="noStrike">
                <a:solidFill>
                  <a:srgbClr val="000000"/>
                </a:solidFill>
                <a:latin typeface="Arial"/>
                <a:ea typeface="DejaVu Sans"/>
              </a:rPr>
              <a:t>DNA </a:t>
            </a:r>
            <a:r>
              <a:rPr b="0" lang="cs-CZ" sz="1800" spc="-1" strike="noStrike">
                <a:solidFill>
                  <a:srgbClr val="000000"/>
                </a:solidFill>
                <a:latin typeface="Arial"/>
                <a:ea typeface="DejaVu Sans"/>
              </a:rPr>
              <a:t>sekvencí (CDS)</a:t>
            </a:r>
            <a:endParaRPr b="0" lang="en-US" sz="18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19" name="CustomShape 3"/>
          <p:cNvSpPr/>
          <p:nvPr/>
        </p:nvSpPr>
        <p:spPr>
          <a:xfrm>
            <a:off x="469800" y="2060640"/>
            <a:ext cx="2444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20" name="CustomShape 4"/>
          <p:cNvSpPr/>
          <p:nvPr/>
        </p:nvSpPr>
        <p:spPr>
          <a:xfrm>
            <a:off x="973440" y="2923920"/>
            <a:ext cx="7382880" cy="2562840"/>
          </a:xfrm>
          <a:prstGeom prst="rect">
            <a:avLst/>
          </a:prstGeom>
          <a:noFill/>
          <a:ln>
            <a:noFill/>
          </a:ln>
        </p:spPr>
        <p:style>
          <a:lnRef idx="0"/>
          <a:fillRef idx="0"/>
          <a:effectRef idx="0"/>
          <a:fontRef idx="minor"/>
        </p:style>
        <p:txBody>
          <a:bodyPr wrap="none" lIns="90000" rIns="90000" tIns="46800" bIns="46800" anchor="ctr">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5'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3' </a:t>
            </a:r>
            <a:br/>
            <a:r>
              <a:rPr b="0" lang="cs-CZ" sz="1800" spc="-1" strike="noStrike">
                <a:solidFill>
                  <a:srgbClr val="000000"/>
                </a:solidFill>
                <a:latin typeface="Arial"/>
                <a:ea typeface="DejaVu Sans"/>
              </a:rPr>
              <a:t>   </a:t>
            </a:r>
            <a:r>
              <a:rPr b="0" lang="cs-CZ" sz="1800" spc="-1" strike="noStrike">
                <a:solidFill>
                  <a:srgbClr val="99cc00"/>
                </a:solidFill>
                <a:latin typeface="Arial"/>
                <a:ea typeface="DejaVu Sans"/>
              </a:rPr>
              <a:t>atg</a:t>
            </a:r>
            <a:r>
              <a:rPr b="0" lang="cs-CZ" sz="1800" spc="-1" strike="noStrike">
                <a:solidFill>
                  <a:srgbClr val="000000"/>
                </a:solidFill>
                <a:latin typeface="Arial"/>
                <a:ea typeface="DejaVu Sans"/>
              </a:rPr>
              <a:t>cccaagctgaatagcgtagaggggttttcatcatttgaggacgatgtataa </a:t>
            </a:r>
            <a:br/>
            <a:br/>
            <a:r>
              <a:rPr b="0" lang="cs-CZ" sz="1800" spc="-1" strike="noStrike">
                <a:solidFill>
                  <a:srgbClr val="000000"/>
                </a:solidFill>
                <a:latin typeface="Arial"/>
                <a:ea typeface="DejaVu Sans"/>
              </a:rPr>
              <a:t> </a:t>
            </a:r>
            <a:r>
              <a:rPr b="1" lang="cs-CZ" sz="1800" spc="-1" strike="noStrike">
                <a:solidFill>
                  <a:srgbClr val="000000"/>
                </a:solidFill>
                <a:latin typeface="Arial"/>
                <a:ea typeface="DejaVu Sans"/>
              </a:rPr>
              <a:t>1</a:t>
            </a:r>
            <a:r>
              <a:rPr b="0" lang="cs-CZ" sz="1800" spc="-1" strike="noStrike">
                <a:solidFill>
                  <a:srgbClr val="99cc00"/>
                </a:solidFill>
                <a:latin typeface="Arial"/>
                <a:ea typeface="DejaVu Sans"/>
              </a:rPr>
              <a:t> atg</a:t>
            </a:r>
            <a:r>
              <a:rPr b="0" lang="cs-CZ" sz="1800" spc="-1" strike="noStrike">
                <a:solidFill>
                  <a:srgbClr val="000000"/>
                </a:solidFill>
                <a:latin typeface="Arial"/>
                <a:ea typeface="DejaVu Sans"/>
              </a:rPr>
              <a:t> ccc aag ctg aat agc gta gag ggg ttt tca tca ttt gag gac gat gta </a:t>
            </a:r>
            <a:r>
              <a:rPr b="0" lang="cs-CZ" sz="1800" spc="-1" strike="noStrike">
                <a:solidFill>
                  <a:srgbClr val="ff3300"/>
                </a:solidFill>
                <a:latin typeface="Arial"/>
                <a:ea typeface="DejaVu Sans"/>
              </a:rPr>
              <a:t>taa </a:t>
            </a:r>
            <a:br/>
            <a:r>
              <a:rPr b="0" lang="cs-CZ" sz="1800" spc="-1" strike="noStrike">
                <a:solidFill>
                  <a:srgbClr val="000000"/>
                </a:solidFill>
                <a:latin typeface="Arial"/>
                <a:ea typeface="DejaVu Sans"/>
              </a:rPr>
              <a:t>    M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P   K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L   N   S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V   E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G   F   S   S   F   E   D   D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V   *  </a:t>
            </a:r>
            <a:br/>
            <a:r>
              <a:rPr b="0" lang="cs-CZ" sz="1800" spc="-1" strike="noStrike">
                <a:solidFill>
                  <a:srgbClr val="000000"/>
                </a:solidFill>
                <a:latin typeface="Arial"/>
                <a:ea typeface="DejaVu Sans"/>
              </a:rPr>
              <a:t> </a:t>
            </a:r>
            <a:r>
              <a:rPr b="1" lang="cs-CZ" sz="1800" spc="-1" strike="noStrike">
                <a:solidFill>
                  <a:srgbClr val="000000"/>
                </a:solidFill>
                <a:latin typeface="Arial"/>
                <a:ea typeface="DejaVu Sans"/>
              </a:rPr>
              <a:t>2</a:t>
            </a:r>
            <a:r>
              <a:rPr b="0" lang="cs-CZ" sz="1800" spc="-1" strike="noStrike">
                <a:solidFill>
                  <a:srgbClr val="000000"/>
                </a:solidFill>
                <a:latin typeface="Arial"/>
                <a:ea typeface="DejaVu Sans"/>
              </a:rPr>
              <a:t>  </a:t>
            </a:r>
            <a:r>
              <a:rPr b="0" lang="cs-CZ" sz="1800" spc="-1" strike="noStrike">
                <a:solidFill>
                  <a:srgbClr val="99cc00"/>
                </a:solidFill>
                <a:latin typeface="Arial"/>
                <a:ea typeface="DejaVu Sans"/>
              </a:rPr>
              <a:t>tg</a:t>
            </a:r>
            <a:r>
              <a:rPr b="0" lang="cs-CZ" sz="1800" spc="-1" strike="noStrike">
                <a:solidFill>
                  <a:srgbClr val="000000"/>
                </a:solidFill>
                <a:latin typeface="Arial"/>
                <a:ea typeface="DejaVu Sans"/>
              </a:rPr>
              <a:t>c cca agc </a:t>
            </a:r>
            <a:r>
              <a:rPr b="0" lang="cs-CZ" sz="1800" spc="-1" strike="noStrike">
                <a:solidFill>
                  <a:srgbClr val="ff3300"/>
                </a:solidFill>
                <a:latin typeface="Arial"/>
                <a:ea typeface="DejaVu Sans"/>
              </a:rPr>
              <a:t>tga</a:t>
            </a:r>
            <a:r>
              <a:rPr b="0" lang="cs-CZ" sz="1800" spc="-1" strike="noStrike">
                <a:solidFill>
                  <a:srgbClr val="000000"/>
                </a:solidFill>
                <a:latin typeface="Arial"/>
                <a:ea typeface="DejaVu Sans"/>
              </a:rPr>
              <a:t> ata gcg tag agg ggt ttt cat cat ttg agg acg atg tat </a:t>
            </a:r>
            <a:br/>
            <a:r>
              <a:rPr b="0" lang="cs-CZ" sz="1800" spc="-1" strike="noStrike">
                <a:solidFill>
                  <a:srgbClr val="000000"/>
                </a:solidFill>
                <a:latin typeface="Arial"/>
                <a:ea typeface="DejaVu Sans"/>
              </a:rPr>
              <a:t>     C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P   S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I   A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R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G   F   H   H   L   R   T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M   Y  </a:t>
            </a:r>
            <a:br/>
            <a:r>
              <a:rPr b="0" lang="cs-CZ" sz="1800" spc="-1" strike="noStrike">
                <a:solidFill>
                  <a:srgbClr val="000000"/>
                </a:solidFill>
                <a:latin typeface="Arial"/>
                <a:ea typeface="DejaVu Sans"/>
              </a:rPr>
              <a:t> </a:t>
            </a:r>
            <a:r>
              <a:rPr b="1" lang="cs-CZ" sz="1800" spc="-1" strike="noStrike">
                <a:solidFill>
                  <a:srgbClr val="000000"/>
                </a:solidFill>
                <a:latin typeface="Arial"/>
                <a:ea typeface="DejaVu Sans"/>
              </a:rPr>
              <a:t>3</a:t>
            </a:r>
            <a:r>
              <a:rPr b="0" lang="cs-CZ" sz="1800" spc="-1" strike="noStrike">
                <a:solidFill>
                  <a:srgbClr val="000000"/>
                </a:solidFill>
                <a:latin typeface="Arial"/>
                <a:ea typeface="DejaVu Sans"/>
              </a:rPr>
              <a:t>   </a:t>
            </a:r>
            <a:r>
              <a:rPr b="0" lang="cs-CZ" sz="1800" spc="-1" strike="noStrike">
                <a:solidFill>
                  <a:srgbClr val="99cc00"/>
                </a:solidFill>
                <a:latin typeface="Arial"/>
                <a:ea typeface="DejaVu Sans"/>
              </a:rPr>
              <a:t>g</a:t>
            </a:r>
            <a:r>
              <a:rPr b="0" lang="cs-CZ" sz="1800" spc="-1" strike="noStrike">
                <a:solidFill>
                  <a:srgbClr val="000000"/>
                </a:solidFill>
                <a:latin typeface="Arial"/>
                <a:ea typeface="DejaVu Sans"/>
              </a:rPr>
              <a:t>cc caa gct gaa </a:t>
            </a:r>
            <a:r>
              <a:rPr b="0" lang="cs-CZ" sz="1800" spc="-1" strike="noStrike">
                <a:solidFill>
                  <a:srgbClr val="ff3300"/>
                </a:solidFill>
                <a:latin typeface="Arial"/>
                <a:ea typeface="DejaVu Sans"/>
              </a:rPr>
              <a:t>tag</a:t>
            </a:r>
            <a:r>
              <a:rPr b="0" lang="cs-CZ" sz="1800" spc="-1" strike="noStrike">
                <a:solidFill>
                  <a:srgbClr val="000000"/>
                </a:solidFill>
                <a:latin typeface="Arial"/>
                <a:ea typeface="DejaVu Sans"/>
              </a:rPr>
              <a:t> cgt aga ggg gtt ttc atc att </a:t>
            </a:r>
            <a:r>
              <a:rPr b="0" lang="cs-CZ" sz="1800" spc="-1" strike="noStrike">
                <a:solidFill>
                  <a:srgbClr val="ff3300"/>
                </a:solidFill>
                <a:latin typeface="Arial"/>
                <a:ea typeface="DejaVu Sans"/>
              </a:rPr>
              <a:t>tga</a:t>
            </a:r>
            <a:r>
              <a:rPr b="0" lang="cs-CZ" sz="1800" spc="-1" strike="noStrike">
                <a:solidFill>
                  <a:srgbClr val="000000"/>
                </a:solidFill>
                <a:latin typeface="Arial"/>
                <a:ea typeface="DejaVu Sans"/>
              </a:rPr>
              <a:t> gga cga tgt ata </a:t>
            </a:r>
            <a:br/>
            <a:r>
              <a:rPr b="0" lang="cs-CZ" sz="1800" spc="-1" strike="noStrike">
                <a:solidFill>
                  <a:srgbClr val="000000"/>
                </a:solidFill>
                <a:latin typeface="Arial"/>
                <a:ea typeface="DejaVu Sans"/>
              </a:rPr>
              <a:t>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A   Q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A   E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R   R   G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V   F   I   I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   G   </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R   C   I </a:t>
            </a:r>
            <a:endParaRPr b="0" lang="en-US" sz="1800" spc="-1" strike="noStrike">
              <a:solidFill>
                <a:srgbClr val="000000"/>
              </a:solidFill>
              <a:latin typeface="Arial"/>
            </a:endParaRPr>
          </a:p>
        </p:txBody>
      </p:sp>
      <p:sp>
        <p:nvSpPr>
          <p:cNvPr id="221" name="CustomShape 5"/>
          <p:cNvSpPr/>
          <p:nvPr/>
        </p:nvSpPr>
        <p:spPr>
          <a:xfrm>
            <a:off x="231840" y="5948280"/>
            <a:ext cx="7072560" cy="306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400" spc="-1" strike="noStrike">
                <a:solidFill>
                  <a:srgbClr val="000000"/>
                </a:solidFill>
                <a:latin typeface="Arial"/>
                <a:ea typeface="DejaVu Sans"/>
              </a:rPr>
              <a:t>Čtecí rámec začíná </a:t>
            </a:r>
            <a:r>
              <a:rPr b="0" lang="cs-CZ" sz="1400" spc="-1" strike="noStrike">
                <a:solidFill>
                  <a:srgbClr val="99cc00"/>
                </a:solidFill>
                <a:latin typeface="Arial"/>
                <a:ea typeface="DejaVu Sans"/>
              </a:rPr>
              <a:t>atg (Met)</a:t>
            </a:r>
            <a:r>
              <a:rPr b="0" lang="cs-CZ" sz="1400" spc="-1" strike="noStrike">
                <a:solidFill>
                  <a:srgbClr val="000000"/>
                </a:solidFill>
                <a:latin typeface="Arial"/>
                <a:ea typeface="DejaVu Sans"/>
              </a:rPr>
              <a:t> u většiny druhů a konční stop kodonem </a:t>
            </a:r>
            <a:r>
              <a:rPr b="0" lang="cs-CZ" sz="1400" spc="-1" strike="noStrike">
                <a:solidFill>
                  <a:srgbClr val="ff3300"/>
                </a:solidFill>
                <a:latin typeface="Arial"/>
                <a:ea typeface="DejaVu Sans"/>
              </a:rPr>
              <a:t>(taa, tag or tga).  </a:t>
            </a:r>
            <a:endParaRPr b="0" lang="en-US" sz="1400" spc="-1" strike="noStrike">
              <a:solidFill>
                <a:srgbClr val="000000"/>
              </a:solidFill>
              <a:latin typeface="Arial"/>
            </a:endParaRPr>
          </a:p>
        </p:txBody>
      </p:sp>
      <p:sp>
        <p:nvSpPr>
          <p:cNvPr id="222" name="CustomShape 6"/>
          <p:cNvSpPr/>
          <p:nvPr/>
        </p:nvSpPr>
        <p:spPr>
          <a:xfrm>
            <a:off x="404640" y="2082960"/>
            <a:ext cx="4919760" cy="522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400" spc="-1" strike="noStrike" u="sng">
                <a:solidFill>
                  <a:srgbClr val="000000"/>
                </a:solidFill>
                <a:uFillTx/>
                <a:latin typeface="Arial"/>
                <a:ea typeface="DejaVu Sans"/>
              </a:rPr>
              <a:t>Každý region DNA má 6 čtecích rámců, 3 v každém směru  </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400" spc="-1" strike="noStrike">
              <a:solidFill>
                <a:srgbClr val="000000"/>
              </a:solidFill>
              <a:latin typeface="Arial"/>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3" name="CustomShape 1"/>
          <p:cNvSpPr/>
          <p:nvPr/>
        </p:nvSpPr>
        <p:spPr>
          <a:xfrm>
            <a:off x="501480" y="1052640"/>
            <a:ext cx="37054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Další zdroje proteinových sekvencí</a:t>
            </a:r>
            <a:endParaRPr b="0" lang="en-US" sz="1800" spc="-1" strike="noStrike">
              <a:solidFill>
                <a:srgbClr val="000000"/>
              </a:solidFill>
              <a:latin typeface="Arial"/>
            </a:endParaRPr>
          </a:p>
        </p:txBody>
      </p:sp>
      <p:sp>
        <p:nvSpPr>
          <p:cNvPr id="224" name="CustomShape 2"/>
          <p:cNvSpPr/>
          <p:nvPr/>
        </p:nvSpPr>
        <p:spPr>
          <a:xfrm>
            <a:off x="315360" y="1422360"/>
            <a:ext cx="6471720" cy="4248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marL="209520" indent="-209520">
              <a:lnSpc>
                <a:spcPct val="100000"/>
              </a:lnSpc>
              <a:spcBef>
                <a:spcPts val="11"/>
              </a:spcBef>
              <a:spcAft>
                <a:spcPts val="11"/>
              </a:spcAft>
              <a:buClr>
                <a:srgbClr val="000000"/>
              </a:buClr>
              <a:buFont typeface="Arial"/>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přímé sekvenování Edmanova degradace</a:t>
            </a: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800" spc="-1" strike="noStrike">
                <a:solidFill>
                  <a:srgbClr val="000000"/>
                </a:solidFill>
                <a:latin typeface="Arial"/>
                <a:ea typeface="DejaVu Sans"/>
              </a:rPr>
              <a:t>(odbour</a:t>
            </a:r>
            <a:r>
              <a:rPr b="0" lang="cs-CZ" sz="1800" spc="-1" strike="noStrike">
                <a:solidFill>
                  <a:srgbClr val="000000"/>
                </a:solidFill>
                <a:latin typeface="Arial"/>
                <a:ea typeface="DejaVu Sans"/>
              </a:rPr>
              <a:t>ávání aminokyselin z N-konce a jejich identifikace)</a:t>
            </a: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marL="215640" indent="-207720">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a:p>
            <a:pPr marL="209520" indent="-209520">
              <a:lnSpc>
                <a:spcPct val="100000"/>
              </a:lnSpc>
              <a:spcBef>
                <a:spcPts val="11"/>
              </a:spcBef>
              <a:spcAft>
                <a:spcPts val="11"/>
              </a:spcAft>
              <a:buClr>
                <a:srgbClr val="000000"/>
              </a:buClr>
              <a:buFont typeface="Arial"/>
              <a:buChar cha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25" name="CustomShape 3"/>
          <p:cNvSpPr/>
          <p:nvPr/>
        </p:nvSpPr>
        <p:spPr>
          <a:xfrm>
            <a:off x="3044520" y="495360"/>
            <a:ext cx="24501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US" sz="1800" spc="-1" strike="noStrike">
                <a:solidFill>
                  <a:srgbClr val="000000"/>
                </a:solidFill>
                <a:latin typeface="Arial"/>
                <a:ea typeface="DejaVu Sans"/>
              </a:rPr>
              <a:t>Proteinov</a:t>
            </a:r>
            <a:r>
              <a:rPr b="1" lang="cs-CZ" sz="1800" spc="-1" strike="noStrike">
                <a:solidFill>
                  <a:srgbClr val="000000"/>
                </a:solidFill>
                <a:latin typeface="Arial"/>
                <a:ea typeface="DejaVu Sans"/>
              </a:rPr>
              <a:t>é sekvence</a:t>
            </a:r>
            <a:endParaRPr b="0" lang="en-US" sz="1800" spc="-1" strike="noStrike">
              <a:solidFill>
                <a:srgbClr val="000000"/>
              </a:solidFill>
              <a:latin typeface="Arial"/>
            </a:endParaRPr>
          </a:p>
        </p:txBody>
      </p:sp>
      <p:pic>
        <p:nvPicPr>
          <p:cNvPr id="226" name="" descr=""/>
          <p:cNvPicPr/>
          <p:nvPr/>
        </p:nvPicPr>
        <p:blipFill>
          <a:blip r:embed="rId1"/>
          <a:stretch/>
        </p:blipFill>
        <p:spPr>
          <a:xfrm>
            <a:off x="4309920" y="2205000"/>
            <a:ext cx="4656240" cy="2941560"/>
          </a:xfrm>
          <a:prstGeom prst="rect">
            <a:avLst/>
          </a:prstGeom>
          <a:ln>
            <a:noFill/>
          </a:ln>
        </p:spPr>
      </p:pic>
      <p:pic>
        <p:nvPicPr>
          <p:cNvPr id="227" name="" descr=""/>
          <p:cNvPicPr/>
          <p:nvPr/>
        </p:nvPicPr>
        <p:blipFill>
          <a:blip r:embed="rId2"/>
          <a:stretch/>
        </p:blipFill>
        <p:spPr>
          <a:xfrm>
            <a:off x="447840" y="2719440"/>
            <a:ext cx="3359160" cy="1212840"/>
          </a:xfrm>
          <a:prstGeom prst="rect">
            <a:avLst/>
          </a:prstGeom>
          <a:ln>
            <a:noFill/>
          </a:ln>
        </p:spPr>
      </p:pic>
      <p:sp>
        <p:nvSpPr>
          <p:cNvPr id="228" name="CustomShape 4"/>
          <p:cNvSpPr/>
          <p:nvPr/>
        </p:nvSpPr>
        <p:spPr>
          <a:xfrm>
            <a:off x="6918480" y="5394240"/>
            <a:ext cx="1128600" cy="3463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rPr>
              <a:t>+ MS/MS</a:t>
            </a:r>
            <a:endParaRPr b="0" lang="en-US" sz="1800" spc="-1" strike="noStrike">
              <a:solidFill>
                <a:srgbClr val="000000"/>
              </a:solidFill>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9" name="" descr=""/>
          <p:cNvPicPr/>
          <p:nvPr/>
        </p:nvPicPr>
        <p:blipFill>
          <a:blip r:embed="rId1"/>
          <a:stretch/>
        </p:blipFill>
        <p:spPr>
          <a:xfrm>
            <a:off x="2725560" y="1455840"/>
            <a:ext cx="4222800" cy="5310000"/>
          </a:xfrm>
          <a:prstGeom prst="rect">
            <a:avLst/>
          </a:prstGeom>
          <a:ln>
            <a:noFill/>
          </a:ln>
        </p:spPr>
      </p:pic>
      <p:sp>
        <p:nvSpPr>
          <p:cNvPr id="230" name="CustomShape 1"/>
          <p:cNvSpPr/>
          <p:nvPr/>
        </p:nvSpPr>
        <p:spPr>
          <a:xfrm>
            <a:off x="1279440" y="147600"/>
            <a:ext cx="4745160" cy="85716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a:t>
            </a:r>
            <a:r>
              <a:rPr b="0" lang="cs-CZ" sz="1800" spc="-1" strike="noStrike">
                <a:solidFill>
                  <a:srgbClr val="000000"/>
                </a:solidFill>
                <a:latin typeface="Arial"/>
                <a:ea typeface="DejaVu Sans"/>
              </a:rPr>
              <a:t>nepřímé“ sekvenování MS/MS experimenty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Získaná spektra se porovnávají vůči databázi</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CustomShape 1"/>
          <p:cNvSpPr/>
          <p:nvPr/>
        </p:nvSpPr>
        <p:spPr>
          <a:xfrm>
            <a:off x="480960" y="549360"/>
            <a:ext cx="2582640" cy="645480"/>
          </a:xfrm>
          <a:prstGeom prst="rect">
            <a:avLst/>
          </a:prstGeom>
          <a:solidFill>
            <a:srgbClr val="d1d1f0"/>
          </a:solidFill>
          <a:ln cap="sq" w="9360">
            <a:solidFill>
              <a:srgbClr val="ff0000"/>
            </a:solidFill>
            <a:miter/>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DNA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Nanopore sequencing</a:t>
            </a:r>
            <a:endParaRPr b="0" lang="en-US" sz="1800" spc="-1" strike="noStrike">
              <a:solidFill>
                <a:srgbClr val="000000"/>
              </a:solidFill>
              <a:latin typeface="Arial"/>
            </a:endParaRPr>
          </a:p>
        </p:txBody>
      </p:sp>
      <p:pic>
        <p:nvPicPr>
          <p:cNvPr id="232" name="" descr=""/>
          <p:cNvPicPr/>
          <p:nvPr/>
        </p:nvPicPr>
        <p:blipFill>
          <a:blip r:embed="rId1"/>
          <a:stretch/>
        </p:blipFill>
        <p:spPr>
          <a:xfrm>
            <a:off x="3419640" y="404640"/>
            <a:ext cx="4722480" cy="3418200"/>
          </a:xfrm>
          <a:prstGeom prst="rect">
            <a:avLst/>
          </a:prstGeom>
          <a:ln>
            <a:noFill/>
          </a:ln>
        </p:spPr>
      </p:pic>
      <p:sp>
        <p:nvSpPr>
          <p:cNvPr id="233" name="CustomShape 2"/>
          <p:cNvSpPr/>
          <p:nvPr/>
        </p:nvSpPr>
        <p:spPr>
          <a:xfrm>
            <a:off x="627120" y="1297080"/>
            <a:ext cx="2549520" cy="9223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pore-forming proteins,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such as an engineered</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 </a:t>
            </a:r>
            <a:r>
              <a:rPr b="0" lang="en-US" sz="1800" spc="-1" strike="noStrike">
                <a:solidFill>
                  <a:srgbClr val="000000"/>
                </a:solidFill>
                <a:latin typeface="Arial"/>
                <a:ea typeface="DejaVu Sans"/>
              </a:rPr>
              <a:t>version of CsgG</a:t>
            </a:r>
            <a:endParaRPr b="0" lang="en-US" sz="1800" spc="-1" strike="noStrike">
              <a:solidFill>
                <a:srgbClr val="000000"/>
              </a:solidFill>
              <a:latin typeface="Arial"/>
            </a:endParaRPr>
          </a:p>
        </p:txBody>
      </p:sp>
      <p:sp>
        <p:nvSpPr>
          <p:cNvPr id="234" name="CustomShape 3"/>
          <p:cNvSpPr/>
          <p:nvPr/>
        </p:nvSpPr>
        <p:spPr>
          <a:xfrm flipV="1">
            <a:off x="3076560" y="2373840"/>
            <a:ext cx="2143080" cy="460440"/>
          </a:xfrm>
          <a:custGeom>
            <a:avLst/>
            <a:gdLst/>
            <a:ahLst/>
            <a:rect l="l" t="t" r="r" b="b"/>
            <a:pathLst>
              <a:path w="21600" h="21600">
                <a:moveTo>
                  <a:pt x="0" y="0"/>
                </a:moveTo>
                <a:lnTo>
                  <a:pt x="21600" y="21600"/>
                </a:lnTo>
              </a:path>
            </a:pathLst>
          </a:custGeom>
          <a:noFill/>
          <a:ln cap="sq" w="9360">
            <a:solidFill>
              <a:srgbClr val="ff0000"/>
            </a:solidFill>
            <a:miter/>
            <a:tailEnd len="med" type="triangle" w="med"/>
          </a:ln>
        </p:spPr>
        <p:style>
          <a:lnRef idx="0"/>
          <a:fillRef idx="0"/>
          <a:effectRef idx="0"/>
          <a:fontRef idx="minor"/>
        </p:style>
      </p:sp>
      <p:pic>
        <p:nvPicPr>
          <p:cNvPr id="235" name="" descr=""/>
          <p:cNvPicPr/>
          <p:nvPr/>
        </p:nvPicPr>
        <p:blipFill>
          <a:blip r:embed="rId2"/>
          <a:srcRect l="0" t="1148" r="68547" b="70858"/>
          <a:stretch/>
        </p:blipFill>
        <p:spPr>
          <a:xfrm>
            <a:off x="182520" y="2838600"/>
            <a:ext cx="3160800" cy="3328920"/>
          </a:xfrm>
          <a:prstGeom prst="rect">
            <a:avLst/>
          </a:prstGeom>
          <a:ln>
            <a:noFill/>
          </a:ln>
        </p:spPr>
      </p:pic>
      <p:sp>
        <p:nvSpPr>
          <p:cNvPr id="236" name="CustomShape 4"/>
          <p:cNvSpPr/>
          <p:nvPr/>
        </p:nvSpPr>
        <p:spPr>
          <a:xfrm>
            <a:off x="7343640" y="1420920"/>
            <a:ext cx="5590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a:t>
            </a:r>
            <a:endParaRPr b="0" lang="en-US" sz="1800" spc="-1" strike="noStrike">
              <a:solidFill>
                <a:srgbClr val="000000"/>
              </a:solidFill>
              <a:latin typeface="Arial"/>
            </a:endParaRPr>
          </a:p>
        </p:txBody>
      </p:sp>
      <p:sp>
        <p:nvSpPr>
          <p:cNvPr id="237" name="CustomShape 5"/>
          <p:cNvSpPr/>
          <p:nvPr/>
        </p:nvSpPr>
        <p:spPr>
          <a:xfrm>
            <a:off x="2103480" y="5981760"/>
            <a:ext cx="6377040" cy="60156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rPr>
              <a:t>https://www.youtube.com/watch?v=RcP85JHLmnI&amp;ab_channel=OxfordNanoporeTechnologies</a:t>
            </a:r>
            <a:endParaRPr b="0" lang="en-US" sz="1800" spc="-1" strike="noStrike">
              <a:solidFill>
                <a:srgbClr val="000000"/>
              </a:solidFill>
              <a:latin typeface="Arial"/>
            </a:endParaRPr>
          </a:p>
        </p:txBody>
      </p:sp>
      <p:sp>
        <p:nvSpPr>
          <p:cNvPr id="238" name="CustomShape 6"/>
          <p:cNvSpPr/>
          <p:nvPr/>
        </p:nvSpPr>
        <p:spPr>
          <a:xfrm>
            <a:off x="3292560" y="5486400"/>
            <a:ext cx="506232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9" name="CustomShape 1"/>
          <p:cNvSpPr/>
          <p:nvPr/>
        </p:nvSpPr>
        <p:spPr>
          <a:xfrm>
            <a:off x="182520" y="1006560"/>
            <a:ext cx="9558360" cy="392904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endParaRPr b="0" lang="en-US" sz="18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ea typeface="DejaVu Sans"/>
              </a:rPr>
              <a:t>• </a:t>
            </a:r>
            <a:r>
              <a:rPr b="0" lang="en-US" sz="1600" spc="-1" strike="noStrike">
                <a:solidFill>
                  <a:srgbClr val="000000"/>
                </a:solidFill>
                <a:latin typeface="Arial"/>
                <a:ea typeface="DejaVu Sans"/>
              </a:rPr>
              <a:t>CAG – at least 10 diseases (Huntington disease, spinal and bulbar muscular atrophy, dentatorubral-pallidoluysian atrophy and seven SCAs)</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CGG – fragile X, fragile X tremor ataxia syndrome, other fragile sites (GCC, CCG)</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CTG – myotonic dystrophy type 1, Huntington disease-like 2, spinocerebellar ataxia type 8, Fuchs corneal dystrophy</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GAA – Friedreich ataxia</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GCC – FRAXE mental retardation</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GCG – oculopharyngeal muscular dystrophy</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CCTG – myotonic dystrophy type 1</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ATTCT – spinocerebellar ataxia type 10</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TGGAA – spinocerebellar ataxia type 31</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GGCCTG – spinocerebellar ataxia type 36</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GGGGCC – C9ORF72 frontotemporal dementia/amyotrophic lateral sclerosis</a:t>
            </a:r>
            <a:endParaRPr b="0" lang="en-US" sz="1600" spc="-1" strike="noStrike">
              <a:solidFill>
                <a:srgbClr val="000000"/>
              </a:solidFill>
              <a:latin typeface="Arial"/>
            </a:endParaRPr>
          </a:p>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CCCCGCCCCGCG – EPM1 (myoclonic epilepsy)</a:t>
            </a:r>
            <a:endParaRPr b="0" lang="en-US" sz="1600" spc="-1" strike="noStrike">
              <a:solidFill>
                <a:srgbClr val="000000"/>
              </a:solidFill>
              <a:latin typeface="Arial"/>
            </a:endParaRPr>
          </a:p>
        </p:txBody>
      </p:sp>
      <p:sp>
        <p:nvSpPr>
          <p:cNvPr id="240" name="CustomShape 2"/>
          <p:cNvSpPr/>
          <p:nvPr/>
        </p:nvSpPr>
        <p:spPr>
          <a:xfrm>
            <a:off x="2281320" y="914400"/>
            <a:ext cx="4941720" cy="344520"/>
          </a:xfrm>
          <a:prstGeom prst="rect">
            <a:avLst/>
          </a:prstGeom>
          <a:solidFill>
            <a:srgbClr val="ff3333"/>
          </a:solidFill>
          <a:ln>
            <a:noFill/>
          </a:ln>
        </p:spPr>
        <p:style>
          <a:lnRef idx="0"/>
          <a:fillRef idx="0"/>
          <a:effectRef idx="0"/>
          <a:fontRef idx="minor"/>
        </p:style>
        <p:txBody>
          <a:bodyPr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500" spc="-1" strike="noStrike">
                <a:solidFill>
                  <a:srgbClr val="000000"/>
                </a:solidFill>
                <a:latin typeface="Arial"/>
                <a:ea typeface="DejaVu Sans"/>
              </a:rPr>
              <a:t>Repeat expansions cause many neurologic diseases</a:t>
            </a:r>
            <a:endParaRPr b="0" lang="en-US" sz="1500" spc="-1" strike="noStrike">
              <a:solidFill>
                <a:srgbClr val="000000"/>
              </a:solidFill>
              <a:latin typeface="Arial"/>
            </a:endParaRPr>
          </a:p>
        </p:txBody>
      </p:sp>
      <p:sp>
        <p:nvSpPr>
          <p:cNvPr id="241" name="CustomShape 3"/>
          <p:cNvSpPr/>
          <p:nvPr/>
        </p:nvSpPr>
        <p:spPr>
          <a:xfrm>
            <a:off x="1828800" y="365040"/>
            <a:ext cx="55418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Detekce expanzi pomocí nanoporového sekvenování</a:t>
            </a:r>
            <a:endParaRPr b="0" lang="en-US" sz="1800" spc="-1" strike="noStrike">
              <a:solidFill>
                <a:srgbClr val="000000"/>
              </a:solidFill>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2" name="" descr=""/>
          <p:cNvPicPr/>
          <p:nvPr/>
        </p:nvPicPr>
        <p:blipFill>
          <a:blip r:embed="rId1"/>
          <a:stretch/>
        </p:blipFill>
        <p:spPr>
          <a:xfrm>
            <a:off x="1249200" y="1189080"/>
            <a:ext cx="7618680" cy="4560840"/>
          </a:xfrm>
          <a:prstGeom prst="rect">
            <a:avLst/>
          </a:prstGeom>
          <a:ln>
            <a:noFill/>
          </a:ln>
        </p:spPr>
      </p:pic>
      <p:sp>
        <p:nvSpPr>
          <p:cNvPr id="243" name="CustomShape 1"/>
          <p:cNvSpPr/>
          <p:nvPr/>
        </p:nvSpPr>
        <p:spPr>
          <a:xfrm>
            <a:off x="270000" y="5751360"/>
            <a:ext cx="8323200" cy="301680"/>
          </a:xfrm>
          <a:prstGeom prst="rect">
            <a:avLst/>
          </a:prstGeom>
          <a:noFill/>
          <a:ln>
            <a:noFill/>
          </a:ln>
        </p:spPr>
        <p:style>
          <a:lnRef idx="0"/>
          <a:fillRef idx="0"/>
          <a:effectRef idx="0"/>
          <a:fontRef idx="minor"/>
        </p:style>
        <p:txBody>
          <a:bodyPr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500" spc="-1" strike="noStrike">
                <a:solidFill>
                  <a:srgbClr val="000000"/>
                </a:solidFill>
                <a:latin typeface="Arial"/>
                <a:ea typeface="DejaVu Sans"/>
              </a:rPr>
              <a:t> </a:t>
            </a:r>
            <a:r>
              <a:rPr b="0" lang="en-US" sz="1500" spc="-1" strike="noStrike">
                <a:solidFill>
                  <a:srgbClr val="000000"/>
                </a:solidFill>
                <a:latin typeface="Arial"/>
                <a:ea typeface="DejaVu Sans"/>
              </a:rPr>
              <a:t>markedly different sizes of pathogenic expansions are suggested by the varying sized triangles </a:t>
            </a:r>
            <a:endParaRPr b="0" lang="en-US" sz="1500" spc="-1" strike="noStrike">
              <a:solidFill>
                <a:srgbClr val="000000"/>
              </a:solidFill>
              <a:latin typeface="Arial"/>
            </a:endParaRPr>
          </a:p>
        </p:txBody>
      </p:sp>
      <p:sp>
        <p:nvSpPr>
          <p:cNvPr id="244" name="CustomShape 2"/>
          <p:cNvSpPr/>
          <p:nvPr/>
        </p:nvSpPr>
        <p:spPr>
          <a:xfrm>
            <a:off x="2894040" y="366840"/>
            <a:ext cx="28670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Lokalizace expanzí v genu</a:t>
            </a:r>
            <a:endParaRPr b="0" lang="en-US" sz="1800" spc="-1" strike="noStrike">
              <a:solidFill>
                <a:srgbClr val="000000"/>
              </a:solidFill>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7" name="CustomShape 1"/>
          <p:cNvSpPr/>
          <p:nvPr/>
        </p:nvSpPr>
        <p:spPr>
          <a:xfrm>
            <a:off x="238320" y="369720"/>
            <a:ext cx="8386200" cy="364680"/>
          </a:xfrm>
          <a:prstGeom prst="rect">
            <a:avLst/>
          </a:prstGeom>
          <a:noFill/>
          <a:ln>
            <a:noFill/>
          </a:ln>
        </p:spPr>
        <p:style>
          <a:lnRef idx="0"/>
          <a:fillRef idx="0"/>
          <a:effectRef idx="0"/>
          <a:fontRef idx="minor"/>
        </p:style>
        <p:txBody>
          <a:bodyPr wrap="none" lIns="90000" rIns="90000" tIns="45000" bIns="45000">
            <a:spAutoFit/>
          </a:bodyPr>
          <a:p>
            <a:pPr marL="45720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Archivace sekven</a:t>
            </a:r>
            <a:r>
              <a:rPr b="1" lang="cs-CZ" sz="1800" spc="-1" strike="noStrike">
                <a:solidFill>
                  <a:srgbClr val="000000"/>
                </a:solidFill>
                <a:latin typeface="Arial"/>
                <a:ea typeface="DejaVu Sans"/>
              </a:rPr>
              <a:t>čních dat </a:t>
            </a:r>
            <a:r>
              <a:rPr b="1" lang="en-US" sz="1800" spc="-1" strike="noStrike">
                <a:solidFill>
                  <a:srgbClr val="000000"/>
                </a:solidFill>
                <a:latin typeface="Arial"/>
                <a:ea typeface="DejaVu Sans"/>
              </a:rPr>
              <a:t>(datab</a:t>
            </a:r>
            <a:r>
              <a:rPr b="1" lang="cs-CZ" sz="1800" spc="-1" strike="noStrike">
                <a:solidFill>
                  <a:srgbClr val="000000"/>
                </a:solidFill>
                <a:latin typeface="Arial"/>
                <a:ea typeface="DejaVu Sans"/>
              </a:rPr>
              <a:t>áze), snadná manipulace, dostupnost</a:t>
            </a:r>
            <a:endParaRPr b="0" lang="en-US" sz="1800" spc="-1" strike="noStrike">
              <a:solidFill>
                <a:srgbClr val="000000"/>
              </a:solidFill>
              <a:latin typeface="Arial"/>
            </a:endParaRPr>
          </a:p>
        </p:txBody>
      </p:sp>
      <p:sp>
        <p:nvSpPr>
          <p:cNvPr id="98" name="CustomShape 2"/>
          <p:cNvSpPr/>
          <p:nvPr/>
        </p:nvSpPr>
        <p:spPr>
          <a:xfrm>
            <a:off x="395280" y="1700280"/>
            <a:ext cx="8277120" cy="2856600"/>
          </a:xfrm>
          <a:prstGeom prst="rect">
            <a:avLst/>
          </a:prstGeom>
          <a:solidFill>
            <a:srgbClr val="00cc00"/>
          </a:solid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1f610"/>
                </a:solidFill>
                <a:latin typeface="Arial"/>
                <a:ea typeface="DejaVu Sans"/>
              </a:rPr>
              <a:t>NCBI </a:t>
            </a:r>
            <a:r>
              <a:rPr b="0" lang="en-US" sz="1800" spc="-1" strike="noStrike">
                <a:solidFill>
                  <a:srgbClr val="f1f610"/>
                </a:solidFill>
                <a:latin typeface="Arial"/>
                <a:ea typeface="DejaVu Sans"/>
              </a:rPr>
              <a:t>(National Center for Biotechnology Information)</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-&gt; GenBank</a:t>
            </a:r>
            <a:r>
              <a:rPr b="0" lang="cs-CZ" sz="1800" spc="-1" strike="noStrike">
                <a:solidFill>
                  <a:srgbClr val="000000"/>
                </a:solidFill>
                <a:latin typeface="Arial"/>
                <a:ea typeface="DejaVu Sans"/>
              </a:rPr>
              <a:t> http://www.ncbi.nlm.nih.gov/Genbank/</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1f610"/>
                </a:solidFill>
                <a:latin typeface="Arial"/>
                <a:ea typeface="DejaVu Sans"/>
              </a:rPr>
              <a:t>EBI (European Bioinformatics Institute)</a:t>
            </a:r>
            <a:r>
              <a:rPr b="0" lang="en-US" sz="1800" spc="-1" strike="noStrike">
                <a:solidFill>
                  <a:srgbClr val="000000"/>
                </a:solidFill>
                <a:latin typeface="Arial"/>
                <a:ea typeface="DejaVu Sans"/>
              </a:rPr>
              <a:t> -&gt; European Molecular Biology Lab</a:t>
            </a:r>
            <a:r>
              <a:rPr b="0" lang="cs-CZ" sz="1800" spc="-1" strike="noStrike">
                <a:solidFill>
                  <a:srgbClr val="000000"/>
                </a:solidFill>
                <a:latin typeface="Arial"/>
                <a:ea typeface="DejaVu Sans"/>
              </a:rPr>
              <a:t>o</a:t>
            </a:r>
            <a:r>
              <a:rPr b="0" lang="en-US" sz="1800" spc="-1" strike="noStrike">
                <a:solidFill>
                  <a:srgbClr val="000000"/>
                </a:solidFill>
                <a:latin typeface="Arial"/>
                <a:ea typeface="DejaVu Sans"/>
              </a:rPr>
              <a:t>ratory (</a:t>
            </a:r>
            <a:r>
              <a:rPr b="0" lang="cs-CZ" sz="1800" spc="-1" strike="noStrike">
                <a:solidFill>
                  <a:srgbClr val="000000"/>
                </a:solidFill>
                <a:latin typeface="Arial"/>
                <a:ea typeface="DejaVu Sans"/>
              </a:rPr>
              <a:t>EMBL)-</a:t>
            </a:r>
            <a:r>
              <a:rPr b="0" lang="en-US" sz="1800" spc="-1" strike="noStrike">
                <a:solidFill>
                  <a:srgbClr val="000000"/>
                </a:solidFill>
                <a:latin typeface="Arial"/>
                <a:ea typeface="DejaVu Sans"/>
              </a:rPr>
              <a:t>Bank </a:t>
            </a:r>
            <a:r>
              <a:rPr b="0" lang="cs-CZ" sz="1800" spc="-1" strike="noStrike" u="sng">
                <a:solidFill>
                  <a:srgbClr val="ccccff"/>
                </a:solidFill>
                <a:uFillTx/>
                <a:latin typeface="Arial"/>
                <a:ea typeface="DejaVu Sans"/>
                <a:hlinkClick r:id="rId1"/>
              </a:rPr>
              <a:t>http://www.ebi.ac.uk/embl/</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66"/>
                </a:solidFill>
                <a:latin typeface="Arial"/>
                <a:ea typeface="DejaVu Sans"/>
              </a:rPr>
              <a:t>DNA Data Bank of Japan (DDBJ)</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https://www.ddbj.nig.ac.jp/index-e.html</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99" name="CustomShape 3"/>
          <p:cNvSpPr/>
          <p:nvPr/>
        </p:nvSpPr>
        <p:spPr>
          <a:xfrm>
            <a:off x="1486080" y="1295280"/>
            <a:ext cx="53168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Primární </a:t>
            </a:r>
            <a:r>
              <a:rPr b="0" lang="en-US" sz="1800" spc="-1" strike="noStrike">
                <a:solidFill>
                  <a:srgbClr val="000000"/>
                </a:solidFill>
                <a:latin typeface="Arial"/>
                <a:ea typeface="DejaVu Sans"/>
              </a:rPr>
              <a:t>(sekven</a:t>
            </a:r>
            <a:r>
              <a:rPr b="0" lang="cs-CZ" sz="1800" spc="-1" strike="noStrike">
                <a:solidFill>
                  <a:srgbClr val="000000"/>
                </a:solidFill>
                <a:latin typeface="Arial"/>
                <a:ea typeface="DejaVu Sans"/>
              </a:rPr>
              <a:t>ční</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databáze</a:t>
            </a:r>
            <a:r>
              <a:rPr b="0" lang="en-US" sz="1800" spc="-1" strike="noStrike">
                <a:solidFill>
                  <a:srgbClr val="000000"/>
                </a:solidFill>
                <a:latin typeface="Arial"/>
                <a:ea typeface="DejaVu Sans"/>
              </a:rPr>
              <a:t> nukleov</a:t>
            </a:r>
            <a:r>
              <a:rPr b="0" lang="cs-CZ" sz="1800" spc="-1" strike="noStrike">
                <a:solidFill>
                  <a:srgbClr val="000000"/>
                </a:solidFill>
                <a:latin typeface="Arial"/>
                <a:ea typeface="DejaVu Sans"/>
              </a:rPr>
              <a:t>ých kyselin:</a:t>
            </a:r>
            <a:endParaRPr b="0" lang="en-US" sz="1800" spc="-1" strike="noStrike">
              <a:solidFill>
                <a:srgbClr val="000000"/>
              </a:solidFill>
              <a:latin typeface="Arial"/>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45" name="" descr=""/>
          <p:cNvPicPr/>
          <p:nvPr/>
        </p:nvPicPr>
        <p:blipFill>
          <a:blip r:embed="rId1"/>
          <a:stretch/>
        </p:blipFill>
        <p:spPr>
          <a:xfrm>
            <a:off x="100080" y="1189080"/>
            <a:ext cx="8129520" cy="4106880"/>
          </a:xfrm>
          <a:prstGeom prst="rect">
            <a:avLst/>
          </a:prstGeom>
          <a:ln>
            <a:noFill/>
          </a:ln>
        </p:spPr>
      </p:pic>
      <p:sp>
        <p:nvSpPr>
          <p:cNvPr id="246" name="CustomShape 1"/>
          <p:cNvSpPr/>
          <p:nvPr/>
        </p:nvSpPr>
        <p:spPr>
          <a:xfrm>
            <a:off x="2193840" y="549360"/>
            <a:ext cx="617076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Expanze repetic CTG v genu DMPK – myotonicka dystrofie</a:t>
            </a:r>
            <a:endParaRPr b="0" lang="en-US" sz="1800" spc="-1" strike="noStrike">
              <a:solidFill>
                <a:srgbClr val="000000"/>
              </a:solidFill>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7" name="CustomShape 1"/>
          <p:cNvSpPr/>
          <p:nvPr/>
        </p:nvSpPr>
        <p:spPr>
          <a:xfrm>
            <a:off x="2193840" y="549360"/>
            <a:ext cx="617076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Expanze repetic CTG v genu DMPK – myotonicka dystrofie</a:t>
            </a:r>
            <a:endParaRPr b="0" lang="en-US" sz="1800" spc="-1" strike="noStrike">
              <a:solidFill>
                <a:srgbClr val="000000"/>
              </a:solidFill>
              <a:latin typeface="Arial"/>
            </a:endParaRPr>
          </a:p>
        </p:txBody>
      </p:sp>
      <p:pic>
        <p:nvPicPr>
          <p:cNvPr id="248" name="" descr=""/>
          <p:cNvPicPr/>
          <p:nvPr/>
        </p:nvPicPr>
        <p:blipFill>
          <a:blip r:embed="rId1"/>
          <a:stretch/>
        </p:blipFill>
        <p:spPr>
          <a:xfrm>
            <a:off x="93600" y="1096920"/>
            <a:ext cx="5850000" cy="3747960"/>
          </a:xfrm>
          <a:prstGeom prst="rect">
            <a:avLst/>
          </a:prstGeom>
          <a:ln>
            <a:noFill/>
          </a:ln>
        </p:spPr>
      </p:pic>
      <p:pic>
        <p:nvPicPr>
          <p:cNvPr id="249" name="" descr=""/>
          <p:cNvPicPr/>
          <p:nvPr/>
        </p:nvPicPr>
        <p:blipFill>
          <a:blip r:embed="rId2"/>
          <a:stretch/>
        </p:blipFill>
        <p:spPr>
          <a:xfrm>
            <a:off x="4846680" y="1096920"/>
            <a:ext cx="5850000" cy="3738600"/>
          </a:xfrm>
          <a:prstGeom prst="rect">
            <a:avLst/>
          </a:prstGeom>
          <a:ln>
            <a:noFill/>
          </a:ln>
        </p:spPr>
      </p:pic>
      <p:pic>
        <p:nvPicPr>
          <p:cNvPr id="250" name="" descr=""/>
          <p:cNvPicPr/>
          <p:nvPr/>
        </p:nvPicPr>
        <p:blipFill>
          <a:blip r:embed="rId3"/>
          <a:stretch/>
        </p:blipFill>
        <p:spPr>
          <a:xfrm>
            <a:off x="2652840" y="4216320"/>
            <a:ext cx="5849640" cy="382896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1" name="" descr=""/>
          <p:cNvPicPr/>
          <p:nvPr/>
        </p:nvPicPr>
        <p:blipFill>
          <a:blip r:embed="rId1"/>
          <a:stretch/>
        </p:blipFill>
        <p:spPr>
          <a:xfrm>
            <a:off x="639720" y="571680"/>
            <a:ext cx="5486400" cy="3085920"/>
          </a:xfrm>
          <a:prstGeom prst="rect">
            <a:avLst/>
          </a:prstGeom>
          <a:ln>
            <a:noFill/>
          </a:ln>
        </p:spPr>
      </p:pic>
      <p:pic>
        <p:nvPicPr>
          <p:cNvPr id="252" name="" descr=""/>
          <p:cNvPicPr/>
          <p:nvPr/>
        </p:nvPicPr>
        <p:blipFill>
          <a:blip r:embed="rId2"/>
          <a:stretch/>
        </p:blipFill>
        <p:spPr>
          <a:xfrm>
            <a:off x="92160" y="3565440"/>
            <a:ext cx="5851440" cy="3291120"/>
          </a:xfrm>
          <a:prstGeom prst="rect">
            <a:avLst/>
          </a:prstGeom>
          <a:ln>
            <a:noFill/>
          </a:ln>
        </p:spPr>
      </p:pic>
      <p:sp>
        <p:nvSpPr>
          <p:cNvPr id="253" name="Line 1"/>
          <p:cNvSpPr/>
          <p:nvPr/>
        </p:nvSpPr>
        <p:spPr>
          <a:xfrm flipH="1">
            <a:off x="4841640" y="1828800"/>
            <a:ext cx="2020680" cy="1440"/>
          </a:xfrm>
          <a:prstGeom prst="line">
            <a:avLst/>
          </a:prstGeom>
          <a:ln w="9360">
            <a:solidFill>
              <a:srgbClr val="3465a4"/>
            </a:solidFill>
            <a:round/>
            <a:tailEnd len="med" type="triangle" w="med"/>
          </a:ln>
        </p:spPr>
        <p:style>
          <a:lnRef idx="0"/>
          <a:fillRef idx="0"/>
          <a:effectRef idx="0"/>
          <a:fontRef idx="minor"/>
        </p:style>
      </p:sp>
      <p:sp>
        <p:nvSpPr>
          <p:cNvPr id="254" name="Line 2"/>
          <p:cNvSpPr/>
          <p:nvPr/>
        </p:nvSpPr>
        <p:spPr>
          <a:xfrm flipH="1">
            <a:off x="4933800" y="2743200"/>
            <a:ext cx="1563840" cy="1440"/>
          </a:xfrm>
          <a:prstGeom prst="line">
            <a:avLst/>
          </a:prstGeom>
          <a:ln w="9360">
            <a:solidFill>
              <a:srgbClr val="3465a4"/>
            </a:solidFill>
            <a:round/>
            <a:tailEnd len="med" type="triangle" w="med"/>
          </a:ln>
        </p:spPr>
        <p:style>
          <a:lnRef idx="0"/>
          <a:fillRef idx="0"/>
          <a:effectRef idx="0"/>
          <a:fontRef idx="minor"/>
        </p:style>
      </p:sp>
      <p:sp>
        <p:nvSpPr>
          <p:cNvPr id="255" name="CustomShape 3"/>
          <p:cNvSpPr/>
          <p:nvPr/>
        </p:nvSpPr>
        <p:spPr>
          <a:xfrm>
            <a:off x="6226200" y="2835360"/>
            <a:ext cx="24606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Zpřesněný basecalling</a:t>
            </a:r>
            <a:endParaRPr b="0" lang="en-US" sz="1800" spc="-1" strike="noStrike">
              <a:solidFill>
                <a:srgbClr val="000000"/>
              </a:solidFill>
              <a:latin typeface="Arial"/>
            </a:endParaRPr>
          </a:p>
        </p:txBody>
      </p:sp>
      <p:sp>
        <p:nvSpPr>
          <p:cNvPr id="256" name="CustomShape 4"/>
          <p:cNvSpPr/>
          <p:nvPr/>
        </p:nvSpPr>
        <p:spPr>
          <a:xfrm>
            <a:off x="6226200" y="2836800"/>
            <a:ext cx="24606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Zpřesněný basecalling</a:t>
            </a:r>
            <a:endParaRPr b="0" lang="en-US" sz="1800" spc="-1" strike="noStrike">
              <a:solidFill>
                <a:srgbClr val="000000"/>
              </a:solidFill>
              <a:latin typeface="Arial"/>
            </a:endParaRPr>
          </a:p>
        </p:txBody>
      </p:sp>
      <p:sp>
        <p:nvSpPr>
          <p:cNvPr id="257" name="CustomShape 5"/>
          <p:cNvSpPr/>
          <p:nvPr/>
        </p:nvSpPr>
        <p:spPr>
          <a:xfrm>
            <a:off x="6126120" y="5851440"/>
            <a:ext cx="24606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Zpřesněný basecalling</a:t>
            </a:r>
            <a:endParaRPr b="0" lang="en-US" sz="1800" spc="-1" strike="noStrike">
              <a:solidFill>
                <a:srgbClr val="000000"/>
              </a:solidFill>
              <a:latin typeface="Arial"/>
            </a:endParaRPr>
          </a:p>
        </p:txBody>
      </p:sp>
      <p:sp>
        <p:nvSpPr>
          <p:cNvPr id="258" name="CustomShape 6"/>
          <p:cNvSpPr/>
          <p:nvPr/>
        </p:nvSpPr>
        <p:spPr>
          <a:xfrm>
            <a:off x="6492960" y="1463760"/>
            <a:ext cx="225720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Základní basecalling</a:t>
            </a:r>
            <a:endParaRPr b="0" lang="en-US" sz="1800" spc="-1" strike="noStrike">
              <a:solidFill>
                <a:srgbClr val="000000"/>
              </a:solidFill>
              <a:latin typeface="Arial"/>
            </a:endParaRPr>
          </a:p>
        </p:txBody>
      </p:sp>
      <p:sp>
        <p:nvSpPr>
          <p:cNvPr id="259" name="CustomShape 7"/>
          <p:cNvSpPr/>
          <p:nvPr/>
        </p:nvSpPr>
        <p:spPr>
          <a:xfrm>
            <a:off x="6245280" y="4481640"/>
            <a:ext cx="2257200" cy="4554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Základní basecalling</a:t>
            </a:r>
            <a:endParaRPr b="0" lang="en-US" sz="1800" spc="-1" strike="noStrike">
              <a:solidFill>
                <a:srgbClr val="000000"/>
              </a:solidFill>
              <a:latin typeface="Arial"/>
            </a:endParaRPr>
          </a:p>
        </p:txBody>
      </p:sp>
      <p:sp>
        <p:nvSpPr>
          <p:cNvPr id="260" name="CustomShape 8"/>
          <p:cNvSpPr/>
          <p:nvPr/>
        </p:nvSpPr>
        <p:spPr>
          <a:xfrm>
            <a:off x="2286000" y="182520"/>
            <a:ext cx="47052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Problém při basecallingu repetitivních oblastí</a:t>
            </a:r>
            <a:endParaRPr b="0" lang="en-US" sz="1800" spc="-1" strike="noStrike">
              <a:solidFill>
                <a:srgbClr val="000000"/>
              </a:solidFill>
              <a:latin typeface="Arial"/>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1" name="" descr=""/>
          <p:cNvPicPr/>
          <p:nvPr/>
        </p:nvPicPr>
        <p:blipFill>
          <a:blip r:embed="rId1"/>
          <a:stretch/>
        </p:blipFill>
        <p:spPr>
          <a:xfrm>
            <a:off x="322200" y="284040"/>
            <a:ext cx="4365720" cy="2551320"/>
          </a:xfrm>
          <a:prstGeom prst="rect">
            <a:avLst/>
          </a:prstGeom>
          <a:ln>
            <a:noFill/>
          </a:ln>
        </p:spPr>
      </p:pic>
      <p:pic>
        <p:nvPicPr>
          <p:cNvPr id="262" name="" descr=""/>
          <p:cNvPicPr/>
          <p:nvPr/>
        </p:nvPicPr>
        <p:blipFill>
          <a:blip r:embed="rId2"/>
          <a:stretch/>
        </p:blipFill>
        <p:spPr>
          <a:xfrm>
            <a:off x="5241960" y="117360"/>
            <a:ext cx="3954600" cy="2608200"/>
          </a:xfrm>
          <a:prstGeom prst="rect">
            <a:avLst/>
          </a:prstGeom>
          <a:ln>
            <a:noFill/>
          </a:ln>
        </p:spPr>
      </p:pic>
      <p:pic>
        <p:nvPicPr>
          <p:cNvPr id="263" name="" descr=""/>
          <p:cNvPicPr/>
          <p:nvPr/>
        </p:nvPicPr>
        <p:blipFill>
          <a:blip r:embed="rId3"/>
          <a:stretch/>
        </p:blipFill>
        <p:spPr>
          <a:xfrm>
            <a:off x="376200" y="2867040"/>
            <a:ext cx="4079880" cy="280368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4" name="" descr=""/>
          <p:cNvPicPr/>
          <p:nvPr/>
        </p:nvPicPr>
        <p:blipFill>
          <a:blip r:embed="rId1"/>
          <a:stretch/>
        </p:blipFill>
        <p:spPr>
          <a:xfrm>
            <a:off x="2481120" y="1415880"/>
            <a:ext cx="6451920" cy="3627720"/>
          </a:xfrm>
          <a:prstGeom prst="rect">
            <a:avLst/>
          </a:prstGeom>
          <a:ln>
            <a:noFill/>
          </a:ln>
        </p:spPr>
      </p:pic>
      <p:sp>
        <p:nvSpPr>
          <p:cNvPr id="265" name="CustomShape 1"/>
          <p:cNvSpPr/>
          <p:nvPr/>
        </p:nvSpPr>
        <p:spPr>
          <a:xfrm>
            <a:off x="329760" y="434880"/>
            <a:ext cx="1872360" cy="922680"/>
          </a:xfrm>
          <a:prstGeom prst="rect">
            <a:avLst/>
          </a:prstGeom>
          <a:solidFill>
            <a:srgbClr val="d1d1f0"/>
          </a:solidFill>
          <a:ln cap="sq" w="9360">
            <a:solidFill>
              <a:srgbClr val="ff0000"/>
            </a:solidFill>
            <a:miter/>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Protein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Nanopore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sequencing???</a:t>
            </a:r>
            <a:endParaRPr b="0" lang="en-US" sz="1800" spc="-1" strike="noStrike">
              <a:solidFill>
                <a:srgbClr val="000000"/>
              </a:solidFill>
              <a:latin typeface="Arial"/>
            </a:endParaRPr>
          </a:p>
        </p:txBody>
      </p:sp>
      <p:sp>
        <p:nvSpPr>
          <p:cNvPr id="266" name="CustomShape 2"/>
          <p:cNvSpPr/>
          <p:nvPr/>
        </p:nvSpPr>
        <p:spPr>
          <a:xfrm>
            <a:off x="1050840" y="5303880"/>
            <a:ext cx="17006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Main issues ??</a:t>
            </a:r>
            <a:endParaRPr b="0" lang="en-US" sz="1800" spc="-1" strike="noStrike">
              <a:solidFill>
                <a:srgbClr val="000000"/>
              </a:solidFill>
              <a:latin typeface="Arial"/>
            </a:endParaRPr>
          </a:p>
        </p:txBody>
      </p:sp>
      <p:sp>
        <p:nvSpPr>
          <p:cNvPr id="267" name="CustomShape 3"/>
          <p:cNvSpPr/>
          <p:nvPr/>
        </p:nvSpPr>
        <p:spPr>
          <a:xfrm>
            <a:off x="9360" y="6067440"/>
            <a:ext cx="9041040" cy="51444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Unlike 4 nucleotides that make up DNA, proteins are composed of 20 amino acids, each with a different charge and virtually 100s of potential post-translational modifications [2]. Moreover, it has proved difficult to control the translocation of peptides across a nanopore as enzymes capable of ratcheting the peptide at a controlled rate have been difficult to identify and conjugate with existing nanopores. </a:t>
            </a:r>
            <a:endParaRPr b="0" lang="en-US" sz="1000" spc="-1" strike="noStrike">
              <a:solidFill>
                <a:srgbClr val="000000"/>
              </a:solidFill>
              <a:latin typeface="Arial"/>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8" name="CustomShape 1"/>
          <p:cNvSpPr/>
          <p:nvPr/>
        </p:nvSpPr>
        <p:spPr>
          <a:xfrm>
            <a:off x="767880" y="836640"/>
            <a:ext cx="6841440" cy="4799880"/>
          </a:xfrm>
          <a:prstGeom prst="rect">
            <a:avLst/>
          </a:prstGeom>
          <a:noFill/>
          <a:ln>
            <a:noFill/>
          </a:ln>
        </p:spPr>
        <p:style>
          <a:lnRef idx="0"/>
          <a:fillRef idx="0"/>
          <a:effectRef idx="0"/>
          <a:fontRef idx="minor"/>
        </p:style>
        <p:txBody>
          <a:bodyPr wrap="none" lIns="90000" rIns="90000" tIns="45000" bIns="45000">
            <a:spAutoFit/>
          </a:bodyPr>
          <a:p>
            <a:pPr marL="279360" indent="-279360">
              <a:lnSpc>
                <a:spcPct val="100000"/>
              </a:lnSpc>
              <a:spcBef>
                <a:spcPts val="11"/>
              </a:spcBef>
              <a:spcAft>
                <a:spcPts val="11"/>
              </a:spcAft>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Mutace/varianty (odchylky od referenčnÍ sekvence)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NGS: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panel genů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Exom →  WES – whole exom sequencing (</a:t>
            </a:r>
            <a:r>
              <a:rPr b="0" lang="en-GB" sz="1800" spc="-1" strike="noStrike">
                <a:solidFill>
                  <a:srgbClr val="000000"/>
                </a:solidFill>
                <a:latin typeface="Arial"/>
                <a:ea typeface="DejaVu Sans"/>
              </a:rPr>
              <a:t>2% </a:t>
            </a:r>
            <a:r>
              <a:rPr b="0" lang="cs-CZ" sz="1800" spc="-1" strike="noStrike">
                <a:solidFill>
                  <a:srgbClr val="000000"/>
                </a:solidFill>
                <a:latin typeface="Arial"/>
                <a:ea typeface="DejaVu Sans"/>
              </a:rPr>
              <a:t>genomu)</a:t>
            </a:r>
            <a:r>
              <a:rPr b="0" lang="en-GB" sz="1800" spc="-1" strike="noStrike">
                <a:solidFill>
                  <a:srgbClr val="000000"/>
                </a:solidFill>
                <a:latin typeface="Arial"/>
                <a:ea typeface="DejaVu Sans"/>
              </a:rPr>
              <a:t>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Genom → WGS – whole genome sequencing</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3c8c93"/>
                </a:solidFill>
                <a:latin typeface="Arial"/>
                <a:ea typeface="DejaVu Sans"/>
              </a:rPr>
              <a:t>Sekvenování identifikuje (známé) varianty nebo odhalí nové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3c8c93"/>
                </a:solidFill>
                <a:latin typeface="Arial"/>
                <a:ea typeface="DejaVu Sans"/>
              </a:rPr>
              <a:t>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3c8c93"/>
                </a:solidFill>
                <a:latin typeface="Arial"/>
                <a:ea typeface="DejaVu Sans"/>
              </a:rPr>
              <a:t>                               </a:t>
            </a:r>
            <a:r>
              <a:rPr b="0" lang="cs-CZ" sz="1800" spc="-1" strike="noStrike">
                <a:solidFill>
                  <a:srgbClr val="3c8c93"/>
                </a:solidFill>
                <a:latin typeface="Arial"/>
                <a:ea typeface="DejaVu Sans"/>
              </a:rPr>
              <a:t>(jsou skutečně kauzální???)</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9" name="CustomShape 1"/>
          <p:cNvSpPr/>
          <p:nvPr/>
        </p:nvSpPr>
        <p:spPr>
          <a:xfrm>
            <a:off x="457560" y="2011320"/>
            <a:ext cx="8584560" cy="1750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mutační databáze: germinální mutací</a:t>
            </a:r>
            <a:r>
              <a:rPr b="0" lang="en-GB" sz="1800" spc="-1" strike="noStrike">
                <a:solidFill>
                  <a:srgbClr val="000000"/>
                </a:solidFill>
                <a:latin typeface="Arial"/>
                <a:ea typeface="DejaVu Sans"/>
              </a:rPr>
              <a:t> (</a:t>
            </a:r>
            <a:r>
              <a:rPr b="1" lang="en-GB" sz="1800" spc="-1" strike="noStrike">
                <a:solidFill>
                  <a:srgbClr val="ff0000"/>
                </a:solidFill>
                <a:latin typeface="Arial"/>
                <a:ea typeface="DejaVu Sans"/>
              </a:rPr>
              <a:t>HGMD</a:t>
            </a:r>
            <a:r>
              <a:rPr b="0" lang="en-GB" sz="1800" spc="-1" strike="noStrike">
                <a:solidFill>
                  <a:srgbClr val="000000"/>
                </a:solidFill>
                <a:latin typeface="Arial"/>
                <a:ea typeface="DejaVu Sans"/>
              </a:rPr>
              <a:t>), somatické (COSMIC)</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Specializované: </a:t>
            </a:r>
            <a:r>
              <a:rPr b="0" lang="en-GB" sz="1800" spc="-1" strike="noStrike">
                <a:solidFill>
                  <a:srgbClr val="000000"/>
                </a:solidFill>
                <a:latin typeface="Arial"/>
                <a:ea typeface="DejaVu Sans"/>
              </a:rPr>
              <a:t>(</a:t>
            </a:r>
            <a:r>
              <a:rPr b="1" lang="en-GB" sz="1800" spc="-1" strike="noStrike">
                <a:solidFill>
                  <a:srgbClr val="ff99ff"/>
                </a:solidFill>
                <a:latin typeface="Arial"/>
                <a:ea typeface="DejaVu Sans"/>
              </a:rPr>
              <a:t>PAHdb</a:t>
            </a:r>
            <a:r>
              <a:rPr b="0" lang="en-GB" sz="1800" spc="-1" strike="noStrike">
                <a:solidFill>
                  <a:srgbClr val="000000"/>
                </a:solidFill>
                <a:latin typeface="Arial"/>
                <a:ea typeface="DejaVu Sans"/>
              </a:rPr>
              <a:t>, </a:t>
            </a:r>
            <a:r>
              <a:rPr b="1" lang="en-GB" sz="1800" spc="-1" strike="noStrike">
                <a:solidFill>
                  <a:srgbClr val="7030a0"/>
                </a:solidFill>
                <a:latin typeface="Arial"/>
                <a:ea typeface="DejaVu Sans"/>
              </a:rPr>
              <a:t>Leiden</a:t>
            </a:r>
            <a:r>
              <a:rPr b="1" lang="cs-CZ" sz="1800" spc="-1" strike="noStrike">
                <a:solidFill>
                  <a:srgbClr val="7030a0"/>
                </a:solidFill>
                <a:latin typeface="Arial"/>
                <a:ea typeface="DejaVu Sans"/>
              </a:rPr>
              <a:t>, </a:t>
            </a:r>
            <a:r>
              <a:rPr b="1" lang="en-GB" sz="1800" spc="-1" strike="noStrike">
                <a:solidFill>
                  <a:srgbClr val="92d050"/>
                </a:solidFill>
                <a:latin typeface="Arial"/>
                <a:ea typeface="DejaVu Sans"/>
              </a:rPr>
              <a:t>IARC TP53 Database</a:t>
            </a:r>
            <a:r>
              <a:rPr b="1" lang="cs-CZ" sz="1800" spc="-1" strike="noStrike">
                <a:solidFill>
                  <a:srgbClr val="92d050"/>
                </a:solidFill>
                <a:latin typeface="Arial"/>
                <a:ea typeface="DejaVu Sans"/>
              </a:rPr>
              <a:t> – somatické</a:t>
            </a:r>
            <a:r>
              <a:rPr b="1" lang="en-GB" sz="1800" spc="-1" strike="noStrike">
                <a:solidFill>
                  <a:srgbClr val="92d050"/>
                </a:solidFill>
                <a:latin typeface="Arial"/>
                <a:ea typeface="DejaVu Sans"/>
              </a:rPr>
              <a:t>/germin</a:t>
            </a:r>
            <a:r>
              <a:rPr b="1" lang="cs-CZ" sz="1800" spc="-1" strike="noStrike">
                <a:solidFill>
                  <a:srgbClr val="92d050"/>
                </a:solidFill>
                <a:latin typeface="Arial"/>
                <a:ea typeface="DejaVu Sans"/>
              </a:rPr>
              <a:t>ální</a:t>
            </a:r>
            <a:r>
              <a:rPr b="0" lang="en-GB"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270" name="CustomShape 2"/>
          <p:cNvSpPr/>
          <p:nvPr/>
        </p:nvSpPr>
        <p:spPr>
          <a:xfrm>
            <a:off x="2011320" y="1274760"/>
            <a:ext cx="3662280" cy="3445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Je nalezená mutace popsaná????</a:t>
            </a:r>
            <a:endParaRPr b="0" lang="en-US" sz="1800" spc="-1" strike="noStrike">
              <a:solidFill>
                <a:srgbClr val="000000"/>
              </a:solidFill>
              <a:latin typeface="Arial"/>
            </a:endParaRPr>
          </a:p>
        </p:txBody>
      </p:sp>
      <p:pic>
        <p:nvPicPr>
          <p:cNvPr id="271" name="" descr=""/>
          <p:cNvPicPr/>
          <p:nvPr/>
        </p:nvPicPr>
        <p:blipFill>
          <a:blip r:embed="rId1"/>
          <a:srcRect l="62605" t="35431" r="15547" b="44760"/>
          <a:stretch/>
        </p:blipFill>
        <p:spPr>
          <a:xfrm>
            <a:off x="6105600" y="977760"/>
            <a:ext cx="1941480" cy="1406520"/>
          </a:xfrm>
          <a:prstGeom prst="rect">
            <a:avLst/>
          </a:prstGeom>
          <a:ln>
            <a:noFill/>
          </a:ln>
        </p:spPr>
      </p:pic>
      <p:pic>
        <p:nvPicPr>
          <p:cNvPr id="272" name="" descr=""/>
          <p:cNvPicPr/>
          <p:nvPr/>
        </p:nvPicPr>
        <p:blipFill>
          <a:blip r:embed="rId2"/>
          <a:srcRect l="0" t="16989" r="1278" b="6202"/>
          <a:stretch/>
        </p:blipFill>
        <p:spPr>
          <a:xfrm>
            <a:off x="2468520" y="3343320"/>
            <a:ext cx="7040520" cy="3421080"/>
          </a:xfrm>
          <a:prstGeom prst="rect">
            <a:avLst/>
          </a:prstGeom>
          <a:ln>
            <a:noFill/>
          </a:ln>
        </p:spPr>
      </p:pic>
      <p:sp>
        <p:nvSpPr>
          <p:cNvPr id="273" name="CustomShape 3"/>
          <p:cNvSpPr/>
          <p:nvPr/>
        </p:nvSpPr>
        <p:spPr>
          <a:xfrm>
            <a:off x="92160" y="3498840"/>
            <a:ext cx="8229600" cy="28335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cs-CZ" sz="1800" spc="-1" strike="noStrike">
                <a:solidFill>
                  <a:srgbClr val="ff0000"/>
                </a:solidFill>
                <a:latin typeface="Arial"/>
                <a:ea typeface="DejaVu Sans"/>
              </a:rPr>
              <a:t>Human Gene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cs-CZ" sz="1800" spc="-1" strike="noStrike">
                <a:solidFill>
                  <a:srgbClr val="ff0000"/>
                </a:solidFill>
                <a:latin typeface="Arial"/>
                <a:ea typeface="DejaVu Sans"/>
              </a:rPr>
              <a:t>Mutation Database</a:t>
            </a:r>
            <a:r>
              <a:rPr b="1" lang="en-US" sz="1800" spc="-1" strike="noStrike">
                <a:solidFill>
                  <a:srgbClr val="ff0000"/>
                </a:solidFill>
                <a:latin typeface="Arial"/>
                <a:ea typeface="DejaVu Sans"/>
              </a:rPr>
              <a:t>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US" sz="1800" spc="-1" strike="noStrike">
                <a:solidFill>
                  <a:srgbClr val="ff0000"/>
                </a:solidFill>
                <a:latin typeface="Arial"/>
                <a:ea typeface="DejaVu Sans"/>
              </a:rPr>
              <a:t>(HGMD)</a:t>
            </a:r>
            <a:r>
              <a:rPr b="0" lang="cs-CZ" sz="1800" spc="-1" strike="noStrike">
                <a:solidFill>
                  <a:srgbClr val="000000"/>
                </a:solidFill>
                <a:latin typeface="Arial"/>
                <a:ea typeface="DejaVu Sans"/>
              </a:rPr>
              <a:t> –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databáze mutací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lidských genů v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kódujích oblastech.</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i="1" lang="en-US" sz="1800" spc="-1" strike="noStrike">
                <a:solidFill>
                  <a:srgbClr val="000000"/>
                </a:solidFill>
                <a:latin typeface="Arial"/>
                <a:ea typeface="DejaVu Sans"/>
              </a:rPr>
              <a:t>(vyc</a:t>
            </a:r>
            <a:r>
              <a:rPr b="0" i="1" lang="cs-CZ" sz="1800" spc="-1" strike="noStrike">
                <a:solidFill>
                  <a:srgbClr val="000000"/>
                </a:solidFill>
                <a:latin typeface="Arial"/>
                <a:ea typeface="DejaVu Sans"/>
              </a:rPr>
              <a:t>hází z primárních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i="1" lang="cs-CZ" sz="1800" spc="-1" strike="noStrike">
                <a:solidFill>
                  <a:srgbClr val="000000"/>
                </a:solidFill>
                <a:latin typeface="Arial"/>
                <a:ea typeface="DejaVu Sans"/>
              </a:rPr>
              <a:t>dat, manuální a </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i="1" lang="cs-CZ" sz="1800" spc="-1" strike="noStrike">
                <a:solidFill>
                  <a:srgbClr val="000000"/>
                </a:solidFill>
                <a:latin typeface="Arial"/>
                <a:ea typeface="DejaVu Sans"/>
              </a:rPr>
              <a:t>Automatické</a:t>
            </a:r>
            <a:endParaRPr b="0" lang="en-US" sz="18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i="1" lang="cs-CZ" sz="1800" spc="-1" strike="noStrike">
                <a:solidFill>
                  <a:srgbClr val="000000"/>
                </a:solidFill>
                <a:latin typeface="Arial"/>
                <a:ea typeface="DejaVu Sans"/>
              </a:rPr>
              <a:t> </a:t>
            </a:r>
            <a:r>
              <a:rPr b="0" i="1" lang="cs-CZ" sz="1800" spc="-1" strike="noStrike">
                <a:solidFill>
                  <a:srgbClr val="000000"/>
                </a:solidFill>
                <a:latin typeface="Arial"/>
                <a:ea typeface="DejaVu Sans"/>
              </a:rPr>
              <a:t>prohledávání)</a:t>
            </a:r>
            <a:endParaRPr b="0" lang="en-US" sz="1800" spc="-1" strike="noStrike">
              <a:solidFill>
                <a:srgbClr val="000000"/>
              </a:solid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4" name="CustomShape 1"/>
          <p:cNvSpPr/>
          <p:nvPr/>
        </p:nvSpPr>
        <p:spPr>
          <a:xfrm>
            <a:off x="1536840" y="2060640"/>
            <a:ext cx="6240240" cy="2027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Jak rozlišit mezi:</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Bežnou variantou [</a:t>
            </a:r>
            <a:r>
              <a:rPr b="0" lang="en-GB" sz="1800" spc="-1" strike="noStrike">
                <a:solidFill>
                  <a:srgbClr val="ff0000"/>
                </a:solidFill>
                <a:latin typeface="Arial"/>
                <a:ea typeface="DejaVu Sans"/>
              </a:rPr>
              <a:t>single nucleotide polymorphisms (SNPs)]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ff0000"/>
                </a:solidFill>
                <a:latin typeface="Arial"/>
                <a:ea typeface="DejaVu Sans"/>
              </a:rPr>
              <a:t>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a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kauzální mutací?</a:t>
            </a:r>
            <a:endParaRPr b="0" lang="en-US" sz="1800" spc="-1" strike="noStrike">
              <a:solidFill>
                <a:srgbClr val="000000"/>
              </a:solidFill>
              <a:latin typeface="Arial"/>
            </a:endParaRPr>
          </a:p>
        </p:txBody>
      </p:sp>
      <p:sp>
        <p:nvSpPr>
          <p:cNvPr id="275" name="CustomShape 2"/>
          <p:cNvSpPr/>
          <p:nvPr/>
        </p:nvSpPr>
        <p:spPr>
          <a:xfrm>
            <a:off x="2011320" y="1096920"/>
            <a:ext cx="338940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Co když mutace není popsaná?</a:t>
            </a:r>
            <a:endParaRPr b="0" lang="en-US" sz="1800" spc="-1" strike="noStrike">
              <a:solidFill>
                <a:srgbClr val="000000"/>
              </a:solid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6" name="CustomShape 1"/>
          <p:cNvSpPr/>
          <p:nvPr/>
        </p:nvSpPr>
        <p:spPr>
          <a:xfrm>
            <a:off x="2182680" y="620640"/>
            <a:ext cx="42177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Přístupy studia efektů missense mutací:</a:t>
            </a:r>
            <a:endParaRPr b="0" lang="en-US" sz="1800" spc="-1" strike="noStrike">
              <a:solidFill>
                <a:srgbClr val="000000"/>
              </a:solidFill>
              <a:latin typeface="Arial"/>
            </a:endParaRPr>
          </a:p>
        </p:txBody>
      </p:sp>
      <p:sp>
        <p:nvSpPr>
          <p:cNvPr id="277" name="CustomShape 2"/>
          <p:cNvSpPr/>
          <p:nvPr/>
        </p:nvSpPr>
        <p:spPr>
          <a:xfrm>
            <a:off x="555120" y="1854360"/>
            <a:ext cx="8314920" cy="2582280"/>
          </a:xfrm>
          <a:prstGeom prst="rect">
            <a:avLst/>
          </a:prstGeom>
          <a:noFill/>
          <a:ln>
            <a:noFill/>
          </a:ln>
        </p:spPr>
        <p:style>
          <a:lnRef idx="0"/>
          <a:fillRef idx="0"/>
          <a:effectRef idx="0"/>
          <a:fontRef idx="minor"/>
        </p:style>
        <p:txBody>
          <a:bodyPr wrap="none" lIns="90000" rIns="90000" tIns="45000" bIns="45000">
            <a:spAutoFit/>
          </a:bodyPr>
          <a:p>
            <a:pPr marL="279360" indent="-279360">
              <a:lnSpc>
                <a:spcPct val="100000"/>
              </a:lnSpc>
              <a:spcBef>
                <a:spcPts val="11"/>
              </a:spcBef>
              <a:spcAft>
                <a:spcPts val="11"/>
              </a:spcAft>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Funkční analýzy </a:t>
            </a:r>
            <a:r>
              <a:rPr b="0" lang="en-GB" sz="1800" spc="-1" strike="noStrike">
                <a:solidFill>
                  <a:srgbClr val="000000"/>
                </a:solidFill>
                <a:latin typeface="Arial"/>
                <a:ea typeface="DejaVu Sans"/>
              </a:rPr>
              <a:t>(exprese proteinu, stabilita, specifick</a:t>
            </a:r>
            <a:r>
              <a:rPr b="0" lang="cs-CZ" sz="1800" spc="-1" strike="noStrike">
                <a:solidFill>
                  <a:srgbClr val="000000"/>
                </a:solidFill>
                <a:latin typeface="Arial"/>
                <a:ea typeface="DejaVu Sans"/>
              </a:rPr>
              <a:t>é charakteristiky)</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časově  a finančně náročné</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Automatické </a:t>
            </a:r>
            <a:r>
              <a:rPr b="0" i="1" lang="cs-CZ" sz="1800" spc="-1" strike="noStrike">
                <a:solidFill>
                  <a:srgbClr val="000000"/>
                </a:solidFill>
                <a:latin typeface="Arial"/>
                <a:ea typeface="DejaVu Sans"/>
              </a:rPr>
              <a:t>in silico</a:t>
            </a:r>
            <a:r>
              <a:rPr b="0" lang="cs-CZ" sz="1800" spc="-1" strike="noStrike">
                <a:solidFill>
                  <a:srgbClr val="000000"/>
                </a:solidFill>
                <a:latin typeface="Arial"/>
                <a:ea typeface="DejaVu Sans"/>
              </a:rPr>
              <a:t> programy </a:t>
            </a:r>
            <a:r>
              <a:rPr b="0" lang="en-GB" sz="1800" spc="-1" strike="noStrike">
                <a:solidFill>
                  <a:srgbClr val="000000"/>
                </a:solidFill>
                <a:latin typeface="Arial"/>
                <a:ea typeface="DejaVu Sans"/>
              </a:rPr>
              <a:t>(SIFT, PolyPhen, SNPs3D, FODLX..)</a:t>
            </a:r>
            <a:r>
              <a:rPr b="0" lang="cs-CZ" sz="1800" spc="-1" strike="noStrike">
                <a:solidFill>
                  <a:srgbClr val="000000"/>
                </a:solidFill>
                <a:latin typeface="Arial"/>
                <a:ea typeface="DejaVu Sans"/>
              </a:rPr>
              <a:t>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rychlé a spolehlivost </a:t>
            </a:r>
            <a:r>
              <a:rPr b="0" lang="en-GB" sz="1800" spc="-1" strike="noStrike">
                <a:solidFill>
                  <a:srgbClr val="000000"/>
                </a:solidFill>
                <a:latin typeface="Arial"/>
                <a:ea typeface="DejaVu Sans"/>
              </a:rPr>
              <a:t>pr</a:t>
            </a:r>
            <a:r>
              <a:rPr b="0" lang="cs-CZ" sz="1800" spc="-1" strike="noStrike">
                <a:solidFill>
                  <a:srgbClr val="000000"/>
                </a:solidFill>
                <a:latin typeface="Arial"/>
                <a:ea typeface="DejaVu Sans"/>
              </a:rPr>
              <a:t>ůměrně 70 </a:t>
            </a:r>
            <a:r>
              <a:rPr b="0" lang="en-GB" sz="1800" spc="-1" strike="noStrike">
                <a:solidFill>
                  <a:srgbClr val="000000"/>
                </a:solidFill>
                <a:latin typeface="Arial"/>
                <a:ea typeface="DejaVu Sans"/>
              </a:rPr>
              <a:t>%</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79360" indent="-279360">
              <a:lnSpc>
                <a:spcPct val="100000"/>
              </a:lnSpc>
              <a:spcBef>
                <a:spcPts val="11"/>
              </a:spcBef>
              <a:spcAft>
                <a:spcPts val="11"/>
              </a:spcAft>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Strukturn</a:t>
            </a:r>
            <a:r>
              <a:rPr b="0" lang="cs-CZ" sz="1800" spc="-1" strike="noStrike">
                <a:solidFill>
                  <a:srgbClr val="000000"/>
                </a:solidFill>
                <a:latin typeface="Arial"/>
                <a:ea typeface="DejaVu Sans"/>
              </a:rPr>
              <a:t>í analýza pomocí molekulového modelování</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časově a finančně středně náročné, podhled do mechanismu účinky na</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atomární úrovni, je to ale stále predikce </a:t>
            </a:r>
            <a:endParaRPr b="0" lang="en-US" sz="1800" spc="-1" strike="noStrike">
              <a:solidFill>
                <a:srgbClr val="000000"/>
              </a:solid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8" name="CustomShape 1"/>
          <p:cNvSpPr/>
          <p:nvPr/>
        </p:nvSpPr>
        <p:spPr>
          <a:xfrm>
            <a:off x="814320" y="568440"/>
            <a:ext cx="756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Automatické analýzy missense mutací </a:t>
            </a:r>
            <a:r>
              <a:rPr b="0" lang="en-US" sz="1800" spc="-1" strike="noStrike" u="sng">
                <a:solidFill>
                  <a:srgbClr val="000000"/>
                </a:solidFill>
                <a:uFillTx/>
                <a:latin typeface="Arial"/>
                <a:ea typeface="DejaVu Sans"/>
              </a:rPr>
              <a:t>pomoc</a:t>
            </a:r>
            <a:r>
              <a:rPr b="0" lang="cs-CZ" sz="1800" spc="-1" strike="noStrike" u="sng">
                <a:solidFill>
                  <a:srgbClr val="000000"/>
                </a:solidFill>
                <a:uFillTx/>
                <a:latin typeface="Arial"/>
                <a:ea typeface="DejaVu Sans"/>
              </a:rPr>
              <a:t>í bioinformatických nástrojů</a:t>
            </a:r>
            <a:endParaRPr b="0" lang="en-US" sz="1800" spc="-1" strike="noStrike">
              <a:solidFill>
                <a:srgbClr val="000000"/>
              </a:solidFill>
              <a:latin typeface="Arial"/>
            </a:endParaRPr>
          </a:p>
        </p:txBody>
      </p:sp>
      <p:sp>
        <p:nvSpPr>
          <p:cNvPr id="279" name="CustomShape 2"/>
          <p:cNvSpPr/>
          <p:nvPr/>
        </p:nvSpPr>
        <p:spPr>
          <a:xfrm>
            <a:off x="324000" y="1268280"/>
            <a:ext cx="4626000" cy="63900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SIFT</a:t>
            </a:r>
            <a:r>
              <a:rPr b="0" lang="cs-CZ" sz="1800" spc="-1" strike="noStrike">
                <a:solidFill>
                  <a:srgbClr val="000000"/>
                </a:solidFill>
                <a:latin typeface="Arial"/>
                <a:ea typeface="DejaVu Sans"/>
              </a:rPr>
              <a:t> - Sorting Tolerant From Intolerant </a:t>
            </a:r>
            <a:r>
              <a:rPr b="0" lang="en-US" sz="1800" spc="-1" strike="noStrike">
                <a:solidFill>
                  <a:srgbClr val="000000"/>
                </a:solidFill>
                <a:latin typeface="Arial"/>
                <a:ea typeface="DejaVu Sans"/>
              </a:rPr>
              <a:t>(</a:t>
            </a:r>
            <a:r>
              <a:rPr b="0" lang="cs-CZ" sz="1800" spc="-1" strike="noStrike">
                <a:solidFill>
                  <a:srgbClr val="000000"/>
                </a:solidFill>
                <a:latin typeface="Arial"/>
                <a:ea typeface="DejaVu Sans"/>
              </a:rPr>
              <a:t>http://sift.jcvi.org</a:t>
            </a:r>
            <a:r>
              <a:rPr b="0" lang="en-US" sz="1800" spc="-1" strike="noStrike">
                <a:solidFill>
                  <a:srgbClr val="000000"/>
                </a:solidFill>
                <a:latin typeface="Arial"/>
                <a:ea typeface="DejaVu Sans"/>
              </a:rPr>
              <a:t>)</a:t>
            </a:r>
            <a:endParaRPr b="0" lang="en-US" sz="1800" spc="-1" strike="noStrike">
              <a:solidFill>
                <a:srgbClr val="000000"/>
              </a:solidFill>
              <a:latin typeface="Arial"/>
            </a:endParaRPr>
          </a:p>
        </p:txBody>
      </p:sp>
      <p:sp>
        <p:nvSpPr>
          <p:cNvPr id="280" name="CustomShape 3"/>
          <p:cNvSpPr/>
          <p:nvPr/>
        </p:nvSpPr>
        <p:spPr>
          <a:xfrm>
            <a:off x="234720" y="1936800"/>
            <a:ext cx="4417200" cy="4522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SIFT assumes that important positions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r>
              <a:rPr b="0" lang="cs-CZ" sz="1800" spc="-1" strike="noStrike">
                <a:solidFill>
                  <a:srgbClr val="000000"/>
                </a:solidFill>
                <a:latin typeface="Arial"/>
                <a:ea typeface="DejaVu Sans"/>
              </a:rPr>
              <a:t>in a protein sequence have been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conserved throughout evolution and</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therefore substitutions at these positions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may affect protein function.</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U</a:t>
            </a:r>
            <a:r>
              <a:rPr b="0" lang="cs-CZ" sz="1800" spc="-1" strike="noStrike">
                <a:solidFill>
                  <a:srgbClr val="000000"/>
                </a:solidFill>
                <a:latin typeface="Arial"/>
                <a:ea typeface="DejaVu Sans"/>
              </a:rPr>
              <a:t>sing sequence homology, SIFT predicts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the effects of all possible substitutions at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each position in the protein sequence</a:t>
            </a:r>
            <a:r>
              <a:rPr b="0" lang="en-US"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Ú</a:t>
            </a:r>
            <a:r>
              <a:rPr b="0" lang="en-US" sz="1800" spc="-1" strike="noStrike">
                <a:solidFill>
                  <a:srgbClr val="000000"/>
                </a:solidFill>
                <a:latin typeface="Arial"/>
                <a:ea typeface="DejaVu Sans"/>
              </a:rPr>
              <a:t>sp</a:t>
            </a:r>
            <a:r>
              <a:rPr b="0" lang="cs-CZ" sz="1800" spc="-1" strike="noStrike">
                <a:solidFill>
                  <a:srgbClr val="000000"/>
                </a:solidFill>
                <a:latin typeface="Arial"/>
                <a:ea typeface="DejaVu Sans"/>
              </a:rPr>
              <a:t>ěšnost predikce </a:t>
            </a:r>
            <a:r>
              <a:rPr b="0" lang="en-US" sz="1800" spc="-1" strike="noStrike">
                <a:solidFill>
                  <a:srgbClr val="000000"/>
                </a:solidFill>
                <a:latin typeface="Arial"/>
                <a:ea typeface="DejaVu Sans"/>
              </a:rPr>
              <a:t>pro skupinu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kauz</a:t>
            </a:r>
            <a:r>
              <a:rPr b="0" lang="cs-CZ" sz="1800" spc="-1" strike="noStrike">
                <a:solidFill>
                  <a:srgbClr val="000000"/>
                </a:solidFill>
                <a:latin typeface="Arial"/>
                <a:ea typeface="DejaVu Sans"/>
              </a:rPr>
              <a:t>á</a:t>
            </a:r>
            <a:r>
              <a:rPr b="0" lang="en-US" sz="1800" spc="-1" strike="noStrike">
                <a:solidFill>
                  <a:srgbClr val="000000"/>
                </a:solidFill>
                <a:latin typeface="Arial"/>
                <a:ea typeface="DejaVu Sans"/>
              </a:rPr>
              <a:t>ln</a:t>
            </a:r>
            <a:r>
              <a:rPr b="0" lang="cs-CZ" sz="1800" spc="-1" strike="noStrike">
                <a:solidFill>
                  <a:srgbClr val="000000"/>
                </a:solidFill>
                <a:latin typeface="Arial"/>
                <a:ea typeface="DejaVu Sans"/>
              </a:rPr>
              <a:t>ích mutací 69</a:t>
            </a:r>
            <a:r>
              <a:rPr b="0" lang="en-US" sz="1800" spc="-1" strike="noStrike">
                <a:solidFill>
                  <a:srgbClr val="000000"/>
                </a:solidFill>
                <a:latin typeface="Arial"/>
                <a:ea typeface="DejaVu Sans"/>
              </a:rPr>
              <a:t>%</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Falešně pozitivní 19</a:t>
            </a:r>
            <a:r>
              <a:rPr b="0" lang="en-US" sz="1800" spc="-1" strike="noStrike">
                <a:solidFill>
                  <a:srgbClr val="000000"/>
                </a:solidFill>
                <a:latin typeface="Arial"/>
                <a:ea typeface="DejaVu Sans"/>
              </a:rPr>
              <a:t> %</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p:txBody>
      </p:sp>
      <p:pic>
        <p:nvPicPr>
          <p:cNvPr id="281" name="" descr=""/>
          <p:cNvPicPr/>
          <p:nvPr/>
        </p:nvPicPr>
        <p:blipFill>
          <a:blip r:embed="rId1"/>
          <a:srcRect l="51392" t="22134" r="7865" b="17335"/>
          <a:stretch/>
        </p:blipFill>
        <p:spPr>
          <a:xfrm>
            <a:off x="4716360" y="1413000"/>
            <a:ext cx="4297320" cy="510840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0" name="CustomShape 1"/>
          <p:cNvSpPr/>
          <p:nvPr/>
        </p:nvSpPr>
        <p:spPr>
          <a:xfrm>
            <a:off x="911160" y="189000"/>
            <a:ext cx="20466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800" spc="-1" strike="noStrike">
                <a:solidFill>
                  <a:srgbClr val="000000"/>
                </a:solidFill>
                <a:latin typeface="Arial"/>
                <a:ea typeface="DejaVu Sans"/>
              </a:rPr>
              <a:t>Form</a:t>
            </a:r>
            <a:r>
              <a:rPr b="0" lang="cs-CZ" sz="1800" spc="-1" strike="noStrike">
                <a:solidFill>
                  <a:srgbClr val="000000"/>
                </a:solidFill>
                <a:latin typeface="Arial"/>
                <a:ea typeface="DejaVu Sans"/>
              </a:rPr>
              <a:t>á</a:t>
            </a:r>
            <a:r>
              <a:rPr b="0" lang="en-GB" sz="1800" spc="-1" strike="noStrike">
                <a:solidFill>
                  <a:srgbClr val="000000"/>
                </a:solidFill>
                <a:latin typeface="Arial"/>
                <a:ea typeface="DejaVu Sans"/>
              </a:rPr>
              <a:t>ty sekvenc</a:t>
            </a:r>
            <a:r>
              <a:rPr b="0" lang="cs-CZ" sz="1800" spc="-1" strike="noStrike">
                <a:solidFill>
                  <a:srgbClr val="000000"/>
                </a:solidFill>
                <a:latin typeface="Arial"/>
                <a:ea typeface="DejaVu Sans"/>
              </a:rPr>
              <a:t>í:</a:t>
            </a:r>
            <a:endParaRPr b="0" lang="en-US" sz="1800" spc="-1" strike="noStrike">
              <a:solidFill>
                <a:srgbClr val="000000"/>
              </a:solidFill>
              <a:latin typeface="Arial"/>
            </a:endParaRPr>
          </a:p>
        </p:txBody>
      </p:sp>
      <p:sp>
        <p:nvSpPr>
          <p:cNvPr id="101" name="CustomShape 2"/>
          <p:cNvSpPr/>
          <p:nvPr/>
        </p:nvSpPr>
        <p:spPr>
          <a:xfrm>
            <a:off x="171360" y="1289160"/>
            <a:ext cx="8982360" cy="16023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1" lang="en-GB" sz="1400" spc="-1" strike="noStrike">
                <a:solidFill>
                  <a:srgbClr val="ff0000"/>
                </a:solidFill>
                <a:latin typeface="Arial"/>
                <a:ea typeface="DejaVu Sans"/>
              </a:rPr>
              <a:t>&gt;</a:t>
            </a:r>
            <a:r>
              <a:rPr b="0" lang="en-GB" sz="1400" spc="-1" strike="noStrike">
                <a:solidFill>
                  <a:srgbClr val="ff0000"/>
                </a:solidFill>
                <a:latin typeface="Arial"/>
                <a:ea typeface="DejaVu Sans"/>
              </a:rPr>
              <a:t>sp|P00439|PH4H_HUMAN Phenylalanine-4-hydroxylase OS=Homo sapiens GN=PAH PE=1 SV=1 </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MSTAVLENPGLGRKLSDFGQETSYIEDNCNQNGAISLIFSLKEEVGALAKVLRLFEENDV NLTHIESRPSRLKKD</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EYEFFTHLDKRSLPALTNIIKILRHDIGATVHELSRDKKKDTVPW FPRTIQELDRFANQILSYGAELDADHPGFKD</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PVYRARRKQFADIAYNYRHGQPIPRVEYM EEEKKTWGTVFKTLKSLYKTHACYEYNHIFPLLEKYCGFHEDNIP</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QLEDVSQFLQTCTGF RLRPVAGLLSSRDFLGGLAFRVFHCTQYIRHGSKPMYTPEPDICHELLGHVPLFSDRSF</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A QFSQEIGLASLGAPDEYIEKLATIYWFTVEFGLCKQGDSIKAYGAGLLSSFGELQYCLSE KPKLLPLELEKTAIQ</a:t>
            </a:r>
            <a:endParaRPr b="0" lang="en-US" sz="1400" spc="-1" strike="noStrike">
              <a:solidFill>
                <a:srgbClr val="000000"/>
              </a:solidFill>
              <a:latin typeface="Arial"/>
            </a:endParaRPr>
          </a:p>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GB" sz="1400" spc="-1" strike="noStrike">
                <a:solidFill>
                  <a:srgbClr val="000000"/>
                </a:solidFill>
                <a:latin typeface="Arial"/>
                <a:ea typeface="DejaVu Sans"/>
              </a:rPr>
              <a:t>NYTVTEFQPLYYVAESFNDAKEKVRNFAATIPRPFSVRYDPYTQR IEVLDNTQQLKILADSINSEIGILCSALQKIK</a:t>
            </a:r>
            <a:endParaRPr b="0" lang="en-US" sz="1400" spc="-1" strike="noStrike">
              <a:solidFill>
                <a:srgbClr val="000000"/>
              </a:solidFill>
              <a:latin typeface="Arial"/>
            </a:endParaRPr>
          </a:p>
        </p:txBody>
      </p:sp>
      <p:sp>
        <p:nvSpPr>
          <p:cNvPr id="102" name="CustomShape 3"/>
          <p:cNvSpPr/>
          <p:nvPr/>
        </p:nvSpPr>
        <p:spPr>
          <a:xfrm>
            <a:off x="763200" y="765000"/>
            <a:ext cx="14626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cs-CZ" sz="1800" spc="-1" strike="noStrike">
                <a:solidFill>
                  <a:srgbClr val="000000"/>
                </a:solidFill>
                <a:latin typeface="Arial"/>
                <a:ea typeface="DejaVu Sans"/>
              </a:rPr>
              <a:t>Fasta formát</a:t>
            </a:r>
            <a:endParaRPr b="0" lang="en-US" sz="1800" spc="-1" strike="noStrike">
              <a:solidFill>
                <a:srgbClr val="000000"/>
              </a:solidFill>
              <a:latin typeface="Arial"/>
            </a:endParaRPr>
          </a:p>
        </p:txBody>
      </p:sp>
      <p:pic>
        <p:nvPicPr>
          <p:cNvPr id="103" name="" descr=""/>
          <p:cNvPicPr/>
          <p:nvPr/>
        </p:nvPicPr>
        <p:blipFill>
          <a:blip r:embed="rId1"/>
          <a:srcRect l="-964" t="35842" r="58087" b="17840"/>
          <a:stretch/>
        </p:blipFill>
        <p:spPr>
          <a:xfrm>
            <a:off x="1042920" y="3141720"/>
            <a:ext cx="6539040" cy="3421080"/>
          </a:xfrm>
          <a:prstGeom prst="rect">
            <a:avLst/>
          </a:prstGeom>
          <a:ln>
            <a:noFill/>
          </a:ln>
        </p:spPr>
      </p:pic>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2" name="CustomShape 1"/>
          <p:cNvSpPr/>
          <p:nvPr/>
        </p:nvSpPr>
        <p:spPr>
          <a:xfrm>
            <a:off x="2394000" y="981000"/>
            <a:ext cx="1460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Polyphen -2</a:t>
            </a: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pic>
        <p:nvPicPr>
          <p:cNvPr id="283" name="" descr=""/>
          <p:cNvPicPr/>
          <p:nvPr/>
        </p:nvPicPr>
        <p:blipFill>
          <a:blip r:embed="rId1"/>
          <a:srcRect l="10726" t="19000" r="13250" b="39651"/>
          <a:stretch/>
        </p:blipFill>
        <p:spPr>
          <a:xfrm>
            <a:off x="3240" y="2068560"/>
            <a:ext cx="5757840" cy="2503440"/>
          </a:xfrm>
          <a:prstGeom prst="rect">
            <a:avLst/>
          </a:prstGeom>
          <a:ln>
            <a:noFill/>
          </a:ln>
        </p:spPr>
      </p:pic>
      <p:sp>
        <p:nvSpPr>
          <p:cNvPr id="284" name="CustomShape 2"/>
          <p:cNvSpPr/>
          <p:nvPr/>
        </p:nvSpPr>
        <p:spPr>
          <a:xfrm>
            <a:off x="384120" y="5521320"/>
            <a:ext cx="27381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Falešně pozitivní </a:t>
            </a:r>
            <a:r>
              <a:rPr b="0" lang="en-US" sz="1800" spc="-1" strike="noStrike">
                <a:solidFill>
                  <a:srgbClr val="000000"/>
                </a:solidFill>
                <a:latin typeface="Arial"/>
                <a:ea typeface="DejaVu Sans"/>
              </a:rPr>
              <a:t>~ 20 %</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p:txBody>
      </p:sp>
      <p:sp>
        <p:nvSpPr>
          <p:cNvPr id="285" name="CustomShape 3"/>
          <p:cNvSpPr/>
          <p:nvPr/>
        </p:nvSpPr>
        <p:spPr>
          <a:xfrm>
            <a:off x="411480" y="4869000"/>
            <a:ext cx="270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Ú</a:t>
            </a:r>
            <a:r>
              <a:rPr b="0" lang="en-US" sz="1800" spc="-1" strike="noStrike">
                <a:solidFill>
                  <a:srgbClr val="000000"/>
                </a:solidFill>
                <a:latin typeface="Arial"/>
                <a:ea typeface="DejaVu Sans"/>
              </a:rPr>
              <a:t>sp</a:t>
            </a:r>
            <a:r>
              <a:rPr b="0" lang="cs-CZ" sz="1800" spc="-1" strike="noStrike">
                <a:solidFill>
                  <a:srgbClr val="000000"/>
                </a:solidFill>
                <a:latin typeface="Arial"/>
                <a:ea typeface="DejaVu Sans"/>
              </a:rPr>
              <a:t>ěšnost predikce </a:t>
            </a:r>
            <a:r>
              <a:rPr b="0" lang="en-US" sz="1800" spc="-1" strike="noStrike">
                <a:solidFill>
                  <a:srgbClr val="000000"/>
                </a:solidFill>
                <a:latin typeface="Arial"/>
                <a:ea typeface="DejaVu Sans"/>
              </a:rPr>
              <a:t>73%</a:t>
            </a:r>
            <a:endParaRPr b="0" lang="en-US" sz="1800" spc="-1" strike="noStrike">
              <a:solidFill>
                <a:srgbClr val="000000"/>
              </a:solidFill>
              <a:latin typeface="Arial"/>
            </a:endParaRPr>
          </a:p>
        </p:txBody>
      </p:sp>
      <p:sp>
        <p:nvSpPr>
          <p:cNvPr id="286" name="CustomShape 4"/>
          <p:cNvSpPr/>
          <p:nvPr/>
        </p:nvSpPr>
        <p:spPr>
          <a:xfrm>
            <a:off x="814320" y="568440"/>
            <a:ext cx="756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Automatické analýzy missense mutací </a:t>
            </a:r>
            <a:r>
              <a:rPr b="0" lang="en-US" sz="1800" spc="-1" strike="noStrike" u="sng">
                <a:solidFill>
                  <a:srgbClr val="000000"/>
                </a:solidFill>
                <a:uFillTx/>
                <a:latin typeface="Arial"/>
                <a:ea typeface="DejaVu Sans"/>
              </a:rPr>
              <a:t>pomoc</a:t>
            </a:r>
            <a:r>
              <a:rPr b="0" lang="cs-CZ" sz="1800" spc="-1" strike="noStrike" u="sng">
                <a:solidFill>
                  <a:srgbClr val="000000"/>
                </a:solidFill>
                <a:uFillTx/>
                <a:latin typeface="Arial"/>
                <a:ea typeface="DejaVu Sans"/>
              </a:rPr>
              <a:t>í bioinformatických nástrojů</a:t>
            </a:r>
            <a:endParaRPr b="0" lang="en-US" sz="1800" spc="-1" strike="noStrike">
              <a:solidFill>
                <a:srgbClr val="000000"/>
              </a:solidFill>
              <a:latin typeface="Arial"/>
            </a:endParaRPr>
          </a:p>
        </p:txBody>
      </p:sp>
      <p:sp>
        <p:nvSpPr>
          <p:cNvPr id="287" name="CustomShape 5"/>
          <p:cNvSpPr/>
          <p:nvPr/>
        </p:nvSpPr>
        <p:spPr>
          <a:xfrm>
            <a:off x="182520" y="1463760"/>
            <a:ext cx="88790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 </a:t>
            </a:r>
            <a:r>
              <a:rPr b="0" lang="en-US" sz="1800" spc="-1" strike="noStrike">
                <a:solidFill>
                  <a:srgbClr val="000000"/>
                </a:solidFill>
                <a:latin typeface="Arial"/>
              </a:rPr>
              <a:t>PolyPhen-2 uses eight sequence-based and three structure-based predictive features</a:t>
            </a:r>
            <a:endParaRPr b="0" lang="en-US" sz="1800" spc="-1" strike="noStrike">
              <a:solidFill>
                <a:srgbClr val="000000"/>
              </a:solidFill>
              <a:latin typeface="Arial"/>
            </a:endParaRPr>
          </a:p>
        </p:txBody>
      </p:sp>
      <p:sp>
        <p:nvSpPr>
          <p:cNvPr id="288" name="CustomShape 6"/>
          <p:cNvSpPr/>
          <p:nvPr/>
        </p:nvSpPr>
        <p:spPr>
          <a:xfrm>
            <a:off x="5668920" y="2651040"/>
            <a:ext cx="3424320" cy="234180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300" spc="-1" strike="noStrike">
                <a:solidFill>
                  <a:srgbClr val="000000"/>
                </a:solidFill>
                <a:latin typeface="Arial"/>
              </a:rPr>
              <a:t>Structural features. Three additional features were selected for proteins with known 3D structures: 1) the</a:t>
            </a:r>
            <a:endParaRPr b="0" lang="en-US" sz="13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300" spc="-1" strike="noStrike">
                <a:solidFill>
                  <a:srgbClr val="000000"/>
                </a:solidFill>
                <a:latin typeface="Arial"/>
              </a:rPr>
              <a:t>accessible surface area of the wild-type amino acid residue, 2) the change in the hydrophobic propensity</a:t>
            </a:r>
            <a:endParaRPr b="0" lang="en-US" sz="13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300" spc="-1" strike="noStrike">
                <a:solidFill>
                  <a:srgbClr val="000000"/>
                </a:solidFill>
                <a:latin typeface="Arial"/>
              </a:rPr>
              <a:t>in the form of “knowledge-based potential”, and 3) crystallographic B-factor reflecting conformational</a:t>
            </a:r>
            <a:endParaRPr b="0" lang="en-US" sz="1300" spc="-1" strike="noStrike">
              <a:solidFill>
                <a:srgbClr val="000000"/>
              </a:solidFill>
              <a:latin typeface="Arial"/>
            </a:endParaRPr>
          </a:p>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300" spc="-1" strike="noStrike">
                <a:solidFill>
                  <a:srgbClr val="000000"/>
                </a:solidFill>
                <a:latin typeface="Arial"/>
              </a:rPr>
              <a:t>mobility of the wild-type amino acid residue15</a:t>
            </a:r>
            <a:r>
              <a:rPr b="0" lang="en-US" sz="1800" spc="-1" strike="noStrike">
                <a:solidFill>
                  <a:srgbClr val="000000"/>
                </a:solidFill>
                <a:latin typeface="Arial"/>
              </a:rPr>
              <a:t>.</a:t>
            </a:r>
            <a:endParaRPr b="0" lang="en-US" sz="1800" spc="-1" strike="noStrike">
              <a:solidFill>
                <a:srgbClr val="000000"/>
              </a:solidFill>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9" name="CustomShape 1"/>
          <p:cNvSpPr/>
          <p:nvPr/>
        </p:nvSpPr>
        <p:spPr>
          <a:xfrm>
            <a:off x="612720" y="1413000"/>
            <a:ext cx="31525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cc3300"/>
                </a:solidFill>
                <a:latin typeface="Arial"/>
                <a:ea typeface="DejaVu Sans"/>
              </a:rPr>
              <a:t>FOLDX </a:t>
            </a:r>
            <a:r>
              <a:rPr b="0" lang="en-US" sz="1800" spc="-1" strike="noStrike">
                <a:solidFill>
                  <a:srgbClr val="000000"/>
                </a:solidFill>
                <a:latin typeface="Arial"/>
                <a:ea typeface="DejaVu Sans"/>
              </a:rPr>
              <a:t>(</a:t>
            </a:r>
            <a:r>
              <a:rPr b="0" lang="cs-CZ" sz="1800" spc="-1" strike="noStrike">
                <a:solidFill>
                  <a:srgbClr val="000000"/>
                </a:solidFill>
                <a:latin typeface="Arial"/>
                <a:ea typeface="DejaVu Sans"/>
              </a:rPr>
              <a:t>http://foldx.embl.de/</a:t>
            </a:r>
            <a:r>
              <a:rPr b="0" lang="en-US" sz="1800" spc="-1" strike="noStrike">
                <a:solidFill>
                  <a:srgbClr val="000000"/>
                </a:solidFill>
                <a:latin typeface="Arial"/>
                <a:ea typeface="DejaVu Sans"/>
              </a:rPr>
              <a:t>)</a:t>
            </a:r>
            <a:endParaRPr b="0" lang="en-US" sz="1800" spc="-1" strike="noStrike">
              <a:solidFill>
                <a:srgbClr val="000000"/>
              </a:solidFill>
              <a:latin typeface="Arial"/>
            </a:endParaRPr>
          </a:p>
        </p:txBody>
      </p:sp>
      <p:sp>
        <p:nvSpPr>
          <p:cNvPr id="290" name="CustomShape 2"/>
          <p:cNvSpPr/>
          <p:nvPr/>
        </p:nvSpPr>
        <p:spPr>
          <a:xfrm>
            <a:off x="814320" y="568440"/>
            <a:ext cx="756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Automatické analýzy missense mutací </a:t>
            </a:r>
            <a:r>
              <a:rPr b="0" lang="en-US" sz="1800" spc="-1" strike="noStrike" u="sng">
                <a:solidFill>
                  <a:srgbClr val="000000"/>
                </a:solidFill>
                <a:uFillTx/>
                <a:latin typeface="Arial"/>
                <a:ea typeface="DejaVu Sans"/>
              </a:rPr>
              <a:t>pomoc</a:t>
            </a:r>
            <a:r>
              <a:rPr b="0" lang="cs-CZ" sz="1800" spc="-1" strike="noStrike" u="sng">
                <a:solidFill>
                  <a:srgbClr val="000000"/>
                </a:solidFill>
                <a:uFillTx/>
                <a:latin typeface="Arial"/>
                <a:ea typeface="DejaVu Sans"/>
              </a:rPr>
              <a:t>í bioinformatických nástrojů</a:t>
            </a:r>
            <a:endParaRPr b="0" lang="en-US" sz="1800" spc="-1" strike="noStrike">
              <a:solidFill>
                <a:srgbClr val="000000"/>
              </a:solidFill>
              <a:latin typeface="Arial"/>
            </a:endParaRPr>
          </a:p>
        </p:txBody>
      </p:sp>
      <p:sp>
        <p:nvSpPr>
          <p:cNvPr id="291" name="CustomShape 3"/>
          <p:cNvSpPr/>
          <p:nvPr/>
        </p:nvSpPr>
        <p:spPr>
          <a:xfrm>
            <a:off x="527040" y="2629080"/>
            <a:ext cx="8221320" cy="641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E</a:t>
            </a:r>
            <a:r>
              <a:rPr b="0" lang="cs-CZ" sz="1800" spc="-1" strike="noStrike">
                <a:solidFill>
                  <a:srgbClr val="000000"/>
                </a:solidFill>
                <a:latin typeface="Arial"/>
                <a:ea typeface="DejaVu Sans"/>
              </a:rPr>
              <a:t>mpirical force field that was developed for the rapid evaluation of the effect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of mutations on the stability, folding and dynamics of proteins and nucleic acids </a:t>
            </a:r>
            <a:endParaRPr b="0" lang="en-US" sz="1800" spc="-1" strike="noStrike">
              <a:solidFill>
                <a:srgbClr val="000000"/>
              </a:solidFill>
              <a:latin typeface="Arial"/>
            </a:endParaRPr>
          </a:p>
        </p:txBody>
      </p:sp>
      <p:pic>
        <p:nvPicPr>
          <p:cNvPr id="292" name="" descr=""/>
          <p:cNvPicPr/>
          <p:nvPr/>
        </p:nvPicPr>
        <p:blipFill>
          <a:blip r:embed="rId1"/>
          <a:srcRect l="5246" t="47034" r="36143" b="37657"/>
          <a:stretch/>
        </p:blipFill>
        <p:spPr>
          <a:xfrm>
            <a:off x="1908000" y="3544920"/>
            <a:ext cx="4821480" cy="1004760"/>
          </a:xfrm>
          <a:prstGeom prst="rect">
            <a:avLst/>
          </a:prstGeom>
          <a:ln>
            <a:noFill/>
          </a:ln>
        </p:spPr>
      </p:pic>
      <p:sp>
        <p:nvSpPr>
          <p:cNvPr id="293" name="CustomShape 4"/>
          <p:cNvSpPr/>
          <p:nvPr/>
        </p:nvSpPr>
        <p:spPr>
          <a:xfrm>
            <a:off x="1165320" y="4672080"/>
            <a:ext cx="5356080" cy="24264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000" spc="-1" strike="noStrike">
                <a:solidFill>
                  <a:srgbClr val="000000"/>
                </a:solidFill>
                <a:latin typeface="Arial"/>
                <a:ea typeface="DejaVu Sans"/>
              </a:rPr>
              <a:t>(a . . . l) are relative weights of the different</a:t>
            </a:r>
            <a:r>
              <a:rPr b="0" lang="en-US" sz="1000" spc="-1" strike="noStrike">
                <a:solidFill>
                  <a:srgbClr val="000000"/>
                </a:solidFill>
                <a:latin typeface="Arial"/>
                <a:ea typeface="DejaVu Sans"/>
              </a:rPr>
              <a:t> </a:t>
            </a:r>
            <a:r>
              <a:rPr b="0" lang="cs-CZ" sz="1000" spc="-1" strike="noStrike">
                <a:solidFill>
                  <a:srgbClr val="000000"/>
                </a:solidFill>
                <a:latin typeface="Arial"/>
                <a:ea typeface="DejaVu Sans"/>
              </a:rPr>
              <a:t>energy terms used for the free energy calculation</a:t>
            </a:r>
            <a:endParaRPr b="0" lang="en-US" sz="1000" spc="-1" strike="noStrike">
              <a:solidFill>
                <a:srgbClr val="000000"/>
              </a:solidFill>
              <a:latin typeface="Arial"/>
            </a:endParaRPr>
          </a:p>
        </p:txBody>
      </p:sp>
      <p:sp>
        <p:nvSpPr>
          <p:cNvPr id="294" name="CustomShape 5"/>
          <p:cNvSpPr/>
          <p:nvPr/>
        </p:nvSpPr>
        <p:spPr>
          <a:xfrm>
            <a:off x="808200" y="5437080"/>
            <a:ext cx="182520" cy="363600"/>
          </a:xfrm>
          <a:prstGeom prst="rect">
            <a:avLst/>
          </a:prstGeom>
          <a:noFill/>
          <a:ln>
            <a:noFill/>
          </a:ln>
        </p:spPr>
        <p:style>
          <a:lnRef idx="0"/>
          <a:fillRef idx="0"/>
          <a:effectRef idx="0"/>
          <a:fontRef idx="minor"/>
        </p:style>
      </p:sp>
      <p:sp>
        <p:nvSpPr>
          <p:cNvPr id="295" name="CustomShape 6"/>
          <p:cNvSpPr/>
          <p:nvPr/>
        </p:nvSpPr>
        <p:spPr>
          <a:xfrm>
            <a:off x="522360" y="5510160"/>
            <a:ext cx="53701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Výpočty na lokálním PC ne přes web rozhraní nyní.</a:t>
            </a:r>
            <a:endParaRPr b="0" lang="en-US" sz="1800" spc="-1" strike="noStrike">
              <a:solidFill>
                <a:srgbClr val="000000"/>
              </a:solidFill>
              <a:latin typeface="Arial"/>
            </a:endParaRPr>
          </a:p>
        </p:txBody>
      </p:sp>
      <p:sp>
        <p:nvSpPr>
          <p:cNvPr id="296" name="CustomShape 7"/>
          <p:cNvSpPr/>
          <p:nvPr/>
        </p:nvSpPr>
        <p:spPr>
          <a:xfrm>
            <a:off x="519480" y="6157800"/>
            <a:ext cx="47268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Lze měnit počáteční nastavení: T</a:t>
            </a:r>
            <a:r>
              <a:rPr b="0" lang="en-US" sz="1800" spc="-1" strike="noStrike">
                <a:solidFill>
                  <a:srgbClr val="000000"/>
                </a:solidFill>
                <a:latin typeface="Arial"/>
                <a:ea typeface="DejaVu Sans"/>
              </a:rPr>
              <a:t>(K), c(M)…</a:t>
            </a: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297" name="CustomShape 8"/>
          <p:cNvSpPr/>
          <p:nvPr/>
        </p:nvSpPr>
        <p:spPr>
          <a:xfrm>
            <a:off x="5818320" y="907920"/>
            <a:ext cx="31586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Změna celkové volné energie</a:t>
            </a:r>
            <a:endParaRPr b="0" lang="en-US" sz="1800" spc="-1" strike="noStrike">
              <a:solidFill>
                <a:srgbClr val="000000"/>
              </a:solidFill>
              <a:latin typeface="Arial"/>
            </a:endParaRPr>
          </a:p>
        </p:txBody>
      </p:sp>
      <p:sp>
        <p:nvSpPr>
          <p:cNvPr id="298" name="CustomShape 9"/>
          <p:cNvSpPr/>
          <p:nvPr/>
        </p:nvSpPr>
        <p:spPr>
          <a:xfrm>
            <a:off x="5904000" y="1176480"/>
            <a:ext cx="22237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1800" spc="-1" strike="noStrike">
                <a:solidFill>
                  <a:srgbClr val="000000"/>
                </a:solidFill>
                <a:latin typeface="Symbol"/>
                <a:ea typeface="Symbol"/>
              </a:rPr>
              <a:t></a:t>
            </a:r>
            <a:r>
              <a:rPr b="0" i="1" lang="cs-CZ" sz="1800" spc="-1" strike="noStrike">
                <a:solidFill>
                  <a:srgbClr val="000000"/>
                </a:solidFill>
                <a:latin typeface="Arial"/>
                <a:ea typeface="DejaVu Sans"/>
              </a:rPr>
              <a:t>G = </a:t>
            </a:r>
            <a:r>
              <a:rPr b="0" i="1" lang="cs-CZ" sz="1800" spc="-1" strike="noStrike">
                <a:solidFill>
                  <a:srgbClr val="000000"/>
                </a:solidFill>
                <a:latin typeface="Symbol"/>
                <a:ea typeface="Symbol"/>
              </a:rPr>
              <a:t></a:t>
            </a:r>
            <a:r>
              <a:rPr b="0" i="1" lang="cs-CZ" sz="1800" spc="-1" strike="noStrike">
                <a:solidFill>
                  <a:srgbClr val="000000"/>
                </a:solidFill>
                <a:latin typeface="Arial"/>
                <a:ea typeface="DejaVu Sans"/>
              </a:rPr>
              <a:t>Gmut-</a:t>
            </a:r>
            <a:r>
              <a:rPr b="0" i="1" lang="cs-CZ" sz="1800" spc="-1" strike="noStrike">
                <a:solidFill>
                  <a:srgbClr val="000000"/>
                </a:solidFill>
                <a:latin typeface="Symbol"/>
                <a:ea typeface="Symbol"/>
              </a:rPr>
              <a:t></a:t>
            </a:r>
            <a:r>
              <a:rPr b="0" i="1" lang="cs-CZ" sz="1800" spc="-1" strike="noStrike">
                <a:solidFill>
                  <a:srgbClr val="000000"/>
                </a:solidFill>
                <a:latin typeface="Arial"/>
                <a:ea typeface="DejaVu Sans"/>
              </a:rPr>
              <a:t>Gwt</a:t>
            </a:r>
            <a:endParaRPr b="0" lang="en-US" sz="1800" spc="-1" strike="noStrike">
              <a:solidFill>
                <a:srgbClr val="000000"/>
              </a:solidFill>
              <a:latin typeface="Arial"/>
            </a:endParaRPr>
          </a:p>
        </p:txBody>
      </p:sp>
      <p:sp>
        <p:nvSpPr>
          <p:cNvPr id="299" name="CustomShape 10"/>
          <p:cNvSpPr/>
          <p:nvPr/>
        </p:nvSpPr>
        <p:spPr>
          <a:xfrm>
            <a:off x="5694120" y="1608120"/>
            <a:ext cx="3551760" cy="919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1800" spc="-1" strike="noStrike">
                <a:solidFill>
                  <a:srgbClr val="000000"/>
                </a:solidFill>
                <a:latin typeface="Symbol"/>
                <a:ea typeface="Symbol"/>
              </a:rPr>
              <a:t></a:t>
            </a:r>
            <a:r>
              <a:rPr b="0" i="1" lang="cs-CZ" sz="1800" spc="-1" strike="noStrike">
                <a:solidFill>
                  <a:srgbClr val="000000"/>
                </a:solidFill>
                <a:latin typeface="Arial"/>
                <a:ea typeface="DejaVu Sans"/>
              </a:rPr>
              <a:t>Gmut - </a:t>
            </a:r>
            <a:r>
              <a:rPr b="0" lang="cs-CZ" sz="1800" spc="-1" strike="noStrike">
                <a:solidFill>
                  <a:srgbClr val="000000"/>
                </a:solidFill>
                <a:latin typeface="Arial"/>
                <a:ea typeface="DejaVu Sans"/>
              </a:rPr>
              <a:t>free energy difference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between the folded and unfolded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states</a:t>
            </a:r>
            <a:endParaRPr b="0" lang="en-US" sz="1800" spc="-1" strike="noStrike">
              <a:solidFill>
                <a:srgbClr val="000000"/>
              </a:solidFill>
              <a:latin typeface="Arial"/>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0" name="CustomShape 1"/>
          <p:cNvSpPr/>
          <p:nvPr/>
        </p:nvSpPr>
        <p:spPr>
          <a:xfrm>
            <a:off x="1189080" y="1052640"/>
            <a:ext cx="31525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cc3300"/>
                </a:solidFill>
                <a:latin typeface="Arial"/>
                <a:ea typeface="DejaVu Sans"/>
              </a:rPr>
              <a:t>FOLDX </a:t>
            </a:r>
            <a:r>
              <a:rPr b="0" lang="en-US" sz="1800" spc="-1" strike="noStrike">
                <a:solidFill>
                  <a:srgbClr val="000000"/>
                </a:solidFill>
                <a:latin typeface="Arial"/>
                <a:ea typeface="DejaVu Sans"/>
              </a:rPr>
              <a:t>(</a:t>
            </a:r>
            <a:r>
              <a:rPr b="0" lang="cs-CZ" sz="1800" spc="-1" strike="noStrike">
                <a:solidFill>
                  <a:srgbClr val="000000"/>
                </a:solidFill>
                <a:latin typeface="Arial"/>
                <a:ea typeface="DejaVu Sans"/>
              </a:rPr>
              <a:t>http://foldx.embl.de/</a:t>
            </a:r>
            <a:r>
              <a:rPr b="0" lang="en-US" sz="1800" spc="-1" strike="noStrike">
                <a:solidFill>
                  <a:srgbClr val="000000"/>
                </a:solidFill>
                <a:latin typeface="Arial"/>
                <a:ea typeface="DejaVu Sans"/>
              </a:rPr>
              <a:t>)</a:t>
            </a:r>
            <a:endParaRPr b="0" lang="en-US" sz="1800" spc="-1" strike="noStrike">
              <a:solidFill>
                <a:srgbClr val="000000"/>
              </a:solidFill>
              <a:latin typeface="Arial"/>
            </a:endParaRPr>
          </a:p>
        </p:txBody>
      </p:sp>
      <p:sp>
        <p:nvSpPr>
          <p:cNvPr id="301" name="CustomShape 2"/>
          <p:cNvSpPr/>
          <p:nvPr/>
        </p:nvSpPr>
        <p:spPr>
          <a:xfrm>
            <a:off x="814320" y="568440"/>
            <a:ext cx="756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Automatické analýzy missense mutací </a:t>
            </a:r>
            <a:r>
              <a:rPr b="0" lang="en-US" sz="1800" spc="-1" strike="noStrike" u="sng">
                <a:solidFill>
                  <a:srgbClr val="000000"/>
                </a:solidFill>
                <a:uFillTx/>
                <a:latin typeface="Arial"/>
                <a:ea typeface="DejaVu Sans"/>
              </a:rPr>
              <a:t>pomoc</a:t>
            </a:r>
            <a:r>
              <a:rPr b="0" lang="cs-CZ" sz="1800" spc="-1" strike="noStrike" u="sng">
                <a:solidFill>
                  <a:srgbClr val="000000"/>
                </a:solidFill>
                <a:uFillTx/>
                <a:latin typeface="Arial"/>
                <a:ea typeface="DejaVu Sans"/>
              </a:rPr>
              <a:t>í bioinformatických nástrojů</a:t>
            </a:r>
            <a:endParaRPr b="0" lang="en-US" sz="1800" spc="-1" strike="noStrike">
              <a:solidFill>
                <a:srgbClr val="000000"/>
              </a:solidFill>
              <a:latin typeface="Arial"/>
            </a:endParaRPr>
          </a:p>
        </p:txBody>
      </p:sp>
      <p:sp>
        <p:nvSpPr>
          <p:cNvPr id="302" name="CustomShape 3"/>
          <p:cNvSpPr/>
          <p:nvPr/>
        </p:nvSpPr>
        <p:spPr>
          <a:xfrm>
            <a:off x="3803760" y="3957480"/>
            <a:ext cx="3338280" cy="33372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000000"/>
                </a:solidFill>
                <a:latin typeface="Arial"/>
                <a:ea typeface="DejaVu Sans"/>
              </a:rPr>
              <a:t>ΔΔG(change) = ΔG(MT) - ΔG(WT) </a:t>
            </a:r>
            <a:endParaRPr b="0" lang="en-US" sz="1600" spc="-1" strike="noStrike">
              <a:solidFill>
                <a:srgbClr val="000000"/>
              </a:solidFill>
              <a:latin typeface="Arial"/>
            </a:endParaRPr>
          </a:p>
        </p:txBody>
      </p:sp>
      <p:sp>
        <p:nvSpPr>
          <p:cNvPr id="303" name="CustomShape 4"/>
          <p:cNvSpPr/>
          <p:nvPr/>
        </p:nvSpPr>
        <p:spPr>
          <a:xfrm>
            <a:off x="3792240" y="4460760"/>
            <a:ext cx="5167800" cy="82620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cc3300"/>
                </a:solidFill>
                <a:latin typeface="Arial"/>
                <a:ea typeface="DejaVu Sans"/>
              </a:rPr>
              <a:t>ΔΔG(change) &gt; </a:t>
            </a:r>
            <a:r>
              <a:rPr b="0" lang="en-US" sz="1600" spc="-1" strike="noStrike">
                <a:solidFill>
                  <a:srgbClr val="cc3300"/>
                </a:solidFill>
                <a:latin typeface="Arial"/>
                <a:ea typeface="DejaVu Sans"/>
              </a:rPr>
              <a:t>1kcal/mol</a:t>
            </a:r>
            <a:r>
              <a:rPr b="0" lang="cs-CZ" sz="1600" spc="-1" strike="noStrike">
                <a:solidFill>
                  <a:srgbClr val="cc3300"/>
                </a:solidFill>
                <a:latin typeface="Arial"/>
                <a:ea typeface="DejaVu Sans"/>
              </a:rPr>
              <a:t>: the mutation is destabilizing</a:t>
            </a:r>
            <a:r>
              <a:rPr b="0" lang="cs-CZ" sz="1600" spc="-1" strike="noStrike">
                <a:solidFill>
                  <a:srgbClr val="000000"/>
                </a:solidFill>
                <a:latin typeface="Arial"/>
                <a:ea typeface="DejaVu Sans"/>
              </a:rPr>
              <a:t> </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cc3300"/>
                </a:solidFill>
                <a:latin typeface="Arial"/>
                <a:ea typeface="DejaVu Sans"/>
              </a:rPr>
              <a:t>ΔΔG(change) &lt; </a:t>
            </a:r>
            <a:r>
              <a:rPr b="0" lang="en-US" sz="1600" spc="-1" strike="noStrike">
                <a:solidFill>
                  <a:srgbClr val="cc3300"/>
                </a:solidFill>
                <a:latin typeface="Arial"/>
                <a:ea typeface="DejaVu Sans"/>
              </a:rPr>
              <a:t>-1</a:t>
            </a:r>
            <a:r>
              <a:rPr b="0" lang="cs-CZ" sz="1600" spc="-1" strike="noStrike">
                <a:solidFill>
                  <a:srgbClr val="cc3300"/>
                </a:solidFill>
                <a:latin typeface="Arial"/>
                <a:ea typeface="DejaVu Sans"/>
              </a:rPr>
              <a:t> </a:t>
            </a:r>
            <a:r>
              <a:rPr b="0" lang="en-US" sz="1600" spc="-1" strike="noStrike">
                <a:solidFill>
                  <a:srgbClr val="cc3300"/>
                </a:solidFill>
                <a:latin typeface="Arial"/>
                <a:ea typeface="DejaVu Sans"/>
              </a:rPr>
              <a:t>kcal/mol</a:t>
            </a:r>
            <a:r>
              <a:rPr b="0" lang="cs-CZ" sz="1600" spc="-1" strike="noStrike">
                <a:solidFill>
                  <a:srgbClr val="cc3300"/>
                </a:solidFill>
                <a:latin typeface="Arial"/>
                <a:ea typeface="DejaVu Sans"/>
              </a:rPr>
              <a:t>: the mutation is stabilizing</a:t>
            </a:r>
            <a:r>
              <a:rPr b="0" lang="cs-CZ" sz="1600" spc="-1" strike="noStrike">
                <a:solidFill>
                  <a:srgbClr val="000000"/>
                </a:solidFill>
                <a:latin typeface="Arial"/>
                <a:ea typeface="DejaVu Sans"/>
              </a:rPr>
              <a:t> </a:t>
            </a:r>
            <a:endParaRPr b="0" lang="en-US" sz="1600" spc="-1" strike="noStrike">
              <a:solidFill>
                <a:srgbClr val="000000"/>
              </a:solidFill>
              <a:latin typeface="Arial"/>
            </a:endParaRPr>
          </a:p>
        </p:txBody>
      </p:sp>
      <p:pic>
        <p:nvPicPr>
          <p:cNvPr id="304" name="" descr=""/>
          <p:cNvPicPr/>
          <p:nvPr/>
        </p:nvPicPr>
        <p:blipFill>
          <a:blip r:embed="rId1"/>
          <a:srcRect l="15952" t="20392" r="53332" b="28517"/>
          <a:stretch/>
        </p:blipFill>
        <p:spPr>
          <a:xfrm>
            <a:off x="395280" y="1700280"/>
            <a:ext cx="3352680" cy="4464000"/>
          </a:xfrm>
          <a:prstGeom prst="rect">
            <a:avLst/>
          </a:prstGeom>
          <a:ln>
            <a:noFill/>
          </a:ln>
        </p:spPr>
      </p:pic>
      <p:sp>
        <p:nvSpPr>
          <p:cNvPr id="305" name="CustomShape 5"/>
          <p:cNvSpPr/>
          <p:nvPr/>
        </p:nvSpPr>
        <p:spPr>
          <a:xfrm>
            <a:off x="4862880" y="6021360"/>
            <a:ext cx="270288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Ú</a:t>
            </a:r>
            <a:r>
              <a:rPr b="0" lang="en-US" sz="1800" spc="-1" strike="noStrike">
                <a:solidFill>
                  <a:srgbClr val="000000"/>
                </a:solidFill>
                <a:latin typeface="Arial"/>
                <a:ea typeface="DejaVu Sans"/>
              </a:rPr>
              <a:t>sp</a:t>
            </a:r>
            <a:r>
              <a:rPr b="0" lang="cs-CZ" sz="1800" spc="-1" strike="noStrike">
                <a:solidFill>
                  <a:srgbClr val="000000"/>
                </a:solidFill>
                <a:latin typeface="Arial"/>
                <a:ea typeface="DejaVu Sans"/>
              </a:rPr>
              <a:t>ěšnost predikce </a:t>
            </a:r>
            <a:r>
              <a:rPr b="0" lang="en-US" sz="1800" spc="-1" strike="noStrike">
                <a:solidFill>
                  <a:srgbClr val="000000"/>
                </a:solidFill>
                <a:latin typeface="Arial"/>
                <a:ea typeface="DejaVu Sans"/>
              </a:rPr>
              <a:t>60%</a:t>
            </a:r>
            <a:endParaRPr b="0" lang="en-US" sz="1800" spc="-1" strike="noStrike">
              <a:solidFill>
                <a:srgbClr val="000000"/>
              </a:solidFill>
              <a:latin typeface="Arial"/>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6" name="CustomShape 1"/>
          <p:cNvSpPr/>
          <p:nvPr/>
        </p:nvSpPr>
        <p:spPr>
          <a:xfrm>
            <a:off x="1371600" y="731880"/>
            <a:ext cx="5364000" cy="34452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Konsensus mutačních programů….. např. Varsome</a:t>
            </a:r>
            <a:endParaRPr b="0" lang="en-US" sz="1800" spc="-1" strike="noStrike">
              <a:solidFill>
                <a:srgbClr val="000000"/>
              </a:solidFill>
              <a:latin typeface="Arial"/>
            </a:endParaRPr>
          </a:p>
        </p:txBody>
      </p:sp>
      <p:pic>
        <p:nvPicPr>
          <p:cNvPr id="307" name="" descr=""/>
          <p:cNvPicPr/>
          <p:nvPr/>
        </p:nvPicPr>
        <p:blipFill>
          <a:blip r:embed="rId1"/>
          <a:stretch/>
        </p:blipFill>
        <p:spPr>
          <a:xfrm>
            <a:off x="36360" y="1509840"/>
            <a:ext cx="9142560" cy="5713200"/>
          </a:xfrm>
          <a:prstGeom prst="rect">
            <a:avLst/>
          </a:prstGeom>
          <a:ln>
            <a:noFill/>
          </a:ln>
        </p:spPr>
      </p:pic>
      <p:sp>
        <p:nvSpPr>
          <p:cNvPr id="308" name="CustomShape 2"/>
          <p:cNvSpPr/>
          <p:nvPr/>
        </p:nvSpPr>
        <p:spPr>
          <a:xfrm>
            <a:off x="365040" y="5578560"/>
            <a:ext cx="8174160" cy="1224000"/>
          </a:xfrm>
          <a:prstGeom prst="rect">
            <a:avLst/>
          </a:prstGeom>
          <a:noFill/>
          <a:ln>
            <a:noFill/>
          </a:ln>
        </p:spPr>
        <p:style>
          <a:lnRef idx="0"/>
          <a:fillRef idx="0"/>
          <a:effectRef idx="0"/>
          <a:fontRef idx="minor"/>
        </p:style>
        <p:txBody>
          <a:bodyPr lIns="90000" rIns="90000" tIns="45000" bIns="45000">
            <a:no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MetaRNN and MetaRNN-indel are pathogenicity prediction scores for human nonsynonymous SNVs (nsSNVs) and non-frameshift (NF) indels.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They integrated information from 28 high-level annotation scores (16 functional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prediction scores including SIFT, Polyphen2_HDIV, Polyphen2_HVAR, MutationAssessor, PROVEAN, VEST4, M-CAP, REVEL,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MutPred, MVP, PrimateAI, DEOGEN2, CADD, fathmm-XF, Eigen and GenoCanyon, 8 conservation scores including GERP,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phyloP100way_vertebrate, phyloP30way_mammalian, phyloP17way_primate, phastCons100way_vertebrate,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phastCons30way_mammalian, phastCons17way_primate and SiPhy, and 4 allele frequency information from the 1000 Genomes Project,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ExAC, gnomAD exome, and gnomAD genome) and produce an ensemble prediction model with a deep recurrent neural network (RNN). </a:t>
            </a:r>
            <a:endParaRPr b="0" lang="en-US" sz="10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000" spc="-1" strike="noStrike">
                <a:solidFill>
                  <a:srgbClr val="000000"/>
                </a:solidFill>
                <a:latin typeface="Arial"/>
                <a:ea typeface="DejaVu Sans"/>
              </a:rPr>
              <a:t>The final prediction is the likelihood of a nsSNV or NF indel being pathogenic. </a:t>
            </a:r>
            <a:endParaRPr b="0" lang="en-US" sz="1000" spc="-1" strike="noStrike">
              <a:solidFill>
                <a:srgbClr val="000000"/>
              </a:solid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9" name="CustomShape 1"/>
          <p:cNvSpPr/>
          <p:nvPr/>
        </p:nvSpPr>
        <p:spPr>
          <a:xfrm>
            <a:off x="1096920" y="365040"/>
            <a:ext cx="75992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lnSpc>
                <a:spcPct val="100000"/>
              </a:lnSpc>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ea typeface="Microsoft YaHei"/>
              </a:rPr>
              <a:t>Predikční nástroje na sestřihové varianty  - nejčastěji </a:t>
            </a:r>
            <a:r>
              <a:rPr b="0" lang="en-US" sz="1800" spc="-1" strike="noStrike">
                <a:solidFill>
                  <a:srgbClr val="000000"/>
                </a:solidFill>
                <a:latin typeface="Arial"/>
              </a:rPr>
              <a:t>rozhraní exon/intron</a:t>
            </a:r>
            <a:endParaRPr b="0" lang="en-US" sz="1800" spc="-1" strike="noStrike">
              <a:solidFill>
                <a:srgbClr val="000000"/>
              </a:solidFill>
              <a:latin typeface="Arial"/>
            </a:endParaRPr>
          </a:p>
        </p:txBody>
      </p:sp>
      <p:pic>
        <p:nvPicPr>
          <p:cNvPr id="310" name="" descr=""/>
          <p:cNvPicPr/>
          <p:nvPr/>
        </p:nvPicPr>
        <p:blipFill>
          <a:blip r:embed="rId1"/>
          <a:stretch/>
        </p:blipFill>
        <p:spPr>
          <a:xfrm>
            <a:off x="-38160" y="1371600"/>
            <a:ext cx="4518000" cy="3773520"/>
          </a:xfrm>
          <a:prstGeom prst="rect">
            <a:avLst/>
          </a:prstGeom>
          <a:ln>
            <a:noFill/>
          </a:ln>
        </p:spPr>
      </p:pic>
      <p:sp>
        <p:nvSpPr>
          <p:cNvPr id="311" name="CustomShape 2"/>
          <p:cNvSpPr/>
          <p:nvPr/>
        </p:nvSpPr>
        <p:spPr>
          <a:xfrm>
            <a:off x="5394240" y="2314440"/>
            <a:ext cx="2743200" cy="6717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lIns="90000" rIns="90000" tIns="45000" bIns="45000">
            <a:noAutofit/>
          </a:bodyPr>
          <a:p>
            <a:pPr>
              <a:spcBef>
                <a:spcPts val="1199"/>
              </a:spcBef>
              <a:spcAft>
                <a:spcPts val="998"/>
              </a:spcAft>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000" spc="-1" strike="noStrike">
                <a:solidFill>
                  <a:srgbClr val="000000"/>
                </a:solidFill>
                <a:latin typeface="Arial"/>
              </a:rPr>
              <a:t>Small nuclear RNAs (snRNAs) are critical components of the spliceosome that catalyze the splicing of pre-mRNA.</a:t>
            </a:r>
            <a:endParaRPr b="0" lang="en-US" sz="1000" spc="-1" strike="noStrike">
              <a:solidFill>
                <a:srgbClr val="000000"/>
              </a:solidFill>
              <a:latin typeface="Arial"/>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2" name="CustomShape 1"/>
          <p:cNvSpPr/>
          <p:nvPr/>
        </p:nvSpPr>
        <p:spPr>
          <a:xfrm>
            <a:off x="1096920" y="365040"/>
            <a:ext cx="67010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Predikční nástroje na rozhraní exon/intron – sestřihové varianty  </a:t>
            </a:r>
            <a:endParaRPr b="0" lang="en-US" sz="1800" spc="-1" strike="noStrike">
              <a:solidFill>
                <a:srgbClr val="000000"/>
              </a:solidFill>
              <a:latin typeface="Arial"/>
            </a:endParaRPr>
          </a:p>
        </p:txBody>
      </p:sp>
      <p:pic>
        <p:nvPicPr>
          <p:cNvPr id="313" name="" descr=""/>
          <p:cNvPicPr/>
          <p:nvPr/>
        </p:nvPicPr>
        <p:blipFill>
          <a:blip r:embed="rId1"/>
          <a:stretch/>
        </p:blipFill>
        <p:spPr>
          <a:xfrm>
            <a:off x="92160" y="3443400"/>
            <a:ext cx="9144000" cy="3414600"/>
          </a:xfrm>
          <a:prstGeom prst="rect">
            <a:avLst/>
          </a:prstGeom>
          <a:ln>
            <a:noFill/>
          </a:ln>
        </p:spPr>
      </p:pic>
      <p:pic>
        <p:nvPicPr>
          <p:cNvPr id="314" name="" descr=""/>
          <p:cNvPicPr/>
          <p:nvPr/>
        </p:nvPicPr>
        <p:blipFill>
          <a:blip r:embed="rId2"/>
          <a:stretch/>
        </p:blipFill>
        <p:spPr>
          <a:xfrm>
            <a:off x="92160" y="874800"/>
            <a:ext cx="9144000" cy="2508120"/>
          </a:xfrm>
          <a:prstGeom prst="rect">
            <a:avLst/>
          </a:prstGeom>
          <a:ln>
            <a:noFill/>
          </a:ln>
        </p:spPr>
      </p:pic>
      <p:sp>
        <p:nvSpPr>
          <p:cNvPr id="315" name="CustomShape 2"/>
          <p:cNvSpPr/>
          <p:nvPr/>
        </p:nvSpPr>
        <p:spPr>
          <a:xfrm>
            <a:off x="3116160" y="3475080"/>
            <a:ext cx="127332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SPLICE AI</a:t>
            </a:r>
            <a:endParaRPr b="0" lang="en-US" sz="1800" spc="-1" strike="noStrike">
              <a:solidFill>
                <a:srgbClr val="000000"/>
              </a:solidFill>
              <a:latin typeface="Arial"/>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6" name="CustomShape 1"/>
          <p:cNvSpPr/>
          <p:nvPr/>
        </p:nvSpPr>
        <p:spPr>
          <a:xfrm>
            <a:off x="336600" y="438120"/>
            <a:ext cx="8350200" cy="2852280"/>
          </a:xfrm>
          <a:prstGeom prst="rect">
            <a:avLst/>
          </a:prstGeom>
          <a:noFill/>
          <a:ln>
            <a:noFill/>
          </a:ln>
        </p:spPr>
        <p:style>
          <a:lnRef idx="0"/>
          <a:fillRef idx="0"/>
          <a:effectRef idx="0"/>
          <a:fontRef idx="minor"/>
        </p:style>
        <p:txBody>
          <a:bodyPr lIns="90000" rIns="90000" tIns="45000" bIns="45000">
            <a:spAutoFit/>
          </a:bodyPr>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Strukturn</a:t>
            </a:r>
            <a:r>
              <a:rPr b="0" lang="cs-CZ" sz="1800" spc="-1" strike="noStrike">
                <a:solidFill>
                  <a:srgbClr val="000000"/>
                </a:solidFill>
                <a:latin typeface="Arial"/>
                <a:ea typeface="DejaVu Sans"/>
              </a:rPr>
              <a:t>í analýza pomocí molekulového modelování</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3333"/>
                </a:solidFill>
                <a:latin typeface="Arial"/>
                <a:ea typeface="DejaVu Sans"/>
              </a:rPr>
              <a:t>Nutná podmínka – xray nebo nmr struktura!</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marL="285480" indent="-277560">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Visualizační program: VMD, PYMOL</a:t>
            </a:r>
            <a:endParaRPr b="0" lang="en-US" sz="18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317" name="CustomShape 2"/>
          <p:cNvSpPr/>
          <p:nvPr/>
        </p:nvSpPr>
        <p:spPr>
          <a:xfrm>
            <a:off x="1177920" y="2762280"/>
            <a:ext cx="4581360" cy="344520"/>
          </a:xfrm>
          <a:prstGeom prst="rect">
            <a:avLst/>
          </a:prstGeom>
          <a:noFill/>
          <a:ln>
            <a:noFill/>
          </a:ln>
        </p:spPr>
        <p:style>
          <a:lnRef idx="0"/>
          <a:fillRef idx="0"/>
          <a:effectRef idx="0"/>
          <a:fontRef idx="minor"/>
        </p:style>
      </p:sp>
      <p:pic>
        <p:nvPicPr>
          <p:cNvPr id="318" name="" descr=""/>
          <p:cNvPicPr/>
          <p:nvPr/>
        </p:nvPicPr>
        <p:blipFill>
          <a:blip r:embed="rId1"/>
          <a:stretch/>
        </p:blipFill>
        <p:spPr>
          <a:xfrm>
            <a:off x="5761080" y="4044960"/>
            <a:ext cx="3119400" cy="2722680"/>
          </a:xfrm>
          <a:prstGeom prst="rect">
            <a:avLst/>
          </a:prstGeom>
          <a:ln>
            <a:noFill/>
          </a:ln>
        </p:spPr>
      </p:pic>
      <p:pic>
        <p:nvPicPr>
          <p:cNvPr id="319" name="" descr=""/>
          <p:cNvPicPr/>
          <p:nvPr/>
        </p:nvPicPr>
        <p:blipFill>
          <a:blip r:embed="rId2"/>
          <a:stretch/>
        </p:blipFill>
        <p:spPr>
          <a:xfrm>
            <a:off x="457200" y="4114800"/>
            <a:ext cx="4932360" cy="1547640"/>
          </a:xfrm>
          <a:prstGeom prst="rect">
            <a:avLst/>
          </a:prstGeom>
          <a:ln>
            <a:noFill/>
          </a:ln>
        </p:spPr>
      </p:pic>
      <p:sp>
        <p:nvSpPr>
          <p:cNvPr id="320" name="Line 3"/>
          <p:cNvSpPr/>
          <p:nvPr/>
        </p:nvSpPr>
        <p:spPr>
          <a:xfrm flipH="1">
            <a:off x="2739960" y="3017880"/>
            <a:ext cx="98640" cy="914400"/>
          </a:xfrm>
          <a:prstGeom prst="line">
            <a:avLst/>
          </a:prstGeom>
          <a:ln w="9360">
            <a:solidFill>
              <a:srgbClr val="3465a4"/>
            </a:solidFill>
            <a:round/>
            <a:tailEnd len="med" type="triangle" w="med"/>
          </a:ln>
        </p:spPr>
        <p:style>
          <a:lnRef idx="0"/>
          <a:fillRef idx="0"/>
          <a:effectRef idx="0"/>
          <a:fontRef idx="minor"/>
        </p:style>
      </p:sp>
      <p:sp>
        <p:nvSpPr>
          <p:cNvPr id="321" name="Line 4"/>
          <p:cNvSpPr/>
          <p:nvPr/>
        </p:nvSpPr>
        <p:spPr>
          <a:xfrm>
            <a:off x="3932280" y="3106800"/>
            <a:ext cx="1554120" cy="642960"/>
          </a:xfrm>
          <a:prstGeom prst="line">
            <a:avLst/>
          </a:prstGeom>
          <a:ln w="9360">
            <a:solidFill>
              <a:srgbClr val="3465a4"/>
            </a:solidFill>
            <a:round/>
            <a:tailEnd len="med" type="triangle" w="med"/>
          </a:ln>
        </p:spPr>
        <p:style>
          <a:lnRef idx="0"/>
          <a:fillRef idx="0"/>
          <a:effectRef idx="0"/>
          <a:fontRef idx="minor"/>
        </p:style>
      </p:sp>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2" name="" descr=""/>
          <p:cNvPicPr/>
          <p:nvPr/>
        </p:nvPicPr>
        <p:blipFill>
          <a:blip r:embed="rId1"/>
          <a:stretch/>
        </p:blipFill>
        <p:spPr>
          <a:xfrm>
            <a:off x="0" y="857160"/>
            <a:ext cx="9144000" cy="5143680"/>
          </a:xfrm>
          <a:prstGeom prst="rect">
            <a:avLst/>
          </a:prstGeom>
          <a:ln>
            <a:noFill/>
          </a:ln>
        </p:spPr>
      </p:pic>
      <p:sp>
        <p:nvSpPr>
          <p:cNvPr id="323" name="CustomShape 1"/>
          <p:cNvSpPr/>
          <p:nvPr/>
        </p:nvSpPr>
        <p:spPr>
          <a:xfrm>
            <a:off x="2376360" y="365040"/>
            <a:ext cx="40244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3D struktury proteinů – databáze PDB</a:t>
            </a:r>
            <a:endParaRPr b="0" lang="en-US" sz="1800" spc="-1" strike="noStrike">
              <a:solidFill>
                <a:srgbClr val="000000"/>
              </a:solidFill>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24" name="" descr=""/>
          <p:cNvPicPr/>
          <p:nvPr/>
        </p:nvPicPr>
        <p:blipFill>
          <a:blip r:embed="rId1"/>
          <a:stretch/>
        </p:blipFill>
        <p:spPr>
          <a:xfrm>
            <a:off x="92160" y="1096920"/>
            <a:ext cx="9144000" cy="3316320"/>
          </a:xfrm>
          <a:prstGeom prst="rect">
            <a:avLst/>
          </a:prstGeom>
          <a:ln>
            <a:noFill/>
          </a:ln>
        </p:spPr>
      </p:pic>
      <p:sp>
        <p:nvSpPr>
          <p:cNvPr id="325" name="CustomShape 1"/>
          <p:cNvSpPr/>
          <p:nvPr/>
        </p:nvSpPr>
        <p:spPr>
          <a:xfrm>
            <a:off x="2835360" y="546120"/>
            <a:ext cx="3120840" cy="36504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5000" bIns="45000">
            <a:noAutofit/>
          </a:bodyPr>
          <a:p>
            <a:pPr>
              <a:tabLst>
                <a:tab algn="l" pos="0"/>
                <a:tab algn="l" pos="457200"/>
                <a:tab algn="l" pos="914400"/>
                <a:tab algn="l" pos="1371600"/>
                <a:tab algn="l" pos="1828800"/>
                <a:tab algn="l" pos="2286000"/>
                <a:tab algn="l" pos="2743200"/>
                <a:tab algn="l" pos="3200400"/>
                <a:tab algn="l" pos="3657600"/>
                <a:tab algn="l" pos="4114800"/>
                <a:tab algn="l" pos="4572000"/>
                <a:tab algn="l" pos="5029200"/>
                <a:tab algn="l" pos="5486400"/>
                <a:tab algn="l" pos="5943600"/>
                <a:tab algn="l" pos="6400800"/>
                <a:tab algn="l" pos="6858000"/>
                <a:tab algn="l" pos="7315200"/>
                <a:tab algn="l" pos="7772400"/>
                <a:tab algn="l" pos="8229600"/>
                <a:tab algn="l" pos="8686800"/>
                <a:tab algn="l" pos="9144000"/>
                <a:tab algn="l" pos="9601200"/>
                <a:tab algn="l" pos="10058400"/>
                <a:tab algn="l" pos="10515600"/>
              </a:tabLst>
            </a:pPr>
            <a:r>
              <a:rPr b="0" lang="en-US" sz="1800" spc="-1" strike="noStrike">
                <a:solidFill>
                  <a:srgbClr val="000000"/>
                </a:solidFill>
                <a:latin typeface="Arial"/>
              </a:rPr>
              <a:t>Databáze nukleových kyselin</a:t>
            </a:r>
            <a:endParaRPr b="0" lang="en-US" sz="1800" spc="-1" strike="noStrike">
              <a:solidFill>
                <a:srgbClr val="000000"/>
              </a:solidFill>
              <a:latin typeface="Arial"/>
            </a:endParaRPr>
          </a:p>
        </p:txBody>
      </p:sp>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6" name="CustomShape 1"/>
          <p:cNvSpPr/>
          <p:nvPr/>
        </p:nvSpPr>
        <p:spPr>
          <a:xfrm>
            <a:off x="2338560" y="549360"/>
            <a:ext cx="212400" cy="428400"/>
          </a:xfrm>
          <a:custGeom>
            <a:avLst/>
            <a:gdLst/>
            <a:ahLst/>
            <a:rect l="l" t="t" r="r" b="b"/>
            <a:pathLst>
              <a:path w="594" h="1254">
                <a:moveTo>
                  <a:pt x="0" y="1224"/>
                </a:moveTo>
                <a:lnTo>
                  <a:pt x="453" y="1224"/>
                </a:lnTo>
                <a:lnTo>
                  <a:pt x="453" y="0"/>
                </a:lnTo>
                <a:lnTo>
                  <a:pt x="594" y="597"/>
                </a:lnTo>
                <a:lnTo>
                  <a:pt x="453" y="1193"/>
                </a:lnTo>
                <a:lnTo>
                  <a:pt x="453" y="-30"/>
                </a:lnTo>
                <a:lnTo>
                  <a:pt x="0" y="-30"/>
                </a:lnTo>
                <a:lnTo>
                  <a:pt x="0" y="1224"/>
                </a:lnTo>
                <a:close/>
              </a:path>
            </a:pathLst>
          </a:custGeom>
          <a:solidFill>
            <a:srgbClr val="bbe0e3"/>
          </a:solidFill>
          <a:ln w="9360">
            <a:solidFill>
              <a:srgbClr val="000000"/>
            </a:solidFill>
            <a:miter/>
          </a:ln>
        </p:spPr>
        <p:style>
          <a:lnRef idx="0"/>
          <a:fillRef idx="0"/>
          <a:effectRef idx="0"/>
          <a:fontRef idx="minor"/>
        </p:style>
      </p:sp>
      <p:sp>
        <p:nvSpPr>
          <p:cNvPr id="327" name="CustomShape 2"/>
          <p:cNvSpPr/>
          <p:nvPr/>
        </p:nvSpPr>
        <p:spPr>
          <a:xfrm>
            <a:off x="2793960" y="549360"/>
            <a:ext cx="5141520" cy="11962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Vytvářejí sít kontaktů s okolními aminokyselinami</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1800" spc="-1" strike="noStrike">
                <a:solidFill>
                  <a:srgbClr val="000000"/>
                </a:solidFill>
                <a:latin typeface="Arial"/>
                <a:ea typeface="DejaVu Sans"/>
              </a:rPr>
              <a:t>H-bonding, stacking, salt bridges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328" name="CustomShape 3"/>
          <p:cNvSpPr/>
          <p:nvPr/>
        </p:nvSpPr>
        <p:spPr>
          <a:xfrm>
            <a:off x="320760" y="549360"/>
            <a:ext cx="1956240" cy="919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Mutace narušuje</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strukturu proteinu</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329" name="CustomShape 4"/>
          <p:cNvSpPr/>
          <p:nvPr/>
        </p:nvSpPr>
        <p:spPr>
          <a:xfrm>
            <a:off x="3108240" y="4754520"/>
            <a:ext cx="2573280" cy="119628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1800" spc="-1" strike="noStrike">
                <a:solidFill>
                  <a:srgbClr val="000000"/>
                </a:solidFill>
                <a:latin typeface="Arial"/>
                <a:ea typeface="DejaVu Sans"/>
              </a:rPr>
              <a:t>změna </a:t>
            </a:r>
            <a:r>
              <a:rPr b="0" i="1" lang="en-US" sz="1800" spc="-1" strike="noStrike">
                <a:solidFill>
                  <a:srgbClr val="000000"/>
                </a:solidFill>
                <a:latin typeface="Arial"/>
                <a:ea typeface="DejaVu Sans"/>
              </a:rPr>
              <a:t>n</a:t>
            </a:r>
            <a:r>
              <a:rPr b="0" i="1" lang="cs-CZ" sz="1800" spc="-1" strike="noStrike">
                <a:solidFill>
                  <a:srgbClr val="000000"/>
                </a:solidFill>
                <a:latin typeface="Arial"/>
                <a:ea typeface="DejaVu Sans"/>
              </a:rPr>
              <a:t>áboje,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cs-CZ" sz="1800" spc="-1" strike="noStrike">
                <a:solidFill>
                  <a:srgbClr val="000000"/>
                </a:solidFill>
                <a:latin typeface="Arial"/>
                <a:ea typeface="DejaVu Sans"/>
              </a:rPr>
              <a:t>polarity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i="1" lang="en-US" sz="1800" spc="-1" strike="noStrike">
                <a:solidFill>
                  <a:srgbClr val="000000"/>
                </a:solidFill>
                <a:latin typeface="Arial"/>
                <a:ea typeface="DejaVu Sans"/>
              </a:rPr>
              <a:t>velikost aminokyseliny</a:t>
            </a:r>
            <a:r>
              <a:rPr b="0" i="1" lang="cs-CZ" sz="1800" spc="-1" strike="noStrike">
                <a:solidFill>
                  <a:srgbClr val="000000"/>
                </a:solidFill>
                <a:latin typeface="Arial"/>
                <a:ea typeface="DejaVu Sans"/>
              </a:rPr>
              <a:t> </a:t>
            </a:r>
            <a:endParaRPr b="0" lang="en-US" sz="1800" spc="-1" strike="noStrike">
              <a:solidFill>
                <a:srgbClr val="000000"/>
              </a:solidFill>
              <a:latin typeface="Arial"/>
            </a:endParaRPr>
          </a:p>
        </p:txBody>
      </p:sp>
      <p:pic>
        <p:nvPicPr>
          <p:cNvPr id="330" name="" descr=""/>
          <p:cNvPicPr/>
          <p:nvPr/>
        </p:nvPicPr>
        <p:blipFill>
          <a:blip r:embed="rId1"/>
          <a:stretch/>
        </p:blipFill>
        <p:spPr>
          <a:xfrm>
            <a:off x="5578560" y="4479840"/>
            <a:ext cx="2498760" cy="1922400"/>
          </a:xfrm>
          <a:prstGeom prst="rect">
            <a:avLst/>
          </a:prstGeom>
          <a:ln>
            <a:noFill/>
          </a:ln>
        </p:spPr>
      </p:pic>
      <p:pic>
        <p:nvPicPr>
          <p:cNvPr id="331" name="" descr=""/>
          <p:cNvPicPr/>
          <p:nvPr/>
        </p:nvPicPr>
        <p:blipFill>
          <a:blip r:embed="rId2"/>
          <a:stretch/>
        </p:blipFill>
        <p:spPr>
          <a:xfrm>
            <a:off x="2103480" y="1371600"/>
            <a:ext cx="2011320" cy="1852560"/>
          </a:xfrm>
          <a:prstGeom prst="rect">
            <a:avLst/>
          </a:prstGeom>
          <a:ln>
            <a:noFill/>
          </a:ln>
        </p:spPr>
      </p:pic>
      <p:pic>
        <p:nvPicPr>
          <p:cNvPr id="332" name="" descr=""/>
          <p:cNvPicPr/>
          <p:nvPr/>
        </p:nvPicPr>
        <p:blipFill>
          <a:blip r:embed="rId3"/>
          <a:srcRect l="24732" t="27127" r="21203" b="21298"/>
          <a:stretch/>
        </p:blipFill>
        <p:spPr>
          <a:xfrm>
            <a:off x="5881680" y="1554120"/>
            <a:ext cx="1522440" cy="1336680"/>
          </a:xfrm>
          <a:prstGeom prst="rect">
            <a:avLst/>
          </a:prstGeom>
          <a:ln>
            <a:noFill/>
          </a:ln>
        </p:spPr>
      </p:pic>
      <p:sp>
        <p:nvSpPr>
          <p:cNvPr id="333" name="Line 5"/>
          <p:cNvSpPr/>
          <p:nvPr/>
        </p:nvSpPr>
        <p:spPr>
          <a:xfrm>
            <a:off x="4029120" y="2249640"/>
            <a:ext cx="1440" cy="244440"/>
          </a:xfrm>
          <a:prstGeom prst="line">
            <a:avLst/>
          </a:prstGeom>
          <a:ln w="9360">
            <a:solidFill>
              <a:srgbClr val="ff3300"/>
            </a:solidFill>
            <a:miter/>
            <a:headEnd len="med" type="triangle" w="med"/>
            <a:tailEnd len="med" type="triangle" w="med"/>
          </a:ln>
        </p:spPr>
        <p:style>
          <a:lnRef idx="0"/>
          <a:fillRef idx="0"/>
          <a:effectRef idx="0"/>
          <a:fontRef idx="minor"/>
        </p:style>
      </p:sp>
      <p:sp>
        <p:nvSpPr>
          <p:cNvPr id="334" name="CustomShape 6"/>
          <p:cNvSpPr/>
          <p:nvPr/>
        </p:nvSpPr>
        <p:spPr>
          <a:xfrm>
            <a:off x="1866600" y="3430440"/>
            <a:ext cx="5950440" cy="641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n</a:t>
            </a:r>
            <a:r>
              <a:rPr b="0" lang="en-US" sz="1800" spc="-1" strike="noStrike">
                <a:solidFill>
                  <a:srgbClr val="000000"/>
                </a:solidFill>
                <a:latin typeface="Arial"/>
                <a:ea typeface="DejaVu Sans"/>
              </a:rPr>
              <a:t>aru</a:t>
            </a:r>
            <a:r>
              <a:rPr b="0" lang="cs-CZ" sz="1800" spc="-1" strike="noStrike">
                <a:solidFill>
                  <a:srgbClr val="000000"/>
                </a:solidFill>
                <a:latin typeface="Arial"/>
                <a:ea typeface="DejaVu Sans"/>
              </a:rPr>
              <a:t>šení struktury proteinu vede k destabilizaci proteinu,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unfo</a:t>
            </a:r>
            <a:r>
              <a:rPr b="0" lang="en-US" sz="1800" spc="-1" strike="noStrike">
                <a:solidFill>
                  <a:srgbClr val="000000"/>
                </a:solidFill>
                <a:latin typeface="Arial"/>
                <a:ea typeface="DejaVu Sans"/>
              </a:rPr>
              <a:t>l</a:t>
            </a:r>
            <a:r>
              <a:rPr b="0" lang="cs-CZ" sz="1800" spc="-1" strike="noStrike">
                <a:solidFill>
                  <a:srgbClr val="000000"/>
                </a:solidFill>
                <a:latin typeface="Arial"/>
                <a:ea typeface="DejaVu Sans"/>
              </a:rPr>
              <a:t>dingu příp. agregaci</a:t>
            </a:r>
            <a:endParaRPr b="0" lang="en-US" sz="1800" spc="-1" strike="noStrike">
              <a:solidFill>
                <a:srgbClr val="000000"/>
              </a:solidFill>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4" name="" descr=""/>
          <p:cNvPicPr/>
          <p:nvPr/>
        </p:nvPicPr>
        <p:blipFill>
          <a:blip r:embed="rId1"/>
          <a:srcRect l="21005" t="21669" r="56885" b="14553"/>
          <a:stretch/>
        </p:blipFill>
        <p:spPr>
          <a:xfrm>
            <a:off x="2340000" y="557280"/>
            <a:ext cx="4305240" cy="6019560"/>
          </a:xfrm>
          <a:prstGeom prst="rect">
            <a:avLst/>
          </a:prstGeom>
          <a:ln>
            <a:noFill/>
          </a:ln>
        </p:spPr>
      </p:pic>
      <p:sp>
        <p:nvSpPr>
          <p:cNvPr id="105" name="CustomShape 1"/>
          <p:cNvSpPr/>
          <p:nvPr/>
        </p:nvSpPr>
        <p:spPr>
          <a:xfrm>
            <a:off x="3224160" y="189000"/>
            <a:ext cx="253836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IUPAC nucleotide code</a:t>
            </a:r>
            <a:endParaRPr b="0" lang="en-US" sz="1800" spc="-1" strike="noStrike">
              <a:solidFill>
                <a:srgbClr val="000000"/>
              </a:solidFill>
              <a:latin typeface="Arial"/>
            </a:endParaRPr>
          </a:p>
        </p:txBody>
      </p:sp>
    </p:spTree>
  </p:cSld>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5" name="CustomShape 1"/>
          <p:cNvSpPr/>
          <p:nvPr/>
        </p:nvSpPr>
        <p:spPr>
          <a:xfrm>
            <a:off x="182520" y="641520"/>
            <a:ext cx="2338920" cy="9190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 </a:t>
            </a:r>
            <a:r>
              <a:rPr b="0" lang="cs-CZ" sz="1800" spc="-1" strike="noStrike">
                <a:solidFill>
                  <a:srgbClr val="cc3300"/>
                </a:solidFill>
                <a:latin typeface="Arial"/>
                <a:ea typeface="DejaVu Sans"/>
              </a:rPr>
              <a:t>Mutace ve funkčních</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 </a:t>
            </a:r>
            <a:r>
              <a:rPr b="0" lang="cs-CZ" sz="1800" spc="-1" strike="noStrike">
                <a:solidFill>
                  <a:srgbClr val="cc3300"/>
                </a:solidFill>
                <a:latin typeface="Arial"/>
                <a:ea typeface="DejaVu Sans"/>
              </a:rPr>
              <a:t>místech proteinu</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                              </a:t>
            </a:r>
            <a:endParaRPr b="0" lang="en-US" sz="1800" spc="-1" strike="noStrike">
              <a:solidFill>
                <a:srgbClr val="000000"/>
              </a:solidFill>
              <a:latin typeface="Arial"/>
            </a:endParaRPr>
          </a:p>
        </p:txBody>
      </p:sp>
      <p:sp>
        <p:nvSpPr>
          <p:cNvPr id="336" name="CustomShape 2"/>
          <p:cNvSpPr/>
          <p:nvPr/>
        </p:nvSpPr>
        <p:spPr>
          <a:xfrm>
            <a:off x="2627280" y="692280"/>
            <a:ext cx="212760" cy="428400"/>
          </a:xfrm>
          <a:custGeom>
            <a:avLst/>
            <a:gdLst/>
            <a:ahLst/>
            <a:rect l="l" t="t" r="r" b="b"/>
            <a:pathLst>
              <a:path w="594" h="1254">
                <a:moveTo>
                  <a:pt x="0" y="1224"/>
                </a:moveTo>
                <a:lnTo>
                  <a:pt x="453" y="1224"/>
                </a:lnTo>
                <a:lnTo>
                  <a:pt x="453" y="0"/>
                </a:lnTo>
                <a:lnTo>
                  <a:pt x="594" y="597"/>
                </a:lnTo>
                <a:lnTo>
                  <a:pt x="453" y="1193"/>
                </a:lnTo>
                <a:lnTo>
                  <a:pt x="453" y="-30"/>
                </a:lnTo>
                <a:lnTo>
                  <a:pt x="0" y="-30"/>
                </a:lnTo>
                <a:lnTo>
                  <a:pt x="0" y="1224"/>
                </a:lnTo>
                <a:close/>
              </a:path>
            </a:pathLst>
          </a:custGeom>
          <a:solidFill>
            <a:srgbClr val="bbe0e3"/>
          </a:solidFill>
          <a:ln w="9360">
            <a:solidFill>
              <a:srgbClr val="000000"/>
            </a:solidFill>
            <a:miter/>
          </a:ln>
        </p:spPr>
        <p:style>
          <a:lnRef idx="0"/>
          <a:fillRef idx="0"/>
          <a:effectRef idx="0"/>
          <a:fontRef idx="minor"/>
        </p:style>
      </p:sp>
      <p:sp>
        <p:nvSpPr>
          <p:cNvPr id="337" name="CustomShape 3"/>
          <p:cNvSpPr/>
          <p:nvPr/>
        </p:nvSpPr>
        <p:spPr>
          <a:xfrm>
            <a:off x="3092040" y="692280"/>
            <a:ext cx="5863320" cy="641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(nap</a:t>
            </a:r>
            <a:r>
              <a:rPr b="0" lang="cs-CZ" sz="1800" spc="-1" strike="noStrike">
                <a:solidFill>
                  <a:srgbClr val="000000"/>
                </a:solidFill>
                <a:latin typeface="Arial"/>
                <a:ea typeface="DejaVu Sans"/>
              </a:rPr>
              <a:t>ř. vazbu ligandu</a:t>
            </a:r>
            <a:r>
              <a:rPr b="0" lang="en-US" sz="1800" spc="-1" strike="noStrike">
                <a:solidFill>
                  <a:srgbClr val="000000"/>
                </a:solidFill>
                <a:latin typeface="Arial"/>
                <a:ea typeface="DejaVu Sans"/>
              </a:rPr>
              <a:t>/</a:t>
            </a:r>
            <a:r>
              <a:rPr b="0" lang="cs-CZ" sz="1800" spc="-1" strike="noStrike">
                <a:solidFill>
                  <a:srgbClr val="000000"/>
                </a:solidFill>
                <a:latin typeface="Arial"/>
                <a:ea typeface="DejaVu Sans"/>
              </a:rPr>
              <a:t>kofaktor</a:t>
            </a:r>
            <a:r>
              <a:rPr b="0" lang="en-US" sz="1800" spc="-1" strike="noStrike">
                <a:solidFill>
                  <a:srgbClr val="000000"/>
                </a:solidFill>
                <a:latin typeface="Arial"/>
                <a:ea typeface="DejaVu Sans"/>
              </a:rPr>
              <a:t>u</a:t>
            </a:r>
            <a:r>
              <a:rPr b="0" lang="cs-CZ" sz="1800" spc="-1" strike="noStrike">
                <a:solidFill>
                  <a:srgbClr val="000000"/>
                </a:solidFill>
                <a:latin typeface="Arial"/>
                <a:ea typeface="DejaVu Sans"/>
              </a:rPr>
              <a:t>, příp. vazb</a:t>
            </a:r>
            <a:r>
              <a:rPr b="0" lang="en-GB" sz="1800" spc="-1" strike="noStrike">
                <a:solidFill>
                  <a:srgbClr val="000000"/>
                </a:solidFill>
                <a:latin typeface="Arial"/>
                <a:ea typeface="DejaVu Sans"/>
              </a:rPr>
              <a:t>a</a:t>
            </a:r>
            <a:r>
              <a:rPr b="0" lang="cs-CZ" sz="1800" spc="-1" strike="noStrike">
                <a:solidFill>
                  <a:srgbClr val="000000"/>
                </a:solidFill>
                <a:latin typeface="Arial"/>
                <a:ea typeface="DejaVu Sans"/>
              </a:rPr>
              <a:t> specifických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iontů </a:t>
            </a:r>
            <a:r>
              <a:rPr b="0" lang="en-GB" sz="1800" spc="-1" strike="noStrike">
                <a:solidFill>
                  <a:srgbClr val="000000"/>
                </a:solidFill>
                <a:latin typeface="Arial"/>
                <a:ea typeface="DejaVu Sans"/>
              </a:rPr>
              <a:t>sou</a:t>
            </a:r>
            <a:r>
              <a:rPr b="0" lang="cs-CZ" sz="1800" spc="-1" strike="noStrike">
                <a:solidFill>
                  <a:srgbClr val="000000"/>
                </a:solidFill>
                <a:latin typeface="Arial"/>
                <a:ea typeface="DejaVu Sans"/>
              </a:rPr>
              <a:t>část konformace aktivního místa</a:t>
            </a:r>
            <a:r>
              <a:rPr b="0" lang="en-US" sz="1800" spc="-1" strike="noStrike">
                <a:solidFill>
                  <a:srgbClr val="000000"/>
                </a:solidFill>
                <a:latin typeface="Arial"/>
                <a:ea typeface="DejaVu Sans"/>
              </a:rPr>
              <a:t>)</a:t>
            </a:r>
            <a:endParaRPr b="0" lang="en-US" sz="1800" spc="-1" strike="noStrike">
              <a:solidFill>
                <a:srgbClr val="000000"/>
              </a:solidFill>
              <a:latin typeface="Arial"/>
            </a:endParaRPr>
          </a:p>
        </p:txBody>
      </p:sp>
      <p:pic>
        <p:nvPicPr>
          <p:cNvPr id="338" name="" descr=""/>
          <p:cNvPicPr/>
          <p:nvPr/>
        </p:nvPicPr>
        <p:blipFill>
          <a:blip r:embed="rId1"/>
          <a:srcRect l="2895" t="7241" r="6236" b="9823"/>
          <a:stretch/>
        </p:blipFill>
        <p:spPr>
          <a:xfrm>
            <a:off x="1763640" y="2565360"/>
            <a:ext cx="4533840" cy="3308400"/>
          </a:xfrm>
          <a:prstGeom prst="rect">
            <a:avLst/>
          </a:prstGeom>
          <a:ln>
            <a:noFill/>
          </a:ln>
        </p:spPr>
      </p:pic>
      <p:sp>
        <p:nvSpPr>
          <p:cNvPr id="339" name="CustomShape 4"/>
          <p:cNvSpPr/>
          <p:nvPr/>
        </p:nvSpPr>
        <p:spPr>
          <a:xfrm>
            <a:off x="3494160" y="3933720"/>
            <a:ext cx="70812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Fe3+</a:t>
            </a:r>
            <a:endParaRPr b="0" lang="en-US" sz="1800" spc="-1" strike="noStrike">
              <a:solidFill>
                <a:srgbClr val="000000"/>
              </a:solidFill>
              <a:latin typeface="Arial"/>
            </a:endParaRPr>
          </a:p>
        </p:txBody>
      </p:sp>
      <p:sp>
        <p:nvSpPr>
          <p:cNvPr id="340" name="CustomShape 5"/>
          <p:cNvSpPr/>
          <p:nvPr/>
        </p:nvSpPr>
        <p:spPr>
          <a:xfrm>
            <a:off x="5067360" y="5950080"/>
            <a:ext cx="115920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Obr. PAH</a:t>
            </a:r>
            <a:endParaRPr b="0" lang="en-US" sz="1800" spc="-1" strike="noStrike">
              <a:solidFill>
                <a:srgbClr val="000000"/>
              </a:solidFill>
              <a:latin typeface="Arial"/>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1" name="CustomShape 1"/>
          <p:cNvSpPr/>
          <p:nvPr/>
        </p:nvSpPr>
        <p:spPr>
          <a:xfrm>
            <a:off x="3375000" y="171360"/>
            <a:ext cx="2145240" cy="364680"/>
          </a:xfrm>
          <a:prstGeom prst="rect">
            <a:avLst/>
          </a:prstGeom>
          <a:solidFill>
            <a:srgbClr val="000000"/>
          </a:solid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3300"/>
                </a:solidFill>
                <a:latin typeface="Arial"/>
                <a:ea typeface="DejaVu Sans"/>
              </a:rPr>
              <a:t>Ukazatele kauzality</a:t>
            </a:r>
            <a:endParaRPr b="0" lang="en-US" sz="1800" spc="-1" strike="noStrike">
              <a:solidFill>
                <a:srgbClr val="000000"/>
              </a:solidFill>
              <a:latin typeface="Arial"/>
            </a:endParaRPr>
          </a:p>
        </p:txBody>
      </p:sp>
      <p:sp>
        <p:nvSpPr>
          <p:cNvPr id="342" name="CustomShape 2"/>
          <p:cNvSpPr/>
          <p:nvPr/>
        </p:nvSpPr>
        <p:spPr>
          <a:xfrm>
            <a:off x="411120" y="4103640"/>
            <a:ext cx="7910280" cy="14734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1. Kauzální mutace uvnitř proteinu, polymorfismy spíš na povrchu</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0000"/>
                </a:solidFill>
                <a:latin typeface="Arial"/>
                <a:ea typeface="DejaVu Sans"/>
              </a:rPr>
              <a:t>2. Kauzální mutace: wt mutace častěji vytváří vodíkové vazby a jiné kontakty</a:t>
            </a:r>
            <a:endParaRPr b="0" lang="en-US" sz="1800" spc="-1" strike="noStrike">
              <a:solidFill>
                <a:srgbClr val="000000"/>
              </a:solidFill>
              <a:latin typeface="Arial"/>
            </a:endParaRPr>
          </a:p>
        </p:txBody>
      </p:sp>
      <p:sp>
        <p:nvSpPr>
          <p:cNvPr id="343" name="CustomShape 3"/>
          <p:cNvSpPr/>
          <p:nvPr/>
        </p:nvSpPr>
        <p:spPr>
          <a:xfrm>
            <a:off x="2028960" y="3035160"/>
            <a:ext cx="4541760" cy="365400"/>
          </a:xfrm>
          <a:prstGeom prst="rect">
            <a:avLst/>
          </a:prstGeom>
          <a:noFill/>
          <a:ln>
            <a:noFill/>
          </a:ln>
        </p:spPr>
        <p:style>
          <a:lnRef idx="0"/>
          <a:fillRef idx="0"/>
          <a:effectRef idx="0"/>
          <a:fontRef idx="minor"/>
        </p:style>
      </p:sp>
      <p:sp>
        <p:nvSpPr>
          <p:cNvPr id="344" name="CustomShape 4"/>
          <p:cNvSpPr/>
          <p:nvPr/>
        </p:nvSpPr>
        <p:spPr>
          <a:xfrm>
            <a:off x="1351080" y="1096920"/>
            <a:ext cx="5324040" cy="233460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u="sng">
                <a:solidFill>
                  <a:srgbClr val="000000"/>
                </a:solidFill>
                <a:uFillTx/>
                <a:latin typeface="Arial"/>
                <a:ea typeface="DejaVu Sans"/>
              </a:rPr>
              <a:t>Hodnocené znaky: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Specifické kontakty postraními řetězci AA</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Výskyt AA v aktivním místě</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Zanořenost </a:t>
            </a:r>
            <a:r>
              <a:rPr b="0" lang="en-US" sz="1600" spc="-1" strike="noStrike">
                <a:solidFill>
                  <a:srgbClr val="333399"/>
                </a:solidFill>
                <a:latin typeface="Arial"/>
                <a:ea typeface="DejaVu Sans"/>
              </a:rPr>
              <a:t> </a:t>
            </a:r>
            <a:r>
              <a:rPr b="0" lang="cs-CZ" sz="1600" spc="-1" strike="noStrike">
                <a:solidFill>
                  <a:srgbClr val="333399"/>
                </a:solidFill>
                <a:latin typeface="Arial"/>
                <a:ea typeface="DejaVu Sans"/>
              </a:rPr>
              <a:t>AA v proteinu  </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změna objemu AA</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změna náboje</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změna polarity</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a:t>
            </a:r>
            <a:r>
              <a:rPr b="0" lang="cs-CZ" sz="1600" spc="-1" strike="noStrike">
                <a:solidFill>
                  <a:srgbClr val="333399"/>
                </a:solidFill>
                <a:latin typeface="Arial"/>
                <a:ea typeface="DejaVu Sans"/>
              </a:rPr>
              <a:t>Konzervovanost AA </a:t>
            </a:r>
            <a:endParaRPr b="0" lang="en-US" sz="16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600" spc="-1" strike="noStrike">
                <a:solidFill>
                  <a:srgbClr val="333399"/>
                </a:solidFill>
                <a:latin typeface="Arial"/>
                <a:ea typeface="DejaVu Sans"/>
              </a:rPr>
              <a:t>- Přítomnost</a:t>
            </a:r>
            <a:r>
              <a:rPr b="0" lang="en-US" sz="1600" spc="-1" strike="noStrike">
                <a:solidFill>
                  <a:srgbClr val="333399"/>
                </a:solidFill>
                <a:latin typeface="Arial"/>
                <a:ea typeface="DejaVu Sans"/>
              </a:rPr>
              <a:t> helix/turn breakers</a:t>
            </a:r>
            <a:r>
              <a:rPr b="0" lang="cs-CZ" sz="1600" spc="-1" strike="noStrike">
                <a:solidFill>
                  <a:srgbClr val="333399"/>
                </a:solidFill>
                <a:latin typeface="Arial"/>
                <a:ea typeface="DejaVu Sans"/>
              </a:rPr>
              <a:t>                                         </a:t>
            </a:r>
            <a:endParaRPr b="0" lang="en-US" sz="1600" spc="-1" strike="noStrike">
              <a:solidFill>
                <a:srgbClr val="000000"/>
              </a:solidFill>
              <a:latin typeface="Arial"/>
            </a:endParaRPr>
          </a:p>
        </p:txBody>
      </p:sp>
      <p:sp>
        <p:nvSpPr>
          <p:cNvPr id="345" name="CustomShape 5"/>
          <p:cNvSpPr/>
          <p:nvPr/>
        </p:nvSpPr>
        <p:spPr>
          <a:xfrm>
            <a:off x="549360" y="5637240"/>
            <a:ext cx="2889000" cy="579240"/>
          </a:xfrm>
          <a:prstGeom prst="rect">
            <a:avLst/>
          </a:prstGeom>
          <a:noFill/>
          <a:ln>
            <a:noFill/>
          </a:ln>
        </p:spPr>
        <p:style>
          <a:lnRef idx="0"/>
          <a:fillRef idx="0"/>
          <a:effectRef idx="0"/>
          <a:fontRef idx="minor"/>
        </p:style>
      </p:sp>
      <p:sp>
        <p:nvSpPr>
          <p:cNvPr id="346" name="CustomShape 6"/>
          <p:cNvSpPr/>
          <p:nvPr/>
        </p:nvSpPr>
        <p:spPr>
          <a:xfrm rot="5400000">
            <a:off x="4107600" y="2908800"/>
            <a:ext cx="644400" cy="5757840"/>
          </a:xfrm>
          <a:custGeom>
            <a:avLst/>
            <a:gdLst/>
            <a:ahLst/>
            <a:rect l="l" t="t" r="r" b="b"/>
            <a:pathLst>
              <a:path w="897" h="73708">
                <a:moveTo>
                  <a:pt x="0" y="0"/>
                </a:moveTo>
                <a:lnTo>
                  <a:pt x="897" y="-8262"/>
                </a:lnTo>
                <a:lnTo>
                  <a:pt x="270" y="90"/>
                </a:lnTo>
                <a:lnTo>
                  <a:pt x="897" y="-151"/>
                </a:lnTo>
                <a:lnTo>
                  <a:pt x="897" y="-8262"/>
                </a:lnTo>
                <a:lnTo>
                  <a:pt x="180" y="65446"/>
                </a:lnTo>
                <a:lnTo>
                  <a:pt x="897" y="-8262"/>
                </a:lnTo>
                <a:lnTo>
                  <a:pt x="0" y="0"/>
                </a:lnTo>
                <a:close/>
                <a:moveTo>
                  <a:pt x="270" y="65446"/>
                </a:moveTo>
                <a:lnTo>
                  <a:pt x="897" y="24259"/>
                </a:lnTo>
                <a:lnTo>
                  <a:pt x="897" y="-8262"/>
                </a:lnTo>
                <a:lnTo>
                  <a:pt x="0" y="90"/>
                </a:lnTo>
                <a:lnTo>
                  <a:pt x="0" y="0"/>
                </a:lnTo>
                <a:lnTo>
                  <a:pt x="897" y="-8262"/>
                </a:lnTo>
                <a:lnTo>
                  <a:pt x="270" y="90"/>
                </a:lnTo>
              </a:path>
            </a:pathLst>
          </a:custGeom>
          <a:noFill/>
          <a:ln w="9360">
            <a:solidFill>
              <a:srgbClr val="000000"/>
            </a:solidFill>
            <a:round/>
          </a:ln>
        </p:spPr>
        <p:style>
          <a:lnRef idx="0"/>
          <a:fillRef idx="0"/>
          <a:effectRef idx="0"/>
          <a:fontRef idx="minor"/>
        </p:style>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7" name="CustomShape 1"/>
          <p:cNvSpPr/>
          <p:nvPr/>
        </p:nvSpPr>
        <p:spPr>
          <a:xfrm>
            <a:off x="1463760" y="181080"/>
            <a:ext cx="6471720" cy="641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Examples of disease caused by structure destabilizing factors: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cc3300"/>
                </a:solidFill>
                <a:latin typeface="Arial"/>
                <a:ea typeface="DejaVu Sans"/>
              </a:rPr>
              <a:t>In silico analysis</a:t>
            </a:r>
            <a:r>
              <a:rPr b="0" lang="en-US" sz="1800" spc="-1" strike="noStrike">
                <a:solidFill>
                  <a:srgbClr val="cc3300"/>
                </a:solidFill>
                <a:latin typeface="Arial"/>
                <a:ea typeface="DejaVu Sans"/>
              </a:rPr>
              <a:t> of mutations</a:t>
            </a:r>
            <a:endParaRPr b="0" lang="en-US" sz="1800" spc="-1" strike="noStrike">
              <a:solidFill>
                <a:srgbClr val="000000"/>
              </a:solidFill>
              <a:latin typeface="Arial"/>
            </a:endParaRPr>
          </a:p>
        </p:txBody>
      </p:sp>
      <p:sp>
        <p:nvSpPr>
          <p:cNvPr id="348" name="CustomShape 2"/>
          <p:cNvSpPr/>
          <p:nvPr/>
        </p:nvSpPr>
        <p:spPr>
          <a:xfrm>
            <a:off x="1682640" y="6124680"/>
            <a:ext cx="5175000" cy="6418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99ff"/>
                </a:solidFill>
                <a:latin typeface="Arial"/>
                <a:ea typeface="DejaVu Sans"/>
              </a:rPr>
              <a:t>bonds of wild-type side-chains are shown purple,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cc00"/>
                </a:solidFill>
                <a:latin typeface="Arial"/>
                <a:ea typeface="DejaVu Sans"/>
              </a:rPr>
              <a:t>and bonds of the mutant side-chains are yellow.</a:t>
            </a:r>
            <a:endParaRPr b="0" lang="en-US" sz="1800" spc="-1" strike="noStrike">
              <a:solidFill>
                <a:srgbClr val="000000"/>
              </a:solidFill>
              <a:latin typeface="Arial"/>
            </a:endParaRPr>
          </a:p>
        </p:txBody>
      </p:sp>
      <p:sp>
        <p:nvSpPr>
          <p:cNvPr id="349" name="CustomShape 3"/>
          <p:cNvSpPr/>
          <p:nvPr/>
        </p:nvSpPr>
        <p:spPr>
          <a:xfrm>
            <a:off x="2105280" y="1647720"/>
            <a:ext cx="83916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ea typeface="DejaVu Sans"/>
              </a:rPr>
              <a:t>L226P</a:t>
            </a:r>
            <a:endParaRPr b="0" lang="en-US" sz="1800" spc="-1" strike="noStrike">
              <a:solidFill>
                <a:srgbClr val="000000"/>
              </a:solidFill>
              <a:latin typeface="Arial"/>
            </a:endParaRPr>
          </a:p>
        </p:txBody>
      </p:sp>
      <p:sp>
        <p:nvSpPr>
          <p:cNvPr id="350" name="CustomShape 4"/>
          <p:cNvSpPr/>
          <p:nvPr/>
        </p:nvSpPr>
        <p:spPr>
          <a:xfrm>
            <a:off x="4789440" y="3357720"/>
            <a:ext cx="85284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ea typeface="DejaVu Sans"/>
              </a:rPr>
              <a:t>F234S</a:t>
            </a:r>
            <a:endParaRPr b="0" lang="en-US" sz="1800" spc="-1" strike="noStrike">
              <a:solidFill>
                <a:srgbClr val="000000"/>
              </a:solidFill>
              <a:latin typeface="Arial"/>
            </a:endParaRPr>
          </a:p>
        </p:txBody>
      </p:sp>
      <p:sp>
        <p:nvSpPr>
          <p:cNvPr id="351" name="CustomShape 5"/>
          <p:cNvSpPr/>
          <p:nvPr/>
        </p:nvSpPr>
        <p:spPr>
          <a:xfrm>
            <a:off x="5943600" y="5578560"/>
            <a:ext cx="20066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Causal mutations:</a:t>
            </a:r>
            <a:endParaRPr b="0" lang="en-US" sz="1800" spc="-1" strike="noStrike">
              <a:solidFill>
                <a:srgbClr val="000000"/>
              </a:solidFill>
              <a:latin typeface="Arial"/>
            </a:endParaRPr>
          </a:p>
        </p:txBody>
      </p:sp>
      <p:sp>
        <p:nvSpPr>
          <p:cNvPr id="352" name="CustomShape 6"/>
          <p:cNvSpPr/>
          <p:nvPr/>
        </p:nvSpPr>
        <p:spPr>
          <a:xfrm>
            <a:off x="5849640" y="3305160"/>
            <a:ext cx="85140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ea typeface="DejaVu Sans"/>
              </a:rPr>
              <a:t>R382L</a:t>
            </a:r>
            <a:endParaRPr b="0" lang="en-US" sz="1800" spc="-1" strike="noStrike">
              <a:solidFill>
                <a:srgbClr val="000000"/>
              </a:solidFill>
              <a:latin typeface="Arial"/>
            </a:endParaRPr>
          </a:p>
        </p:txBody>
      </p:sp>
      <p:sp>
        <p:nvSpPr>
          <p:cNvPr id="353" name="CustomShape 7"/>
          <p:cNvSpPr/>
          <p:nvPr/>
        </p:nvSpPr>
        <p:spPr>
          <a:xfrm>
            <a:off x="2394000" y="3736800"/>
            <a:ext cx="77652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ff"/>
                </a:solidFill>
                <a:latin typeface="Arial"/>
                <a:ea typeface="DejaVu Sans"/>
              </a:rPr>
              <a:t>G60D</a:t>
            </a:r>
            <a:endParaRPr b="0" lang="en-US" sz="1800" spc="-1" strike="noStrike">
              <a:solidFill>
                <a:srgbClr val="000000"/>
              </a:solidFill>
              <a:latin typeface="Arial"/>
            </a:endParaRPr>
          </a:p>
        </p:txBody>
      </p:sp>
      <p:sp>
        <p:nvSpPr>
          <p:cNvPr id="354" name="CustomShape 8"/>
          <p:cNvSpPr/>
          <p:nvPr/>
        </p:nvSpPr>
        <p:spPr>
          <a:xfrm>
            <a:off x="6948000" y="5157720"/>
            <a:ext cx="76428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ff"/>
                </a:solidFill>
                <a:latin typeface="Arial"/>
                <a:ea typeface="DejaVu Sans"/>
              </a:rPr>
              <a:t>F411I</a:t>
            </a:r>
            <a:endParaRPr b="0" lang="en-US" sz="1800" spc="-1" strike="noStrike">
              <a:solidFill>
                <a:srgbClr val="000000"/>
              </a:solidFill>
              <a:latin typeface="Arial"/>
            </a:endParaRPr>
          </a:p>
        </p:txBody>
      </p:sp>
      <p:pic>
        <p:nvPicPr>
          <p:cNvPr id="355" name="" descr=""/>
          <p:cNvPicPr/>
          <p:nvPr/>
        </p:nvPicPr>
        <p:blipFill>
          <a:blip r:embed="rId1"/>
          <a:srcRect l="0" t="0" r="0" b="49633"/>
          <a:stretch/>
        </p:blipFill>
        <p:spPr>
          <a:xfrm>
            <a:off x="1371600" y="1279440"/>
            <a:ext cx="6408720" cy="4319640"/>
          </a:xfrm>
          <a:prstGeom prst="rect">
            <a:avLst/>
          </a:prstGeom>
          <a:ln>
            <a:noFill/>
          </a:ln>
        </p:spPr>
      </p:pic>
      <p:sp>
        <p:nvSpPr>
          <p:cNvPr id="356" name="CustomShape 9"/>
          <p:cNvSpPr/>
          <p:nvPr/>
        </p:nvSpPr>
        <p:spPr>
          <a:xfrm>
            <a:off x="2001960" y="1298520"/>
            <a:ext cx="83916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rPr>
              <a:t>L226P</a:t>
            </a:r>
            <a:endParaRPr b="0" lang="en-US" sz="1800" spc="-1" strike="noStrike">
              <a:solidFill>
                <a:srgbClr val="000000"/>
              </a:solidFill>
              <a:latin typeface="Arial"/>
            </a:endParaRPr>
          </a:p>
        </p:txBody>
      </p:sp>
      <p:sp>
        <p:nvSpPr>
          <p:cNvPr id="357" name="CustomShape 10"/>
          <p:cNvSpPr/>
          <p:nvPr/>
        </p:nvSpPr>
        <p:spPr>
          <a:xfrm>
            <a:off x="4684680" y="3009960"/>
            <a:ext cx="8528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rPr>
              <a:t>F234S</a:t>
            </a:r>
            <a:endParaRPr b="0" lang="en-US" sz="1800" spc="-1" strike="noStrike">
              <a:solidFill>
                <a:srgbClr val="000000"/>
              </a:solidFill>
              <a:latin typeface="Arial"/>
            </a:endParaRPr>
          </a:p>
        </p:txBody>
      </p:sp>
      <p:sp>
        <p:nvSpPr>
          <p:cNvPr id="358" name="CustomShape 11"/>
          <p:cNvSpPr/>
          <p:nvPr/>
        </p:nvSpPr>
        <p:spPr>
          <a:xfrm>
            <a:off x="5746680" y="2955960"/>
            <a:ext cx="8514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ffffff"/>
                </a:solidFill>
                <a:latin typeface="Arial"/>
              </a:rPr>
              <a:t>R382L</a:t>
            </a:r>
            <a:endParaRPr b="0" lang="en-US" sz="1800" spc="-1" strike="noStrike">
              <a:solidFill>
                <a:srgbClr val="000000"/>
              </a:solidFill>
              <a:latin typeface="Arial"/>
            </a:endParaRPr>
          </a:p>
        </p:txBody>
      </p:sp>
      <p:sp>
        <p:nvSpPr>
          <p:cNvPr id="359" name="CustomShape 12"/>
          <p:cNvSpPr/>
          <p:nvPr/>
        </p:nvSpPr>
        <p:spPr>
          <a:xfrm>
            <a:off x="2289240" y="3387600"/>
            <a:ext cx="77652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ff"/>
                </a:solidFill>
                <a:latin typeface="Arial"/>
              </a:rPr>
              <a:t>G60D</a:t>
            </a:r>
            <a:endParaRPr b="0" lang="en-US" sz="1800" spc="-1" strike="noStrike">
              <a:solidFill>
                <a:srgbClr val="000000"/>
              </a:solidFill>
              <a:latin typeface="Arial"/>
            </a:endParaRPr>
          </a:p>
        </p:txBody>
      </p:sp>
      <p:sp>
        <p:nvSpPr>
          <p:cNvPr id="360" name="CustomShape 13"/>
          <p:cNvSpPr/>
          <p:nvPr/>
        </p:nvSpPr>
        <p:spPr>
          <a:xfrm>
            <a:off x="3586320" y="5118120"/>
            <a:ext cx="75060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ff"/>
                </a:solidFill>
                <a:latin typeface="Arial"/>
              </a:rPr>
              <a:t>C91Y</a:t>
            </a:r>
            <a:endParaRPr b="0" lang="en-US" sz="1800" spc="-1" strike="noStrike">
              <a:solidFill>
                <a:srgbClr val="000000"/>
              </a:solidFill>
              <a:latin typeface="Arial"/>
            </a:endParaRPr>
          </a:p>
        </p:txBody>
      </p:sp>
      <p:sp>
        <p:nvSpPr>
          <p:cNvPr id="361" name="CustomShape 14"/>
          <p:cNvSpPr/>
          <p:nvPr/>
        </p:nvSpPr>
        <p:spPr>
          <a:xfrm>
            <a:off x="6845040" y="4808520"/>
            <a:ext cx="7642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ffffff"/>
                </a:solidFill>
                <a:latin typeface="Arial"/>
              </a:rPr>
              <a:t>F411I</a:t>
            </a:r>
            <a:endParaRPr b="0" lang="en-US" sz="1800" spc="-1" strike="noStrike">
              <a:solidFill>
                <a:srgbClr val="000000"/>
              </a:solidFill>
              <a:latin typeface="Arial"/>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6" name="CustomShape 1"/>
          <p:cNvSpPr/>
          <p:nvPr/>
        </p:nvSpPr>
        <p:spPr>
          <a:xfrm>
            <a:off x="47520" y="260280"/>
            <a:ext cx="7239600" cy="752436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u="sng">
                <a:solidFill>
                  <a:srgbClr val="000000"/>
                </a:solidFill>
                <a:uFillTx/>
                <a:latin typeface="Arial"/>
                <a:ea typeface="DejaVu Sans"/>
              </a:rPr>
              <a:t>Large-scale DNA sequencing</a:t>
            </a:r>
            <a:r>
              <a:rPr b="1" lang="en-GB" sz="1800" spc="-1" strike="noStrike" u="sng">
                <a:solidFill>
                  <a:srgbClr val="000000"/>
                </a:solidFill>
                <a:uFillTx/>
                <a:latin typeface="Arial"/>
                <a:ea typeface="DejaVu Sans"/>
              </a:rPr>
              <a:t> projects: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1953 -  Odhalena struktura DNA…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1965 – přečtena sekvence tRNA kvasinky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800" spc="-1" strike="noStrike">
                <a:solidFill>
                  <a:srgbClr val="000000"/>
                </a:solidFill>
                <a:latin typeface="Arial"/>
                <a:ea typeface="DejaVu Sans"/>
              </a:rPr>
              <a:t>1974 – </a:t>
            </a:r>
            <a:r>
              <a:rPr b="1" lang="cs-CZ" sz="1800" spc="-1" strike="noStrike">
                <a:solidFill>
                  <a:srgbClr val="000000"/>
                </a:solidFill>
                <a:latin typeface="Arial"/>
                <a:ea typeface="DejaVu Sans"/>
              </a:rPr>
              <a:t>přečtena sekvence </a:t>
            </a:r>
            <a:r>
              <a:rPr b="1" lang="en-GB" sz="1800" spc="-1" strike="noStrike">
                <a:solidFill>
                  <a:srgbClr val="000000"/>
                </a:solidFill>
                <a:latin typeface="Arial"/>
                <a:ea typeface="DejaVu Sans"/>
              </a:rPr>
              <a:t>genomu </a:t>
            </a:r>
            <a:r>
              <a:rPr b="1" lang="cs-CZ" sz="1800" spc="-1" strike="noStrike">
                <a:solidFill>
                  <a:srgbClr val="000000"/>
                </a:solidFill>
                <a:latin typeface="Arial"/>
                <a:ea typeface="DejaVu Sans"/>
              </a:rPr>
              <a:t>bakteriofága </a:t>
            </a:r>
            <a:r>
              <a:rPr b="0" lang="en-US" sz="1800" spc="-1" strike="noStrike">
                <a:solidFill>
                  <a:srgbClr val="000000"/>
                </a:solidFill>
                <a:latin typeface="Arial"/>
                <a:ea typeface="DejaVu Sans"/>
              </a:rPr>
              <a:t>ΦX174</a:t>
            </a:r>
            <a:r>
              <a:rPr b="1" lang="cs-CZ" sz="1800" spc="-1" strike="noStrike">
                <a:solidFill>
                  <a:srgbClr val="000000"/>
                </a:solidFill>
                <a:latin typeface="Arial"/>
                <a:ea typeface="DejaVu Sans"/>
              </a:rPr>
              <a:t> (</a:t>
            </a:r>
            <a:r>
              <a:rPr b="0" lang="en-US" sz="1800" spc="-1" strike="noStrike">
                <a:solidFill>
                  <a:srgbClr val="000000"/>
                </a:solidFill>
                <a:latin typeface="Arial"/>
                <a:ea typeface="DejaVu Sans"/>
              </a:rPr>
              <a:t>5,375 bp</a:t>
            </a:r>
            <a:r>
              <a:rPr b="1" lang="cs-CZ"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1988-1990 – založen Human Genome Project</a:t>
            </a:r>
            <a:r>
              <a:rPr b="1" lang="en-US" sz="1800" spc="-1" strike="noStrike">
                <a:solidFill>
                  <a:srgbClr val="000000"/>
                </a:solidFill>
                <a:latin typeface="Arial"/>
                <a:ea typeface="DejaVu Sans"/>
              </a:rPr>
              <a:t> (HGP)</a:t>
            </a:r>
            <a:r>
              <a:rPr b="1" lang="cs-CZ" sz="1800" spc="-1" strike="noStrike">
                <a:solidFill>
                  <a:srgbClr val="000000"/>
                </a:solidFill>
                <a:latin typeface="Arial"/>
                <a:ea typeface="DejaVu Sans"/>
              </a:rPr>
              <a:t>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(probíhá </a:t>
            </a:r>
            <a:r>
              <a:rPr b="0" lang="en-US" sz="1800" spc="-1" strike="noStrike">
                <a:solidFill>
                  <a:srgbClr val="000000"/>
                </a:solidFill>
                <a:latin typeface="Arial"/>
                <a:ea typeface="DejaVu Sans"/>
              </a:rPr>
              <a:t>1990-2000/2003</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u="sng">
                <a:solidFill>
                  <a:srgbClr val="000000"/>
                </a:solidFill>
                <a:uFillTx/>
                <a:latin typeface="Arial"/>
                <a:ea typeface="DejaVu Sans"/>
              </a:rPr>
              <a:t>První organismy:</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1995 – </a:t>
            </a:r>
            <a:r>
              <a:rPr b="1" lang="en-GB" sz="1800" spc="-1" strike="noStrike">
                <a:solidFill>
                  <a:srgbClr val="000000"/>
                </a:solidFill>
                <a:latin typeface="Arial"/>
                <a:ea typeface="DejaVu Sans"/>
              </a:rPr>
              <a:t>Haemophilus</a:t>
            </a:r>
            <a:r>
              <a:rPr b="1" lang="cs-CZ" sz="1800" spc="-1" strike="noStrike">
                <a:solidFill>
                  <a:srgbClr val="000000"/>
                </a:solidFill>
                <a:latin typeface="Arial"/>
                <a:ea typeface="DejaVu Sans"/>
              </a:rPr>
              <a:t> </a:t>
            </a:r>
            <a:r>
              <a:rPr b="1" lang="en-GB" sz="1800" spc="-1" strike="noStrike">
                <a:solidFill>
                  <a:srgbClr val="000000"/>
                </a:solidFill>
                <a:latin typeface="Arial"/>
                <a:ea typeface="DejaVu Sans"/>
              </a:rPr>
              <a:t>influenzae</a:t>
            </a:r>
            <a:r>
              <a:rPr b="1" lang="cs-CZ" sz="1800" spc="-1" strike="noStrike">
                <a:solidFill>
                  <a:srgbClr val="000000"/>
                </a:solidFill>
                <a:latin typeface="Arial"/>
                <a:ea typeface="DejaVu Sans"/>
              </a:rPr>
              <a:t> (</a:t>
            </a:r>
            <a:r>
              <a:rPr b="0" lang="en-US" sz="1800" spc="-1" strike="noStrike">
                <a:solidFill>
                  <a:srgbClr val="000000"/>
                </a:solidFill>
                <a:latin typeface="Arial"/>
                <a:ea typeface="DejaVu Sans"/>
              </a:rPr>
              <a:t>1,830,140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a:t>
            </a:r>
            <a:r>
              <a:rPr b="0" i="1" lang="en-US" sz="1800" spc="-1" strike="noStrike">
                <a:solidFill>
                  <a:srgbClr val="000000"/>
                </a:solidFill>
                <a:latin typeface="Arial"/>
                <a:ea typeface="DejaVu Sans"/>
              </a:rPr>
              <a:t>epiglotitida, meningitida</a:t>
            </a:r>
            <a:r>
              <a:rPr b="1" lang="en-US"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1996 – </a:t>
            </a:r>
            <a:r>
              <a:rPr b="1" lang="en-GB" sz="1800" spc="-1" strike="noStrike">
                <a:solidFill>
                  <a:srgbClr val="000000"/>
                </a:solidFill>
                <a:latin typeface="Arial"/>
                <a:ea typeface="DejaVu Sans"/>
              </a:rPr>
              <a:t>Saccharomyces</a:t>
            </a:r>
            <a:r>
              <a:rPr b="1" lang="cs-CZ" sz="1800" spc="-1" strike="noStrike">
                <a:solidFill>
                  <a:srgbClr val="000000"/>
                </a:solidFill>
                <a:latin typeface="Arial"/>
                <a:ea typeface="DejaVu Sans"/>
              </a:rPr>
              <a:t> c</a:t>
            </a:r>
            <a:r>
              <a:rPr b="1" lang="en-GB" sz="1800" spc="-1" strike="noStrike">
                <a:solidFill>
                  <a:srgbClr val="000000"/>
                </a:solidFill>
                <a:latin typeface="Arial"/>
                <a:ea typeface="DejaVu Sans"/>
              </a:rPr>
              <a:t>erevisiae (</a:t>
            </a:r>
            <a:r>
              <a:rPr b="0" lang="en-US" sz="1800" spc="-1" strike="noStrike">
                <a:solidFill>
                  <a:srgbClr val="000000"/>
                </a:solidFill>
                <a:latin typeface="Arial"/>
                <a:ea typeface="DejaVu Sans"/>
              </a:rPr>
              <a:t>12,068,000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1998 – </a:t>
            </a:r>
            <a:r>
              <a:rPr b="1" lang="en-GB" sz="1800" spc="-1" strike="noStrike">
                <a:solidFill>
                  <a:srgbClr val="000000"/>
                </a:solidFill>
                <a:latin typeface="Arial"/>
                <a:ea typeface="DejaVu Sans"/>
              </a:rPr>
              <a:t>Caenorhabditis</a:t>
            </a:r>
            <a:r>
              <a:rPr b="1" lang="cs-CZ" sz="1800" spc="-1" strike="noStrike">
                <a:solidFill>
                  <a:srgbClr val="000000"/>
                </a:solidFill>
                <a:latin typeface="Arial"/>
                <a:ea typeface="DejaVu Sans"/>
              </a:rPr>
              <a:t> </a:t>
            </a:r>
            <a:r>
              <a:rPr b="1" lang="en-GB" sz="1800" spc="-1" strike="noStrike">
                <a:solidFill>
                  <a:srgbClr val="000000"/>
                </a:solidFill>
                <a:latin typeface="Arial"/>
                <a:ea typeface="DejaVu Sans"/>
              </a:rPr>
              <a:t>elegans (</a:t>
            </a:r>
            <a:r>
              <a:rPr b="0" lang="en-US" sz="1800" spc="-1" strike="noStrike">
                <a:solidFill>
                  <a:srgbClr val="000000"/>
                </a:solidFill>
                <a:latin typeface="Arial"/>
                <a:ea typeface="DejaVu Sans"/>
              </a:rPr>
              <a:t>100,000,000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pic>
        <p:nvPicPr>
          <p:cNvPr id="107" name="" descr=""/>
          <p:cNvPicPr/>
          <p:nvPr/>
        </p:nvPicPr>
        <p:blipFill>
          <a:blip r:embed="rId1"/>
          <a:stretch/>
        </p:blipFill>
        <p:spPr>
          <a:xfrm>
            <a:off x="7327800" y="1989000"/>
            <a:ext cx="1284480" cy="1181160"/>
          </a:xfrm>
          <a:prstGeom prst="rect">
            <a:avLst/>
          </a:prstGeom>
          <a:ln>
            <a:noFill/>
          </a:ln>
        </p:spPr>
      </p:pic>
      <p:pic>
        <p:nvPicPr>
          <p:cNvPr id="108" name="" descr=""/>
          <p:cNvPicPr/>
          <p:nvPr/>
        </p:nvPicPr>
        <p:blipFill>
          <a:blip r:embed="rId2"/>
          <a:stretch/>
        </p:blipFill>
        <p:spPr>
          <a:xfrm>
            <a:off x="7134120" y="250920"/>
            <a:ext cx="1500120" cy="1566720"/>
          </a:xfrm>
          <a:prstGeom prst="rect">
            <a:avLst/>
          </a:prstGeom>
          <a:ln>
            <a:noFill/>
          </a:ln>
        </p:spPr>
      </p:pic>
      <p:pic>
        <p:nvPicPr>
          <p:cNvPr id="109" name="" descr=""/>
          <p:cNvPicPr/>
          <p:nvPr/>
        </p:nvPicPr>
        <p:blipFill>
          <a:blip r:embed="rId3"/>
          <a:stretch/>
        </p:blipFill>
        <p:spPr>
          <a:xfrm>
            <a:off x="5148360" y="3568680"/>
            <a:ext cx="1379520" cy="930240"/>
          </a:xfrm>
          <a:prstGeom prst="rect">
            <a:avLst/>
          </a:prstGeom>
          <a:ln>
            <a:noFill/>
          </a:ln>
        </p:spPr>
      </p:pic>
      <p:pic>
        <p:nvPicPr>
          <p:cNvPr id="110" name="" descr=""/>
          <p:cNvPicPr/>
          <p:nvPr/>
        </p:nvPicPr>
        <p:blipFill>
          <a:blip r:embed="rId4"/>
          <a:stretch/>
        </p:blipFill>
        <p:spPr>
          <a:xfrm>
            <a:off x="5670720" y="4941720"/>
            <a:ext cx="1019160" cy="1019520"/>
          </a:xfrm>
          <a:prstGeom prst="rect">
            <a:avLst/>
          </a:prstGeom>
          <a:ln>
            <a:noFill/>
          </a:ln>
        </p:spPr>
      </p:pic>
      <p:pic>
        <p:nvPicPr>
          <p:cNvPr id="111" name="" descr=""/>
          <p:cNvPicPr/>
          <p:nvPr/>
        </p:nvPicPr>
        <p:blipFill>
          <a:blip r:embed="rId5"/>
          <a:stretch/>
        </p:blipFill>
        <p:spPr>
          <a:xfrm>
            <a:off x="2411280" y="6237360"/>
            <a:ext cx="1516320" cy="49536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2" name="CustomShape 1"/>
          <p:cNvSpPr/>
          <p:nvPr/>
        </p:nvSpPr>
        <p:spPr>
          <a:xfrm>
            <a:off x="47520" y="260280"/>
            <a:ext cx="7239600" cy="752436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u="sng">
                <a:solidFill>
                  <a:srgbClr val="000000"/>
                </a:solidFill>
                <a:uFillTx/>
                <a:latin typeface="Arial"/>
                <a:ea typeface="DejaVu Sans"/>
              </a:rPr>
              <a:t>Large-scale DNA sequencing</a:t>
            </a:r>
            <a:r>
              <a:rPr b="1" lang="en-GB" sz="1800" spc="-1" strike="noStrike" u="sng">
                <a:solidFill>
                  <a:srgbClr val="000000"/>
                </a:solidFill>
                <a:uFillTx/>
                <a:latin typeface="Arial"/>
                <a:ea typeface="DejaVu Sans"/>
              </a:rPr>
              <a:t> projects:</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1953 -  Odhalena struktura DNA, J. Watson, F. Crick, R. Franklin</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1965 – přečtena sekvence tRNA kvasinky</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800" spc="-1" strike="noStrike">
                <a:solidFill>
                  <a:srgbClr val="000000"/>
                </a:solidFill>
                <a:latin typeface="Arial"/>
                <a:ea typeface="DejaVu Sans"/>
              </a:rPr>
              <a:t>1974 – </a:t>
            </a:r>
            <a:r>
              <a:rPr b="1" lang="cs-CZ" sz="1800" spc="-1" strike="noStrike">
                <a:solidFill>
                  <a:srgbClr val="000000"/>
                </a:solidFill>
                <a:latin typeface="Arial"/>
                <a:ea typeface="DejaVu Sans"/>
              </a:rPr>
              <a:t>přečtena sekvence </a:t>
            </a:r>
            <a:r>
              <a:rPr b="1" lang="en-GB" sz="1800" spc="-1" strike="noStrike">
                <a:solidFill>
                  <a:srgbClr val="000000"/>
                </a:solidFill>
                <a:latin typeface="Arial"/>
                <a:ea typeface="DejaVu Sans"/>
              </a:rPr>
              <a:t>genomu </a:t>
            </a:r>
            <a:r>
              <a:rPr b="1" lang="cs-CZ" sz="1800" spc="-1" strike="noStrike">
                <a:solidFill>
                  <a:srgbClr val="000000"/>
                </a:solidFill>
                <a:latin typeface="Arial"/>
                <a:ea typeface="DejaVu Sans"/>
              </a:rPr>
              <a:t>bakteriofága </a:t>
            </a:r>
            <a:r>
              <a:rPr b="0" lang="en-US" sz="1800" spc="-1" strike="noStrike">
                <a:solidFill>
                  <a:srgbClr val="000000"/>
                </a:solidFill>
                <a:latin typeface="Arial"/>
                <a:ea typeface="DejaVu Sans"/>
              </a:rPr>
              <a:t>ΦX174</a:t>
            </a:r>
            <a:r>
              <a:rPr b="1" lang="cs-CZ" sz="1800" spc="-1" strike="noStrike">
                <a:solidFill>
                  <a:srgbClr val="000000"/>
                </a:solidFill>
                <a:latin typeface="Arial"/>
                <a:ea typeface="DejaVu Sans"/>
              </a:rPr>
              <a:t> (</a:t>
            </a:r>
            <a:r>
              <a:rPr b="0" lang="en-US" sz="1800" spc="-1" strike="noStrike">
                <a:solidFill>
                  <a:srgbClr val="000000"/>
                </a:solidFill>
                <a:latin typeface="Arial"/>
                <a:ea typeface="DejaVu Sans"/>
              </a:rPr>
              <a:t>5,375 bp</a:t>
            </a:r>
            <a:r>
              <a:rPr b="1" lang="cs-CZ"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1988-1990 – založen Human Genome Project</a:t>
            </a:r>
            <a:r>
              <a:rPr b="1" lang="en-US" sz="1800" spc="-1" strike="noStrike">
                <a:solidFill>
                  <a:srgbClr val="000000"/>
                </a:solidFill>
                <a:latin typeface="Arial"/>
                <a:ea typeface="DejaVu Sans"/>
              </a:rPr>
              <a:t> (HGP)</a:t>
            </a:r>
            <a:r>
              <a:rPr b="1" lang="cs-CZ" sz="1800" spc="-1" strike="noStrike">
                <a:solidFill>
                  <a:srgbClr val="000000"/>
                </a:solidFill>
                <a:latin typeface="Arial"/>
                <a:ea typeface="DejaVu Sans"/>
              </a:rPr>
              <a:t>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(probíhá </a:t>
            </a:r>
            <a:r>
              <a:rPr b="0" lang="en-US" sz="1800" spc="-1" strike="noStrike">
                <a:solidFill>
                  <a:srgbClr val="000000"/>
                </a:solidFill>
                <a:latin typeface="Arial"/>
                <a:ea typeface="DejaVu Sans"/>
              </a:rPr>
              <a:t>1990-2000/2003</a:t>
            </a:r>
            <a:r>
              <a:rPr b="0" lang="cs-CZ"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u="sng">
                <a:solidFill>
                  <a:srgbClr val="000000"/>
                </a:solidFill>
                <a:uFillTx/>
                <a:latin typeface="Arial"/>
                <a:ea typeface="DejaVu Sans"/>
              </a:rPr>
              <a:t>První organismy:</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1995 – </a:t>
            </a:r>
            <a:r>
              <a:rPr b="1" lang="en-GB" sz="1800" spc="-1" strike="noStrike">
                <a:solidFill>
                  <a:srgbClr val="000000"/>
                </a:solidFill>
                <a:latin typeface="Arial"/>
                <a:ea typeface="DejaVu Sans"/>
              </a:rPr>
              <a:t>Haemophilus</a:t>
            </a:r>
            <a:r>
              <a:rPr b="1" lang="cs-CZ" sz="1800" spc="-1" strike="noStrike">
                <a:solidFill>
                  <a:srgbClr val="000000"/>
                </a:solidFill>
                <a:latin typeface="Arial"/>
                <a:ea typeface="DejaVu Sans"/>
              </a:rPr>
              <a:t> </a:t>
            </a:r>
            <a:r>
              <a:rPr b="1" lang="en-GB" sz="1800" spc="-1" strike="noStrike">
                <a:solidFill>
                  <a:srgbClr val="000000"/>
                </a:solidFill>
                <a:latin typeface="Arial"/>
                <a:ea typeface="DejaVu Sans"/>
              </a:rPr>
              <a:t>influenzae</a:t>
            </a:r>
            <a:r>
              <a:rPr b="1" lang="cs-CZ" sz="1800" spc="-1" strike="noStrike">
                <a:solidFill>
                  <a:srgbClr val="000000"/>
                </a:solidFill>
                <a:latin typeface="Arial"/>
                <a:ea typeface="DejaVu Sans"/>
              </a:rPr>
              <a:t> (</a:t>
            </a:r>
            <a:r>
              <a:rPr b="0" lang="en-US" sz="1800" spc="-1" strike="noStrike">
                <a:solidFill>
                  <a:srgbClr val="000000"/>
                </a:solidFill>
                <a:latin typeface="Arial"/>
                <a:ea typeface="DejaVu Sans"/>
              </a:rPr>
              <a:t>1,830,140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DejaVu Sans"/>
              </a:rPr>
              <a:t>(</a:t>
            </a:r>
            <a:r>
              <a:rPr b="0" i="1" lang="en-US" sz="1800" spc="-1" strike="noStrike">
                <a:solidFill>
                  <a:srgbClr val="000000"/>
                </a:solidFill>
                <a:latin typeface="Arial"/>
                <a:ea typeface="DejaVu Sans"/>
              </a:rPr>
              <a:t>epiglotitida, meningitida</a:t>
            </a:r>
            <a:r>
              <a:rPr b="1" lang="en-US" sz="1800" spc="-1" strike="noStrike">
                <a:solidFill>
                  <a:srgbClr val="000000"/>
                </a:solidFill>
                <a:latin typeface="Arial"/>
                <a:ea typeface="DejaVu Sans"/>
              </a:rPr>
              <a:t>)</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1996 – </a:t>
            </a:r>
            <a:r>
              <a:rPr b="1" lang="en-GB" sz="1800" spc="-1" strike="noStrike">
                <a:solidFill>
                  <a:srgbClr val="000000"/>
                </a:solidFill>
                <a:latin typeface="Arial"/>
                <a:ea typeface="DejaVu Sans"/>
              </a:rPr>
              <a:t>Saccharomyces</a:t>
            </a:r>
            <a:r>
              <a:rPr b="1" lang="cs-CZ" sz="1800" spc="-1" strike="noStrike">
                <a:solidFill>
                  <a:srgbClr val="000000"/>
                </a:solidFill>
                <a:latin typeface="Arial"/>
                <a:ea typeface="DejaVu Sans"/>
              </a:rPr>
              <a:t> c</a:t>
            </a:r>
            <a:r>
              <a:rPr b="1" lang="en-GB" sz="1800" spc="-1" strike="noStrike">
                <a:solidFill>
                  <a:srgbClr val="000000"/>
                </a:solidFill>
                <a:latin typeface="Arial"/>
                <a:ea typeface="DejaVu Sans"/>
              </a:rPr>
              <a:t>erevisiae (</a:t>
            </a:r>
            <a:r>
              <a:rPr b="0" lang="en-US" sz="1800" spc="-1" strike="noStrike">
                <a:solidFill>
                  <a:srgbClr val="000000"/>
                </a:solidFill>
                <a:latin typeface="Arial"/>
                <a:ea typeface="DejaVu Sans"/>
              </a:rPr>
              <a:t>12,068,000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1998 – </a:t>
            </a:r>
            <a:r>
              <a:rPr b="1" lang="en-GB" sz="1800" spc="-1" strike="noStrike">
                <a:solidFill>
                  <a:srgbClr val="000000"/>
                </a:solidFill>
                <a:latin typeface="Arial"/>
                <a:ea typeface="DejaVu Sans"/>
              </a:rPr>
              <a:t>Caenorhabditis</a:t>
            </a:r>
            <a:r>
              <a:rPr b="1" lang="cs-CZ" sz="1800" spc="-1" strike="noStrike">
                <a:solidFill>
                  <a:srgbClr val="000000"/>
                </a:solidFill>
                <a:latin typeface="Arial"/>
                <a:ea typeface="DejaVu Sans"/>
              </a:rPr>
              <a:t> </a:t>
            </a:r>
            <a:r>
              <a:rPr b="1" lang="en-GB" sz="1800" spc="-1" strike="noStrike">
                <a:solidFill>
                  <a:srgbClr val="000000"/>
                </a:solidFill>
                <a:latin typeface="Arial"/>
                <a:ea typeface="DejaVu Sans"/>
              </a:rPr>
              <a:t>elegans (</a:t>
            </a:r>
            <a:r>
              <a:rPr b="0" lang="en-US" sz="1800" spc="-1" strike="noStrike">
                <a:solidFill>
                  <a:srgbClr val="000000"/>
                </a:solidFill>
                <a:latin typeface="Arial"/>
                <a:ea typeface="DejaVu Sans"/>
              </a:rPr>
              <a:t>100,000,000 bp)</a:t>
            </a: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374"/>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DejaVu Sans"/>
              </a:rPr>
              <a:t> </a:t>
            </a:r>
            <a:endParaRPr b="0" lang="en-US" sz="1800" spc="-1" strike="noStrike">
              <a:solidFill>
                <a:srgbClr val="000000"/>
              </a:solidFill>
              <a:latin typeface="Arial"/>
            </a:endParaRPr>
          </a:p>
        </p:txBody>
      </p:sp>
      <p:pic>
        <p:nvPicPr>
          <p:cNvPr id="113" name="" descr=""/>
          <p:cNvPicPr/>
          <p:nvPr/>
        </p:nvPicPr>
        <p:blipFill>
          <a:blip r:embed="rId1"/>
          <a:stretch/>
        </p:blipFill>
        <p:spPr>
          <a:xfrm>
            <a:off x="7327800" y="1989000"/>
            <a:ext cx="1284480" cy="1181160"/>
          </a:xfrm>
          <a:prstGeom prst="rect">
            <a:avLst/>
          </a:prstGeom>
          <a:ln>
            <a:noFill/>
          </a:ln>
        </p:spPr>
      </p:pic>
      <p:pic>
        <p:nvPicPr>
          <p:cNvPr id="114" name="" descr=""/>
          <p:cNvPicPr/>
          <p:nvPr/>
        </p:nvPicPr>
        <p:blipFill>
          <a:blip r:embed="rId2"/>
          <a:stretch/>
        </p:blipFill>
        <p:spPr>
          <a:xfrm>
            <a:off x="7134120" y="250920"/>
            <a:ext cx="1500120" cy="1566720"/>
          </a:xfrm>
          <a:prstGeom prst="rect">
            <a:avLst/>
          </a:prstGeom>
          <a:ln>
            <a:noFill/>
          </a:ln>
        </p:spPr>
      </p:pic>
      <p:pic>
        <p:nvPicPr>
          <p:cNvPr id="115" name="" descr=""/>
          <p:cNvPicPr/>
          <p:nvPr/>
        </p:nvPicPr>
        <p:blipFill>
          <a:blip r:embed="rId3"/>
          <a:stretch/>
        </p:blipFill>
        <p:spPr>
          <a:xfrm>
            <a:off x="5148360" y="3568680"/>
            <a:ext cx="1379520" cy="930240"/>
          </a:xfrm>
          <a:prstGeom prst="rect">
            <a:avLst/>
          </a:prstGeom>
          <a:ln>
            <a:noFill/>
          </a:ln>
        </p:spPr>
      </p:pic>
      <p:pic>
        <p:nvPicPr>
          <p:cNvPr id="116" name="" descr=""/>
          <p:cNvPicPr/>
          <p:nvPr/>
        </p:nvPicPr>
        <p:blipFill>
          <a:blip r:embed="rId4"/>
          <a:stretch/>
        </p:blipFill>
        <p:spPr>
          <a:xfrm>
            <a:off x="5670720" y="4941720"/>
            <a:ext cx="1019160" cy="1019520"/>
          </a:xfrm>
          <a:prstGeom prst="rect">
            <a:avLst/>
          </a:prstGeom>
          <a:ln>
            <a:noFill/>
          </a:ln>
        </p:spPr>
      </p:pic>
      <p:pic>
        <p:nvPicPr>
          <p:cNvPr id="117" name="" descr=""/>
          <p:cNvPicPr/>
          <p:nvPr/>
        </p:nvPicPr>
        <p:blipFill>
          <a:blip r:embed="rId5"/>
          <a:stretch/>
        </p:blipFill>
        <p:spPr>
          <a:xfrm>
            <a:off x="2411280" y="6237360"/>
            <a:ext cx="1516320" cy="49536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8" name="" descr=""/>
          <p:cNvPicPr/>
          <p:nvPr/>
        </p:nvPicPr>
        <p:blipFill>
          <a:blip r:embed="rId1"/>
          <a:stretch/>
        </p:blipFill>
        <p:spPr>
          <a:xfrm>
            <a:off x="6667560" y="1549440"/>
            <a:ext cx="1706400" cy="1693800"/>
          </a:xfrm>
          <a:prstGeom prst="rect">
            <a:avLst/>
          </a:prstGeom>
          <a:ln>
            <a:noFill/>
          </a:ln>
        </p:spPr>
      </p:pic>
      <p:sp>
        <p:nvSpPr>
          <p:cNvPr id="119" name="CustomShape 1"/>
          <p:cNvSpPr/>
          <p:nvPr/>
        </p:nvSpPr>
        <p:spPr>
          <a:xfrm>
            <a:off x="325440" y="1050840"/>
            <a:ext cx="6800760" cy="63900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Human Genome Project Consortium (2001) "A physical map of the human genome” Nature </a:t>
            </a:r>
            <a:r>
              <a:rPr b="1" lang="en-US" sz="1800" spc="-1" strike="noStrike">
                <a:solidFill>
                  <a:srgbClr val="000000"/>
                </a:solidFill>
                <a:latin typeface="Arial"/>
                <a:ea typeface="DejaVu Sans"/>
              </a:rPr>
              <a:t>409</a:t>
            </a:r>
            <a:r>
              <a:rPr b="0" lang="en-US" sz="1800" spc="-1" strike="noStrike">
                <a:solidFill>
                  <a:srgbClr val="000000"/>
                </a:solidFill>
                <a:latin typeface="Arial"/>
                <a:ea typeface="DejaVu Sans"/>
              </a:rPr>
              <a:t>:934–41</a:t>
            </a:r>
            <a:endParaRPr b="0" lang="en-US" sz="1800" spc="-1" strike="noStrike">
              <a:solidFill>
                <a:srgbClr val="000000"/>
              </a:solidFill>
              <a:latin typeface="Arial"/>
            </a:endParaRPr>
          </a:p>
        </p:txBody>
      </p:sp>
      <p:sp>
        <p:nvSpPr>
          <p:cNvPr id="120" name="CustomShape 2"/>
          <p:cNvSpPr/>
          <p:nvPr/>
        </p:nvSpPr>
        <p:spPr>
          <a:xfrm>
            <a:off x="635040" y="549360"/>
            <a:ext cx="43387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2001 – Lidsk</a:t>
            </a:r>
            <a:r>
              <a:rPr b="0" lang="cs-CZ" sz="1800" spc="-1" strike="noStrike">
                <a:solidFill>
                  <a:srgbClr val="000000"/>
                </a:solidFill>
                <a:latin typeface="Arial"/>
                <a:ea typeface="DejaVu Sans"/>
              </a:rPr>
              <a:t>ý genom </a:t>
            </a:r>
            <a:r>
              <a:rPr b="0" lang="en-GB" sz="1800" spc="-1" strike="noStrike">
                <a:solidFill>
                  <a:srgbClr val="000000"/>
                </a:solidFill>
                <a:latin typeface="Arial"/>
                <a:ea typeface="DejaVu Sans"/>
              </a:rPr>
              <a:t>(</a:t>
            </a:r>
            <a:r>
              <a:rPr b="0" lang="en-US" sz="1800" spc="-1" strike="noStrike">
                <a:solidFill>
                  <a:srgbClr val="000000"/>
                </a:solidFill>
                <a:latin typeface="Arial"/>
                <a:ea typeface="DejaVu Sans"/>
              </a:rPr>
              <a:t>3,200,000,000 bp</a:t>
            </a:r>
            <a:r>
              <a:rPr b="0" lang="en-GB" sz="1800" spc="-1" strike="noStrike">
                <a:solidFill>
                  <a:srgbClr val="000000"/>
                </a:solidFill>
                <a:latin typeface="Arial"/>
                <a:ea typeface="DejaVu Sans"/>
              </a:rPr>
              <a:t>)</a:t>
            </a:r>
            <a:endParaRPr b="0" lang="en-US" sz="1800" spc="-1" strike="noStrike">
              <a:solidFill>
                <a:srgbClr val="000000"/>
              </a:solidFill>
              <a:latin typeface="Arial"/>
            </a:endParaRPr>
          </a:p>
        </p:txBody>
      </p:sp>
      <p:sp>
        <p:nvSpPr>
          <p:cNvPr id="121" name="CustomShape 3"/>
          <p:cNvSpPr/>
          <p:nvPr/>
        </p:nvSpPr>
        <p:spPr>
          <a:xfrm>
            <a:off x="1279440" y="1881360"/>
            <a:ext cx="37652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DejaVu Sans"/>
              </a:rPr>
              <a:t>Dideoxy neboli ‘Sangerova metoda’</a:t>
            </a:r>
            <a:endParaRPr b="0" lang="en-US" sz="1800" spc="-1" strike="noStrike">
              <a:solidFill>
                <a:srgbClr val="000000"/>
              </a:solidFill>
              <a:latin typeface="Arial"/>
            </a:endParaRPr>
          </a:p>
        </p:txBody>
      </p:sp>
      <p:sp>
        <p:nvSpPr>
          <p:cNvPr id="122" name="CustomShape 4"/>
          <p:cNvSpPr/>
          <p:nvPr/>
        </p:nvSpPr>
        <p:spPr>
          <a:xfrm>
            <a:off x="452520" y="2492280"/>
            <a:ext cx="6170400" cy="64188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GB" sz="1800" spc="-1" strike="noStrike">
                <a:solidFill>
                  <a:srgbClr val="000000"/>
                </a:solidFill>
                <a:latin typeface="Arial"/>
                <a:ea typeface="DejaVu Sans"/>
              </a:rPr>
              <a:t>1977 – zavedena Sangerova metoda</a:t>
            </a:r>
            <a:r>
              <a:rPr b="1" lang="cs-CZ" sz="1800" spc="-1" strike="noStrike">
                <a:solidFill>
                  <a:srgbClr val="000000"/>
                </a:solidFill>
                <a:latin typeface="Arial"/>
                <a:ea typeface="DejaVu Sans"/>
              </a:rPr>
              <a:t>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DejaVu Sans"/>
              </a:rPr>
              <a:t>(Nobelova cena 1980)</a:t>
            </a:r>
            <a:endParaRPr b="0" lang="en-US" sz="1800" spc="-1" strike="noStrike">
              <a:solidFill>
                <a:srgbClr val="000000"/>
              </a:solidFill>
              <a:latin typeface="Arial"/>
            </a:endParaRPr>
          </a:p>
        </p:txBody>
      </p:sp>
      <p:pic>
        <p:nvPicPr>
          <p:cNvPr id="123" name="" descr=""/>
          <p:cNvPicPr/>
          <p:nvPr/>
        </p:nvPicPr>
        <p:blipFill>
          <a:blip r:embed="rId2"/>
          <a:stretch/>
        </p:blipFill>
        <p:spPr>
          <a:xfrm>
            <a:off x="3762360" y="3166920"/>
            <a:ext cx="5105520" cy="3232440"/>
          </a:xfrm>
          <a:prstGeom prst="rect">
            <a:avLst/>
          </a:prstGeom>
          <a:ln>
            <a:noFill/>
          </a:ln>
        </p:spPr>
      </p:pic>
      <p:sp>
        <p:nvSpPr>
          <p:cNvPr id="124" name="CustomShape 5"/>
          <p:cNvSpPr/>
          <p:nvPr/>
        </p:nvSpPr>
        <p:spPr>
          <a:xfrm>
            <a:off x="4478400" y="6402240"/>
            <a:ext cx="676080" cy="364680"/>
          </a:xfrm>
          <a:prstGeom prst="rect">
            <a:avLst/>
          </a:prstGeom>
          <a:noFill/>
          <a:ln>
            <a:noFill/>
          </a:ln>
        </p:spPr>
        <p:style>
          <a:lnRef idx="0"/>
          <a:fillRef idx="0"/>
          <a:effectRef idx="0"/>
          <a:fontRef idx="minor"/>
        </p:style>
        <p:txBody>
          <a:bodyPr wrap="none" lIns="90000" rIns="90000" tIns="45000" bIns="45000">
            <a:spAutoFit/>
          </a:bodyPr>
          <a:p>
            <a:pPr>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HGP</a:t>
            </a:r>
            <a:endParaRPr b="0" lang="en-US" sz="1800" spc="-1" strike="noStrike">
              <a:solidFill>
                <a:srgbClr val="000000"/>
              </a:solidFill>
              <a:latin typeface="Arial"/>
            </a:endParaRPr>
          </a:p>
        </p:txBody>
      </p:sp>
      <p:sp>
        <p:nvSpPr>
          <p:cNvPr id="125" name="CustomShape 6"/>
          <p:cNvSpPr/>
          <p:nvPr/>
        </p:nvSpPr>
        <p:spPr>
          <a:xfrm>
            <a:off x="6950160" y="6400800"/>
            <a:ext cx="18907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GB" sz="1800" spc="-1" strike="noStrike">
                <a:solidFill>
                  <a:srgbClr val="000000"/>
                </a:solidFill>
                <a:latin typeface="Arial"/>
                <a:ea typeface="DejaVu Sans"/>
              </a:rPr>
              <a:t>Celera Company</a:t>
            </a:r>
            <a:endParaRPr b="0" lang="en-US" sz="1800" spc="-1" strike="noStrike">
              <a:solidFill>
                <a:srgbClr val="000000"/>
              </a:solidFill>
              <a:latin typeface="Arial"/>
            </a:endParaRPr>
          </a:p>
        </p:txBody>
      </p:sp>
      <p:pic>
        <p:nvPicPr>
          <p:cNvPr id="126" name="" descr=""/>
          <p:cNvPicPr/>
          <p:nvPr/>
        </p:nvPicPr>
        <p:blipFill>
          <a:blip r:embed="rId3"/>
          <a:stretch/>
        </p:blipFill>
        <p:spPr>
          <a:xfrm>
            <a:off x="480960" y="3382920"/>
            <a:ext cx="2992320" cy="301464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 name="CustomShape 1"/>
          <p:cNvSpPr/>
          <p:nvPr/>
        </p:nvSpPr>
        <p:spPr>
          <a:xfrm>
            <a:off x="584280" y="963720"/>
            <a:ext cx="6775560" cy="119916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Arial"/>
              </a:rPr>
              <a:t>Původně gelová elektroforéza a radioaktivní značení</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Arial"/>
              </a:rPr>
              <a:t> </a:t>
            </a:r>
            <a:r>
              <a:rPr b="0" lang="cs-CZ" sz="1800" spc="-1" strike="noStrike">
                <a:solidFill>
                  <a:srgbClr val="000000"/>
                </a:solidFill>
                <a:latin typeface="Arial"/>
                <a:ea typeface="Arial"/>
              </a:rPr>
              <a:t>=</a:t>
            </a:r>
            <a:r>
              <a:rPr b="0" lang="en-US" sz="1800" spc="-1" strike="noStrike">
                <a:solidFill>
                  <a:srgbClr val="000000"/>
                </a:solidFill>
                <a:latin typeface="Arial"/>
                <a:ea typeface="Arial"/>
              </a:rPr>
              <a:t>&gt;  fluorescenčních </a:t>
            </a:r>
            <a:r>
              <a:rPr b="0" lang="cs-CZ" sz="1800" spc="-1" strike="noStrike">
                <a:solidFill>
                  <a:srgbClr val="000000"/>
                </a:solidFill>
                <a:latin typeface="Arial"/>
                <a:ea typeface="Arial"/>
              </a:rPr>
              <a:t>značení </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u="sng">
                <a:solidFill>
                  <a:srgbClr val="000000"/>
                </a:solidFill>
                <a:uFillTx/>
                <a:latin typeface="Arial"/>
                <a:ea typeface="Arial"/>
              </a:rPr>
              <a:t>dideoxy</a:t>
            </a:r>
            <a:r>
              <a:rPr b="0" lang="en-US" sz="1800" spc="-1" strike="noStrike">
                <a:solidFill>
                  <a:srgbClr val="000000"/>
                </a:solidFill>
                <a:latin typeface="Arial"/>
                <a:ea typeface="Arial"/>
              </a:rPr>
              <a:t>nukleotidtrifosfát</a:t>
            </a:r>
            <a:r>
              <a:rPr b="0" lang="cs-CZ" sz="1800" spc="-1" strike="noStrike">
                <a:solidFill>
                  <a:srgbClr val="000000"/>
                </a:solidFill>
                <a:latin typeface="Arial"/>
                <a:ea typeface="Arial"/>
              </a:rPr>
              <a:t>ů v kombinaci s </a:t>
            </a:r>
            <a:r>
              <a:rPr b="0" lang="en-GB" sz="1800" spc="-1" strike="noStrike">
                <a:solidFill>
                  <a:srgbClr val="000000"/>
                </a:solidFill>
                <a:latin typeface="Arial"/>
                <a:ea typeface="Arial"/>
              </a:rPr>
              <a:t>kapil</a:t>
            </a:r>
            <a:r>
              <a:rPr b="0" lang="cs-CZ" sz="1800" spc="-1" strike="noStrike">
                <a:solidFill>
                  <a:srgbClr val="000000"/>
                </a:solidFill>
                <a:latin typeface="Arial"/>
                <a:ea typeface="Arial"/>
              </a:rPr>
              <a:t>ární elektroforézou.</a:t>
            </a:r>
            <a:endParaRPr b="0" lang="en-US" sz="1800" spc="-1" strike="noStrike">
              <a:solidFill>
                <a:srgbClr val="000000"/>
              </a:solidFill>
              <a:latin typeface="Arial"/>
            </a:endParaRPr>
          </a:p>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cs-CZ" sz="1800" spc="-1" strike="noStrike">
                <a:solidFill>
                  <a:srgbClr val="000000"/>
                </a:solidFill>
                <a:latin typeface="Arial"/>
                <a:ea typeface="Arial"/>
              </a:rPr>
              <a:t>Takto značené oligonukleotidy jsou detekovány laserem</a:t>
            </a:r>
            <a:endParaRPr b="0" lang="en-US" sz="1800" spc="-1" strike="noStrike">
              <a:solidFill>
                <a:srgbClr val="000000"/>
              </a:solidFill>
              <a:latin typeface="Arial"/>
            </a:endParaRPr>
          </a:p>
        </p:txBody>
      </p:sp>
      <p:pic>
        <p:nvPicPr>
          <p:cNvPr id="128" name="" descr=""/>
          <p:cNvPicPr/>
          <p:nvPr/>
        </p:nvPicPr>
        <p:blipFill>
          <a:blip r:embed="rId1"/>
          <a:stretch/>
        </p:blipFill>
        <p:spPr>
          <a:xfrm>
            <a:off x="6270480" y="2141640"/>
            <a:ext cx="2941920" cy="4770360"/>
          </a:xfrm>
          <a:prstGeom prst="rect">
            <a:avLst/>
          </a:prstGeom>
          <a:ln>
            <a:noFill/>
          </a:ln>
        </p:spPr>
      </p:pic>
      <p:pic>
        <p:nvPicPr>
          <p:cNvPr id="129" name="" descr=""/>
          <p:cNvPicPr/>
          <p:nvPr/>
        </p:nvPicPr>
        <p:blipFill>
          <a:blip r:embed="rId2"/>
          <a:srcRect l="0" t="0" r="0" b="33276"/>
          <a:stretch/>
        </p:blipFill>
        <p:spPr>
          <a:xfrm>
            <a:off x="870120" y="2763720"/>
            <a:ext cx="2722320" cy="2662200"/>
          </a:xfrm>
          <a:prstGeom prst="rect">
            <a:avLst/>
          </a:prstGeom>
          <a:ln>
            <a:noFill/>
          </a:ln>
        </p:spPr>
      </p:pic>
      <p:sp>
        <p:nvSpPr>
          <p:cNvPr id="130" name="CustomShape 2"/>
          <p:cNvSpPr/>
          <p:nvPr/>
        </p:nvSpPr>
        <p:spPr>
          <a:xfrm>
            <a:off x="4192200" y="2606760"/>
            <a:ext cx="842040" cy="1754280"/>
          </a:xfrm>
          <a:prstGeom prst="rect">
            <a:avLst/>
          </a:prstGeom>
          <a:noFill/>
          <a:ln>
            <a:noFill/>
          </a:ln>
        </p:spPr>
        <p:style>
          <a:lnRef idx="0"/>
          <a:fillRef idx="0"/>
          <a:effectRef idx="0"/>
          <a:fontRef idx="minor"/>
        </p:style>
        <p:txBody>
          <a:bodyPr wrap="none" lIns="90000" rIns="90000" tIns="46800" bIns="46800" anchor="ctr">
            <a:spAutoFit/>
          </a:bodyPr>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Arial"/>
              </a:rPr>
              <a:t>dATP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Arial"/>
              </a:rPr>
              <a:t>dGTP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Arial"/>
              </a:rPr>
              <a:t>dCTP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800" spc="-1" strike="noStrike">
                <a:solidFill>
                  <a:srgbClr val="000000"/>
                </a:solidFill>
                <a:latin typeface="Arial"/>
                <a:ea typeface="Arial"/>
              </a:rPr>
              <a:t>dTTP</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131" name="CustomShape 3"/>
          <p:cNvSpPr/>
          <p:nvPr/>
        </p:nvSpPr>
        <p:spPr>
          <a:xfrm>
            <a:off x="4181040" y="4629240"/>
            <a:ext cx="996120" cy="1754280"/>
          </a:xfrm>
          <a:prstGeom prst="rect">
            <a:avLst/>
          </a:prstGeom>
          <a:noFill/>
          <a:ln>
            <a:noFill/>
          </a:ln>
        </p:spPr>
        <p:style>
          <a:lnRef idx="0"/>
          <a:fillRef idx="0"/>
          <a:effectRef idx="0"/>
          <a:fontRef idx="minor"/>
        </p:style>
        <p:txBody>
          <a:bodyPr wrap="none" lIns="90000" rIns="90000" tIns="46800" bIns="46800" anchor="ctr">
            <a:spAutoFit/>
          </a:bodyPr>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cc00"/>
                </a:solidFill>
                <a:latin typeface="Arial"/>
                <a:ea typeface="Arial"/>
              </a:rPr>
              <a:t>ddATP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ffff00"/>
                </a:solidFill>
                <a:latin typeface="Arial"/>
                <a:ea typeface="Arial"/>
              </a:rPr>
              <a:t>ddGTP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99ff"/>
                </a:solidFill>
                <a:latin typeface="Arial"/>
                <a:ea typeface="Arial"/>
              </a:rPr>
              <a:t>ddCTP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ff3300"/>
                </a:solidFill>
                <a:latin typeface="Arial"/>
                <a:ea typeface="Arial"/>
              </a:rPr>
              <a:t>ddTTP </a:t>
            </a:r>
            <a:endParaRPr b="0" lang="en-US" sz="1800" spc="-1" strike="noStrike">
              <a:solidFill>
                <a:srgbClr val="000000"/>
              </a:solidFill>
              <a:latin typeface="Arial"/>
            </a:endParaRPr>
          </a:p>
          <a:p>
            <a:pPr algn="ct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endParaRPr b="0" lang="en-US" sz="1800" spc="-1" strike="noStrike">
              <a:solidFill>
                <a:srgbClr val="000000"/>
              </a:solidFill>
              <a:latin typeface="Arial"/>
            </a:endParaRPr>
          </a:p>
        </p:txBody>
      </p:sp>
      <p:sp>
        <p:nvSpPr>
          <p:cNvPr id="132" name="CustomShape 4"/>
          <p:cNvSpPr/>
          <p:nvPr/>
        </p:nvSpPr>
        <p:spPr>
          <a:xfrm>
            <a:off x="3681360" y="4348080"/>
            <a:ext cx="219744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cs-CZ" sz="1800" spc="-1" strike="noStrike">
                <a:solidFill>
                  <a:srgbClr val="000000"/>
                </a:solidFill>
                <a:latin typeface="Arial"/>
                <a:ea typeface="Arial"/>
              </a:rPr>
              <a:t>DNA polymerase I </a:t>
            </a:r>
            <a:endParaRPr b="0" lang="en-US" sz="1800" spc="-1" strike="noStrike">
              <a:solidFill>
                <a:srgbClr val="000000"/>
              </a:solidFill>
              <a:latin typeface="Arial"/>
            </a:endParaRPr>
          </a:p>
        </p:txBody>
      </p:sp>
      <p:sp>
        <p:nvSpPr>
          <p:cNvPr id="133" name="CustomShape 5"/>
          <p:cNvSpPr/>
          <p:nvPr/>
        </p:nvSpPr>
        <p:spPr>
          <a:xfrm>
            <a:off x="422280" y="6292800"/>
            <a:ext cx="5425920" cy="27612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0" lang="en-US" sz="1200" spc="-1" strike="noStrike">
                <a:solidFill>
                  <a:srgbClr val="000000"/>
                </a:solidFill>
                <a:latin typeface="Arial"/>
                <a:ea typeface="DejaVu Sans"/>
              </a:rPr>
              <a:t>e.g. </a:t>
            </a:r>
            <a:r>
              <a:rPr b="0" lang="cs-CZ" sz="1200" spc="-1" strike="noStrike">
                <a:solidFill>
                  <a:srgbClr val="000000"/>
                </a:solidFill>
                <a:latin typeface="Arial"/>
                <a:ea typeface="DejaVu Sans"/>
              </a:rPr>
              <a:t>The concentration of ddATP should be 1% of the concentration of dATP. </a:t>
            </a:r>
            <a:endParaRPr b="0" lang="en-US" sz="1200" spc="-1" strike="noStrike">
              <a:solidFill>
                <a:srgbClr val="000000"/>
              </a:solidFill>
              <a:latin typeface="Arial"/>
            </a:endParaRPr>
          </a:p>
        </p:txBody>
      </p:sp>
      <p:sp>
        <p:nvSpPr>
          <p:cNvPr id="134" name="CustomShape 6"/>
          <p:cNvSpPr/>
          <p:nvPr/>
        </p:nvSpPr>
        <p:spPr>
          <a:xfrm>
            <a:off x="3089160" y="378000"/>
            <a:ext cx="2224080" cy="368280"/>
          </a:xfrm>
          <a:custGeom>
            <a:avLst/>
            <a:gdLst/>
            <a:ahLst/>
            <a:rect l="l" t="t" r="r" b="b"/>
            <a:pathLst>
              <a:path w="21600" h="21600">
                <a:moveTo>
                  <a:pt x="0" y="0"/>
                </a:moveTo>
                <a:lnTo>
                  <a:pt x="21600" y="0"/>
                </a:lnTo>
                <a:lnTo>
                  <a:pt x="21600" y="21600"/>
                </a:lnTo>
                <a:lnTo>
                  <a:pt x="0" y="21600"/>
                </a:lnTo>
                <a:lnTo>
                  <a:pt x="0" y="0"/>
                </a:lnTo>
                <a:close/>
              </a:path>
            </a:pathLst>
          </a:custGeom>
          <a:noFill/>
          <a:ln>
            <a:noFill/>
          </a:ln>
        </p:spPr>
        <p:style>
          <a:lnRef idx="0"/>
          <a:fillRef idx="0"/>
          <a:effectRef idx="0"/>
          <a:fontRef idx="minor"/>
        </p:style>
        <p:txBody>
          <a:bodyPr wrap="none" lIns="90000" rIns="90000" tIns="46800" bIns="46800">
            <a:spAutoFit/>
          </a:bodyPr>
          <a:p>
            <a:pPr>
              <a:lnSpc>
                <a:spcPct val="100000"/>
              </a:lnSpc>
              <a:spcBef>
                <a:spcPts val="11"/>
              </a:spcBef>
              <a:spcAft>
                <a:spcPts val="1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 algn="l" pos="10515600"/>
              </a:tabLst>
            </a:pPr>
            <a:r>
              <a:rPr b="1" lang="en-US" sz="1800" spc="-1" strike="noStrike">
                <a:solidFill>
                  <a:srgbClr val="000000"/>
                </a:solidFill>
                <a:latin typeface="Arial"/>
                <a:ea typeface="Arial"/>
              </a:rPr>
              <a:t>Sangerova metoda</a:t>
            </a:r>
            <a:endParaRPr b="0" lang="en-US" sz="1800" spc="-1" strike="noStrike">
              <a:solidFill>
                <a:srgbClr val="000000"/>
              </a:solidFill>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269</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2024-11-25T07:23:05Z</dcterms:modified>
  <cp:revision>38</cp:revision>
  <dc:subject/>
  <dc:title>PowerPoint Presentation</dc:title>
</cp:coreProperties>
</file>