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1" r:id="rId2"/>
    <p:sldId id="263" r:id="rId3"/>
    <p:sldId id="264" r:id="rId4"/>
    <p:sldId id="265" r:id="rId5"/>
    <p:sldId id="285" r:id="rId6"/>
    <p:sldId id="283" r:id="rId7"/>
    <p:sldId id="267" r:id="rId8"/>
    <p:sldId id="268" r:id="rId9"/>
    <p:sldId id="282" r:id="rId10"/>
    <p:sldId id="269" r:id="rId11"/>
    <p:sldId id="286" r:id="rId12"/>
    <p:sldId id="270" r:id="rId13"/>
    <p:sldId id="274" r:id="rId14"/>
    <p:sldId id="272" r:id="rId15"/>
    <p:sldId id="279" r:id="rId16"/>
    <p:sldId id="276" r:id="rId17"/>
    <p:sldId id="277" r:id="rId18"/>
    <p:sldId id="281" r:id="rId19"/>
    <p:sldId id="316" r:id="rId20"/>
    <p:sldId id="317" r:id="rId21"/>
    <p:sldId id="319" r:id="rId22"/>
    <p:sldId id="320" r:id="rId23"/>
    <p:sldId id="321" r:id="rId24"/>
    <p:sldId id="318" r:id="rId25"/>
    <p:sldId id="322" r:id="rId26"/>
    <p:sldId id="323" r:id="rId27"/>
    <p:sldId id="324" r:id="rId28"/>
    <p:sldId id="325" r:id="rId29"/>
    <p:sldId id="326" r:id="rId30"/>
    <p:sldId id="288" r:id="rId31"/>
    <p:sldId id="327" r:id="rId32"/>
    <p:sldId id="287"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4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9" autoAdjust="0"/>
    <p:restoredTop sz="94660"/>
  </p:normalViewPr>
  <p:slideViewPr>
    <p:cSldViewPr snapToGrid="0">
      <p:cViewPr varScale="1">
        <p:scale>
          <a:sx n="64" d="100"/>
          <a:sy n="64" d="100"/>
        </p:scale>
        <p:origin x="552" y="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582B5-0F6D-46EB-895E-17AC49CD6C5D}" type="datetimeFigureOut">
              <a:rPr lang="it-IT" smtClean="0"/>
              <a:pPr/>
              <a:t>03/10/2024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1EAE1-ADD7-4ED6-B716-B7BA728D0E51}" type="slidenum">
              <a:rPr lang="it-IT" smtClean="0"/>
              <a:pPr/>
              <a:t>‹#›</a:t>
            </a:fld>
            <a:endParaRPr lang="it-IT"/>
          </a:p>
        </p:txBody>
      </p:sp>
    </p:spTree>
    <p:extLst>
      <p:ext uri="{BB962C8B-B14F-4D97-AF65-F5344CB8AC3E}">
        <p14:creationId xmlns:p14="http://schemas.microsoft.com/office/powerpoint/2010/main" val="3905529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6" name="Google Shape;3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68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5FC2FFE-6688-4A0B-B72A-2C9C3FE0946E}" type="datetimeFigureOut">
              <a:rPr lang="it-IT" smtClean="0"/>
              <a:pPr/>
              <a:t>03/10/2024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50EA800-9F9D-448F-906A-C5579EFD1F20}" type="slidenum">
              <a:rPr lang="it-IT" smtClean="0"/>
              <a:pPr/>
              <a:t>‹#›</a:t>
            </a:fld>
            <a:endParaRPr lang="it-IT"/>
          </a:p>
        </p:txBody>
      </p:sp>
    </p:spTree>
    <p:extLst>
      <p:ext uri="{BB962C8B-B14F-4D97-AF65-F5344CB8AC3E}">
        <p14:creationId xmlns:p14="http://schemas.microsoft.com/office/powerpoint/2010/main" val="358090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5FC2FFE-6688-4A0B-B72A-2C9C3FE0946E}" type="datetimeFigureOut">
              <a:rPr lang="it-IT" smtClean="0"/>
              <a:pPr/>
              <a:t>03/10/2024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50EA800-9F9D-448F-906A-C5579EFD1F20}" type="slidenum">
              <a:rPr lang="it-IT" smtClean="0"/>
              <a:pPr/>
              <a:t>‹#›</a:t>
            </a:fld>
            <a:endParaRPr lang="it-IT"/>
          </a:p>
        </p:txBody>
      </p:sp>
    </p:spTree>
    <p:extLst>
      <p:ext uri="{BB962C8B-B14F-4D97-AF65-F5344CB8AC3E}">
        <p14:creationId xmlns:p14="http://schemas.microsoft.com/office/powerpoint/2010/main" val="414805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5FC2FFE-6688-4A0B-B72A-2C9C3FE0946E}" type="datetimeFigureOut">
              <a:rPr lang="it-IT" smtClean="0"/>
              <a:pPr/>
              <a:t>03/10/2024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50EA800-9F9D-448F-906A-C5579EFD1F20}" type="slidenum">
              <a:rPr lang="it-IT" smtClean="0"/>
              <a:pPr/>
              <a:t>‹#›</a:t>
            </a:fld>
            <a:endParaRPr lang="it-IT"/>
          </a:p>
        </p:txBody>
      </p:sp>
    </p:spTree>
    <p:extLst>
      <p:ext uri="{BB962C8B-B14F-4D97-AF65-F5344CB8AC3E}">
        <p14:creationId xmlns:p14="http://schemas.microsoft.com/office/powerpoint/2010/main" val="418139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5FC2FFE-6688-4A0B-B72A-2C9C3FE0946E}" type="datetimeFigureOut">
              <a:rPr lang="it-IT" smtClean="0"/>
              <a:pPr/>
              <a:t>03/10/2024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50EA800-9F9D-448F-906A-C5579EFD1F20}" type="slidenum">
              <a:rPr lang="it-IT" smtClean="0"/>
              <a:pPr/>
              <a:t>‹#›</a:t>
            </a:fld>
            <a:endParaRPr lang="it-IT"/>
          </a:p>
        </p:txBody>
      </p:sp>
    </p:spTree>
    <p:extLst>
      <p:ext uri="{BB962C8B-B14F-4D97-AF65-F5344CB8AC3E}">
        <p14:creationId xmlns:p14="http://schemas.microsoft.com/office/powerpoint/2010/main" val="145400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75FC2FFE-6688-4A0B-B72A-2C9C3FE0946E}" type="datetimeFigureOut">
              <a:rPr lang="it-IT" smtClean="0"/>
              <a:pPr/>
              <a:t>03/10/2024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50EA800-9F9D-448F-906A-C5579EFD1F20}" type="slidenum">
              <a:rPr lang="it-IT" smtClean="0"/>
              <a:pPr/>
              <a:t>‹#›</a:t>
            </a:fld>
            <a:endParaRPr lang="it-IT"/>
          </a:p>
        </p:txBody>
      </p:sp>
    </p:spTree>
    <p:extLst>
      <p:ext uri="{BB962C8B-B14F-4D97-AF65-F5344CB8AC3E}">
        <p14:creationId xmlns:p14="http://schemas.microsoft.com/office/powerpoint/2010/main" val="31042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5FC2FFE-6688-4A0B-B72A-2C9C3FE0946E}" type="datetimeFigureOut">
              <a:rPr lang="it-IT" smtClean="0"/>
              <a:pPr/>
              <a:t>03/10/2024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50EA800-9F9D-448F-906A-C5579EFD1F20}" type="slidenum">
              <a:rPr lang="it-IT" smtClean="0"/>
              <a:pPr/>
              <a:t>‹#›</a:t>
            </a:fld>
            <a:endParaRPr lang="it-IT"/>
          </a:p>
        </p:txBody>
      </p:sp>
    </p:spTree>
    <p:extLst>
      <p:ext uri="{BB962C8B-B14F-4D97-AF65-F5344CB8AC3E}">
        <p14:creationId xmlns:p14="http://schemas.microsoft.com/office/powerpoint/2010/main" val="404691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5FC2FFE-6688-4A0B-B72A-2C9C3FE0946E}" type="datetimeFigureOut">
              <a:rPr lang="it-IT" smtClean="0"/>
              <a:pPr/>
              <a:t>03/10/2024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50EA800-9F9D-448F-906A-C5579EFD1F20}" type="slidenum">
              <a:rPr lang="it-IT" smtClean="0"/>
              <a:pPr/>
              <a:t>‹#›</a:t>
            </a:fld>
            <a:endParaRPr lang="it-IT"/>
          </a:p>
        </p:txBody>
      </p:sp>
    </p:spTree>
    <p:extLst>
      <p:ext uri="{BB962C8B-B14F-4D97-AF65-F5344CB8AC3E}">
        <p14:creationId xmlns:p14="http://schemas.microsoft.com/office/powerpoint/2010/main" val="52625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5FC2FFE-6688-4A0B-B72A-2C9C3FE0946E}" type="datetimeFigureOut">
              <a:rPr lang="it-IT" smtClean="0"/>
              <a:pPr/>
              <a:t>03/10/2024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50EA800-9F9D-448F-906A-C5579EFD1F20}" type="slidenum">
              <a:rPr lang="it-IT" smtClean="0"/>
              <a:pPr/>
              <a:t>‹#›</a:t>
            </a:fld>
            <a:endParaRPr lang="it-IT"/>
          </a:p>
        </p:txBody>
      </p:sp>
    </p:spTree>
    <p:extLst>
      <p:ext uri="{BB962C8B-B14F-4D97-AF65-F5344CB8AC3E}">
        <p14:creationId xmlns:p14="http://schemas.microsoft.com/office/powerpoint/2010/main" val="230131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5FC2FFE-6688-4A0B-B72A-2C9C3FE0946E}" type="datetimeFigureOut">
              <a:rPr lang="it-IT" smtClean="0"/>
              <a:pPr/>
              <a:t>03/10/2024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50EA800-9F9D-448F-906A-C5579EFD1F20}" type="slidenum">
              <a:rPr lang="it-IT" smtClean="0"/>
              <a:pPr/>
              <a:t>‹#›</a:t>
            </a:fld>
            <a:endParaRPr lang="it-IT"/>
          </a:p>
        </p:txBody>
      </p:sp>
    </p:spTree>
    <p:extLst>
      <p:ext uri="{BB962C8B-B14F-4D97-AF65-F5344CB8AC3E}">
        <p14:creationId xmlns:p14="http://schemas.microsoft.com/office/powerpoint/2010/main" val="256995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5FC2FFE-6688-4A0B-B72A-2C9C3FE0946E}" type="datetimeFigureOut">
              <a:rPr lang="it-IT" smtClean="0"/>
              <a:pPr/>
              <a:t>03/10/2024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50EA800-9F9D-448F-906A-C5579EFD1F20}" type="slidenum">
              <a:rPr lang="it-IT" smtClean="0"/>
              <a:pPr/>
              <a:t>‹#›</a:t>
            </a:fld>
            <a:endParaRPr lang="it-IT"/>
          </a:p>
        </p:txBody>
      </p:sp>
    </p:spTree>
    <p:extLst>
      <p:ext uri="{BB962C8B-B14F-4D97-AF65-F5344CB8AC3E}">
        <p14:creationId xmlns:p14="http://schemas.microsoft.com/office/powerpoint/2010/main" val="426955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5FC2FFE-6688-4A0B-B72A-2C9C3FE0946E}" type="datetimeFigureOut">
              <a:rPr lang="it-IT" smtClean="0"/>
              <a:pPr/>
              <a:t>03/10/2024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50EA800-9F9D-448F-906A-C5579EFD1F20}" type="slidenum">
              <a:rPr lang="it-IT" smtClean="0"/>
              <a:pPr/>
              <a:t>‹#›</a:t>
            </a:fld>
            <a:endParaRPr lang="it-IT"/>
          </a:p>
        </p:txBody>
      </p:sp>
    </p:spTree>
    <p:extLst>
      <p:ext uri="{BB962C8B-B14F-4D97-AF65-F5344CB8AC3E}">
        <p14:creationId xmlns:p14="http://schemas.microsoft.com/office/powerpoint/2010/main" val="249791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C2FFE-6688-4A0B-B72A-2C9C3FE0946E}" type="datetimeFigureOut">
              <a:rPr lang="it-IT" smtClean="0"/>
              <a:pPr/>
              <a:t>03/10/2024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EA800-9F9D-448F-906A-C5579EFD1F20}" type="slidenum">
              <a:rPr lang="it-IT" smtClean="0"/>
              <a:pPr/>
              <a:t>‹#›</a:t>
            </a:fld>
            <a:endParaRPr lang="it-IT"/>
          </a:p>
        </p:txBody>
      </p:sp>
    </p:spTree>
    <p:extLst>
      <p:ext uri="{BB962C8B-B14F-4D97-AF65-F5344CB8AC3E}">
        <p14:creationId xmlns:p14="http://schemas.microsoft.com/office/powerpoint/2010/main" val="3650791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innocore-project.eu/" TargetMode="External"/><Relationship Id="rId5" Type="http://schemas.openxmlformats.org/officeDocument/2006/relationships/hyperlink" Target="mailto:innocore-project@unitn.it"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repository.cam.ac.uk/bitstream/handle/1810/257040/Keeler-2002-Understanding_NMR_Spectroscopy.pdf?sequence=1"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innocore-project.eu/" TargetMode="External"/><Relationship Id="rId4" Type="http://schemas.openxmlformats.org/officeDocument/2006/relationships/hyperlink" Target="mailto:innocore-project@unitn.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7" name="Gruppo 6">
            <a:extLst>
              <a:ext uri="{FF2B5EF4-FFF2-40B4-BE49-F238E27FC236}">
                <a16:creationId xmlns:a16="http://schemas.microsoft.com/office/drawing/2014/main" id="{14C52C02-C07F-AA49-9228-FFDC36BFAC54}"/>
              </a:ext>
            </a:extLst>
          </p:cNvPr>
          <p:cNvGrpSpPr/>
          <p:nvPr/>
        </p:nvGrpSpPr>
        <p:grpSpPr>
          <a:xfrm>
            <a:off x="-7237" y="187542"/>
            <a:ext cx="12192000" cy="6684567"/>
            <a:chOff x="-7237" y="187542"/>
            <a:chExt cx="12192000" cy="6684567"/>
          </a:xfrm>
        </p:grpSpPr>
        <p:sp>
          <p:nvSpPr>
            <p:cNvPr id="6" name="CasellaDiTesto 5">
              <a:extLst>
                <a:ext uri="{FF2B5EF4-FFF2-40B4-BE49-F238E27FC236}">
                  <a16:creationId xmlns:a16="http://schemas.microsoft.com/office/drawing/2014/main" id="{D4C8815A-1F95-7241-9845-2FA6264F54EF}"/>
                </a:ext>
              </a:extLst>
            </p:cNvPr>
            <p:cNvSpPr txBox="1"/>
            <p:nvPr/>
          </p:nvSpPr>
          <p:spPr>
            <a:xfrm>
              <a:off x="-7237" y="6595110"/>
              <a:ext cx="12191999" cy="276999"/>
            </a:xfrm>
            <a:prstGeom prst="rect">
              <a:avLst/>
            </a:prstGeom>
            <a:noFill/>
          </p:spPr>
          <p:txBody>
            <a:bodyPr wrap="square" rtlCol="0">
              <a:spAutoFit/>
            </a:bodyPr>
            <a:lstStyle/>
            <a:p>
              <a:pPr algn="ctr"/>
              <a:r>
                <a:rPr lang="it-IT" sz="1200" dirty="0" err="1">
                  <a:solidFill>
                    <a:schemeClr val="accent1">
                      <a:lumMod val="60000"/>
                      <a:lumOff val="40000"/>
                    </a:schemeClr>
                  </a:solidFill>
                  <a:latin typeface="Open Sans" panose="020B0606030504020204"/>
                  <a:cs typeface="Arial" panose="020B0604020202020204" pitchFamily="34" charset="0"/>
                </a:rPr>
                <a:t>This</a:t>
              </a:r>
              <a:r>
                <a:rPr lang="it-IT" sz="1200" dirty="0">
                  <a:solidFill>
                    <a:schemeClr val="accent1">
                      <a:lumMod val="60000"/>
                      <a:lumOff val="40000"/>
                    </a:schemeClr>
                  </a:solidFill>
                  <a:latin typeface="Open Sans" panose="020B0606030504020204"/>
                  <a:cs typeface="Arial" panose="020B0604020202020204" pitchFamily="34" charset="0"/>
                </a:rPr>
                <a:t> </a:t>
              </a:r>
              <a:r>
                <a:rPr lang="it-IT" sz="1200" dirty="0" err="1">
                  <a:solidFill>
                    <a:schemeClr val="accent1">
                      <a:lumMod val="60000"/>
                      <a:lumOff val="40000"/>
                    </a:schemeClr>
                  </a:solidFill>
                  <a:latin typeface="Open Sans" panose="020B0606030504020204"/>
                  <a:cs typeface="Arial" panose="020B0604020202020204" pitchFamily="34" charset="0"/>
                </a:rPr>
                <a:t>project</a:t>
              </a:r>
              <a:r>
                <a:rPr lang="it-IT" sz="1200" dirty="0">
                  <a:solidFill>
                    <a:schemeClr val="accent1">
                      <a:lumMod val="60000"/>
                      <a:lumOff val="40000"/>
                    </a:schemeClr>
                  </a:solidFill>
                  <a:latin typeface="Open Sans" panose="020B0606030504020204"/>
                  <a:cs typeface="Arial" panose="020B0604020202020204" pitchFamily="34" charset="0"/>
                </a:rPr>
                <a:t> </a:t>
              </a:r>
              <a:r>
                <a:rPr lang="it-IT" sz="1200" dirty="0" err="1">
                  <a:solidFill>
                    <a:schemeClr val="accent1">
                      <a:lumMod val="60000"/>
                      <a:lumOff val="40000"/>
                    </a:schemeClr>
                  </a:solidFill>
                  <a:latin typeface="Open Sans" panose="020B0606030504020204"/>
                  <a:cs typeface="Arial" panose="020B0604020202020204" pitchFamily="34" charset="0"/>
                </a:rPr>
                <a:t>received</a:t>
              </a:r>
              <a:r>
                <a:rPr lang="it-IT" sz="1200" dirty="0">
                  <a:solidFill>
                    <a:schemeClr val="accent1">
                      <a:lumMod val="60000"/>
                      <a:lumOff val="40000"/>
                    </a:schemeClr>
                  </a:solidFill>
                  <a:latin typeface="Open Sans" panose="020B0606030504020204"/>
                  <a:cs typeface="Arial" panose="020B0604020202020204" pitchFamily="34" charset="0"/>
                </a:rPr>
                <a:t> </a:t>
              </a:r>
              <a:r>
                <a:rPr lang="it-IT" sz="1200" dirty="0" err="1">
                  <a:solidFill>
                    <a:schemeClr val="accent1">
                      <a:lumMod val="60000"/>
                      <a:lumOff val="40000"/>
                    </a:schemeClr>
                  </a:solidFill>
                  <a:latin typeface="Open Sans" panose="020B0606030504020204"/>
                  <a:cs typeface="Arial" panose="020B0604020202020204" pitchFamily="34" charset="0"/>
                </a:rPr>
                <a:t>funding</a:t>
              </a:r>
              <a:r>
                <a:rPr lang="it-IT" sz="1200" dirty="0">
                  <a:solidFill>
                    <a:schemeClr val="accent1">
                      <a:lumMod val="60000"/>
                      <a:lumOff val="40000"/>
                    </a:schemeClr>
                  </a:solidFill>
                  <a:latin typeface="Open Sans" panose="020B0606030504020204"/>
                  <a:cs typeface="Arial" panose="020B0604020202020204" pitchFamily="34" charset="0"/>
                </a:rPr>
                <a:t> by the </a:t>
              </a:r>
              <a:r>
                <a:rPr lang="it-IT" sz="1200" dirty="0" err="1">
                  <a:solidFill>
                    <a:schemeClr val="accent1">
                      <a:lumMod val="60000"/>
                      <a:lumOff val="40000"/>
                    </a:schemeClr>
                  </a:solidFill>
                  <a:latin typeface="Open Sans" panose="020B0606030504020204"/>
                  <a:cs typeface="Arial" panose="020B0604020202020204" pitchFamily="34" charset="0"/>
                </a:rPr>
                <a:t>European</a:t>
              </a:r>
              <a:r>
                <a:rPr lang="it-IT" sz="1200" dirty="0">
                  <a:solidFill>
                    <a:schemeClr val="accent1">
                      <a:lumMod val="60000"/>
                      <a:lumOff val="40000"/>
                    </a:schemeClr>
                  </a:solidFill>
                  <a:latin typeface="Open Sans" panose="020B0606030504020204"/>
                  <a:cs typeface="Arial" panose="020B0604020202020204" pitchFamily="34" charset="0"/>
                </a:rPr>
                <a:t> </a:t>
              </a:r>
              <a:r>
                <a:rPr lang="it-IT" sz="1200" dirty="0" err="1">
                  <a:solidFill>
                    <a:schemeClr val="accent1">
                      <a:lumMod val="60000"/>
                      <a:lumOff val="40000"/>
                    </a:schemeClr>
                  </a:solidFill>
                  <a:latin typeface="Open Sans" panose="020B0606030504020204"/>
                  <a:cs typeface="Arial" panose="020B0604020202020204" pitchFamily="34" charset="0"/>
                </a:rPr>
                <a:t>Commission</a:t>
              </a:r>
              <a:r>
                <a:rPr lang="it-IT" sz="1200" dirty="0">
                  <a:solidFill>
                    <a:schemeClr val="accent1">
                      <a:lumMod val="60000"/>
                      <a:lumOff val="40000"/>
                    </a:schemeClr>
                  </a:solidFill>
                  <a:latin typeface="Open Sans" panose="020B0606030504020204"/>
                  <a:cs typeface="Arial" panose="020B0604020202020204" pitchFamily="34" charset="0"/>
                </a:rPr>
                <a:t> under the GA n° 2019-1-IT02-KA203-063391</a:t>
              </a:r>
            </a:p>
          </p:txBody>
        </p:sp>
        <p:pic>
          <p:nvPicPr>
            <p:cNvPr id="720" name="Picture 2" descr="Innoc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607" y="187542"/>
              <a:ext cx="2138626" cy="554138"/>
            </a:xfrm>
            <a:prstGeom prst="rect">
              <a:avLst/>
            </a:prstGeom>
            <a:noFill/>
            <a:extLst>
              <a:ext uri="{909E8E84-426E-40DD-AFC4-6F175D3DCCD1}">
                <a14:hiddenFill xmlns:a14="http://schemas.microsoft.com/office/drawing/2010/main">
                  <a:solidFill>
                    <a:srgbClr val="FFFFFF"/>
                  </a:solidFill>
                </a14:hiddenFill>
              </a:ext>
            </a:extLst>
          </p:spPr>
        </p:pic>
        <p:pic>
          <p:nvPicPr>
            <p:cNvPr id="721" name="Picture 14" descr="https://innocore-project.eu/wp-content/uploads/2019/11/logosbeneficaireserasmusright_en_crop-300x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6724" y="376588"/>
              <a:ext cx="1274439" cy="280377"/>
            </a:xfrm>
            <a:prstGeom prst="rect">
              <a:avLst/>
            </a:prstGeom>
            <a:noFill/>
            <a:extLst>
              <a:ext uri="{909E8E84-426E-40DD-AFC4-6F175D3DCCD1}">
                <a14:hiddenFill xmlns:a14="http://schemas.microsoft.com/office/drawing/2010/main">
                  <a:solidFill>
                    <a:srgbClr val="FFFFFF"/>
                  </a:solidFill>
                </a14:hiddenFill>
              </a:ext>
            </a:extLst>
          </p:spPr>
        </p:pic>
        <p:cxnSp>
          <p:nvCxnSpPr>
            <p:cNvPr id="722" name="Connettore 1 4">
              <a:extLst>
                <a:ext uri="{FF2B5EF4-FFF2-40B4-BE49-F238E27FC236}">
                  <a16:creationId xmlns:a16="http://schemas.microsoft.com/office/drawing/2014/main" id="{97AC5743-9598-FC41-8C21-06786D96F62B}"/>
                </a:ext>
              </a:extLst>
            </p:cNvPr>
            <p:cNvCxnSpPr/>
            <p:nvPr/>
          </p:nvCxnSpPr>
          <p:spPr>
            <a:xfrm>
              <a:off x="-7237" y="827880"/>
              <a:ext cx="12192000" cy="0"/>
            </a:xfrm>
            <a:prstGeom prst="line">
              <a:avLst/>
            </a:prstGeom>
            <a:ln>
              <a:solidFill>
                <a:srgbClr val="548396"/>
              </a:solidFill>
            </a:ln>
          </p:spPr>
          <p:style>
            <a:lnRef idx="1">
              <a:schemeClr val="accent1"/>
            </a:lnRef>
            <a:fillRef idx="0">
              <a:schemeClr val="accent1"/>
            </a:fillRef>
            <a:effectRef idx="0">
              <a:schemeClr val="accent1"/>
            </a:effectRef>
            <a:fontRef idx="minor">
              <a:schemeClr val="tx1"/>
            </a:fontRef>
          </p:style>
        </p:cxnSp>
        <p:sp>
          <p:nvSpPr>
            <p:cNvPr id="716" name="Rettangolo 715"/>
            <p:cNvSpPr/>
            <p:nvPr/>
          </p:nvSpPr>
          <p:spPr>
            <a:xfrm>
              <a:off x="96804" y="6498121"/>
              <a:ext cx="2095124" cy="307777"/>
            </a:xfrm>
            <a:prstGeom prst="rect">
              <a:avLst/>
            </a:prstGeom>
          </p:spPr>
          <p:txBody>
            <a:bodyPr wrap="none">
              <a:spAutoFit/>
            </a:bodyPr>
            <a:lstStyle/>
            <a:p>
              <a:pPr algn="ctr"/>
              <a:r>
                <a:rPr lang="en-US" sz="1400" dirty="0">
                  <a:solidFill>
                    <a:schemeClr val="accent1">
                      <a:lumMod val="75000"/>
                    </a:schemeClr>
                  </a:solidFill>
                  <a:latin typeface="Open Sans" panose="020B0606030504020204"/>
                  <a:cs typeface="Arial" panose="020B0604020202020204" pitchFamily="34" charset="0"/>
                  <a:hlinkClick r:id="rId5"/>
                </a:rPr>
                <a:t>innocore-project@unitn.it</a:t>
              </a:r>
              <a:endParaRPr lang="en-US" sz="1400" dirty="0">
                <a:solidFill>
                  <a:schemeClr val="accent1">
                    <a:lumMod val="75000"/>
                  </a:schemeClr>
                </a:solidFill>
                <a:latin typeface="Open Sans" panose="020B0606030504020204"/>
                <a:cs typeface="Arial" panose="020B0604020202020204" pitchFamily="34" charset="0"/>
              </a:endParaRPr>
            </a:p>
          </p:txBody>
        </p:sp>
        <p:sp>
          <p:nvSpPr>
            <p:cNvPr id="717" name="Rettangolo 716"/>
            <p:cNvSpPr/>
            <p:nvPr/>
          </p:nvSpPr>
          <p:spPr>
            <a:xfrm>
              <a:off x="10045404" y="6498121"/>
              <a:ext cx="2049792" cy="307777"/>
            </a:xfrm>
            <a:prstGeom prst="rect">
              <a:avLst/>
            </a:prstGeom>
          </p:spPr>
          <p:txBody>
            <a:bodyPr wrap="none">
              <a:spAutoFit/>
            </a:bodyPr>
            <a:lstStyle/>
            <a:p>
              <a:pPr algn="ctr"/>
              <a:r>
                <a:rPr lang="en-US" sz="1400" dirty="0">
                  <a:solidFill>
                    <a:schemeClr val="accent1">
                      <a:lumMod val="75000"/>
                    </a:schemeClr>
                  </a:solidFill>
                  <a:latin typeface="Open Sans" panose="020B0606030504020204"/>
                  <a:cs typeface="Arial" panose="020B0604020202020204" pitchFamily="34" charset="0"/>
                  <a:hlinkClick r:id="rId6"/>
                </a:rPr>
                <a:t>www.innocore-project.eu</a:t>
              </a:r>
              <a:endParaRPr lang="en-US" sz="1400" dirty="0">
                <a:solidFill>
                  <a:schemeClr val="accent1">
                    <a:lumMod val="75000"/>
                  </a:schemeClr>
                </a:solidFill>
                <a:latin typeface="Open Sans" panose="020B0606030504020204"/>
                <a:cs typeface="Arial" panose="020B0604020202020204" pitchFamily="34" charset="0"/>
              </a:endParaRPr>
            </a:p>
          </p:txBody>
        </p:sp>
        <p:sp>
          <p:nvSpPr>
            <p:cNvPr id="727" name="Rettangolo 726"/>
            <p:cNvSpPr/>
            <p:nvPr/>
          </p:nvSpPr>
          <p:spPr>
            <a:xfrm>
              <a:off x="3513259" y="298732"/>
              <a:ext cx="5534207" cy="369332"/>
            </a:xfrm>
            <a:prstGeom prst="rect">
              <a:avLst/>
            </a:prstGeom>
          </p:spPr>
          <p:txBody>
            <a:bodyPr wrap="none">
              <a:spAutoFit/>
            </a:bodyPr>
            <a:lstStyle/>
            <a:p>
              <a:pPr algn="ctr"/>
              <a:r>
                <a:rPr lang="it-IT" b="1" dirty="0">
                  <a:solidFill>
                    <a:schemeClr val="accent1">
                      <a:lumMod val="75000"/>
                    </a:schemeClr>
                  </a:solidFill>
                  <a:latin typeface="Open Sans" panose="020B0606030504020204"/>
                  <a:cs typeface="Arial" panose="020B0604020202020204" pitchFamily="34" charset="0"/>
                </a:rPr>
                <a:t>Core Technologies for </a:t>
              </a:r>
              <a:r>
                <a:rPr lang="it-IT" b="1" dirty="0" err="1">
                  <a:solidFill>
                    <a:schemeClr val="accent1">
                      <a:lumMod val="75000"/>
                    </a:schemeClr>
                  </a:solidFill>
                  <a:latin typeface="Open Sans" panose="020B0606030504020204"/>
                  <a:cs typeface="Arial" panose="020B0604020202020204" pitchFamily="34" charset="0"/>
                </a:rPr>
                <a:t>Education</a:t>
              </a:r>
              <a:r>
                <a:rPr lang="it-IT" b="1" dirty="0">
                  <a:solidFill>
                    <a:schemeClr val="accent1">
                      <a:lumMod val="75000"/>
                    </a:schemeClr>
                  </a:solidFill>
                  <a:latin typeface="Open Sans" panose="020B0606030504020204"/>
                  <a:cs typeface="Arial" panose="020B0604020202020204" pitchFamily="34" charset="0"/>
                </a:rPr>
                <a:t> and </a:t>
              </a:r>
              <a:r>
                <a:rPr lang="it-IT" b="1" dirty="0" err="1">
                  <a:solidFill>
                    <a:schemeClr val="accent1">
                      <a:lumMod val="75000"/>
                    </a:schemeClr>
                  </a:solidFill>
                  <a:latin typeface="Open Sans" panose="020B0606030504020204"/>
                  <a:cs typeface="Arial" panose="020B0604020202020204" pitchFamily="34" charset="0"/>
                </a:rPr>
                <a:t>Innovation</a:t>
              </a:r>
              <a:r>
                <a:rPr lang="it-IT" b="1" dirty="0">
                  <a:solidFill>
                    <a:schemeClr val="accent1">
                      <a:lumMod val="75000"/>
                    </a:schemeClr>
                  </a:solidFill>
                  <a:latin typeface="Open Sans" panose="020B0606030504020204"/>
                  <a:cs typeface="Arial" panose="020B0604020202020204" pitchFamily="34" charset="0"/>
                </a:rPr>
                <a:t> in Life </a:t>
              </a:r>
              <a:r>
                <a:rPr lang="it-IT" b="1" dirty="0" err="1">
                  <a:solidFill>
                    <a:schemeClr val="accent1">
                      <a:lumMod val="75000"/>
                    </a:schemeClr>
                  </a:solidFill>
                  <a:latin typeface="Open Sans" panose="020B0606030504020204"/>
                  <a:cs typeface="Arial" panose="020B0604020202020204" pitchFamily="34" charset="0"/>
                </a:rPr>
                <a:t>Sciences</a:t>
              </a:r>
              <a:endParaRPr lang="it-IT" b="1" dirty="0">
                <a:solidFill>
                  <a:schemeClr val="accent1">
                    <a:lumMod val="75000"/>
                  </a:schemeClr>
                </a:solidFill>
                <a:latin typeface="Open Sans" panose="020B0606030504020204"/>
                <a:cs typeface="Arial" panose="020B0604020202020204" pitchFamily="34" charset="0"/>
              </a:endParaRPr>
            </a:p>
          </p:txBody>
        </p:sp>
      </p:grpSp>
      <p:sp>
        <p:nvSpPr>
          <p:cNvPr id="12" name="Title 1">
            <a:extLst>
              <a:ext uri="{FF2B5EF4-FFF2-40B4-BE49-F238E27FC236}">
                <a16:creationId xmlns:a16="http://schemas.microsoft.com/office/drawing/2014/main" id="{BCE7586A-FB37-4414-818F-414A8441268E}"/>
              </a:ext>
            </a:extLst>
          </p:cNvPr>
          <p:cNvSpPr>
            <a:spLocks noGrp="1"/>
          </p:cNvSpPr>
          <p:nvPr>
            <p:ph type="ctrTitle"/>
          </p:nvPr>
        </p:nvSpPr>
        <p:spPr>
          <a:xfrm>
            <a:off x="1462724" y="1739099"/>
            <a:ext cx="9144000" cy="1245235"/>
          </a:xfrm>
        </p:spPr>
        <p:txBody>
          <a:bodyPr/>
          <a:lstStyle/>
          <a:p>
            <a:r>
              <a:rPr lang="cs-CZ" b="1" dirty="0"/>
              <a:t>NMR </a:t>
            </a:r>
            <a:r>
              <a:rPr lang="cs-CZ" b="1" dirty="0" err="1"/>
              <a:t>Spectroscopy</a:t>
            </a:r>
            <a:r>
              <a:rPr lang="en-US" b="1" dirty="0"/>
              <a:t> Basics</a:t>
            </a:r>
            <a:endParaRPr lang="cs-CZ" b="1" dirty="0"/>
          </a:p>
        </p:txBody>
      </p:sp>
      <p:sp>
        <p:nvSpPr>
          <p:cNvPr id="13" name="Subtitle 2">
            <a:extLst>
              <a:ext uri="{FF2B5EF4-FFF2-40B4-BE49-F238E27FC236}">
                <a16:creationId xmlns:a16="http://schemas.microsoft.com/office/drawing/2014/main" id="{E77E59BD-6FB5-41CB-A0DF-30E91C77AD5D}"/>
              </a:ext>
            </a:extLst>
          </p:cNvPr>
          <p:cNvSpPr>
            <a:spLocks noGrp="1"/>
          </p:cNvSpPr>
          <p:nvPr>
            <p:ph type="subTitle" idx="1"/>
          </p:nvPr>
        </p:nvSpPr>
        <p:spPr>
          <a:xfrm>
            <a:off x="1524000" y="3602038"/>
            <a:ext cx="9144000" cy="1655762"/>
          </a:xfrm>
        </p:spPr>
        <p:txBody>
          <a:bodyPr>
            <a:normAutofit/>
          </a:bodyPr>
          <a:lstStyle/>
          <a:p>
            <a:r>
              <a:rPr lang="cs-CZ" b="1" dirty="0"/>
              <a:t>by</a:t>
            </a:r>
          </a:p>
          <a:p>
            <a:r>
              <a:rPr lang="cs-CZ" b="1" dirty="0"/>
              <a:t>Radovan Fiala, Karel </a:t>
            </a:r>
            <a:r>
              <a:rPr lang="cs-CZ" b="1" dirty="0" err="1"/>
              <a:t>Kubicek</a:t>
            </a:r>
            <a:r>
              <a:rPr lang="cs-CZ" b="1" dirty="0"/>
              <a:t>, and Pavel </a:t>
            </a:r>
            <a:r>
              <a:rPr lang="cs-CZ" b="1" dirty="0" err="1"/>
              <a:t>Kaderavek</a:t>
            </a:r>
            <a:endParaRPr lang="cs-CZ" b="1" dirty="0"/>
          </a:p>
          <a:p>
            <a:r>
              <a:rPr lang="cs-CZ" b="1" dirty="0"/>
              <a:t>CEITEC, Masaryk University</a:t>
            </a:r>
          </a:p>
          <a:p>
            <a:endParaRPr lang="cs-CZ" dirty="0"/>
          </a:p>
        </p:txBody>
      </p:sp>
    </p:spTree>
    <p:extLst>
      <p:ext uri="{BB962C8B-B14F-4D97-AF65-F5344CB8AC3E}">
        <p14:creationId xmlns:p14="http://schemas.microsoft.com/office/powerpoint/2010/main" val="183573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en-US" sz="4000" dirty="0"/>
              <a:t>Relaxation</a:t>
            </a:r>
            <a:endParaRPr lang="cs-CZ" sz="4000" dirty="0"/>
          </a:p>
        </p:txBody>
      </p:sp>
      <p:sp>
        <p:nvSpPr>
          <p:cNvPr id="6" name="TextBox 5">
            <a:extLst>
              <a:ext uri="{FF2B5EF4-FFF2-40B4-BE49-F238E27FC236}">
                <a16:creationId xmlns:a16="http://schemas.microsoft.com/office/drawing/2014/main" id="{7EBF8157-CE7E-430E-9DF2-FF8645621EF7}"/>
              </a:ext>
            </a:extLst>
          </p:cNvPr>
          <p:cNvSpPr txBox="1"/>
          <p:nvPr/>
        </p:nvSpPr>
        <p:spPr>
          <a:xfrm>
            <a:off x="887413" y="1468005"/>
            <a:ext cx="10423590" cy="2400657"/>
          </a:xfrm>
          <a:prstGeom prst="rect">
            <a:avLst/>
          </a:prstGeom>
          <a:noFill/>
          <a:ln w="12700">
            <a:noFill/>
          </a:ln>
        </p:spPr>
        <p:txBody>
          <a:bodyPr wrap="square" rtlCol="0">
            <a:spAutoFit/>
          </a:bodyPr>
          <a:lstStyle/>
          <a:p>
            <a:pPr>
              <a:lnSpc>
                <a:spcPct val="150000"/>
              </a:lnSpc>
              <a:buClr>
                <a:srgbClr val="CC0000"/>
              </a:buClr>
              <a:buSzPct val="100000"/>
            </a:pPr>
            <a:r>
              <a:rPr lang="en-US" altLang="cs-CZ" sz="2000" b="1" dirty="0">
                <a:cs typeface="Lucida Sans Unicode" panose="020B0602030504020204" pitchFamily="34" charset="0"/>
              </a:rPr>
              <a:t>Spin-lattice relaxation - </a:t>
            </a:r>
            <a:r>
              <a:rPr lang="en-US" altLang="cs-CZ" sz="2000" b="1" dirty="0">
                <a:solidFill>
                  <a:srgbClr val="CC0000"/>
                </a:solidFill>
                <a:cs typeface="Lucida Sans Unicode" panose="020B0602030504020204" pitchFamily="34" charset="0"/>
              </a:rPr>
              <a:t>T</a:t>
            </a:r>
            <a:r>
              <a:rPr lang="en-US" altLang="cs-CZ" sz="2000" b="1" baseline="-25000" dirty="0">
                <a:solidFill>
                  <a:srgbClr val="CC0000"/>
                </a:solidFill>
                <a:cs typeface="Lucida Sans Unicode" panose="020B0602030504020204" pitchFamily="34" charset="0"/>
              </a:rPr>
              <a:t>1</a:t>
            </a:r>
            <a:endParaRPr lang="en-US" altLang="cs-CZ" sz="2000" b="1"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en-US" altLang="cs-CZ" sz="2000" dirty="0">
                <a:cs typeface="Lucida Sans Unicode" panose="020B0602030504020204" pitchFamily="34" charset="0"/>
              </a:rPr>
              <a:t>Transferring the energy into surroundings (solvent/’lattice’). The spin system returns into equilibrium.</a:t>
            </a:r>
            <a:endParaRPr lang="cs-CZ" altLang="cs-CZ" sz="2000" dirty="0">
              <a:solidFill>
                <a:srgbClr val="CC0000"/>
              </a:solidFill>
              <a:cs typeface="Lucida Sans Unicode" panose="020B0602030504020204" pitchFamily="34" charset="0"/>
            </a:endParaRPr>
          </a:p>
          <a:p>
            <a:pPr>
              <a:lnSpc>
                <a:spcPct val="150000"/>
              </a:lnSpc>
              <a:buClr>
                <a:srgbClr val="CC0000"/>
              </a:buClr>
              <a:buSzPct val="100000"/>
              <a:buFont typeface="Symbol" panose="05050102010706020507" pitchFamily="18" charset="2"/>
              <a:buNone/>
            </a:pPr>
            <a:endParaRPr lang="en-US" altLang="cs-CZ" sz="2000" dirty="0">
              <a:solidFill>
                <a:srgbClr val="CC0000"/>
              </a:solidFill>
              <a:cs typeface="Lucida Sans Unicode" panose="020B0602030504020204" pitchFamily="34" charset="0"/>
            </a:endParaRPr>
          </a:p>
          <a:p>
            <a:pPr>
              <a:lnSpc>
                <a:spcPct val="150000"/>
              </a:lnSpc>
              <a:buClr>
                <a:srgbClr val="CC0000"/>
              </a:buClr>
              <a:buSzPct val="100000"/>
              <a:buFont typeface="Symbol" panose="05050102010706020507" pitchFamily="18" charset="2"/>
              <a:buNone/>
            </a:pPr>
            <a:endParaRPr lang="en-US" altLang="cs-CZ" sz="2000" dirty="0">
              <a:solidFill>
                <a:srgbClr val="CC0000"/>
              </a:solidFill>
              <a:cs typeface="Lucida Sans Unicode" panose="020B0602030504020204" pitchFamily="34" charset="0"/>
            </a:endParaRPr>
          </a:p>
        </p:txBody>
      </p:sp>
      <p:pic>
        <p:nvPicPr>
          <p:cNvPr id="4" name="Picture 7"/>
          <p:cNvPicPr>
            <a:picLocks noChangeAspect="1" noChangeArrowheads="1"/>
          </p:cNvPicPr>
          <p:nvPr/>
        </p:nvPicPr>
        <p:blipFill>
          <a:blip r:embed="rId2" cstate="print"/>
          <a:srcRect b="59570"/>
          <a:stretch>
            <a:fillRect/>
          </a:stretch>
        </p:blipFill>
        <p:spPr bwMode="auto">
          <a:xfrm>
            <a:off x="3640789" y="2671414"/>
            <a:ext cx="5153334" cy="940671"/>
          </a:xfrm>
          <a:prstGeom prst="rect">
            <a:avLst/>
          </a:prstGeom>
          <a:noFill/>
          <a:ln w="19050">
            <a:noFill/>
            <a:miter lim="800000"/>
            <a:headEnd/>
            <a:tailEnd/>
          </a:ln>
        </p:spPr>
      </p:pic>
      <p:pic>
        <p:nvPicPr>
          <p:cNvPr id="3073" name="Picture 1"/>
          <p:cNvPicPr>
            <a:picLocks noChangeAspect="1" noChangeArrowheads="1"/>
          </p:cNvPicPr>
          <p:nvPr/>
        </p:nvPicPr>
        <p:blipFill>
          <a:blip r:embed="rId3" cstate="print"/>
          <a:srcRect/>
          <a:stretch>
            <a:fillRect/>
          </a:stretch>
        </p:blipFill>
        <p:spPr bwMode="auto">
          <a:xfrm>
            <a:off x="8426886" y="5307253"/>
            <a:ext cx="1752600" cy="1190625"/>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8426886" y="4129806"/>
            <a:ext cx="1752600" cy="1190625"/>
          </a:xfrm>
          <a:prstGeom prst="rect">
            <a:avLst/>
          </a:prstGeom>
          <a:noFill/>
          <a:ln w="9525">
            <a:noFill/>
            <a:miter lim="800000"/>
            <a:headEnd/>
            <a:tailEnd/>
          </a:ln>
        </p:spPr>
      </p:pic>
      <p:sp>
        <p:nvSpPr>
          <p:cNvPr id="8" name="TextovéPole 7"/>
          <p:cNvSpPr txBox="1"/>
          <p:nvPr/>
        </p:nvSpPr>
        <p:spPr>
          <a:xfrm>
            <a:off x="977031" y="3983277"/>
            <a:ext cx="7653403" cy="2077492"/>
          </a:xfrm>
          <a:prstGeom prst="rect">
            <a:avLst/>
          </a:prstGeom>
          <a:noFill/>
        </p:spPr>
        <p:txBody>
          <a:bodyPr wrap="square" rtlCol="0">
            <a:spAutoFit/>
          </a:bodyPr>
          <a:lstStyle/>
          <a:p>
            <a:pPr>
              <a:lnSpc>
                <a:spcPct val="150000"/>
              </a:lnSpc>
              <a:buClr>
                <a:srgbClr val="CC0000"/>
              </a:buClr>
              <a:buSzPct val="100000"/>
            </a:pPr>
            <a:r>
              <a:rPr lang="en-US" altLang="cs-CZ" sz="2000" b="1" dirty="0">
                <a:cs typeface="Lucida Sans Unicode" panose="020B0602030504020204" pitchFamily="34" charset="0"/>
              </a:rPr>
              <a:t>Spin-spin relaxation - </a:t>
            </a:r>
            <a:r>
              <a:rPr lang="en-US" altLang="cs-CZ" sz="2000" b="1" dirty="0">
                <a:solidFill>
                  <a:srgbClr val="CC0000"/>
                </a:solidFill>
                <a:cs typeface="Lucida Sans Unicode" panose="020B0602030504020204" pitchFamily="34" charset="0"/>
              </a:rPr>
              <a:t>T</a:t>
            </a:r>
            <a:r>
              <a:rPr lang="en-US" altLang="cs-CZ" sz="2000" b="1" baseline="-25000" dirty="0">
                <a:solidFill>
                  <a:srgbClr val="CC0000"/>
                </a:solidFill>
                <a:cs typeface="Lucida Sans Unicode" panose="020B0602030504020204" pitchFamily="34" charset="0"/>
              </a:rPr>
              <a:t>2</a:t>
            </a:r>
            <a:r>
              <a:rPr lang="en-US" altLang="cs-CZ" b="1" dirty="0">
                <a:cs typeface="Lucida Sans Unicode" panose="020B0602030504020204" pitchFamily="34" charset="0"/>
              </a:rPr>
              <a:t>	</a:t>
            </a:r>
            <a:r>
              <a:rPr lang="en-US" altLang="cs-CZ" dirty="0">
                <a:cs typeface="Lucida Sans Unicode" panose="020B0602030504020204" pitchFamily="34" charset="0"/>
              </a:rPr>
              <a:t>	</a:t>
            </a:r>
          </a:p>
          <a:p>
            <a:pPr>
              <a:lnSpc>
                <a:spcPct val="150000"/>
              </a:lnSpc>
              <a:buClr>
                <a:srgbClr val="CC0000"/>
              </a:buClr>
              <a:buSzPct val="100000"/>
              <a:buFont typeface="Symbol" panose="05050102010706020507" pitchFamily="18" charset="2"/>
              <a:buNone/>
            </a:pPr>
            <a:r>
              <a:rPr lang="en-US" altLang="cs-CZ" dirty="0">
                <a:cs typeface="Lucida Sans Unicode" panose="020B0602030504020204" pitchFamily="34" charset="0"/>
              </a:rPr>
              <a:t>The intensity of the signal in FID is dropping with time (Free Induction Decay) due to loss of coherence. The energy is still in the spin system but randomly oriented nuclear magnetic moment average to zero.</a:t>
            </a:r>
          </a:p>
          <a:p>
            <a:endParaRPr lang="cs-CZ" dirty="0"/>
          </a:p>
        </p:txBody>
      </p:sp>
      <p:sp>
        <p:nvSpPr>
          <p:cNvPr id="9" name="TextovéPole 8"/>
          <p:cNvSpPr txBox="1"/>
          <p:nvPr/>
        </p:nvSpPr>
        <p:spPr>
          <a:xfrm>
            <a:off x="9895563" y="4158641"/>
            <a:ext cx="2091845" cy="646331"/>
          </a:xfrm>
          <a:prstGeom prst="rect">
            <a:avLst/>
          </a:prstGeom>
          <a:noFill/>
        </p:spPr>
        <p:txBody>
          <a:bodyPr wrap="square" rtlCol="0">
            <a:spAutoFit/>
          </a:bodyPr>
          <a:lstStyle/>
          <a:p>
            <a:r>
              <a:rPr lang="en-US" dirty="0"/>
              <a:t>Exponential decay</a:t>
            </a:r>
          </a:p>
          <a:p>
            <a:r>
              <a:rPr lang="en-US" dirty="0"/>
              <a:t>exp(-t/T</a:t>
            </a:r>
            <a:r>
              <a:rPr lang="en-US" baseline="-25000" dirty="0"/>
              <a:t>2</a:t>
            </a:r>
            <a:r>
              <a:rPr lang="en-US" dirty="0"/>
              <a:t>)</a:t>
            </a:r>
            <a:endParaRPr lang="cs-CZ" dirty="0"/>
          </a:p>
        </p:txBody>
      </p:sp>
      <p:cxnSp>
        <p:nvCxnSpPr>
          <p:cNvPr id="11" name="Přímá spojovací šipka 10"/>
          <p:cNvCxnSpPr/>
          <p:nvPr/>
        </p:nvCxnSpPr>
        <p:spPr>
          <a:xfrm flipH="1">
            <a:off x="9369468" y="4521896"/>
            <a:ext cx="526094" cy="4509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31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EB300Ac.jpg"/>
          <p:cNvPicPr>
            <a:picLocks noChangeAspect="1"/>
          </p:cNvPicPr>
          <p:nvPr/>
        </p:nvPicPr>
        <p:blipFill>
          <a:blip r:embed="rId2" cstate="print"/>
          <a:stretch>
            <a:fillRect/>
          </a:stretch>
        </p:blipFill>
        <p:spPr>
          <a:xfrm>
            <a:off x="8315843" y="770559"/>
            <a:ext cx="3100121" cy="2090928"/>
          </a:xfrm>
          <a:prstGeom prst="rect">
            <a:avLst/>
          </a:prstGeom>
        </p:spPr>
      </p:pic>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en-US" sz="4000" b="1" dirty="0"/>
              <a:t>Resolution</a:t>
            </a:r>
            <a:endParaRPr lang="cs-CZ" sz="4000" b="1" dirty="0"/>
          </a:p>
        </p:txBody>
      </p:sp>
      <p:pic>
        <p:nvPicPr>
          <p:cNvPr id="9" name="Obrázek 8" descr="EB600c.jpg"/>
          <p:cNvPicPr>
            <a:picLocks noChangeAspect="1"/>
          </p:cNvPicPr>
          <p:nvPr/>
        </p:nvPicPr>
        <p:blipFill>
          <a:blip r:embed="rId3" cstate="print"/>
          <a:stretch>
            <a:fillRect/>
          </a:stretch>
        </p:blipFill>
        <p:spPr>
          <a:xfrm>
            <a:off x="8414044" y="2548922"/>
            <a:ext cx="2997708" cy="3354019"/>
          </a:xfrm>
          <a:prstGeom prst="rect">
            <a:avLst/>
          </a:prstGeom>
        </p:spPr>
      </p:pic>
      <p:sp>
        <p:nvSpPr>
          <p:cNvPr id="10" name="TextovéPole 9"/>
          <p:cNvSpPr txBox="1"/>
          <p:nvPr/>
        </p:nvSpPr>
        <p:spPr>
          <a:xfrm>
            <a:off x="8281791" y="1446691"/>
            <a:ext cx="1021433" cy="369332"/>
          </a:xfrm>
          <a:prstGeom prst="rect">
            <a:avLst/>
          </a:prstGeom>
          <a:noFill/>
        </p:spPr>
        <p:txBody>
          <a:bodyPr wrap="none" rtlCol="0">
            <a:spAutoFit/>
          </a:bodyPr>
          <a:lstStyle/>
          <a:p>
            <a:r>
              <a:rPr lang="cs-CZ" b="1" dirty="0"/>
              <a:t>300 MHz</a:t>
            </a:r>
          </a:p>
        </p:txBody>
      </p:sp>
      <p:sp>
        <p:nvSpPr>
          <p:cNvPr id="11" name="TextovéPole 10"/>
          <p:cNvSpPr txBox="1"/>
          <p:nvPr/>
        </p:nvSpPr>
        <p:spPr>
          <a:xfrm>
            <a:off x="8281791" y="4498932"/>
            <a:ext cx="1027845" cy="369332"/>
          </a:xfrm>
          <a:prstGeom prst="rect">
            <a:avLst/>
          </a:prstGeom>
          <a:noFill/>
        </p:spPr>
        <p:txBody>
          <a:bodyPr wrap="none" rtlCol="0">
            <a:spAutoFit/>
          </a:bodyPr>
          <a:lstStyle/>
          <a:p>
            <a:r>
              <a:rPr lang="cs-CZ" b="1" dirty="0"/>
              <a:t>600 MHz</a:t>
            </a:r>
          </a:p>
        </p:txBody>
      </p:sp>
      <p:sp>
        <p:nvSpPr>
          <p:cNvPr id="6" name="TextBox 5">
            <a:extLst>
              <a:ext uri="{FF2B5EF4-FFF2-40B4-BE49-F238E27FC236}">
                <a16:creationId xmlns:a16="http://schemas.microsoft.com/office/drawing/2014/main" id="{7EBF8157-CE7E-430E-9DF2-FF8645621EF7}"/>
              </a:ext>
            </a:extLst>
          </p:cNvPr>
          <p:cNvSpPr txBox="1"/>
          <p:nvPr/>
        </p:nvSpPr>
        <p:spPr>
          <a:xfrm>
            <a:off x="887414" y="1468005"/>
            <a:ext cx="6966406" cy="5170646"/>
          </a:xfrm>
          <a:prstGeom prst="rect">
            <a:avLst/>
          </a:prstGeom>
          <a:noFill/>
          <a:ln w="12700">
            <a:noFill/>
          </a:ln>
        </p:spPr>
        <p:txBody>
          <a:bodyPr wrap="square" rtlCol="0">
            <a:spAutoFit/>
          </a:bodyPr>
          <a:lstStyle/>
          <a:p>
            <a:pPr>
              <a:lnSpc>
                <a:spcPct val="150000"/>
              </a:lnSpc>
              <a:buClr>
                <a:srgbClr val="CC0000"/>
              </a:buClr>
              <a:buSzPct val="100000"/>
              <a:buFont typeface="Symbol" panose="05050102010706020507" pitchFamily="18" charset="2"/>
              <a:buNone/>
            </a:pPr>
            <a:r>
              <a:rPr lang="en-US" altLang="cs-CZ" sz="2000" dirty="0">
                <a:cs typeface="Lucida Sans Unicode" panose="020B0602030504020204" pitchFamily="34" charset="0"/>
              </a:rPr>
              <a:t>Position of signals is given by the chemical shift (relative number)</a:t>
            </a:r>
          </a:p>
          <a:p>
            <a:pPr>
              <a:lnSpc>
                <a:spcPct val="150000"/>
              </a:lnSpc>
              <a:buClr>
                <a:srgbClr val="CC0000"/>
              </a:buClr>
              <a:buSzPct val="100000"/>
              <a:buFont typeface="Symbol" panose="05050102010706020507" pitchFamily="18" charset="2"/>
              <a:buNone/>
            </a:pPr>
            <a:r>
              <a:rPr lang="en-US" altLang="cs-CZ" sz="2000" dirty="0">
                <a:cs typeface="Lucida Sans Unicode" panose="020B0602030504020204" pitchFamily="34" charset="0"/>
              </a:rPr>
              <a:t>The with of 1 ppm in Hz (absolute scale) depends on magnetic field</a:t>
            </a:r>
            <a:r>
              <a:rPr lang="cs-CZ" altLang="cs-CZ" sz="2000" dirty="0">
                <a:cs typeface="Lucida Sans Unicode" panose="020B0602030504020204" pitchFamily="34" charset="0"/>
              </a:rPr>
              <a:t>:</a:t>
            </a:r>
            <a:endParaRPr lang="en-US" altLang="cs-CZ" sz="2000"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cs-CZ" altLang="cs-CZ" sz="2000" dirty="0">
                <a:cs typeface="Lucida Sans Unicode" panose="020B0602030504020204" pitchFamily="34" charset="0"/>
              </a:rPr>
              <a:t>a</a:t>
            </a:r>
            <a:r>
              <a:rPr lang="en-US" altLang="cs-CZ" sz="2000" dirty="0">
                <a:cs typeface="Lucida Sans Unicode" panose="020B0602030504020204" pitchFamily="34" charset="0"/>
              </a:rPr>
              <a:t>t 500 MHz, 1 ppm = 500 Hz, </a:t>
            </a:r>
            <a:endParaRPr lang="cs-CZ" altLang="cs-CZ" sz="2000"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en-US" altLang="cs-CZ" sz="2000" dirty="0">
                <a:cs typeface="Lucida Sans Unicode" panose="020B0602030504020204" pitchFamily="34" charset="0"/>
              </a:rPr>
              <a:t>at 1</a:t>
            </a:r>
            <a:r>
              <a:rPr lang="cs-CZ" altLang="cs-CZ" sz="2000" dirty="0">
                <a:cs typeface="Lucida Sans Unicode" panose="020B0602030504020204" pitchFamily="34" charset="0"/>
              </a:rPr>
              <a:t>000</a:t>
            </a:r>
            <a:r>
              <a:rPr lang="en-US" altLang="cs-CZ" sz="2000" dirty="0">
                <a:cs typeface="Lucida Sans Unicode" panose="020B0602030504020204" pitchFamily="34" charset="0"/>
              </a:rPr>
              <a:t> </a:t>
            </a:r>
            <a:r>
              <a:rPr lang="cs-CZ" altLang="cs-CZ" sz="2000" dirty="0">
                <a:cs typeface="Lucida Sans Unicode" panose="020B0602030504020204" pitchFamily="34" charset="0"/>
              </a:rPr>
              <a:t>M</a:t>
            </a:r>
            <a:r>
              <a:rPr lang="en-US" altLang="cs-CZ" sz="2000" dirty="0">
                <a:cs typeface="Lucida Sans Unicode" panose="020B0602030504020204" pitchFamily="34" charset="0"/>
              </a:rPr>
              <a:t>Hz, 1 ppm = 1,000 Hz</a:t>
            </a:r>
            <a:endParaRPr lang="cs-CZ" altLang="cs-CZ" sz="2000"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cs-CZ" altLang="cs-CZ" sz="2000" dirty="0" err="1">
                <a:cs typeface="Lucida Sans Unicode" panose="020B0602030504020204" pitchFamily="34" charset="0"/>
              </a:rPr>
              <a:t>If</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the</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linewidth</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is</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the</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same</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signal</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appear</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farther</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from</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each</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other</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at</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higher</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field</a:t>
            </a:r>
            <a:r>
              <a:rPr lang="cs-CZ" altLang="cs-CZ" sz="2000" dirty="0">
                <a:cs typeface="Lucida Sans Unicode" panose="020B0602030504020204" pitchFamily="34" charset="0"/>
              </a:rPr>
              <a:t>.</a:t>
            </a:r>
          </a:p>
          <a:p>
            <a:pPr>
              <a:lnSpc>
                <a:spcPct val="150000"/>
              </a:lnSpc>
              <a:buClr>
                <a:srgbClr val="CC0000"/>
              </a:buClr>
              <a:buSzPct val="100000"/>
              <a:buFont typeface="Symbol" panose="05050102010706020507" pitchFamily="18" charset="2"/>
              <a:buNone/>
            </a:pPr>
            <a:endParaRPr lang="en-US" altLang="cs-CZ" sz="2000"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cs-CZ" altLang="cs-CZ" sz="2000" b="1" dirty="0">
                <a:solidFill>
                  <a:srgbClr val="C00000"/>
                </a:solidFill>
                <a:cs typeface="Lucida Sans Unicode" panose="020B0602030504020204" pitchFamily="34" charset="0"/>
              </a:rPr>
              <a:t>R</a:t>
            </a:r>
            <a:r>
              <a:rPr lang="en-US" altLang="cs-CZ" sz="2000" b="1" dirty="0" err="1">
                <a:solidFill>
                  <a:srgbClr val="C00000"/>
                </a:solidFill>
                <a:cs typeface="Lucida Sans Unicode" panose="020B0602030504020204" pitchFamily="34" charset="0"/>
              </a:rPr>
              <a:t>esolution</a:t>
            </a:r>
            <a:r>
              <a:rPr lang="en-US" altLang="cs-CZ" sz="2000" b="1" dirty="0">
                <a:solidFill>
                  <a:srgbClr val="C00000"/>
                </a:solidFill>
                <a:cs typeface="Lucida Sans Unicode" panose="020B0602030504020204" pitchFamily="34" charset="0"/>
              </a:rPr>
              <a:t> and sensitivity increase</a:t>
            </a:r>
            <a:r>
              <a:rPr lang="cs-CZ" altLang="cs-CZ" sz="2000" b="1" dirty="0">
                <a:solidFill>
                  <a:srgbClr val="C00000"/>
                </a:solidFill>
                <a:cs typeface="Lucida Sans Unicode" panose="020B0602030504020204" pitchFamily="34" charset="0"/>
              </a:rPr>
              <a:t> </a:t>
            </a:r>
            <a:r>
              <a:rPr lang="cs-CZ" altLang="cs-CZ" sz="2000" b="1" dirty="0" err="1">
                <a:solidFill>
                  <a:srgbClr val="C00000"/>
                </a:solidFill>
                <a:cs typeface="Lucida Sans Unicode" panose="020B0602030504020204" pitchFamily="34" charset="0"/>
              </a:rPr>
              <a:t>linearly</a:t>
            </a:r>
            <a:r>
              <a:rPr lang="en-US" altLang="cs-CZ" sz="2000" b="1" dirty="0">
                <a:solidFill>
                  <a:srgbClr val="C00000"/>
                </a:solidFill>
                <a:cs typeface="Lucida Sans Unicode" panose="020B0602030504020204" pitchFamily="34" charset="0"/>
              </a:rPr>
              <a:t> with magnetic field</a:t>
            </a:r>
            <a:endParaRPr lang="cs-CZ" altLang="cs-CZ" sz="2000" b="1" dirty="0">
              <a:solidFill>
                <a:srgbClr val="C00000"/>
              </a:solidFill>
              <a:cs typeface="Lucida Sans Unicode" panose="020B0602030504020204" pitchFamily="34" charset="0"/>
            </a:endParaRPr>
          </a:p>
          <a:p>
            <a:pPr>
              <a:lnSpc>
                <a:spcPct val="150000"/>
              </a:lnSpc>
              <a:buClr>
                <a:srgbClr val="CC0000"/>
              </a:buClr>
              <a:buSzPct val="100000"/>
              <a:buFont typeface="Symbol" panose="05050102010706020507" pitchFamily="18" charset="2"/>
              <a:buNone/>
            </a:pPr>
            <a:endParaRPr lang="cs-CZ" altLang="cs-CZ" sz="2000" b="1" dirty="0">
              <a:solidFill>
                <a:srgbClr val="C00000"/>
              </a:solidFill>
              <a:cs typeface="Lucida Sans Unicode" panose="020B0602030504020204" pitchFamily="34" charset="0"/>
            </a:endParaRPr>
          </a:p>
          <a:p>
            <a:pPr>
              <a:lnSpc>
                <a:spcPct val="150000"/>
              </a:lnSpc>
              <a:buClr>
                <a:srgbClr val="CC0000"/>
              </a:buClr>
              <a:buSzPct val="100000"/>
              <a:buFont typeface="Symbol" panose="05050102010706020507" pitchFamily="18" charset="2"/>
              <a:buNone/>
            </a:pPr>
            <a:endParaRPr lang="cs-CZ" altLang="cs-CZ" sz="2000" b="1" dirty="0">
              <a:solidFill>
                <a:srgbClr val="C00000"/>
              </a:solidFill>
              <a:cs typeface="Lucida Sans Unicode" panose="020B0602030504020204" pitchFamily="34" charset="0"/>
            </a:endParaRPr>
          </a:p>
        </p:txBody>
      </p:sp>
      <p:sp>
        <p:nvSpPr>
          <p:cNvPr id="12" name="TextovéPole 11"/>
          <p:cNvSpPr txBox="1"/>
          <p:nvPr/>
        </p:nvSpPr>
        <p:spPr>
          <a:xfrm>
            <a:off x="7878871" y="6036304"/>
            <a:ext cx="4047326" cy="646331"/>
          </a:xfrm>
          <a:prstGeom prst="rect">
            <a:avLst/>
          </a:prstGeom>
          <a:noFill/>
        </p:spPr>
        <p:txBody>
          <a:bodyPr wrap="none" rtlCol="0">
            <a:spAutoFit/>
          </a:bodyPr>
          <a:lstStyle/>
          <a:p>
            <a:r>
              <a:rPr lang="cs-CZ" altLang="cs-CZ" b="1" dirty="0" err="1">
                <a:cs typeface="Lucida Sans Unicode" panose="020B0602030504020204" pitchFamily="34" charset="0"/>
              </a:rPr>
              <a:t>Aromatic</a:t>
            </a:r>
            <a:r>
              <a:rPr lang="cs-CZ" altLang="cs-CZ" b="1" dirty="0">
                <a:cs typeface="Lucida Sans Unicode" panose="020B0602030504020204" pitchFamily="34" charset="0"/>
              </a:rPr>
              <a:t> part </a:t>
            </a:r>
            <a:r>
              <a:rPr lang="cs-CZ" altLang="cs-CZ" b="1" dirty="0" err="1">
                <a:cs typeface="Lucida Sans Unicode" panose="020B0602030504020204" pitchFamily="34" charset="0"/>
              </a:rPr>
              <a:t>of</a:t>
            </a:r>
            <a:r>
              <a:rPr lang="cs-CZ" altLang="cs-CZ" b="1" dirty="0">
                <a:cs typeface="Lucida Sans Unicode" panose="020B0602030504020204" pitchFamily="34" charset="0"/>
              </a:rPr>
              <a:t> </a:t>
            </a:r>
            <a:r>
              <a:rPr lang="cs-CZ" altLang="cs-CZ" b="1" dirty="0" err="1">
                <a:cs typeface="Lucida Sans Unicode" panose="020B0602030504020204" pitchFamily="34" charset="0"/>
              </a:rPr>
              <a:t>ethylbenzene</a:t>
            </a:r>
            <a:r>
              <a:rPr lang="cs-CZ" altLang="cs-CZ" b="1" dirty="0">
                <a:cs typeface="Lucida Sans Unicode" panose="020B0602030504020204" pitchFamily="34" charset="0"/>
              </a:rPr>
              <a:t> </a:t>
            </a:r>
            <a:r>
              <a:rPr lang="cs-CZ" altLang="cs-CZ" b="1" dirty="0" err="1">
                <a:cs typeface="Lucida Sans Unicode" panose="020B0602030504020204" pitchFamily="34" charset="0"/>
              </a:rPr>
              <a:t>spectrum</a:t>
            </a:r>
            <a:endParaRPr lang="cs-CZ" altLang="cs-CZ" b="1" dirty="0">
              <a:cs typeface="Lucida Sans Unicode" panose="020B0602030504020204" pitchFamily="34" charset="0"/>
            </a:endParaRPr>
          </a:p>
          <a:p>
            <a:endParaRPr lang="cs-CZ" dirty="0"/>
          </a:p>
        </p:txBody>
      </p:sp>
    </p:spTree>
    <p:extLst>
      <p:ext uri="{BB962C8B-B14F-4D97-AF65-F5344CB8AC3E}">
        <p14:creationId xmlns:p14="http://schemas.microsoft.com/office/powerpoint/2010/main" val="304771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en-US" sz="4000" b="1" dirty="0"/>
              <a:t>Sensitivity</a:t>
            </a:r>
            <a:endParaRPr lang="cs-CZ" sz="4000" b="1" dirty="0"/>
          </a:p>
        </p:txBody>
      </p:sp>
      <p:sp>
        <p:nvSpPr>
          <p:cNvPr id="6" name="TextBox 5">
            <a:extLst>
              <a:ext uri="{FF2B5EF4-FFF2-40B4-BE49-F238E27FC236}">
                <a16:creationId xmlns:a16="http://schemas.microsoft.com/office/drawing/2014/main" id="{7EBF8157-CE7E-430E-9DF2-FF8645621EF7}"/>
              </a:ext>
            </a:extLst>
          </p:cNvPr>
          <p:cNvSpPr txBox="1"/>
          <p:nvPr/>
        </p:nvSpPr>
        <p:spPr>
          <a:xfrm>
            <a:off x="887413" y="1468005"/>
            <a:ext cx="8394373" cy="4862870"/>
          </a:xfrm>
          <a:prstGeom prst="rect">
            <a:avLst/>
          </a:prstGeom>
          <a:noFill/>
          <a:ln w="12700">
            <a:noFill/>
          </a:ln>
        </p:spPr>
        <p:txBody>
          <a:bodyPr wrap="square" rtlCol="0">
            <a:spAutoFit/>
          </a:bodyPr>
          <a:lstStyle/>
          <a:p>
            <a:pPr>
              <a:lnSpc>
                <a:spcPct val="150000"/>
              </a:lnSpc>
              <a:buClr>
                <a:srgbClr val="CC0000"/>
              </a:buClr>
              <a:buSzPct val="100000"/>
              <a:buFont typeface="Symbol" panose="05050102010706020507" pitchFamily="18" charset="2"/>
              <a:buNone/>
            </a:pPr>
            <a:r>
              <a:rPr lang="en-US" altLang="cs-CZ" sz="2000" dirty="0">
                <a:cs typeface="Lucida Sans Unicode" panose="020B0602030504020204" pitchFamily="34" charset="0"/>
              </a:rPr>
              <a:t>Energy difference between spin levels are very small.</a:t>
            </a:r>
            <a:endParaRPr lang="cs-CZ" altLang="cs-CZ" sz="2000" dirty="0">
              <a:cs typeface="Lucida Sans Unicode" panose="020B0602030504020204" pitchFamily="34" charset="0"/>
            </a:endParaRPr>
          </a:p>
          <a:p>
            <a:pPr>
              <a:lnSpc>
                <a:spcPct val="150000"/>
              </a:lnSpc>
              <a:buClr>
                <a:srgbClr val="CC0000"/>
              </a:buClr>
              <a:buSzPct val="100000"/>
            </a:pPr>
            <a:r>
              <a:rPr lang="en-US" altLang="cs-CZ" sz="2000" dirty="0">
                <a:cs typeface="Lucida Sans Unicode" panose="020B0602030504020204" pitchFamily="34" charset="0"/>
              </a:rPr>
              <a:t>Boltzmann distribution 		</a:t>
            </a:r>
            <a:r>
              <a:rPr lang="cs-CZ" altLang="cs-CZ" sz="2000" dirty="0">
                <a:latin typeface="Tahoma" panose="020B0604030504040204" pitchFamily="34" charset="0"/>
              </a:rPr>
              <a:t>N</a:t>
            </a:r>
            <a:r>
              <a:rPr lang="cs-CZ" altLang="cs-CZ" sz="2400" baseline="-25000" dirty="0">
                <a:latin typeface="Symbol" panose="05050102010706020507" pitchFamily="18" charset="2"/>
              </a:rPr>
              <a:t>a</a:t>
            </a:r>
            <a:r>
              <a:rPr lang="cs-CZ" altLang="cs-CZ" sz="2000" dirty="0">
                <a:latin typeface="Tahoma" panose="020B0604030504040204" pitchFamily="34" charset="0"/>
              </a:rPr>
              <a:t> = </a:t>
            </a:r>
            <a:r>
              <a:rPr lang="cs-CZ" altLang="cs-CZ" sz="2000" dirty="0" err="1">
                <a:latin typeface="Tahoma" panose="020B0604030504040204" pitchFamily="34" charset="0"/>
              </a:rPr>
              <a:t>N</a:t>
            </a:r>
            <a:r>
              <a:rPr lang="cs-CZ" altLang="cs-CZ" sz="2400" baseline="-25000" dirty="0" err="1">
                <a:latin typeface="Symbol" panose="05050102010706020507" pitchFamily="18" charset="2"/>
              </a:rPr>
              <a:t>b</a:t>
            </a:r>
            <a:r>
              <a:rPr lang="cs-CZ" altLang="cs-CZ" sz="2000" dirty="0">
                <a:latin typeface="Tahoma" panose="020B0604030504040204" pitchFamily="34" charset="0"/>
              </a:rPr>
              <a:t> .</a:t>
            </a:r>
            <a:r>
              <a:rPr lang="en-US" altLang="cs-CZ" sz="2000" dirty="0">
                <a:latin typeface="Tahoma" panose="020B0604030504040204" pitchFamily="34" charset="0"/>
              </a:rPr>
              <a:t>exp</a:t>
            </a:r>
            <a:r>
              <a:rPr lang="cs-CZ" altLang="cs-CZ" sz="2000" dirty="0">
                <a:latin typeface="Tahoma" panose="020B0604030504040204" pitchFamily="34" charset="0"/>
              </a:rPr>
              <a:t>(-</a:t>
            </a:r>
            <a:r>
              <a:rPr lang="en-US" altLang="cs-CZ" sz="2000" dirty="0">
                <a:latin typeface="Symbol" panose="05050102010706020507" pitchFamily="18" charset="2"/>
              </a:rPr>
              <a:t>D</a:t>
            </a:r>
            <a:r>
              <a:rPr lang="en-US" altLang="cs-CZ" sz="2000" dirty="0">
                <a:latin typeface="Tahoma" panose="020B0604030504040204" pitchFamily="34" charset="0"/>
              </a:rPr>
              <a:t>E</a:t>
            </a:r>
            <a:r>
              <a:rPr lang="cs-CZ" altLang="cs-CZ" sz="2000" dirty="0">
                <a:latin typeface="Tahoma" panose="020B0604030504040204" pitchFamily="34" charset="0"/>
              </a:rPr>
              <a:t>/k</a:t>
            </a:r>
            <a:r>
              <a:rPr lang="en-US" altLang="cs-CZ" sz="2000" baseline="-25000" dirty="0">
                <a:latin typeface="Tahoma" panose="020B0604030504040204" pitchFamily="34" charset="0"/>
              </a:rPr>
              <a:t>B</a:t>
            </a:r>
            <a:r>
              <a:rPr lang="cs-CZ" altLang="cs-CZ" sz="2000" dirty="0">
                <a:latin typeface="Tahoma" panose="020B0604030504040204" pitchFamily="34" charset="0"/>
              </a:rPr>
              <a:t>T)</a:t>
            </a:r>
            <a:r>
              <a:rPr lang="en-US" altLang="cs-CZ" sz="2000" dirty="0">
                <a:latin typeface="Tahoma" panose="020B0604030504040204" pitchFamily="34" charset="0"/>
              </a:rPr>
              <a:t>	</a:t>
            </a:r>
          </a:p>
          <a:p>
            <a:pPr>
              <a:buClr>
                <a:srgbClr val="CC0000"/>
              </a:buClr>
              <a:buSzPct val="100000"/>
            </a:pPr>
            <a:r>
              <a:rPr lang="en-GB" altLang="cs-CZ" sz="2000" dirty="0">
                <a:latin typeface="Symbol" panose="05050102010706020507" pitchFamily="18" charset="2"/>
                <a:cs typeface="Lucida Sans Unicode" panose="020B0602030504020204" pitchFamily="34" charset="0"/>
              </a:rPr>
              <a:t></a:t>
            </a:r>
            <a:r>
              <a:rPr lang="en-GB" altLang="cs-CZ" sz="2000" dirty="0">
                <a:cs typeface="Lucida Sans Unicode" panose="020B0602030504020204" pitchFamily="34" charset="0"/>
              </a:rPr>
              <a:t>E = h</a:t>
            </a:r>
            <a:r>
              <a:rPr lang="en-GB" altLang="cs-CZ" sz="2000" dirty="0">
                <a:latin typeface="Symbol" panose="05050102010706020507" pitchFamily="18" charset="2"/>
                <a:cs typeface="Lucida Sans Unicode" panose="020B0602030504020204" pitchFamily="34" charset="0"/>
              </a:rPr>
              <a:t>, </a:t>
            </a:r>
            <a:r>
              <a:rPr lang="en-GB" altLang="cs-CZ" sz="2000" dirty="0">
                <a:cs typeface="Lucida Sans Unicode" panose="020B0602030504020204" pitchFamily="34" charset="0"/>
              </a:rPr>
              <a:t>h Planck’s constant, k</a:t>
            </a:r>
            <a:r>
              <a:rPr lang="en-GB" altLang="cs-CZ" sz="2000" baseline="-25000" dirty="0">
                <a:cs typeface="Lucida Sans Unicode" panose="020B0602030504020204" pitchFamily="34" charset="0"/>
              </a:rPr>
              <a:t>B</a:t>
            </a:r>
            <a:r>
              <a:rPr lang="en-GB" altLang="cs-CZ" sz="2000" dirty="0">
                <a:cs typeface="Lucida Sans Unicode" panose="020B0602030504020204" pitchFamily="34" charset="0"/>
              </a:rPr>
              <a:t> Boltzmann constant</a:t>
            </a:r>
          </a:p>
          <a:p>
            <a:pPr>
              <a:buClr>
                <a:srgbClr val="CC0000"/>
              </a:buClr>
              <a:buSzPct val="100000"/>
            </a:pPr>
            <a:r>
              <a:rPr lang="cs-CZ" altLang="cs-CZ" sz="2000" dirty="0">
                <a:latin typeface="Tahoma" panose="020B0604030504040204" pitchFamily="34" charset="0"/>
              </a:rPr>
              <a:t>N</a:t>
            </a:r>
            <a:r>
              <a:rPr lang="cs-CZ" altLang="cs-CZ" sz="2000" baseline="-25000" dirty="0">
                <a:latin typeface="Symbol" panose="05050102010706020507" pitchFamily="18" charset="2"/>
              </a:rPr>
              <a:t>a</a:t>
            </a:r>
            <a:r>
              <a:rPr lang="cs-CZ" altLang="cs-CZ" sz="2000" dirty="0">
                <a:latin typeface="Tahoma" panose="020B0604030504040204" pitchFamily="34" charset="0"/>
              </a:rPr>
              <a:t>, </a:t>
            </a:r>
            <a:r>
              <a:rPr lang="cs-CZ" altLang="cs-CZ" sz="2000" dirty="0" err="1">
                <a:latin typeface="Tahoma" panose="020B0604030504040204" pitchFamily="34" charset="0"/>
              </a:rPr>
              <a:t>N</a:t>
            </a:r>
            <a:r>
              <a:rPr lang="cs-CZ" altLang="cs-CZ" sz="2000" baseline="-25000" dirty="0" err="1">
                <a:latin typeface="Symbol" panose="05050102010706020507" pitchFamily="18" charset="2"/>
              </a:rPr>
              <a:t>b</a:t>
            </a:r>
            <a:r>
              <a:rPr lang="cs-CZ" altLang="cs-CZ" sz="2000" baseline="-25000" dirty="0">
                <a:latin typeface="Symbol" panose="05050102010706020507" pitchFamily="18" charset="2"/>
              </a:rPr>
              <a:t> </a:t>
            </a:r>
            <a:r>
              <a:rPr lang="cs-CZ" altLang="cs-CZ" sz="2000" dirty="0">
                <a:latin typeface="Calibri" pitchFamily="34" charset="0"/>
                <a:cs typeface="Calibri" pitchFamily="34" charset="0"/>
              </a:rPr>
              <a:t>– </a:t>
            </a:r>
            <a:r>
              <a:rPr lang="cs-CZ" altLang="cs-CZ" sz="2000" dirty="0" err="1">
                <a:latin typeface="Calibri" pitchFamily="34" charset="0"/>
                <a:cs typeface="Calibri" pitchFamily="34" charset="0"/>
              </a:rPr>
              <a:t>polulations</a:t>
            </a:r>
            <a:r>
              <a:rPr lang="cs-CZ" altLang="cs-CZ" sz="2000" dirty="0">
                <a:latin typeface="Calibri" pitchFamily="34" charset="0"/>
                <a:cs typeface="Calibri" pitchFamily="34" charset="0"/>
              </a:rPr>
              <a:t> </a:t>
            </a:r>
            <a:r>
              <a:rPr lang="cs-CZ" altLang="cs-CZ" sz="2000" dirty="0" err="1">
                <a:latin typeface="Calibri" pitchFamily="34" charset="0"/>
                <a:cs typeface="Calibri" pitchFamily="34" charset="0"/>
              </a:rPr>
              <a:t>of</a:t>
            </a:r>
            <a:r>
              <a:rPr lang="cs-CZ" altLang="cs-CZ" sz="2000" dirty="0">
                <a:latin typeface="Calibri" pitchFamily="34" charset="0"/>
                <a:cs typeface="Calibri" pitchFamily="34" charset="0"/>
              </a:rPr>
              <a:t> </a:t>
            </a:r>
            <a:r>
              <a:rPr lang="cs-CZ" altLang="cs-CZ" sz="2000" dirty="0" err="1">
                <a:latin typeface="Calibri" pitchFamily="34" charset="0"/>
                <a:cs typeface="Calibri" pitchFamily="34" charset="0"/>
              </a:rPr>
              <a:t>the</a:t>
            </a:r>
            <a:r>
              <a:rPr lang="cs-CZ" altLang="cs-CZ" sz="2000" dirty="0">
                <a:latin typeface="Calibri" pitchFamily="34" charset="0"/>
                <a:cs typeface="Calibri" pitchFamily="34" charset="0"/>
              </a:rPr>
              <a:t> spin </a:t>
            </a:r>
            <a:r>
              <a:rPr lang="cs-CZ" altLang="cs-CZ" sz="2000" dirty="0" err="1">
                <a:latin typeface="Calibri" pitchFamily="34" charset="0"/>
                <a:cs typeface="Calibri" pitchFamily="34" charset="0"/>
              </a:rPr>
              <a:t>states</a:t>
            </a:r>
            <a:endParaRPr lang="cs-CZ" altLang="cs-CZ" sz="2000" noProof="1">
              <a:latin typeface="Calibri" pitchFamily="34" charset="0"/>
              <a:cs typeface="Calibri" pitchFamily="34" charset="0"/>
            </a:endParaRPr>
          </a:p>
          <a:p>
            <a:pPr>
              <a:lnSpc>
                <a:spcPct val="150000"/>
              </a:lnSpc>
              <a:buClr>
                <a:srgbClr val="CC0000"/>
              </a:buClr>
              <a:buSzPct val="100000"/>
            </a:pPr>
            <a:endParaRPr lang="cs-CZ" altLang="cs-CZ" sz="2000" b="1" noProof="1">
              <a:latin typeface="Tahoma" panose="020B0604030504040204" pitchFamily="34" charset="0"/>
            </a:endParaRPr>
          </a:p>
          <a:p>
            <a:pPr>
              <a:lnSpc>
                <a:spcPct val="150000"/>
              </a:lnSpc>
              <a:buClr>
                <a:srgbClr val="CC0000"/>
              </a:buClr>
              <a:buSzPct val="100000"/>
            </a:pPr>
            <a:r>
              <a:rPr lang="cs-CZ" altLang="cs-CZ" sz="2000" b="1" noProof="1">
                <a:latin typeface="Tahoma" panose="020B0604030504040204" pitchFamily="34" charset="0"/>
              </a:rPr>
              <a:t>For protons a</a:t>
            </a:r>
            <a:r>
              <a:rPr lang="en-US" altLang="cs-CZ" sz="2000" b="1" noProof="1">
                <a:latin typeface="Tahoma" panose="020B0604030504040204" pitchFamily="34" charset="0"/>
              </a:rPr>
              <a:t>t 500 MHz and 303 K, the population difference </a:t>
            </a:r>
            <a:r>
              <a:rPr lang="cs-CZ" altLang="cs-CZ" sz="2000" b="1" noProof="1">
                <a:latin typeface="Tahoma" panose="020B0604030504040204" pitchFamily="34" charset="0"/>
              </a:rPr>
              <a:t>between the ernergy </a:t>
            </a:r>
            <a:r>
              <a:rPr lang="en-US" altLang="cs-CZ" sz="2000" b="1" noProof="1">
                <a:latin typeface="Tahoma" panose="020B0604030504040204" pitchFamily="34" charset="0"/>
              </a:rPr>
              <a:t>level</a:t>
            </a:r>
            <a:r>
              <a:rPr lang="cs-CZ" altLang="cs-CZ" sz="2000" b="1" noProof="1">
                <a:latin typeface="Tahoma" panose="020B0604030504040204" pitchFamily="34" charset="0"/>
              </a:rPr>
              <a:t>s</a:t>
            </a:r>
            <a:r>
              <a:rPr lang="en-US" altLang="cs-CZ" sz="2000" b="1" noProof="1">
                <a:latin typeface="Tahoma" panose="020B0604030504040204" pitchFamily="34" charset="0"/>
              </a:rPr>
              <a:t> is </a:t>
            </a:r>
            <a:r>
              <a:rPr lang="en-US" altLang="cs-CZ" sz="2000" b="1" noProof="1">
                <a:solidFill>
                  <a:srgbClr val="C00000"/>
                </a:solidFill>
                <a:latin typeface="Tahoma" panose="020B0604030504040204" pitchFamily="34" charset="0"/>
              </a:rPr>
              <a:t>less than 0.01%</a:t>
            </a:r>
            <a:r>
              <a:rPr lang="en-US" altLang="cs-CZ" sz="2000" b="1" noProof="1">
                <a:latin typeface="Tahoma" panose="020B0604030504040204" pitchFamily="34" charset="0"/>
              </a:rPr>
              <a:t>!</a:t>
            </a:r>
            <a:endParaRPr lang="cs-CZ" altLang="cs-CZ" sz="2000" b="1" noProof="1">
              <a:latin typeface="Tahoma" panose="020B0604030504040204" pitchFamily="34" charset="0"/>
            </a:endParaRPr>
          </a:p>
          <a:p>
            <a:pPr>
              <a:lnSpc>
                <a:spcPct val="150000"/>
              </a:lnSpc>
              <a:buClr>
                <a:srgbClr val="CC0000"/>
              </a:buClr>
              <a:buSzPct val="100000"/>
              <a:buFont typeface="Symbol" panose="05050102010706020507" pitchFamily="18" charset="2"/>
              <a:buNone/>
            </a:pPr>
            <a:r>
              <a:rPr lang="en-US" altLang="cs-CZ" sz="2000" dirty="0">
                <a:cs typeface="Lucida Sans Unicode" panose="020B0602030504020204" pitchFamily="34" charset="0"/>
              </a:rPr>
              <a:t>We work with </a:t>
            </a:r>
            <a:r>
              <a:rPr lang="en-US" altLang="cs-CZ" sz="2000" b="1" dirty="0">
                <a:cs typeface="Lucida Sans Unicode" panose="020B0602030504020204" pitchFamily="34" charset="0"/>
              </a:rPr>
              <a:t>a small fraction od nuclei –</a:t>
            </a:r>
            <a:r>
              <a:rPr lang="cs-CZ" altLang="cs-CZ" sz="2000" b="1" dirty="0">
                <a:cs typeface="Lucida Sans Unicode" panose="020B0602030504020204" pitchFamily="34" charset="0"/>
              </a:rPr>
              <a:t> </a:t>
            </a:r>
            <a:r>
              <a:rPr lang="en-US" altLang="cs-CZ" sz="2000" b="1" dirty="0">
                <a:cs typeface="Lucida Sans Unicode" panose="020B0602030504020204" pitchFamily="34" charset="0"/>
              </a:rPr>
              <a:t>sensitivity</a:t>
            </a:r>
            <a:r>
              <a:rPr lang="cs-CZ" altLang="cs-CZ" sz="2000" b="1" dirty="0">
                <a:cs typeface="Lucida Sans Unicode" panose="020B0602030504020204" pitchFamily="34" charset="0"/>
              </a:rPr>
              <a:t> </a:t>
            </a:r>
            <a:r>
              <a:rPr lang="cs-CZ" altLang="cs-CZ" sz="2000" dirty="0" err="1">
                <a:cs typeface="Lucida Sans Unicode" panose="020B0602030504020204" pitchFamily="34" charset="0"/>
              </a:rPr>
              <a:t>of</a:t>
            </a:r>
            <a:r>
              <a:rPr lang="cs-CZ" altLang="cs-CZ" sz="2000" dirty="0">
                <a:cs typeface="Lucida Sans Unicode" panose="020B0602030504020204" pitchFamily="34" charset="0"/>
              </a:rPr>
              <a:t> NMR </a:t>
            </a:r>
            <a:r>
              <a:rPr lang="cs-CZ" altLang="cs-CZ" sz="2000" dirty="0" err="1">
                <a:cs typeface="Lucida Sans Unicode" panose="020B0602030504020204" pitchFamily="34" charset="0"/>
              </a:rPr>
              <a:t>is</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inherently</a:t>
            </a:r>
            <a:r>
              <a:rPr lang="cs-CZ" altLang="cs-CZ" sz="2000" dirty="0">
                <a:cs typeface="Lucida Sans Unicode" panose="020B0602030504020204" pitchFamily="34" charset="0"/>
              </a:rPr>
              <a:t> </a:t>
            </a:r>
            <a:r>
              <a:rPr lang="en-US" altLang="cs-CZ" sz="2000" b="1" dirty="0">
                <a:cs typeface="Lucida Sans Unicode" panose="020B0602030504020204" pitchFamily="34" charset="0"/>
              </a:rPr>
              <a:t>low </a:t>
            </a:r>
            <a:endParaRPr lang="cs-CZ" altLang="cs-CZ" sz="2000" b="1"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en-US" altLang="cs-CZ" sz="2000" dirty="0">
                <a:cs typeface="Lucida Sans Unicode" panose="020B0602030504020204" pitchFamily="34" charset="0"/>
              </a:rPr>
              <a:t>For proteins, </a:t>
            </a:r>
            <a:r>
              <a:rPr lang="cs-CZ" altLang="cs-CZ" sz="2000" dirty="0" err="1">
                <a:cs typeface="Lucida Sans Unicode" panose="020B0602030504020204" pitchFamily="34" charset="0"/>
              </a:rPr>
              <a:t>you</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need</a:t>
            </a:r>
            <a:r>
              <a:rPr lang="cs-CZ" altLang="cs-CZ" sz="2000" dirty="0">
                <a:cs typeface="Lucida Sans Unicode" panose="020B0602030504020204" pitchFamily="34" charset="0"/>
              </a:rPr>
              <a:t> </a:t>
            </a:r>
            <a:r>
              <a:rPr lang="en-US" altLang="cs-CZ" sz="2000" dirty="0">
                <a:cs typeface="Lucida Sans Unicode" panose="020B0602030504020204" pitchFamily="34" charset="0"/>
              </a:rPr>
              <a:t>about </a:t>
            </a:r>
            <a:r>
              <a:rPr lang="en-US" altLang="cs-CZ" sz="2000" b="1" dirty="0">
                <a:cs typeface="Lucida Sans Unicode" panose="020B0602030504020204" pitchFamily="34" charset="0"/>
              </a:rPr>
              <a:t>0.5 ml </a:t>
            </a:r>
            <a:r>
              <a:rPr lang="cs-CZ" altLang="cs-CZ" sz="2000" b="1" dirty="0" err="1">
                <a:cs typeface="Lucida Sans Unicode" panose="020B0602030504020204" pitchFamily="34" charset="0"/>
              </a:rPr>
              <a:t>of</a:t>
            </a:r>
            <a:r>
              <a:rPr lang="cs-CZ" altLang="cs-CZ" sz="2000" b="1" dirty="0">
                <a:cs typeface="Lucida Sans Unicode" panose="020B0602030504020204" pitchFamily="34" charset="0"/>
              </a:rPr>
              <a:t> sample </a:t>
            </a:r>
            <a:r>
              <a:rPr lang="en-US" altLang="cs-CZ" sz="2000" b="1" dirty="0">
                <a:cs typeface="Lucida Sans Unicode" panose="020B0602030504020204" pitchFamily="34" charset="0"/>
              </a:rPr>
              <a:t>with </a:t>
            </a:r>
            <a:r>
              <a:rPr lang="cs-CZ" altLang="cs-CZ" sz="2000" b="1" dirty="0">
                <a:cs typeface="Lucida Sans Unicode" panose="020B0602030504020204" pitchFamily="34" charset="0"/>
              </a:rPr>
              <a:t>0.5 </a:t>
            </a:r>
            <a:r>
              <a:rPr lang="en-US" altLang="cs-CZ" sz="2000" b="1" dirty="0" err="1">
                <a:cs typeface="Lucida Sans Unicode" panose="020B0602030504020204" pitchFamily="34" charset="0"/>
              </a:rPr>
              <a:t>mM</a:t>
            </a:r>
            <a:r>
              <a:rPr lang="en-US" altLang="cs-CZ" sz="2000" b="1" dirty="0">
                <a:cs typeface="Lucida Sans Unicode" panose="020B0602030504020204" pitchFamily="34" charset="0"/>
              </a:rPr>
              <a:t> </a:t>
            </a:r>
            <a:r>
              <a:rPr lang="en-US" altLang="cs-CZ" sz="2000" dirty="0">
                <a:cs typeface="Lucida Sans Unicode" panose="020B0602030504020204" pitchFamily="34" charset="0"/>
              </a:rPr>
              <a:t>concentration.</a:t>
            </a:r>
          </a:p>
          <a:p>
            <a:pPr>
              <a:lnSpc>
                <a:spcPct val="150000"/>
              </a:lnSpc>
              <a:buClr>
                <a:srgbClr val="CC0000"/>
              </a:buClr>
              <a:buSzPct val="100000"/>
              <a:buFont typeface="Symbol" panose="05050102010706020507" pitchFamily="18" charset="2"/>
              <a:buNone/>
            </a:pPr>
            <a:r>
              <a:rPr lang="en-US" altLang="cs-CZ" sz="2000" dirty="0">
                <a:cs typeface="Lucida Sans Unicode" panose="020B0602030504020204" pitchFamily="34" charset="0"/>
              </a:rPr>
              <a:t>Improving sensitivity by signal accumulation – more scans</a:t>
            </a:r>
          </a:p>
          <a:p>
            <a:pPr>
              <a:lnSpc>
                <a:spcPct val="150000"/>
              </a:lnSpc>
              <a:buClr>
                <a:srgbClr val="CC0000"/>
              </a:buClr>
              <a:buSzPct val="100000"/>
              <a:buFont typeface="Symbol" panose="05050102010706020507" pitchFamily="18" charset="2"/>
              <a:buNone/>
            </a:pPr>
            <a:r>
              <a:rPr lang="en-US" altLang="cs-CZ" sz="2000" dirty="0">
                <a:cs typeface="Lucida Sans Unicode" panose="020B0602030504020204" pitchFamily="34" charset="0"/>
              </a:rPr>
              <a:t>Signal-to-noise ratio increases with square root of number of scans: S/N ~ √ns</a:t>
            </a: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0525" y="1676213"/>
            <a:ext cx="2279650" cy="2938462"/>
          </a:xfrm>
          <a:prstGeom prst="rect">
            <a:avLst/>
          </a:prstGeom>
          <a:solidFill>
            <a:srgbClr val="FFFFFF">
              <a:shade val="85000"/>
            </a:srgbClr>
          </a:solidFill>
          <a:ln w="25400" cap="sq">
            <a:solidFill>
              <a:srgbClr val="7AC14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771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en-US" sz="4000" b="1" dirty="0"/>
              <a:t>Increasing Resolution</a:t>
            </a:r>
            <a:endParaRPr lang="cs-CZ" sz="4000" b="1" dirty="0"/>
          </a:p>
        </p:txBody>
      </p:sp>
      <p:sp>
        <p:nvSpPr>
          <p:cNvPr id="4" name="Text Box 5">
            <a:extLst>
              <a:ext uri="{FF2B5EF4-FFF2-40B4-BE49-F238E27FC236}">
                <a16:creationId xmlns:a16="http://schemas.microsoft.com/office/drawing/2014/main" id="{84FE285A-ED21-4221-8E86-893B85415737}"/>
              </a:ext>
            </a:extLst>
          </p:cNvPr>
          <p:cNvSpPr txBox="1">
            <a:spLocks noChangeArrowheads="1"/>
          </p:cNvSpPr>
          <p:nvPr/>
        </p:nvSpPr>
        <p:spPr bwMode="auto">
          <a:xfrm>
            <a:off x="3843453" y="1433627"/>
            <a:ext cx="7443672" cy="178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449263"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rial" panose="020B0604020202020204" pitchFamily="34" charset="0"/>
              </a:defRPr>
            </a:lvl1pPr>
            <a:lvl2pPr defTabSz="449263"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rial" panose="020B0604020202020204" pitchFamily="34" charset="0"/>
              </a:defRPr>
            </a:lvl2pPr>
            <a:lvl3pPr marL="1143000" indent="-228600" defTabSz="449263"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rial" panose="020B0604020202020204" pitchFamily="34" charset="0"/>
              </a:defRPr>
            </a:lvl3pPr>
            <a:lvl4pPr marL="1600200" indent="-228600" defTabSz="449263"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rial" panose="020B0604020202020204" pitchFamily="34" charset="0"/>
              </a:defRPr>
            </a:lvl4pPr>
            <a:lvl5pPr marL="2057400" indent="-228600" defTabSz="449263"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tx1"/>
                </a:solidFill>
                <a:latin typeface="Arial" panose="020B0604020202020204" pitchFamily="34" charset="0"/>
              </a:defRPr>
            </a:lvl9pPr>
          </a:lstStyle>
          <a:p>
            <a:pPr eaLnBrk="1" hangingPunct="1">
              <a:spcBef>
                <a:spcPts val="900"/>
              </a:spcBef>
              <a:buClr>
                <a:srgbClr val="000000"/>
              </a:buClr>
              <a:buSzPct val="100000"/>
              <a:buFont typeface="Arial" panose="020B0604020202020204" pitchFamily="34" charset="0"/>
              <a:buNone/>
            </a:pPr>
            <a:r>
              <a:rPr lang="en-GB" altLang="cs-CZ" sz="2400" dirty="0">
                <a:solidFill>
                  <a:srgbClr val="000000"/>
                </a:solidFill>
                <a:cs typeface="Lucida Sans Unicode" panose="020B0602030504020204" pitchFamily="34" charset="0"/>
              </a:rPr>
              <a:t>Biopolymers: repetition of identical units (nucleotides, amino acids) </a:t>
            </a:r>
          </a:p>
          <a:p>
            <a:pPr eaLnBrk="1" hangingPunct="1">
              <a:spcBef>
                <a:spcPts val="900"/>
              </a:spcBef>
              <a:buClr>
                <a:srgbClr val="000000"/>
              </a:buClr>
              <a:buSzPct val="100000"/>
              <a:buFont typeface="Arial" panose="020B0604020202020204" pitchFamily="34" charset="0"/>
              <a:buNone/>
            </a:pPr>
            <a:r>
              <a:rPr lang="en-GB" altLang="cs-CZ" sz="2400" dirty="0">
                <a:solidFill>
                  <a:srgbClr val="000000"/>
                </a:solidFill>
                <a:cs typeface="Lucida Sans Unicode" panose="020B0602030504020204" pitchFamily="34" charset="0"/>
              </a:rPr>
              <a:t>High resolution is needed</a:t>
            </a:r>
            <a:endParaRPr lang="en-GB" altLang="cs-CZ" sz="2400" b="1" dirty="0">
              <a:solidFill>
                <a:srgbClr val="CC0000"/>
              </a:solidFill>
              <a:cs typeface="Lucida Sans Unicode" panose="020B0602030504020204" pitchFamily="34" charset="0"/>
            </a:endParaRPr>
          </a:p>
          <a:p>
            <a:pPr lvl="1" eaLnBrk="1" hangingPunct="1">
              <a:spcBef>
                <a:spcPts val="900"/>
              </a:spcBef>
              <a:buClr>
                <a:srgbClr val="CC0000"/>
              </a:buClr>
              <a:buSzPct val="100000"/>
              <a:buFont typeface="Arial" panose="020B0604020202020204" pitchFamily="34" charset="0"/>
              <a:buNone/>
            </a:pPr>
            <a:endParaRPr lang="en-GB" altLang="cs-CZ" sz="2400" b="1" dirty="0">
              <a:solidFill>
                <a:srgbClr val="CC0000"/>
              </a:solidFill>
              <a:cs typeface="Lucida Sans Unicode" panose="020B0602030504020204" pitchFamily="34" charset="0"/>
            </a:endParaRPr>
          </a:p>
        </p:txBody>
      </p:sp>
      <p:grpSp>
        <p:nvGrpSpPr>
          <p:cNvPr id="5" name="Group 6">
            <a:extLst>
              <a:ext uri="{FF2B5EF4-FFF2-40B4-BE49-F238E27FC236}">
                <a16:creationId xmlns:a16="http://schemas.microsoft.com/office/drawing/2014/main" id="{2A030206-1869-4502-A02E-77644A529450}"/>
              </a:ext>
            </a:extLst>
          </p:cNvPr>
          <p:cNvGrpSpPr>
            <a:grpSpLocks/>
          </p:cNvGrpSpPr>
          <p:nvPr/>
        </p:nvGrpSpPr>
        <p:grpSpPr bwMode="auto">
          <a:xfrm>
            <a:off x="904875" y="1414463"/>
            <a:ext cx="2366963" cy="2184400"/>
            <a:chOff x="570" y="891"/>
            <a:chExt cx="1491" cy="1376"/>
          </a:xfrm>
        </p:grpSpPr>
        <p:pic>
          <p:nvPicPr>
            <p:cNvPr id="7" name="Picture 7">
              <a:extLst>
                <a:ext uri="{FF2B5EF4-FFF2-40B4-BE49-F238E27FC236}">
                  <a16:creationId xmlns:a16="http://schemas.microsoft.com/office/drawing/2014/main" id="{839978A8-5499-4082-94D3-848F04453E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 y="891"/>
              <a:ext cx="1492" cy="13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8">
              <a:extLst>
                <a:ext uri="{FF2B5EF4-FFF2-40B4-BE49-F238E27FC236}">
                  <a16:creationId xmlns:a16="http://schemas.microsoft.com/office/drawing/2014/main" id="{1F7D4B69-EAA8-4F8C-B488-3A3D0DB8DB81}"/>
                </a:ext>
              </a:extLst>
            </p:cNvPr>
            <p:cNvSpPr txBox="1">
              <a:spLocks noChangeArrowheads="1"/>
            </p:cNvSpPr>
            <p:nvPr/>
          </p:nvSpPr>
          <p:spPr bwMode="auto">
            <a:xfrm>
              <a:off x="570" y="891"/>
              <a:ext cx="1492" cy="1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grpSp>
      <p:sp>
        <p:nvSpPr>
          <p:cNvPr id="13" name="Text Box 13">
            <a:extLst>
              <a:ext uri="{FF2B5EF4-FFF2-40B4-BE49-F238E27FC236}">
                <a16:creationId xmlns:a16="http://schemas.microsoft.com/office/drawing/2014/main" id="{7535C789-752A-4BF9-BA3C-FC033D826BD0}"/>
              </a:ext>
            </a:extLst>
          </p:cNvPr>
          <p:cNvSpPr txBox="1">
            <a:spLocks noChangeArrowheads="1"/>
          </p:cNvSpPr>
          <p:nvPr/>
        </p:nvSpPr>
        <p:spPr bwMode="auto">
          <a:xfrm>
            <a:off x="3843453" y="3307633"/>
            <a:ext cx="280266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cs-CZ" sz="2400" dirty="0">
                <a:solidFill>
                  <a:srgbClr val="000000"/>
                </a:solidFill>
                <a:cs typeface="Lucida Sans Unicode" panose="020B0602030504020204" pitchFamily="34" charset="0"/>
              </a:rPr>
              <a:t>High magnetic field</a:t>
            </a:r>
          </a:p>
        </p:txBody>
      </p:sp>
      <p:grpSp>
        <p:nvGrpSpPr>
          <p:cNvPr id="3" name="Group 2">
            <a:extLst>
              <a:ext uri="{FF2B5EF4-FFF2-40B4-BE49-F238E27FC236}">
                <a16:creationId xmlns:a16="http://schemas.microsoft.com/office/drawing/2014/main" id="{62C7211C-3971-45F4-876A-CAFA0995D8BA}"/>
              </a:ext>
            </a:extLst>
          </p:cNvPr>
          <p:cNvGrpSpPr/>
          <p:nvPr/>
        </p:nvGrpSpPr>
        <p:grpSpPr>
          <a:xfrm>
            <a:off x="1614951" y="3875883"/>
            <a:ext cx="9533161" cy="2837158"/>
            <a:chOff x="566737" y="3541713"/>
            <a:chExt cx="9533161" cy="2837158"/>
          </a:xfrm>
        </p:grpSpPr>
        <p:grpSp>
          <p:nvGrpSpPr>
            <p:cNvPr id="9" name="Group 9">
              <a:extLst>
                <a:ext uri="{FF2B5EF4-FFF2-40B4-BE49-F238E27FC236}">
                  <a16:creationId xmlns:a16="http://schemas.microsoft.com/office/drawing/2014/main" id="{AC84AF48-E1A1-47B5-AA8E-FEDE6F1023E3}"/>
                </a:ext>
              </a:extLst>
            </p:cNvPr>
            <p:cNvGrpSpPr>
              <a:grpSpLocks/>
            </p:cNvGrpSpPr>
            <p:nvPr/>
          </p:nvGrpSpPr>
          <p:grpSpPr bwMode="auto">
            <a:xfrm>
              <a:off x="566737" y="3729037"/>
              <a:ext cx="3913188" cy="2185988"/>
              <a:chOff x="348" y="2348"/>
              <a:chExt cx="2465" cy="1377"/>
            </a:xfrm>
          </p:grpSpPr>
          <p:pic>
            <p:nvPicPr>
              <p:cNvPr id="10" name="Picture 10">
                <a:extLst>
                  <a:ext uri="{FF2B5EF4-FFF2-40B4-BE49-F238E27FC236}">
                    <a16:creationId xmlns:a16="http://schemas.microsoft.com/office/drawing/2014/main" id="{D2202F3A-364F-4180-BA8C-695D8B214F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 y="2348"/>
                <a:ext cx="2466" cy="13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11">
                <a:extLst>
                  <a:ext uri="{FF2B5EF4-FFF2-40B4-BE49-F238E27FC236}">
                    <a16:creationId xmlns:a16="http://schemas.microsoft.com/office/drawing/2014/main" id="{9B551A9A-4172-457A-A835-FC0177AD8E74}"/>
                  </a:ext>
                </a:extLst>
              </p:cNvPr>
              <p:cNvSpPr txBox="1">
                <a:spLocks noChangeArrowheads="1"/>
              </p:cNvSpPr>
              <p:nvPr/>
            </p:nvSpPr>
            <p:spPr bwMode="auto">
              <a:xfrm>
                <a:off x="348" y="2348"/>
                <a:ext cx="2466" cy="1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grpSp>
        <p:pic>
          <p:nvPicPr>
            <p:cNvPr id="12" name="Picture 12">
              <a:extLst>
                <a:ext uri="{FF2B5EF4-FFF2-40B4-BE49-F238E27FC236}">
                  <a16:creationId xmlns:a16="http://schemas.microsoft.com/office/drawing/2014/main" id="{059BAF8A-152E-40F9-963C-FCFB370938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4063" y="3541713"/>
              <a:ext cx="2922587" cy="2373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14">
              <a:extLst>
                <a:ext uri="{FF2B5EF4-FFF2-40B4-BE49-F238E27FC236}">
                  <a16:creationId xmlns:a16="http://schemas.microsoft.com/office/drawing/2014/main" id="{23B45FB4-F7E2-43ED-9820-74AC02D69884}"/>
                </a:ext>
              </a:extLst>
            </p:cNvPr>
            <p:cNvSpPr txBox="1">
              <a:spLocks noChangeArrowheads="1"/>
            </p:cNvSpPr>
            <p:nvPr/>
          </p:nvSpPr>
          <p:spPr bwMode="auto">
            <a:xfrm>
              <a:off x="5380038" y="5915025"/>
              <a:ext cx="47198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Clr>
                  <a:srgbClr val="000000"/>
                </a:buClr>
                <a:buSzPct val="100000"/>
                <a:buFont typeface="Arial" panose="020B0604020202020204" pitchFamily="34" charset="0"/>
                <a:buNone/>
              </a:pPr>
              <a:r>
                <a:rPr lang="en-GB" altLang="cs-CZ" sz="2400" dirty="0">
                  <a:solidFill>
                    <a:srgbClr val="000000"/>
                  </a:solidFill>
                  <a:cs typeface="Lucida Sans Unicode" panose="020B0602030504020204" pitchFamily="34" charset="0"/>
                </a:rPr>
                <a:t>Increasing number of dimensions</a:t>
              </a:r>
            </a:p>
          </p:txBody>
        </p:sp>
        <p:graphicFrame>
          <p:nvGraphicFramePr>
            <p:cNvPr id="15" name="Object 15">
              <a:extLst>
                <a:ext uri="{FF2B5EF4-FFF2-40B4-BE49-F238E27FC236}">
                  <a16:creationId xmlns:a16="http://schemas.microsoft.com/office/drawing/2014/main" id="{336C05F3-3B4D-4324-8D41-1F29912601D2}"/>
                </a:ext>
              </a:extLst>
            </p:cNvPr>
            <p:cNvGraphicFramePr>
              <a:graphicFrameLocks noChangeAspect="1"/>
            </p:cNvGraphicFramePr>
            <p:nvPr>
              <p:extLst>
                <p:ext uri="{D42A27DB-BD31-4B8C-83A1-F6EECF244321}">
                  <p14:modId xmlns:p14="http://schemas.microsoft.com/office/powerpoint/2010/main" val="2420486958"/>
                </p:ext>
              </p:extLst>
            </p:nvPr>
          </p:nvGraphicFramePr>
          <p:xfrm>
            <a:off x="4479925" y="3562350"/>
            <a:ext cx="1773238" cy="1420813"/>
          </p:xfrm>
          <a:graphic>
            <a:graphicData uri="http://schemas.openxmlformats.org/presentationml/2006/ole">
              <mc:AlternateContent xmlns:mc="http://schemas.openxmlformats.org/markup-compatibility/2006">
                <mc:Choice xmlns:v="urn:schemas-microsoft-com:vml" Requires="v">
                  <p:oleObj r:id="rId5" imgW="7658100" imgH="6134100" progId="">
                    <p:embed/>
                  </p:oleObj>
                </mc:Choice>
                <mc:Fallback>
                  <p:oleObj r:id="rId5" imgW="7658100" imgH="613410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9925" y="3562350"/>
                          <a:ext cx="1773238" cy="14208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Tree>
    <p:extLst>
      <p:ext uri="{BB962C8B-B14F-4D97-AF65-F5344CB8AC3E}">
        <p14:creationId xmlns:p14="http://schemas.microsoft.com/office/powerpoint/2010/main" val="305830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cs-CZ" sz="4000" b="1" dirty="0"/>
              <a:t>NMR </a:t>
            </a:r>
            <a:r>
              <a:rPr lang="cs-CZ" sz="4000" b="1" dirty="0" err="1"/>
              <a:t>Spectrometer</a:t>
            </a:r>
            <a:endParaRPr lang="cs-CZ" sz="4000" b="1" dirty="0"/>
          </a:p>
        </p:txBody>
      </p:sp>
      <p:sp>
        <p:nvSpPr>
          <p:cNvPr id="6" name="TextBox 5">
            <a:extLst>
              <a:ext uri="{FF2B5EF4-FFF2-40B4-BE49-F238E27FC236}">
                <a16:creationId xmlns:a16="http://schemas.microsoft.com/office/drawing/2014/main" id="{7EBF8157-CE7E-430E-9DF2-FF8645621EF7}"/>
              </a:ext>
            </a:extLst>
          </p:cNvPr>
          <p:cNvSpPr txBox="1"/>
          <p:nvPr/>
        </p:nvSpPr>
        <p:spPr>
          <a:xfrm>
            <a:off x="4761780" y="948908"/>
            <a:ext cx="3571337" cy="1661993"/>
          </a:xfrm>
          <a:prstGeom prst="rect">
            <a:avLst/>
          </a:prstGeom>
          <a:noFill/>
          <a:ln w="12700">
            <a:noFill/>
          </a:ln>
        </p:spPr>
        <p:txBody>
          <a:bodyPr wrap="square" rtlCol="0">
            <a:spAutoFit/>
          </a:bodyPr>
          <a:lstStyle/>
          <a:p>
            <a:pPr>
              <a:lnSpc>
                <a:spcPct val="150000"/>
              </a:lnSpc>
              <a:buClr>
                <a:srgbClr val="CC0000"/>
              </a:buClr>
              <a:buSzPct val="100000"/>
              <a:buFont typeface="Symbol" panose="05050102010706020507" pitchFamily="18" charset="2"/>
              <a:buNone/>
            </a:pPr>
            <a:r>
              <a:rPr lang="en-US" altLang="cs-CZ" sz="3600" dirty="0">
                <a:solidFill>
                  <a:srgbClr val="CC0000"/>
                </a:solidFill>
                <a:cs typeface="Lucida Sans Unicode" panose="020B0602030504020204" pitchFamily="34" charset="0"/>
              </a:rPr>
              <a:t>Major parts</a:t>
            </a:r>
            <a:endParaRPr lang="cs-CZ"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Clr>
                <a:srgbClr val="CC0000"/>
              </a:buClr>
              <a:buSzPct val="100000"/>
              <a:buFont typeface="Symbol" panose="05050102010706020507" pitchFamily="18" charset="2"/>
              <a:buNone/>
            </a:pPr>
            <a:endParaRPr lang="cs-CZ" altLang="cs-CZ" sz="2000" dirty="0">
              <a:solidFill>
                <a:srgbClr val="CC0000"/>
              </a:solidFill>
              <a:cs typeface="Lucida Sans Unicode" panose="020B0602030504020204" pitchFamily="34" charset="0"/>
            </a:endParaRPr>
          </a:p>
        </p:txBody>
      </p:sp>
      <p:pic>
        <p:nvPicPr>
          <p:cNvPr id="5" name="Obrázek 4" descr="Spectrometer1.jpg"/>
          <p:cNvPicPr>
            <a:picLocks noChangeAspect="1"/>
          </p:cNvPicPr>
          <p:nvPr/>
        </p:nvPicPr>
        <p:blipFill>
          <a:blip r:embed="rId2" cstate="print"/>
          <a:stretch>
            <a:fillRect/>
          </a:stretch>
        </p:blipFill>
        <p:spPr>
          <a:xfrm>
            <a:off x="931653" y="1889185"/>
            <a:ext cx="6096000" cy="4572000"/>
          </a:xfrm>
          <a:prstGeom prst="rect">
            <a:avLst/>
          </a:prstGeom>
        </p:spPr>
      </p:pic>
      <p:pic>
        <p:nvPicPr>
          <p:cNvPr id="8" name="Obrázek 7" descr="Spectrometer2.jpg"/>
          <p:cNvPicPr>
            <a:picLocks noChangeAspect="1"/>
          </p:cNvPicPr>
          <p:nvPr/>
        </p:nvPicPr>
        <p:blipFill>
          <a:blip r:embed="rId3" cstate="print"/>
          <a:srcRect l="42520"/>
          <a:stretch>
            <a:fillRect/>
          </a:stretch>
        </p:blipFill>
        <p:spPr>
          <a:xfrm>
            <a:off x="7032473" y="1940943"/>
            <a:ext cx="3503255" cy="4572000"/>
          </a:xfrm>
          <a:prstGeom prst="rect">
            <a:avLst/>
          </a:prstGeom>
        </p:spPr>
      </p:pic>
      <p:sp>
        <p:nvSpPr>
          <p:cNvPr id="11" name="Obdélník 10"/>
          <p:cNvSpPr/>
          <p:nvPr/>
        </p:nvSpPr>
        <p:spPr>
          <a:xfrm>
            <a:off x="3063679" y="1897659"/>
            <a:ext cx="154439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Magnet</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Obdélník 13"/>
          <p:cNvSpPr/>
          <p:nvPr/>
        </p:nvSpPr>
        <p:spPr>
          <a:xfrm>
            <a:off x="3276029" y="5520755"/>
            <a:ext cx="122321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Probe</a:t>
            </a:r>
            <a:endParaRPr lang="cs-CZ"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Obdélník 15"/>
          <p:cNvSpPr/>
          <p:nvPr/>
        </p:nvSpPr>
        <p:spPr>
          <a:xfrm>
            <a:off x="4717696" y="5845683"/>
            <a:ext cx="209525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Electronics</a:t>
            </a:r>
            <a:endParaRPr lang="cs-CZ"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Obdélník 16"/>
          <p:cNvSpPr/>
          <p:nvPr/>
        </p:nvSpPr>
        <p:spPr>
          <a:xfrm>
            <a:off x="7123453" y="5811177"/>
            <a:ext cx="3391249"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Operator’s desk with PC</a:t>
            </a:r>
            <a:endParaRPr lang="cs-CZ"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Obdélník 17"/>
          <p:cNvSpPr/>
          <p:nvPr/>
        </p:nvSpPr>
        <p:spPr>
          <a:xfrm>
            <a:off x="923647" y="5845682"/>
            <a:ext cx="236814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Preamplifier</a:t>
            </a:r>
            <a:endParaRPr lang="cs-CZ"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Obdélník 19"/>
          <p:cNvSpPr/>
          <p:nvPr/>
        </p:nvSpPr>
        <p:spPr>
          <a:xfrm>
            <a:off x="3489922" y="3295139"/>
            <a:ext cx="1451038"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VT unit</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22" name="Přímá spojovací šipka 21"/>
          <p:cNvCxnSpPr/>
          <p:nvPr/>
        </p:nvCxnSpPr>
        <p:spPr>
          <a:xfrm flipH="1">
            <a:off x="2449902" y="2536166"/>
            <a:ext cx="1190445" cy="966159"/>
          </a:xfrm>
          <a:prstGeom prst="straightConnector1">
            <a:avLst/>
          </a:prstGeom>
          <a:ln w="635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Přímá spojovací šipka 22"/>
          <p:cNvCxnSpPr/>
          <p:nvPr/>
        </p:nvCxnSpPr>
        <p:spPr>
          <a:xfrm flipH="1">
            <a:off x="3674853" y="3896264"/>
            <a:ext cx="531963" cy="848264"/>
          </a:xfrm>
          <a:prstGeom prst="straightConnector1">
            <a:avLst/>
          </a:prstGeom>
          <a:ln w="635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Přímá spojovací šipka 24"/>
          <p:cNvCxnSpPr/>
          <p:nvPr/>
        </p:nvCxnSpPr>
        <p:spPr>
          <a:xfrm flipH="1" flipV="1">
            <a:off x="2587925" y="5106838"/>
            <a:ext cx="1273835" cy="428445"/>
          </a:xfrm>
          <a:prstGeom prst="straightConnector1">
            <a:avLst/>
          </a:prstGeom>
          <a:ln w="635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flipH="1" flipV="1">
            <a:off x="1308341" y="5345503"/>
            <a:ext cx="779251" cy="434195"/>
          </a:xfrm>
          <a:prstGeom prst="straightConnector1">
            <a:avLst/>
          </a:prstGeom>
          <a:ln w="635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Obdélník 28"/>
          <p:cNvSpPr/>
          <p:nvPr/>
        </p:nvSpPr>
        <p:spPr>
          <a:xfrm>
            <a:off x="948906" y="1897811"/>
            <a:ext cx="6107502" cy="45720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p:cNvSpPr/>
          <p:nvPr/>
        </p:nvSpPr>
        <p:spPr>
          <a:xfrm>
            <a:off x="7039155" y="1894935"/>
            <a:ext cx="3499449" cy="45720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3566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Skupina 12"/>
          <p:cNvGrpSpPr/>
          <p:nvPr/>
        </p:nvGrpSpPr>
        <p:grpSpPr>
          <a:xfrm>
            <a:off x="410414" y="1306575"/>
            <a:ext cx="11403727" cy="5551425"/>
            <a:chOff x="324149" y="475132"/>
            <a:chExt cx="11403727" cy="5551425"/>
          </a:xfrm>
        </p:grpSpPr>
        <p:pic>
          <p:nvPicPr>
            <p:cNvPr id="4" name="Picture 2" descr="TMP3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2140" y="2431408"/>
              <a:ext cx="3995736" cy="3485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TMP6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149" y="2487037"/>
              <a:ext cx="4393315" cy="3539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TMP4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49" y="475132"/>
              <a:ext cx="3220605" cy="3443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 Box 5"/>
          <p:cNvSpPr txBox="1">
            <a:spLocks noChangeArrowheads="1"/>
          </p:cNvSpPr>
          <p:nvPr/>
        </p:nvSpPr>
        <p:spPr bwMode="auto">
          <a:xfrm>
            <a:off x="3043686" y="479171"/>
            <a:ext cx="6497129"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4000" b="1" dirty="0"/>
              <a:t>NMR Spectrometer - Scheme</a:t>
            </a:r>
            <a:endParaRPr lang="cs-CZ" sz="4000" b="1" dirty="0"/>
          </a:p>
        </p:txBody>
      </p:sp>
      <p:grpSp>
        <p:nvGrpSpPr>
          <p:cNvPr id="8" name="Group 6"/>
          <p:cNvGrpSpPr>
            <a:grpSpLocks/>
          </p:cNvGrpSpPr>
          <p:nvPr/>
        </p:nvGrpSpPr>
        <p:grpSpPr bwMode="auto">
          <a:xfrm>
            <a:off x="9518076" y="6353175"/>
            <a:ext cx="3048000" cy="504825"/>
            <a:chOff x="480" y="3648"/>
            <a:chExt cx="1920" cy="318"/>
          </a:xfrm>
        </p:grpSpPr>
        <p:sp>
          <p:nvSpPr>
            <p:cNvPr id="9" name="Text Box 7"/>
            <p:cNvSpPr txBox="1">
              <a:spLocks noChangeArrowheads="1"/>
            </p:cNvSpPr>
            <p:nvPr/>
          </p:nvSpPr>
          <p:spPr bwMode="auto">
            <a:xfrm>
              <a:off x="480" y="3648"/>
              <a:ext cx="192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dirty="0">
                  <a:solidFill>
                    <a:srgbClr val="FF0000"/>
                  </a:solidFill>
                </a:rPr>
                <a:t>Signal</a:t>
              </a:r>
              <a:r>
                <a:rPr lang="en-US" sz="2400" dirty="0"/>
                <a:t> -  </a:t>
              </a:r>
              <a:r>
                <a:rPr lang="en-US" sz="2400" dirty="0" err="1"/>
                <a:t>s</a:t>
              </a:r>
              <a:r>
                <a:rPr lang="en-US" sz="2400" baseline="-25000" dirty="0" err="1"/>
                <a:t>l</a:t>
              </a:r>
              <a:r>
                <a:rPr lang="en-US" sz="2400" i="1" dirty="0"/>
                <a:t>(t)</a:t>
              </a:r>
              <a:r>
                <a:rPr lang="en-US" sz="2400" dirty="0"/>
                <a:t>=</a:t>
              </a:r>
              <a:r>
                <a:rPr lang="en-US" sz="2400" dirty="0">
                  <a:sym typeface="Symbol" charset="0"/>
                </a:rPr>
                <a:t> </a:t>
              </a:r>
              <a:r>
                <a:rPr lang="en-US" sz="2400" dirty="0" err="1">
                  <a:sym typeface="Symbol" charset="0"/>
                </a:rPr>
                <a:t>s</a:t>
              </a:r>
              <a:r>
                <a:rPr lang="en-US" sz="2400" baseline="-25000" dirty="0" err="1">
                  <a:sym typeface="Symbol" charset="0"/>
                </a:rPr>
                <a:t>l</a:t>
              </a:r>
              <a:r>
                <a:rPr lang="en-US" sz="2400" i="1" dirty="0">
                  <a:sym typeface="Symbol" charset="0"/>
                </a:rPr>
                <a:t>(t)</a:t>
              </a:r>
              <a:endParaRPr lang="cs-CZ" sz="2400" i="1" dirty="0"/>
            </a:p>
          </p:txBody>
        </p:sp>
        <p:sp>
          <p:nvSpPr>
            <p:cNvPr id="10" name="Text Box 8"/>
            <p:cNvSpPr txBox="1">
              <a:spLocks noChangeArrowheads="1"/>
            </p:cNvSpPr>
            <p:nvPr/>
          </p:nvSpPr>
          <p:spPr bwMode="auto">
            <a:xfrm>
              <a:off x="1728" y="3792"/>
              <a:ext cx="192" cy="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aseline="-25000"/>
                <a:t>l</a:t>
              </a:r>
              <a:endParaRPr lang="cs-CZ" baseline="-25000"/>
            </a:p>
          </p:txBody>
        </p:sp>
      </p:grpSp>
      <p:sp>
        <p:nvSpPr>
          <p:cNvPr id="11" name="Line 9"/>
          <p:cNvSpPr>
            <a:spLocks noChangeShapeType="1"/>
          </p:cNvSpPr>
          <p:nvPr/>
        </p:nvSpPr>
        <p:spPr bwMode="auto">
          <a:xfrm flipH="1">
            <a:off x="10765767" y="5674863"/>
            <a:ext cx="20000" cy="60516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cs-CZ" sz="4000" b="1" dirty="0" err="1"/>
              <a:t>The</a:t>
            </a:r>
            <a:r>
              <a:rPr lang="cs-CZ" sz="4000" b="1" dirty="0"/>
              <a:t> Magnet</a:t>
            </a:r>
          </a:p>
        </p:txBody>
      </p:sp>
      <p:pic>
        <p:nvPicPr>
          <p:cNvPr id="3" name="Picture 7">
            <a:extLst>
              <a:ext uri="{FF2B5EF4-FFF2-40B4-BE49-F238E27FC236}">
                <a16:creationId xmlns:a16="http://schemas.microsoft.com/office/drawing/2014/main" id="{4365C1DD-62AB-45A8-8576-418EF6F835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973" y="1483609"/>
            <a:ext cx="2544673" cy="488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4" name="Picture 4">
            <a:extLst>
              <a:ext uri="{FF2B5EF4-FFF2-40B4-BE49-F238E27FC236}">
                <a16:creationId xmlns:a16="http://schemas.microsoft.com/office/drawing/2014/main" id="{4384A824-4312-4066-A0BB-D44395BEAB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334" y="1679169"/>
            <a:ext cx="5394325"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6" name="TextBox 5">
            <a:extLst>
              <a:ext uri="{FF2B5EF4-FFF2-40B4-BE49-F238E27FC236}">
                <a16:creationId xmlns:a16="http://schemas.microsoft.com/office/drawing/2014/main" id="{7EBF8157-CE7E-430E-9DF2-FF8645621EF7}"/>
              </a:ext>
            </a:extLst>
          </p:cNvPr>
          <p:cNvSpPr txBox="1"/>
          <p:nvPr/>
        </p:nvSpPr>
        <p:spPr>
          <a:xfrm>
            <a:off x="3549546" y="6048389"/>
            <a:ext cx="4651583" cy="506292"/>
          </a:xfrm>
          <a:prstGeom prst="rect">
            <a:avLst/>
          </a:prstGeom>
          <a:noFill/>
          <a:ln w="12700">
            <a:noFill/>
          </a:ln>
        </p:spPr>
        <p:txBody>
          <a:bodyPr wrap="square" rtlCol="0">
            <a:spAutoFit/>
          </a:bodyPr>
          <a:lstStyle/>
          <a:p>
            <a:pPr>
              <a:lnSpc>
                <a:spcPct val="150000"/>
              </a:lnSpc>
              <a:buClr>
                <a:srgbClr val="CC0000"/>
              </a:buClr>
              <a:buSzPct val="100000"/>
              <a:buFont typeface="Symbol" panose="05050102010706020507" pitchFamily="18" charset="2"/>
              <a:buNone/>
            </a:pPr>
            <a:r>
              <a:rPr lang="cs-CZ" altLang="cs-CZ" sz="2000" dirty="0" err="1">
                <a:solidFill>
                  <a:srgbClr val="CC0000"/>
                </a:solidFill>
                <a:cs typeface="Lucida Sans Unicode" panose="020B0602030504020204" pitchFamily="34" charset="0"/>
              </a:rPr>
              <a:t>Adjusting</a:t>
            </a:r>
            <a:r>
              <a:rPr lang="cs-CZ" altLang="cs-CZ" sz="2000" dirty="0">
                <a:solidFill>
                  <a:srgbClr val="CC0000"/>
                </a:solidFill>
                <a:cs typeface="Lucida Sans Unicode" panose="020B0602030504020204" pitchFamily="34" charset="0"/>
              </a:rPr>
              <a:t> </a:t>
            </a:r>
            <a:r>
              <a:rPr lang="cs-CZ" altLang="cs-CZ" sz="2000" dirty="0" err="1">
                <a:solidFill>
                  <a:srgbClr val="CC0000"/>
                </a:solidFill>
                <a:cs typeface="Lucida Sans Unicode" panose="020B0602030504020204" pitchFamily="34" charset="0"/>
              </a:rPr>
              <a:t>the</a:t>
            </a:r>
            <a:r>
              <a:rPr lang="cs-CZ" altLang="cs-CZ" sz="2000" dirty="0">
                <a:solidFill>
                  <a:srgbClr val="CC0000"/>
                </a:solidFill>
                <a:cs typeface="Lucida Sans Unicode" panose="020B0602030504020204" pitchFamily="34" charset="0"/>
              </a:rPr>
              <a:t> </a:t>
            </a:r>
            <a:r>
              <a:rPr lang="cs-CZ" altLang="cs-CZ" sz="2000" dirty="0" err="1">
                <a:solidFill>
                  <a:srgbClr val="CC0000"/>
                </a:solidFill>
                <a:cs typeface="Lucida Sans Unicode" panose="020B0602030504020204" pitchFamily="34" charset="0"/>
              </a:rPr>
              <a:t>magnetic</a:t>
            </a:r>
            <a:r>
              <a:rPr lang="cs-CZ" altLang="cs-CZ" sz="2000" dirty="0">
                <a:solidFill>
                  <a:srgbClr val="CC0000"/>
                </a:solidFill>
                <a:cs typeface="Lucida Sans Unicode" panose="020B0602030504020204" pitchFamily="34" charset="0"/>
              </a:rPr>
              <a:t> </a:t>
            </a:r>
            <a:r>
              <a:rPr lang="cs-CZ" altLang="cs-CZ" sz="2000" dirty="0" err="1">
                <a:solidFill>
                  <a:srgbClr val="CC0000"/>
                </a:solidFill>
                <a:cs typeface="Lucida Sans Unicode" panose="020B0602030504020204" pitchFamily="34" charset="0"/>
              </a:rPr>
              <a:t>field</a:t>
            </a:r>
            <a:r>
              <a:rPr lang="cs-CZ" altLang="cs-CZ" sz="2000" dirty="0">
                <a:solidFill>
                  <a:srgbClr val="CC0000"/>
                </a:solidFill>
                <a:cs typeface="Lucida Sans Unicode" panose="020B0602030504020204" pitchFamily="34" charset="0"/>
              </a:rPr>
              <a:t> </a:t>
            </a:r>
            <a:r>
              <a:rPr lang="cs-CZ" altLang="cs-CZ" sz="2000" dirty="0" err="1">
                <a:solidFill>
                  <a:srgbClr val="CC0000"/>
                </a:solidFill>
                <a:cs typeface="Lucida Sans Unicode" panose="020B0602030504020204" pitchFamily="34" charset="0"/>
              </a:rPr>
              <a:t>homogeneity</a:t>
            </a:r>
            <a:endParaRPr lang="cs-CZ" altLang="cs-CZ" sz="2000" dirty="0">
              <a:cs typeface="Lucida Sans Unicode" panose="020B0602030504020204" pitchFamily="34" charset="0"/>
            </a:endParaRPr>
          </a:p>
        </p:txBody>
      </p:sp>
      <p:pic>
        <p:nvPicPr>
          <p:cNvPr id="7" name="Obrázek 6" descr="Magnet2.jpg"/>
          <p:cNvPicPr>
            <a:picLocks noChangeAspect="1"/>
          </p:cNvPicPr>
          <p:nvPr/>
        </p:nvPicPr>
        <p:blipFill>
          <a:blip r:embed="rId4" cstate="print"/>
          <a:stretch>
            <a:fillRect/>
          </a:stretch>
        </p:blipFill>
        <p:spPr>
          <a:xfrm>
            <a:off x="8762008" y="1276709"/>
            <a:ext cx="2644775" cy="5080000"/>
          </a:xfrm>
          <a:prstGeom prst="rect">
            <a:avLst/>
          </a:prstGeom>
        </p:spPr>
      </p:pic>
      <p:cxnSp>
        <p:nvCxnSpPr>
          <p:cNvPr id="9" name="Přímá spojovací šipka 8"/>
          <p:cNvCxnSpPr/>
          <p:nvPr/>
        </p:nvCxnSpPr>
        <p:spPr>
          <a:xfrm flipV="1">
            <a:off x="8617907" y="2567837"/>
            <a:ext cx="12526" cy="20417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8154444" y="3319397"/>
            <a:ext cx="461986" cy="461665"/>
          </a:xfrm>
          <a:prstGeom prst="rect">
            <a:avLst/>
          </a:prstGeom>
          <a:noFill/>
        </p:spPr>
        <p:txBody>
          <a:bodyPr wrap="none" rtlCol="0">
            <a:spAutoFit/>
          </a:bodyPr>
          <a:lstStyle/>
          <a:p>
            <a:r>
              <a:rPr lang="en-US" sz="2400" b="1" dirty="0"/>
              <a:t>B</a:t>
            </a:r>
            <a:r>
              <a:rPr lang="en-US" sz="2400" b="1" baseline="-25000" dirty="0"/>
              <a:t>0</a:t>
            </a:r>
            <a:endParaRPr lang="cs-CZ" sz="2400" b="1" baseline="-25000" dirty="0"/>
          </a:p>
        </p:txBody>
      </p:sp>
    </p:spTree>
    <p:extLst>
      <p:ext uri="{BB962C8B-B14F-4D97-AF65-F5344CB8AC3E}">
        <p14:creationId xmlns:p14="http://schemas.microsoft.com/office/powerpoint/2010/main" val="31602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cs-CZ" sz="4000" b="1" dirty="0" err="1"/>
              <a:t>The</a:t>
            </a:r>
            <a:r>
              <a:rPr lang="cs-CZ" sz="4000" b="1" dirty="0"/>
              <a:t> </a:t>
            </a:r>
            <a:r>
              <a:rPr lang="cs-CZ" sz="4000" b="1" dirty="0" err="1"/>
              <a:t>Probe</a:t>
            </a:r>
            <a:endParaRPr lang="cs-CZ" sz="4000" b="1" dirty="0"/>
          </a:p>
        </p:txBody>
      </p:sp>
      <p:sp>
        <p:nvSpPr>
          <p:cNvPr id="6" name="TextBox 5">
            <a:extLst>
              <a:ext uri="{FF2B5EF4-FFF2-40B4-BE49-F238E27FC236}">
                <a16:creationId xmlns:a16="http://schemas.microsoft.com/office/drawing/2014/main" id="{7EBF8157-CE7E-430E-9DF2-FF8645621EF7}"/>
              </a:ext>
            </a:extLst>
          </p:cNvPr>
          <p:cNvSpPr txBox="1"/>
          <p:nvPr/>
        </p:nvSpPr>
        <p:spPr>
          <a:xfrm>
            <a:off x="870160" y="1278224"/>
            <a:ext cx="9947364" cy="1938992"/>
          </a:xfrm>
          <a:prstGeom prst="rect">
            <a:avLst/>
          </a:prstGeom>
          <a:noFill/>
          <a:ln w="12700">
            <a:noFill/>
          </a:ln>
        </p:spPr>
        <p:txBody>
          <a:bodyPr wrap="square" rtlCol="0">
            <a:spAutoFit/>
          </a:bodyPr>
          <a:lstStyle/>
          <a:p>
            <a:pPr>
              <a:buClr>
                <a:srgbClr val="CC0000"/>
              </a:buClr>
              <a:buSzPct val="100000"/>
              <a:buFont typeface="Symbol" panose="05050102010706020507" pitchFamily="18" charset="2"/>
              <a:buNone/>
            </a:pPr>
            <a:r>
              <a:rPr lang="cs-CZ" altLang="cs-CZ" sz="2400" dirty="0" err="1">
                <a:solidFill>
                  <a:srgbClr val="CC0000"/>
                </a:solidFill>
                <a:cs typeface="Lucida Sans Unicode" panose="020B0602030504020204" pitchFamily="34" charset="0"/>
              </a:rPr>
              <a:t>Houses</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the</a:t>
            </a:r>
            <a:r>
              <a:rPr lang="cs-CZ" altLang="cs-CZ" sz="2400" dirty="0">
                <a:solidFill>
                  <a:srgbClr val="CC0000"/>
                </a:solidFill>
                <a:cs typeface="Lucida Sans Unicode" panose="020B0602030504020204" pitchFamily="34" charset="0"/>
              </a:rPr>
              <a:t> sample</a:t>
            </a:r>
          </a:p>
          <a:p>
            <a:pPr>
              <a:buClr>
                <a:srgbClr val="CC0000"/>
              </a:buClr>
              <a:buSzPct val="100000"/>
              <a:buFont typeface="Symbol" panose="05050102010706020507" pitchFamily="18" charset="2"/>
              <a:buNone/>
            </a:pPr>
            <a:r>
              <a:rPr lang="cs-CZ" altLang="cs-CZ" sz="2400" dirty="0" err="1">
                <a:solidFill>
                  <a:srgbClr val="CC0000"/>
                </a:solidFill>
                <a:cs typeface="Lucida Sans Unicode" panose="020B0602030504020204" pitchFamily="34" charset="0"/>
              </a:rPr>
              <a:t>Changes</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electric</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current</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into</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magnetic</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field</a:t>
            </a:r>
            <a:r>
              <a:rPr lang="cs-CZ" altLang="cs-CZ" sz="2400" dirty="0">
                <a:solidFill>
                  <a:srgbClr val="CC0000"/>
                </a:solidFill>
                <a:cs typeface="Lucida Sans Unicode" panose="020B0602030504020204" pitchFamily="34" charset="0"/>
              </a:rPr>
              <a:t> and </a:t>
            </a:r>
            <a:r>
              <a:rPr lang="cs-CZ" altLang="cs-CZ" sz="2400" dirty="0" err="1">
                <a:solidFill>
                  <a:srgbClr val="CC0000"/>
                </a:solidFill>
                <a:cs typeface="Lucida Sans Unicode" panose="020B0602030504020204" pitchFamily="34" charset="0"/>
              </a:rPr>
              <a:t>back</a:t>
            </a:r>
            <a:r>
              <a:rPr lang="cs-CZ" altLang="cs-CZ" sz="2400" dirty="0">
                <a:solidFill>
                  <a:srgbClr val="CC0000"/>
                </a:solidFill>
                <a:cs typeface="Lucida Sans Unicode" panose="020B0602030504020204" pitchFamily="34" charset="0"/>
              </a:rPr>
              <a:t>.</a:t>
            </a:r>
          </a:p>
          <a:p>
            <a:pPr>
              <a:buClr>
                <a:srgbClr val="CC0000"/>
              </a:buClr>
              <a:buSzPct val="100000"/>
              <a:buFont typeface="Symbol" panose="05050102010706020507" pitchFamily="18" charset="2"/>
              <a:buNone/>
            </a:pPr>
            <a:r>
              <a:rPr lang="cs-CZ" altLang="cs-CZ" sz="2400" dirty="0" err="1">
                <a:solidFill>
                  <a:srgbClr val="CC0000"/>
                </a:solidFill>
                <a:cs typeface="Lucida Sans Unicode" panose="020B0602030504020204" pitchFamily="34" charset="0"/>
              </a:rPr>
              <a:t>Must</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be</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tuned</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for</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best</a:t>
            </a:r>
            <a:r>
              <a:rPr lang="cs-CZ" altLang="cs-CZ" sz="2400" dirty="0">
                <a:solidFill>
                  <a:srgbClr val="CC0000"/>
                </a:solidFill>
                <a:cs typeface="Lucida Sans Unicode" panose="020B0602030504020204" pitchFamily="34" charset="0"/>
              </a:rPr>
              <a:t> sensitivity</a:t>
            </a:r>
          </a:p>
          <a:p>
            <a:pPr>
              <a:buClr>
                <a:srgbClr val="CC0000"/>
              </a:buClr>
              <a:buSzPct val="100000"/>
              <a:buFont typeface="Symbol" panose="05050102010706020507" pitchFamily="18" charset="2"/>
              <a:buNone/>
            </a:pPr>
            <a:r>
              <a:rPr lang="cs-CZ" altLang="cs-CZ" sz="2400" dirty="0">
                <a:solidFill>
                  <a:srgbClr val="CC0000"/>
                </a:solidFill>
                <a:cs typeface="Lucida Sans Unicode" panose="020B0602030504020204" pitchFamily="34" charset="0"/>
              </a:rPr>
              <a:t>Inverse </a:t>
            </a:r>
            <a:r>
              <a:rPr lang="cs-CZ" altLang="cs-CZ" sz="2400" dirty="0" err="1">
                <a:solidFill>
                  <a:srgbClr val="CC0000"/>
                </a:solidFill>
                <a:cs typeface="Lucida Sans Unicode" panose="020B0602030504020204" pitchFamily="34" charset="0"/>
              </a:rPr>
              <a:t>probes</a:t>
            </a:r>
            <a:r>
              <a:rPr lang="cs-CZ" altLang="cs-CZ" sz="2400" dirty="0">
                <a:solidFill>
                  <a:srgbClr val="CC0000"/>
                </a:solidFill>
                <a:cs typeface="Lucida Sans Unicode" panose="020B0602030504020204" pitchFamily="34" charset="0"/>
              </a:rPr>
              <a:t>, X-</a:t>
            </a:r>
            <a:r>
              <a:rPr lang="cs-CZ" altLang="cs-CZ" sz="2400" dirty="0" err="1">
                <a:solidFill>
                  <a:srgbClr val="CC0000"/>
                </a:solidFill>
                <a:cs typeface="Lucida Sans Unicode" panose="020B0602030504020204" pitchFamily="34" charset="0"/>
              </a:rPr>
              <a:t>nuclei</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detection</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probes</a:t>
            </a:r>
            <a:endParaRPr lang="cs-CZ" altLang="cs-CZ" sz="2400" dirty="0">
              <a:solidFill>
                <a:srgbClr val="CC0000"/>
              </a:solidFill>
              <a:cs typeface="Lucida Sans Unicode" panose="020B0602030504020204" pitchFamily="34" charset="0"/>
            </a:endParaRPr>
          </a:p>
          <a:p>
            <a:pPr>
              <a:buClr>
                <a:srgbClr val="CC0000"/>
              </a:buClr>
              <a:buSzPct val="100000"/>
              <a:buFont typeface="Symbol" panose="05050102010706020507" pitchFamily="18" charset="2"/>
              <a:buNone/>
            </a:pPr>
            <a:r>
              <a:rPr lang="cs-CZ" altLang="cs-CZ" sz="2400" dirty="0" err="1">
                <a:solidFill>
                  <a:srgbClr val="CC0000"/>
                </a:solidFill>
                <a:cs typeface="Lucida Sans Unicode" panose="020B0602030504020204" pitchFamily="34" charset="0"/>
              </a:rPr>
              <a:t>Room</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temperature</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probes</a:t>
            </a:r>
            <a:r>
              <a:rPr lang="cs-CZ" altLang="cs-CZ" sz="2400" dirty="0">
                <a:solidFill>
                  <a:srgbClr val="CC0000"/>
                </a:solidFill>
                <a:cs typeface="Lucida Sans Unicode" panose="020B0602030504020204" pitchFamily="34" charset="0"/>
              </a:rPr>
              <a:t>, </a:t>
            </a:r>
            <a:r>
              <a:rPr lang="cs-CZ" altLang="cs-CZ" sz="2400" dirty="0" err="1">
                <a:solidFill>
                  <a:srgbClr val="CC0000"/>
                </a:solidFill>
                <a:cs typeface="Lucida Sans Unicode" panose="020B0602030504020204" pitchFamily="34" charset="0"/>
              </a:rPr>
              <a:t>cryoprobes</a:t>
            </a:r>
            <a:endParaRPr lang="cs-CZ" altLang="cs-CZ" sz="2400" dirty="0">
              <a:cs typeface="Lucida Sans Unicode" panose="020B0602030504020204" pitchFamily="34" charset="0"/>
            </a:endParaRPr>
          </a:p>
        </p:txBody>
      </p:sp>
      <p:pic>
        <p:nvPicPr>
          <p:cNvPr id="3" name="Picture 8">
            <a:extLst>
              <a:ext uri="{FF2B5EF4-FFF2-40B4-BE49-F238E27FC236}">
                <a16:creationId xmlns:a16="http://schemas.microsoft.com/office/drawing/2014/main" id="{449F800C-EAB7-4290-8BD2-27040E8894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166" y="3429000"/>
            <a:ext cx="345598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5" name="Obrázek 4" descr="Probe.jpg"/>
          <p:cNvPicPr>
            <a:picLocks noChangeAspect="1"/>
          </p:cNvPicPr>
          <p:nvPr/>
        </p:nvPicPr>
        <p:blipFill>
          <a:blip r:embed="rId3" cstate="print"/>
          <a:stretch>
            <a:fillRect/>
          </a:stretch>
        </p:blipFill>
        <p:spPr>
          <a:xfrm>
            <a:off x="9824700" y="1270564"/>
            <a:ext cx="1689100" cy="5080000"/>
          </a:xfrm>
          <a:prstGeom prst="rect">
            <a:avLst/>
          </a:prstGeom>
        </p:spPr>
      </p:pic>
      <p:pic>
        <p:nvPicPr>
          <p:cNvPr id="7" name="Obrázek 6" descr="Sonda2_sm.jpg"/>
          <p:cNvPicPr>
            <a:picLocks noChangeAspect="1"/>
          </p:cNvPicPr>
          <p:nvPr/>
        </p:nvPicPr>
        <p:blipFill>
          <a:blip r:embed="rId4" cstate="print"/>
          <a:stretch>
            <a:fillRect/>
          </a:stretch>
        </p:blipFill>
        <p:spPr>
          <a:xfrm>
            <a:off x="5123668" y="3319398"/>
            <a:ext cx="4572000" cy="3048000"/>
          </a:xfrm>
          <a:prstGeom prst="rect">
            <a:avLst/>
          </a:prstGeom>
        </p:spPr>
      </p:pic>
    </p:spTree>
    <p:extLst>
      <p:ext uri="{BB962C8B-B14F-4D97-AF65-F5344CB8AC3E}">
        <p14:creationId xmlns:p14="http://schemas.microsoft.com/office/powerpoint/2010/main" val="84328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dirty="0"/>
              <a:t>Electronics</a:t>
            </a:r>
            <a:endParaRPr lang="cs-CZ" b="1" dirty="0"/>
          </a:p>
        </p:txBody>
      </p:sp>
      <p:sp>
        <p:nvSpPr>
          <p:cNvPr id="3" name="Zástupný symbol pro obsah 2"/>
          <p:cNvSpPr>
            <a:spLocks noGrp="1"/>
          </p:cNvSpPr>
          <p:nvPr>
            <p:ph idx="1"/>
          </p:nvPr>
        </p:nvSpPr>
        <p:spPr>
          <a:xfrm>
            <a:off x="1096992" y="1842878"/>
            <a:ext cx="6183703" cy="4351338"/>
          </a:xfrm>
        </p:spPr>
        <p:txBody>
          <a:bodyPr>
            <a:normAutofit lnSpcReduction="10000"/>
          </a:bodyPr>
          <a:lstStyle/>
          <a:p>
            <a:pPr>
              <a:buNone/>
            </a:pPr>
            <a:r>
              <a:rPr lang="en-US" dirty="0">
                <a:solidFill>
                  <a:srgbClr val="C00000"/>
                </a:solidFill>
              </a:rPr>
              <a:t>Frequency synthesis &amp; signal processing</a:t>
            </a:r>
          </a:p>
          <a:p>
            <a:pPr>
              <a:buNone/>
            </a:pPr>
            <a:r>
              <a:rPr lang="en-US" dirty="0">
                <a:solidFill>
                  <a:srgbClr val="C00000"/>
                </a:solidFill>
              </a:rPr>
              <a:t>Computer (real-time control)</a:t>
            </a:r>
          </a:p>
          <a:p>
            <a:pPr>
              <a:buNone/>
            </a:pPr>
            <a:endParaRPr lang="en-US" dirty="0">
              <a:solidFill>
                <a:srgbClr val="C00000"/>
              </a:solidFill>
            </a:endParaRPr>
          </a:p>
          <a:p>
            <a:pPr>
              <a:buNone/>
            </a:pPr>
            <a:r>
              <a:rPr lang="en-US" dirty="0">
                <a:solidFill>
                  <a:srgbClr val="C00000"/>
                </a:solidFill>
              </a:rPr>
              <a:t>Power amplifiers</a:t>
            </a:r>
          </a:p>
          <a:p>
            <a:pPr>
              <a:buNone/>
            </a:pPr>
            <a:endParaRPr lang="en-US" dirty="0">
              <a:solidFill>
                <a:srgbClr val="C00000"/>
              </a:solidFill>
            </a:endParaRPr>
          </a:p>
          <a:p>
            <a:pPr>
              <a:buNone/>
            </a:pPr>
            <a:r>
              <a:rPr lang="en-US" dirty="0">
                <a:solidFill>
                  <a:srgbClr val="C00000"/>
                </a:solidFill>
              </a:rPr>
              <a:t>Magnet control</a:t>
            </a:r>
          </a:p>
          <a:p>
            <a:pPr>
              <a:buNone/>
            </a:pPr>
            <a:r>
              <a:rPr lang="en-US" dirty="0">
                <a:solidFill>
                  <a:srgbClr val="C00000"/>
                </a:solidFill>
              </a:rPr>
              <a:t>	</a:t>
            </a:r>
            <a:r>
              <a:rPr lang="en-US" dirty="0"/>
              <a:t>sample insert &amp; eject</a:t>
            </a:r>
          </a:p>
          <a:p>
            <a:pPr>
              <a:buNone/>
            </a:pPr>
            <a:r>
              <a:rPr lang="en-US" dirty="0"/>
              <a:t>	shimming</a:t>
            </a:r>
          </a:p>
          <a:p>
            <a:pPr>
              <a:buNone/>
            </a:pPr>
            <a:r>
              <a:rPr lang="en-US" dirty="0"/>
              <a:t>	temperature control</a:t>
            </a:r>
          </a:p>
        </p:txBody>
      </p:sp>
      <p:pic>
        <p:nvPicPr>
          <p:cNvPr id="5" name="Obrázek 4" descr="Console2.jpg"/>
          <p:cNvPicPr>
            <a:picLocks noChangeAspect="1"/>
          </p:cNvPicPr>
          <p:nvPr/>
        </p:nvPicPr>
        <p:blipFill>
          <a:blip r:embed="rId2" cstate="print"/>
          <a:stretch>
            <a:fillRect/>
          </a:stretch>
        </p:blipFill>
        <p:spPr>
          <a:xfrm>
            <a:off x="7304318" y="1431985"/>
            <a:ext cx="3194050" cy="5080000"/>
          </a:xfrm>
          <a:prstGeom prst="rect">
            <a:avLst/>
          </a:prstGeom>
        </p:spPr>
      </p:pic>
      <p:cxnSp>
        <p:nvCxnSpPr>
          <p:cNvPr id="7" name="Přímá spojovací šipka 6"/>
          <p:cNvCxnSpPr/>
          <p:nvPr/>
        </p:nvCxnSpPr>
        <p:spPr>
          <a:xfrm>
            <a:off x="7142672" y="2070340"/>
            <a:ext cx="1777041" cy="396815"/>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ovací šipka 7"/>
          <p:cNvCxnSpPr/>
          <p:nvPr/>
        </p:nvCxnSpPr>
        <p:spPr>
          <a:xfrm>
            <a:off x="4034287" y="3430438"/>
            <a:ext cx="4816415" cy="641230"/>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ovací šipka 9"/>
          <p:cNvCxnSpPr/>
          <p:nvPr/>
        </p:nvCxnSpPr>
        <p:spPr>
          <a:xfrm>
            <a:off x="4031412" y="4428227"/>
            <a:ext cx="4816415" cy="641230"/>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p:nvPr/>
        </p:nvCxnSpPr>
        <p:spPr>
          <a:xfrm>
            <a:off x="5538158" y="2536166"/>
            <a:ext cx="3260785" cy="931653"/>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fld id="{9868B492-951F-4AD4-848C-253B3B1109B2}" type="slidenum">
              <a:rPr altLang="cs-CZ" sz="1000"/>
              <a:pPr eaLnBrk="1" hangingPunct="1">
                <a:spcBef>
                  <a:spcPct val="0"/>
                </a:spcBef>
                <a:buClrTx/>
                <a:buFontTx/>
                <a:buNone/>
              </a:pPr>
              <a:t>19</a:t>
            </a:fld>
            <a:endParaRPr lang="cs-CZ" altLang="cs-CZ" sz="1000"/>
          </a:p>
        </p:txBody>
      </p:sp>
      <p:sp>
        <p:nvSpPr>
          <p:cNvPr id="79875" name="Rectangle 4"/>
          <p:cNvSpPr>
            <a:spLocks noChangeArrowheads="1"/>
          </p:cNvSpPr>
          <p:nvPr/>
        </p:nvSpPr>
        <p:spPr bwMode="auto">
          <a:xfrm>
            <a:off x="1981200" y="274639"/>
            <a:ext cx="822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2400" dirty="0">
                <a:solidFill>
                  <a:srgbClr val="FF0000"/>
                </a:solidFill>
                <a:latin typeface="Tahoma" pitchFamily="34" charset="0"/>
              </a:rPr>
              <a:t>How the NMR Spectrometer Works</a:t>
            </a:r>
            <a:endParaRPr lang="cs-CZ" altLang="cs-CZ" sz="2400" noProof="1">
              <a:solidFill>
                <a:srgbClr val="FF0000"/>
              </a:solidFill>
              <a:latin typeface="Tahoma" pitchFamily="34" charset="0"/>
            </a:endParaRPr>
          </a:p>
        </p:txBody>
      </p:sp>
      <p:pic>
        <p:nvPicPr>
          <p:cNvPr id="798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1665288"/>
            <a:ext cx="3676651"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98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944564"/>
            <a:ext cx="224948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987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176" y="1665288"/>
            <a:ext cx="4684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987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689" y="3608389"/>
            <a:ext cx="32480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988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8663" y="4541838"/>
            <a:ext cx="4572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9881" name="Text Box 11"/>
          <p:cNvSpPr txBox="1">
            <a:spLocks noChangeArrowheads="1"/>
          </p:cNvSpPr>
          <p:nvPr/>
        </p:nvSpPr>
        <p:spPr bwMode="auto">
          <a:xfrm>
            <a:off x="5627689" y="3200400"/>
            <a:ext cx="464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400" dirty="0">
                <a:solidFill>
                  <a:srgbClr val="FF0000"/>
                </a:solidFill>
                <a:latin typeface="Tahoma" pitchFamily="34" charset="0"/>
              </a:rPr>
              <a:t>!!!!!!!!B</a:t>
            </a:r>
            <a:r>
              <a:rPr lang="cs-CZ" altLang="cs-CZ" sz="2400" baseline="-25000" dirty="0">
                <a:solidFill>
                  <a:srgbClr val="FF0000"/>
                </a:solidFill>
                <a:latin typeface="Tahoma" pitchFamily="34" charset="0"/>
              </a:rPr>
              <a:t>1</a:t>
            </a:r>
            <a:r>
              <a:rPr lang="cs-CZ" altLang="cs-CZ" sz="2400" dirty="0">
                <a:solidFill>
                  <a:srgbClr val="FF0000"/>
                </a:solidFill>
                <a:latin typeface="Tahoma" pitchFamily="34" charset="0"/>
              </a:rPr>
              <a:t> </a:t>
            </a:r>
            <a:r>
              <a:rPr lang="en-US" altLang="cs-CZ" sz="2400" dirty="0">
                <a:solidFill>
                  <a:srgbClr val="FF0000"/>
                </a:solidFill>
                <a:latin typeface="Tahoma" pitchFamily="34" charset="0"/>
              </a:rPr>
              <a:t>~ I ~</a:t>
            </a:r>
            <a:r>
              <a:rPr lang="cs-CZ" altLang="cs-CZ" sz="2400" dirty="0">
                <a:solidFill>
                  <a:srgbClr val="FF0000"/>
                </a:solidFill>
                <a:latin typeface="Tahoma" pitchFamily="34" charset="0"/>
              </a:rPr>
              <a:t> P</a:t>
            </a:r>
            <a:r>
              <a:rPr lang="cs-CZ" altLang="cs-CZ" sz="2400" baseline="30000" dirty="0">
                <a:solidFill>
                  <a:srgbClr val="FF0000"/>
                </a:solidFill>
                <a:latin typeface="Tahoma" pitchFamily="34" charset="0"/>
              </a:rPr>
              <a:t>1/2</a:t>
            </a:r>
            <a:r>
              <a:rPr lang="cs-CZ" altLang="cs-CZ" sz="2400" dirty="0">
                <a:solidFill>
                  <a:srgbClr val="FF0000"/>
                </a:solidFill>
                <a:latin typeface="Tahoma" pitchFamily="34" charset="0"/>
              </a:rPr>
              <a:t> (P=RI</a:t>
            </a:r>
            <a:r>
              <a:rPr lang="cs-CZ" altLang="cs-CZ" sz="2400" baseline="30000" dirty="0">
                <a:solidFill>
                  <a:srgbClr val="FF0000"/>
                </a:solidFill>
                <a:latin typeface="Tahoma" pitchFamily="34" charset="0"/>
              </a:rPr>
              <a:t>2</a:t>
            </a:r>
            <a:r>
              <a:rPr lang="cs-CZ" altLang="cs-CZ" sz="2400" dirty="0">
                <a:solidFill>
                  <a:srgbClr val="FF0000"/>
                </a:solidFill>
                <a:latin typeface="Tahoma" pitchFamily="34" charset="0"/>
              </a:rPr>
              <a:t>)!!!!!!!!</a:t>
            </a:r>
            <a:endParaRPr lang="cs-CZ" altLang="cs-CZ" sz="2400" baseline="30000" noProof="1">
              <a:solidFill>
                <a:srgbClr val="FF0000"/>
              </a:solidFill>
              <a:latin typeface="Tahoma" pitchFamily="34" charset="0"/>
            </a:endParaRPr>
          </a:p>
        </p:txBody>
      </p:sp>
      <p:sp>
        <p:nvSpPr>
          <p:cNvPr id="79882" name="Text Box 12"/>
          <p:cNvSpPr txBox="1">
            <a:spLocks noChangeArrowheads="1"/>
          </p:cNvSpPr>
          <p:nvPr/>
        </p:nvSpPr>
        <p:spPr bwMode="auto">
          <a:xfrm>
            <a:off x="6502401" y="1160463"/>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a:latin typeface="Tahoma" pitchFamily="34" charset="0"/>
              </a:rPr>
              <a:t>L</a:t>
            </a:r>
            <a:r>
              <a:rPr lang="cs-CZ" altLang="cs-CZ" sz="2000" baseline="-25000">
                <a:latin typeface="Tahoma" pitchFamily="34" charset="0"/>
              </a:rPr>
              <a:t>p </a:t>
            </a:r>
            <a:r>
              <a:rPr lang="cs-CZ" altLang="cs-CZ" sz="2000">
                <a:latin typeface="Tahoma" pitchFamily="34" charset="0"/>
              </a:rPr>
              <a:t>=</a:t>
            </a:r>
            <a:endParaRPr lang="en-US" altLang="cs-CZ" sz="2000">
              <a:latin typeface="Tahoma" pitchFamily="34" charset="0"/>
            </a:endParaRPr>
          </a:p>
        </p:txBody>
      </p:sp>
      <p:sp>
        <p:nvSpPr>
          <p:cNvPr id="79883" name="Text Box 13"/>
          <p:cNvSpPr txBox="1">
            <a:spLocks noChangeArrowheads="1"/>
          </p:cNvSpPr>
          <p:nvPr/>
        </p:nvSpPr>
        <p:spPr bwMode="auto">
          <a:xfrm>
            <a:off x="9029700" y="1160464"/>
            <a:ext cx="666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2000">
                <a:latin typeface="Tahoma" pitchFamily="34" charset="0"/>
              </a:rPr>
              <a:t>[dB]</a:t>
            </a:r>
          </a:p>
        </p:txBody>
      </p:sp>
      <p:sp>
        <p:nvSpPr>
          <p:cNvPr id="79884" name="Text Box 5"/>
          <p:cNvSpPr txBox="1">
            <a:spLocks noChangeArrowheads="1"/>
          </p:cNvSpPr>
          <p:nvPr/>
        </p:nvSpPr>
        <p:spPr bwMode="auto">
          <a:xfrm>
            <a:off x="3973514" y="765175"/>
            <a:ext cx="47845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2000" dirty="0">
                <a:solidFill>
                  <a:srgbClr val="00009A"/>
                </a:solidFill>
                <a:latin typeface="Tahoma" pitchFamily="34" charset="0"/>
              </a:rPr>
              <a:t>Transmitter</a:t>
            </a:r>
            <a:r>
              <a:rPr lang="cs-CZ" altLang="cs-CZ" sz="2000" dirty="0">
                <a:solidFill>
                  <a:srgbClr val="00009A"/>
                </a:solidFill>
                <a:latin typeface="Tahoma" pitchFamily="34" charset="0"/>
              </a:rPr>
              <a:t> – </a:t>
            </a:r>
            <a:r>
              <a:rPr lang="en-US" altLang="cs-CZ" sz="2000" dirty="0">
                <a:solidFill>
                  <a:srgbClr val="00009A"/>
                </a:solidFill>
                <a:latin typeface="Tahoma" pitchFamily="34" charset="0"/>
              </a:rPr>
              <a:t>power</a:t>
            </a:r>
            <a:r>
              <a:rPr lang="cs-CZ" altLang="cs-CZ" sz="2000" dirty="0">
                <a:solidFill>
                  <a:srgbClr val="00009A"/>
                </a:solidFill>
                <a:latin typeface="Tahoma" pitchFamily="34" charset="0"/>
              </a:rPr>
              <a:t> </a:t>
            </a:r>
            <a:r>
              <a:rPr lang="cs-CZ" altLang="cs-CZ" sz="2000" i="1" dirty="0">
                <a:solidFill>
                  <a:srgbClr val="00009A"/>
                </a:solidFill>
                <a:latin typeface="Tahoma" pitchFamily="34" charset="0"/>
              </a:rPr>
              <a:t>vs.</a:t>
            </a:r>
            <a:r>
              <a:rPr lang="cs-CZ" altLang="cs-CZ" sz="2000" dirty="0">
                <a:solidFill>
                  <a:srgbClr val="00009A"/>
                </a:solidFill>
                <a:latin typeface="Tahoma" pitchFamily="34" charset="0"/>
              </a:rPr>
              <a:t> </a:t>
            </a:r>
            <a:r>
              <a:rPr lang="cs-CZ" altLang="cs-CZ" sz="2000" dirty="0" err="1">
                <a:solidFill>
                  <a:srgbClr val="00009A"/>
                </a:solidFill>
                <a:latin typeface="Tahoma" pitchFamily="34" charset="0"/>
              </a:rPr>
              <a:t>rf</a:t>
            </a:r>
            <a:r>
              <a:rPr lang="cs-CZ" altLang="cs-CZ" sz="2000" dirty="0">
                <a:solidFill>
                  <a:srgbClr val="00009A"/>
                </a:solidFill>
                <a:latin typeface="Tahoma" pitchFamily="34" charset="0"/>
              </a:rPr>
              <a:t> </a:t>
            </a:r>
            <a:r>
              <a:rPr lang="en-US" altLang="cs-CZ" sz="2000" dirty="0">
                <a:solidFill>
                  <a:srgbClr val="00009A"/>
                </a:solidFill>
                <a:latin typeface="Tahoma" pitchFamily="34" charset="0"/>
              </a:rPr>
              <a:t>field induction</a:t>
            </a:r>
            <a:endParaRPr lang="cs-CZ" altLang="cs-CZ" sz="2000" noProof="1">
              <a:solidFill>
                <a:srgbClr val="00009A"/>
              </a:solidFill>
              <a:latin typeface="Tahoma" pitchFamily="34" charset="0"/>
            </a:endParaRPr>
          </a:p>
        </p:txBody>
      </p:sp>
      <p:sp>
        <p:nvSpPr>
          <p:cNvPr id="79885" name="Text Box 15"/>
          <p:cNvSpPr txBox="1">
            <a:spLocks noChangeArrowheads="1"/>
          </p:cNvSpPr>
          <p:nvPr/>
        </p:nvSpPr>
        <p:spPr bwMode="auto">
          <a:xfrm>
            <a:off x="6272948" y="2492375"/>
            <a:ext cx="3919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1400" b="1" dirty="0">
                <a:solidFill>
                  <a:srgbClr val="00009A"/>
                </a:solidFill>
                <a:latin typeface="Tahoma" pitchFamily="34" charset="0"/>
              </a:rPr>
              <a:t>Relative</a:t>
            </a:r>
            <a:r>
              <a:rPr lang="cs-CZ" altLang="cs-CZ" sz="1400" b="1" dirty="0">
                <a:solidFill>
                  <a:srgbClr val="00009A"/>
                </a:solidFill>
                <a:latin typeface="Tahoma" pitchFamily="34" charset="0"/>
              </a:rPr>
              <a:t> </a:t>
            </a:r>
            <a:r>
              <a:rPr lang="en-US" altLang="cs-CZ" sz="1400" b="1" dirty="0">
                <a:solidFill>
                  <a:srgbClr val="00009A"/>
                </a:solidFill>
                <a:latin typeface="Tahoma" pitchFamily="34" charset="0"/>
              </a:rPr>
              <a:t>power ratio expressed in</a:t>
            </a:r>
            <a:r>
              <a:rPr lang="cs-CZ" altLang="cs-CZ" sz="1400" b="1" dirty="0">
                <a:solidFill>
                  <a:srgbClr val="00009A"/>
                </a:solidFill>
                <a:latin typeface="Tahoma" pitchFamily="34" charset="0"/>
              </a:rPr>
              <a:t> decibel</a:t>
            </a:r>
          </a:p>
          <a:p>
            <a:pPr algn="ctr" eaLnBrk="1" hangingPunct="1">
              <a:spcBef>
                <a:spcPct val="0"/>
              </a:spcBef>
              <a:buClrTx/>
              <a:buFontTx/>
              <a:buNone/>
            </a:pPr>
            <a:r>
              <a:rPr lang="cs-CZ" altLang="cs-CZ" sz="1400" b="1" dirty="0">
                <a:solidFill>
                  <a:srgbClr val="00009A"/>
                </a:solidFill>
                <a:latin typeface="Tahoma" pitchFamily="34" charset="0"/>
              </a:rPr>
              <a:t>1 dB:  P1/P2 = 1.2589254</a:t>
            </a:r>
            <a:endParaRPr lang="en-US" altLang="cs-CZ" sz="1400" b="1" dirty="0">
              <a:solidFill>
                <a:srgbClr val="00009A"/>
              </a:solidFill>
              <a:latin typeface="Tahoma" pitchFamily="34" charset="0"/>
            </a:endParaRPr>
          </a:p>
        </p:txBody>
      </p:sp>
      <p:sp>
        <p:nvSpPr>
          <p:cNvPr id="79886" name="Text Box 16"/>
          <p:cNvSpPr txBox="1">
            <a:spLocks noChangeArrowheads="1"/>
          </p:cNvSpPr>
          <p:nvPr/>
        </p:nvSpPr>
        <p:spPr bwMode="auto">
          <a:xfrm>
            <a:off x="5356451" y="6115050"/>
            <a:ext cx="4025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1400" b="1" dirty="0">
                <a:solidFill>
                  <a:srgbClr val="00009A"/>
                </a:solidFill>
                <a:latin typeface="Tahoma" pitchFamily="34" charset="0"/>
              </a:rPr>
              <a:t>Relative</a:t>
            </a:r>
            <a:r>
              <a:rPr lang="cs-CZ" altLang="cs-CZ" sz="1400" b="1" dirty="0">
                <a:solidFill>
                  <a:srgbClr val="00009A"/>
                </a:solidFill>
                <a:latin typeface="Tahoma" pitchFamily="34" charset="0"/>
              </a:rPr>
              <a:t> </a:t>
            </a:r>
            <a:r>
              <a:rPr lang="cs-CZ" altLang="cs-CZ" sz="1400" b="1" dirty="0" err="1">
                <a:solidFill>
                  <a:srgbClr val="00009A"/>
                </a:solidFill>
                <a:latin typeface="Tahoma" pitchFamily="34" charset="0"/>
              </a:rPr>
              <a:t>rf</a:t>
            </a:r>
            <a:r>
              <a:rPr lang="cs-CZ" altLang="cs-CZ" sz="1400" b="1" dirty="0">
                <a:solidFill>
                  <a:srgbClr val="00009A"/>
                </a:solidFill>
                <a:latin typeface="Tahoma" pitchFamily="34" charset="0"/>
              </a:rPr>
              <a:t> </a:t>
            </a:r>
            <a:r>
              <a:rPr lang="en-US" altLang="cs-CZ" sz="1400" b="1" dirty="0">
                <a:solidFill>
                  <a:srgbClr val="00009A"/>
                </a:solidFill>
                <a:latin typeface="Tahoma" pitchFamily="34" charset="0"/>
              </a:rPr>
              <a:t>field ratio ex-pressed in</a:t>
            </a:r>
            <a:r>
              <a:rPr lang="cs-CZ" altLang="cs-CZ" sz="1400" b="1" dirty="0">
                <a:solidFill>
                  <a:srgbClr val="00009A"/>
                </a:solidFill>
                <a:latin typeface="Tahoma" pitchFamily="34" charset="0"/>
              </a:rPr>
              <a:t> decibel</a:t>
            </a:r>
          </a:p>
          <a:p>
            <a:pPr algn="ctr" eaLnBrk="1" hangingPunct="1">
              <a:spcBef>
                <a:spcPct val="0"/>
              </a:spcBef>
              <a:buClrTx/>
              <a:buFontTx/>
              <a:buNone/>
            </a:pPr>
            <a:r>
              <a:rPr lang="cs-CZ" altLang="cs-CZ" sz="1400" b="1" dirty="0">
                <a:solidFill>
                  <a:srgbClr val="00009A"/>
                </a:solidFill>
                <a:latin typeface="Tahoma" pitchFamily="34" charset="0"/>
              </a:rPr>
              <a:t>1 dB:  </a:t>
            </a:r>
            <a:r>
              <a:rPr lang="cs-CZ" altLang="cs-CZ" sz="1400" b="1" dirty="0">
                <a:solidFill>
                  <a:srgbClr val="00009A"/>
                </a:solidFill>
                <a:latin typeface="Symbol" pitchFamily="18" charset="2"/>
              </a:rPr>
              <a:t>w</a:t>
            </a:r>
            <a:r>
              <a:rPr lang="cs-CZ" altLang="cs-CZ" sz="1400" b="1" dirty="0">
                <a:solidFill>
                  <a:srgbClr val="00009A"/>
                </a:solidFill>
                <a:latin typeface="Tahoma" pitchFamily="34" charset="0"/>
              </a:rPr>
              <a:t>1/</a:t>
            </a:r>
            <a:r>
              <a:rPr lang="cs-CZ" altLang="cs-CZ" sz="1400" b="1" dirty="0">
                <a:solidFill>
                  <a:srgbClr val="00009A"/>
                </a:solidFill>
                <a:latin typeface="Symbol" pitchFamily="18" charset="2"/>
              </a:rPr>
              <a:t>w</a:t>
            </a:r>
            <a:r>
              <a:rPr lang="cs-CZ" altLang="cs-CZ" sz="1400" b="1" dirty="0">
                <a:solidFill>
                  <a:srgbClr val="00009A"/>
                </a:solidFill>
                <a:latin typeface="Tahoma" pitchFamily="34" charset="0"/>
              </a:rPr>
              <a:t>2 = 1.120185</a:t>
            </a:r>
            <a:endParaRPr lang="en-US" altLang="cs-CZ" sz="1400" b="1" dirty="0">
              <a:solidFill>
                <a:srgbClr val="00009A"/>
              </a:solidFill>
              <a:latin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en-US" sz="4000" b="1" dirty="0"/>
              <a:t>Nuclear spin</a:t>
            </a:r>
            <a:endParaRPr lang="cs-CZ" sz="4000" b="1" dirty="0"/>
          </a:p>
        </p:txBody>
      </p:sp>
      <p:sp>
        <p:nvSpPr>
          <p:cNvPr id="6" name="TextBox 5">
            <a:extLst>
              <a:ext uri="{FF2B5EF4-FFF2-40B4-BE49-F238E27FC236}">
                <a16:creationId xmlns:a16="http://schemas.microsoft.com/office/drawing/2014/main" id="{7EBF8157-CE7E-430E-9DF2-FF8645621EF7}"/>
              </a:ext>
            </a:extLst>
          </p:cNvPr>
          <p:cNvSpPr txBox="1"/>
          <p:nvPr/>
        </p:nvSpPr>
        <p:spPr>
          <a:xfrm>
            <a:off x="1228492" y="1393902"/>
            <a:ext cx="9735015" cy="3139321"/>
          </a:xfrm>
          <a:prstGeom prst="rect">
            <a:avLst/>
          </a:prstGeom>
          <a:noFill/>
        </p:spPr>
        <p:txBody>
          <a:bodyPr wrap="square" rtlCol="0">
            <a:spAutoFit/>
          </a:bodyPr>
          <a:lstStyle/>
          <a:p>
            <a:pPr>
              <a:lnSpc>
                <a:spcPct val="150000"/>
              </a:lnSpc>
            </a:pPr>
            <a:r>
              <a:rPr lang="cs-CZ" dirty="0" err="1"/>
              <a:t>Atomic</a:t>
            </a:r>
            <a:r>
              <a:rPr lang="cs-CZ" dirty="0"/>
              <a:t> </a:t>
            </a:r>
            <a:r>
              <a:rPr lang="cs-CZ" dirty="0" err="1"/>
              <a:t>nuclei</a:t>
            </a:r>
            <a:r>
              <a:rPr lang="cs-CZ" dirty="0"/>
              <a:t> </a:t>
            </a:r>
            <a:r>
              <a:rPr lang="cs-CZ" dirty="0" err="1"/>
              <a:t>consist</a:t>
            </a:r>
            <a:r>
              <a:rPr lang="cs-CZ" dirty="0"/>
              <a:t> </a:t>
            </a:r>
            <a:r>
              <a:rPr lang="cs-CZ" dirty="0" err="1"/>
              <a:t>of</a:t>
            </a:r>
            <a:r>
              <a:rPr lang="cs-CZ" dirty="0"/>
              <a:t> </a:t>
            </a:r>
            <a:r>
              <a:rPr lang="cs-CZ" dirty="0" err="1"/>
              <a:t>protons</a:t>
            </a:r>
            <a:r>
              <a:rPr lang="cs-CZ" dirty="0"/>
              <a:t> and </a:t>
            </a:r>
            <a:r>
              <a:rPr lang="cs-CZ" dirty="0" err="1"/>
              <a:t>neutrons</a:t>
            </a:r>
            <a:r>
              <a:rPr lang="cs-CZ" dirty="0"/>
              <a:t> (</a:t>
            </a:r>
            <a:r>
              <a:rPr lang="cs-CZ" dirty="0" err="1"/>
              <a:t>nucleons</a:t>
            </a:r>
            <a:r>
              <a:rPr lang="cs-CZ" dirty="0"/>
              <a:t>)</a:t>
            </a:r>
          </a:p>
          <a:p>
            <a:pPr>
              <a:lnSpc>
                <a:spcPct val="150000"/>
              </a:lnSpc>
            </a:pPr>
            <a:r>
              <a:rPr lang="cs-CZ" dirty="0" err="1"/>
              <a:t>Protons</a:t>
            </a:r>
            <a:r>
              <a:rPr lang="cs-CZ" dirty="0"/>
              <a:t> and </a:t>
            </a:r>
            <a:r>
              <a:rPr lang="cs-CZ" dirty="0" err="1"/>
              <a:t>neutrons</a:t>
            </a:r>
            <a:r>
              <a:rPr lang="cs-CZ" dirty="0"/>
              <a:t> </a:t>
            </a:r>
            <a:r>
              <a:rPr lang="cs-CZ" dirty="0" err="1"/>
              <a:t>have</a:t>
            </a:r>
            <a:r>
              <a:rPr lang="cs-CZ" dirty="0"/>
              <a:t> spin ½</a:t>
            </a:r>
          </a:p>
          <a:p>
            <a:pPr>
              <a:lnSpc>
                <a:spcPct val="150000"/>
              </a:lnSpc>
            </a:pPr>
            <a:r>
              <a:rPr lang="cs-CZ" dirty="0" err="1"/>
              <a:t>Spins</a:t>
            </a:r>
            <a:r>
              <a:rPr lang="cs-CZ" dirty="0"/>
              <a:t> </a:t>
            </a:r>
            <a:r>
              <a:rPr lang="cs-CZ" dirty="0" err="1"/>
              <a:t>tend</a:t>
            </a:r>
            <a:r>
              <a:rPr lang="cs-CZ" dirty="0"/>
              <a:t> to </a:t>
            </a:r>
            <a:r>
              <a:rPr lang="cs-CZ" dirty="0" err="1"/>
              <a:t>compensate</a:t>
            </a:r>
            <a:r>
              <a:rPr lang="cs-CZ" dirty="0"/>
              <a:t> </a:t>
            </a:r>
            <a:r>
              <a:rPr lang="cs-CZ" dirty="0" err="1"/>
              <a:t>each</a:t>
            </a:r>
            <a:r>
              <a:rPr lang="cs-CZ" dirty="0"/>
              <a:t> </a:t>
            </a:r>
            <a:r>
              <a:rPr lang="cs-CZ" dirty="0" err="1"/>
              <a:t>other</a:t>
            </a:r>
            <a:r>
              <a:rPr lang="en-US" dirty="0"/>
              <a:t> but often not completely </a:t>
            </a:r>
          </a:p>
          <a:p>
            <a:pPr>
              <a:lnSpc>
                <a:spcPct val="150000"/>
              </a:lnSpc>
            </a:pPr>
            <a:r>
              <a:rPr lang="en-US" dirty="0"/>
              <a:t>Resulting spin quantum number of the nucleus is</a:t>
            </a:r>
          </a:p>
          <a:p>
            <a:endParaRPr lang="en-US" dirty="0"/>
          </a:p>
          <a:p>
            <a:r>
              <a:rPr lang="en-US" altLang="cs-CZ" sz="1800" dirty="0">
                <a:latin typeface="Tahoma" panose="020B0604030504040204" pitchFamily="34" charset="0"/>
              </a:rPr>
              <a:t>		</a:t>
            </a:r>
            <a:r>
              <a:rPr lang="cs-CZ" altLang="cs-CZ" sz="1800" dirty="0">
                <a:latin typeface="Tahoma" panose="020B0604030504040204" pitchFamily="34" charset="0"/>
              </a:rPr>
              <a:t>I = </a:t>
            </a:r>
            <a:r>
              <a:rPr lang="cs-CZ" altLang="cs-CZ" sz="1800" i="1" dirty="0">
                <a:latin typeface="Tahoma" panose="020B0604030504040204" pitchFamily="34" charset="0"/>
              </a:rPr>
              <a:t>k</a:t>
            </a:r>
            <a:r>
              <a:rPr lang="en-US" altLang="cs-CZ" sz="1800" i="1" dirty="0">
                <a:latin typeface="Tahoma" panose="020B0604030504040204" pitchFamily="34" charset="0"/>
              </a:rPr>
              <a:t> </a:t>
            </a:r>
            <a:r>
              <a:rPr lang="en-US" altLang="cs-CZ" sz="1800" dirty="0">
                <a:latin typeface="Tahoma" panose="020B0604030504040204" pitchFamily="34" charset="0"/>
              </a:rPr>
              <a:t>* </a:t>
            </a:r>
            <a:r>
              <a:rPr lang="cs-CZ" altLang="cs-CZ" sz="1800" dirty="0">
                <a:latin typeface="Tahoma" panose="020B0604030504040204" pitchFamily="34" charset="0"/>
              </a:rPr>
              <a:t>½</a:t>
            </a:r>
            <a:r>
              <a:rPr lang="en-US" altLang="cs-CZ" sz="1800" i="1" dirty="0">
                <a:latin typeface="Tahoma" panose="020B0604030504040204" pitchFamily="34" charset="0"/>
              </a:rPr>
              <a:t> 	k</a:t>
            </a:r>
            <a:r>
              <a:rPr lang="en-US" altLang="cs-CZ" sz="1800" dirty="0">
                <a:latin typeface="Tahoma" panose="020B0604030504040204" pitchFamily="34" charset="0"/>
              </a:rPr>
              <a:t> is integer</a:t>
            </a:r>
            <a:r>
              <a:rPr lang="cs-CZ" altLang="cs-CZ" sz="1800" dirty="0">
                <a:latin typeface="Tahoma" panose="020B0604030504040204" pitchFamily="34" charset="0"/>
              </a:rPr>
              <a:t> 0, 1, 2 ….</a:t>
            </a:r>
            <a:endParaRPr lang="cs-CZ" dirty="0"/>
          </a:p>
          <a:p>
            <a:endParaRPr lang="en-US" dirty="0"/>
          </a:p>
          <a:p>
            <a:endParaRPr lang="en-US" dirty="0"/>
          </a:p>
          <a:p>
            <a:endParaRPr lang="cs-CZ" dirty="0"/>
          </a:p>
        </p:txBody>
      </p:sp>
      <p:pic>
        <p:nvPicPr>
          <p:cNvPr id="7" name="Picture 2" descr="A close up of a necklace&#10;&#10;Description automatically generated">
            <a:extLst>
              <a:ext uri="{FF2B5EF4-FFF2-40B4-BE49-F238E27FC236}">
                <a16:creationId xmlns:a16="http://schemas.microsoft.com/office/drawing/2014/main" id="{005DE8C2-EA6D-7043-86EF-42BBA150D0A2}"/>
              </a:ext>
            </a:extLst>
          </p:cNvPr>
          <p:cNvPicPr>
            <a:picLocks noChangeAspect="1"/>
          </p:cNvPicPr>
          <p:nvPr/>
        </p:nvPicPr>
        <p:blipFill rotWithShape="1">
          <a:blip r:embed="rId2" cstate="print"/>
          <a:srcRect l="19385" r="17231"/>
          <a:stretch/>
        </p:blipFill>
        <p:spPr>
          <a:xfrm>
            <a:off x="8622383" y="1652542"/>
            <a:ext cx="2173437" cy="2286000"/>
          </a:xfrm>
          <a:prstGeom prst="rect">
            <a:avLst/>
          </a:prstGeom>
        </p:spPr>
      </p:pic>
      <p:sp>
        <p:nvSpPr>
          <p:cNvPr id="8" name="TextBox 4">
            <a:extLst>
              <a:ext uri="{FF2B5EF4-FFF2-40B4-BE49-F238E27FC236}">
                <a16:creationId xmlns:a16="http://schemas.microsoft.com/office/drawing/2014/main" id="{3809CB3C-5DF8-8A42-8A7A-0B4BA27F9F27}"/>
              </a:ext>
            </a:extLst>
          </p:cNvPr>
          <p:cNvSpPr txBox="1"/>
          <p:nvPr/>
        </p:nvSpPr>
        <p:spPr>
          <a:xfrm>
            <a:off x="9360373" y="4030549"/>
            <a:ext cx="1123912" cy="646331"/>
          </a:xfrm>
          <a:prstGeom prst="rect">
            <a:avLst/>
          </a:prstGeom>
          <a:noFill/>
        </p:spPr>
        <p:txBody>
          <a:bodyPr wrap="square" rtlCol="0">
            <a:spAutoFit/>
          </a:bodyPr>
          <a:lstStyle/>
          <a:p>
            <a:r>
              <a:rPr lang="x-none" dirty="0">
                <a:solidFill>
                  <a:srgbClr val="0209FA"/>
                </a:solidFill>
              </a:rPr>
              <a:t>Proton</a:t>
            </a:r>
          </a:p>
          <a:p>
            <a:r>
              <a:rPr lang="x-none" dirty="0">
                <a:solidFill>
                  <a:srgbClr val="FF0000"/>
                </a:solidFill>
              </a:rPr>
              <a:t>Neutron</a:t>
            </a:r>
          </a:p>
        </p:txBody>
      </p:sp>
      <p:sp>
        <p:nvSpPr>
          <p:cNvPr id="9" name="TextBox 5">
            <a:extLst>
              <a:ext uri="{FF2B5EF4-FFF2-40B4-BE49-F238E27FC236}">
                <a16:creationId xmlns:a16="http://schemas.microsoft.com/office/drawing/2014/main" id="{7EBF8157-CE7E-430E-9DF2-FF8645621EF7}"/>
              </a:ext>
            </a:extLst>
          </p:cNvPr>
          <p:cNvSpPr txBox="1"/>
          <p:nvPr/>
        </p:nvSpPr>
        <p:spPr>
          <a:xfrm>
            <a:off x="1215966" y="3836476"/>
            <a:ext cx="10207771" cy="2862322"/>
          </a:xfrm>
          <a:prstGeom prst="rect">
            <a:avLst/>
          </a:prstGeom>
          <a:noFill/>
        </p:spPr>
        <p:txBody>
          <a:bodyPr wrap="square" rtlCol="0">
            <a:spAutoFit/>
          </a:bodyPr>
          <a:lstStyle/>
          <a:p>
            <a:r>
              <a:rPr lang="en-US" dirty="0"/>
              <a:t>Magnetic spin quantum number –  number of possible spin states</a:t>
            </a:r>
          </a:p>
          <a:p>
            <a:endParaRPr lang="en-US" dirty="0"/>
          </a:p>
          <a:p>
            <a:r>
              <a:rPr lang="en-US" altLang="cs-CZ" sz="1800" dirty="0"/>
              <a:t>		</a:t>
            </a:r>
            <a:r>
              <a:rPr lang="cs-CZ" altLang="cs-CZ" sz="1800" dirty="0"/>
              <a:t>m = -I, -I+1, -I+2 ……I-2, I-1, I</a:t>
            </a:r>
            <a:endParaRPr lang="en-US" altLang="cs-CZ" sz="1800" dirty="0"/>
          </a:p>
          <a:p>
            <a:endParaRPr lang="en-US" dirty="0"/>
          </a:p>
          <a:p>
            <a:r>
              <a:rPr lang="en-US" dirty="0"/>
              <a:t>Examples</a:t>
            </a:r>
          </a:p>
          <a:p>
            <a:r>
              <a:rPr lang="en-US" dirty="0"/>
              <a:t>		I = </a:t>
            </a:r>
            <a:r>
              <a:rPr lang="cs-CZ" altLang="cs-CZ" sz="1800" dirty="0"/>
              <a:t>½</a:t>
            </a:r>
            <a:r>
              <a:rPr lang="en-US" altLang="cs-CZ" sz="1800" dirty="0"/>
              <a:t>, m = -</a:t>
            </a:r>
            <a:r>
              <a:rPr lang="cs-CZ" altLang="cs-CZ" sz="1800" dirty="0"/>
              <a:t>½</a:t>
            </a:r>
            <a:r>
              <a:rPr lang="en-US" altLang="cs-CZ" sz="1800" dirty="0"/>
              <a:t>, +</a:t>
            </a:r>
            <a:r>
              <a:rPr lang="cs-CZ" altLang="cs-CZ" sz="1800" dirty="0"/>
              <a:t>½</a:t>
            </a:r>
            <a:r>
              <a:rPr lang="en-US" altLang="cs-CZ" sz="1800" dirty="0"/>
              <a:t>	2 spin states	example: </a:t>
            </a:r>
            <a:r>
              <a:rPr lang="en-US" altLang="cs-CZ" sz="1800" baseline="30000" dirty="0"/>
              <a:t>1</a:t>
            </a:r>
            <a:r>
              <a:rPr lang="en-US" altLang="cs-CZ" sz="1800" dirty="0"/>
              <a:t>H</a:t>
            </a:r>
          </a:p>
          <a:p>
            <a:r>
              <a:rPr lang="en-US" dirty="0"/>
              <a:t>		I = </a:t>
            </a:r>
            <a:r>
              <a:rPr lang="en-US" altLang="cs-CZ" sz="1800" dirty="0"/>
              <a:t>1, m = -</a:t>
            </a:r>
            <a:r>
              <a:rPr lang="cs-CZ" altLang="cs-CZ" sz="1800" dirty="0"/>
              <a:t> </a:t>
            </a:r>
            <a:r>
              <a:rPr lang="en-US" altLang="cs-CZ" sz="1800" dirty="0"/>
              <a:t>1, 0,</a:t>
            </a:r>
            <a:r>
              <a:rPr lang="cs-CZ" altLang="cs-CZ" sz="1800" dirty="0"/>
              <a:t> </a:t>
            </a:r>
            <a:r>
              <a:rPr lang="en-US" altLang="cs-CZ" sz="1800" dirty="0"/>
              <a:t>1	3 spin states	example: </a:t>
            </a:r>
            <a:r>
              <a:rPr lang="en-US" altLang="cs-CZ" sz="1800" baseline="30000" dirty="0"/>
              <a:t>2</a:t>
            </a:r>
            <a:r>
              <a:rPr lang="en-US" altLang="cs-CZ" sz="1800" dirty="0"/>
              <a:t>H</a:t>
            </a:r>
          </a:p>
          <a:p>
            <a:endParaRPr lang="en-US" dirty="0"/>
          </a:p>
          <a:p>
            <a:endParaRPr lang="en-US" dirty="0"/>
          </a:p>
          <a:p>
            <a:endParaRPr lang="cs-CZ" dirty="0"/>
          </a:p>
        </p:txBody>
      </p:sp>
    </p:spTree>
    <p:extLst>
      <p:ext uri="{BB962C8B-B14F-4D97-AF65-F5344CB8AC3E}">
        <p14:creationId xmlns:p14="http://schemas.microsoft.com/office/powerpoint/2010/main" val="3825479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fld id="{ACD44B1C-DA68-4897-AB14-3A79C2AAB8B2}" type="slidenum">
              <a:rPr altLang="cs-CZ" sz="1000"/>
              <a:pPr eaLnBrk="1" hangingPunct="1">
                <a:spcBef>
                  <a:spcPct val="0"/>
                </a:spcBef>
                <a:buClrTx/>
                <a:buFontTx/>
                <a:buNone/>
              </a:pPr>
              <a:t>20</a:t>
            </a:fld>
            <a:endParaRPr lang="cs-CZ" altLang="cs-CZ" sz="1000"/>
          </a:p>
        </p:txBody>
      </p:sp>
      <p:sp>
        <p:nvSpPr>
          <p:cNvPr id="80899" name="Rectangle 2"/>
          <p:cNvSpPr>
            <a:spLocks noChangeArrowheads="1"/>
          </p:cNvSpPr>
          <p:nvPr/>
        </p:nvSpPr>
        <p:spPr bwMode="auto">
          <a:xfrm>
            <a:off x="1981200" y="274639"/>
            <a:ext cx="822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2400" dirty="0">
                <a:solidFill>
                  <a:srgbClr val="FF0000"/>
                </a:solidFill>
                <a:latin typeface="Tahoma" pitchFamily="34" charset="0"/>
              </a:rPr>
              <a:t>How the NMR Spectrometer Works</a:t>
            </a:r>
            <a:endParaRPr lang="cs-CZ" altLang="cs-CZ" sz="2400" noProof="1">
              <a:solidFill>
                <a:srgbClr val="FF0000"/>
              </a:solidFill>
              <a:latin typeface="Tahoma" pitchFamily="34" charset="0"/>
            </a:endParaRPr>
          </a:p>
        </p:txBody>
      </p:sp>
      <p:sp>
        <p:nvSpPr>
          <p:cNvPr id="80900" name="Text Box 3"/>
          <p:cNvSpPr txBox="1">
            <a:spLocks noChangeArrowheads="1"/>
          </p:cNvSpPr>
          <p:nvPr/>
        </p:nvSpPr>
        <p:spPr bwMode="auto">
          <a:xfrm>
            <a:off x="4267200" y="944563"/>
            <a:ext cx="4183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2000" dirty="0">
                <a:solidFill>
                  <a:srgbClr val="00009A"/>
                </a:solidFill>
                <a:latin typeface="Tahoma" pitchFamily="34" charset="0"/>
              </a:rPr>
              <a:t>Transmitter </a:t>
            </a:r>
            <a:r>
              <a:rPr lang="cs-CZ" altLang="cs-CZ" sz="2000" dirty="0">
                <a:solidFill>
                  <a:srgbClr val="00009A"/>
                </a:solidFill>
                <a:latin typeface="Tahoma" pitchFamily="34" charset="0"/>
              </a:rPr>
              <a:t>– </a:t>
            </a:r>
            <a:r>
              <a:rPr lang="en-US" altLang="cs-CZ" sz="2000" dirty="0">
                <a:solidFill>
                  <a:srgbClr val="00009A"/>
                </a:solidFill>
                <a:latin typeface="Tahoma" pitchFamily="34" charset="0"/>
              </a:rPr>
              <a:t>phase shifted pulses</a:t>
            </a:r>
            <a:endParaRPr lang="cs-CZ" altLang="cs-CZ" sz="2000" noProof="1">
              <a:solidFill>
                <a:srgbClr val="00009A"/>
              </a:solidFill>
              <a:latin typeface="Tahoma" pitchFamily="34" charset="0"/>
            </a:endParaRPr>
          </a:p>
        </p:txBody>
      </p:sp>
      <p:pic>
        <p:nvPicPr>
          <p:cNvPr id="8090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457325"/>
            <a:ext cx="26289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090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1592263"/>
            <a:ext cx="2792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090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0" y="2600325"/>
            <a:ext cx="2362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090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4314" y="3933825"/>
            <a:ext cx="388302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090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4" y="4005264"/>
            <a:ext cx="426402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0906" name="Line 15"/>
          <p:cNvSpPr>
            <a:spLocks noChangeShapeType="1"/>
          </p:cNvSpPr>
          <p:nvPr/>
        </p:nvSpPr>
        <p:spPr bwMode="auto">
          <a:xfrm flipH="1">
            <a:off x="5232401" y="2097088"/>
            <a:ext cx="1655763" cy="187166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0907" name="Line 16"/>
          <p:cNvSpPr>
            <a:spLocks noChangeShapeType="1"/>
          </p:cNvSpPr>
          <p:nvPr/>
        </p:nvSpPr>
        <p:spPr bwMode="auto">
          <a:xfrm>
            <a:off x="7751763" y="3284539"/>
            <a:ext cx="36512" cy="61277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fld id="{DE8D170C-B924-470E-B8E9-EB199D602165}" type="slidenum">
              <a:rPr altLang="cs-CZ" sz="1000"/>
              <a:pPr eaLnBrk="1" hangingPunct="1">
                <a:spcBef>
                  <a:spcPct val="0"/>
                </a:spcBef>
                <a:buClrTx/>
                <a:buFontTx/>
                <a:buNone/>
              </a:pPr>
              <a:t>21</a:t>
            </a:fld>
            <a:endParaRPr lang="cs-CZ" altLang="cs-CZ" sz="1000"/>
          </a:p>
        </p:txBody>
      </p:sp>
      <p:sp>
        <p:nvSpPr>
          <p:cNvPr id="81923" name="Rectangle 4"/>
          <p:cNvSpPr>
            <a:spLocks noChangeArrowheads="1"/>
          </p:cNvSpPr>
          <p:nvPr/>
        </p:nvSpPr>
        <p:spPr bwMode="auto">
          <a:xfrm>
            <a:off x="1981200" y="274639"/>
            <a:ext cx="822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2400" dirty="0">
                <a:solidFill>
                  <a:srgbClr val="FF0000"/>
                </a:solidFill>
                <a:latin typeface="Tahoma" pitchFamily="34" charset="0"/>
              </a:rPr>
              <a:t>How the NMR Spectrometer Works</a:t>
            </a:r>
            <a:endParaRPr lang="cs-CZ" altLang="cs-CZ" sz="2400" noProof="1">
              <a:solidFill>
                <a:srgbClr val="FF0000"/>
              </a:solidFill>
              <a:latin typeface="Tahoma" pitchFamily="34" charset="0"/>
            </a:endParaRPr>
          </a:p>
        </p:txBody>
      </p:sp>
      <p:sp>
        <p:nvSpPr>
          <p:cNvPr id="81924" name="Text Box 5"/>
          <p:cNvSpPr txBox="1">
            <a:spLocks noChangeArrowheads="1"/>
          </p:cNvSpPr>
          <p:nvPr/>
        </p:nvSpPr>
        <p:spPr bwMode="auto">
          <a:xfrm>
            <a:off x="5232401" y="944563"/>
            <a:ext cx="17577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dirty="0">
                <a:solidFill>
                  <a:srgbClr val="00009A"/>
                </a:solidFill>
                <a:latin typeface="Tahoma" pitchFamily="34" charset="0"/>
              </a:rPr>
              <a:t>A/D </a:t>
            </a:r>
            <a:r>
              <a:rPr lang="en-US" altLang="cs-CZ" sz="2000" dirty="0">
                <a:solidFill>
                  <a:srgbClr val="00009A"/>
                </a:solidFill>
                <a:latin typeface="Tahoma" pitchFamily="34" charset="0"/>
              </a:rPr>
              <a:t>converter</a:t>
            </a:r>
            <a:endParaRPr lang="cs-CZ" altLang="cs-CZ" sz="2000" noProof="1">
              <a:solidFill>
                <a:srgbClr val="00009A"/>
              </a:solidFill>
              <a:latin typeface="Tahoma" pitchFamily="34" charset="0"/>
            </a:endParaRPr>
          </a:p>
        </p:txBody>
      </p:sp>
      <p:pic>
        <p:nvPicPr>
          <p:cNvPr id="819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9" y="1590675"/>
            <a:ext cx="381952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19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1695450"/>
            <a:ext cx="53260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1927" name="Text Box 10"/>
          <p:cNvSpPr txBox="1">
            <a:spLocks noChangeArrowheads="1"/>
          </p:cNvSpPr>
          <p:nvPr/>
        </p:nvSpPr>
        <p:spPr bwMode="auto">
          <a:xfrm>
            <a:off x="5888329" y="2292351"/>
            <a:ext cx="10757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cs-CZ" altLang="cs-CZ" sz="1800" dirty="0">
                <a:latin typeface="Tahoma" pitchFamily="34" charset="0"/>
              </a:rPr>
              <a:t>n=6 bit</a:t>
            </a:r>
            <a:r>
              <a:rPr lang="en-US" altLang="cs-CZ" sz="1800" dirty="0">
                <a:latin typeface="Tahoma" pitchFamily="34" charset="0"/>
              </a:rPr>
              <a:t>s</a:t>
            </a:r>
            <a:endParaRPr lang="cs-CZ" altLang="cs-CZ" sz="1800" dirty="0">
              <a:latin typeface="Tahoma" pitchFamily="34" charset="0"/>
            </a:endParaRPr>
          </a:p>
          <a:p>
            <a:pPr algn="ctr" eaLnBrk="1" hangingPunct="1">
              <a:spcBef>
                <a:spcPct val="0"/>
              </a:spcBef>
              <a:buClrTx/>
              <a:buFontTx/>
              <a:buNone/>
            </a:pPr>
            <a:r>
              <a:rPr lang="cs-CZ" altLang="cs-CZ" sz="1800" dirty="0">
                <a:latin typeface="Tahoma" pitchFamily="34" charset="0"/>
              </a:rPr>
              <a:t>64 </a:t>
            </a:r>
            <a:r>
              <a:rPr lang="en-US" altLang="cs-CZ" sz="1800" dirty="0">
                <a:latin typeface="Tahoma" pitchFamily="34" charset="0"/>
              </a:rPr>
              <a:t>levels</a:t>
            </a:r>
            <a:endParaRPr lang="cs-CZ" altLang="cs-CZ" sz="1800" noProof="1">
              <a:latin typeface="Tahoma" pitchFamily="34" charset="0"/>
            </a:endParaRPr>
          </a:p>
        </p:txBody>
      </p:sp>
      <p:sp>
        <p:nvSpPr>
          <p:cNvPr id="81928" name="Text Box 11"/>
          <p:cNvSpPr txBox="1">
            <a:spLocks noChangeArrowheads="1"/>
          </p:cNvSpPr>
          <p:nvPr/>
        </p:nvSpPr>
        <p:spPr bwMode="auto">
          <a:xfrm>
            <a:off x="8246743" y="2312989"/>
            <a:ext cx="1202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cs-CZ" altLang="cs-CZ" sz="1800" dirty="0">
                <a:latin typeface="Tahoma" pitchFamily="34" charset="0"/>
              </a:rPr>
              <a:t>n=8 bit</a:t>
            </a:r>
            <a:r>
              <a:rPr lang="en-US" altLang="cs-CZ" sz="1800" dirty="0">
                <a:latin typeface="Tahoma" pitchFamily="34" charset="0"/>
              </a:rPr>
              <a:t>s</a:t>
            </a:r>
            <a:endParaRPr lang="cs-CZ" altLang="cs-CZ" sz="1800" dirty="0">
              <a:latin typeface="Tahoma" pitchFamily="34" charset="0"/>
            </a:endParaRPr>
          </a:p>
          <a:p>
            <a:pPr algn="ctr" eaLnBrk="1" hangingPunct="1">
              <a:spcBef>
                <a:spcPct val="0"/>
              </a:spcBef>
              <a:buClrTx/>
              <a:buFontTx/>
              <a:buNone/>
            </a:pPr>
            <a:r>
              <a:rPr lang="cs-CZ" altLang="cs-CZ" sz="1800" dirty="0">
                <a:latin typeface="Tahoma" pitchFamily="34" charset="0"/>
              </a:rPr>
              <a:t>256 </a:t>
            </a:r>
            <a:r>
              <a:rPr lang="en-US" altLang="cs-CZ" sz="1800" dirty="0">
                <a:latin typeface="Tahoma" pitchFamily="34" charset="0"/>
              </a:rPr>
              <a:t>levels</a:t>
            </a:r>
            <a:endParaRPr lang="cs-CZ" altLang="cs-CZ" sz="1800" noProof="1">
              <a:latin typeface="Tahoma" pitchFamily="34" charset="0"/>
            </a:endParaRPr>
          </a:p>
        </p:txBody>
      </p:sp>
      <p:sp>
        <p:nvSpPr>
          <p:cNvPr id="81929" name="Text Box 12"/>
          <p:cNvSpPr txBox="1">
            <a:spLocks noChangeArrowheads="1"/>
          </p:cNvSpPr>
          <p:nvPr/>
        </p:nvSpPr>
        <p:spPr bwMode="auto">
          <a:xfrm>
            <a:off x="2422986" y="1039813"/>
            <a:ext cx="24263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cs-CZ" altLang="cs-CZ" sz="1400" dirty="0">
                <a:solidFill>
                  <a:srgbClr val="00009A"/>
                </a:solidFill>
                <a:latin typeface="Tahoma" pitchFamily="34" charset="0"/>
              </a:rPr>
              <a:t>3bi</a:t>
            </a:r>
            <a:r>
              <a:rPr lang="en-US" altLang="cs-CZ" sz="1400" dirty="0">
                <a:solidFill>
                  <a:srgbClr val="00009A"/>
                </a:solidFill>
                <a:latin typeface="Tahoma" pitchFamily="34" charset="0"/>
              </a:rPr>
              <a:t>t</a:t>
            </a:r>
            <a:r>
              <a:rPr lang="cs-CZ" altLang="cs-CZ" sz="1400" dirty="0">
                <a:solidFill>
                  <a:srgbClr val="00009A"/>
                </a:solidFill>
                <a:latin typeface="Tahoma" pitchFamily="34" charset="0"/>
              </a:rPr>
              <a:t> A/D </a:t>
            </a:r>
            <a:r>
              <a:rPr lang="en-US" altLang="cs-CZ" sz="1400" dirty="0">
                <a:solidFill>
                  <a:srgbClr val="00009A"/>
                </a:solidFill>
                <a:latin typeface="Tahoma" pitchFamily="34" charset="0"/>
              </a:rPr>
              <a:t>converter</a:t>
            </a:r>
            <a:r>
              <a:rPr lang="cs-CZ" altLang="cs-CZ" sz="1400" dirty="0">
                <a:solidFill>
                  <a:srgbClr val="00009A"/>
                </a:solidFill>
                <a:latin typeface="Tahoma" pitchFamily="34" charset="0"/>
              </a:rPr>
              <a:t> (8 </a:t>
            </a:r>
            <a:r>
              <a:rPr lang="en-US" altLang="cs-CZ" sz="1400" dirty="0">
                <a:solidFill>
                  <a:srgbClr val="00009A"/>
                </a:solidFill>
                <a:latin typeface="Tahoma" pitchFamily="34" charset="0"/>
              </a:rPr>
              <a:t>levels</a:t>
            </a:r>
            <a:r>
              <a:rPr lang="cs-CZ" altLang="cs-CZ" sz="1400" dirty="0">
                <a:solidFill>
                  <a:srgbClr val="00009A"/>
                </a:solidFill>
                <a:latin typeface="Tahoma" pitchFamily="34" charset="0"/>
              </a:rPr>
              <a:t>)</a:t>
            </a:r>
          </a:p>
          <a:p>
            <a:pPr algn="ctr" eaLnBrk="1" hangingPunct="1">
              <a:spcBef>
                <a:spcPct val="0"/>
              </a:spcBef>
              <a:buClrTx/>
              <a:buFontTx/>
              <a:buNone/>
            </a:pPr>
            <a:r>
              <a:rPr lang="cs-CZ" altLang="cs-CZ" sz="1400" dirty="0">
                <a:solidFill>
                  <a:srgbClr val="00009A"/>
                </a:solidFill>
                <a:latin typeface="Tahoma" pitchFamily="34" charset="0"/>
              </a:rPr>
              <a:t>2</a:t>
            </a:r>
            <a:r>
              <a:rPr lang="cs-CZ" altLang="cs-CZ" sz="1400" baseline="30000" dirty="0">
                <a:solidFill>
                  <a:srgbClr val="00009A"/>
                </a:solidFill>
                <a:latin typeface="Tahoma" pitchFamily="34" charset="0"/>
              </a:rPr>
              <a:t>n</a:t>
            </a:r>
            <a:r>
              <a:rPr lang="cs-CZ" altLang="cs-CZ" sz="1400" dirty="0">
                <a:solidFill>
                  <a:srgbClr val="00009A"/>
                </a:solidFill>
                <a:latin typeface="Tahoma" pitchFamily="34" charset="0"/>
              </a:rPr>
              <a:t> = 8</a:t>
            </a:r>
            <a:endParaRPr lang="en-US" altLang="cs-CZ" sz="1400" dirty="0">
              <a:solidFill>
                <a:srgbClr val="00009A"/>
              </a:solidFill>
              <a:latin typeface="Tahoma" pitchFamily="34" charset="0"/>
            </a:endParaRPr>
          </a:p>
        </p:txBody>
      </p:sp>
      <p:sp>
        <p:nvSpPr>
          <p:cNvPr id="81930" name="Text Box 13"/>
          <p:cNvSpPr txBox="1">
            <a:spLocks noChangeArrowheads="1"/>
          </p:cNvSpPr>
          <p:nvPr/>
        </p:nvSpPr>
        <p:spPr bwMode="auto">
          <a:xfrm>
            <a:off x="6526467" y="4822826"/>
            <a:ext cx="35920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cs-CZ" altLang="cs-CZ" sz="2000" dirty="0">
                <a:solidFill>
                  <a:srgbClr val="00009A"/>
                </a:solidFill>
                <a:latin typeface="Tahoma" pitchFamily="34" charset="0"/>
              </a:rPr>
              <a:t>A/D </a:t>
            </a:r>
            <a:r>
              <a:rPr lang="en-US" altLang="cs-CZ" sz="2000" dirty="0">
                <a:solidFill>
                  <a:srgbClr val="00009A"/>
                </a:solidFill>
                <a:latin typeface="Tahoma" pitchFamily="34" charset="0"/>
              </a:rPr>
              <a:t>converter typically </a:t>
            </a:r>
            <a:r>
              <a:rPr lang="cs-CZ" altLang="cs-CZ" sz="2000" dirty="0">
                <a:solidFill>
                  <a:srgbClr val="00009A"/>
                </a:solidFill>
                <a:latin typeface="Tahoma" pitchFamily="34" charset="0"/>
              </a:rPr>
              <a:t>16 bit</a:t>
            </a:r>
            <a:r>
              <a:rPr lang="en-US" altLang="cs-CZ" sz="2000" dirty="0">
                <a:solidFill>
                  <a:srgbClr val="00009A"/>
                </a:solidFill>
                <a:latin typeface="Tahoma" pitchFamily="34" charset="0"/>
              </a:rPr>
              <a:t>s</a:t>
            </a:r>
            <a:endParaRPr lang="cs-CZ" altLang="cs-CZ" sz="2000" dirty="0">
              <a:solidFill>
                <a:srgbClr val="00009A"/>
              </a:solidFill>
              <a:latin typeface="Tahoma" pitchFamily="34" charset="0"/>
            </a:endParaRPr>
          </a:p>
          <a:p>
            <a:pPr algn="ctr" eaLnBrk="1" hangingPunct="1">
              <a:spcBef>
                <a:spcPct val="0"/>
              </a:spcBef>
              <a:buClrTx/>
              <a:buFontTx/>
              <a:buNone/>
            </a:pPr>
            <a:r>
              <a:rPr lang="en-US" altLang="cs-CZ" sz="2000" dirty="0" err="1">
                <a:solidFill>
                  <a:srgbClr val="00009A"/>
                </a:solidFill>
                <a:latin typeface="Tahoma" pitchFamily="34" charset="0"/>
              </a:rPr>
              <a:t>i.e</a:t>
            </a:r>
            <a:r>
              <a:rPr lang="cs-CZ" altLang="cs-CZ" sz="2000" dirty="0">
                <a:solidFill>
                  <a:srgbClr val="00009A"/>
                </a:solidFill>
                <a:latin typeface="Tahoma" pitchFamily="34" charset="0"/>
              </a:rPr>
              <a:t>. 65 536 </a:t>
            </a:r>
            <a:r>
              <a:rPr lang="en-US" altLang="cs-CZ" sz="2000" dirty="0">
                <a:solidFill>
                  <a:srgbClr val="00009A"/>
                </a:solidFill>
                <a:latin typeface="Tahoma" pitchFamily="34" charset="0"/>
              </a:rPr>
              <a:t>levels</a:t>
            </a:r>
            <a:endParaRPr lang="cs-CZ" altLang="cs-CZ" sz="2000" dirty="0">
              <a:solidFill>
                <a:srgbClr val="00009A"/>
              </a:solidFill>
              <a:latin typeface="Tahoma" pitchFamily="34" charset="0"/>
            </a:endParaRPr>
          </a:p>
          <a:p>
            <a:pPr algn="ctr" eaLnBrk="1" hangingPunct="1">
              <a:spcBef>
                <a:spcPct val="0"/>
              </a:spcBef>
              <a:buClrTx/>
              <a:buFontTx/>
              <a:buNone/>
            </a:pPr>
            <a:r>
              <a:rPr lang="cs-CZ" altLang="cs-CZ" sz="2000" dirty="0">
                <a:solidFill>
                  <a:srgbClr val="00009A"/>
                </a:solidFill>
                <a:latin typeface="Tahoma" pitchFamily="34" charset="0"/>
              </a:rPr>
              <a:t>32 bit</a:t>
            </a:r>
            <a:r>
              <a:rPr lang="en-US" altLang="cs-CZ" sz="2000" dirty="0">
                <a:solidFill>
                  <a:srgbClr val="00009A"/>
                </a:solidFill>
                <a:latin typeface="Tahoma" pitchFamily="34" charset="0"/>
              </a:rPr>
              <a:t>s</a:t>
            </a:r>
            <a:endParaRPr lang="cs-CZ" altLang="cs-CZ" sz="2000" dirty="0">
              <a:solidFill>
                <a:srgbClr val="00009A"/>
              </a:solidFill>
              <a:latin typeface="Tahoma" pitchFamily="34" charset="0"/>
            </a:endParaRPr>
          </a:p>
          <a:p>
            <a:pPr algn="ctr" eaLnBrk="1" hangingPunct="1">
              <a:spcBef>
                <a:spcPct val="0"/>
              </a:spcBef>
              <a:buClrTx/>
              <a:buFontTx/>
              <a:buNone/>
            </a:pPr>
            <a:r>
              <a:rPr lang="en-US" altLang="cs-CZ" sz="2000" dirty="0" err="1">
                <a:solidFill>
                  <a:srgbClr val="00009A"/>
                </a:solidFill>
                <a:latin typeface="Tahoma" pitchFamily="34" charset="0"/>
              </a:rPr>
              <a:t>i.e</a:t>
            </a:r>
            <a:r>
              <a:rPr lang="cs-CZ" altLang="cs-CZ" sz="2000" dirty="0">
                <a:solidFill>
                  <a:srgbClr val="00009A"/>
                </a:solidFill>
                <a:latin typeface="Tahoma" pitchFamily="34" charset="0"/>
              </a:rPr>
              <a:t>. 4 294 967 296 </a:t>
            </a:r>
            <a:r>
              <a:rPr lang="en-US" altLang="cs-CZ" sz="2000" dirty="0">
                <a:solidFill>
                  <a:srgbClr val="00009A"/>
                </a:solidFill>
                <a:latin typeface="Tahoma" pitchFamily="34" charset="0"/>
              </a:rPr>
              <a:t>levels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fld id="{D35B8251-7D42-47AC-9735-CC207F11878A}" type="slidenum">
              <a:rPr altLang="cs-CZ" sz="1000"/>
              <a:pPr eaLnBrk="1" hangingPunct="1">
                <a:spcBef>
                  <a:spcPct val="0"/>
                </a:spcBef>
                <a:buClrTx/>
                <a:buFontTx/>
                <a:buNone/>
              </a:pPr>
              <a:t>22</a:t>
            </a:fld>
            <a:endParaRPr lang="cs-CZ" altLang="cs-CZ" sz="1000"/>
          </a:p>
        </p:txBody>
      </p:sp>
      <p:sp>
        <p:nvSpPr>
          <p:cNvPr id="82947" name="Rectangle 4"/>
          <p:cNvSpPr>
            <a:spLocks noChangeArrowheads="1"/>
          </p:cNvSpPr>
          <p:nvPr/>
        </p:nvSpPr>
        <p:spPr bwMode="auto">
          <a:xfrm>
            <a:off x="1981200" y="274639"/>
            <a:ext cx="822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2400" dirty="0">
                <a:solidFill>
                  <a:srgbClr val="FF0000"/>
                </a:solidFill>
                <a:latin typeface="Tahoma" pitchFamily="34" charset="0"/>
              </a:rPr>
              <a:t>How the NMR Spectrometer Works</a:t>
            </a:r>
            <a:endParaRPr lang="cs-CZ" altLang="cs-CZ" sz="2400" noProof="1">
              <a:solidFill>
                <a:srgbClr val="FF0000"/>
              </a:solidFill>
              <a:latin typeface="Tahoma" pitchFamily="34" charset="0"/>
            </a:endParaRPr>
          </a:p>
        </p:txBody>
      </p:sp>
      <p:sp>
        <p:nvSpPr>
          <p:cNvPr id="82948" name="Text Box 5"/>
          <p:cNvSpPr txBox="1">
            <a:spLocks noChangeArrowheads="1"/>
          </p:cNvSpPr>
          <p:nvPr/>
        </p:nvSpPr>
        <p:spPr bwMode="auto">
          <a:xfrm>
            <a:off x="4008439" y="944563"/>
            <a:ext cx="42593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dirty="0">
                <a:solidFill>
                  <a:srgbClr val="00009A"/>
                </a:solidFill>
                <a:latin typeface="Tahoma" pitchFamily="34" charset="0"/>
              </a:rPr>
              <a:t>A/D </a:t>
            </a:r>
            <a:r>
              <a:rPr lang="en-US" altLang="cs-CZ" sz="2000" dirty="0">
                <a:solidFill>
                  <a:srgbClr val="00009A"/>
                </a:solidFill>
                <a:latin typeface="Tahoma" pitchFamily="34" charset="0"/>
              </a:rPr>
              <a:t>converter</a:t>
            </a:r>
            <a:r>
              <a:rPr lang="cs-CZ" altLang="cs-CZ" sz="2000" dirty="0">
                <a:solidFill>
                  <a:srgbClr val="00009A"/>
                </a:solidFill>
                <a:latin typeface="Tahoma" pitchFamily="34" charset="0"/>
              </a:rPr>
              <a:t> – </a:t>
            </a:r>
            <a:r>
              <a:rPr lang="en-US" altLang="cs-CZ" sz="2000" dirty="0">
                <a:solidFill>
                  <a:srgbClr val="00009A"/>
                </a:solidFill>
                <a:latin typeface="Tahoma" pitchFamily="34" charset="0"/>
              </a:rPr>
              <a:t>sampling frequency</a:t>
            </a:r>
            <a:endParaRPr lang="cs-CZ" altLang="cs-CZ" sz="2000" noProof="1">
              <a:solidFill>
                <a:srgbClr val="00009A"/>
              </a:solidFill>
              <a:latin typeface="Tahoma" pitchFamily="34" charset="0"/>
            </a:endParaRPr>
          </a:p>
        </p:txBody>
      </p:sp>
      <p:pic>
        <p:nvPicPr>
          <p:cNvPr id="829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14" y="2119314"/>
            <a:ext cx="24860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295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114" y="3165476"/>
            <a:ext cx="168433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295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89" y="3990976"/>
            <a:ext cx="17240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2952" name="Text Box 9"/>
          <p:cNvSpPr txBox="1">
            <a:spLocks noChangeArrowheads="1"/>
          </p:cNvSpPr>
          <p:nvPr/>
        </p:nvSpPr>
        <p:spPr bwMode="auto">
          <a:xfrm>
            <a:off x="6888163" y="2492375"/>
            <a:ext cx="2221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dirty="0" err="1">
                <a:solidFill>
                  <a:srgbClr val="00009A"/>
                </a:solidFill>
                <a:latin typeface="Tahoma" pitchFamily="34" charset="0"/>
              </a:rPr>
              <a:t>Nyquist</a:t>
            </a:r>
            <a:r>
              <a:rPr lang="cs-CZ" altLang="cs-CZ" sz="2000" dirty="0">
                <a:solidFill>
                  <a:srgbClr val="00009A"/>
                </a:solidFill>
                <a:latin typeface="Tahoma" pitchFamily="34" charset="0"/>
              </a:rPr>
              <a:t> </a:t>
            </a:r>
            <a:r>
              <a:rPr lang="en-US" altLang="cs-CZ" sz="2000" dirty="0">
                <a:solidFill>
                  <a:srgbClr val="00009A"/>
                </a:solidFill>
                <a:latin typeface="Tahoma" pitchFamily="34" charset="0"/>
              </a:rPr>
              <a:t>frequency</a:t>
            </a:r>
            <a:endParaRPr lang="cs-CZ" altLang="cs-CZ" sz="2000" noProof="1">
              <a:solidFill>
                <a:srgbClr val="00009A"/>
              </a:solidFill>
              <a:latin typeface="Tahoma" pitchFamily="34" charset="0"/>
            </a:endParaRPr>
          </a:p>
        </p:txBody>
      </p:sp>
      <p:sp>
        <p:nvSpPr>
          <p:cNvPr id="82953" name="Text Box 10"/>
          <p:cNvSpPr txBox="1">
            <a:spLocks noChangeArrowheads="1"/>
          </p:cNvSpPr>
          <p:nvPr/>
        </p:nvSpPr>
        <p:spPr bwMode="auto">
          <a:xfrm>
            <a:off x="6600826" y="5229225"/>
            <a:ext cx="3360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a:solidFill>
                  <a:srgbClr val="FF0000"/>
                </a:solidFill>
                <a:latin typeface="Tahoma" pitchFamily="34" charset="0"/>
              </a:rPr>
              <a:t>f</a:t>
            </a:r>
            <a:r>
              <a:rPr lang="cs-CZ" altLang="cs-CZ" sz="2000" baseline="-25000">
                <a:solidFill>
                  <a:srgbClr val="FF0000"/>
                </a:solidFill>
                <a:latin typeface="Tahoma" pitchFamily="34" charset="0"/>
              </a:rPr>
              <a:t>max</a:t>
            </a:r>
            <a:r>
              <a:rPr lang="cs-CZ" altLang="cs-CZ" sz="2000">
                <a:solidFill>
                  <a:srgbClr val="FF0000"/>
                </a:solidFill>
                <a:latin typeface="Tahoma" pitchFamily="34" charset="0"/>
              </a:rPr>
              <a:t> = 1 kHz =</a:t>
            </a:r>
            <a:r>
              <a:rPr lang="en-US" altLang="cs-CZ" sz="2000">
                <a:solidFill>
                  <a:srgbClr val="FF0000"/>
                </a:solidFill>
                <a:latin typeface="Tahoma" pitchFamily="34" charset="0"/>
              </a:rPr>
              <a:t>&gt;</a:t>
            </a:r>
            <a:r>
              <a:rPr lang="cs-CZ" altLang="cs-CZ" sz="2000">
                <a:solidFill>
                  <a:srgbClr val="FF0000"/>
                </a:solidFill>
                <a:latin typeface="Tahoma" pitchFamily="34" charset="0"/>
              </a:rPr>
              <a:t> </a:t>
            </a:r>
            <a:r>
              <a:rPr lang="cs-CZ" altLang="cs-CZ" sz="2000">
                <a:solidFill>
                  <a:srgbClr val="FF0000"/>
                </a:solidFill>
                <a:latin typeface="Symbol" pitchFamily="18" charset="2"/>
              </a:rPr>
              <a:t>D</a:t>
            </a:r>
            <a:r>
              <a:rPr lang="cs-CZ" altLang="cs-CZ" sz="2000">
                <a:solidFill>
                  <a:srgbClr val="FF0000"/>
                </a:solidFill>
                <a:latin typeface="Tahoma" pitchFamily="34" charset="0"/>
              </a:rPr>
              <a:t> = 500 </a:t>
            </a:r>
            <a:r>
              <a:rPr lang="cs-CZ" altLang="cs-CZ" sz="2000">
                <a:solidFill>
                  <a:srgbClr val="FF0000"/>
                </a:solidFill>
                <a:latin typeface="Symbol" pitchFamily="18" charset="2"/>
              </a:rPr>
              <a:t>m</a:t>
            </a:r>
            <a:r>
              <a:rPr lang="cs-CZ" altLang="cs-CZ" sz="2000">
                <a:solidFill>
                  <a:srgbClr val="FF0000"/>
                </a:solidFill>
                <a:latin typeface="Tahoma" pitchFamily="34" charset="0"/>
              </a:rPr>
              <a:t>s</a:t>
            </a:r>
            <a:endParaRPr lang="en-US" altLang="cs-CZ" sz="2000">
              <a:solidFill>
                <a:srgbClr val="FF0000"/>
              </a:solidFill>
              <a:latin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fld id="{59B8F833-8254-4CAE-ABBE-8876D710E88A}" type="slidenum">
              <a:rPr altLang="cs-CZ" sz="1000"/>
              <a:pPr eaLnBrk="1" hangingPunct="1">
                <a:spcBef>
                  <a:spcPct val="0"/>
                </a:spcBef>
                <a:buClrTx/>
                <a:buFontTx/>
                <a:buNone/>
              </a:pPr>
              <a:t>23</a:t>
            </a:fld>
            <a:endParaRPr lang="cs-CZ" altLang="cs-CZ" sz="1000"/>
          </a:p>
        </p:txBody>
      </p:sp>
      <p:sp>
        <p:nvSpPr>
          <p:cNvPr id="83971" name="Rectangle 4"/>
          <p:cNvSpPr>
            <a:spLocks noChangeArrowheads="1"/>
          </p:cNvSpPr>
          <p:nvPr/>
        </p:nvSpPr>
        <p:spPr bwMode="auto">
          <a:xfrm>
            <a:off x="1981200" y="274639"/>
            <a:ext cx="822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2400" dirty="0">
                <a:solidFill>
                  <a:srgbClr val="FF0000"/>
                </a:solidFill>
                <a:latin typeface="Tahoma" pitchFamily="34" charset="0"/>
              </a:rPr>
              <a:t>How the NMR Spectrometer Works</a:t>
            </a:r>
            <a:endParaRPr lang="cs-CZ" altLang="cs-CZ" sz="2400" noProof="1">
              <a:solidFill>
                <a:srgbClr val="FF0000"/>
              </a:solidFill>
              <a:latin typeface="Tahoma" pitchFamily="34" charset="0"/>
            </a:endParaRPr>
          </a:p>
        </p:txBody>
      </p:sp>
      <p:sp>
        <p:nvSpPr>
          <p:cNvPr id="83972" name="Text Box 5"/>
          <p:cNvSpPr txBox="1">
            <a:spLocks noChangeArrowheads="1"/>
          </p:cNvSpPr>
          <p:nvPr/>
        </p:nvSpPr>
        <p:spPr bwMode="auto">
          <a:xfrm>
            <a:off x="4043363" y="981075"/>
            <a:ext cx="3563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dirty="0">
                <a:solidFill>
                  <a:srgbClr val="00009A"/>
                </a:solidFill>
                <a:latin typeface="Tahoma" pitchFamily="34" charset="0"/>
              </a:rPr>
              <a:t>A/D-</a:t>
            </a:r>
            <a:r>
              <a:rPr lang="en-US" altLang="cs-CZ" sz="2000" dirty="0">
                <a:solidFill>
                  <a:srgbClr val="00009A"/>
                </a:solidFill>
                <a:latin typeface="Tahoma" pitchFamily="34" charset="0"/>
              </a:rPr>
              <a:t>converter</a:t>
            </a:r>
            <a:r>
              <a:rPr lang="cs-CZ" altLang="cs-CZ" sz="2000" dirty="0">
                <a:solidFill>
                  <a:srgbClr val="00009A"/>
                </a:solidFill>
                <a:latin typeface="Tahoma" pitchFamily="34" charset="0"/>
              </a:rPr>
              <a:t> – </a:t>
            </a:r>
            <a:r>
              <a:rPr lang="en-US" altLang="cs-CZ" sz="2000" dirty="0">
                <a:solidFill>
                  <a:srgbClr val="00009A"/>
                </a:solidFill>
                <a:latin typeface="Tahoma" pitchFamily="34" charset="0"/>
              </a:rPr>
              <a:t>signal folding</a:t>
            </a:r>
            <a:endParaRPr lang="cs-CZ" altLang="cs-CZ" sz="2000" noProof="1">
              <a:solidFill>
                <a:srgbClr val="00009A"/>
              </a:solidFill>
              <a:latin typeface="Tahoma" pitchFamily="34" charset="0"/>
            </a:endParaRPr>
          </a:p>
        </p:txBody>
      </p:sp>
      <p:pic>
        <p:nvPicPr>
          <p:cNvPr id="839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88" y="1758951"/>
            <a:ext cx="36576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fld id="{A528F5E0-792F-410E-83F4-2306B59B102F}" type="slidenum">
              <a:rPr altLang="cs-CZ" sz="1000"/>
              <a:pPr eaLnBrk="1" hangingPunct="1">
                <a:spcBef>
                  <a:spcPct val="0"/>
                </a:spcBef>
                <a:buClrTx/>
                <a:buFontTx/>
                <a:buNone/>
              </a:pPr>
              <a:t>24</a:t>
            </a:fld>
            <a:endParaRPr lang="cs-CZ" altLang="cs-CZ" sz="1000"/>
          </a:p>
        </p:txBody>
      </p:sp>
      <p:sp>
        <p:nvSpPr>
          <p:cNvPr id="84995" name="Rectangle 4"/>
          <p:cNvSpPr>
            <a:spLocks noChangeArrowheads="1"/>
          </p:cNvSpPr>
          <p:nvPr/>
        </p:nvSpPr>
        <p:spPr bwMode="auto">
          <a:xfrm>
            <a:off x="1981200" y="274639"/>
            <a:ext cx="822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2400" dirty="0">
                <a:solidFill>
                  <a:srgbClr val="FF0000"/>
                </a:solidFill>
                <a:latin typeface="Tahoma" pitchFamily="34" charset="0"/>
              </a:rPr>
              <a:t>How the NMR Spectrometer Works</a:t>
            </a:r>
            <a:endParaRPr lang="cs-CZ" altLang="cs-CZ" sz="2400" noProof="1">
              <a:solidFill>
                <a:srgbClr val="FF0000"/>
              </a:solidFill>
              <a:latin typeface="Tahoma" pitchFamily="34" charset="0"/>
            </a:endParaRPr>
          </a:p>
        </p:txBody>
      </p:sp>
      <p:sp>
        <p:nvSpPr>
          <p:cNvPr id="84996" name="Text Box 5"/>
          <p:cNvSpPr txBox="1">
            <a:spLocks noChangeArrowheads="1"/>
          </p:cNvSpPr>
          <p:nvPr/>
        </p:nvSpPr>
        <p:spPr bwMode="auto">
          <a:xfrm>
            <a:off x="5567363" y="944563"/>
            <a:ext cx="1139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2000" dirty="0">
                <a:solidFill>
                  <a:srgbClr val="00009A"/>
                </a:solidFill>
                <a:latin typeface="Tahoma" pitchFamily="34" charset="0"/>
              </a:rPr>
              <a:t>Receiver</a:t>
            </a:r>
            <a:endParaRPr lang="cs-CZ" altLang="cs-CZ" sz="2000" noProof="1">
              <a:solidFill>
                <a:srgbClr val="00009A"/>
              </a:solidFill>
              <a:latin typeface="Tahoma" pitchFamily="34" charset="0"/>
            </a:endParaRPr>
          </a:p>
        </p:txBody>
      </p:sp>
      <p:pic>
        <p:nvPicPr>
          <p:cNvPr id="849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76" y="1665289"/>
            <a:ext cx="8177213"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4998" name="Text Box 7"/>
          <p:cNvSpPr txBox="1">
            <a:spLocks noChangeArrowheads="1"/>
          </p:cNvSpPr>
          <p:nvPr/>
        </p:nvSpPr>
        <p:spPr bwMode="auto">
          <a:xfrm>
            <a:off x="1490663" y="2938464"/>
            <a:ext cx="9412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1200" dirty="0">
                <a:solidFill>
                  <a:srgbClr val="00009A"/>
                </a:solidFill>
                <a:latin typeface="Tahoma" pitchFamily="34" charset="0"/>
              </a:rPr>
              <a:t>NMR sign</a:t>
            </a:r>
            <a:r>
              <a:rPr lang="en-US" altLang="cs-CZ" sz="1200" dirty="0">
                <a:solidFill>
                  <a:srgbClr val="00009A"/>
                </a:solidFill>
                <a:latin typeface="Tahoma" pitchFamily="34" charset="0"/>
              </a:rPr>
              <a:t>a</a:t>
            </a:r>
            <a:r>
              <a:rPr lang="cs-CZ" altLang="cs-CZ" sz="1200" dirty="0">
                <a:solidFill>
                  <a:srgbClr val="00009A"/>
                </a:solidFill>
                <a:latin typeface="Tahoma" pitchFamily="34" charset="0"/>
              </a:rPr>
              <a:t>l</a:t>
            </a:r>
            <a:endParaRPr lang="en-US" altLang="cs-CZ" sz="1200" dirty="0">
              <a:solidFill>
                <a:srgbClr val="00009A"/>
              </a:solidFill>
              <a:latin typeface="Tahoma" pitchFamily="34" charset="0"/>
            </a:endParaRPr>
          </a:p>
        </p:txBody>
      </p:sp>
      <p:sp>
        <p:nvSpPr>
          <p:cNvPr id="84999" name="Text Box 8"/>
          <p:cNvSpPr txBox="1">
            <a:spLocks noChangeArrowheads="1"/>
          </p:cNvSpPr>
          <p:nvPr/>
        </p:nvSpPr>
        <p:spPr bwMode="auto">
          <a:xfrm>
            <a:off x="1487487" y="3767139"/>
            <a:ext cx="1143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1200" dirty="0" err="1">
                <a:solidFill>
                  <a:srgbClr val="00009A"/>
                </a:solidFill>
                <a:latin typeface="Tahoma" pitchFamily="34" charset="0"/>
              </a:rPr>
              <a:t>Lo</a:t>
            </a:r>
            <a:r>
              <a:rPr lang="en-US" altLang="cs-CZ" sz="1200" dirty="0" err="1">
                <a:solidFill>
                  <a:srgbClr val="00009A"/>
                </a:solidFill>
                <a:latin typeface="Tahoma" pitchFamily="34" charset="0"/>
              </a:rPr>
              <a:t>cal</a:t>
            </a:r>
            <a:r>
              <a:rPr lang="cs-CZ" altLang="cs-CZ" sz="1200" dirty="0">
                <a:solidFill>
                  <a:srgbClr val="00009A"/>
                </a:solidFill>
                <a:latin typeface="Tahoma" pitchFamily="34" charset="0"/>
              </a:rPr>
              <a:t> </a:t>
            </a:r>
            <a:r>
              <a:rPr lang="cs-CZ" altLang="cs-CZ" sz="1200" dirty="0" err="1">
                <a:solidFill>
                  <a:srgbClr val="00009A"/>
                </a:solidFill>
                <a:latin typeface="Tahoma" pitchFamily="34" charset="0"/>
              </a:rPr>
              <a:t>oscil</a:t>
            </a:r>
            <a:r>
              <a:rPr lang="en-US" altLang="cs-CZ" sz="1200" dirty="0">
                <a:solidFill>
                  <a:srgbClr val="00009A"/>
                </a:solidFill>
                <a:latin typeface="Tahoma" pitchFamily="34" charset="0"/>
              </a:rPr>
              <a:t>a</a:t>
            </a:r>
            <a:r>
              <a:rPr lang="cs-CZ" altLang="cs-CZ" sz="1200" dirty="0">
                <a:solidFill>
                  <a:srgbClr val="00009A"/>
                </a:solidFill>
                <a:latin typeface="Tahoma" pitchFamily="34" charset="0"/>
              </a:rPr>
              <a:t>tor</a:t>
            </a:r>
            <a:endParaRPr lang="en-US" altLang="cs-CZ" sz="1200" dirty="0">
              <a:solidFill>
                <a:srgbClr val="00009A"/>
              </a:solidFill>
              <a:latin typeface="Tahoma" pitchFamily="34" charset="0"/>
            </a:endParaRPr>
          </a:p>
        </p:txBody>
      </p:sp>
      <p:sp>
        <p:nvSpPr>
          <p:cNvPr id="85000" name="Text Box 9"/>
          <p:cNvSpPr txBox="1">
            <a:spLocks noChangeArrowheads="1"/>
          </p:cNvSpPr>
          <p:nvPr/>
        </p:nvSpPr>
        <p:spPr bwMode="auto">
          <a:xfrm>
            <a:off x="5556250" y="5734051"/>
            <a:ext cx="17837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1200" dirty="0">
                <a:solidFill>
                  <a:srgbClr val="00009A"/>
                </a:solidFill>
                <a:latin typeface="Tahoma" pitchFamily="34" charset="0"/>
              </a:rPr>
              <a:t>Intermediate frequency</a:t>
            </a:r>
          </a:p>
        </p:txBody>
      </p:sp>
      <p:sp>
        <p:nvSpPr>
          <p:cNvPr id="85001" name="Text Box 10"/>
          <p:cNvSpPr txBox="1">
            <a:spLocks noChangeArrowheads="1"/>
          </p:cNvSpPr>
          <p:nvPr/>
        </p:nvSpPr>
        <p:spPr bwMode="auto">
          <a:xfrm>
            <a:off x="8291513" y="2528889"/>
            <a:ext cx="12000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1200" dirty="0">
                <a:solidFill>
                  <a:srgbClr val="00009A"/>
                </a:solidFill>
                <a:latin typeface="Tahoma" pitchFamily="34" charset="0"/>
              </a:rPr>
              <a:t>A/D </a:t>
            </a:r>
            <a:r>
              <a:rPr lang="en-US" altLang="cs-CZ" sz="1200" dirty="0">
                <a:solidFill>
                  <a:srgbClr val="00009A"/>
                </a:solidFill>
                <a:latin typeface="Tahoma" pitchFamily="34" charset="0"/>
              </a:rPr>
              <a:t>converters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fld id="{3EA4F51C-CD36-444E-8F4F-1E8416EA2546}" type="slidenum">
              <a:rPr altLang="cs-CZ" sz="1000"/>
              <a:pPr eaLnBrk="1" hangingPunct="1">
                <a:spcBef>
                  <a:spcPct val="0"/>
                </a:spcBef>
                <a:buClrTx/>
                <a:buFontTx/>
                <a:buNone/>
              </a:pPr>
              <a:t>25</a:t>
            </a:fld>
            <a:endParaRPr lang="cs-CZ" altLang="cs-CZ" sz="1000"/>
          </a:p>
        </p:txBody>
      </p:sp>
      <p:sp>
        <p:nvSpPr>
          <p:cNvPr id="86019" name="Rectangle 4"/>
          <p:cNvSpPr>
            <a:spLocks noChangeArrowheads="1"/>
          </p:cNvSpPr>
          <p:nvPr/>
        </p:nvSpPr>
        <p:spPr bwMode="auto">
          <a:xfrm>
            <a:off x="1981200" y="274639"/>
            <a:ext cx="822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2400" dirty="0">
                <a:solidFill>
                  <a:srgbClr val="FF0000"/>
                </a:solidFill>
                <a:latin typeface="Tahoma" pitchFamily="34" charset="0"/>
              </a:rPr>
              <a:t>How the NMR Spectrometer Works</a:t>
            </a:r>
            <a:endParaRPr lang="cs-CZ" altLang="cs-CZ" sz="2400" noProof="1">
              <a:solidFill>
                <a:srgbClr val="FF0000"/>
              </a:solidFill>
              <a:latin typeface="Tahoma" pitchFamily="34" charset="0"/>
            </a:endParaRPr>
          </a:p>
        </p:txBody>
      </p:sp>
      <p:sp>
        <p:nvSpPr>
          <p:cNvPr id="86020" name="Text Box 5"/>
          <p:cNvSpPr txBox="1">
            <a:spLocks noChangeArrowheads="1"/>
          </p:cNvSpPr>
          <p:nvPr/>
        </p:nvSpPr>
        <p:spPr bwMode="auto">
          <a:xfrm>
            <a:off x="4894263" y="981075"/>
            <a:ext cx="25867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2000" dirty="0">
                <a:solidFill>
                  <a:srgbClr val="00009A"/>
                </a:solidFill>
                <a:latin typeface="Tahoma" pitchFamily="34" charset="0"/>
              </a:rPr>
              <a:t>Quadrature detection</a:t>
            </a:r>
            <a:endParaRPr lang="cs-CZ" altLang="cs-CZ" sz="2000" noProof="1">
              <a:solidFill>
                <a:srgbClr val="00009A"/>
              </a:solidFill>
              <a:latin typeface="Tahoma" pitchFamily="34" charset="0"/>
            </a:endParaRPr>
          </a:p>
        </p:txBody>
      </p:sp>
      <p:pic>
        <p:nvPicPr>
          <p:cNvPr id="860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9" y="1808164"/>
            <a:ext cx="48482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60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1520825"/>
            <a:ext cx="15621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6023" name="Text Box 8"/>
          <p:cNvSpPr txBox="1">
            <a:spLocks noChangeArrowheads="1"/>
          </p:cNvSpPr>
          <p:nvPr/>
        </p:nvSpPr>
        <p:spPr bwMode="auto">
          <a:xfrm>
            <a:off x="7067550" y="2241550"/>
            <a:ext cx="809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2000" dirty="0">
                <a:solidFill>
                  <a:srgbClr val="00009A"/>
                </a:solidFill>
                <a:latin typeface="Tahoma" pitchFamily="34" charset="0"/>
              </a:rPr>
              <a:t>mixer</a:t>
            </a:r>
            <a:endParaRPr lang="cs-CZ" altLang="cs-CZ" sz="2000" noProof="1">
              <a:solidFill>
                <a:srgbClr val="00009A"/>
              </a:solidFill>
              <a:latin typeface="Tahoma" pitchFamily="34" charset="0"/>
            </a:endParaRPr>
          </a:p>
        </p:txBody>
      </p:sp>
      <p:pic>
        <p:nvPicPr>
          <p:cNvPr id="8602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2960689"/>
            <a:ext cx="45339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602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650" y="3557589"/>
            <a:ext cx="5029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6026" name="Text Box 12"/>
          <p:cNvSpPr txBox="1">
            <a:spLocks noChangeArrowheads="1"/>
          </p:cNvSpPr>
          <p:nvPr/>
        </p:nvSpPr>
        <p:spPr bwMode="auto">
          <a:xfrm>
            <a:off x="6724650" y="4656138"/>
            <a:ext cx="356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1600">
                <a:solidFill>
                  <a:srgbClr val="00009A"/>
                </a:solidFill>
                <a:latin typeface="Tahoma" pitchFamily="34" charset="0"/>
              </a:rPr>
              <a:t>cosA.cosB=1/2(cos(A+B) + cos(A-B))</a:t>
            </a:r>
            <a:endParaRPr lang="en-US" altLang="cs-CZ" sz="1600">
              <a:solidFill>
                <a:srgbClr val="00009A"/>
              </a:solidFill>
              <a:latin typeface="Tahoma" pitchFamily="34" charset="0"/>
            </a:endParaRPr>
          </a:p>
        </p:txBody>
      </p:sp>
      <p:sp>
        <p:nvSpPr>
          <p:cNvPr id="86027" name="Text Box 13"/>
          <p:cNvSpPr txBox="1">
            <a:spLocks noChangeArrowheads="1"/>
          </p:cNvSpPr>
          <p:nvPr/>
        </p:nvSpPr>
        <p:spPr bwMode="auto">
          <a:xfrm>
            <a:off x="6757988" y="5108575"/>
            <a:ext cx="3351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1600">
                <a:solidFill>
                  <a:srgbClr val="00009A"/>
                </a:solidFill>
                <a:latin typeface="Tahoma" pitchFamily="34" charset="0"/>
              </a:rPr>
              <a:t>cosA.sinB=1/2(sin(A+B) - sin(A-B))</a:t>
            </a:r>
            <a:endParaRPr lang="en-US" altLang="cs-CZ" sz="1600">
              <a:solidFill>
                <a:srgbClr val="00009A"/>
              </a:solidFill>
              <a:latin typeface="Tahoma" pitchFamily="34" charset="0"/>
            </a:endParaRPr>
          </a:p>
        </p:txBody>
      </p:sp>
      <p:sp>
        <p:nvSpPr>
          <p:cNvPr id="86028" name="Text Box 14"/>
          <p:cNvSpPr txBox="1">
            <a:spLocks noChangeArrowheads="1"/>
          </p:cNvSpPr>
          <p:nvPr/>
        </p:nvSpPr>
        <p:spPr bwMode="auto">
          <a:xfrm>
            <a:off x="6851650" y="3560763"/>
            <a:ext cx="261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1600">
                <a:latin typeface="Tahoma" pitchFamily="34" charset="0"/>
              </a:rPr>
              <a:t>(</a:t>
            </a:r>
            <a:endParaRPr lang="en-US" altLang="cs-CZ" sz="1600">
              <a:latin typeface="Tahoma" pitchFamily="34" charset="0"/>
            </a:endParaRPr>
          </a:p>
        </p:txBody>
      </p:sp>
      <p:sp>
        <p:nvSpPr>
          <p:cNvPr id="86029" name="Text Box 15"/>
          <p:cNvSpPr txBox="1">
            <a:spLocks noChangeArrowheads="1"/>
          </p:cNvSpPr>
          <p:nvPr/>
        </p:nvSpPr>
        <p:spPr bwMode="auto">
          <a:xfrm>
            <a:off x="7526339" y="3573463"/>
            <a:ext cx="261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1600">
                <a:latin typeface="Tahoma" pitchFamily="34" charset="0"/>
              </a:rPr>
              <a:t>)</a:t>
            </a:r>
            <a:endParaRPr lang="en-US" altLang="cs-CZ" sz="1600">
              <a:latin typeface="Tahoma" pitchFamily="34" charset="0"/>
            </a:endParaRPr>
          </a:p>
        </p:txBody>
      </p:sp>
      <p:sp>
        <p:nvSpPr>
          <p:cNvPr id="86030" name="Freeform 17"/>
          <p:cNvSpPr>
            <a:spLocks/>
          </p:cNvSpPr>
          <p:nvPr/>
        </p:nvSpPr>
        <p:spPr bwMode="auto">
          <a:xfrm>
            <a:off x="9228139" y="2857500"/>
            <a:ext cx="1506537" cy="596900"/>
          </a:xfrm>
          <a:custGeom>
            <a:avLst/>
            <a:gdLst>
              <a:gd name="T0" fmla="*/ 2147483647 w 949"/>
              <a:gd name="T1" fmla="*/ 2147483647 h 376"/>
              <a:gd name="T2" fmla="*/ 2147483647 w 949"/>
              <a:gd name="T3" fmla="*/ 2147483647 h 376"/>
              <a:gd name="T4" fmla="*/ 2147483647 w 949"/>
              <a:gd name="T5" fmla="*/ 2147483647 h 376"/>
              <a:gd name="T6" fmla="*/ 2147483647 w 949"/>
              <a:gd name="T7" fmla="*/ 0 h 376"/>
              <a:gd name="T8" fmla="*/ 2147483647 w 949"/>
              <a:gd name="T9" fmla="*/ 2147483647 h 376"/>
              <a:gd name="T10" fmla="*/ 2147483647 w 949"/>
              <a:gd name="T11" fmla="*/ 2147483647 h 376"/>
              <a:gd name="T12" fmla="*/ 2147483647 w 949"/>
              <a:gd name="T13" fmla="*/ 2147483647 h 376"/>
              <a:gd name="T14" fmla="*/ 2147483647 w 949"/>
              <a:gd name="T15" fmla="*/ 2147483647 h 376"/>
              <a:gd name="T16" fmla="*/ 2147483647 w 949"/>
              <a:gd name="T17" fmla="*/ 2147483647 h 376"/>
              <a:gd name="T18" fmla="*/ 2147483647 w 949"/>
              <a:gd name="T19" fmla="*/ 2147483647 h 376"/>
              <a:gd name="T20" fmla="*/ 2147483647 w 949"/>
              <a:gd name="T21" fmla="*/ 2147483647 h 376"/>
              <a:gd name="T22" fmla="*/ 2147483647 w 949"/>
              <a:gd name="T23" fmla="*/ 2147483647 h 376"/>
              <a:gd name="T24" fmla="*/ 2147483647 w 949"/>
              <a:gd name="T25" fmla="*/ 2147483647 h 376"/>
              <a:gd name="T26" fmla="*/ 2147483647 w 949"/>
              <a:gd name="T27" fmla="*/ 2147483647 h 376"/>
              <a:gd name="T28" fmla="*/ 2147483647 w 949"/>
              <a:gd name="T29" fmla="*/ 2147483647 h 376"/>
              <a:gd name="T30" fmla="*/ 2147483647 w 949"/>
              <a:gd name="T31" fmla="*/ 2147483647 h 376"/>
              <a:gd name="T32" fmla="*/ 2147483647 w 949"/>
              <a:gd name="T33" fmla="*/ 2147483647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9"/>
              <a:gd name="T52" fmla="*/ 0 h 376"/>
              <a:gd name="T53" fmla="*/ 949 w 949"/>
              <a:gd name="T54" fmla="*/ 376 h 3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9" h="376">
                <a:moveTo>
                  <a:pt x="835" y="56"/>
                </a:moveTo>
                <a:cubicBezTo>
                  <a:pt x="774" y="48"/>
                  <a:pt x="702" y="66"/>
                  <a:pt x="651" y="32"/>
                </a:cubicBezTo>
                <a:cubicBezTo>
                  <a:pt x="643" y="27"/>
                  <a:pt x="636" y="19"/>
                  <a:pt x="627" y="16"/>
                </a:cubicBezTo>
                <a:cubicBezTo>
                  <a:pt x="601" y="8"/>
                  <a:pt x="547" y="0"/>
                  <a:pt x="547" y="0"/>
                </a:cubicBezTo>
                <a:cubicBezTo>
                  <a:pt x="440" y="3"/>
                  <a:pt x="334" y="3"/>
                  <a:pt x="227" y="8"/>
                </a:cubicBezTo>
                <a:cubicBezTo>
                  <a:pt x="179" y="10"/>
                  <a:pt x="142" y="31"/>
                  <a:pt x="99" y="48"/>
                </a:cubicBezTo>
                <a:cubicBezTo>
                  <a:pt x="83" y="54"/>
                  <a:pt x="51" y="64"/>
                  <a:pt x="51" y="64"/>
                </a:cubicBezTo>
                <a:cubicBezTo>
                  <a:pt x="40" y="80"/>
                  <a:pt x="30" y="96"/>
                  <a:pt x="19" y="112"/>
                </a:cubicBezTo>
                <a:cubicBezTo>
                  <a:pt x="0" y="141"/>
                  <a:pt x="22" y="182"/>
                  <a:pt x="27" y="216"/>
                </a:cubicBezTo>
                <a:cubicBezTo>
                  <a:pt x="30" y="233"/>
                  <a:pt x="28" y="256"/>
                  <a:pt x="43" y="264"/>
                </a:cubicBezTo>
                <a:cubicBezTo>
                  <a:pt x="108" y="297"/>
                  <a:pt x="172" y="338"/>
                  <a:pt x="235" y="376"/>
                </a:cubicBezTo>
                <a:cubicBezTo>
                  <a:pt x="430" y="369"/>
                  <a:pt x="625" y="372"/>
                  <a:pt x="819" y="360"/>
                </a:cubicBezTo>
                <a:cubicBezTo>
                  <a:pt x="870" y="357"/>
                  <a:pt x="880" y="270"/>
                  <a:pt x="923" y="256"/>
                </a:cubicBezTo>
                <a:cubicBezTo>
                  <a:pt x="929" y="248"/>
                  <a:pt x="949" y="221"/>
                  <a:pt x="947" y="208"/>
                </a:cubicBezTo>
                <a:cubicBezTo>
                  <a:pt x="945" y="199"/>
                  <a:pt x="936" y="192"/>
                  <a:pt x="931" y="184"/>
                </a:cubicBezTo>
                <a:cubicBezTo>
                  <a:pt x="922" y="168"/>
                  <a:pt x="897" y="109"/>
                  <a:pt x="883" y="104"/>
                </a:cubicBezTo>
                <a:cubicBezTo>
                  <a:pt x="844" y="91"/>
                  <a:pt x="863" y="103"/>
                  <a:pt x="835" y="56"/>
                </a:cubicBezTo>
                <a:close/>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031" name="Freeform 18"/>
          <p:cNvSpPr>
            <a:spLocks/>
          </p:cNvSpPr>
          <p:nvPr/>
        </p:nvSpPr>
        <p:spPr bwMode="auto">
          <a:xfrm>
            <a:off x="9299575" y="3444875"/>
            <a:ext cx="1506538" cy="596900"/>
          </a:xfrm>
          <a:custGeom>
            <a:avLst/>
            <a:gdLst>
              <a:gd name="T0" fmla="*/ 2147483647 w 949"/>
              <a:gd name="T1" fmla="*/ 2147483647 h 376"/>
              <a:gd name="T2" fmla="*/ 2147483647 w 949"/>
              <a:gd name="T3" fmla="*/ 2147483647 h 376"/>
              <a:gd name="T4" fmla="*/ 2147483647 w 949"/>
              <a:gd name="T5" fmla="*/ 2147483647 h 376"/>
              <a:gd name="T6" fmla="*/ 2147483647 w 949"/>
              <a:gd name="T7" fmla="*/ 0 h 376"/>
              <a:gd name="T8" fmla="*/ 2147483647 w 949"/>
              <a:gd name="T9" fmla="*/ 2147483647 h 376"/>
              <a:gd name="T10" fmla="*/ 2147483647 w 949"/>
              <a:gd name="T11" fmla="*/ 2147483647 h 376"/>
              <a:gd name="T12" fmla="*/ 2147483647 w 949"/>
              <a:gd name="T13" fmla="*/ 2147483647 h 376"/>
              <a:gd name="T14" fmla="*/ 2147483647 w 949"/>
              <a:gd name="T15" fmla="*/ 2147483647 h 376"/>
              <a:gd name="T16" fmla="*/ 2147483647 w 949"/>
              <a:gd name="T17" fmla="*/ 2147483647 h 376"/>
              <a:gd name="T18" fmla="*/ 2147483647 w 949"/>
              <a:gd name="T19" fmla="*/ 2147483647 h 376"/>
              <a:gd name="T20" fmla="*/ 2147483647 w 949"/>
              <a:gd name="T21" fmla="*/ 2147483647 h 376"/>
              <a:gd name="T22" fmla="*/ 2147483647 w 949"/>
              <a:gd name="T23" fmla="*/ 2147483647 h 376"/>
              <a:gd name="T24" fmla="*/ 2147483647 w 949"/>
              <a:gd name="T25" fmla="*/ 2147483647 h 376"/>
              <a:gd name="T26" fmla="*/ 2147483647 w 949"/>
              <a:gd name="T27" fmla="*/ 2147483647 h 376"/>
              <a:gd name="T28" fmla="*/ 2147483647 w 949"/>
              <a:gd name="T29" fmla="*/ 2147483647 h 376"/>
              <a:gd name="T30" fmla="*/ 2147483647 w 949"/>
              <a:gd name="T31" fmla="*/ 2147483647 h 376"/>
              <a:gd name="T32" fmla="*/ 2147483647 w 949"/>
              <a:gd name="T33" fmla="*/ 2147483647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9"/>
              <a:gd name="T52" fmla="*/ 0 h 376"/>
              <a:gd name="T53" fmla="*/ 949 w 949"/>
              <a:gd name="T54" fmla="*/ 376 h 3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9" h="376">
                <a:moveTo>
                  <a:pt x="835" y="56"/>
                </a:moveTo>
                <a:cubicBezTo>
                  <a:pt x="774" y="48"/>
                  <a:pt x="702" y="66"/>
                  <a:pt x="651" y="32"/>
                </a:cubicBezTo>
                <a:cubicBezTo>
                  <a:pt x="643" y="27"/>
                  <a:pt x="636" y="19"/>
                  <a:pt x="627" y="16"/>
                </a:cubicBezTo>
                <a:cubicBezTo>
                  <a:pt x="601" y="8"/>
                  <a:pt x="547" y="0"/>
                  <a:pt x="547" y="0"/>
                </a:cubicBezTo>
                <a:cubicBezTo>
                  <a:pt x="440" y="3"/>
                  <a:pt x="334" y="3"/>
                  <a:pt x="227" y="8"/>
                </a:cubicBezTo>
                <a:cubicBezTo>
                  <a:pt x="179" y="10"/>
                  <a:pt x="142" y="31"/>
                  <a:pt x="99" y="48"/>
                </a:cubicBezTo>
                <a:cubicBezTo>
                  <a:pt x="83" y="54"/>
                  <a:pt x="51" y="64"/>
                  <a:pt x="51" y="64"/>
                </a:cubicBezTo>
                <a:cubicBezTo>
                  <a:pt x="40" y="80"/>
                  <a:pt x="30" y="96"/>
                  <a:pt x="19" y="112"/>
                </a:cubicBezTo>
                <a:cubicBezTo>
                  <a:pt x="0" y="141"/>
                  <a:pt x="22" y="182"/>
                  <a:pt x="27" y="216"/>
                </a:cubicBezTo>
                <a:cubicBezTo>
                  <a:pt x="30" y="233"/>
                  <a:pt x="28" y="256"/>
                  <a:pt x="43" y="264"/>
                </a:cubicBezTo>
                <a:cubicBezTo>
                  <a:pt x="108" y="297"/>
                  <a:pt x="172" y="338"/>
                  <a:pt x="235" y="376"/>
                </a:cubicBezTo>
                <a:cubicBezTo>
                  <a:pt x="430" y="369"/>
                  <a:pt x="625" y="372"/>
                  <a:pt x="819" y="360"/>
                </a:cubicBezTo>
                <a:cubicBezTo>
                  <a:pt x="870" y="357"/>
                  <a:pt x="880" y="270"/>
                  <a:pt x="923" y="256"/>
                </a:cubicBezTo>
                <a:cubicBezTo>
                  <a:pt x="929" y="248"/>
                  <a:pt x="949" y="221"/>
                  <a:pt x="947" y="208"/>
                </a:cubicBezTo>
                <a:cubicBezTo>
                  <a:pt x="945" y="199"/>
                  <a:pt x="936" y="192"/>
                  <a:pt x="931" y="184"/>
                </a:cubicBezTo>
                <a:cubicBezTo>
                  <a:pt x="922" y="168"/>
                  <a:pt x="897" y="109"/>
                  <a:pt x="883" y="104"/>
                </a:cubicBezTo>
                <a:cubicBezTo>
                  <a:pt x="844" y="91"/>
                  <a:pt x="863" y="103"/>
                  <a:pt x="835" y="56"/>
                </a:cubicBezTo>
                <a:close/>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fld id="{7D281E1E-D4C9-4492-A57D-9413B7F57F9D}" type="slidenum">
              <a:rPr altLang="cs-CZ" sz="1000"/>
              <a:pPr eaLnBrk="1" hangingPunct="1">
                <a:spcBef>
                  <a:spcPct val="0"/>
                </a:spcBef>
                <a:buClrTx/>
                <a:buFontTx/>
                <a:buNone/>
              </a:pPr>
              <a:t>26</a:t>
            </a:fld>
            <a:endParaRPr lang="cs-CZ" altLang="cs-CZ" sz="1000"/>
          </a:p>
        </p:txBody>
      </p:sp>
      <p:grpSp>
        <p:nvGrpSpPr>
          <p:cNvPr id="87043" name="Group 13"/>
          <p:cNvGrpSpPr>
            <a:grpSpLocks/>
          </p:cNvGrpSpPr>
          <p:nvPr/>
        </p:nvGrpSpPr>
        <p:grpSpPr bwMode="auto">
          <a:xfrm>
            <a:off x="5627688" y="3429001"/>
            <a:ext cx="5029200" cy="447675"/>
            <a:chOff x="2517" y="3125"/>
            <a:chExt cx="3168" cy="282"/>
          </a:xfrm>
        </p:grpSpPr>
        <p:pic>
          <p:nvPicPr>
            <p:cNvPr id="8705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 y="3125"/>
              <a:ext cx="316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7053" name="Rectangle 12"/>
            <p:cNvSpPr>
              <a:spLocks noChangeArrowheads="1"/>
            </p:cNvSpPr>
            <p:nvPr/>
          </p:nvSpPr>
          <p:spPr bwMode="auto">
            <a:xfrm>
              <a:off x="2562" y="3181"/>
              <a:ext cx="2110" cy="18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endParaRPr lang="en-US" altLang="cs-CZ" sz="2000">
                <a:solidFill>
                  <a:srgbClr val="00009A"/>
                </a:solidFill>
                <a:latin typeface="Tahoma" pitchFamily="34" charset="0"/>
              </a:endParaRPr>
            </a:p>
          </p:txBody>
        </p:sp>
      </p:grpSp>
      <p:grpSp>
        <p:nvGrpSpPr>
          <p:cNvPr id="87044" name="Group 10"/>
          <p:cNvGrpSpPr>
            <a:grpSpLocks/>
          </p:cNvGrpSpPr>
          <p:nvPr/>
        </p:nvGrpSpPr>
        <p:grpSpPr bwMode="auto">
          <a:xfrm>
            <a:off x="5880100" y="2276476"/>
            <a:ext cx="4533900" cy="409575"/>
            <a:chOff x="2721" y="1026"/>
            <a:chExt cx="2856" cy="258"/>
          </a:xfrm>
        </p:grpSpPr>
        <p:pic>
          <p:nvPicPr>
            <p:cNvPr id="8705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 y="1026"/>
              <a:ext cx="285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7051" name="Rectangle 9"/>
            <p:cNvSpPr>
              <a:spLocks noChangeArrowheads="1"/>
            </p:cNvSpPr>
            <p:nvPr/>
          </p:nvSpPr>
          <p:spPr bwMode="auto">
            <a:xfrm>
              <a:off x="2744" y="1026"/>
              <a:ext cx="1927" cy="22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endParaRPr lang="en-US" altLang="cs-CZ" sz="2000">
                <a:solidFill>
                  <a:srgbClr val="00009A"/>
                </a:solidFill>
                <a:latin typeface="Tahoma" pitchFamily="34" charset="0"/>
              </a:endParaRPr>
            </a:p>
          </p:txBody>
        </p:sp>
      </p:grpSp>
      <p:pic>
        <p:nvPicPr>
          <p:cNvPr id="870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813" y="1935163"/>
            <a:ext cx="53911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7046" name="Rectangle 5"/>
          <p:cNvSpPr>
            <a:spLocks noChangeArrowheads="1"/>
          </p:cNvSpPr>
          <p:nvPr/>
        </p:nvSpPr>
        <p:spPr bwMode="auto">
          <a:xfrm>
            <a:off x="1981200" y="274639"/>
            <a:ext cx="822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2400" dirty="0">
                <a:solidFill>
                  <a:srgbClr val="FF0000"/>
                </a:solidFill>
                <a:latin typeface="Tahoma" pitchFamily="34" charset="0"/>
              </a:rPr>
              <a:t>How the NMR Spectrometer Works</a:t>
            </a:r>
            <a:endParaRPr lang="cs-CZ" altLang="cs-CZ" sz="2400" noProof="1">
              <a:solidFill>
                <a:srgbClr val="FF0000"/>
              </a:solidFill>
              <a:latin typeface="Tahoma" pitchFamily="34" charset="0"/>
            </a:endParaRPr>
          </a:p>
        </p:txBody>
      </p:sp>
      <p:sp>
        <p:nvSpPr>
          <p:cNvPr id="87047" name="Text Box 6"/>
          <p:cNvSpPr txBox="1">
            <a:spLocks noChangeArrowheads="1"/>
          </p:cNvSpPr>
          <p:nvPr/>
        </p:nvSpPr>
        <p:spPr bwMode="auto">
          <a:xfrm>
            <a:off x="4894263" y="981075"/>
            <a:ext cx="25867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2000" dirty="0">
                <a:solidFill>
                  <a:srgbClr val="00009A"/>
                </a:solidFill>
                <a:latin typeface="Tahoma" pitchFamily="34" charset="0"/>
              </a:rPr>
              <a:t>Quadrature</a:t>
            </a:r>
            <a:r>
              <a:rPr lang="cs-CZ" altLang="cs-CZ" sz="2000" dirty="0">
                <a:solidFill>
                  <a:srgbClr val="00009A"/>
                </a:solidFill>
                <a:latin typeface="Tahoma" pitchFamily="34" charset="0"/>
              </a:rPr>
              <a:t> </a:t>
            </a:r>
            <a:r>
              <a:rPr lang="cs-CZ" altLang="cs-CZ" sz="2000" dirty="0" err="1">
                <a:solidFill>
                  <a:srgbClr val="00009A"/>
                </a:solidFill>
                <a:latin typeface="Tahoma" pitchFamily="34" charset="0"/>
              </a:rPr>
              <a:t>det</a:t>
            </a:r>
            <a:r>
              <a:rPr lang="en-US" altLang="cs-CZ" sz="2000" dirty="0" err="1">
                <a:solidFill>
                  <a:srgbClr val="00009A"/>
                </a:solidFill>
                <a:latin typeface="Tahoma" pitchFamily="34" charset="0"/>
              </a:rPr>
              <a:t>ection</a:t>
            </a:r>
            <a:endParaRPr lang="cs-CZ" altLang="cs-CZ" sz="2000" noProof="1">
              <a:solidFill>
                <a:srgbClr val="00009A"/>
              </a:solidFill>
              <a:latin typeface="Tahoma" pitchFamily="34" charset="0"/>
            </a:endParaRPr>
          </a:p>
        </p:txBody>
      </p:sp>
      <p:sp>
        <p:nvSpPr>
          <p:cNvPr id="87048" name="Text Box 7"/>
          <p:cNvSpPr txBox="1">
            <a:spLocks noChangeArrowheads="1"/>
          </p:cNvSpPr>
          <p:nvPr/>
        </p:nvSpPr>
        <p:spPr bwMode="auto">
          <a:xfrm>
            <a:off x="3540125" y="5121275"/>
            <a:ext cx="23087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1600" dirty="0">
                <a:solidFill>
                  <a:srgbClr val="00009A"/>
                </a:solidFill>
                <a:latin typeface="Tahoma" pitchFamily="34" charset="0"/>
              </a:rPr>
              <a:t>Intermediate </a:t>
            </a:r>
            <a:r>
              <a:rPr lang="en-US" altLang="cs-CZ" sz="1600" dirty="0" err="1">
                <a:solidFill>
                  <a:srgbClr val="00009A"/>
                </a:solidFill>
                <a:latin typeface="Tahoma" pitchFamily="34" charset="0"/>
              </a:rPr>
              <a:t>frequence</a:t>
            </a:r>
            <a:endParaRPr lang="en-US" altLang="cs-CZ" sz="1600" dirty="0">
              <a:solidFill>
                <a:srgbClr val="00009A"/>
              </a:solidFill>
              <a:latin typeface="Tahoma" pitchFamily="34" charset="0"/>
            </a:endParaRPr>
          </a:p>
        </p:txBody>
      </p:sp>
      <p:sp>
        <p:nvSpPr>
          <p:cNvPr id="87049" name="Text Box 14"/>
          <p:cNvSpPr txBox="1">
            <a:spLocks noChangeArrowheads="1"/>
          </p:cNvSpPr>
          <p:nvPr/>
        </p:nvSpPr>
        <p:spPr bwMode="auto">
          <a:xfrm>
            <a:off x="5375276" y="5735638"/>
            <a:ext cx="42697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dirty="0" err="1">
                <a:solidFill>
                  <a:srgbClr val="00009A"/>
                </a:solidFill>
                <a:latin typeface="Tahoma" pitchFamily="34" charset="0"/>
              </a:rPr>
              <a:t>Fre</a:t>
            </a:r>
            <a:r>
              <a:rPr lang="en-US" altLang="cs-CZ" sz="2000" dirty="0" err="1">
                <a:solidFill>
                  <a:srgbClr val="00009A"/>
                </a:solidFill>
                <a:latin typeface="Tahoma" pitchFamily="34" charset="0"/>
              </a:rPr>
              <a:t>qu</a:t>
            </a:r>
            <a:r>
              <a:rPr lang="cs-CZ" altLang="cs-CZ" sz="2000" dirty="0" err="1">
                <a:solidFill>
                  <a:srgbClr val="00009A"/>
                </a:solidFill>
                <a:latin typeface="Tahoma" pitchFamily="34" charset="0"/>
              </a:rPr>
              <a:t>enc</a:t>
            </a:r>
            <a:r>
              <a:rPr lang="en-US" altLang="cs-CZ" sz="2000" dirty="0">
                <a:solidFill>
                  <a:srgbClr val="00009A"/>
                </a:solidFill>
                <a:latin typeface="Tahoma" pitchFamily="34" charset="0"/>
              </a:rPr>
              <a:t>y </a:t>
            </a:r>
            <a:r>
              <a:rPr lang="cs-CZ" altLang="cs-CZ" sz="2000" dirty="0" err="1">
                <a:solidFill>
                  <a:srgbClr val="00009A"/>
                </a:solidFill>
                <a:latin typeface="Symbol" pitchFamily="18" charset="2"/>
              </a:rPr>
              <a:t>w</a:t>
            </a:r>
            <a:r>
              <a:rPr lang="cs-CZ" altLang="cs-CZ" sz="2000" baseline="-25000" dirty="0" err="1">
                <a:solidFill>
                  <a:srgbClr val="00009A"/>
                </a:solidFill>
                <a:latin typeface="Symbol" pitchFamily="18" charset="2"/>
              </a:rPr>
              <a:t>o</a:t>
            </a:r>
            <a:r>
              <a:rPr lang="cs-CZ" altLang="cs-CZ" sz="2000" dirty="0" err="1">
                <a:solidFill>
                  <a:srgbClr val="00009A"/>
                </a:solidFill>
                <a:latin typeface="Tahoma" pitchFamily="34" charset="0"/>
              </a:rPr>
              <a:t>+</a:t>
            </a:r>
            <a:r>
              <a:rPr lang="cs-CZ" altLang="cs-CZ" sz="2000" dirty="0" err="1">
                <a:solidFill>
                  <a:srgbClr val="00009A"/>
                </a:solidFill>
                <a:latin typeface="Symbol" pitchFamily="18" charset="2"/>
              </a:rPr>
              <a:t>w</a:t>
            </a:r>
            <a:r>
              <a:rPr lang="cs-CZ" altLang="cs-CZ" sz="2000" baseline="-25000" dirty="0" err="1">
                <a:solidFill>
                  <a:srgbClr val="00009A"/>
                </a:solidFill>
                <a:latin typeface="Tahoma" pitchFamily="34" charset="0"/>
              </a:rPr>
              <a:t>rx</a:t>
            </a:r>
            <a:r>
              <a:rPr lang="en-US" altLang="cs-CZ" sz="2000" baseline="-25000" dirty="0">
                <a:solidFill>
                  <a:srgbClr val="00009A"/>
                </a:solidFill>
                <a:latin typeface="Tahoma" pitchFamily="34" charset="0"/>
              </a:rPr>
              <a:t> </a:t>
            </a:r>
            <a:r>
              <a:rPr lang="en-US" altLang="cs-CZ" sz="2000" dirty="0">
                <a:solidFill>
                  <a:srgbClr val="00009A"/>
                </a:solidFill>
                <a:latin typeface="Tahoma" pitchFamily="34" charset="0"/>
              </a:rPr>
              <a:t>removed by filter</a:t>
            </a:r>
            <a:r>
              <a:rPr lang="cs-CZ" altLang="cs-CZ" sz="2000" dirty="0">
                <a:solidFill>
                  <a:srgbClr val="00009A"/>
                </a:solidFill>
                <a:latin typeface="Tahoma" pitchFamily="34" charset="0"/>
              </a:rPr>
              <a:t> </a:t>
            </a:r>
            <a:endParaRPr lang="en-US" altLang="cs-CZ" sz="2000" baseline="-25000" dirty="0">
              <a:solidFill>
                <a:srgbClr val="00009A"/>
              </a:solidFill>
              <a:latin typeface="Symbol" pitchFamily="18" charset="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fld id="{B567EF7F-E087-4615-A403-A295F6D87FE9}" type="slidenum">
              <a:rPr altLang="cs-CZ" sz="1000"/>
              <a:pPr eaLnBrk="1" hangingPunct="1">
                <a:spcBef>
                  <a:spcPct val="0"/>
                </a:spcBef>
                <a:buClrTx/>
                <a:buFontTx/>
                <a:buNone/>
              </a:pPr>
              <a:t>27</a:t>
            </a:fld>
            <a:endParaRPr lang="cs-CZ" altLang="cs-CZ" sz="1000"/>
          </a:p>
        </p:txBody>
      </p:sp>
      <p:sp>
        <p:nvSpPr>
          <p:cNvPr id="88067" name="Rectangle 4"/>
          <p:cNvSpPr>
            <a:spLocks noChangeArrowheads="1"/>
          </p:cNvSpPr>
          <p:nvPr/>
        </p:nvSpPr>
        <p:spPr bwMode="auto">
          <a:xfrm>
            <a:off x="1981200" y="274639"/>
            <a:ext cx="822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2400" dirty="0">
                <a:solidFill>
                  <a:srgbClr val="FF0000"/>
                </a:solidFill>
                <a:latin typeface="Tahoma" pitchFamily="34" charset="0"/>
              </a:rPr>
              <a:t>How the NMR Spectrometer Works</a:t>
            </a:r>
            <a:endParaRPr lang="cs-CZ" altLang="cs-CZ" sz="2400" noProof="1">
              <a:solidFill>
                <a:srgbClr val="FF0000"/>
              </a:solidFill>
              <a:latin typeface="Tahoma" pitchFamily="34" charset="0"/>
            </a:endParaRPr>
          </a:p>
        </p:txBody>
      </p:sp>
      <p:sp>
        <p:nvSpPr>
          <p:cNvPr id="88068" name="Text Box 5"/>
          <p:cNvSpPr txBox="1">
            <a:spLocks noChangeArrowheads="1"/>
          </p:cNvSpPr>
          <p:nvPr/>
        </p:nvSpPr>
        <p:spPr bwMode="auto">
          <a:xfrm>
            <a:off x="3695701" y="981075"/>
            <a:ext cx="49530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2000" dirty="0">
                <a:solidFill>
                  <a:srgbClr val="00009A"/>
                </a:solidFill>
                <a:latin typeface="Tahoma" pitchFamily="34" charset="0"/>
              </a:rPr>
              <a:t>Qu</a:t>
            </a:r>
            <a:r>
              <a:rPr lang="cs-CZ" altLang="cs-CZ" sz="2000" dirty="0" err="1">
                <a:solidFill>
                  <a:srgbClr val="00009A"/>
                </a:solidFill>
                <a:latin typeface="Tahoma" pitchFamily="34" charset="0"/>
              </a:rPr>
              <a:t>adratur</a:t>
            </a:r>
            <a:r>
              <a:rPr lang="en-US" altLang="cs-CZ" sz="2000" dirty="0">
                <a:solidFill>
                  <a:srgbClr val="00009A"/>
                </a:solidFill>
                <a:latin typeface="Tahoma" pitchFamily="34" charset="0"/>
              </a:rPr>
              <a:t>e</a:t>
            </a:r>
            <a:r>
              <a:rPr lang="cs-CZ" altLang="cs-CZ" sz="2000" dirty="0">
                <a:solidFill>
                  <a:srgbClr val="00009A"/>
                </a:solidFill>
                <a:latin typeface="Tahoma" pitchFamily="34" charset="0"/>
              </a:rPr>
              <a:t> </a:t>
            </a:r>
            <a:r>
              <a:rPr lang="cs-CZ" altLang="cs-CZ" sz="2000" dirty="0" err="1">
                <a:solidFill>
                  <a:srgbClr val="00009A"/>
                </a:solidFill>
                <a:latin typeface="Tahoma" pitchFamily="34" charset="0"/>
              </a:rPr>
              <a:t>dete</a:t>
            </a:r>
            <a:r>
              <a:rPr lang="en-US" altLang="cs-CZ" sz="2000" dirty="0" err="1">
                <a:solidFill>
                  <a:srgbClr val="00009A"/>
                </a:solidFill>
                <a:latin typeface="Tahoma" pitchFamily="34" charset="0"/>
              </a:rPr>
              <a:t>ction</a:t>
            </a:r>
            <a:r>
              <a:rPr lang="cs-CZ" altLang="cs-CZ" sz="2000" dirty="0">
                <a:solidFill>
                  <a:srgbClr val="00009A"/>
                </a:solidFill>
                <a:latin typeface="Tahoma" pitchFamily="34" charset="0"/>
              </a:rPr>
              <a:t> – </a:t>
            </a:r>
            <a:r>
              <a:rPr lang="en-US" altLang="cs-CZ" sz="2000" dirty="0">
                <a:solidFill>
                  <a:srgbClr val="00009A"/>
                </a:solidFill>
                <a:latin typeface="Tahoma" pitchFamily="34" charset="0"/>
              </a:rPr>
              <a:t>time</a:t>
            </a:r>
            <a:r>
              <a:rPr lang="cs-CZ" altLang="cs-CZ" sz="2000" dirty="0">
                <a:solidFill>
                  <a:srgbClr val="00009A"/>
                </a:solidFill>
                <a:latin typeface="Tahoma" pitchFamily="34" charset="0"/>
              </a:rPr>
              <a:t> </a:t>
            </a:r>
            <a:r>
              <a:rPr lang="cs-CZ" altLang="cs-CZ" sz="2000" i="1" dirty="0">
                <a:solidFill>
                  <a:srgbClr val="00009A"/>
                </a:solidFill>
                <a:latin typeface="Tahoma" pitchFamily="34" charset="0"/>
              </a:rPr>
              <a:t>vs.</a:t>
            </a:r>
            <a:r>
              <a:rPr lang="cs-CZ" altLang="cs-CZ" sz="2000" dirty="0">
                <a:solidFill>
                  <a:srgbClr val="00009A"/>
                </a:solidFill>
                <a:latin typeface="Tahoma" pitchFamily="34" charset="0"/>
              </a:rPr>
              <a:t> </a:t>
            </a:r>
            <a:r>
              <a:rPr lang="cs-CZ" altLang="cs-CZ" sz="2000" dirty="0" err="1">
                <a:solidFill>
                  <a:srgbClr val="00009A"/>
                </a:solidFill>
                <a:latin typeface="Tahoma" pitchFamily="34" charset="0"/>
              </a:rPr>
              <a:t>fre</a:t>
            </a:r>
            <a:r>
              <a:rPr lang="en-US" altLang="cs-CZ" sz="2000" dirty="0" err="1">
                <a:solidFill>
                  <a:srgbClr val="00009A"/>
                </a:solidFill>
                <a:latin typeface="Tahoma" pitchFamily="34" charset="0"/>
              </a:rPr>
              <a:t>qu</a:t>
            </a:r>
            <a:r>
              <a:rPr lang="cs-CZ" altLang="cs-CZ" sz="2000" dirty="0" err="1">
                <a:solidFill>
                  <a:srgbClr val="00009A"/>
                </a:solidFill>
                <a:latin typeface="Tahoma" pitchFamily="34" charset="0"/>
              </a:rPr>
              <a:t>enc</a:t>
            </a:r>
            <a:r>
              <a:rPr lang="en-US" altLang="cs-CZ" sz="2000" dirty="0">
                <a:solidFill>
                  <a:srgbClr val="00009A"/>
                </a:solidFill>
                <a:latin typeface="Tahoma" pitchFamily="34" charset="0"/>
              </a:rPr>
              <a:t>y</a:t>
            </a:r>
            <a:endParaRPr lang="cs-CZ" altLang="cs-CZ" sz="2000" noProof="1">
              <a:solidFill>
                <a:srgbClr val="00009A"/>
              </a:solidFill>
              <a:latin typeface="Tahoma" pitchFamily="34" charset="0"/>
            </a:endParaRPr>
          </a:p>
        </p:txBody>
      </p:sp>
      <p:sp>
        <p:nvSpPr>
          <p:cNvPr id="88069" name="Text Box 8"/>
          <p:cNvSpPr txBox="1">
            <a:spLocks noChangeArrowheads="1"/>
          </p:cNvSpPr>
          <p:nvPr/>
        </p:nvSpPr>
        <p:spPr bwMode="auto">
          <a:xfrm>
            <a:off x="3340101" y="2122488"/>
            <a:ext cx="21539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2000" dirty="0">
                <a:solidFill>
                  <a:srgbClr val="009900"/>
                </a:solidFill>
                <a:latin typeface="Tahoma" pitchFamily="34" charset="0"/>
              </a:rPr>
              <a:t>Spectral width</a:t>
            </a:r>
            <a:r>
              <a:rPr lang="cs-CZ" altLang="cs-CZ" sz="2000" dirty="0">
                <a:solidFill>
                  <a:srgbClr val="009900"/>
                </a:solidFill>
                <a:latin typeface="Tahoma" pitchFamily="34" charset="0"/>
              </a:rPr>
              <a:t> </a:t>
            </a:r>
            <a:r>
              <a:rPr lang="cs-CZ" altLang="cs-CZ" sz="2000" dirty="0" err="1">
                <a:solidFill>
                  <a:srgbClr val="009900"/>
                </a:solidFill>
                <a:latin typeface="Tahoma" pitchFamily="34" charset="0"/>
              </a:rPr>
              <a:t>f</a:t>
            </a:r>
            <a:r>
              <a:rPr lang="cs-CZ" altLang="cs-CZ" sz="2000" baseline="-25000" dirty="0" err="1">
                <a:solidFill>
                  <a:srgbClr val="009900"/>
                </a:solidFill>
                <a:latin typeface="Tahoma" pitchFamily="34" charset="0"/>
              </a:rPr>
              <a:t>sw</a:t>
            </a:r>
            <a:endParaRPr lang="cs-CZ" altLang="cs-CZ" sz="2000" baseline="-25000" noProof="1">
              <a:solidFill>
                <a:srgbClr val="009900"/>
              </a:solidFill>
              <a:latin typeface="Tahoma" pitchFamily="34" charset="0"/>
            </a:endParaRPr>
          </a:p>
        </p:txBody>
      </p:sp>
      <p:sp>
        <p:nvSpPr>
          <p:cNvPr id="88070" name="Text Box 9"/>
          <p:cNvSpPr txBox="1">
            <a:spLocks noChangeArrowheads="1"/>
          </p:cNvSpPr>
          <p:nvPr/>
        </p:nvSpPr>
        <p:spPr bwMode="auto">
          <a:xfrm>
            <a:off x="6940550" y="2122488"/>
            <a:ext cx="2347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US" altLang="cs-CZ" sz="2000" dirty="0" err="1">
                <a:solidFill>
                  <a:srgbClr val="009900"/>
                </a:solidFill>
                <a:latin typeface="Tahoma" pitchFamily="34" charset="0"/>
              </a:rPr>
              <a:t>Acqusition</a:t>
            </a:r>
            <a:r>
              <a:rPr lang="en-US" altLang="cs-CZ" sz="2000" dirty="0">
                <a:solidFill>
                  <a:srgbClr val="009900"/>
                </a:solidFill>
                <a:latin typeface="Tahoma" pitchFamily="34" charset="0"/>
              </a:rPr>
              <a:t> time</a:t>
            </a:r>
            <a:r>
              <a:rPr lang="cs-CZ" altLang="cs-CZ" sz="2000" dirty="0">
                <a:solidFill>
                  <a:srgbClr val="009900"/>
                </a:solidFill>
                <a:latin typeface="Tahoma" pitchFamily="34" charset="0"/>
              </a:rPr>
              <a:t> </a:t>
            </a:r>
            <a:r>
              <a:rPr lang="cs-CZ" altLang="cs-CZ" sz="2000" dirty="0" err="1">
                <a:solidFill>
                  <a:srgbClr val="009900"/>
                </a:solidFill>
                <a:latin typeface="Tahoma" pitchFamily="34" charset="0"/>
              </a:rPr>
              <a:t>t</a:t>
            </a:r>
            <a:r>
              <a:rPr lang="cs-CZ" altLang="cs-CZ" sz="2000" baseline="-25000" dirty="0" err="1">
                <a:solidFill>
                  <a:srgbClr val="009900"/>
                </a:solidFill>
                <a:latin typeface="Tahoma" pitchFamily="34" charset="0"/>
              </a:rPr>
              <a:t>acq</a:t>
            </a:r>
            <a:endParaRPr lang="cs-CZ" altLang="cs-CZ" sz="2000" baseline="-25000" noProof="1">
              <a:solidFill>
                <a:srgbClr val="009900"/>
              </a:solidFill>
              <a:latin typeface="Tahoma" pitchFamily="34" charset="0"/>
            </a:endParaRPr>
          </a:p>
        </p:txBody>
      </p:sp>
      <p:sp>
        <p:nvSpPr>
          <p:cNvPr id="88071" name="Text Box 10"/>
          <p:cNvSpPr txBox="1">
            <a:spLocks noChangeArrowheads="1"/>
          </p:cNvSpPr>
          <p:nvPr/>
        </p:nvSpPr>
        <p:spPr bwMode="auto">
          <a:xfrm>
            <a:off x="4540251" y="2770188"/>
            <a:ext cx="3867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dirty="0">
                <a:solidFill>
                  <a:srgbClr val="009900"/>
                </a:solidFill>
                <a:latin typeface="Tahoma" pitchFamily="34" charset="0"/>
              </a:rPr>
              <a:t>N – </a:t>
            </a:r>
            <a:r>
              <a:rPr lang="en-US" altLang="cs-CZ" sz="2000" dirty="0">
                <a:solidFill>
                  <a:srgbClr val="009900"/>
                </a:solidFill>
                <a:latin typeface="Tahoma" pitchFamily="34" charset="0"/>
              </a:rPr>
              <a:t>number of acquisition points</a:t>
            </a:r>
            <a:endParaRPr lang="cs-CZ" altLang="cs-CZ" sz="2000" noProof="1">
              <a:solidFill>
                <a:srgbClr val="009900"/>
              </a:solidFill>
              <a:latin typeface="Tahoma" pitchFamily="34" charset="0"/>
            </a:endParaRPr>
          </a:p>
        </p:txBody>
      </p:sp>
      <p:sp>
        <p:nvSpPr>
          <p:cNvPr id="88072" name="Text Box 11"/>
          <p:cNvSpPr txBox="1">
            <a:spLocks noChangeArrowheads="1"/>
          </p:cNvSpPr>
          <p:nvPr/>
        </p:nvSpPr>
        <p:spPr bwMode="auto">
          <a:xfrm>
            <a:off x="4767263" y="4968875"/>
            <a:ext cx="2562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dirty="0">
                <a:solidFill>
                  <a:srgbClr val="009900"/>
                </a:solidFill>
                <a:latin typeface="Symbol" pitchFamily="18" charset="2"/>
              </a:rPr>
              <a:t>D</a:t>
            </a:r>
            <a:r>
              <a:rPr lang="cs-CZ" altLang="cs-CZ" sz="2000" dirty="0">
                <a:solidFill>
                  <a:srgbClr val="009900"/>
                </a:solidFill>
                <a:latin typeface="Tahoma" pitchFamily="34" charset="0"/>
              </a:rPr>
              <a:t> – </a:t>
            </a:r>
            <a:r>
              <a:rPr lang="en-US" altLang="cs-CZ" sz="2000" dirty="0">
                <a:solidFill>
                  <a:srgbClr val="009900"/>
                </a:solidFill>
                <a:latin typeface="Tahoma" pitchFamily="34" charset="0"/>
              </a:rPr>
              <a:t>sampling interval</a:t>
            </a:r>
            <a:endParaRPr lang="cs-CZ" altLang="cs-CZ" sz="2000" noProof="1">
              <a:solidFill>
                <a:srgbClr val="009900"/>
              </a:solidFill>
              <a:latin typeface="Tahoma" pitchFamily="34" charset="0"/>
            </a:endParaRPr>
          </a:p>
        </p:txBody>
      </p:sp>
      <p:pic>
        <p:nvPicPr>
          <p:cNvPr id="8807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1" y="3440113"/>
            <a:ext cx="22590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807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213" y="3540125"/>
            <a:ext cx="20383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fld id="{E67130B4-646F-4961-90B4-E9DA9E2AF90C}" type="slidenum">
              <a:rPr altLang="cs-CZ" sz="1000"/>
              <a:pPr eaLnBrk="1" hangingPunct="1">
                <a:spcBef>
                  <a:spcPct val="0"/>
                </a:spcBef>
                <a:buClrTx/>
                <a:buFontTx/>
                <a:buNone/>
              </a:pPr>
              <a:t>28</a:t>
            </a:fld>
            <a:endParaRPr lang="cs-CZ" altLang="cs-CZ" sz="1000"/>
          </a:p>
        </p:txBody>
      </p:sp>
      <p:sp>
        <p:nvSpPr>
          <p:cNvPr id="89091" name="Rectangle 5"/>
          <p:cNvSpPr>
            <a:spLocks noChangeArrowheads="1"/>
          </p:cNvSpPr>
          <p:nvPr/>
        </p:nvSpPr>
        <p:spPr bwMode="auto">
          <a:xfrm>
            <a:off x="1981200" y="274639"/>
            <a:ext cx="822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2400" dirty="0">
                <a:solidFill>
                  <a:srgbClr val="FF0000"/>
                </a:solidFill>
                <a:latin typeface="Tahoma" pitchFamily="34" charset="0"/>
              </a:rPr>
              <a:t>How the NMR Spectrometer Works</a:t>
            </a:r>
            <a:endParaRPr lang="cs-CZ" altLang="cs-CZ" sz="2400" noProof="1">
              <a:solidFill>
                <a:srgbClr val="FF0000"/>
              </a:solidFill>
              <a:latin typeface="Tahoma" pitchFamily="34" charset="0"/>
            </a:endParaRPr>
          </a:p>
        </p:txBody>
      </p:sp>
      <p:sp>
        <p:nvSpPr>
          <p:cNvPr id="89092" name="Text Box 6"/>
          <p:cNvSpPr txBox="1">
            <a:spLocks noChangeArrowheads="1"/>
          </p:cNvSpPr>
          <p:nvPr/>
        </p:nvSpPr>
        <p:spPr bwMode="auto">
          <a:xfrm>
            <a:off x="4970464" y="1052513"/>
            <a:ext cx="22501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dirty="0">
                <a:solidFill>
                  <a:srgbClr val="00009A"/>
                </a:solidFill>
                <a:latin typeface="Tahoma" pitchFamily="34" charset="0"/>
              </a:rPr>
              <a:t>Pul</a:t>
            </a:r>
            <a:r>
              <a:rPr lang="en-US" altLang="cs-CZ" sz="2000" dirty="0">
                <a:solidFill>
                  <a:srgbClr val="00009A"/>
                </a:solidFill>
                <a:latin typeface="Tahoma" pitchFamily="34" charset="0"/>
              </a:rPr>
              <a:t>se</a:t>
            </a:r>
            <a:r>
              <a:rPr lang="cs-CZ" altLang="cs-CZ" sz="2000" dirty="0">
                <a:solidFill>
                  <a:srgbClr val="00009A"/>
                </a:solidFill>
                <a:latin typeface="Tahoma" pitchFamily="34" charset="0"/>
              </a:rPr>
              <a:t> program</a:t>
            </a:r>
            <a:r>
              <a:rPr lang="en-US" altLang="cs-CZ" sz="2000" dirty="0" err="1">
                <a:solidFill>
                  <a:srgbClr val="00009A"/>
                </a:solidFill>
                <a:latin typeface="Tahoma" pitchFamily="34" charset="0"/>
              </a:rPr>
              <a:t>mer</a:t>
            </a:r>
            <a:endParaRPr lang="cs-CZ" altLang="cs-CZ" sz="2000" noProof="1">
              <a:solidFill>
                <a:srgbClr val="00009A"/>
              </a:solidFill>
              <a:latin typeface="Tahoma" pitchFamily="34" charset="0"/>
            </a:endParaRPr>
          </a:p>
        </p:txBody>
      </p:sp>
      <p:pic>
        <p:nvPicPr>
          <p:cNvPr id="8909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614" y="1946275"/>
            <a:ext cx="6503987"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9094" name="Text Box 9"/>
          <p:cNvSpPr txBox="1">
            <a:spLocks noChangeArrowheads="1"/>
          </p:cNvSpPr>
          <p:nvPr/>
        </p:nvSpPr>
        <p:spPr bwMode="auto">
          <a:xfrm>
            <a:off x="1847851" y="1484313"/>
            <a:ext cx="26900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dirty="0">
                <a:solidFill>
                  <a:srgbClr val="00009A"/>
                </a:solidFill>
                <a:latin typeface="Tahoma" pitchFamily="34" charset="0"/>
              </a:rPr>
              <a:t>INEPT </a:t>
            </a:r>
            <a:r>
              <a:rPr lang="en-US" altLang="cs-CZ" sz="2000" dirty="0">
                <a:solidFill>
                  <a:srgbClr val="00009A"/>
                </a:solidFill>
                <a:latin typeface="Tahoma" pitchFamily="34" charset="0"/>
              </a:rPr>
              <a:t>with refocusing</a:t>
            </a:r>
            <a:endParaRPr lang="cs-CZ" altLang="cs-CZ" sz="2000" noProof="1">
              <a:solidFill>
                <a:srgbClr val="00009A"/>
              </a:solidFill>
              <a:latin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fld id="{B8A3E43E-D74D-4C69-849F-6E0002AE7E3E}" type="slidenum">
              <a:rPr altLang="cs-CZ" sz="1000"/>
              <a:pPr eaLnBrk="1" hangingPunct="1">
                <a:spcBef>
                  <a:spcPct val="0"/>
                </a:spcBef>
                <a:buClrTx/>
                <a:buFontTx/>
                <a:buNone/>
              </a:pPr>
              <a:t>29</a:t>
            </a:fld>
            <a:endParaRPr lang="cs-CZ" altLang="cs-CZ" sz="1000"/>
          </a:p>
        </p:txBody>
      </p:sp>
      <p:sp>
        <p:nvSpPr>
          <p:cNvPr id="90115" name="Rectangle 4"/>
          <p:cNvSpPr>
            <a:spLocks noChangeArrowheads="1"/>
          </p:cNvSpPr>
          <p:nvPr/>
        </p:nvSpPr>
        <p:spPr bwMode="auto">
          <a:xfrm>
            <a:off x="1981200" y="274639"/>
            <a:ext cx="82296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2400" dirty="0">
                <a:solidFill>
                  <a:srgbClr val="FF0000"/>
                </a:solidFill>
                <a:latin typeface="Tahoma" pitchFamily="34" charset="0"/>
              </a:rPr>
              <a:t>How the NMR Spectrometer Works</a:t>
            </a:r>
            <a:endParaRPr lang="cs-CZ" altLang="cs-CZ" sz="2400" noProof="1">
              <a:solidFill>
                <a:srgbClr val="FF0000"/>
              </a:solidFill>
              <a:latin typeface="Tahoma" pitchFamily="34" charset="0"/>
            </a:endParaRPr>
          </a:p>
        </p:txBody>
      </p:sp>
      <p:sp>
        <p:nvSpPr>
          <p:cNvPr id="90116" name="Text Box 5"/>
          <p:cNvSpPr txBox="1">
            <a:spLocks noChangeArrowheads="1"/>
          </p:cNvSpPr>
          <p:nvPr/>
        </p:nvSpPr>
        <p:spPr bwMode="auto">
          <a:xfrm>
            <a:off x="4970464" y="692150"/>
            <a:ext cx="22501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2000" dirty="0">
                <a:solidFill>
                  <a:srgbClr val="00009A"/>
                </a:solidFill>
                <a:latin typeface="Tahoma" pitchFamily="34" charset="0"/>
              </a:rPr>
              <a:t>Pul</a:t>
            </a:r>
            <a:r>
              <a:rPr lang="en-US" altLang="cs-CZ" sz="2000" dirty="0">
                <a:solidFill>
                  <a:srgbClr val="00009A"/>
                </a:solidFill>
                <a:latin typeface="Tahoma" pitchFamily="34" charset="0"/>
              </a:rPr>
              <a:t>se</a:t>
            </a:r>
            <a:r>
              <a:rPr lang="cs-CZ" altLang="cs-CZ" sz="2000" dirty="0">
                <a:solidFill>
                  <a:srgbClr val="00009A"/>
                </a:solidFill>
                <a:latin typeface="Tahoma" pitchFamily="34" charset="0"/>
              </a:rPr>
              <a:t> program</a:t>
            </a:r>
            <a:r>
              <a:rPr lang="en-US" altLang="cs-CZ" sz="2000" dirty="0" err="1">
                <a:solidFill>
                  <a:srgbClr val="00009A"/>
                </a:solidFill>
                <a:latin typeface="Tahoma" pitchFamily="34" charset="0"/>
              </a:rPr>
              <a:t>mer</a:t>
            </a:r>
            <a:endParaRPr lang="cs-CZ" altLang="cs-CZ" sz="2000" noProof="1">
              <a:solidFill>
                <a:srgbClr val="00009A"/>
              </a:solidFill>
              <a:latin typeface="Tahoma" pitchFamily="34" charset="0"/>
            </a:endParaRPr>
          </a:p>
        </p:txBody>
      </p:sp>
      <p:sp>
        <p:nvSpPr>
          <p:cNvPr id="90117" name="Text Box 6"/>
          <p:cNvSpPr txBox="1">
            <a:spLocks noChangeArrowheads="1"/>
          </p:cNvSpPr>
          <p:nvPr/>
        </p:nvSpPr>
        <p:spPr bwMode="auto">
          <a:xfrm>
            <a:off x="2027239" y="1304926"/>
            <a:ext cx="324281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1200" noProof="1">
                <a:solidFill>
                  <a:srgbClr val="00009A"/>
                </a:solidFill>
                <a:latin typeface="Tahoma" pitchFamily="34" charset="0"/>
              </a:rPr>
              <a:t>;ineptrd</a:t>
            </a:r>
          </a:p>
          <a:p>
            <a:pPr eaLnBrk="1" hangingPunct="1">
              <a:spcBef>
                <a:spcPct val="0"/>
              </a:spcBef>
              <a:buClrTx/>
              <a:buFontTx/>
              <a:buNone/>
            </a:pPr>
            <a:r>
              <a:rPr lang="cs-CZ" altLang="cs-CZ" sz="1200" noProof="1">
                <a:solidFill>
                  <a:srgbClr val="00009A"/>
                </a:solidFill>
                <a:latin typeface="Tahoma" pitchFamily="34" charset="0"/>
              </a:rPr>
              <a:t>;avance-version (02/05/31)</a:t>
            </a:r>
          </a:p>
          <a:p>
            <a:pPr eaLnBrk="1" hangingPunct="1">
              <a:spcBef>
                <a:spcPct val="0"/>
              </a:spcBef>
              <a:buClrTx/>
              <a:buFontTx/>
              <a:buNone/>
            </a:pPr>
            <a:r>
              <a:rPr lang="cs-CZ" altLang="cs-CZ" sz="1200" noProof="1">
                <a:solidFill>
                  <a:srgbClr val="00009A"/>
                </a:solidFill>
                <a:latin typeface="Tahoma" pitchFamily="34" charset="0"/>
              </a:rPr>
              <a:t>;INEPT for non-selective polarization transfer</a:t>
            </a:r>
          </a:p>
          <a:p>
            <a:pPr eaLnBrk="1" hangingPunct="1">
              <a:spcBef>
                <a:spcPct val="0"/>
              </a:spcBef>
              <a:buClrTx/>
              <a:buFontTx/>
              <a:buNone/>
            </a:pPr>
            <a:r>
              <a:rPr lang="cs-CZ" altLang="cs-CZ" sz="1200" noProof="1">
                <a:solidFill>
                  <a:srgbClr val="00009A"/>
                </a:solidFill>
                <a:latin typeface="Tahoma" pitchFamily="34" charset="0"/>
              </a:rPr>
              <a:t>;with decoupling during acquisition</a:t>
            </a:r>
          </a:p>
          <a:p>
            <a:pPr eaLnBrk="1" hangingPunct="1">
              <a:spcBef>
                <a:spcPct val="0"/>
              </a:spcBef>
              <a:buClrTx/>
              <a:buFontTx/>
              <a:buNone/>
            </a:pPr>
            <a:endParaRPr lang="cs-CZ" altLang="cs-CZ" sz="1200" noProof="1">
              <a:solidFill>
                <a:srgbClr val="00009A"/>
              </a:solidFill>
              <a:latin typeface="Tahoma" pitchFamily="34" charset="0"/>
            </a:endParaRPr>
          </a:p>
          <a:p>
            <a:pPr eaLnBrk="1" hangingPunct="1">
              <a:spcBef>
                <a:spcPct val="0"/>
              </a:spcBef>
              <a:buClrTx/>
              <a:buFontTx/>
              <a:buNone/>
            </a:pPr>
            <a:r>
              <a:rPr lang="cs-CZ" altLang="cs-CZ" sz="1200" noProof="1">
                <a:solidFill>
                  <a:srgbClr val="00009A"/>
                </a:solidFill>
                <a:latin typeface="Tahoma" pitchFamily="34" charset="0"/>
              </a:rPr>
              <a:t>#include &lt;Avance.incl&gt;</a:t>
            </a:r>
          </a:p>
          <a:p>
            <a:pPr eaLnBrk="1" hangingPunct="1">
              <a:spcBef>
                <a:spcPct val="0"/>
              </a:spcBef>
              <a:buClrTx/>
              <a:buFontTx/>
              <a:buNone/>
            </a:pPr>
            <a:endParaRPr lang="cs-CZ" altLang="cs-CZ" sz="1200" noProof="1">
              <a:solidFill>
                <a:srgbClr val="00009A"/>
              </a:solidFill>
              <a:latin typeface="Tahoma" pitchFamily="34" charset="0"/>
            </a:endParaRPr>
          </a:p>
          <a:p>
            <a:pPr eaLnBrk="1" hangingPunct="1">
              <a:spcBef>
                <a:spcPct val="0"/>
              </a:spcBef>
              <a:buClrTx/>
              <a:buFontTx/>
              <a:buNone/>
            </a:pPr>
            <a:r>
              <a:rPr lang="cs-CZ" altLang="cs-CZ" sz="1200" noProof="1">
                <a:solidFill>
                  <a:srgbClr val="00009A"/>
                </a:solidFill>
                <a:latin typeface="Tahoma" pitchFamily="34" charset="0"/>
              </a:rPr>
              <a:t>"p2=p1*2"</a:t>
            </a:r>
          </a:p>
          <a:p>
            <a:pPr eaLnBrk="1" hangingPunct="1">
              <a:spcBef>
                <a:spcPct val="0"/>
              </a:spcBef>
              <a:buClrTx/>
              <a:buFontTx/>
              <a:buNone/>
            </a:pPr>
            <a:r>
              <a:rPr lang="cs-CZ" altLang="cs-CZ" sz="1200" noProof="1">
                <a:solidFill>
                  <a:srgbClr val="00009A"/>
                </a:solidFill>
                <a:latin typeface="Tahoma" pitchFamily="34" charset="0"/>
              </a:rPr>
              <a:t>"p4=p3*2"</a:t>
            </a:r>
          </a:p>
          <a:p>
            <a:pPr eaLnBrk="1" hangingPunct="1">
              <a:spcBef>
                <a:spcPct val="0"/>
              </a:spcBef>
              <a:buClrTx/>
              <a:buFontTx/>
              <a:buNone/>
            </a:pPr>
            <a:r>
              <a:rPr lang="cs-CZ" altLang="cs-CZ" sz="1200" noProof="1">
                <a:solidFill>
                  <a:srgbClr val="00009A"/>
                </a:solidFill>
                <a:latin typeface="Tahoma" pitchFamily="34" charset="0"/>
              </a:rPr>
              <a:t>"d3=1s/(cnst2*cnst11)"</a:t>
            </a:r>
          </a:p>
          <a:p>
            <a:pPr eaLnBrk="1" hangingPunct="1">
              <a:spcBef>
                <a:spcPct val="0"/>
              </a:spcBef>
              <a:buClrTx/>
              <a:buFontTx/>
              <a:buNone/>
            </a:pPr>
            <a:r>
              <a:rPr lang="cs-CZ" altLang="cs-CZ" sz="1200" noProof="1">
                <a:solidFill>
                  <a:srgbClr val="00009A"/>
                </a:solidFill>
                <a:latin typeface="Tahoma" pitchFamily="34" charset="0"/>
              </a:rPr>
              <a:t>"d4=1s/(cnst2*4)"</a:t>
            </a:r>
          </a:p>
          <a:p>
            <a:pPr eaLnBrk="1" hangingPunct="1">
              <a:spcBef>
                <a:spcPct val="0"/>
              </a:spcBef>
              <a:buClrTx/>
              <a:buFontTx/>
              <a:buNone/>
            </a:pPr>
            <a:r>
              <a:rPr lang="cs-CZ" altLang="cs-CZ" sz="1200" noProof="1">
                <a:solidFill>
                  <a:srgbClr val="00009A"/>
                </a:solidFill>
                <a:latin typeface="Tahoma" pitchFamily="34" charset="0"/>
              </a:rPr>
              <a:t>"d12=20u"</a:t>
            </a:r>
          </a:p>
          <a:p>
            <a:pPr eaLnBrk="1" hangingPunct="1">
              <a:spcBef>
                <a:spcPct val="0"/>
              </a:spcBef>
              <a:buClrTx/>
              <a:buFontTx/>
              <a:buNone/>
            </a:pPr>
            <a:endParaRPr lang="cs-CZ" altLang="cs-CZ" sz="1200" noProof="1">
              <a:solidFill>
                <a:srgbClr val="00009A"/>
              </a:solidFill>
              <a:latin typeface="Tahoma" pitchFamily="34" charset="0"/>
            </a:endParaRPr>
          </a:p>
          <a:p>
            <a:pPr eaLnBrk="1" hangingPunct="1">
              <a:spcBef>
                <a:spcPct val="0"/>
              </a:spcBef>
              <a:buClrTx/>
              <a:buFontTx/>
              <a:buNone/>
            </a:pPr>
            <a:r>
              <a:rPr lang="cs-CZ" altLang="cs-CZ" sz="1200" noProof="1">
                <a:solidFill>
                  <a:srgbClr val="00009A"/>
                </a:solidFill>
                <a:latin typeface="Tahoma" pitchFamily="34" charset="0"/>
              </a:rPr>
              <a:t>1 ze </a:t>
            </a:r>
          </a:p>
          <a:p>
            <a:pPr eaLnBrk="1" hangingPunct="1">
              <a:spcBef>
                <a:spcPct val="0"/>
              </a:spcBef>
              <a:buClrTx/>
              <a:buFontTx/>
              <a:buNone/>
            </a:pPr>
            <a:r>
              <a:rPr lang="cs-CZ" altLang="cs-CZ" sz="1200" noProof="1">
                <a:solidFill>
                  <a:srgbClr val="00009A"/>
                </a:solidFill>
                <a:latin typeface="Tahoma" pitchFamily="34" charset="0"/>
              </a:rPr>
              <a:t>2 30m do:f2 </a:t>
            </a:r>
          </a:p>
          <a:p>
            <a:pPr eaLnBrk="1" hangingPunct="1">
              <a:spcBef>
                <a:spcPct val="0"/>
              </a:spcBef>
              <a:buClrTx/>
              <a:buFontTx/>
              <a:buNone/>
            </a:pPr>
            <a:r>
              <a:rPr lang="cs-CZ" altLang="cs-CZ" sz="1200" noProof="1">
                <a:solidFill>
                  <a:srgbClr val="00009A"/>
                </a:solidFill>
                <a:latin typeface="Tahoma" pitchFamily="34" charset="0"/>
              </a:rPr>
              <a:t>  d1</a:t>
            </a:r>
          </a:p>
          <a:p>
            <a:pPr eaLnBrk="1" hangingPunct="1">
              <a:spcBef>
                <a:spcPct val="0"/>
              </a:spcBef>
              <a:buClrTx/>
              <a:buFontTx/>
              <a:buNone/>
            </a:pPr>
            <a:r>
              <a:rPr lang="cs-CZ" altLang="cs-CZ" sz="1200" noProof="1">
                <a:solidFill>
                  <a:srgbClr val="00009A"/>
                </a:solidFill>
                <a:latin typeface="Tahoma" pitchFamily="34" charset="0"/>
              </a:rPr>
              <a:t>  d12 pl2:f2 </a:t>
            </a:r>
          </a:p>
          <a:p>
            <a:pPr eaLnBrk="1" hangingPunct="1">
              <a:spcBef>
                <a:spcPct val="0"/>
              </a:spcBef>
              <a:buClrTx/>
              <a:buFontTx/>
              <a:buNone/>
            </a:pPr>
            <a:r>
              <a:rPr lang="cs-CZ" altLang="cs-CZ" sz="1200" noProof="1">
                <a:solidFill>
                  <a:srgbClr val="00009A"/>
                </a:solidFill>
                <a:latin typeface="Tahoma" pitchFamily="34" charset="0"/>
              </a:rPr>
              <a:t>  (p3 ph1):f2 </a:t>
            </a:r>
          </a:p>
          <a:p>
            <a:pPr eaLnBrk="1" hangingPunct="1">
              <a:spcBef>
                <a:spcPct val="0"/>
              </a:spcBef>
              <a:buClrTx/>
              <a:buFontTx/>
              <a:buNone/>
            </a:pPr>
            <a:r>
              <a:rPr lang="cs-CZ" altLang="cs-CZ" sz="1200" noProof="1">
                <a:solidFill>
                  <a:srgbClr val="00009A"/>
                </a:solidFill>
                <a:latin typeface="Tahoma" pitchFamily="34" charset="0"/>
              </a:rPr>
              <a:t>  d4</a:t>
            </a:r>
          </a:p>
          <a:p>
            <a:pPr eaLnBrk="1" hangingPunct="1">
              <a:spcBef>
                <a:spcPct val="0"/>
              </a:spcBef>
              <a:buClrTx/>
              <a:buFontTx/>
              <a:buNone/>
            </a:pPr>
            <a:r>
              <a:rPr lang="cs-CZ" altLang="cs-CZ" sz="1200" noProof="1">
                <a:solidFill>
                  <a:srgbClr val="00009A"/>
                </a:solidFill>
                <a:latin typeface="Tahoma" pitchFamily="34" charset="0"/>
              </a:rPr>
              <a:t>  (center (p4 ph2):f2 (p2 ph4) )</a:t>
            </a:r>
          </a:p>
          <a:p>
            <a:pPr eaLnBrk="1" hangingPunct="1">
              <a:spcBef>
                <a:spcPct val="0"/>
              </a:spcBef>
              <a:buClrTx/>
              <a:buFontTx/>
              <a:buNone/>
            </a:pPr>
            <a:r>
              <a:rPr lang="cs-CZ" altLang="cs-CZ" sz="1200" noProof="1">
                <a:solidFill>
                  <a:srgbClr val="00009A"/>
                </a:solidFill>
                <a:latin typeface="Tahoma" pitchFamily="34" charset="0"/>
              </a:rPr>
              <a:t>  d4</a:t>
            </a:r>
          </a:p>
          <a:p>
            <a:pPr eaLnBrk="1" hangingPunct="1">
              <a:spcBef>
                <a:spcPct val="0"/>
              </a:spcBef>
              <a:buClrTx/>
              <a:buFontTx/>
              <a:buNone/>
            </a:pPr>
            <a:r>
              <a:rPr lang="cs-CZ" altLang="cs-CZ" sz="1200" noProof="1">
                <a:solidFill>
                  <a:srgbClr val="00009A"/>
                </a:solidFill>
                <a:latin typeface="Tahoma" pitchFamily="34" charset="0"/>
              </a:rPr>
              <a:t>  (p3 ph3):f2 (p1 ph5) </a:t>
            </a:r>
          </a:p>
          <a:p>
            <a:pPr eaLnBrk="1" hangingPunct="1">
              <a:spcBef>
                <a:spcPct val="0"/>
              </a:spcBef>
              <a:buClrTx/>
              <a:buFontTx/>
              <a:buNone/>
            </a:pPr>
            <a:r>
              <a:rPr lang="cs-CZ" altLang="cs-CZ" sz="1200" noProof="1">
                <a:solidFill>
                  <a:srgbClr val="00009A"/>
                </a:solidFill>
                <a:latin typeface="Tahoma" pitchFamily="34" charset="0"/>
              </a:rPr>
              <a:t>  d3</a:t>
            </a:r>
          </a:p>
          <a:p>
            <a:pPr eaLnBrk="1" hangingPunct="1">
              <a:spcBef>
                <a:spcPct val="0"/>
              </a:spcBef>
              <a:buClrTx/>
              <a:buFontTx/>
              <a:buNone/>
            </a:pPr>
            <a:r>
              <a:rPr lang="cs-CZ" altLang="cs-CZ" sz="1200" noProof="1">
                <a:solidFill>
                  <a:srgbClr val="00009A"/>
                </a:solidFill>
                <a:latin typeface="Tahoma" pitchFamily="34" charset="0"/>
              </a:rPr>
              <a:t>  (center (p4 ph2):f2 (p2 ph6) )</a:t>
            </a:r>
          </a:p>
          <a:p>
            <a:pPr eaLnBrk="1" hangingPunct="1">
              <a:spcBef>
                <a:spcPct val="0"/>
              </a:spcBef>
              <a:buClrTx/>
              <a:buFontTx/>
              <a:buNone/>
            </a:pPr>
            <a:r>
              <a:rPr lang="cs-CZ" altLang="cs-CZ" sz="1200" noProof="1">
                <a:solidFill>
                  <a:srgbClr val="00009A"/>
                </a:solidFill>
                <a:latin typeface="Tahoma" pitchFamily="34" charset="0"/>
              </a:rPr>
              <a:t>  d3 pl12:f2</a:t>
            </a:r>
          </a:p>
          <a:p>
            <a:pPr eaLnBrk="1" hangingPunct="1">
              <a:spcBef>
                <a:spcPct val="0"/>
              </a:spcBef>
              <a:buClrTx/>
              <a:buFontTx/>
              <a:buNone/>
            </a:pPr>
            <a:r>
              <a:rPr lang="cs-CZ" altLang="cs-CZ" sz="1200" noProof="1">
                <a:solidFill>
                  <a:srgbClr val="00009A"/>
                </a:solidFill>
                <a:latin typeface="Tahoma" pitchFamily="34" charset="0"/>
              </a:rPr>
              <a:t>  go=2 ph31 cpd2:f2</a:t>
            </a:r>
          </a:p>
          <a:p>
            <a:pPr eaLnBrk="1" hangingPunct="1">
              <a:spcBef>
                <a:spcPct val="0"/>
              </a:spcBef>
              <a:buClrTx/>
              <a:buFontTx/>
              <a:buNone/>
            </a:pPr>
            <a:r>
              <a:rPr lang="cs-CZ" altLang="cs-CZ" sz="1200" noProof="1">
                <a:solidFill>
                  <a:srgbClr val="00009A"/>
                </a:solidFill>
                <a:latin typeface="Tahoma" pitchFamily="34" charset="0"/>
              </a:rPr>
              <a:t>  30m do:f2 mc #0 to 2 F0(zd)</a:t>
            </a:r>
          </a:p>
          <a:p>
            <a:pPr eaLnBrk="1" hangingPunct="1">
              <a:spcBef>
                <a:spcPct val="0"/>
              </a:spcBef>
              <a:buClrTx/>
              <a:buFontTx/>
              <a:buNone/>
            </a:pPr>
            <a:r>
              <a:rPr lang="cs-CZ" altLang="cs-CZ" sz="1200" noProof="1">
                <a:solidFill>
                  <a:srgbClr val="00009A"/>
                </a:solidFill>
                <a:latin typeface="Tahoma" pitchFamily="34" charset="0"/>
              </a:rPr>
              <a:t>exit</a:t>
            </a:r>
          </a:p>
        </p:txBody>
      </p:sp>
      <p:sp>
        <p:nvSpPr>
          <p:cNvPr id="90118" name="Text Box 7"/>
          <p:cNvSpPr txBox="1">
            <a:spLocks noChangeArrowheads="1"/>
          </p:cNvSpPr>
          <p:nvPr/>
        </p:nvSpPr>
        <p:spPr bwMode="auto">
          <a:xfrm>
            <a:off x="6096001" y="1089026"/>
            <a:ext cx="4373563"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eaLnBrk="1" hangingPunct="1">
              <a:spcBef>
                <a:spcPct val="0"/>
              </a:spcBef>
              <a:buClrTx/>
              <a:buFontTx/>
              <a:buNone/>
            </a:pPr>
            <a:r>
              <a:rPr lang="cs-CZ" altLang="cs-CZ" sz="1200" noProof="1">
                <a:solidFill>
                  <a:srgbClr val="00009A"/>
                </a:solidFill>
                <a:latin typeface="Tahoma" pitchFamily="34" charset="0"/>
              </a:rPr>
              <a:t>ph1=0 0 0 0 0 0 0 0 2 2 2 2 2 2 2 2</a:t>
            </a:r>
          </a:p>
          <a:p>
            <a:pPr eaLnBrk="1" hangingPunct="1">
              <a:spcBef>
                <a:spcPct val="0"/>
              </a:spcBef>
              <a:buClrTx/>
              <a:buFontTx/>
              <a:buNone/>
            </a:pPr>
            <a:r>
              <a:rPr lang="cs-CZ" altLang="cs-CZ" sz="1200" noProof="1">
                <a:solidFill>
                  <a:srgbClr val="00009A"/>
                </a:solidFill>
                <a:latin typeface="Tahoma" pitchFamily="34" charset="0"/>
              </a:rPr>
              <a:t>ph2=0 2 </a:t>
            </a:r>
          </a:p>
          <a:p>
            <a:pPr eaLnBrk="1" hangingPunct="1">
              <a:spcBef>
                <a:spcPct val="0"/>
              </a:spcBef>
              <a:buClrTx/>
              <a:buFontTx/>
              <a:buNone/>
            </a:pPr>
            <a:r>
              <a:rPr lang="cs-CZ" altLang="cs-CZ" sz="1200" noProof="1">
                <a:solidFill>
                  <a:srgbClr val="00009A"/>
                </a:solidFill>
                <a:latin typeface="Tahoma" pitchFamily="34" charset="0"/>
              </a:rPr>
              <a:t>ph3=1 1 3 3</a:t>
            </a:r>
          </a:p>
          <a:p>
            <a:pPr eaLnBrk="1" hangingPunct="1">
              <a:spcBef>
                <a:spcPct val="0"/>
              </a:spcBef>
              <a:buClrTx/>
              <a:buFontTx/>
              <a:buNone/>
            </a:pPr>
            <a:r>
              <a:rPr lang="cs-CZ" altLang="cs-CZ" sz="1200" noProof="1">
                <a:solidFill>
                  <a:srgbClr val="00009A"/>
                </a:solidFill>
                <a:latin typeface="Tahoma" pitchFamily="34" charset="0"/>
              </a:rPr>
              <a:t>ph4=0 2 </a:t>
            </a:r>
          </a:p>
          <a:p>
            <a:pPr eaLnBrk="1" hangingPunct="1">
              <a:spcBef>
                <a:spcPct val="0"/>
              </a:spcBef>
              <a:buClrTx/>
              <a:buFontTx/>
              <a:buNone/>
            </a:pPr>
            <a:r>
              <a:rPr lang="cs-CZ" altLang="cs-CZ" sz="1200" noProof="1">
                <a:solidFill>
                  <a:srgbClr val="00009A"/>
                </a:solidFill>
                <a:latin typeface="Tahoma" pitchFamily="34" charset="0"/>
              </a:rPr>
              <a:t>ph5=0 0 0 0 1 1 1 1 2 2 2 2 3 3 3 3</a:t>
            </a:r>
          </a:p>
          <a:p>
            <a:pPr eaLnBrk="1" hangingPunct="1">
              <a:spcBef>
                <a:spcPct val="0"/>
              </a:spcBef>
              <a:buClrTx/>
              <a:buFontTx/>
              <a:buNone/>
            </a:pPr>
            <a:r>
              <a:rPr lang="cs-CZ" altLang="cs-CZ" sz="1200" noProof="1">
                <a:solidFill>
                  <a:srgbClr val="00009A"/>
                </a:solidFill>
                <a:latin typeface="Tahoma" pitchFamily="34" charset="0"/>
              </a:rPr>
              <a:t>ph6=0 2 0 2 1 3 1 3</a:t>
            </a:r>
          </a:p>
          <a:p>
            <a:pPr eaLnBrk="1" hangingPunct="1">
              <a:spcBef>
                <a:spcPct val="0"/>
              </a:spcBef>
              <a:buClrTx/>
              <a:buFontTx/>
              <a:buNone/>
            </a:pPr>
            <a:r>
              <a:rPr lang="cs-CZ" altLang="cs-CZ" sz="1200" noProof="1">
                <a:solidFill>
                  <a:srgbClr val="00009A"/>
                </a:solidFill>
                <a:latin typeface="Tahoma" pitchFamily="34" charset="0"/>
              </a:rPr>
              <a:t>ph31=0 0 2 2 1 1 3 3</a:t>
            </a:r>
          </a:p>
          <a:p>
            <a:pPr eaLnBrk="1" hangingPunct="1">
              <a:spcBef>
                <a:spcPct val="0"/>
              </a:spcBef>
              <a:buClrTx/>
              <a:buFontTx/>
              <a:buNone/>
            </a:pPr>
            <a:endParaRPr lang="cs-CZ" altLang="cs-CZ" sz="1200" noProof="1">
              <a:solidFill>
                <a:srgbClr val="00009A"/>
              </a:solidFill>
              <a:latin typeface="Tahoma" pitchFamily="34" charset="0"/>
            </a:endParaRPr>
          </a:p>
          <a:p>
            <a:pPr eaLnBrk="1" hangingPunct="1">
              <a:spcBef>
                <a:spcPct val="0"/>
              </a:spcBef>
              <a:buClrTx/>
              <a:buFontTx/>
              <a:buNone/>
            </a:pPr>
            <a:r>
              <a:rPr lang="cs-CZ" altLang="cs-CZ" sz="1200" noProof="1">
                <a:solidFill>
                  <a:srgbClr val="00009A"/>
                </a:solidFill>
                <a:latin typeface="Tahoma" pitchFamily="34" charset="0"/>
              </a:rPr>
              <a:t>;pl1 : f1 channel - power level for pulse (default)</a:t>
            </a:r>
          </a:p>
          <a:p>
            <a:pPr eaLnBrk="1" hangingPunct="1">
              <a:spcBef>
                <a:spcPct val="0"/>
              </a:spcBef>
              <a:buClrTx/>
              <a:buFontTx/>
              <a:buNone/>
            </a:pPr>
            <a:r>
              <a:rPr lang="cs-CZ" altLang="cs-CZ" sz="1200" noProof="1">
                <a:solidFill>
                  <a:srgbClr val="00009A"/>
                </a:solidFill>
                <a:latin typeface="Tahoma" pitchFamily="34" charset="0"/>
              </a:rPr>
              <a:t>;pl2 : f2 channel - power level for pulse (default)</a:t>
            </a:r>
          </a:p>
          <a:p>
            <a:pPr eaLnBrk="1" hangingPunct="1">
              <a:spcBef>
                <a:spcPct val="0"/>
              </a:spcBef>
              <a:buClrTx/>
              <a:buFontTx/>
              <a:buNone/>
            </a:pPr>
            <a:r>
              <a:rPr lang="cs-CZ" altLang="cs-CZ" sz="1200" noProof="1">
                <a:solidFill>
                  <a:srgbClr val="00009A"/>
                </a:solidFill>
                <a:latin typeface="Tahoma" pitchFamily="34" charset="0"/>
              </a:rPr>
              <a:t>;pl12: f2 channel - power level for CPD/BB decoupling</a:t>
            </a:r>
          </a:p>
          <a:p>
            <a:pPr eaLnBrk="1" hangingPunct="1">
              <a:spcBef>
                <a:spcPct val="0"/>
              </a:spcBef>
              <a:buClrTx/>
              <a:buFontTx/>
              <a:buNone/>
            </a:pPr>
            <a:r>
              <a:rPr lang="cs-CZ" altLang="cs-CZ" sz="1200" noProof="1">
                <a:solidFill>
                  <a:srgbClr val="00009A"/>
                </a:solidFill>
                <a:latin typeface="Tahoma" pitchFamily="34" charset="0"/>
              </a:rPr>
              <a:t>;p1 : f1 channel -  90 degree high power pulse</a:t>
            </a:r>
          </a:p>
          <a:p>
            <a:pPr eaLnBrk="1" hangingPunct="1">
              <a:spcBef>
                <a:spcPct val="0"/>
              </a:spcBef>
              <a:buClrTx/>
              <a:buFontTx/>
              <a:buNone/>
            </a:pPr>
            <a:r>
              <a:rPr lang="cs-CZ" altLang="cs-CZ" sz="1200" noProof="1">
                <a:solidFill>
                  <a:srgbClr val="00009A"/>
                </a:solidFill>
                <a:latin typeface="Tahoma" pitchFamily="34" charset="0"/>
              </a:rPr>
              <a:t>;p2 : f1 channel - 180 degree high power pulse</a:t>
            </a:r>
          </a:p>
          <a:p>
            <a:pPr eaLnBrk="1" hangingPunct="1">
              <a:spcBef>
                <a:spcPct val="0"/>
              </a:spcBef>
              <a:buClrTx/>
              <a:buFontTx/>
              <a:buNone/>
            </a:pPr>
            <a:r>
              <a:rPr lang="cs-CZ" altLang="cs-CZ" sz="1200" noProof="1">
                <a:solidFill>
                  <a:srgbClr val="00009A"/>
                </a:solidFill>
                <a:latin typeface="Tahoma" pitchFamily="34" charset="0"/>
              </a:rPr>
              <a:t>;p3 : f2 channel -  90 degree high power pulse</a:t>
            </a:r>
          </a:p>
          <a:p>
            <a:pPr eaLnBrk="1" hangingPunct="1">
              <a:spcBef>
                <a:spcPct val="0"/>
              </a:spcBef>
              <a:buClrTx/>
              <a:buFontTx/>
              <a:buNone/>
            </a:pPr>
            <a:r>
              <a:rPr lang="cs-CZ" altLang="cs-CZ" sz="1200" noProof="1">
                <a:solidFill>
                  <a:srgbClr val="00009A"/>
                </a:solidFill>
                <a:latin typeface="Tahoma" pitchFamily="34" charset="0"/>
              </a:rPr>
              <a:t>;p4 : f2 channel - 180 degree high power pulse</a:t>
            </a:r>
          </a:p>
          <a:p>
            <a:pPr eaLnBrk="1" hangingPunct="1">
              <a:spcBef>
                <a:spcPct val="0"/>
              </a:spcBef>
              <a:buClrTx/>
              <a:buFontTx/>
              <a:buNone/>
            </a:pPr>
            <a:r>
              <a:rPr lang="cs-CZ" altLang="cs-CZ" sz="1200" noProof="1">
                <a:solidFill>
                  <a:srgbClr val="00009A"/>
                </a:solidFill>
                <a:latin typeface="Tahoma" pitchFamily="34" charset="0"/>
              </a:rPr>
              <a:t>;d1 : relaxation delay; 1-5 * T1</a:t>
            </a:r>
          </a:p>
          <a:p>
            <a:pPr eaLnBrk="1" hangingPunct="1">
              <a:spcBef>
                <a:spcPct val="0"/>
              </a:spcBef>
              <a:buClrTx/>
              <a:buFontTx/>
              <a:buNone/>
            </a:pPr>
            <a:r>
              <a:rPr lang="cs-CZ" altLang="cs-CZ" sz="1200" noProof="1">
                <a:solidFill>
                  <a:srgbClr val="00009A"/>
                </a:solidFill>
                <a:latin typeface="Tahoma" pitchFamily="34" charset="0"/>
              </a:rPr>
              <a:t>;d3 : 1/(6J(XH))  XH, XH2, XH3 positive</a:t>
            </a:r>
          </a:p>
          <a:p>
            <a:pPr eaLnBrk="1" hangingPunct="1">
              <a:spcBef>
                <a:spcPct val="0"/>
              </a:spcBef>
              <a:buClrTx/>
              <a:buFontTx/>
              <a:buNone/>
            </a:pPr>
            <a:r>
              <a:rPr lang="cs-CZ" altLang="cs-CZ" sz="1200" noProof="1">
                <a:solidFill>
                  <a:srgbClr val="00009A"/>
                </a:solidFill>
                <a:latin typeface="Tahoma" pitchFamily="34" charset="0"/>
              </a:rPr>
              <a:t>;     1/(4J(XH))  XH only</a:t>
            </a:r>
          </a:p>
          <a:p>
            <a:pPr eaLnBrk="1" hangingPunct="1">
              <a:spcBef>
                <a:spcPct val="0"/>
              </a:spcBef>
              <a:buClrTx/>
              <a:buFontTx/>
              <a:buNone/>
            </a:pPr>
            <a:r>
              <a:rPr lang="cs-CZ" altLang="cs-CZ" sz="1200" noProof="1">
                <a:solidFill>
                  <a:srgbClr val="00009A"/>
                </a:solidFill>
                <a:latin typeface="Tahoma" pitchFamily="34" charset="0"/>
              </a:rPr>
              <a:t>;     1/(3J(XH))  XH, XH3 positive, XH2 negative</a:t>
            </a:r>
          </a:p>
          <a:p>
            <a:pPr eaLnBrk="1" hangingPunct="1">
              <a:spcBef>
                <a:spcPct val="0"/>
              </a:spcBef>
              <a:buClrTx/>
              <a:buFontTx/>
              <a:buNone/>
            </a:pPr>
            <a:r>
              <a:rPr lang="cs-CZ" altLang="cs-CZ" sz="1200" noProof="1">
                <a:solidFill>
                  <a:srgbClr val="00009A"/>
                </a:solidFill>
                <a:latin typeface="Tahoma" pitchFamily="34" charset="0"/>
              </a:rPr>
              <a:t>;d4 : 1/(4J(XH))</a:t>
            </a:r>
          </a:p>
          <a:p>
            <a:pPr eaLnBrk="1" hangingPunct="1">
              <a:spcBef>
                <a:spcPct val="0"/>
              </a:spcBef>
              <a:buClrTx/>
              <a:buFontTx/>
              <a:buNone/>
            </a:pPr>
            <a:r>
              <a:rPr lang="cs-CZ" altLang="cs-CZ" sz="1200" noProof="1">
                <a:solidFill>
                  <a:srgbClr val="00009A"/>
                </a:solidFill>
                <a:latin typeface="Tahoma" pitchFamily="34" charset="0"/>
              </a:rPr>
              <a:t>;d12: delay for power switching                      [20 usec]</a:t>
            </a:r>
          </a:p>
          <a:p>
            <a:pPr eaLnBrk="1" hangingPunct="1">
              <a:spcBef>
                <a:spcPct val="0"/>
              </a:spcBef>
              <a:buClrTx/>
              <a:buFontTx/>
              <a:buNone/>
            </a:pPr>
            <a:r>
              <a:rPr lang="cs-CZ" altLang="cs-CZ" sz="1200" noProof="1">
                <a:solidFill>
                  <a:srgbClr val="00009A"/>
                </a:solidFill>
                <a:latin typeface="Tahoma" pitchFamily="34" charset="0"/>
              </a:rPr>
              <a:t>;cnst2: = J(XH)</a:t>
            </a:r>
          </a:p>
          <a:p>
            <a:pPr eaLnBrk="1" hangingPunct="1">
              <a:spcBef>
                <a:spcPct val="0"/>
              </a:spcBef>
              <a:buClrTx/>
              <a:buFontTx/>
              <a:buNone/>
            </a:pPr>
            <a:r>
              <a:rPr lang="cs-CZ" altLang="cs-CZ" sz="1200" noProof="1">
                <a:solidFill>
                  <a:srgbClr val="00009A"/>
                </a:solidFill>
                <a:latin typeface="Tahoma" pitchFamily="34" charset="0"/>
              </a:rPr>
              <a:t>;cnst11: 6  XH, XH2, XH3 positive</a:t>
            </a:r>
          </a:p>
          <a:p>
            <a:pPr eaLnBrk="1" hangingPunct="1">
              <a:spcBef>
                <a:spcPct val="0"/>
              </a:spcBef>
              <a:buClrTx/>
              <a:buFontTx/>
              <a:buNone/>
            </a:pPr>
            <a:r>
              <a:rPr lang="cs-CZ" altLang="cs-CZ" sz="1200" noProof="1">
                <a:solidFill>
                  <a:srgbClr val="00009A"/>
                </a:solidFill>
                <a:latin typeface="Tahoma" pitchFamily="34" charset="0"/>
              </a:rPr>
              <a:t>;        4  XH only</a:t>
            </a:r>
          </a:p>
          <a:p>
            <a:pPr eaLnBrk="1" hangingPunct="1">
              <a:spcBef>
                <a:spcPct val="0"/>
              </a:spcBef>
              <a:buClrTx/>
              <a:buFontTx/>
              <a:buNone/>
            </a:pPr>
            <a:r>
              <a:rPr lang="cs-CZ" altLang="cs-CZ" sz="1200" noProof="1">
                <a:solidFill>
                  <a:srgbClr val="00009A"/>
                </a:solidFill>
                <a:latin typeface="Tahoma" pitchFamily="34" charset="0"/>
              </a:rPr>
              <a:t>;        3  XH, XH3 positive, XH2 negative</a:t>
            </a:r>
          </a:p>
          <a:p>
            <a:pPr eaLnBrk="1" hangingPunct="1">
              <a:spcBef>
                <a:spcPct val="0"/>
              </a:spcBef>
              <a:buClrTx/>
              <a:buFontTx/>
              <a:buNone/>
            </a:pPr>
            <a:r>
              <a:rPr lang="cs-CZ" altLang="cs-CZ" sz="1200" noProof="1">
                <a:solidFill>
                  <a:srgbClr val="00009A"/>
                </a:solidFill>
                <a:latin typeface="Tahoma" pitchFamily="34" charset="0"/>
              </a:rPr>
              <a:t>;NS: 4 * n, total number of scans: NS * TD0</a:t>
            </a:r>
          </a:p>
          <a:p>
            <a:pPr eaLnBrk="1" hangingPunct="1">
              <a:spcBef>
                <a:spcPct val="0"/>
              </a:spcBef>
              <a:buClrTx/>
              <a:buFontTx/>
              <a:buNone/>
            </a:pPr>
            <a:r>
              <a:rPr lang="cs-CZ" altLang="cs-CZ" sz="1200" noProof="1">
                <a:solidFill>
                  <a:srgbClr val="00009A"/>
                </a:solidFill>
                <a:latin typeface="Tahoma" pitchFamily="34" charset="0"/>
              </a:rPr>
              <a:t>;DS: 16</a:t>
            </a:r>
          </a:p>
          <a:p>
            <a:pPr eaLnBrk="1" hangingPunct="1">
              <a:spcBef>
                <a:spcPct val="0"/>
              </a:spcBef>
              <a:buClrTx/>
              <a:buFontTx/>
              <a:buNone/>
            </a:pPr>
            <a:r>
              <a:rPr lang="cs-CZ" altLang="cs-CZ" sz="1200" noProof="1">
                <a:solidFill>
                  <a:srgbClr val="00009A"/>
                </a:solidFill>
                <a:latin typeface="Tahoma" pitchFamily="34" charset="0"/>
              </a:rPr>
              <a:t>;cpd2: decoupling according to sequence defined by cpdprg2</a:t>
            </a:r>
          </a:p>
          <a:p>
            <a:pPr eaLnBrk="1" hangingPunct="1">
              <a:spcBef>
                <a:spcPct val="0"/>
              </a:spcBef>
              <a:buClrTx/>
              <a:buFontTx/>
              <a:buNone/>
            </a:pPr>
            <a:r>
              <a:rPr lang="cs-CZ" altLang="cs-CZ" sz="1200" noProof="1">
                <a:solidFill>
                  <a:srgbClr val="00009A"/>
                </a:solidFill>
                <a:latin typeface="Tahoma" pitchFamily="34" charset="0"/>
              </a:rPr>
              <a:t>;pcpd2: f2 channel - 90 degree pulse for decoupling sequence</a:t>
            </a:r>
          </a:p>
          <a:p>
            <a:pPr eaLnBrk="1" hangingPunct="1">
              <a:spcBef>
                <a:spcPct val="0"/>
              </a:spcBef>
              <a:buClrTx/>
              <a:buFontTx/>
              <a:buNone/>
            </a:pPr>
            <a:endParaRPr lang="cs-CZ" altLang="cs-CZ" sz="1200" noProof="1">
              <a:solidFill>
                <a:srgbClr val="00009A"/>
              </a:solidFill>
              <a:latin typeface="Tahoma" pitchFamily="34" charset="0"/>
            </a:endParaRPr>
          </a:p>
          <a:p>
            <a:pPr eaLnBrk="1" hangingPunct="1">
              <a:spcBef>
                <a:spcPct val="0"/>
              </a:spcBef>
              <a:buClrTx/>
              <a:buFontTx/>
              <a:buNone/>
            </a:pPr>
            <a:r>
              <a:rPr lang="cs-CZ" altLang="cs-CZ" sz="1200" noProof="1">
                <a:solidFill>
                  <a:srgbClr val="00009A"/>
                </a:solidFill>
                <a:latin typeface="Tahoma" pitchFamily="34" charset="0"/>
              </a:rPr>
              <a:t>;$Id: ineptrd,v 1.8 2002/06/12 09:05:00 ber Exp $</a:t>
            </a:r>
          </a:p>
          <a:p>
            <a:pPr eaLnBrk="1" hangingPunct="1">
              <a:spcBef>
                <a:spcPct val="0"/>
              </a:spcBef>
              <a:buClrTx/>
              <a:buFontTx/>
              <a:buNone/>
            </a:pPr>
            <a:endParaRPr lang="cs-CZ" altLang="cs-CZ" sz="1200" noProof="1">
              <a:solidFill>
                <a:srgbClr val="00009A"/>
              </a:solidFill>
              <a:latin typeface="Tahoma" pitchFamily="34" charset="0"/>
            </a:endParaRPr>
          </a:p>
          <a:p>
            <a:pPr eaLnBrk="1" hangingPunct="1">
              <a:spcBef>
                <a:spcPct val="0"/>
              </a:spcBef>
              <a:buClrTx/>
              <a:buFontTx/>
              <a:buNone/>
            </a:pPr>
            <a:endParaRPr lang="cs-CZ" altLang="cs-CZ" sz="1200" noProof="1">
              <a:solidFill>
                <a:srgbClr val="00009A"/>
              </a:solidFill>
              <a:latin typeface="Tahoma" pitchFamily="34" charset="0"/>
            </a:endParaRPr>
          </a:p>
        </p:txBody>
      </p:sp>
      <p:sp>
        <p:nvSpPr>
          <p:cNvPr id="90119" name="TextBox 1"/>
          <p:cNvSpPr txBox="1">
            <a:spLocks noChangeArrowheads="1"/>
          </p:cNvSpPr>
          <p:nvPr/>
        </p:nvSpPr>
        <p:spPr bwMode="auto">
          <a:xfrm>
            <a:off x="9604375" y="6489701"/>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l"/>
              <a:defRPr sz="3200">
                <a:solidFill>
                  <a:schemeClr val="tx1"/>
                </a:solidFill>
                <a:latin typeface="Arial"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Arial"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Arial"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Arial"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MS PGothic" pitchFamily="34" charset="-128"/>
              </a:defRPr>
            </a:lvl9pPr>
          </a:lstStyle>
          <a:p>
            <a:pPr algn="ctr" eaLnBrk="1" hangingPunct="1">
              <a:spcBef>
                <a:spcPct val="0"/>
              </a:spcBef>
              <a:buClrTx/>
              <a:buFontTx/>
              <a:buNone/>
            </a:pPr>
            <a:r>
              <a:rPr lang="en-US" altLang="cs-CZ" sz="1200">
                <a:solidFill>
                  <a:srgbClr val="FF0000"/>
                </a:solidFill>
                <a:latin typeface="Tahoma" pitchFamily="34" charset="0"/>
              </a:rPr>
              <a:t>23.10.2012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en-US" sz="4000" b="1" dirty="0"/>
              <a:t>Magnetic moment</a:t>
            </a:r>
            <a:endParaRPr lang="cs-CZ" sz="4000" b="1" dirty="0"/>
          </a:p>
        </p:txBody>
      </p:sp>
      <p:grpSp>
        <p:nvGrpSpPr>
          <p:cNvPr id="4" name="Group 3">
            <a:extLst>
              <a:ext uri="{FF2B5EF4-FFF2-40B4-BE49-F238E27FC236}">
                <a16:creationId xmlns:a16="http://schemas.microsoft.com/office/drawing/2014/main" id="{80CB58E0-743F-3843-BB4A-77B7EE0A6AF2}"/>
              </a:ext>
            </a:extLst>
          </p:cNvPr>
          <p:cNvGrpSpPr/>
          <p:nvPr/>
        </p:nvGrpSpPr>
        <p:grpSpPr>
          <a:xfrm>
            <a:off x="8597922" y="1066352"/>
            <a:ext cx="3289278" cy="2729035"/>
            <a:chOff x="7391400" y="0"/>
            <a:chExt cx="3289278" cy="2729035"/>
          </a:xfrm>
        </p:grpSpPr>
        <p:pic>
          <p:nvPicPr>
            <p:cNvPr id="5" name="Picture 3" descr="spins.gif">
              <a:extLst>
                <a:ext uri="{FF2B5EF4-FFF2-40B4-BE49-F238E27FC236}">
                  <a16:creationId xmlns:a16="http://schemas.microsoft.com/office/drawing/2014/main" id="{FC5771AD-8F02-714B-B6CE-F9F4410EF5AF}"/>
                </a:ext>
              </a:extLst>
            </p:cNvPr>
            <p:cNvPicPr>
              <a:picLocks noChangeAspect="1"/>
            </p:cNvPicPr>
            <p:nvPr/>
          </p:nvPicPr>
          <p:blipFill>
            <a:blip r:embed="rId2" cstate="print">
              <a:extLst>
                <a:ext uri="{28A0092B-C50C-407E-A947-70E740481C1C}">
                  <a14:useLocalDpi xmlns:a14="http://schemas.microsoft.com/office/drawing/2010/main" val="0"/>
                </a:ext>
              </a:extLst>
            </a:blip>
            <a:srcRect b="25309"/>
            <a:stretch>
              <a:fillRect/>
            </a:stretch>
          </p:blipFill>
          <p:spPr bwMode="auto">
            <a:xfrm>
              <a:off x="7391400" y="0"/>
              <a:ext cx="2946400" cy="212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CE703326-FFA5-8243-8331-9F555FE00156}"/>
                </a:ext>
              </a:extLst>
            </p:cNvPr>
            <p:cNvSpPr/>
            <p:nvPr/>
          </p:nvSpPr>
          <p:spPr>
            <a:xfrm>
              <a:off x="7416452" y="1706224"/>
              <a:ext cx="3264226" cy="1022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C00000"/>
                  </a:solidFill>
                </a:rPr>
                <a:t>No </a:t>
              </a:r>
              <a:r>
                <a:rPr lang="cs-CZ" dirty="0" err="1">
                  <a:solidFill>
                    <a:srgbClr val="C00000"/>
                  </a:solidFill>
                </a:rPr>
                <a:t>magnetic</a:t>
              </a:r>
              <a:r>
                <a:rPr lang="cs-CZ" dirty="0">
                  <a:solidFill>
                    <a:srgbClr val="C00000"/>
                  </a:solidFill>
                </a:rPr>
                <a:t> </a:t>
              </a:r>
              <a:r>
                <a:rPr lang="cs-CZ" dirty="0" err="1">
                  <a:solidFill>
                    <a:srgbClr val="C00000"/>
                  </a:solidFill>
                </a:rPr>
                <a:t>field</a:t>
              </a:r>
              <a:endParaRPr lang="x-none">
                <a:solidFill>
                  <a:srgbClr val="C00000"/>
                </a:solidFill>
              </a:endParaRPr>
            </a:p>
          </p:txBody>
        </p:sp>
      </p:grpSp>
      <p:grpSp>
        <p:nvGrpSpPr>
          <p:cNvPr id="8" name="Group 4">
            <a:extLst>
              <a:ext uri="{FF2B5EF4-FFF2-40B4-BE49-F238E27FC236}">
                <a16:creationId xmlns:a16="http://schemas.microsoft.com/office/drawing/2014/main" id="{6FD4FD94-31F7-3040-9569-B5D3AA28750F}"/>
              </a:ext>
            </a:extLst>
          </p:cNvPr>
          <p:cNvGrpSpPr/>
          <p:nvPr/>
        </p:nvGrpSpPr>
        <p:grpSpPr>
          <a:xfrm>
            <a:off x="8027741" y="3731866"/>
            <a:ext cx="3784600" cy="2808515"/>
            <a:chOff x="6883400" y="3124200"/>
            <a:chExt cx="3784600" cy="2808515"/>
          </a:xfrm>
        </p:grpSpPr>
        <p:pic>
          <p:nvPicPr>
            <p:cNvPr id="9" name="Picture 2" descr="precession.gif">
              <a:extLst>
                <a:ext uri="{FF2B5EF4-FFF2-40B4-BE49-F238E27FC236}">
                  <a16:creationId xmlns:a16="http://schemas.microsoft.com/office/drawing/2014/main" id="{329C43BB-F4AC-1A4B-9803-9FAE2D7370A3}"/>
                </a:ext>
              </a:extLst>
            </p:cNvPr>
            <p:cNvPicPr>
              <a:picLocks noChangeAspect="1"/>
            </p:cNvPicPr>
            <p:nvPr/>
          </p:nvPicPr>
          <p:blipFill>
            <a:blip r:embed="rId3" cstate="print">
              <a:extLst>
                <a:ext uri="{28A0092B-C50C-407E-A947-70E740481C1C}">
                  <a14:useLocalDpi xmlns:a14="http://schemas.microsoft.com/office/drawing/2010/main" val="0"/>
                </a:ext>
              </a:extLst>
            </a:blip>
            <a:srcRect b="28448"/>
            <a:stretch>
              <a:fillRect/>
            </a:stretch>
          </p:blipFill>
          <p:spPr bwMode="auto">
            <a:xfrm>
              <a:off x="6883400" y="3124200"/>
              <a:ext cx="3784600" cy="253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a:extLst>
                <a:ext uri="{FF2B5EF4-FFF2-40B4-BE49-F238E27FC236}">
                  <a16:creationId xmlns:a16="http://schemas.microsoft.com/office/drawing/2014/main" id="{4B75956D-E014-7C4A-A77F-C8D72D9604DF}"/>
                </a:ext>
              </a:extLst>
            </p:cNvPr>
            <p:cNvSpPr/>
            <p:nvPr/>
          </p:nvSpPr>
          <p:spPr>
            <a:xfrm>
              <a:off x="7206346" y="5584372"/>
              <a:ext cx="2946400" cy="34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1" name="Rectangle 1">
            <a:extLst>
              <a:ext uri="{FF2B5EF4-FFF2-40B4-BE49-F238E27FC236}">
                <a16:creationId xmlns:a16="http://schemas.microsoft.com/office/drawing/2014/main" id="{CE703326-FFA5-8243-8331-9F555FE00156}"/>
              </a:ext>
            </a:extLst>
          </p:cNvPr>
          <p:cNvSpPr/>
          <p:nvPr/>
        </p:nvSpPr>
        <p:spPr>
          <a:xfrm>
            <a:off x="8687691" y="6062597"/>
            <a:ext cx="3264226" cy="62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C00000"/>
                </a:solidFill>
              </a:rPr>
              <a:t>In </a:t>
            </a:r>
            <a:r>
              <a:rPr lang="cs-CZ" dirty="0" err="1">
                <a:solidFill>
                  <a:srgbClr val="C00000"/>
                </a:solidFill>
              </a:rPr>
              <a:t>magnetic</a:t>
            </a:r>
            <a:r>
              <a:rPr lang="cs-CZ" dirty="0">
                <a:solidFill>
                  <a:srgbClr val="C00000"/>
                </a:solidFill>
              </a:rPr>
              <a:t> </a:t>
            </a:r>
            <a:r>
              <a:rPr lang="cs-CZ" dirty="0" err="1">
                <a:solidFill>
                  <a:srgbClr val="C00000"/>
                </a:solidFill>
              </a:rPr>
              <a:t>field</a:t>
            </a:r>
            <a:r>
              <a:rPr lang="cs-CZ" dirty="0">
                <a:solidFill>
                  <a:srgbClr val="C00000"/>
                </a:solidFill>
              </a:rPr>
              <a:t> B</a:t>
            </a:r>
            <a:r>
              <a:rPr lang="cs-CZ" baseline="-25000" dirty="0">
                <a:solidFill>
                  <a:srgbClr val="C00000"/>
                </a:solidFill>
              </a:rPr>
              <a:t>0</a:t>
            </a:r>
            <a:endParaRPr lang="x-none" baseline="-25000">
              <a:solidFill>
                <a:srgbClr val="C00000"/>
              </a:solidFill>
            </a:endParaRPr>
          </a:p>
        </p:txBody>
      </p:sp>
      <p:sp>
        <p:nvSpPr>
          <p:cNvPr id="12" name="Obdélník 11"/>
          <p:cNvSpPr/>
          <p:nvPr/>
        </p:nvSpPr>
        <p:spPr>
          <a:xfrm>
            <a:off x="592897" y="1367972"/>
            <a:ext cx="7874697" cy="4247317"/>
          </a:xfrm>
          <a:prstGeom prst="rect">
            <a:avLst/>
          </a:prstGeom>
        </p:spPr>
        <p:txBody>
          <a:bodyPr wrap="square">
            <a:spAutoFit/>
          </a:bodyPr>
          <a:lstStyle/>
          <a:p>
            <a:pPr>
              <a:lnSpc>
                <a:spcPct val="150000"/>
              </a:lnSpc>
            </a:pPr>
            <a:r>
              <a:rPr lang="cs-CZ" dirty="0" err="1"/>
              <a:t>Onl</a:t>
            </a:r>
            <a:r>
              <a:rPr lang="en-US" dirty="0"/>
              <a:t>y</a:t>
            </a:r>
            <a:r>
              <a:rPr lang="cs-CZ" dirty="0"/>
              <a:t> </a:t>
            </a:r>
            <a:r>
              <a:rPr lang="cs-CZ" dirty="0" err="1"/>
              <a:t>nuclei</a:t>
            </a:r>
            <a:r>
              <a:rPr lang="cs-CZ" dirty="0"/>
              <a:t> </a:t>
            </a:r>
            <a:r>
              <a:rPr lang="cs-CZ" dirty="0" err="1"/>
              <a:t>with</a:t>
            </a:r>
            <a:r>
              <a:rPr lang="cs-CZ" dirty="0"/>
              <a:t> non-</a:t>
            </a:r>
            <a:r>
              <a:rPr lang="cs-CZ" dirty="0" err="1"/>
              <a:t>zero</a:t>
            </a:r>
            <a:r>
              <a:rPr lang="cs-CZ" dirty="0"/>
              <a:t> </a:t>
            </a:r>
            <a:r>
              <a:rPr lang="cs-CZ" dirty="0" err="1"/>
              <a:t>spins</a:t>
            </a:r>
            <a:r>
              <a:rPr lang="cs-CZ" dirty="0"/>
              <a:t> </a:t>
            </a:r>
            <a:r>
              <a:rPr lang="cs-CZ" dirty="0" err="1"/>
              <a:t>have</a:t>
            </a:r>
            <a:r>
              <a:rPr lang="cs-CZ" dirty="0"/>
              <a:t> </a:t>
            </a:r>
            <a:r>
              <a:rPr lang="cs-CZ" dirty="0" err="1"/>
              <a:t>magnetic</a:t>
            </a:r>
            <a:r>
              <a:rPr lang="cs-CZ" dirty="0"/>
              <a:t> </a:t>
            </a:r>
            <a:r>
              <a:rPr lang="cs-CZ" dirty="0" err="1"/>
              <a:t>moments</a:t>
            </a:r>
            <a:r>
              <a:rPr lang="cs-CZ" dirty="0"/>
              <a:t> </a:t>
            </a:r>
            <a:r>
              <a:rPr lang="cs-CZ" dirty="0" err="1"/>
              <a:t>and</a:t>
            </a:r>
            <a:r>
              <a:rPr lang="cs-CZ" dirty="0"/>
              <a:t> are active in NMR</a:t>
            </a:r>
          </a:p>
          <a:p>
            <a:pPr>
              <a:lnSpc>
                <a:spcPct val="150000"/>
              </a:lnSpc>
            </a:pPr>
            <a:r>
              <a:rPr lang="cs-CZ" dirty="0" err="1"/>
              <a:t>Magnetic</a:t>
            </a:r>
            <a:r>
              <a:rPr lang="cs-CZ" dirty="0"/>
              <a:t> moment</a:t>
            </a:r>
            <a:r>
              <a:rPr lang="en-US" dirty="0"/>
              <a:t>					</a:t>
            </a:r>
          </a:p>
          <a:p>
            <a:pPr>
              <a:lnSpc>
                <a:spcPct val="150000"/>
              </a:lnSpc>
            </a:pPr>
            <a:endParaRPr lang="en-US" dirty="0">
              <a:cs typeface="Calibri"/>
            </a:endParaRPr>
          </a:p>
          <a:p>
            <a:pPr>
              <a:lnSpc>
                <a:spcPct val="150000"/>
              </a:lnSpc>
            </a:pPr>
            <a:endParaRPr lang="en-US" dirty="0">
              <a:cs typeface="Calibri"/>
            </a:endParaRPr>
          </a:p>
          <a:p>
            <a:pPr>
              <a:lnSpc>
                <a:spcPct val="150000"/>
              </a:lnSpc>
            </a:pPr>
            <a:endParaRPr lang="en-US" dirty="0">
              <a:cs typeface="Calibri"/>
            </a:endParaRPr>
          </a:p>
          <a:p>
            <a:pPr>
              <a:lnSpc>
                <a:spcPct val="150000"/>
              </a:lnSpc>
            </a:pPr>
            <a:r>
              <a:rPr lang="en-US" dirty="0">
                <a:cs typeface="Calibri"/>
              </a:rPr>
              <a:t>ħ=h/2</a:t>
            </a:r>
            <a:r>
              <a:rPr lang="en-US" dirty="0">
                <a:cs typeface="Calibri"/>
                <a:sym typeface="Symbol"/>
              </a:rPr>
              <a:t></a:t>
            </a:r>
            <a:r>
              <a:rPr lang="en-US" dirty="0"/>
              <a:t>	h  Planck’s constant</a:t>
            </a:r>
            <a:r>
              <a:rPr lang="cs-CZ" dirty="0"/>
              <a:t>		</a:t>
            </a:r>
            <a:r>
              <a:rPr lang="cs-CZ" dirty="0">
                <a:sym typeface="Symbol"/>
              </a:rPr>
              <a:t></a:t>
            </a:r>
            <a:r>
              <a:rPr lang="en-US" dirty="0">
                <a:sym typeface="Symbol"/>
              </a:rPr>
              <a:t>  </a:t>
            </a:r>
            <a:r>
              <a:rPr lang="cs-CZ" dirty="0" err="1">
                <a:sym typeface="Symbol"/>
              </a:rPr>
              <a:t>magnetogyric</a:t>
            </a:r>
            <a:r>
              <a:rPr lang="cs-CZ" dirty="0">
                <a:sym typeface="Symbol"/>
              </a:rPr>
              <a:t> ratio</a:t>
            </a:r>
            <a:r>
              <a:rPr lang="en-US" dirty="0">
                <a:sym typeface="Symbol"/>
              </a:rPr>
              <a:t>, specific to isotopes</a:t>
            </a:r>
            <a:endParaRPr lang="en-US" dirty="0"/>
          </a:p>
          <a:p>
            <a:pPr>
              <a:lnSpc>
                <a:spcPct val="150000"/>
              </a:lnSpc>
            </a:pPr>
            <a:endParaRPr lang="en-US" dirty="0"/>
          </a:p>
          <a:p>
            <a:pPr>
              <a:lnSpc>
                <a:spcPct val="150000"/>
              </a:lnSpc>
            </a:pPr>
            <a:r>
              <a:rPr lang="cs-CZ" dirty="0" err="1"/>
              <a:t>Isotopes</a:t>
            </a:r>
            <a:r>
              <a:rPr lang="cs-CZ" dirty="0"/>
              <a:t> </a:t>
            </a:r>
            <a:r>
              <a:rPr lang="cs-CZ" dirty="0" err="1"/>
              <a:t>differ</a:t>
            </a:r>
            <a:r>
              <a:rPr lang="cs-CZ" dirty="0"/>
              <a:t> b</a:t>
            </a:r>
            <a:r>
              <a:rPr lang="en-US" dirty="0"/>
              <a:t>y</a:t>
            </a:r>
            <a:r>
              <a:rPr lang="cs-CZ" dirty="0"/>
              <a:t> </a:t>
            </a:r>
            <a:r>
              <a:rPr lang="cs-CZ" dirty="0" err="1"/>
              <a:t>the</a:t>
            </a:r>
            <a:r>
              <a:rPr lang="en-US" dirty="0"/>
              <a:t> number of neutrons and have generally different spins. </a:t>
            </a:r>
          </a:p>
          <a:p>
            <a:pPr>
              <a:lnSpc>
                <a:spcPct val="150000"/>
              </a:lnSpc>
            </a:pPr>
            <a:r>
              <a:rPr lang="en-US" dirty="0"/>
              <a:t>In NMR, we refer to isotopes rather than elements, e.g. </a:t>
            </a:r>
            <a:r>
              <a:rPr lang="en-US" baseline="30000" dirty="0"/>
              <a:t>1</a:t>
            </a:r>
            <a:r>
              <a:rPr lang="en-US" dirty="0"/>
              <a:t>H (proton) or </a:t>
            </a:r>
            <a:r>
              <a:rPr lang="en-US" baseline="30000" dirty="0"/>
              <a:t>13</a:t>
            </a:r>
            <a:r>
              <a:rPr lang="en-US" dirty="0"/>
              <a:t>C instead of hydrogen and carbon</a:t>
            </a:r>
            <a:endParaRPr lang="cs-CZ" dirty="0"/>
          </a:p>
        </p:txBody>
      </p:sp>
      <p:pic>
        <p:nvPicPr>
          <p:cNvPr id="13" name="Picture 3"/>
          <p:cNvPicPr>
            <a:picLocks noChangeAspect="1" noChangeArrowheads="1"/>
          </p:cNvPicPr>
          <p:nvPr/>
        </p:nvPicPr>
        <p:blipFill>
          <a:blip r:embed="rId4" cstate="print"/>
          <a:srcRect t="38386"/>
          <a:stretch>
            <a:fillRect/>
          </a:stretch>
        </p:blipFill>
        <p:spPr bwMode="auto">
          <a:xfrm>
            <a:off x="2267668" y="2385527"/>
            <a:ext cx="4124325" cy="751200"/>
          </a:xfrm>
          <a:prstGeom prst="rect">
            <a:avLst/>
          </a:prstGeom>
          <a:noFill/>
          <a:ln w="9525">
            <a:noFill/>
            <a:miter lim="800000"/>
            <a:headEnd/>
            <a:tailEnd/>
          </a:ln>
        </p:spPr>
      </p:pic>
    </p:spTree>
    <p:extLst>
      <p:ext uri="{BB962C8B-B14F-4D97-AF65-F5344CB8AC3E}">
        <p14:creationId xmlns:p14="http://schemas.microsoft.com/office/powerpoint/2010/main" val="928166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CID-15N-HSQC_JCh.png"/>
          <p:cNvPicPr>
            <a:picLocks noChangeAspect="1"/>
          </p:cNvPicPr>
          <p:nvPr/>
        </p:nvPicPr>
        <p:blipFill>
          <a:blip r:embed="rId2" cstate="print"/>
          <a:stretch>
            <a:fillRect/>
          </a:stretch>
        </p:blipFill>
        <p:spPr>
          <a:xfrm>
            <a:off x="6374072" y="2146447"/>
            <a:ext cx="5557880" cy="4294725"/>
          </a:xfrm>
          <a:prstGeom prst="rect">
            <a:avLst/>
          </a:prstGeom>
        </p:spPr>
      </p:pic>
      <p:pic>
        <p:nvPicPr>
          <p:cNvPr id="4" name="Picture 5" descr="Screen Shot 2013-10-09 at 9.53.04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499" y="2496606"/>
            <a:ext cx="4986481" cy="3543298"/>
          </a:xfrm>
          <a:prstGeom prst="rect">
            <a:avLst/>
          </a:prstGeom>
        </p:spPr>
      </p:pic>
      <p:sp>
        <p:nvSpPr>
          <p:cNvPr id="5" name="TextBox 6"/>
          <p:cNvSpPr txBox="1"/>
          <p:nvPr/>
        </p:nvSpPr>
        <p:spPr>
          <a:xfrm>
            <a:off x="1139869" y="1935026"/>
            <a:ext cx="5060515" cy="369332"/>
          </a:xfrm>
          <a:prstGeom prst="rect">
            <a:avLst/>
          </a:prstGeom>
          <a:noFill/>
        </p:spPr>
        <p:txBody>
          <a:bodyPr wrap="square" rtlCol="0">
            <a:spAutoFit/>
          </a:bodyPr>
          <a:lstStyle/>
          <a:p>
            <a:r>
              <a:rPr lang="cs-CZ" dirty="0"/>
              <a:t>1D proton </a:t>
            </a:r>
            <a:r>
              <a:rPr lang="cs-CZ" dirty="0" err="1"/>
              <a:t>spectrum</a:t>
            </a:r>
            <a:r>
              <a:rPr lang="cs-CZ" dirty="0"/>
              <a:t> </a:t>
            </a:r>
            <a:r>
              <a:rPr lang="cs-CZ" dirty="0" err="1"/>
              <a:t>of</a:t>
            </a:r>
            <a:r>
              <a:rPr lang="cs-CZ" dirty="0"/>
              <a:t> a protein		</a:t>
            </a:r>
            <a:endParaRPr lang="en-US" dirty="0"/>
          </a:p>
        </p:txBody>
      </p:sp>
      <p:sp>
        <p:nvSpPr>
          <p:cNvPr id="6" name="TextBox 7"/>
          <p:cNvSpPr txBox="1"/>
          <p:nvPr/>
        </p:nvSpPr>
        <p:spPr>
          <a:xfrm>
            <a:off x="1246828" y="6161564"/>
            <a:ext cx="5542278" cy="338554"/>
          </a:xfrm>
          <a:prstGeom prst="rect">
            <a:avLst/>
          </a:prstGeom>
          <a:noFill/>
        </p:spPr>
        <p:txBody>
          <a:bodyPr wrap="square" rtlCol="0">
            <a:spAutoFit/>
          </a:bodyPr>
          <a:lstStyle/>
          <a:p>
            <a:r>
              <a:rPr lang="en-US" sz="1600" baseline="30000" dirty="0"/>
              <a:t>1</a:t>
            </a:r>
            <a:r>
              <a:rPr lang="en-US" sz="1600" dirty="0"/>
              <a:t>H 1D, Cavanagh et al., </a:t>
            </a:r>
            <a:r>
              <a:rPr lang="cs-CZ" sz="1600" dirty="0"/>
              <a:t>Protein NMR </a:t>
            </a:r>
            <a:r>
              <a:rPr lang="cs-CZ" sz="1600" dirty="0" err="1"/>
              <a:t>Spectroscopy</a:t>
            </a:r>
            <a:r>
              <a:rPr lang="cs-CZ" sz="1600" dirty="0"/>
              <a:t>, </a:t>
            </a:r>
            <a:r>
              <a:rPr lang="en-US" sz="1600" dirty="0"/>
              <a:t>2007</a:t>
            </a:r>
          </a:p>
        </p:txBody>
      </p:sp>
      <p:cxnSp>
        <p:nvCxnSpPr>
          <p:cNvPr id="7" name="Straight Arrow Connector 2"/>
          <p:cNvCxnSpPr/>
          <p:nvPr/>
        </p:nvCxnSpPr>
        <p:spPr>
          <a:xfrm>
            <a:off x="3871674" y="4085926"/>
            <a:ext cx="0" cy="53933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4"/>
          <p:cNvSpPr txBox="1"/>
          <p:nvPr/>
        </p:nvSpPr>
        <p:spPr>
          <a:xfrm rot="16200000">
            <a:off x="3467817" y="3526704"/>
            <a:ext cx="782665" cy="276999"/>
          </a:xfrm>
          <a:prstGeom prst="rect">
            <a:avLst/>
          </a:prstGeom>
          <a:noFill/>
        </p:spPr>
        <p:txBody>
          <a:bodyPr wrap="square" rtlCol="0">
            <a:spAutoFit/>
          </a:bodyPr>
          <a:lstStyle/>
          <a:p>
            <a:r>
              <a:rPr lang="en-US" sz="1200" dirty="0"/>
              <a:t>water</a:t>
            </a:r>
          </a:p>
        </p:txBody>
      </p:sp>
      <p:sp>
        <p:nvSpPr>
          <p:cNvPr id="10" name="Title 1">
            <a:extLst>
              <a:ext uri="{FF2B5EF4-FFF2-40B4-BE49-F238E27FC236}">
                <a16:creationId xmlns:a16="http://schemas.microsoft.com/office/drawing/2014/main" id="{52388778-6628-413C-A755-36739DFD6466}"/>
              </a:ext>
            </a:extLst>
          </p:cNvPr>
          <p:cNvSpPr txBox="1">
            <a:spLocks/>
          </p:cNvSpPr>
          <p:nvPr/>
        </p:nvSpPr>
        <p:spPr>
          <a:xfrm>
            <a:off x="1298531" y="325677"/>
            <a:ext cx="9144000" cy="126694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Example</a:t>
            </a:r>
            <a:r>
              <a:rPr kumimoji="0" lang="cs-CZ" sz="4000" b="1" i="0" u="none" strike="noStrike" kern="1200" cap="none" spc="0" normalizeH="0" baseline="0" noProof="0" dirty="0">
                <a:ln>
                  <a:noFill/>
                </a:ln>
                <a:solidFill>
                  <a:schemeClr val="tx1"/>
                </a:solidFill>
                <a:effectLst/>
                <a:uLnTx/>
                <a:uFillTx/>
                <a:latin typeface="+mj-lt"/>
                <a:ea typeface="+mj-ea"/>
                <a:cs typeface="+mj-cs"/>
              </a:rPr>
              <a:t>s</a:t>
            </a:r>
          </a:p>
        </p:txBody>
      </p:sp>
      <p:sp>
        <p:nvSpPr>
          <p:cNvPr id="11" name="TextovéPole 10"/>
          <p:cNvSpPr txBox="1"/>
          <p:nvPr/>
        </p:nvSpPr>
        <p:spPr>
          <a:xfrm>
            <a:off x="6839211" y="1853852"/>
            <a:ext cx="4470263" cy="646331"/>
          </a:xfrm>
          <a:prstGeom prst="rect">
            <a:avLst/>
          </a:prstGeom>
          <a:noFill/>
        </p:spPr>
        <p:txBody>
          <a:bodyPr wrap="none" rtlCol="0">
            <a:spAutoFit/>
          </a:bodyPr>
          <a:lstStyle/>
          <a:p>
            <a:r>
              <a:rPr lang="cs-CZ" dirty="0"/>
              <a:t> </a:t>
            </a:r>
            <a:r>
              <a:rPr lang="en-US" baseline="30000" dirty="0"/>
              <a:t>1</a:t>
            </a:r>
            <a:r>
              <a:rPr lang="en-US" dirty="0"/>
              <a:t>H-</a:t>
            </a:r>
            <a:r>
              <a:rPr lang="en-US" baseline="30000" dirty="0"/>
              <a:t>15</a:t>
            </a:r>
            <a:r>
              <a:rPr lang="en-US" dirty="0"/>
              <a:t>N HSQC</a:t>
            </a:r>
            <a:r>
              <a:rPr lang="cs-CZ" dirty="0"/>
              <a:t> </a:t>
            </a:r>
            <a:r>
              <a:rPr lang="cs-CZ" dirty="0" err="1"/>
              <a:t>of</a:t>
            </a:r>
            <a:r>
              <a:rPr lang="cs-CZ" dirty="0"/>
              <a:t> a </a:t>
            </a:r>
            <a:r>
              <a:rPr lang="cs-CZ" dirty="0" err="1"/>
              <a:t>well</a:t>
            </a:r>
            <a:r>
              <a:rPr lang="cs-CZ" dirty="0"/>
              <a:t> </a:t>
            </a:r>
            <a:r>
              <a:rPr lang="cs-CZ" dirty="0" err="1"/>
              <a:t>folded</a:t>
            </a:r>
            <a:r>
              <a:rPr lang="cs-CZ" dirty="0"/>
              <a:t> protein </a:t>
            </a:r>
            <a:r>
              <a:rPr lang="cs-CZ" dirty="0" err="1"/>
              <a:t>at</a:t>
            </a:r>
            <a:r>
              <a:rPr lang="cs-CZ" dirty="0"/>
              <a:t> 293 K</a:t>
            </a:r>
          </a:p>
          <a:p>
            <a:r>
              <a:rPr lang="cs-CZ" dirty="0" err="1"/>
              <a:t>with</a:t>
            </a:r>
            <a:r>
              <a:rPr lang="cs-CZ" dirty="0"/>
              <a:t> </a:t>
            </a:r>
            <a:r>
              <a:rPr lang="cs-CZ" dirty="0" err="1"/>
              <a:t>approximately</a:t>
            </a:r>
            <a:r>
              <a:rPr lang="en-US" dirty="0"/>
              <a:t> 155 a</a:t>
            </a:r>
            <a:r>
              <a:rPr lang="cs-CZ" dirty="0"/>
              <a:t>mino </a:t>
            </a:r>
            <a:r>
              <a:rPr lang="en-US" dirty="0"/>
              <a:t>a</a:t>
            </a:r>
            <a:r>
              <a:rPr lang="cs-CZ" dirty="0" err="1"/>
              <a:t>cids</a:t>
            </a:r>
            <a:r>
              <a:rPr lang="en-US" dirty="0"/>
              <a:t>,</a:t>
            </a:r>
            <a:r>
              <a:rPr lang="cs-CZ" dirty="0"/>
              <a:t> </a:t>
            </a:r>
            <a:r>
              <a:rPr lang="en-US" dirty="0"/>
              <a:t>600MHz</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3B307-9E81-4A66-881D-151D7446489E}"/>
              </a:ext>
            </a:extLst>
          </p:cNvPr>
          <p:cNvSpPr>
            <a:spLocks noGrp="1"/>
          </p:cNvSpPr>
          <p:nvPr>
            <p:ph type="ctrTitle"/>
          </p:nvPr>
        </p:nvSpPr>
        <p:spPr>
          <a:xfrm>
            <a:off x="1524000" y="0"/>
            <a:ext cx="9144000" cy="2387600"/>
          </a:xfrm>
        </p:spPr>
        <p:txBody>
          <a:bodyPr>
            <a:normAutofit/>
          </a:bodyPr>
          <a:lstStyle/>
          <a:p>
            <a:r>
              <a:rPr lang="cs-CZ" sz="4400" b="1" dirty="0" err="1"/>
              <a:t>Additional</a:t>
            </a:r>
            <a:r>
              <a:rPr lang="cs-CZ" sz="4400" b="1" dirty="0"/>
              <a:t> </a:t>
            </a:r>
            <a:r>
              <a:rPr lang="cs-CZ" sz="4400" b="1" dirty="0" err="1"/>
              <a:t>reading</a:t>
            </a:r>
            <a:br>
              <a:rPr lang="cs-CZ" dirty="0"/>
            </a:br>
            <a:br>
              <a:rPr lang="cs-CZ" sz="1800" dirty="0"/>
            </a:br>
            <a:r>
              <a:rPr lang="cs-CZ" sz="2000" dirty="0">
                <a:hlinkClick r:id="rId2"/>
              </a:rPr>
              <a:t>Keeler-2002-Understanding_NMR_Spectroscopy.pdf (cam.ac.uk)</a:t>
            </a:r>
            <a:endParaRPr lang="cs-CZ" sz="2000" dirty="0"/>
          </a:p>
        </p:txBody>
      </p:sp>
      <p:sp>
        <p:nvSpPr>
          <p:cNvPr id="3" name="Podnadpis 2">
            <a:extLst>
              <a:ext uri="{FF2B5EF4-FFF2-40B4-BE49-F238E27FC236}">
                <a16:creationId xmlns:a16="http://schemas.microsoft.com/office/drawing/2014/main" id="{78AE091C-D1EC-48F2-89A5-30C619028BED}"/>
              </a:ext>
            </a:extLst>
          </p:cNvPr>
          <p:cNvSpPr>
            <a:spLocks noGrp="1"/>
          </p:cNvSpPr>
          <p:nvPr>
            <p:ph type="subTitle" idx="1"/>
          </p:nvPr>
        </p:nvSpPr>
        <p:spPr>
          <a:xfrm>
            <a:off x="1524000" y="3602038"/>
            <a:ext cx="9144000" cy="2913062"/>
          </a:xfrm>
        </p:spPr>
        <p:txBody>
          <a:bodyPr/>
          <a:lstStyle/>
          <a:p>
            <a:r>
              <a:rPr lang="cs-CZ" sz="4000" b="1" dirty="0">
                <a:latin typeface="+mj-lt"/>
              </a:rPr>
              <a:t>YouTube </a:t>
            </a:r>
            <a:r>
              <a:rPr lang="cs-CZ" sz="4000" b="1" dirty="0" err="1">
                <a:latin typeface="+mj-lt"/>
              </a:rPr>
              <a:t>videos</a:t>
            </a:r>
            <a:endParaRPr lang="cs-CZ" sz="4000" b="1" dirty="0">
              <a:latin typeface="+mj-lt"/>
            </a:endParaRPr>
          </a:p>
          <a:p>
            <a:endParaRPr lang="cs-CZ" dirty="0"/>
          </a:p>
          <a:p>
            <a:r>
              <a:rPr lang="cs-CZ" dirty="0"/>
              <a:t>NMR </a:t>
            </a:r>
            <a:r>
              <a:rPr lang="cs-CZ" dirty="0" err="1"/>
              <a:t>Spectroscopy</a:t>
            </a:r>
            <a:r>
              <a:rPr lang="cs-CZ" dirty="0"/>
              <a:t> </a:t>
            </a:r>
            <a:r>
              <a:rPr lang="cs-CZ" dirty="0" err="1"/>
              <a:t>Visualized</a:t>
            </a:r>
            <a:endParaRPr lang="cs-CZ" dirty="0"/>
          </a:p>
          <a:p>
            <a:r>
              <a:rPr lang="cs-CZ" dirty="0" err="1"/>
              <a:t>Introduction</a:t>
            </a:r>
            <a:r>
              <a:rPr lang="cs-CZ" dirty="0"/>
              <a:t> to NMR </a:t>
            </a:r>
            <a:r>
              <a:rPr lang="cs-CZ" dirty="0" err="1"/>
              <a:t>spectroscopy</a:t>
            </a:r>
            <a:r>
              <a:rPr lang="cs-CZ" dirty="0"/>
              <a:t> Part 1, Part 2</a:t>
            </a:r>
          </a:p>
          <a:p>
            <a:endParaRPr lang="cs-CZ" dirty="0"/>
          </a:p>
          <a:p>
            <a:endParaRPr lang="cs-CZ" dirty="0"/>
          </a:p>
        </p:txBody>
      </p:sp>
    </p:spTree>
    <p:extLst>
      <p:ext uri="{BB962C8B-B14F-4D97-AF65-F5344CB8AC3E}">
        <p14:creationId xmlns:p14="http://schemas.microsoft.com/office/powerpoint/2010/main" val="3905180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6">
            <a:extLst>
              <a:ext uri="{FF2B5EF4-FFF2-40B4-BE49-F238E27FC236}">
                <a16:creationId xmlns:a16="http://schemas.microsoft.com/office/drawing/2014/main" id="{14C52C02-C07F-AA49-9228-FFDC36BFAC54}"/>
              </a:ext>
            </a:extLst>
          </p:cNvPr>
          <p:cNvGrpSpPr/>
          <p:nvPr/>
        </p:nvGrpSpPr>
        <p:grpSpPr>
          <a:xfrm>
            <a:off x="-7237" y="187542"/>
            <a:ext cx="12192000" cy="6684567"/>
            <a:chOff x="-7237" y="187542"/>
            <a:chExt cx="12192000" cy="6684567"/>
          </a:xfrm>
        </p:grpSpPr>
        <p:sp>
          <p:nvSpPr>
            <p:cNvPr id="5" name="CasellaDiTesto 5">
              <a:extLst>
                <a:ext uri="{FF2B5EF4-FFF2-40B4-BE49-F238E27FC236}">
                  <a16:creationId xmlns:a16="http://schemas.microsoft.com/office/drawing/2014/main" id="{D4C8815A-1F95-7241-9845-2FA6264F54EF}"/>
                </a:ext>
              </a:extLst>
            </p:cNvPr>
            <p:cNvSpPr txBox="1"/>
            <p:nvPr/>
          </p:nvSpPr>
          <p:spPr>
            <a:xfrm>
              <a:off x="-7237" y="6595110"/>
              <a:ext cx="12191999" cy="276999"/>
            </a:xfrm>
            <a:prstGeom prst="rect">
              <a:avLst/>
            </a:prstGeom>
            <a:noFill/>
          </p:spPr>
          <p:txBody>
            <a:bodyPr wrap="square" rtlCol="0">
              <a:spAutoFit/>
            </a:bodyPr>
            <a:lstStyle/>
            <a:p>
              <a:pPr algn="ctr"/>
              <a:r>
                <a:rPr lang="it-IT" sz="1200" dirty="0" err="1">
                  <a:solidFill>
                    <a:schemeClr val="accent1">
                      <a:lumMod val="60000"/>
                      <a:lumOff val="40000"/>
                    </a:schemeClr>
                  </a:solidFill>
                  <a:latin typeface="Open Sans" panose="020B0606030504020204"/>
                  <a:cs typeface="Arial" panose="020B0604020202020204" pitchFamily="34" charset="0"/>
                </a:rPr>
                <a:t>This</a:t>
              </a:r>
              <a:r>
                <a:rPr lang="it-IT" sz="1200" dirty="0">
                  <a:solidFill>
                    <a:schemeClr val="accent1">
                      <a:lumMod val="60000"/>
                      <a:lumOff val="40000"/>
                    </a:schemeClr>
                  </a:solidFill>
                  <a:latin typeface="Open Sans" panose="020B0606030504020204"/>
                  <a:cs typeface="Arial" panose="020B0604020202020204" pitchFamily="34" charset="0"/>
                </a:rPr>
                <a:t> </a:t>
              </a:r>
              <a:r>
                <a:rPr lang="it-IT" sz="1200" dirty="0" err="1">
                  <a:solidFill>
                    <a:schemeClr val="accent1">
                      <a:lumMod val="60000"/>
                      <a:lumOff val="40000"/>
                    </a:schemeClr>
                  </a:solidFill>
                  <a:latin typeface="Open Sans" panose="020B0606030504020204"/>
                  <a:cs typeface="Arial" panose="020B0604020202020204" pitchFamily="34" charset="0"/>
                </a:rPr>
                <a:t>project</a:t>
              </a:r>
              <a:r>
                <a:rPr lang="it-IT" sz="1200" dirty="0">
                  <a:solidFill>
                    <a:schemeClr val="accent1">
                      <a:lumMod val="60000"/>
                      <a:lumOff val="40000"/>
                    </a:schemeClr>
                  </a:solidFill>
                  <a:latin typeface="Open Sans" panose="020B0606030504020204"/>
                  <a:cs typeface="Arial" panose="020B0604020202020204" pitchFamily="34" charset="0"/>
                </a:rPr>
                <a:t> </a:t>
              </a:r>
              <a:r>
                <a:rPr lang="it-IT" sz="1200" dirty="0" err="1">
                  <a:solidFill>
                    <a:schemeClr val="accent1">
                      <a:lumMod val="60000"/>
                      <a:lumOff val="40000"/>
                    </a:schemeClr>
                  </a:solidFill>
                  <a:latin typeface="Open Sans" panose="020B0606030504020204"/>
                  <a:cs typeface="Arial" panose="020B0604020202020204" pitchFamily="34" charset="0"/>
                </a:rPr>
                <a:t>received</a:t>
              </a:r>
              <a:r>
                <a:rPr lang="it-IT" sz="1200" dirty="0">
                  <a:solidFill>
                    <a:schemeClr val="accent1">
                      <a:lumMod val="60000"/>
                      <a:lumOff val="40000"/>
                    </a:schemeClr>
                  </a:solidFill>
                  <a:latin typeface="Open Sans" panose="020B0606030504020204"/>
                  <a:cs typeface="Arial" panose="020B0604020202020204" pitchFamily="34" charset="0"/>
                </a:rPr>
                <a:t> </a:t>
              </a:r>
              <a:r>
                <a:rPr lang="it-IT" sz="1200" dirty="0" err="1">
                  <a:solidFill>
                    <a:schemeClr val="accent1">
                      <a:lumMod val="60000"/>
                      <a:lumOff val="40000"/>
                    </a:schemeClr>
                  </a:solidFill>
                  <a:latin typeface="Open Sans" panose="020B0606030504020204"/>
                  <a:cs typeface="Arial" panose="020B0604020202020204" pitchFamily="34" charset="0"/>
                </a:rPr>
                <a:t>funding</a:t>
              </a:r>
              <a:r>
                <a:rPr lang="it-IT" sz="1200" dirty="0">
                  <a:solidFill>
                    <a:schemeClr val="accent1">
                      <a:lumMod val="60000"/>
                      <a:lumOff val="40000"/>
                    </a:schemeClr>
                  </a:solidFill>
                  <a:latin typeface="Open Sans" panose="020B0606030504020204"/>
                  <a:cs typeface="Arial" panose="020B0604020202020204" pitchFamily="34" charset="0"/>
                </a:rPr>
                <a:t> by the </a:t>
              </a:r>
              <a:r>
                <a:rPr lang="it-IT" sz="1200" dirty="0" err="1">
                  <a:solidFill>
                    <a:schemeClr val="accent1">
                      <a:lumMod val="60000"/>
                      <a:lumOff val="40000"/>
                    </a:schemeClr>
                  </a:solidFill>
                  <a:latin typeface="Open Sans" panose="020B0606030504020204"/>
                  <a:cs typeface="Arial" panose="020B0604020202020204" pitchFamily="34" charset="0"/>
                </a:rPr>
                <a:t>European</a:t>
              </a:r>
              <a:r>
                <a:rPr lang="it-IT" sz="1200" dirty="0">
                  <a:solidFill>
                    <a:schemeClr val="accent1">
                      <a:lumMod val="60000"/>
                      <a:lumOff val="40000"/>
                    </a:schemeClr>
                  </a:solidFill>
                  <a:latin typeface="Open Sans" panose="020B0606030504020204"/>
                  <a:cs typeface="Arial" panose="020B0604020202020204" pitchFamily="34" charset="0"/>
                </a:rPr>
                <a:t> </a:t>
              </a:r>
              <a:r>
                <a:rPr lang="it-IT" sz="1200" dirty="0" err="1">
                  <a:solidFill>
                    <a:schemeClr val="accent1">
                      <a:lumMod val="60000"/>
                      <a:lumOff val="40000"/>
                    </a:schemeClr>
                  </a:solidFill>
                  <a:latin typeface="Open Sans" panose="020B0606030504020204"/>
                  <a:cs typeface="Arial" panose="020B0604020202020204" pitchFamily="34" charset="0"/>
                </a:rPr>
                <a:t>Commission</a:t>
              </a:r>
              <a:r>
                <a:rPr lang="it-IT" sz="1200" dirty="0">
                  <a:solidFill>
                    <a:schemeClr val="accent1">
                      <a:lumMod val="60000"/>
                      <a:lumOff val="40000"/>
                    </a:schemeClr>
                  </a:solidFill>
                  <a:latin typeface="Open Sans" panose="020B0606030504020204"/>
                  <a:cs typeface="Arial" panose="020B0604020202020204" pitchFamily="34" charset="0"/>
                </a:rPr>
                <a:t> under the GA n° 2019-1-IT02-KA203-063391</a:t>
              </a:r>
            </a:p>
          </p:txBody>
        </p:sp>
        <p:pic>
          <p:nvPicPr>
            <p:cNvPr id="6" name="Picture 2" descr="Innoco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07" y="187542"/>
              <a:ext cx="2138626" cy="554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s://innocore-project.eu/wp-content/uploads/2019/11/logosbeneficaireserasmusright_en_crop-300x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724" y="376588"/>
              <a:ext cx="1274439" cy="28037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ttore 1 4">
              <a:extLst>
                <a:ext uri="{FF2B5EF4-FFF2-40B4-BE49-F238E27FC236}">
                  <a16:creationId xmlns:a16="http://schemas.microsoft.com/office/drawing/2014/main" id="{97AC5743-9598-FC41-8C21-06786D96F62B}"/>
                </a:ext>
              </a:extLst>
            </p:cNvPr>
            <p:cNvCxnSpPr/>
            <p:nvPr/>
          </p:nvCxnSpPr>
          <p:spPr>
            <a:xfrm>
              <a:off x="-7237" y="827880"/>
              <a:ext cx="12192000" cy="0"/>
            </a:xfrm>
            <a:prstGeom prst="line">
              <a:avLst/>
            </a:prstGeom>
            <a:ln>
              <a:solidFill>
                <a:srgbClr val="548396"/>
              </a:solidFill>
            </a:ln>
          </p:spPr>
          <p:style>
            <a:lnRef idx="1">
              <a:schemeClr val="accent1"/>
            </a:lnRef>
            <a:fillRef idx="0">
              <a:schemeClr val="accent1"/>
            </a:fillRef>
            <a:effectRef idx="0">
              <a:schemeClr val="accent1"/>
            </a:effectRef>
            <a:fontRef idx="minor">
              <a:schemeClr val="tx1"/>
            </a:fontRef>
          </p:style>
        </p:cxnSp>
        <p:sp>
          <p:nvSpPr>
            <p:cNvPr id="9" name="Rettangolo 715"/>
            <p:cNvSpPr/>
            <p:nvPr/>
          </p:nvSpPr>
          <p:spPr>
            <a:xfrm>
              <a:off x="96804" y="6498121"/>
              <a:ext cx="2095124" cy="307777"/>
            </a:xfrm>
            <a:prstGeom prst="rect">
              <a:avLst/>
            </a:prstGeom>
          </p:spPr>
          <p:txBody>
            <a:bodyPr wrap="none">
              <a:spAutoFit/>
            </a:bodyPr>
            <a:lstStyle/>
            <a:p>
              <a:pPr algn="ctr"/>
              <a:r>
                <a:rPr lang="en-US" sz="1400" dirty="0">
                  <a:solidFill>
                    <a:schemeClr val="accent1">
                      <a:lumMod val="75000"/>
                    </a:schemeClr>
                  </a:solidFill>
                  <a:latin typeface="Open Sans" panose="020B0606030504020204"/>
                  <a:cs typeface="Arial" panose="020B0604020202020204" pitchFamily="34" charset="0"/>
                  <a:hlinkClick r:id="rId4"/>
                </a:rPr>
                <a:t>innocore-project@unitn.it</a:t>
              </a:r>
              <a:endParaRPr lang="en-US" sz="1400" dirty="0">
                <a:solidFill>
                  <a:schemeClr val="accent1">
                    <a:lumMod val="75000"/>
                  </a:schemeClr>
                </a:solidFill>
                <a:latin typeface="Open Sans" panose="020B0606030504020204"/>
                <a:cs typeface="Arial" panose="020B0604020202020204" pitchFamily="34" charset="0"/>
              </a:endParaRPr>
            </a:p>
          </p:txBody>
        </p:sp>
        <p:sp>
          <p:nvSpPr>
            <p:cNvPr id="10" name="Rettangolo 716"/>
            <p:cNvSpPr/>
            <p:nvPr/>
          </p:nvSpPr>
          <p:spPr>
            <a:xfrm>
              <a:off x="10045404" y="6498121"/>
              <a:ext cx="2049792" cy="307777"/>
            </a:xfrm>
            <a:prstGeom prst="rect">
              <a:avLst/>
            </a:prstGeom>
          </p:spPr>
          <p:txBody>
            <a:bodyPr wrap="none">
              <a:spAutoFit/>
            </a:bodyPr>
            <a:lstStyle/>
            <a:p>
              <a:pPr algn="ctr"/>
              <a:r>
                <a:rPr lang="en-US" sz="1400" dirty="0">
                  <a:solidFill>
                    <a:schemeClr val="accent1">
                      <a:lumMod val="75000"/>
                    </a:schemeClr>
                  </a:solidFill>
                  <a:latin typeface="Open Sans" panose="020B0606030504020204"/>
                  <a:cs typeface="Arial" panose="020B0604020202020204" pitchFamily="34" charset="0"/>
                  <a:hlinkClick r:id="rId5"/>
                </a:rPr>
                <a:t>www.innocore-project.eu</a:t>
              </a:r>
              <a:endParaRPr lang="en-US" sz="1400" dirty="0">
                <a:solidFill>
                  <a:schemeClr val="accent1">
                    <a:lumMod val="75000"/>
                  </a:schemeClr>
                </a:solidFill>
                <a:latin typeface="Open Sans" panose="020B0606030504020204"/>
                <a:cs typeface="Arial" panose="020B0604020202020204" pitchFamily="34" charset="0"/>
              </a:endParaRPr>
            </a:p>
          </p:txBody>
        </p:sp>
        <p:sp>
          <p:nvSpPr>
            <p:cNvPr id="11" name="Rettangolo 726"/>
            <p:cNvSpPr/>
            <p:nvPr/>
          </p:nvSpPr>
          <p:spPr>
            <a:xfrm>
              <a:off x="3513259" y="298732"/>
              <a:ext cx="5534207" cy="369332"/>
            </a:xfrm>
            <a:prstGeom prst="rect">
              <a:avLst/>
            </a:prstGeom>
          </p:spPr>
          <p:txBody>
            <a:bodyPr wrap="none">
              <a:spAutoFit/>
            </a:bodyPr>
            <a:lstStyle/>
            <a:p>
              <a:pPr algn="ctr"/>
              <a:r>
                <a:rPr lang="it-IT" b="1" dirty="0">
                  <a:solidFill>
                    <a:schemeClr val="accent1">
                      <a:lumMod val="75000"/>
                    </a:schemeClr>
                  </a:solidFill>
                  <a:latin typeface="Open Sans" panose="020B0606030504020204"/>
                  <a:cs typeface="Arial" panose="020B0604020202020204" pitchFamily="34" charset="0"/>
                </a:rPr>
                <a:t>Core Technologies for </a:t>
              </a:r>
              <a:r>
                <a:rPr lang="it-IT" b="1" dirty="0" err="1">
                  <a:solidFill>
                    <a:schemeClr val="accent1">
                      <a:lumMod val="75000"/>
                    </a:schemeClr>
                  </a:solidFill>
                  <a:latin typeface="Open Sans" panose="020B0606030504020204"/>
                  <a:cs typeface="Arial" panose="020B0604020202020204" pitchFamily="34" charset="0"/>
                </a:rPr>
                <a:t>Education</a:t>
              </a:r>
              <a:r>
                <a:rPr lang="it-IT" b="1" dirty="0">
                  <a:solidFill>
                    <a:schemeClr val="accent1">
                      <a:lumMod val="75000"/>
                    </a:schemeClr>
                  </a:solidFill>
                  <a:latin typeface="Open Sans" panose="020B0606030504020204"/>
                  <a:cs typeface="Arial" panose="020B0604020202020204" pitchFamily="34" charset="0"/>
                </a:rPr>
                <a:t> and </a:t>
              </a:r>
              <a:r>
                <a:rPr lang="it-IT" b="1" dirty="0" err="1">
                  <a:solidFill>
                    <a:schemeClr val="accent1">
                      <a:lumMod val="75000"/>
                    </a:schemeClr>
                  </a:solidFill>
                  <a:latin typeface="Open Sans" panose="020B0606030504020204"/>
                  <a:cs typeface="Arial" panose="020B0604020202020204" pitchFamily="34" charset="0"/>
                </a:rPr>
                <a:t>Innovation</a:t>
              </a:r>
              <a:r>
                <a:rPr lang="it-IT" b="1" dirty="0">
                  <a:solidFill>
                    <a:schemeClr val="accent1">
                      <a:lumMod val="75000"/>
                    </a:schemeClr>
                  </a:solidFill>
                  <a:latin typeface="Open Sans" panose="020B0606030504020204"/>
                  <a:cs typeface="Arial" panose="020B0604020202020204" pitchFamily="34" charset="0"/>
                </a:rPr>
                <a:t> in Life </a:t>
              </a:r>
              <a:r>
                <a:rPr lang="it-IT" b="1" dirty="0" err="1">
                  <a:solidFill>
                    <a:schemeClr val="accent1">
                      <a:lumMod val="75000"/>
                    </a:schemeClr>
                  </a:solidFill>
                  <a:latin typeface="Open Sans" panose="020B0606030504020204"/>
                  <a:cs typeface="Arial" panose="020B0604020202020204" pitchFamily="34" charset="0"/>
                </a:rPr>
                <a:t>Sciences</a:t>
              </a:r>
              <a:endParaRPr lang="it-IT" b="1" dirty="0">
                <a:solidFill>
                  <a:schemeClr val="accent1">
                    <a:lumMod val="75000"/>
                  </a:schemeClr>
                </a:solidFill>
                <a:latin typeface="Open Sans" panose="020B0606030504020204"/>
                <a:cs typeface="Arial" panose="020B0604020202020204" pitchFamily="34" charset="0"/>
              </a:endParaRPr>
            </a:p>
          </p:txBody>
        </p:sp>
      </p:grpSp>
      <p:sp>
        <p:nvSpPr>
          <p:cNvPr id="28" name="Title 1">
            <a:extLst>
              <a:ext uri="{FF2B5EF4-FFF2-40B4-BE49-F238E27FC236}">
                <a16:creationId xmlns:a16="http://schemas.microsoft.com/office/drawing/2014/main" id="{52388778-6628-413C-A755-36739DFD6466}"/>
              </a:ext>
            </a:extLst>
          </p:cNvPr>
          <p:cNvSpPr txBox="1">
            <a:spLocks/>
          </p:cNvSpPr>
          <p:nvPr/>
        </p:nvSpPr>
        <p:spPr>
          <a:xfrm>
            <a:off x="1361161" y="826718"/>
            <a:ext cx="9144000" cy="126694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4000" b="1" i="0" u="none" strike="noStrike" kern="1200" cap="none" spc="0" normalizeH="0" baseline="0" noProof="0" dirty="0" err="1">
                <a:ln>
                  <a:noFill/>
                </a:ln>
                <a:solidFill>
                  <a:schemeClr val="tx1"/>
                </a:solidFill>
                <a:effectLst/>
                <a:uLnTx/>
                <a:uFillTx/>
                <a:latin typeface="+mj-lt"/>
                <a:ea typeface="+mj-ea"/>
                <a:cs typeface="+mj-cs"/>
              </a:rPr>
              <a:t>The</a:t>
            </a:r>
            <a:r>
              <a:rPr kumimoji="0" lang="cs-CZ" sz="4000" b="1" i="0" u="none" strike="noStrike" kern="1200" cap="none" spc="0" normalizeH="0" baseline="0" noProof="0" dirty="0">
                <a:ln>
                  <a:noFill/>
                </a:ln>
                <a:solidFill>
                  <a:schemeClr val="tx1"/>
                </a:solidFill>
                <a:effectLst/>
                <a:uLnTx/>
                <a:uFillTx/>
                <a:latin typeface="+mj-lt"/>
                <a:ea typeface="+mj-ea"/>
                <a:cs typeface="+mj-cs"/>
              </a:rPr>
              <a:t> </a:t>
            </a:r>
            <a:r>
              <a:rPr kumimoji="0" lang="cs-CZ" sz="4000" b="1" i="0" u="none" strike="noStrike" kern="1200" cap="none" spc="0" normalizeH="0" baseline="0" noProof="0" dirty="0" err="1">
                <a:ln>
                  <a:noFill/>
                </a:ln>
                <a:solidFill>
                  <a:schemeClr val="tx1"/>
                </a:solidFill>
                <a:effectLst/>
                <a:uLnTx/>
                <a:uFillTx/>
                <a:latin typeface="+mj-lt"/>
                <a:ea typeface="+mj-ea"/>
                <a:cs typeface="+mj-cs"/>
              </a:rPr>
              <a:t>End</a:t>
            </a:r>
            <a:endParaRPr kumimoji="0" lang="cs-CZ"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17" name="TextovéPole 16"/>
          <p:cNvSpPr txBox="1"/>
          <p:nvPr/>
        </p:nvSpPr>
        <p:spPr>
          <a:xfrm>
            <a:off x="1665961" y="3845491"/>
            <a:ext cx="7653403" cy="1477328"/>
          </a:xfrm>
          <a:prstGeom prst="rect">
            <a:avLst/>
          </a:prstGeom>
          <a:noFill/>
        </p:spPr>
        <p:txBody>
          <a:bodyPr wrap="square" rtlCol="0">
            <a:spAutoFit/>
          </a:bodyPr>
          <a:lstStyle/>
          <a:p>
            <a:pPr algn="ctr"/>
            <a:endParaRPr lang="cs-CZ" dirty="0"/>
          </a:p>
          <a:p>
            <a:pPr algn="ctr"/>
            <a:r>
              <a:rPr lang="cs-CZ" sz="4000" dirty="0" err="1"/>
              <a:t>Questions</a:t>
            </a:r>
            <a:r>
              <a:rPr lang="cs-CZ" sz="4000" dirty="0"/>
              <a:t>, </a:t>
            </a:r>
            <a:r>
              <a:rPr lang="cs-CZ" sz="4000" dirty="0" err="1"/>
              <a:t>comments</a:t>
            </a:r>
            <a:r>
              <a:rPr lang="cs-CZ" sz="4000" dirty="0"/>
              <a:t>?</a:t>
            </a:r>
          </a:p>
          <a:p>
            <a:pPr algn="ctr"/>
            <a:r>
              <a:rPr lang="cs-CZ" sz="3200" dirty="0" err="1"/>
              <a:t>radovan.fiala</a:t>
            </a:r>
            <a:r>
              <a:rPr lang="cs-CZ" sz="3200" dirty="0"/>
              <a:t>@</a:t>
            </a:r>
            <a:r>
              <a:rPr lang="cs-CZ" sz="3200" dirty="0" err="1"/>
              <a:t>ceitec.muni.cz</a:t>
            </a:r>
            <a:endParaRPr lang="cs-CZ" sz="3200" dirty="0"/>
          </a:p>
        </p:txBody>
      </p:sp>
      <p:sp>
        <p:nvSpPr>
          <p:cNvPr id="18" name="Obdélník 17"/>
          <p:cNvSpPr/>
          <p:nvPr/>
        </p:nvSpPr>
        <p:spPr>
          <a:xfrm>
            <a:off x="1836081" y="2541451"/>
            <a:ext cx="84446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rPr>
              <a:t>Thank</a:t>
            </a:r>
            <a:r>
              <a:rPr lang="cs-C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rPr>
              <a:t> </a:t>
            </a:r>
            <a:r>
              <a:rPr lang="cs-CZ"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rPr>
              <a:t>you</a:t>
            </a:r>
            <a:r>
              <a:rPr lang="cs-C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rPr>
              <a:t> </a:t>
            </a:r>
            <a:r>
              <a:rPr lang="cs-CZ"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rPr>
              <a:t>for</a:t>
            </a:r>
            <a:r>
              <a:rPr lang="cs-C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rPr>
              <a:t> </a:t>
            </a:r>
            <a:r>
              <a:rPr lang="cs-CZ"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rPr>
              <a:t>your</a:t>
            </a:r>
            <a:r>
              <a:rPr lang="cs-C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rPr>
              <a:t> </a:t>
            </a:r>
            <a:r>
              <a:rPr lang="cs-CZ"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rPr>
              <a:t>attention</a:t>
            </a:r>
            <a:endParaRPr lang="cs-C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7680000" sy="30000" kx="1300200" algn="ctr" rotWithShape="0">
                  <a:prstClr val="black">
                    <a:alpha val="32000"/>
                  </a:prst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102290"/>
          </a:xfrm>
        </p:spPr>
        <p:txBody>
          <a:bodyPr>
            <a:normAutofit/>
          </a:bodyPr>
          <a:lstStyle/>
          <a:p>
            <a:r>
              <a:rPr lang="en-US" sz="4000" b="1" dirty="0"/>
              <a:t>Spins in magnetic field</a:t>
            </a:r>
            <a:endParaRPr lang="cs-CZ" sz="4000" b="1" dirty="0"/>
          </a:p>
        </p:txBody>
      </p:sp>
      <p:sp>
        <p:nvSpPr>
          <p:cNvPr id="6" name="TextBox 5">
            <a:extLst>
              <a:ext uri="{FF2B5EF4-FFF2-40B4-BE49-F238E27FC236}">
                <a16:creationId xmlns:a16="http://schemas.microsoft.com/office/drawing/2014/main" id="{7EBF8157-CE7E-430E-9DF2-FF8645621EF7}"/>
              </a:ext>
            </a:extLst>
          </p:cNvPr>
          <p:cNvSpPr txBox="1"/>
          <p:nvPr/>
        </p:nvSpPr>
        <p:spPr>
          <a:xfrm>
            <a:off x="5360987" y="1230469"/>
            <a:ext cx="5697884" cy="4442242"/>
          </a:xfrm>
          <a:prstGeom prst="rect">
            <a:avLst/>
          </a:prstGeom>
          <a:noFill/>
        </p:spPr>
        <p:txBody>
          <a:bodyPr wrap="square" rtlCol="0">
            <a:spAutoFit/>
          </a:bodyPr>
          <a:lstStyle/>
          <a:p>
            <a:pPr>
              <a:buClr>
                <a:srgbClr val="CC0000"/>
              </a:buClr>
              <a:buSzPct val="100000"/>
              <a:buFont typeface="Symbol" panose="05050102010706020507" pitchFamily="18" charset="2"/>
              <a:buNone/>
            </a:pPr>
            <a:r>
              <a:rPr lang="en-GB" altLang="cs-CZ" dirty="0">
                <a:latin typeface="Symbol" panose="05050102010706020507" pitchFamily="18" charset="2"/>
                <a:cs typeface="Lucida Sans Unicode" panose="020B0602030504020204" pitchFamily="34" charset="0"/>
              </a:rPr>
              <a:t>E = </a:t>
            </a:r>
            <a:r>
              <a:rPr lang="en-GB" altLang="cs-CZ" dirty="0">
                <a:latin typeface="Arial" panose="020B0604020202020204" pitchFamily="34" charset="0"/>
                <a:cs typeface="Arial" panose="020B0604020202020204" pitchFamily="34" charset="0"/>
              </a:rPr>
              <a:t>h</a:t>
            </a:r>
            <a:r>
              <a:rPr lang="en-GB" altLang="cs-CZ" dirty="0">
                <a:latin typeface="Symbol" panose="05050102010706020507" pitchFamily="18" charset="2"/>
                <a:cs typeface="Lucida Sans Unicode" panose="020B0602030504020204" pitchFamily="34" charset="0"/>
                <a:sym typeface="Symbol" panose="05050102010706020507" pitchFamily="18" charset="2"/>
              </a:rPr>
              <a:t></a:t>
            </a:r>
            <a:r>
              <a:rPr lang="cs-CZ" altLang="cs-CZ" dirty="0">
                <a:latin typeface="Symbol" panose="05050102010706020507" pitchFamily="18" charset="2"/>
                <a:cs typeface="Lucida Sans Unicode" panose="020B0602030504020204" pitchFamily="34" charset="0"/>
                <a:sym typeface="Symbol" panose="05050102010706020507" pitchFamily="18" charset="2"/>
              </a:rPr>
              <a:t>B</a:t>
            </a:r>
            <a:r>
              <a:rPr lang="cs-CZ" altLang="cs-CZ" baseline="-25000" dirty="0">
                <a:latin typeface="Symbol" panose="05050102010706020507" pitchFamily="18" charset="2"/>
                <a:cs typeface="Lucida Sans Unicode" panose="020B0602030504020204" pitchFamily="34" charset="0"/>
                <a:sym typeface="Symbol" panose="05050102010706020507" pitchFamily="18" charset="2"/>
              </a:rPr>
              <a:t>0</a:t>
            </a:r>
            <a:r>
              <a:rPr lang="en-US" altLang="cs-CZ" dirty="0">
                <a:latin typeface="Symbol" panose="05050102010706020507" pitchFamily="18" charset="2"/>
                <a:cs typeface="Lucida Sans Unicode" panose="020B0602030504020204" pitchFamily="34" charset="0"/>
                <a:sym typeface="Symbol" panose="05050102010706020507" pitchFamily="18" charset="2"/>
              </a:rPr>
              <a:t>/2	</a:t>
            </a:r>
            <a:r>
              <a:rPr lang="cs-CZ" altLang="cs-CZ" dirty="0">
                <a:latin typeface="Symbol" panose="05050102010706020507" pitchFamily="18" charset="2"/>
                <a:cs typeface="Lucida Sans Unicode" panose="020B0602030504020204" pitchFamily="34" charset="0"/>
                <a:sym typeface="Symbol" panose="05050102010706020507" pitchFamily="18" charset="2"/>
              </a:rPr>
              <a:t> B</a:t>
            </a:r>
            <a:r>
              <a:rPr lang="cs-CZ" altLang="cs-CZ" baseline="-25000" dirty="0">
                <a:latin typeface="Symbol" panose="05050102010706020507" pitchFamily="18" charset="2"/>
                <a:cs typeface="Lucida Sans Unicode" panose="020B0602030504020204" pitchFamily="34" charset="0"/>
                <a:sym typeface="Symbol" panose="05050102010706020507" pitchFamily="18" charset="2"/>
              </a:rPr>
              <a:t>0</a:t>
            </a:r>
            <a:r>
              <a:rPr lang="en-US" altLang="cs-CZ" dirty="0">
                <a:latin typeface="Symbol" panose="05050102010706020507" pitchFamily="18" charset="2"/>
                <a:cs typeface="Lucida Sans Unicode" panose="020B0602030504020204" pitchFamily="34" charset="0"/>
                <a:sym typeface="Symbol" panose="05050102010706020507" pitchFamily="18" charset="2"/>
              </a:rPr>
              <a:t> </a:t>
            </a:r>
            <a:r>
              <a:rPr lang="en-US" altLang="cs-CZ" dirty="0">
                <a:latin typeface="Arial" panose="020B0604020202020204" pitchFamily="34" charset="0"/>
                <a:cs typeface="Arial" panose="020B0604020202020204" pitchFamily="34" charset="0"/>
                <a:sym typeface="Symbol" panose="05050102010706020507" pitchFamily="18" charset="2"/>
              </a:rPr>
              <a:t>external magnetic field</a:t>
            </a:r>
          </a:p>
          <a:p>
            <a:pPr>
              <a:buClr>
                <a:srgbClr val="CC0000"/>
              </a:buClr>
              <a:buSzPct val="100000"/>
              <a:buFont typeface="Symbol" panose="05050102010706020507" pitchFamily="18" charset="2"/>
              <a:buNone/>
            </a:pPr>
            <a:endParaRPr lang="en-US" altLang="cs-CZ" dirty="0">
              <a:latin typeface="Symbol" panose="05050102010706020507" pitchFamily="18" charset="2"/>
              <a:cs typeface="Lucida Sans Unicode" panose="020B0602030504020204" pitchFamily="34" charset="0"/>
              <a:sym typeface="Symbol" panose="05050102010706020507" pitchFamily="18" charset="2"/>
            </a:endParaRPr>
          </a:p>
          <a:p>
            <a:pPr marL="285750" indent="-285750">
              <a:buClr>
                <a:srgbClr val="CC0000"/>
              </a:buClr>
              <a:buSzPct val="100000"/>
              <a:buFont typeface="Symbol" panose="05050102010706020507" pitchFamily="18" charset="2"/>
              <a:buChar char="n"/>
            </a:pPr>
            <a:r>
              <a:rPr lang="en-US" altLang="cs-CZ" dirty="0">
                <a:latin typeface="Symbol" panose="05050102010706020507" pitchFamily="18" charset="2"/>
                <a:cs typeface="Lucida Sans Unicode" panose="020B0602030504020204" pitchFamily="34" charset="0"/>
                <a:sym typeface="Symbol" panose="05050102010706020507" pitchFamily="18" charset="2"/>
              </a:rPr>
              <a:t>= </a:t>
            </a:r>
            <a:r>
              <a:rPr lang="en-GB" altLang="cs-CZ" dirty="0">
                <a:latin typeface="Symbol" panose="05050102010706020507" pitchFamily="18" charset="2"/>
                <a:cs typeface="Lucida Sans Unicode" panose="020B0602030504020204" pitchFamily="34" charset="0"/>
                <a:sym typeface="Symbol" panose="05050102010706020507" pitchFamily="18" charset="2"/>
              </a:rPr>
              <a:t></a:t>
            </a:r>
            <a:r>
              <a:rPr lang="cs-CZ" altLang="cs-CZ" dirty="0">
                <a:latin typeface="Symbol" panose="05050102010706020507" pitchFamily="18" charset="2"/>
                <a:cs typeface="Lucida Sans Unicode" panose="020B0602030504020204" pitchFamily="34" charset="0"/>
                <a:sym typeface="Symbol" panose="05050102010706020507" pitchFamily="18" charset="2"/>
              </a:rPr>
              <a:t>B</a:t>
            </a:r>
            <a:r>
              <a:rPr lang="cs-CZ" altLang="cs-CZ" baseline="-25000" dirty="0">
                <a:latin typeface="Symbol" panose="05050102010706020507" pitchFamily="18" charset="2"/>
                <a:cs typeface="Lucida Sans Unicode" panose="020B0602030504020204" pitchFamily="34" charset="0"/>
                <a:sym typeface="Symbol" panose="05050102010706020507" pitchFamily="18" charset="2"/>
              </a:rPr>
              <a:t>0</a:t>
            </a:r>
            <a:r>
              <a:rPr lang="en-US" altLang="cs-CZ" dirty="0">
                <a:latin typeface="Symbol" panose="05050102010706020507" pitchFamily="18" charset="2"/>
                <a:cs typeface="Lucida Sans Unicode" panose="020B0602030504020204" pitchFamily="34" charset="0"/>
                <a:sym typeface="Symbol" panose="05050102010706020507" pitchFamily="18" charset="2"/>
              </a:rPr>
              <a:t>/2</a:t>
            </a:r>
          </a:p>
          <a:p>
            <a:pPr marL="285750" indent="-285750">
              <a:buClr>
                <a:srgbClr val="CC0000"/>
              </a:buClr>
              <a:buSzPct val="100000"/>
              <a:buFont typeface="Symbol" panose="05050102010706020507" pitchFamily="18" charset="2"/>
              <a:buChar char="n"/>
            </a:pPr>
            <a:endParaRPr lang="en-US" altLang="cs-CZ" dirty="0">
              <a:latin typeface="Symbol" panose="05050102010706020507" pitchFamily="18" charset="2"/>
              <a:cs typeface="Lucida Sans Unicode" panose="020B0602030504020204" pitchFamily="34" charset="0"/>
              <a:sym typeface="Symbol" panose="05050102010706020507" pitchFamily="18" charset="2"/>
            </a:endParaRPr>
          </a:p>
          <a:p>
            <a:pPr>
              <a:buClr>
                <a:srgbClr val="CC0000"/>
              </a:buClr>
              <a:buSzPct val="100000"/>
              <a:buFont typeface="Symbol" panose="05050102010706020507" pitchFamily="18" charset="2"/>
              <a:buNone/>
            </a:pPr>
            <a:r>
              <a:rPr lang="en-US" altLang="cs-CZ" dirty="0">
                <a:latin typeface="Arial" panose="020B0604020202020204" pitchFamily="34" charset="0"/>
                <a:cs typeface="Arial" panose="020B0604020202020204" pitchFamily="34" charset="0"/>
                <a:sym typeface="Symbol" panose="05050102010706020507" pitchFamily="18" charset="2"/>
              </a:rPr>
              <a:t>h = </a:t>
            </a:r>
            <a:r>
              <a:rPr lang="cs-CZ" altLang="cs-CZ" sz="1800" dirty="0">
                <a:latin typeface="Tahoma" panose="020B0604030504040204" pitchFamily="34" charset="0"/>
              </a:rPr>
              <a:t>6,626.10</a:t>
            </a:r>
            <a:r>
              <a:rPr lang="cs-CZ" altLang="cs-CZ" sz="1800" baseline="30000" dirty="0">
                <a:latin typeface="Tahoma" panose="020B0604030504040204" pitchFamily="34" charset="0"/>
              </a:rPr>
              <a:t>-34 </a:t>
            </a:r>
            <a:r>
              <a:rPr lang="cs-CZ" altLang="cs-CZ" sz="1800" dirty="0" err="1">
                <a:latin typeface="Tahoma" panose="020B0604030504040204" pitchFamily="34" charset="0"/>
              </a:rPr>
              <a:t>J.s</a:t>
            </a:r>
            <a:r>
              <a:rPr lang="cs-CZ" altLang="cs-CZ" sz="1800" dirty="0">
                <a:latin typeface="Tahoma" panose="020B0604030504040204" pitchFamily="34" charset="0"/>
              </a:rPr>
              <a:t> </a:t>
            </a:r>
            <a:r>
              <a:rPr lang="en-US" altLang="cs-CZ" sz="1800" dirty="0">
                <a:latin typeface="Tahoma" panose="020B0604030504040204" pitchFamily="34" charset="0"/>
              </a:rPr>
              <a:t> 	h is </a:t>
            </a:r>
            <a:r>
              <a:rPr lang="en-US" altLang="cs-CZ" dirty="0">
                <a:latin typeface="Arial" panose="020B0604020202020204" pitchFamily="34" charset="0"/>
                <a:cs typeface="Arial" panose="020B0604020202020204" pitchFamily="34" charset="0"/>
                <a:sym typeface="Symbol" panose="05050102010706020507" pitchFamily="18" charset="2"/>
              </a:rPr>
              <a:t>Planck’s constant</a:t>
            </a:r>
          </a:p>
          <a:p>
            <a:pPr>
              <a:buClr>
                <a:srgbClr val="CC0000"/>
              </a:buClr>
              <a:buSzPct val="100000"/>
              <a:buFont typeface="Symbol" panose="05050102010706020507" pitchFamily="18" charset="2"/>
              <a:buNone/>
            </a:pPr>
            <a:r>
              <a:rPr lang="en-US" altLang="cs-CZ" dirty="0">
                <a:latin typeface="Arial" panose="020B0604020202020204" pitchFamily="34" charset="0"/>
                <a:cs typeface="Arial" panose="020B0604020202020204" pitchFamily="34" charset="0"/>
                <a:sym typeface="Symbol" panose="05050102010706020507" pitchFamily="18" charset="2"/>
              </a:rPr>
              <a:t> </a:t>
            </a:r>
          </a:p>
          <a:p>
            <a:pPr marL="285750" indent="-285750">
              <a:buClr>
                <a:srgbClr val="CC0000"/>
              </a:buClr>
              <a:buSzPct val="100000"/>
              <a:buFont typeface="Symbol" panose="05050102010706020507" pitchFamily="18" charset="2"/>
              <a:buChar char="g"/>
            </a:pPr>
            <a:r>
              <a:rPr lang="en-US" altLang="cs-CZ" dirty="0" err="1">
                <a:latin typeface="Arial" panose="020B0604020202020204" pitchFamily="34" charset="0"/>
                <a:cs typeface="Arial" panose="020B0604020202020204" pitchFamily="34" charset="0"/>
                <a:sym typeface="Symbol" panose="05050102010706020507" pitchFamily="18" charset="2"/>
              </a:rPr>
              <a:t>Magnetogyric</a:t>
            </a:r>
            <a:r>
              <a:rPr lang="en-US" altLang="cs-CZ" dirty="0">
                <a:latin typeface="Arial" panose="020B0604020202020204" pitchFamily="34" charset="0"/>
                <a:cs typeface="Arial" panose="020B0604020202020204" pitchFamily="34" charset="0"/>
                <a:sym typeface="Symbol" panose="05050102010706020507" pitchFamily="18" charset="2"/>
              </a:rPr>
              <a:t> ratio, specific for each isotope</a:t>
            </a:r>
          </a:p>
          <a:p>
            <a:pPr marL="285750" indent="-285750">
              <a:buClr>
                <a:srgbClr val="CC0000"/>
              </a:buClr>
              <a:buSzPct val="100000"/>
              <a:buFont typeface="Symbol" panose="05050102010706020507" pitchFamily="18" charset="2"/>
              <a:buChar char="g"/>
            </a:pPr>
            <a:endParaRPr lang="en-US" altLang="cs-CZ" dirty="0">
              <a:latin typeface="Arial" panose="020B0604020202020204" pitchFamily="34" charset="0"/>
              <a:cs typeface="Arial" panose="020B0604020202020204" pitchFamily="34" charset="0"/>
              <a:sym typeface="Symbol" panose="05050102010706020507" pitchFamily="18" charset="2"/>
            </a:endParaRPr>
          </a:p>
          <a:p>
            <a:pPr>
              <a:buClr>
                <a:srgbClr val="CC0000"/>
              </a:buClr>
              <a:buSzPct val="100000"/>
            </a:pPr>
            <a:r>
              <a:rPr lang="en-US" altLang="cs-CZ" dirty="0">
                <a:latin typeface="Arial" panose="020B0604020202020204" pitchFamily="34" charset="0"/>
                <a:cs typeface="Arial" panose="020B0604020202020204" pitchFamily="34" charset="0"/>
                <a:sym typeface="Symbol" panose="05050102010706020507" pitchFamily="18" charset="2"/>
              </a:rPr>
              <a:t>For </a:t>
            </a:r>
            <a:r>
              <a:rPr lang="en-US" altLang="cs-CZ" baseline="30000" dirty="0">
                <a:latin typeface="Arial" panose="020B0604020202020204" pitchFamily="34" charset="0"/>
                <a:cs typeface="Arial" panose="020B0604020202020204" pitchFamily="34" charset="0"/>
                <a:sym typeface="Symbol" panose="05050102010706020507" pitchFamily="18" charset="2"/>
              </a:rPr>
              <a:t>1</a:t>
            </a:r>
            <a:r>
              <a:rPr lang="en-US" altLang="cs-CZ" dirty="0">
                <a:latin typeface="Arial" panose="020B0604020202020204" pitchFamily="34" charset="0"/>
                <a:cs typeface="Arial" panose="020B0604020202020204" pitchFamily="34" charset="0"/>
                <a:sym typeface="Symbol" panose="05050102010706020507" pitchFamily="18" charset="2"/>
              </a:rPr>
              <a:t>H	</a:t>
            </a:r>
            <a:r>
              <a:rPr lang="en-GB" altLang="cs-CZ" sz="1600" dirty="0">
                <a:latin typeface="Arial" panose="020B0604020202020204" pitchFamily="34" charset="0"/>
                <a:cs typeface="Arial" panose="020B0604020202020204" pitchFamily="34" charset="0"/>
                <a:sym typeface="Symbol" panose="05050102010706020507" pitchFamily="18" charset="2"/>
              </a:rPr>
              <a:t> </a:t>
            </a:r>
            <a:r>
              <a:rPr lang="en-GB" altLang="cs-CZ" sz="2000" dirty="0">
                <a:latin typeface="Arial" panose="020B0604020202020204" pitchFamily="34" charset="0"/>
                <a:cs typeface="Arial" panose="020B0604020202020204" pitchFamily="34" charset="0"/>
                <a:sym typeface="Symbol" panose="05050102010706020507" pitchFamily="18" charset="2"/>
              </a:rPr>
              <a:t></a:t>
            </a:r>
            <a:r>
              <a:rPr lang="en-GB" altLang="cs-CZ" sz="1600" dirty="0">
                <a:latin typeface="Arial" panose="020B0604020202020204" pitchFamily="34" charset="0"/>
                <a:cs typeface="Arial" panose="020B0604020202020204" pitchFamily="34" charset="0"/>
                <a:sym typeface="Symbol" panose="05050102010706020507" pitchFamily="18" charset="2"/>
              </a:rPr>
              <a:t> </a:t>
            </a:r>
            <a:r>
              <a:rPr lang="cs-CZ" altLang="cs-CZ" sz="1800" dirty="0">
                <a:latin typeface="Arial" panose="020B0604020202020204" pitchFamily="34" charset="0"/>
                <a:cs typeface="Arial" panose="020B0604020202020204" pitchFamily="34" charset="0"/>
              </a:rPr>
              <a:t>= 42 494 369 </a:t>
            </a:r>
            <a:r>
              <a:rPr lang="en-US" altLang="cs-CZ" sz="1600" dirty="0">
                <a:latin typeface="Arial" panose="020B0604020202020204" pitchFamily="34" charset="0"/>
                <a:cs typeface="Arial" panose="020B0604020202020204" pitchFamily="34" charset="0"/>
              </a:rPr>
              <a:t>s</a:t>
            </a:r>
            <a:r>
              <a:rPr lang="en-US" altLang="cs-CZ" sz="1600" baseline="30000" dirty="0">
                <a:latin typeface="Arial" panose="020B0604020202020204" pitchFamily="34" charset="0"/>
                <a:cs typeface="Arial" panose="020B0604020202020204" pitchFamily="34" charset="0"/>
              </a:rPr>
              <a:t>-1</a:t>
            </a:r>
            <a:r>
              <a:rPr lang="en-US" altLang="cs-CZ" sz="1600" dirty="0">
                <a:latin typeface="Arial" panose="020B0604020202020204" pitchFamily="34" charset="0"/>
                <a:cs typeface="Arial" panose="020B0604020202020204" pitchFamily="34" charset="0"/>
              </a:rPr>
              <a:t>.T</a:t>
            </a:r>
            <a:r>
              <a:rPr lang="en-US" altLang="cs-CZ" sz="1600" baseline="30000" dirty="0">
                <a:latin typeface="Arial" panose="020B0604020202020204" pitchFamily="34" charset="0"/>
                <a:cs typeface="Arial" panose="020B0604020202020204" pitchFamily="34" charset="0"/>
              </a:rPr>
              <a:t>-1</a:t>
            </a:r>
          </a:p>
          <a:p>
            <a:pPr>
              <a:buClr>
                <a:srgbClr val="CC0000"/>
              </a:buClr>
              <a:buSzPct val="100000"/>
            </a:pPr>
            <a:endParaRPr lang="en-US" altLang="cs-CZ" sz="1600" baseline="30000" dirty="0">
              <a:latin typeface="Arial" panose="020B0604020202020204" pitchFamily="34" charset="0"/>
              <a:cs typeface="Arial" panose="020B0604020202020204" pitchFamily="34" charset="0"/>
              <a:sym typeface="Symbol" panose="05050102010706020507" pitchFamily="18" charset="2"/>
            </a:endParaRPr>
          </a:p>
          <a:p>
            <a:pPr>
              <a:lnSpc>
                <a:spcPct val="150000"/>
              </a:lnSpc>
              <a:buClr>
                <a:srgbClr val="CC0000"/>
              </a:buClr>
              <a:buSzPct val="100000"/>
            </a:pPr>
            <a:r>
              <a:rPr lang="en-US" altLang="cs-CZ" dirty="0">
                <a:latin typeface="Arial" panose="020B0604020202020204" pitchFamily="34" charset="0"/>
                <a:cs typeface="Arial" panose="020B0604020202020204" pitchFamily="34" charset="0"/>
                <a:sym typeface="Symbol" panose="05050102010706020507" pitchFamily="18" charset="2"/>
              </a:rPr>
              <a:t>For 100 MHz resonance frequency you need magnet</a:t>
            </a:r>
            <a:endParaRPr lang="cs-CZ" altLang="cs-CZ" dirty="0">
              <a:latin typeface="Arial" panose="020B0604020202020204" pitchFamily="34" charset="0"/>
              <a:cs typeface="Arial" panose="020B0604020202020204" pitchFamily="34" charset="0"/>
              <a:sym typeface="Symbol" panose="05050102010706020507" pitchFamily="18" charset="2"/>
            </a:endParaRPr>
          </a:p>
          <a:p>
            <a:pPr algn="ctr">
              <a:lnSpc>
                <a:spcPct val="150000"/>
              </a:lnSpc>
              <a:buClr>
                <a:srgbClr val="CC0000"/>
              </a:buClr>
              <a:buSzPct val="100000"/>
            </a:pPr>
            <a:r>
              <a:rPr lang="cs-CZ" altLang="cs-CZ" dirty="0">
                <a:latin typeface="Symbol" panose="05050102010706020507" pitchFamily="18" charset="2"/>
                <a:cs typeface="Lucida Sans Unicode" panose="020B0602030504020204" pitchFamily="34" charset="0"/>
                <a:sym typeface="Symbol" panose="05050102010706020507" pitchFamily="18" charset="2"/>
              </a:rPr>
              <a:t>B</a:t>
            </a:r>
            <a:r>
              <a:rPr lang="cs-CZ" altLang="cs-CZ" baseline="-25000" dirty="0">
                <a:latin typeface="Symbol" panose="05050102010706020507" pitchFamily="18" charset="2"/>
                <a:cs typeface="Lucida Sans Unicode" panose="020B0602030504020204" pitchFamily="34" charset="0"/>
                <a:sym typeface="Symbol" panose="05050102010706020507" pitchFamily="18" charset="2"/>
              </a:rPr>
              <a:t>0</a:t>
            </a:r>
            <a:r>
              <a:rPr lang="cs-CZ" altLang="cs-CZ" dirty="0">
                <a:latin typeface="Symbol" panose="05050102010706020507" pitchFamily="18" charset="2"/>
                <a:cs typeface="Lucida Sans Unicode" panose="020B0602030504020204" pitchFamily="34" charset="0"/>
                <a:sym typeface="Symbol" panose="05050102010706020507" pitchFamily="18" charset="2"/>
              </a:rPr>
              <a:t> =</a:t>
            </a:r>
            <a:r>
              <a:rPr lang="en-US" altLang="cs-CZ" dirty="0">
                <a:latin typeface="Arial" panose="020B0604020202020204" pitchFamily="34" charset="0"/>
                <a:cs typeface="Arial" panose="020B0604020202020204" pitchFamily="34" charset="0"/>
                <a:sym typeface="Symbol" panose="05050102010706020507" pitchFamily="18" charset="2"/>
              </a:rPr>
              <a:t> 100</a:t>
            </a:r>
            <a:r>
              <a:rPr lang="cs-CZ" altLang="cs-CZ" dirty="0">
                <a:latin typeface="Arial" panose="020B0604020202020204" pitchFamily="34" charset="0"/>
                <a:cs typeface="Arial" panose="020B0604020202020204" pitchFamily="34" charset="0"/>
                <a:sym typeface="Symbol" panose="05050102010706020507" pitchFamily="18" charset="2"/>
              </a:rPr>
              <a:t> </a:t>
            </a:r>
            <a:r>
              <a:rPr lang="en-US" altLang="cs-CZ" sz="1800" dirty="0">
                <a:latin typeface="Arial" panose="020B0604020202020204" pitchFamily="34" charset="0"/>
                <a:cs typeface="Arial" panose="020B0604020202020204" pitchFamily="34" charset="0"/>
              </a:rPr>
              <a:t>s</a:t>
            </a:r>
            <a:r>
              <a:rPr lang="en-US" altLang="cs-CZ" sz="1800" baseline="30000" dirty="0">
                <a:latin typeface="Arial" panose="020B0604020202020204" pitchFamily="34" charset="0"/>
                <a:cs typeface="Arial" panose="020B0604020202020204" pitchFamily="34" charset="0"/>
              </a:rPr>
              <a:t>-1 </a:t>
            </a:r>
            <a:r>
              <a:rPr lang="en-US" altLang="cs-CZ" dirty="0">
                <a:latin typeface="Arial" panose="020B0604020202020204" pitchFamily="34" charset="0"/>
                <a:cs typeface="Arial" panose="020B0604020202020204" pitchFamily="34" charset="0"/>
                <a:sym typeface="Symbol" panose="05050102010706020507" pitchFamily="18" charset="2"/>
              </a:rPr>
              <a:t>/42.494</a:t>
            </a:r>
            <a:r>
              <a:rPr lang="cs-CZ" altLang="cs-CZ" dirty="0">
                <a:latin typeface="Arial" panose="020B0604020202020204" pitchFamily="34" charset="0"/>
                <a:cs typeface="Arial" panose="020B0604020202020204" pitchFamily="34" charset="0"/>
                <a:sym typeface="Symbol" panose="05050102010706020507" pitchFamily="18" charset="2"/>
              </a:rPr>
              <a:t> </a:t>
            </a:r>
            <a:r>
              <a:rPr lang="en-US" altLang="cs-CZ" sz="1800" dirty="0">
                <a:latin typeface="Arial" panose="020B0604020202020204" pitchFamily="34" charset="0"/>
                <a:cs typeface="Arial" panose="020B0604020202020204" pitchFamily="34" charset="0"/>
              </a:rPr>
              <a:t>s</a:t>
            </a:r>
            <a:r>
              <a:rPr lang="en-US" altLang="cs-CZ" sz="1800" baseline="30000" dirty="0">
                <a:latin typeface="Arial" panose="020B0604020202020204" pitchFamily="34" charset="0"/>
                <a:cs typeface="Arial" panose="020B0604020202020204" pitchFamily="34" charset="0"/>
              </a:rPr>
              <a:t>-1</a:t>
            </a:r>
            <a:r>
              <a:rPr lang="en-US" altLang="cs-CZ" sz="1800" dirty="0">
                <a:latin typeface="Arial" panose="020B0604020202020204" pitchFamily="34" charset="0"/>
                <a:cs typeface="Arial" panose="020B0604020202020204" pitchFamily="34" charset="0"/>
              </a:rPr>
              <a:t>.T</a:t>
            </a:r>
            <a:r>
              <a:rPr lang="en-US" altLang="cs-CZ" sz="1800" baseline="30000" dirty="0">
                <a:latin typeface="Arial" panose="020B0604020202020204" pitchFamily="34" charset="0"/>
                <a:cs typeface="Arial" panose="020B0604020202020204" pitchFamily="34" charset="0"/>
              </a:rPr>
              <a:t>-1</a:t>
            </a:r>
            <a:r>
              <a:rPr lang="en-US" altLang="cs-CZ" dirty="0">
                <a:latin typeface="Arial" panose="020B0604020202020204" pitchFamily="34" charset="0"/>
                <a:cs typeface="Arial" panose="020B0604020202020204" pitchFamily="34" charset="0"/>
                <a:sym typeface="Symbol" panose="05050102010706020507" pitchFamily="18" charset="2"/>
              </a:rPr>
              <a:t>  2.35 T</a:t>
            </a:r>
          </a:p>
          <a:p>
            <a:pPr marL="285750" indent="-285750">
              <a:buClr>
                <a:srgbClr val="CC0000"/>
              </a:buClr>
              <a:buSzPct val="100000"/>
              <a:buFont typeface="Symbol" panose="05050102010706020507" pitchFamily="18" charset="2"/>
              <a:buChar char="g"/>
            </a:pPr>
            <a:endParaRPr lang="en-US" altLang="cs-CZ" dirty="0">
              <a:latin typeface="Arial" panose="020B0604020202020204" pitchFamily="34" charset="0"/>
              <a:cs typeface="Arial" panose="020B0604020202020204" pitchFamily="34" charset="0"/>
              <a:sym typeface="Symbol" panose="05050102010706020507" pitchFamily="18" charset="2"/>
            </a:endParaRPr>
          </a:p>
          <a:p>
            <a:pPr>
              <a:buClr>
                <a:srgbClr val="CC0000"/>
              </a:buClr>
              <a:buSzPct val="100000"/>
            </a:pPr>
            <a:endParaRPr lang="en-US" altLang="cs-CZ" dirty="0">
              <a:solidFill>
                <a:srgbClr val="CC0000"/>
              </a:solidFill>
              <a:latin typeface="Arial" panose="020B0604020202020204" pitchFamily="34" charset="0"/>
              <a:cs typeface="Arial" panose="020B0604020202020204" pitchFamily="34" charset="0"/>
              <a:sym typeface="Symbol" panose="05050102010706020507" pitchFamily="18" charset="2"/>
            </a:endParaRPr>
          </a:p>
          <a:p>
            <a:pPr>
              <a:buClr>
                <a:srgbClr val="CC0000"/>
              </a:buClr>
              <a:buSzPct val="100000"/>
              <a:buFont typeface="Symbol" panose="05050102010706020507" pitchFamily="18" charset="2"/>
              <a:buNone/>
            </a:pPr>
            <a:endParaRPr lang="en-GB" altLang="cs-CZ" dirty="0">
              <a:solidFill>
                <a:srgbClr val="CC0000"/>
              </a:solidFill>
              <a:latin typeface="Symbol" panose="05050102010706020507" pitchFamily="18" charset="2"/>
              <a:cs typeface="Lucida Sans Unicode" panose="020B0602030504020204" pitchFamily="34" charset="0"/>
            </a:endParaRPr>
          </a:p>
        </p:txBody>
      </p:sp>
      <p:grpSp>
        <p:nvGrpSpPr>
          <p:cNvPr id="4" name="Group 6">
            <a:extLst>
              <a:ext uri="{FF2B5EF4-FFF2-40B4-BE49-F238E27FC236}">
                <a16:creationId xmlns:a16="http://schemas.microsoft.com/office/drawing/2014/main" id="{2F67F992-A143-4220-9019-E12485BF4F2F}"/>
              </a:ext>
            </a:extLst>
          </p:cNvPr>
          <p:cNvGrpSpPr>
            <a:grpSpLocks/>
          </p:cNvGrpSpPr>
          <p:nvPr/>
        </p:nvGrpSpPr>
        <p:grpSpPr bwMode="auto">
          <a:xfrm>
            <a:off x="591616" y="1649369"/>
            <a:ext cx="3325813" cy="2606675"/>
            <a:chOff x="349" y="1181"/>
            <a:chExt cx="2095" cy="1642"/>
          </a:xfrm>
        </p:grpSpPr>
        <p:sp>
          <p:nvSpPr>
            <p:cNvPr id="5" name="Line 7">
              <a:extLst>
                <a:ext uri="{FF2B5EF4-FFF2-40B4-BE49-F238E27FC236}">
                  <a16:creationId xmlns:a16="http://schemas.microsoft.com/office/drawing/2014/main" id="{EE112A0C-F5F9-49AB-8960-802866B29B98}"/>
                </a:ext>
              </a:extLst>
            </p:cNvPr>
            <p:cNvSpPr>
              <a:spLocks noChangeShapeType="1"/>
            </p:cNvSpPr>
            <p:nvPr/>
          </p:nvSpPr>
          <p:spPr bwMode="auto">
            <a:xfrm flipV="1">
              <a:off x="634" y="1181"/>
              <a:ext cx="1" cy="1388"/>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 name="Line 8">
              <a:extLst>
                <a:ext uri="{FF2B5EF4-FFF2-40B4-BE49-F238E27FC236}">
                  <a16:creationId xmlns:a16="http://schemas.microsoft.com/office/drawing/2014/main" id="{CB992580-0F3D-49C3-816A-D8D9BA4FA5CB}"/>
                </a:ext>
              </a:extLst>
            </p:cNvPr>
            <p:cNvSpPr>
              <a:spLocks noChangeShapeType="1"/>
            </p:cNvSpPr>
            <p:nvPr/>
          </p:nvSpPr>
          <p:spPr bwMode="auto">
            <a:xfrm>
              <a:off x="640" y="2562"/>
              <a:ext cx="1776" cy="1"/>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 name="Line 9">
              <a:extLst>
                <a:ext uri="{FF2B5EF4-FFF2-40B4-BE49-F238E27FC236}">
                  <a16:creationId xmlns:a16="http://schemas.microsoft.com/office/drawing/2014/main" id="{D2F02A4B-D65A-4E85-92A2-DECF5784AED1}"/>
                </a:ext>
              </a:extLst>
            </p:cNvPr>
            <p:cNvSpPr>
              <a:spLocks noChangeShapeType="1"/>
            </p:cNvSpPr>
            <p:nvPr/>
          </p:nvSpPr>
          <p:spPr bwMode="auto">
            <a:xfrm flipV="1">
              <a:off x="634" y="1289"/>
              <a:ext cx="1728" cy="602"/>
            </a:xfrm>
            <a:prstGeom prst="line">
              <a:avLst/>
            </a:prstGeom>
            <a:noFill/>
            <a:ln w="1908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 name="Line 10">
              <a:extLst>
                <a:ext uri="{FF2B5EF4-FFF2-40B4-BE49-F238E27FC236}">
                  <a16:creationId xmlns:a16="http://schemas.microsoft.com/office/drawing/2014/main" id="{DC2031E7-7541-4952-BAE2-056A7D46B2F0}"/>
                </a:ext>
              </a:extLst>
            </p:cNvPr>
            <p:cNvSpPr>
              <a:spLocks noChangeShapeType="1"/>
            </p:cNvSpPr>
            <p:nvPr/>
          </p:nvSpPr>
          <p:spPr bwMode="auto">
            <a:xfrm>
              <a:off x="640" y="1896"/>
              <a:ext cx="1728" cy="564"/>
            </a:xfrm>
            <a:prstGeom prst="line">
              <a:avLst/>
            </a:prstGeom>
            <a:noFill/>
            <a:ln w="1908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 name="Line 11">
              <a:extLst>
                <a:ext uri="{FF2B5EF4-FFF2-40B4-BE49-F238E27FC236}">
                  <a16:creationId xmlns:a16="http://schemas.microsoft.com/office/drawing/2014/main" id="{77C7B62C-F68F-48E8-A92C-28CE0F4C1B66}"/>
                </a:ext>
              </a:extLst>
            </p:cNvPr>
            <p:cNvSpPr>
              <a:spLocks noChangeShapeType="1"/>
            </p:cNvSpPr>
            <p:nvPr/>
          </p:nvSpPr>
          <p:spPr bwMode="auto">
            <a:xfrm>
              <a:off x="1636" y="1542"/>
              <a:ext cx="1" cy="678"/>
            </a:xfrm>
            <a:prstGeom prst="line">
              <a:avLst/>
            </a:prstGeom>
            <a:noFill/>
            <a:ln w="25560">
              <a:solidFill>
                <a:srgbClr val="FF0000"/>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 name="Text Box 12">
              <a:extLst>
                <a:ext uri="{FF2B5EF4-FFF2-40B4-BE49-F238E27FC236}">
                  <a16:creationId xmlns:a16="http://schemas.microsoft.com/office/drawing/2014/main" id="{9F93F021-B094-45B4-9C6B-9A009F10521B}"/>
                </a:ext>
              </a:extLst>
            </p:cNvPr>
            <p:cNvSpPr txBox="1">
              <a:spLocks noChangeArrowheads="1"/>
            </p:cNvSpPr>
            <p:nvPr/>
          </p:nvSpPr>
          <p:spPr bwMode="auto">
            <a:xfrm>
              <a:off x="349" y="1769"/>
              <a:ext cx="210"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altLang="cs-CZ">
                  <a:solidFill>
                    <a:srgbClr val="000000"/>
                  </a:solidFill>
                  <a:cs typeface="Lucida Sans Unicode" panose="020B0602030504020204" pitchFamily="34" charset="0"/>
                </a:rPr>
                <a:t>E</a:t>
              </a:r>
            </a:p>
          </p:txBody>
        </p:sp>
        <p:sp>
          <p:nvSpPr>
            <p:cNvPr id="12" name="Text Box 13">
              <a:extLst>
                <a:ext uri="{FF2B5EF4-FFF2-40B4-BE49-F238E27FC236}">
                  <a16:creationId xmlns:a16="http://schemas.microsoft.com/office/drawing/2014/main" id="{5713FA5E-A4A8-4F66-A7BA-E2C3A6395FCF}"/>
                </a:ext>
              </a:extLst>
            </p:cNvPr>
            <p:cNvSpPr txBox="1">
              <a:spLocks noChangeArrowheads="1"/>
            </p:cNvSpPr>
            <p:nvPr/>
          </p:nvSpPr>
          <p:spPr bwMode="auto">
            <a:xfrm>
              <a:off x="2188" y="2567"/>
              <a:ext cx="256"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altLang="cs-CZ">
                  <a:solidFill>
                    <a:srgbClr val="000000"/>
                  </a:solidFill>
                  <a:cs typeface="Lucida Sans Unicode" panose="020B0602030504020204" pitchFamily="34" charset="0"/>
                </a:rPr>
                <a:t>B</a:t>
              </a:r>
              <a:r>
                <a:rPr lang="en-GB" altLang="cs-CZ" baseline="-25000">
                  <a:solidFill>
                    <a:srgbClr val="000000"/>
                  </a:solidFill>
                  <a:cs typeface="Lucida Sans Unicode" panose="020B0602030504020204" pitchFamily="34" charset="0"/>
                </a:rPr>
                <a:t>0</a:t>
              </a:r>
            </a:p>
          </p:txBody>
        </p:sp>
        <p:sp>
          <p:nvSpPr>
            <p:cNvPr id="13" name="Text Box 14">
              <a:extLst>
                <a:ext uri="{FF2B5EF4-FFF2-40B4-BE49-F238E27FC236}">
                  <a16:creationId xmlns:a16="http://schemas.microsoft.com/office/drawing/2014/main" id="{9AB193FC-4F07-4CBE-A8CF-A5D0389F3EDC}"/>
                </a:ext>
              </a:extLst>
            </p:cNvPr>
            <p:cNvSpPr txBox="1">
              <a:spLocks noChangeArrowheads="1"/>
            </p:cNvSpPr>
            <p:nvPr/>
          </p:nvSpPr>
          <p:spPr bwMode="auto">
            <a:xfrm>
              <a:off x="1721" y="1779"/>
              <a:ext cx="622"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CC0000"/>
                </a:buClr>
                <a:buSzPct val="100000"/>
                <a:buFont typeface="Symbol" panose="05050102010706020507" pitchFamily="18" charset="2"/>
                <a:buNone/>
              </a:pPr>
              <a:r>
                <a:rPr lang="en-GB" altLang="cs-CZ" dirty="0">
                  <a:solidFill>
                    <a:srgbClr val="CC0000"/>
                  </a:solidFill>
                  <a:latin typeface="Symbol" panose="05050102010706020507" pitchFamily="18" charset="2"/>
                  <a:cs typeface="Lucida Sans Unicode" panose="020B0602030504020204" pitchFamily="34" charset="0"/>
                </a:rPr>
                <a:t></a:t>
              </a:r>
              <a:r>
                <a:rPr lang="en-GB" altLang="cs-CZ" dirty="0">
                  <a:solidFill>
                    <a:srgbClr val="CC0000"/>
                  </a:solidFill>
                  <a:cs typeface="Lucida Sans Unicode" panose="020B0602030504020204" pitchFamily="34" charset="0"/>
                </a:rPr>
                <a:t>E = h</a:t>
              </a:r>
              <a:r>
                <a:rPr lang="en-GB" altLang="cs-CZ" dirty="0">
                  <a:solidFill>
                    <a:srgbClr val="CC0000"/>
                  </a:solidFill>
                  <a:latin typeface="Symbol" panose="05050102010706020507" pitchFamily="18" charset="2"/>
                  <a:cs typeface="Lucida Sans Unicode" panose="020B0602030504020204" pitchFamily="34" charset="0"/>
                </a:rPr>
                <a:t></a:t>
              </a:r>
            </a:p>
          </p:txBody>
        </p:sp>
        <p:sp>
          <p:nvSpPr>
            <p:cNvPr id="14" name="Line 15">
              <a:extLst>
                <a:ext uri="{FF2B5EF4-FFF2-40B4-BE49-F238E27FC236}">
                  <a16:creationId xmlns:a16="http://schemas.microsoft.com/office/drawing/2014/main" id="{01039036-5CE8-4386-8EA0-D1613782791E}"/>
                </a:ext>
              </a:extLst>
            </p:cNvPr>
            <p:cNvSpPr>
              <a:spLocks noChangeShapeType="1"/>
            </p:cNvSpPr>
            <p:nvPr/>
          </p:nvSpPr>
          <p:spPr bwMode="auto">
            <a:xfrm>
              <a:off x="1636" y="2232"/>
              <a:ext cx="1" cy="330"/>
            </a:xfrm>
            <a:prstGeom prst="line">
              <a:avLst/>
            </a:prstGeom>
            <a:noFill/>
            <a:ln w="12600">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5" name="Text Box 16">
              <a:extLst>
                <a:ext uri="{FF2B5EF4-FFF2-40B4-BE49-F238E27FC236}">
                  <a16:creationId xmlns:a16="http://schemas.microsoft.com/office/drawing/2014/main" id="{41475B92-0F1D-4875-94E7-2960AE52DE15}"/>
                </a:ext>
              </a:extLst>
            </p:cNvPr>
            <p:cNvSpPr txBox="1">
              <a:spLocks noChangeArrowheads="1"/>
            </p:cNvSpPr>
            <p:nvPr/>
          </p:nvSpPr>
          <p:spPr bwMode="auto">
            <a:xfrm>
              <a:off x="696" y="1213"/>
              <a:ext cx="474" cy="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altLang="cs-CZ" sz="1400">
                  <a:solidFill>
                    <a:srgbClr val="000000"/>
                  </a:solidFill>
                  <a:cs typeface="Lucida Sans Unicode" panose="020B0602030504020204" pitchFamily="34" charset="0"/>
                </a:rPr>
                <a:t>S = 1/2</a:t>
              </a:r>
            </a:p>
          </p:txBody>
        </p:sp>
      </p:grpSp>
      <p:sp>
        <p:nvSpPr>
          <p:cNvPr id="3" name="TextBox 2">
            <a:extLst>
              <a:ext uri="{FF2B5EF4-FFF2-40B4-BE49-F238E27FC236}">
                <a16:creationId xmlns:a16="http://schemas.microsoft.com/office/drawing/2014/main" id="{0A432D03-4591-49B1-85F6-4C432F0F95D0}"/>
              </a:ext>
            </a:extLst>
          </p:cNvPr>
          <p:cNvSpPr txBox="1"/>
          <p:nvPr/>
        </p:nvSpPr>
        <p:spPr>
          <a:xfrm>
            <a:off x="837309" y="4807245"/>
            <a:ext cx="10624006" cy="2031325"/>
          </a:xfrm>
          <a:prstGeom prst="rect">
            <a:avLst/>
          </a:prstGeom>
          <a:noFill/>
        </p:spPr>
        <p:txBody>
          <a:bodyPr wrap="square" rtlCol="0">
            <a:spAutoFit/>
          </a:bodyPr>
          <a:lstStyle/>
          <a:p>
            <a:r>
              <a:rPr lang="en-US" dirty="0"/>
              <a:t>Research grade NMR spectrometers are produced usually with </a:t>
            </a:r>
            <a:r>
              <a:rPr lang="en-US" baseline="30000" dirty="0"/>
              <a:t>1</a:t>
            </a:r>
            <a:r>
              <a:rPr lang="en-US" dirty="0"/>
              <a:t>H resonance frequencies in multiples of 100 MHz, currently from 400 MHz up to 1,200 MHz (1.2 GHz), corresponding to magnets from 9.4 T to 28.2 T</a:t>
            </a:r>
            <a:r>
              <a:rPr lang="cs-CZ" dirty="0"/>
              <a:t>.</a:t>
            </a:r>
            <a:endParaRPr lang="en-US" dirty="0"/>
          </a:p>
          <a:p>
            <a:r>
              <a:rPr lang="en-US" dirty="0"/>
              <a:t>For protein studies, high-field spectrometers with resonance frequencies 600 MHz or higher are commonly used</a:t>
            </a:r>
            <a:r>
              <a:rPr lang="cs-CZ" dirty="0"/>
              <a:t>.</a:t>
            </a:r>
            <a:endParaRPr lang="en-US" dirty="0"/>
          </a:p>
          <a:p>
            <a:endParaRPr lang="en-US" dirty="0"/>
          </a:p>
          <a:p>
            <a:r>
              <a:rPr lang="en-US" dirty="0"/>
              <a:t>On Earth, spins are always subject to </a:t>
            </a:r>
            <a:r>
              <a:rPr lang="cs-CZ" dirty="0"/>
              <a:t>a</a:t>
            </a:r>
            <a:r>
              <a:rPr lang="en-US" dirty="0"/>
              <a:t> magnetic field, but the magnetic field of Earth is only about 50 µT.</a:t>
            </a:r>
          </a:p>
          <a:p>
            <a:endParaRPr lang="cs-CZ" dirty="0"/>
          </a:p>
        </p:txBody>
      </p:sp>
    </p:spTree>
    <p:extLst>
      <p:ext uri="{BB962C8B-B14F-4D97-AF65-F5344CB8AC3E}">
        <p14:creationId xmlns:p14="http://schemas.microsoft.com/office/powerpoint/2010/main" val="75682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622120" y="312216"/>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cs-CZ" altLang="cs-CZ" sz="3000" dirty="0">
                <a:solidFill>
                  <a:schemeClr val="tx1"/>
                </a:solidFill>
              </a:rPr>
              <a:t>NMR a</a:t>
            </a:r>
            <a:r>
              <a:rPr lang="en-US" altLang="cs-CZ" sz="3000" dirty="0" err="1">
                <a:solidFill>
                  <a:schemeClr val="tx1"/>
                </a:solidFill>
              </a:rPr>
              <a:t>nd</a:t>
            </a:r>
            <a:r>
              <a:rPr lang="cs-CZ" altLang="cs-CZ" sz="3000" dirty="0">
                <a:solidFill>
                  <a:schemeClr val="tx1"/>
                </a:solidFill>
              </a:rPr>
              <a:t> </a:t>
            </a:r>
            <a:r>
              <a:rPr lang="cs-CZ" altLang="cs-CZ" sz="3000" dirty="0" err="1">
                <a:solidFill>
                  <a:schemeClr val="tx1"/>
                </a:solidFill>
              </a:rPr>
              <a:t>ele</a:t>
            </a:r>
            <a:r>
              <a:rPr lang="en-US" altLang="cs-CZ" sz="3000" dirty="0">
                <a:solidFill>
                  <a:schemeClr val="tx1"/>
                </a:solidFill>
              </a:rPr>
              <a:t>c</a:t>
            </a:r>
            <a:r>
              <a:rPr lang="cs-CZ" altLang="cs-CZ" sz="3000" dirty="0" err="1">
                <a:solidFill>
                  <a:schemeClr val="tx1"/>
                </a:solidFill>
              </a:rPr>
              <a:t>tromagnetic</a:t>
            </a:r>
            <a:r>
              <a:rPr lang="cs-CZ" altLang="cs-CZ" sz="3000" dirty="0">
                <a:solidFill>
                  <a:schemeClr val="tx1"/>
                </a:solidFill>
              </a:rPr>
              <a:t> </a:t>
            </a:r>
            <a:r>
              <a:rPr lang="cs-CZ" altLang="cs-CZ" sz="3000" dirty="0" err="1">
                <a:solidFill>
                  <a:schemeClr val="tx1"/>
                </a:solidFill>
              </a:rPr>
              <a:t>spe</a:t>
            </a:r>
            <a:r>
              <a:rPr lang="en-US" altLang="cs-CZ" sz="3000" dirty="0">
                <a:solidFill>
                  <a:schemeClr val="tx1"/>
                </a:solidFill>
              </a:rPr>
              <a:t>c</a:t>
            </a:r>
            <a:r>
              <a:rPr lang="cs-CZ" altLang="cs-CZ" sz="3000" dirty="0" err="1">
                <a:solidFill>
                  <a:schemeClr val="tx1"/>
                </a:solidFill>
              </a:rPr>
              <a:t>trum</a:t>
            </a:r>
            <a:endParaRPr lang="cs-CZ" altLang="cs-CZ" sz="3000" noProof="1">
              <a:solidFill>
                <a:schemeClr val="tx1"/>
              </a:solidFill>
            </a:endParaRPr>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020" y="1965960"/>
            <a:ext cx="9144000" cy="4892040"/>
          </a:xfrm>
          <a:prstGeom prst="rect">
            <a:avLst/>
          </a:prstGeom>
        </p:spPr>
      </p:pic>
      <p:cxnSp>
        <p:nvCxnSpPr>
          <p:cNvPr id="6" name="Straight Arrow Connector 5"/>
          <p:cNvCxnSpPr/>
          <p:nvPr/>
        </p:nvCxnSpPr>
        <p:spPr>
          <a:xfrm>
            <a:off x="7111392" y="2066168"/>
            <a:ext cx="0" cy="491490"/>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7"/>
          <p:cNvCxnSpPr/>
          <p:nvPr/>
        </p:nvCxnSpPr>
        <p:spPr>
          <a:xfrm>
            <a:off x="7378091" y="2394821"/>
            <a:ext cx="0" cy="280035"/>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10"/>
          <p:cNvCxnSpPr/>
          <p:nvPr/>
        </p:nvCxnSpPr>
        <p:spPr>
          <a:xfrm flipH="1">
            <a:off x="7377830" y="2053643"/>
            <a:ext cx="261" cy="125886"/>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15"/>
          <p:cNvCxnSpPr/>
          <p:nvPr/>
        </p:nvCxnSpPr>
        <p:spPr>
          <a:xfrm>
            <a:off x="6768491" y="1807897"/>
            <a:ext cx="352425" cy="245745"/>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17"/>
          <p:cNvCxnSpPr/>
          <p:nvPr/>
        </p:nvCxnSpPr>
        <p:spPr>
          <a:xfrm flipV="1">
            <a:off x="7378091" y="1807898"/>
            <a:ext cx="542925" cy="245744"/>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9"/>
          <p:cNvCxnSpPr/>
          <p:nvPr/>
        </p:nvCxnSpPr>
        <p:spPr>
          <a:xfrm>
            <a:off x="7921016" y="1562153"/>
            <a:ext cx="0" cy="245744"/>
          </a:xfrm>
          <a:prstGeom prst="straightConnector1">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20"/>
          <p:cNvCxnSpPr/>
          <p:nvPr/>
        </p:nvCxnSpPr>
        <p:spPr>
          <a:xfrm>
            <a:off x="6768491" y="1562153"/>
            <a:ext cx="0" cy="245744"/>
          </a:xfrm>
          <a:prstGeom prst="straightConnector1">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 name="TextBox 21"/>
          <p:cNvSpPr txBox="1"/>
          <p:nvPr/>
        </p:nvSpPr>
        <p:spPr>
          <a:xfrm>
            <a:off x="6913454" y="1562153"/>
            <a:ext cx="736099" cy="369332"/>
          </a:xfrm>
          <a:prstGeom prst="rect">
            <a:avLst/>
          </a:prstGeom>
          <a:noFill/>
        </p:spPr>
        <p:txBody>
          <a:bodyPr wrap="none" rtlCol="0">
            <a:spAutoFit/>
          </a:bodyPr>
          <a:lstStyle/>
          <a:p>
            <a:r>
              <a:rPr lang="en-US" b="1" dirty="0">
                <a:solidFill>
                  <a:srgbClr val="C00000"/>
                </a:solidFill>
                <a:latin typeface="Times New Roman" panose="02020603050405020304" pitchFamily="18" charset="0"/>
                <a:cs typeface="Times New Roman" panose="02020603050405020304" pitchFamily="18" charset="0"/>
              </a:rPr>
              <a:t>NMR</a:t>
            </a:r>
            <a:endParaRPr lang="cs-CZ" b="1" dirty="0">
              <a:solidFill>
                <a:srgbClr val="C00000"/>
              </a:solidFill>
              <a:latin typeface="Times New Roman" panose="02020603050405020304" pitchFamily="18" charset="0"/>
              <a:cs typeface="Times New Roman" panose="02020603050405020304" pitchFamily="18" charset="0"/>
            </a:endParaRPr>
          </a:p>
        </p:txBody>
      </p:sp>
      <p:cxnSp>
        <p:nvCxnSpPr>
          <p:cNvPr id="14" name="Straight Arrow Connector 23"/>
          <p:cNvCxnSpPr/>
          <p:nvPr/>
        </p:nvCxnSpPr>
        <p:spPr>
          <a:xfrm>
            <a:off x="6768491" y="1562153"/>
            <a:ext cx="1152525" cy="0"/>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2"/>
          <p:cNvCxnSpPr/>
          <p:nvPr/>
        </p:nvCxnSpPr>
        <p:spPr>
          <a:xfrm>
            <a:off x="4971268" y="1267922"/>
            <a:ext cx="2322762" cy="0"/>
          </a:xfrm>
          <a:prstGeom prst="straightConnector1">
            <a:avLst/>
          </a:prstGeom>
          <a:ln w="38100">
            <a:solidFill>
              <a:schemeClr val="accent1">
                <a:lumMod val="50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4"/>
          <p:cNvSpPr txBox="1"/>
          <p:nvPr/>
        </p:nvSpPr>
        <p:spPr>
          <a:xfrm>
            <a:off x="5141203" y="1316513"/>
            <a:ext cx="922683"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10</a:t>
            </a:r>
            <a:r>
              <a:rPr lang="en-US" sz="2400" b="1" baseline="30000" dirty="0">
                <a:solidFill>
                  <a:srgbClr val="C00000"/>
                </a:solidFill>
                <a:latin typeface="Times New Roman" panose="02020603050405020304" pitchFamily="18" charset="0"/>
                <a:cs typeface="Times New Roman" panose="02020603050405020304" pitchFamily="18" charset="0"/>
              </a:rPr>
              <a:t>7</a:t>
            </a:r>
            <a:endParaRPr lang="cs-CZ" sz="2400" b="1" baseline="30000" dirty="0">
              <a:solidFill>
                <a:srgbClr val="C00000"/>
              </a:solidFill>
              <a:latin typeface="Times New Roman" panose="02020603050405020304" pitchFamily="18" charset="0"/>
              <a:cs typeface="Times New Roman" panose="02020603050405020304" pitchFamily="18" charset="0"/>
            </a:endParaRPr>
          </a:p>
        </p:txBody>
      </p:sp>
      <p:sp>
        <p:nvSpPr>
          <p:cNvPr id="17" name="TextBox 2"/>
          <p:cNvSpPr txBox="1"/>
          <p:nvPr/>
        </p:nvSpPr>
        <p:spPr>
          <a:xfrm>
            <a:off x="8431712" y="1266409"/>
            <a:ext cx="2077235" cy="830997"/>
          </a:xfrm>
          <a:prstGeom prst="rect">
            <a:avLst/>
          </a:prstGeom>
          <a:noFill/>
        </p:spPr>
        <p:txBody>
          <a:bodyPr wrap="none" rtlCol="0">
            <a:spAutoFit/>
          </a:bodyPr>
          <a:lstStyle/>
          <a:p>
            <a:r>
              <a:rPr lang="en-US" sz="2400" b="1" dirty="0">
                <a:solidFill>
                  <a:srgbClr val="C00000"/>
                </a:solidFill>
                <a:latin typeface="+mn-lt"/>
                <a:cs typeface="Times New Roman" panose="02020603050405020304" pitchFamily="18" charset="0"/>
              </a:rPr>
              <a:t>Noninvasive</a:t>
            </a:r>
          </a:p>
          <a:p>
            <a:r>
              <a:rPr lang="en-US" sz="2400" b="1" dirty="0">
                <a:solidFill>
                  <a:srgbClr val="C00000"/>
                </a:solidFill>
                <a:latin typeface="+mn-lt"/>
                <a:cs typeface="Times New Roman" panose="02020603050405020304" pitchFamily="18" charset="0"/>
              </a:rPr>
              <a:t>Low sensitivity</a:t>
            </a:r>
            <a:endParaRPr lang="cs-CZ" sz="2400" b="1" dirty="0">
              <a:solidFill>
                <a:srgbClr val="C00000"/>
              </a:solidFill>
              <a:latin typeface="+mn-lt"/>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en-US" sz="4000" b="1" dirty="0">
                <a:latin typeface="+mn-lt"/>
              </a:rPr>
              <a:t>Chemical shift</a:t>
            </a:r>
            <a:endParaRPr lang="cs-CZ" sz="4000" b="1" dirty="0">
              <a:latin typeface="+mn-lt"/>
            </a:endParaRPr>
          </a:p>
        </p:txBody>
      </p:sp>
      <p:grpSp>
        <p:nvGrpSpPr>
          <p:cNvPr id="3" name="Group 20">
            <a:extLst>
              <a:ext uri="{FF2B5EF4-FFF2-40B4-BE49-F238E27FC236}">
                <a16:creationId xmlns:a16="http://schemas.microsoft.com/office/drawing/2014/main" id="{1F7A39B1-812D-4AC2-9BEB-B0E0B8BB3A51}"/>
              </a:ext>
            </a:extLst>
          </p:cNvPr>
          <p:cNvGrpSpPr>
            <a:grpSpLocks/>
          </p:cNvGrpSpPr>
          <p:nvPr/>
        </p:nvGrpSpPr>
        <p:grpSpPr bwMode="auto">
          <a:xfrm>
            <a:off x="8780376" y="4187999"/>
            <a:ext cx="2960687" cy="1743075"/>
            <a:chOff x="3177" y="1170"/>
            <a:chExt cx="1865" cy="1098"/>
          </a:xfrm>
        </p:grpSpPr>
        <p:pic>
          <p:nvPicPr>
            <p:cNvPr id="17" name="Picture 21">
              <a:extLst>
                <a:ext uri="{FF2B5EF4-FFF2-40B4-BE49-F238E27FC236}">
                  <a16:creationId xmlns:a16="http://schemas.microsoft.com/office/drawing/2014/main" id="{C39E9A89-4A72-4ABE-A3D8-B08E244822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7" y="1170"/>
              <a:ext cx="1866" cy="7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Line 22">
              <a:extLst>
                <a:ext uri="{FF2B5EF4-FFF2-40B4-BE49-F238E27FC236}">
                  <a16:creationId xmlns:a16="http://schemas.microsoft.com/office/drawing/2014/main" id="{745DE659-376C-4A6C-8D1C-31C7745FFBEC}"/>
                </a:ext>
              </a:extLst>
            </p:cNvPr>
            <p:cNvSpPr>
              <a:spLocks noChangeShapeType="1"/>
            </p:cNvSpPr>
            <p:nvPr/>
          </p:nvSpPr>
          <p:spPr bwMode="auto">
            <a:xfrm flipH="1">
              <a:off x="3203" y="2022"/>
              <a:ext cx="1778" cy="1"/>
            </a:xfrm>
            <a:prstGeom prst="line">
              <a:avLst/>
            </a:prstGeom>
            <a:noFill/>
            <a:ln w="1908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 name="Line 23">
              <a:extLst>
                <a:ext uri="{FF2B5EF4-FFF2-40B4-BE49-F238E27FC236}">
                  <a16:creationId xmlns:a16="http://schemas.microsoft.com/office/drawing/2014/main" id="{CB58E152-FE44-4DB4-A886-01534BBF7907}"/>
                </a:ext>
              </a:extLst>
            </p:cNvPr>
            <p:cNvSpPr>
              <a:spLocks noChangeShapeType="1"/>
            </p:cNvSpPr>
            <p:nvPr/>
          </p:nvSpPr>
          <p:spPr bwMode="auto">
            <a:xfrm>
              <a:off x="4633" y="2021"/>
              <a:ext cx="1" cy="6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0" name="Line 24">
              <a:extLst>
                <a:ext uri="{FF2B5EF4-FFF2-40B4-BE49-F238E27FC236}">
                  <a16:creationId xmlns:a16="http://schemas.microsoft.com/office/drawing/2014/main" id="{4E55FFEC-3D44-4299-9878-0DE4F24F4105}"/>
                </a:ext>
              </a:extLst>
            </p:cNvPr>
            <p:cNvSpPr>
              <a:spLocks noChangeShapeType="1"/>
            </p:cNvSpPr>
            <p:nvPr/>
          </p:nvSpPr>
          <p:spPr bwMode="auto">
            <a:xfrm>
              <a:off x="3987" y="2026"/>
              <a:ext cx="1" cy="6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1" name="Line 25">
              <a:extLst>
                <a:ext uri="{FF2B5EF4-FFF2-40B4-BE49-F238E27FC236}">
                  <a16:creationId xmlns:a16="http://schemas.microsoft.com/office/drawing/2014/main" id="{F7F9C7CF-83F6-4502-A20F-72E54A4451E5}"/>
                </a:ext>
              </a:extLst>
            </p:cNvPr>
            <p:cNvSpPr>
              <a:spLocks noChangeShapeType="1"/>
            </p:cNvSpPr>
            <p:nvPr/>
          </p:nvSpPr>
          <p:spPr bwMode="auto">
            <a:xfrm>
              <a:off x="3351" y="2022"/>
              <a:ext cx="1" cy="6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2" name="Text Box 26">
              <a:extLst>
                <a:ext uri="{FF2B5EF4-FFF2-40B4-BE49-F238E27FC236}">
                  <a16:creationId xmlns:a16="http://schemas.microsoft.com/office/drawing/2014/main" id="{FB15E2F8-4080-403C-BBCC-2EAE3E8D3DD9}"/>
                </a:ext>
              </a:extLst>
            </p:cNvPr>
            <p:cNvSpPr txBox="1">
              <a:spLocks noChangeArrowheads="1"/>
            </p:cNvSpPr>
            <p:nvPr/>
          </p:nvSpPr>
          <p:spPr bwMode="auto">
            <a:xfrm>
              <a:off x="4827" y="2037"/>
              <a:ext cx="184"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Symbol" panose="05050102010706020507" pitchFamily="18" charset="2"/>
                <a:buNone/>
              </a:pPr>
              <a:r>
                <a:rPr lang="en-GB" altLang="cs-CZ" b="1">
                  <a:solidFill>
                    <a:srgbClr val="000000"/>
                  </a:solidFill>
                  <a:latin typeface="Symbol" panose="05050102010706020507" pitchFamily="18" charset="2"/>
                  <a:cs typeface="Lucida Sans Unicode" panose="020B0602030504020204" pitchFamily="34" charset="0"/>
                </a:rPr>
                <a:t></a:t>
              </a:r>
            </a:p>
          </p:txBody>
        </p:sp>
        <p:sp>
          <p:nvSpPr>
            <p:cNvPr id="23" name="Text Box 27">
              <a:extLst>
                <a:ext uri="{FF2B5EF4-FFF2-40B4-BE49-F238E27FC236}">
                  <a16:creationId xmlns:a16="http://schemas.microsoft.com/office/drawing/2014/main" id="{EBCF4739-8618-4BB3-9EE9-68663D81DA15}"/>
                </a:ext>
              </a:extLst>
            </p:cNvPr>
            <p:cNvSpPr txBox="1">
              <a:spLocks noChangeArrowheads="1"/>
            </p:cNvSpPr>
            <p:nvPr/>
          </p:nvSpPr>
          <p:spPr bwMode="auto">
            <a:xfrm>
              <a:off x="4557" y="2089"/>
              <a:ext cx="168"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altLang="cs-CZ" sz="1200" b="1">
                  <a:solidFill>
                    <a:srgbClr val="000000"/>
                  </a:solidFill>
                  <a:cs typeface="Lucida Sans Unicode" panose="020B0602030504020204" pitchFamily="34" charset="0"/>
                </a:rPr>
                <a:t>0</a:t>
              </a:r>
            </a:p>
          </p:txBody>
        </p:sp>
        <p:sp>
          <p:nvSpPr>
            <p:cNvPr id="24" name="Text Box 28">
              <a:extLst>
                <a:ext uri="{FF2B5EF4-FFF2-40B4-BE49-F238E27FC236}">
                  <a16:creationId xmlns:a16="http://schemas.microsoft.com/office/drawing/2014/main" id="{DB4472E9-9250-4C2D-B77A-BE47F7B5C97F}"/>
                </a:ext>
              </a:extLst>
            </p:cNvPr>
            <p:cNvSpPr txBox="1">
              <a:spLocks noChangeArrowheads="1"/>
            </p:cNvSpPr>
            <p:nvPr/>
          </p:nvSpPr>
          <p:spPr bwMode="auto">
            <a:xfrm>
              <a:off x="3903" y="2089"/>
              <a:ext cx="168"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altLang="cs-CZ" sz="1200" b="1">
                  <a:solidFill>
                    <a:srgbClr val="000000"/>
                  </a:solidFill>
                  <a:cs typeface="Lucida Sans Unicode" panose="020B0602030504020204" pitchFamily="34" charset="0"/>
                </a:rPr>
                <a:t>5</a:t>
              </a:r>
            </a:p>
          </p:txBody>
        </p:sp>
        <p:sp>
          <p:nvSpPr>
            <p:cNvPr id="25" name="Text Box 29">
              <a:extLst>
                <a:ext uri="{FF2B5EF4-FFF2-40B4-BE49-F238E27FC236}">
                  <a16:creationId xmlns:a16="http://schemas.microsoft.com/office/drawing/2014/main" id="{086DB80B-F68C-49D6-8FE6-7BF652CE4A0F}"/>
                </a:ext>
              </a:extLst>
            </p:cNvPr>
            <p:cNvSpPr txBox="1">
              <a:spLocks noChangeArrowheads="1"/>
            </p:cNvSpPr>
            <p:nvPr/>
          </p:nvSpPr>
          <p:spPr bwMode="auto">
            <a:xfrm>
              <a:off x="3242" y="2089"/>
              <a:ext cx="221"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buClr>
                  <a:srgbClr val="000000"/>
                </a:buClr>
                <a:buSzPct val="100000"/>
                <a:buFont typeface="Arial" panose="020B0604020202020204" pitchFamily="34" charset="0"/>
                <a:buNone/>
              </a:pPr>
              <a:r>
                <a:rPr lang="en-GB" altLang="cs-CZ" sz="1200" b="1">
                  <a:solidFill>
                    <a:srgbClr val="000000"/>
                  </a:solidFill>
                  <a:cs typeface="Lucida Sans Unicode" panose="020B0602030504020204" pitchFamily="34" charset="0"/>
                </a:rPr>
                <a:t>10</a:t>
              </a:r>
            </a:p>
          </p:txBody>
        </p:sp>
      </p:grpSp>
      <p:cxnSp>
        <p:nvCxnSpPr>
          <p:cNvPr id="27" name="Straight Arrow Connector 26">
            <a:extLst>
              <a:ext uri="{FF2B5EF4-FFF2-40B4-BE49-F238E27FC236}">
                <a16:creationId xmlns:a16="http://schemas.microsoft.com/office/drawing/2014/main" id="{E73C7D4F-443B-4E53-A337-051085BA88CE}"/>
              </a:ext>
            </a:extLst>
          </p:cNvPr>
          <p:cNvCxnSpPr>
            <a:cxnSpLocks/>
          </p:cNvCxnSpPr>
          <p:nvPr/>
        </p:nvCxnSpPr>
        <p:spPr>
          <a:xfrm flipH="1">
            <a:off x="9020024" y="6007910"/>
            <a:ext cx="2270126" cy="0"/>
          </a:xfrm>
          <a:prstGeom prst="straightConnector1">
            <a:avLst/>
          </a:prstGeom>
          <a:ln w="12700">
            <a:headEnd type="none"/>
            <a:tailEnd type="triangle" w="med" len="med"/>
          </a:ln>
        </p:spPr>
        <p:style>
          <a:lnRef idx="1">
            <a:schemeClr val="dk1"/>
          </a:lnRef>
          <a:fillRef idx="0">
            <a:schemeClr val="dk1"/>
          </a:fillRef>
          <a:effectRef idx="0">
            <a:schemeClr val="dk1"/>
          </a:effectRef>
          <a:fontRef idx="minor">
            <a:schemeClr val="tx1"/>
          </a:fontRef>
        </p:style>
      </p:cxnSp>
      <p:pic>
        <p:nvPicPr>
          <p:cNvPr id="15" name="Picture 22" descr="A picture containing game&#10;&#10;Description automatically generated">
            <a:extLst>
              <a:ext uri="{FF2B5EF4-FFF2-40B4-BE49-F238E27FC236}">
                <a16:creationId xmlns:a16="http://schemas.microsoft.com/office/drawing/2014/main" id="{985FC20C-7137-0D43-80E5-845708A3121E}"/>
              </a:ext>
            </a:extLst>
          </p:cNvPr>
          <p:cNvPicPr>
            <a:picLocks noChangeAspect="1"/>
          </p:cNvPicPr>
          <p:nvPr/>
        </p:nvPicPr>
        <p:blipFill>
          <a:blip r:embed="rId3" cstate="print"/>
          <a:stretch>
            <a:fillRect/>
          </a:stretch>
        </p:blipFill>
        <p:spPr>
          <a:xfrm>
            <a:off x="8661943" y="1640910"/>
            <a:ext cx="2690813" cy="2005013"/>
          </a:xfrm>
          <a:prstGeom prst="rect">
            <a:avLst/>
          </a:prstGeom>
        </p:spPr>
      </p:pic>
      <p:sp>
        <p:nvSpPr>
          <p:cNvPr id="16" name="TextovéPole 15"/>
          <p:cNvSpPr txBox="1"/>
          <p:nvPr/>
        </p:nvSpPr>
        <p:spPr>
          <a:xfrm>
            <a:off x="1077239" y="1891430"/>
            <a:ext cx="7377830" cy="4247317"/>
          </a:xfrm>
          <a:prstGeom prst="rect">
            <a:avLst/>
          </a:prstGeom>
          <a:noFill/>
        </p:spPr>
        <p:txBody>
          <a:bodyPr wrap="square" rtlCol="0">
            <a:spAutoFit/>
          </a:bodyPr>
          <a:lstStyle/>
          <a:p>
            <a:r>
              <a:rPr lang="cs-CZ" dirty="0" err="1"/>
              <a:t>Nuclei</a:t>
            </a:r>
            <a:r>
              <a:rPr lang="cs-CZ" dirty="0"/>
              <a:t> do not </a:t>
            </a:r>
            <a:r>
              <a:rPr lang="cs-CZ" dirty="0" err="1"/>
              <a:t>experience</a:t>
            </a:r>
            <a:r>
              <a:rPr lang="cs-CZ" dirty="0"/>
              <a:t> </a:t>
            </a:r>
            <a:r>
              <a:rPr lang="cs-CZ" dirty="0" err="1"/>
              <a:t>the</a:t>
            </a:r>
            <a:r>
              <a:rPr lang="cs-CZ" dirty="0"/>
              <a:t> </a:t>
            </a:r>
            <a:r>
              <a:rPr lang="cs-CZ" dirty="0" err="1"/>
              <a:t>external</a:t>
            </a:r>
            <a:r>
              <a:rPr lang="cs-CZ" dirty="0"/>
              <a:t> </a:t>
            </a:r>
            <a:r>
              <a:rPr lang="cs-CZ" dirty="0" err="1"/>
              <a:t>magnetic</a:t>
            </a:r>
            <a:r>
              <a:rPr lang="cs-CZ" dirty="0"/>
              <a:t> </a:t>
            </a:r>
            <a:r>
              <a:rPr lang="cs-CZ" dirty="0" err="1"/>
              <a:t>field</a:t>
            </a:r>
            <a:r>
              <a:rPr lang="cs-CZ" dirty="0"/>
              <a:t> B</a:t>
            </a:r>
            <a:r>
              <a:rPr lang="cs-CZ" baseline="-25000" dirty="0"/>
              <a:t>0</a:t>
            </a:r>
            <a:r>
              <a:rPr lang="cs-CZ" dirty="0"/>
              <a:t> </a:t>
            </a:r>
            <a:r>
              <a:rPr lang="cs-CZ" dirty="0" err="1"/>
              <a:t>only</a:t>
            </a:r>
            <a:r>
              <a:rPr lang="cs-CZ" dirty="0"/>
              <a:t>,</a:t>
            </a:r>
          </a:p>
          <a:p>
            <a:r>
              <a:rPr lang="cs-CZ" dirty="0" err="1"/>
              <a:t>But</a:t>
            </a:r>
            <a:r>
              <a:rPr lang="cs-CZ" dirty="0"/>
              <a:t> </a:t>
            </a:r>
            <a:r>
              <a:rPr lang="cs-CZ" dirty="0" err="1"/>
              <a:t>also</a:t>
            </a:r>
            <a:r>
              <a:rPr lang="cs-CZ" dirty="0"/>
              <a:t> </a:t>
            </a:r>
            <a:r>
              <a:rPr lang="cs-CZ" dirty="0" err="1"/>
              <a:t>the</a:t>
            </a:r>
            <a:r>
              <a:rPr lang="cs-CZ" dirty="0"/>
              <a:t> </a:t>
            </a:r>
            <a:r>
              <a:rPr lang="cs-CZ" dirty="0" err="1"/>
              <a:t>fields</a:t>
            </a:r>
            <a:r>
              <a:rPr lang="cs-CZ" dirty="0"/>
              <a:t> </a:t>
            </a:r>
            <a:r>
              <a:rPr lang="cs-CZ" dirty="0" err="1"/>
              <a:t>of</a:t>
            </a:r>
            <a:r>
              <a:rPr lang="cs-CZ" dirty="0"/>
              <a:t> </a:t>
            </a:r>
            <a:r>
              <a:rPr lang="cs-CZ" dirty="0" err="1"/>
              <a:t>other</a:t>
            </a:r>
            <a:r>
              <a:rPr lang="cs-CZ" dirty="0"/>
              <a:t> </a:t>
            </a:r>
            <a:r>
              <a:rPr lang="cs-CZ" dirty="0" err="1"/>
              <a:t>particles</a:t>
            </a:r>
            <a:r>
              <a:rPr lang="cs-CZ" dirty="0"/>
              <a:t>, </a:t>
            </a:r>
            <a:r>
              <a:rPr lang="cs-CZ" dirty="0" err="1"/>
              <a:t>especially</a:t>
            </a:r>
            <a:r>
              <a:rPr lang="cs-CZ" dirty="0"/>
              <a:t> </a:t>
            </a:r>
            <a:r>
              <a:rPr lang="cs-CZ" dirty="0" err="1"/>
              <a:t>electrons</a:t>
            </a:r>
            <a:r>
              <a:rPr lang="cs-CZ" dirty="0"/>
              <a:t>.</a:t>
            </a:r>
          </a:p>
          <a:p>
            <a:r>
              <a:rPr lang="cs-CZ" dirty="0"/>
              <a:t>Net </a:t>
            </a:r>
            <a:r>
              <a:rPr lang="cs-CZ" dirty="0" err="1"/>
              <a:t>magnetic</a:t>
            </a:r>
            <a:r>
              <a:rPr lang="cs-CZ" dirty="0"/>
              <a:t> </a:t>
            </a:r>
            <a:r>
              <a:rPr lang="cs-CZ" dirty="0" err="1"/>
              <a:t>field</a:t>
            </a:r>
            <a:r>
              <a:rPr lang="cs-CZ" dirty="0"/>
              <a:t> </a:t>
            </a:r>
            <a:r>
              <a:rPr lang="cs-CZ" dirty="0" err="1"/>
              <a:t>at</a:t>
            </a:r>
            <a:r>
              <a:rPr lang="cs-CZ" dirty="0"/>
              <a:t> a </a:t>
            </a:r>
            <a:r>
              <a:rPr lang="cs-CZ" dirty="0" err="1"/>
              <a:t>nucleus</a:t>
            </a:r>
            <a:endParaRPr lang="en-US" dirty="0"/>
          </a:p>
          <a:p>
            <a:r>
              <a:rPr lang="cs-CZ" dirty="0"/>
              <a:t>	</a:t>
            </a:r>
            <a:endParaRPr lang="en-US" dirty="0"/>
          </a:p>
          <a:p>
            <a:r>
              <a:rPr lang="en-US" dirty="0"/>
              <a:t>			</a:t>
            </a:r>
            <a:r>
              <a:rPr lang="cs-CZ" dirty="0"/>
              <a:t>B </a:t>
            </a:r>
            <a:r>
              <a:rPr lang="en-US" dirty="0"/>
              <a:t>= B</a:t>
            </a:r>
            <a:r>
              <a:rPr lang="en-US" baseline="-25000" dirty="0"/>
              <a:t>0</a:t>
            </a:r>
            <a:r>
              <a:rPr lang="en-US" dirty="0"/>
              <a:t> (1 - </a:t>
            </a:r>
            <a:r>
              <a:rPr lang="en-US" dirty="0">
                <a:sym typeface="Symbol"/>
              </a:rPr>
              <a:t>)	   nuclear shielding</a:t>
            </a:r>
          </a:p>
          <a:p>
            <a:endParaRPr lang="en-US" dirty="0">
              <a:sym typeface="Symbol"/>
            </a:endParaRPr>
          </a:p>
          <a:p>
            <a:r>
              <a:rPr lang="en-US" dirty="0">
                <a:sym typeface="Symbol"/>
              </a:rPr>
              <a:t>Resonance frequencies differ slightly depending on the location of the nucleus in the molecule.</a:t>
            </a:r>
          </a:p>
          <a:p>
            <a:r>
              <a:rPr lang="en-US" dirty="0">
                <a:sym typeface="Symbol"/>
              </a:rPr>
              <a:t>Resonance frequencies are field dependent, which is impractical – values are not comparable between different spectrometers.</a:t>
            </a:r>
          </a:p>
          <a:p>
            <a:r>
              <a:rPr lang="en-US" b="1" dirty="0">
                <a:solidFill>
                  <a:srgbClr val="FF0000"/>
                </a:solidFill>
                <a:sym typeface="Symbol"/>
              </a:rPr>
              <a:t>Chemical shift </a:t>
            </a:r>
            <a:r>
              <a:rPr lang="en-US" dirty="0">
                <a:sym typeface="Symbol"/>
              </a:rPr>
              <a:t>– frequency difference relative to a suitable standard, expressed in </a:t>
            </a:r>
            <a:r>
              <a:rPr lang="en-US" dirty="0" err="1">
                <a:sym typeface="Symbol"/>
              </a:rPr>
              <a:t>ppm</a:t>
            </a:r>
            <a:r>
              <a:rPr lang="en-US" dirty="0">
                <a:sym typeface="Symbol"/>
              </a:rPr>
              <a:t>.</a:t>
            </a:r>
          </a:p>
          <a:p>
            <a:r>
              <a:rPr lang="en-US" dirty="0">
                <a:sym typeface="Symbol"/>
              </a:rPr>
              <a:t>			 = 10</a:t>
            </a:r>
            <a:r>
              <a:rPr lang="en-US" baseline="30000" dirty="0">
                <a:sym typeface="Symbol"/>
              </a:rPr>
              <a:t>6</a:t>
            </a:r>
            <a:r>
              <a:rPr lang="en-US" dirty="0">
                <a:sym typeface="Symbol"/>
              </a:rPr>
              <a:t> ( - </a:t>
            </a:r>
            <a:r>
              <a:rPr lang="en-US" baseline="-25000" dirty="0">
                <a:sym typeface="Symbol"/>
              </a:rPr>
              <a:t>ref</a:t>
            </a:r>
            <a:r>
              <a:rPr lang="en-US" dirty="0">
                <a:sym typeface="Symbol"/>
              </a:rPr>
              <a:t>) / </a:t>
            </a:r>
            <a:r>
              <a:rPr lang="en-US" baseline="-25000" dirty="0">
                <a:sym typeface="Symbol"/>
              </a:rPr>
              <a:t>ref </a:t>
            </a:r>
            <a:r>
              <a:rPr lang="en-US" dirty="0">
                <a:sym typeface="Symbol"/>
              </a:rPr>
              <a:t>	</a:t>
            </a:r>
          </a:p>
          <a:p>
            <a:r>
              <a:rPr lang="en-US" dirty="0">
                <a:sym typeface="Symbol"/>
              </a:rPr>
              <a:t>	</a:t>
            </a:r>
          </a:p>
          <a:p>
            <a:r>
              <a:rPr lang="en-US" dirty="0"/>
              <a:t>For 1H, TMS (</a:t>
            </a:r>
            <a:r>
              <a:rPr lang="en-US" dirty="0" err="1"/>
              <a:t>tetramethylsilane</a:t>
            </a:r>
            <a:r>
              <a:rPr lang="en-US" dirty="0"/>
              <a:t>) is a common reference compound</a:t>
            </a:r>
            <a:endParaRPr lang="cs-CZ" dirty="0"/>
          </a:p>
        </p:txBody>
      </p:sp>
    </p:spTree>
    <p:extLst>
      <p:ext uri="{BB962C8B-B14F-4D97-AF65-F5344CB8AC3E}">
        <p14:creationId xmlns:p14="http://schemas.microsoft.com/office/powerpoint/2010/main" val="274434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a:extLst>
              <a:ext uri="{FF2B5EF4-FFF2-40B4-BE49-F238E27FC236}">
                <a16:creationId xmlns:a16="http://schemas.microsoft.com/office/drawing/2014/main" id="{0E3B1BD5-F01F-4FE2-8A1E-3B4BB001A0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963674" y="4172286"/>
            <a:ext cx="2857143" cy="2685714"/>
          </a:xfrm>
          <a:prstGeom prst="rect">
            <a:avLst/>
          </a:prstGeom>
          <a:noFill/>
        </p:spPr>
      </p:pic>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cs-CZ" sz="4000" b="1" dirty="0"/>
              <a:t>Spin-spin </a:t>
            </a:r>
            <a:r>
              <a:rPr lang="cs-CZ" sz="4000" b="1" dirty="0" err="1"/>
              <a:t>interactions</a:t>
            </a:r>
            <a:endParaRPr lang="cs-CZ" sz="4000" b="1" dirty="0"/>
          </a:p>
        </p:txBody>
      </p:sp>
      <p:sp>
        <p:nvSpPr>
          <p:cNvPr id="6" name="TextBox 5">
            <a:extLst>
              <a:ext uri="{FF2B5EF4-FFF2-40B4-BE49-F238E27FC236}">
                <a16:creationId xmlns:a16="http://schemas.microsoft.com/office/drawing/2014/main" id="{7EBF8157-CE7E-430E-9DF2-FF8645621EF7}"/>
              </a:ext>
            </a:extLst>
          </p:cNvPr>
          <p:cNvSpPr txBox="1"/>
          <p:nvPr/>
        </p:nvSpPr>
        <p:spPr>
          <a:xfrm>
            <a:off x="887413" y="1468005"/>
            <a:ext cx="10665250" cy="5401479"/>
          </a:xfrm>
          <a:prstGeom prst="rect">
            <a:avLst/>
          </a:prstGeom>
          <a:noFill/>
          <a:ln w="12700">
            <a:noFill/>
          </a:ln>
        </p:spPr>
        <p:txBody>
          <a:bodyPr wrap="square" rtlCol="0">
            <a:spAutoFit/>
          </a:bodyPr>
          <a:lstStyle/>
          <a:p>
            <a:pPr>
              <a:lnSpc>
                <a:spcPct val="150000"/>
              </a:lnSpc>
              <a:buClr>
                <a:srgbClr val="CC0000"/>
              </a:buClr>
              <a:buSzPct val="100000"/>
              <a:buFont typeface="Symbol" panose="05050102010706020507" pitchFamily="18" charset="2"/>
              <a:buNone/>
            </a:pPr>
            <a:r>
              <a:rPr lang="cs-CZ" altLang="cs-CZ" sz="2000" b="1" dirty="0" err="1">
                <a:solidFill>
                  <a:srgbClr val="CC0000"/>
                </a:solidFill>
                <a:cs typeface="Lucida Sans Unicode" panose="020B0602030504020204" pitchFamily="34" charset="0"/>
              </a:rPr>
              <a:t>Dipolar</a:t>
            </a:r>
            <a:r>
              <a:rPr lang="cs-CZ" altLang="cs-CZ" sz="2000" b="1" dirty="0">
                <a:solidFill>
                  <a:srgbClr val="CC0000"/>
                </a:solidFill>
                <a:cs typeface="Lucida Sans Unicode" panose="020B0602030504020204" pitchFamily="34" charset="0"/>
              </a:rPr>
              <a:t> </a:t>
            </a:r>
            <a:r>
              <a:rPr lang="cs-CZ" altLang="cs-CZ" sz="2000" b="1" dirty="0" err="1">
                <a:solidFill>
                  <a:srgbClr val="CC0000"/>
                </a:solidFill>
                <a:cs typeface="Lucida Sans Unicode" panose="020B0602030504020204" pitchFamily="34" charset="0"/>
              </a:rPr>
              <a:t>coupling</a:t>
            </a:r>
            <a:endParaRPr lang="cs-CZ" altLang="cs-CZ" sz="2000" b="1" dirty="0">
              <a:solidFill>
                <a:srgbClr val="CC0000"/>
              </a:solidFill>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cs-CZ" altLang="cs-CZ" dirty="0">
                <a:cs typeface="Lucida Sans Unicode" panose="020B0602030504020204" pitchFamily="34" charset="0"/>
              </a:rPr>
              <a:t>Direct </a:t>
            </a:r>
            <a:r>
              <a:rPr lang="cs-CZ" altLang="cs-CZ" dirty="0" err="1">
                <a:cs typeface="Lucida Sans Unicode" panose="020B0602030504020204" pitchFamily="34" charset="0"/>
              </a:rPr>
              <a:t>interaction</a:t>
            </a:r>
            <a:r>
              <a:rPr lang="cs-CZ" altLang="cs-CZ" dirty="0">
                <a:cs typeface="Lucida Sans Unicode" panose="020B0602030504020204" pitchFamily="34" charset="0"/>
              </a:rPr>
              <a:t> </a:t>
            </a:r>
            <a:r>
              <a:rPr lang="cs-CZ" altLang="cs-CZ" dirty="0" err="1">
                <a:cs typeface="Lucida Sans Unicode" panose="020B0602030504020204" pitchFamily="34" charset="0"/>
              </a:rPr>
              <a:t>between</a:t>
            </a:r>
            <a:r>
              <a:rPr lang="cs-CZ" altLang="cs-CZ" dirty="0">
                <a:cs typeface="Lucida Sans Unicode" panose="020B0602030504020204" pitchFamily="34" charset="0"/>
              </a:rPr>
              <a:t> </a:t>
            </a:r>
            <a:r>
              <a:rPr lang="cs-CZ" altLang="cs-CZ" dirty="0" err="1">
                <a:cs typeface="Lucida Sans Unicode" panose="020B0602030504020204" pitchFamily="34" charset="0"/>
              </a:rPr>
              <a:t>nuclear</a:t>
            </a:r>
            <a:r>
              <a:rPr lang="cs-CZ" altLang="cs-CZ" dirty="0">
                <a:cs typeface="Lucida Sans Unicode" panose="020B0602030504020204" pitchFamily="34" charset="0"/>
              </a:rPr>
              <a:t> </a:t>
            </a:r>
            <a:r>
              <a:rPr lang="cs-CZ" altLang="cs-CZ" dirty="0" err="1">
                <a:cs typeface="Lucida Sans Unicode" panose="020B0602030504020204" pitchFamily="34" charset="0"/>
              </a:rPr>
              <a:t>spins</a:t>
            </a:r>
            <a:endParaRPr lang="cs-CZ" altLang="cs-CZ"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cs-CZ" altLang="cs-CZ" dirty="0" err="1">
                <a:cs typeface="Lucida Sans Unicode" panose="020B0602030504020204" pitchFamily="34" charset="0"/>
              </a:rPr>
              <a:t>Depends</a:t>
            </a:r>
            <a:r>
              <a:rPr lang="cs-CZ" altLang="cs-CZ" dirty="0">
                <a:cs typeface="Lucida Sans Unicode" panose="020B0602030504020204" pitchFamily="34" charset="0"/>
              </a:rPr>
              <a:t> on </a:t>
            </a:r>
            <a:r>
              <a:rPr lang="cs-CZ" altLang="cs-CZ" dirty="0" err="1">
                <a:cs typeface="Lucida Sans Unicode" panose="020B0602030504020204" pitchFamily="34" charset="0"/>
              </a:rPr>
              <a:t>the</a:t>
            </a:r>
            <a:r>
              <a:rPr lang="cs-CZ" altLang="cs-CZ" dirty="0">
                <a:cs typeface="Lucida Sans Unicode" panose="020B0602030504020204" pitchFamily="34" charset="0"/>
              </a:rPr>
              <a:t> </a:t>
            </a:r>
            <a:r>
              <a:rPr lang="cs-CZ" altLang="cs-CZ" dirty="0" err="1">
                <a:cs typeface="Lucida Sans Unicode" panose="020B0602030504020204" pitchFamily="34" charset="0"/>
              </a:rPr>
              <a:t>orientation</a:t>
            </a:r>
            <a:r>
              <a:rPr lang="cs-CZ" altLang="cs-CZ" dirty="0">
                <a:cs typeface="Lucida Sans Unicode" panose="020B0602030504020204" pitchFamily="34" charset="0"/>
              </a:rPr>
              <a:t> </a:t>
            </a:r>
            <a:r>
              <a:rPr lang="cs-CZ" altLang="cs-CZ" dirty="0" err="1">
                <a:cs typeface="Lucida Sans Unicode" panose="020B0602030504020204" pitchFamily="34" charset="0"/>
              </a:rPr>
              <a:t>of</a:t>
            </a:r>
            <a:r>
              <a:rPr lang="cs-CZ" altLang="cs-CZ" dirty="0">
                <a:cs typeface="Lucida Sans Unicode" panose="020B0602030504020204" pitchFamily="34" charset="0"/>
              </a:rPr>
              <a:t> </a:t>
            </a:r>
            <a:r>
              <a:rPr lang="cs-CZ" altLang="cs-CZ" dirty="0" err="1">
                <a:cs typeface="Lucida Sans Unicode" panose="020B0602030504020204" pitchFamily="34" charset="0"/>
              </a:rPr>
              <a:t>the</a:t>
            </a:r>
            <a:r>
              <a:rPr lang="cs-CZ" altLang="cs-CZ" dirty="0">
                <a:cs typeface="Lucida Sans Unicode" panose="020B0602030504020204" pitchFamily="34" charset="0"/>
              </a:rPr>
              <a:t> </a:t>
            </a:r>
            <a:r>
              <a:rPr lang="cs-CZ" altLang="cs-CZ" dirty="0" err="1">
                <a:cs typeface="Lucida Sans Unicode" panose="020B0602030504020204" pitchFamily="34" charset="0"/>
              </a:rPr>
              <a:t>internuclear</a:t>
            </a:r>
            <a:r>
              <a:rPr lang="cs-CZ" altLang="cs-CZ" dirty="0">
                <a:cs typeface="Lucida Sans Unicode" panose="020B0602030504020204" pitchFamily="34" charset="0"/>
              </a:rPr>
              <a:t> </a:t>
            </a:r>
            <a:r>
              <a:rPr lang="cs-CZ" altLang="cs-CZ" dirty="0" err="1">
                <a:cs typeface="Lucida Sans Unicode" panose="020B0602030504020204" pitchFamily="34" charset="0"/>
              </a:rPr>
              <a:t>vector</a:t>
            </a:r>
            <a:r>
              <a:rPr lang="cs-CZ" altLang="cs-CZ" dirty="0">
                <a:cs typeface="Lucida Sans Unicode" panose="020B0602030504020204" pitchFamily="34" charset="0"/>
              </a:rPr>
              <a:t> </a:t>
            </a:r>
            <a:r>
              <a:rPr lang="cs-CZ" altLang="cs-CZ" dirty="0" err="1">
                <a:cs typeface="Lucida Sans Unicode" panose="020B0602030504020204" pitchFamily="34" charset="0"/>
              </a:rPr>
              <a:t>with</a:t>
            </a:r>
            <a:r>
              <a:rPr lang="cs-CZ" altLang="cs-CZ" dirty="0">
                <a:cs typeface="Lucida Sans Unicode" panose="020B0602030504020204" pitchFamily="34" charset="0"/>
              </a:rPr>
              <a:t> </a:t>
            </a:r>
            <a:r>
              <a:rPr lang="cs-CZ" altLang="cs-CZ" dirty="0" err="1">
                <a:cs typeface="Lucida Sans Unicode" panose="020B0602030504020204" pitchFamily="34" charset="0"/>
              </a:rPr>
              <a:t>respect</a:t>
            </a:r>
            <a:endParaRPr lang="en-US" altLang="cs-CZ"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cs-CZ" altLang="cs-CZ" dirty="0">
                <a:cs typeface="Lucida Sans Unicode" panose="020B0602030504020204" pitchFamily="34" charset="0"/>
              </a:rPr>
              <a:t>to </a:t>
            </a:r>
            <a:r>
              <a:rPr lang="cs-CZ" altLang="cs-CZ" dirty="0" err="1">
                <a:cs typeface="Lucida Sans Unicode" panose="020B0602030504020204" pitchFamily="34" charset="0"/>
              </a:rPr>
              <a:t>external</a:t>
            </a:r>
            <a:r>
              <a:rPr lang="cs-CZ" altLang="cs-CZ" dirty="0">
                <a:cs typeface="Lucida Sans Unicode" panose="020B0602030504020204" pitchFamily="34" charset="0"/>
              </a:rPr>
              <a:t> </a:t>
            </a:r>
            <a:r>
              <a:rPr lang="cs-CZ" altLang="cs-CZ" dirty="0" err="1">
                <a:cs typeface="Lucida Sans Unicode" panose="020B0602030504020204" pitchFamily="34" charset="0"/>
              </a:rPr>
              <a:t>magnetic</a:t>
            </a:r>
            <a:r>
              <a:rPr lang="cs-CZ" altLang="cs-CZ" dirty="0">
                <a:cs typeface="Lucida Sans Unicode" panose="020B0602030504020204" pitchFamily="34" charset="0"/>
              </a:rPr>
              <a:t> </a:t>
            </a:r>
            <a:r>
              <a:rPr lang="cs-CZ" altLang="cs-CZ" dirty="0" err="1">
                <a:cs typeface="Lucida Sans Unicode" panose="020B0602030504020204" pitchFamily="34" charset="0"/>
              </a:rPr>
              <a:t>field</a:t>
            </a:r>
            <a:endParaRPr lang="cs-CZ" altLang="cs-CZ"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cs-CZ" altLang="cs-CZ" dirty="0">
                <a:cs typeface="Lucida Sans Unicode" panose="020B0602030504020204" pitchFamily="34" charset="0"/>
              </a:rPr>
              <a:t>Import</a:t>
            </a:r>
            <a:r>
              <a:rPr lang="en-US" altLang="cs-CZ" dirty="0">
                <a:cs typeface="Lucida Sans Unicode" panose="020B0602030504020204" pitchFamily="34" charset="0"/>
              </a:rPr>
              <a:t>an</a:t>
            </a:r>
            <a:r>
              <a:rPr lang="cs-CZ" altLang="cs-CZ" dirty="0">
                <a:cs typeface="Lucida Sans Unicode" panose="020B0602030504020204" pitchFamily="34" charset="0"/>
              </a:rPr>
              <a:t>t in solid-</a:t>
            </a:r>
            <a:r>
              <a:rPr lang="cs-CZ" altLang="cs-CZ" dirty="0" err="1">
                <a:cs typeface="Lucida Sans Unicode" panose="020B0602030504020204" pitchFamily="34" charset="0"/>
              </a:rPr>
              <a:t>state</a:t>
            </a:r>
            <a:r>
              <a:rPr lang="cs-CZ" altLang="cs-CZ" dirty="0">
                <a:cs typeface="Lucida Sans Unicode" panose="020B0602030504020204" pitchFamily="34" charset="0"/>
              </a:rPr>
              <a:t> spektra</a:t>
            </a:r>
          </a:p>
          <a:p>
            <a:pPr>
              <a:lnSpc>
                <a:spcPct val="150000"/>
              </a:lnSpc>
              <a:buClr>
                <a:srgbClr val="CC0000"/>
              </a:buClr>
              <a:buSzPct val="100000"/>
              <a:buFont typeface="Symbol" panose="05050102010706020507" pitchFamily="18" charset="2"/>
              <a:buNone/>
            </a:pPr>
            <a:r>
              <a:rPr lang="cs-CZ" altLang="cs-CZ" dirty="0">
                <a:cs typeface="Lucida Sans Unicode" panose="020B0602030504020204" pitchFamily="34" charset="0"/>
              </a:rPr>
              <a:t>In </a:t>
            </a:r>
            <a:r>
              <a:rPr lang="cs-CZ" altLang="cs-CZ" dirty="0" err="1">
                <a:cs typeface="Lucida Sans Unicode" panose="020B0602030504020204" pitchFamily="34" charset="0"/>
              </a:rPr>
              <a:t>liqu</a:t>
            </a:r>
            <a:r>
              <a:rPr lang="en-US" altLang="cs-CZ" dirty="0" err="1">
                <a:cs typeface="Lucida Sans Unicode" panose="020B0602030504020204" pitchFamily="34" charset="0"/>
              </a:rPr>
              <a:t>i</a:t>
            </a:r>
            <a:r>
              <a:rPr lang="cs-CZ" altLang="cs-CZ" dirty="0" err="1">
                <a:cs typeface="Lucida Sans Unicode" panose="020B0602030504020204" pitchFamily="34" charset="0"/>
              </a:rPr>
              <a:t>ds</a:t>
            </a:r>
            <a:r>
              <a:rPr lang="cs-CZ" altLang="cs-CZ" dirty="0">
                <a:cs typeface="Lucida Sans Unicode" panose="020B0602030504020204" pitchFamily="34" charset="0"/>
              </a:rPr>
              <a:t> </a:t>
            </a:r>
            <a:r>
              <a:rPr lang="cs-CZ" altLang="cs-CZ" dirty="0" err="1">
                <a:cs typeface="Lucida Sans Unicode" panose="020B0602030504020204" pitchFamily="34" charset="0"/>
              </a:rPr>
              <a:t>manifests</a:t>
            </a:r>
            <a:r>
              <a:rPr lang="cs-CZ" altLang="cs-CZ" dirty="0">
                <a:cs typeface="Lucida Sans Unicode" panose="020B0602030504020204" pitchFamily="34" charset="0"/>
              </a:rPr>
              <a:t> </a:t>
            </a:r>
            <a:r>
              <a:rPr lang="cs-CZ" altLang="cs-CZ" dirty="0" err="1">
                <a:cs typeface="Lucida Sans Unicode" panose="020B0602030504020204" pitchFamily="34" charset="0"/>
              </a:rPr>
              <a:t>itself</a:t>
            </a:r>
            <a:r>
              <a:rPr lang="cs-CZ" altLang="cs-CZ" dirty="0">
                <a:cs typeface="Lucida Sans Unicode" panose="020B0602030504020204" pitchFamily="34" charset="0"/>
              </a:rPr>
              <a:t> </a:t>
            </a:r>
            <a:r>
              <a:rPr lang="cs-CZ" altLang="cs-CZ" dirty="0" err="1">
                <a:cs typeface="Lucida Sans Unicode" panose="020B0602030504020204" pitchFamily="34" charset="0"/>
              </a:rPr>
              <a:t>only</a:t>
            </a:r>
            <a:r>
              <a:rPr lang="cs-CZ" altLang="cs-CZ" dirty="0">
                <a:cs typeface="Lucida Sans Unicode" panose="020B0602030504020204" pitchFamily="34" charset="0"/>
              </a:rPr>
              <a:t> </a:t>
            </a:r>
            <a:r>
              <a:rPr lang="cs-CZ" altLang="cs-CZ" dirty="0" err="1">
                <a:cs typeface="Lucida Sans Unicode" panose="020B0602030504020204" pitchFamily="34" charset="0"/>
              </a:rPr>
              <a:t>through</a:t>
            </a:r>
            <a:r>
              <a:rPr lang="cs-CZ" altLang="cs-CZ" dirty="0">
                <a:cs typeface="Lucida Sans Unicode" panose="020B0602030504020204" pitchFamily="34" charset="0"/>
              </a:rPr>
              <a:t> </a:t>
            </a:r>
            <a:r>
              <a:rPr lang="cs-CZ" altLang="cs-CZ" dirty="0" err="1">
                <a:cs typeface="Lucida Sans Unicode" panose="020B0602030504020204" pitchFamily="34" charset="0"/>
              </a:rPr>
              <a:t>relaxation</a:t>
            </a:r>
            <a:r>
              <a:rPr lang="cs-CZ" altLang="cs-CZ" dirty="0">
                <a:cs typeface="Lucida Sans Unicode" panose="020B0602030504020204" pitchFamily="34" charset="0"/>
              </a:rPr>
              <a:t> </a:t>
            </a:r>
            <a:r>
              <a:rPr lang="cs-CZ" altLang="cs-CZ" dirty="0" err="1">
                <a:cs typeface="Lucida Sans Unicode" panose="020B0602030504020204" pitchFamily="34" charset="0"/>
              </a:rPr>
              <a:t>phenomena</a:t>
            </a:r>
            <a:endParaRPr lang="cs-CZ" altLang="cs-CZ"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endParaRPr lang="cs-CZ" altLang="cs-CZ" sz="2000" dirty="0">
              <a:solidFill>
                <a:srgbClr val="CC0000"/>
              </a:solidFill>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cs-CZ" altLang="cs-CZ" sz="2000" b="1" dirty="0" err="1">
                <a:solidFill>
                  <a:srgbClr val="CC0000"/>
                </a:solidFill>
                <a:cs typeface="Lucida Sans Unicode" panose="020B0602030504020204" pitchFamily="34" charset="0"/>
              </a:rPr>
              <a:t>Scalar</a:t>
            </a:r>
            <a:r>
              <a:rPr lang="cs-CZ" altLang="cs-CZ" sz="2000" b="1" dirty="0">
                <a:solidFill>
                  <a:srgbClr val="CC0000"/>
                </a:solidFill>
                <a:cs typeface="Lucida Sans Unicode" panose="020B0602030504020204" pitchFamily="34" charset="0"/>
              </a:rPr>
              <a:t> / J-</a:t>
            </a:r>
            <a:r>
              <a:rPr lang="cs-CZ" altLang="cs-CZ" sz="2000" b="1" dirty="0" err="1">
                <a:solidFill>
                  <a:srgbClr val="CC0000"/>
                </a:solidFill>
                <a:cs typeface="Lucida Sans Unicode" panose="020B0602030504020204" pitchFamily="34" charset="0"/>
              </a:rPr>
              <a:t>coupling</a:t>
            </a:r>
            <a:endParaRPr lang="cs-CZ" altLang="cs-CZ" sz="2000" b="1" dirty="0">
              <a:solidFill>
                <a:srgbClr val="CC0000"/>
              </a:solidFill>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cs-CZ" altLang="cs-CZ" dirty="0" err="1">
                <a:cs typeface="Lucida Sans Unicode" panose="020B0602030504020204" pitchFamily="34" charset="0"/>
              </a:rPr>
              <a:t>Interaction</a:t>
            </a:r>
            <a:r>
              <a:rPr lang="cs-CZ" altLang="cs-CZ" dirty="0">
                <a:cs typeface="Lucida Sans Unicode" panose="020B0602030504020204" pitchFamily="34" charset="0"/>
              </a:rPr>
              <a:t> </a:t>
            </a:r>
            <a:r>
              <a:rPr lang="cs-CZ" altLang="cs-CZ" dirty="0" err="1">
                <a:cs typeface="Lucida Sans Unicode" panose="020B0602030504020204" pitchFamily="34" charset="0"/>
              </a:rPr>
              <a:t>of</a:t>
            </a:r>
            <a:r>
              <a:rPr lang="cs-CZ" altLang="cs-CZ" dirty="0">
                <a:cs typeface="Lucida Sans Unicode" panose="020B0602030504020204" pitchFamily="34" charset="0"/>
              </a:rPr>
              <a:t> </a:t>
            </a:r>
            <a:r>
              <a:rPr lang="cs-CZ" altLang="cs-CZ" dirty="0" err="1">
                <a:cs typeface="Lucida Sans Unicode" panose="020B0602030504020204" pitchFamily="34" charset="0"/>
              </a:rPr>
              <a:t>nuclei</a:t>
            </a:r>
            <a:r>
              <a:rPr lang="cs-CZ" altLang="cs-CZ" dirty="0">
                <a:cs typeface="Lucida Sans Unicode" panose="020B0602030504020204" pitchFamily="34" charset="0"/>
              </a:rPr>
              <a:t> </a:t>
            </a:r>
            <a:r>
              <a:rPr lang="cs-CZ" altLang="cs-CZ" dirty="0" err="1">
                <a:cs typeface="Lucida Sans Unicode" panose="020B0602030504020204" pitchFamily="34" charset="0"/>
              </a:rPr>
              <a:t>through</a:t>
            </a:r>
            <a:r>
              <a:rPr lang="cs-CZ" altLang="cs-CZ" dirty="0">
                <a:cs typeface="Lucida Sans Unicode" panose="020B0602030504020204" pitchFamily="34" charset="0"/>
              </a:rPr>
              <a:t> </a:t>
            </a:r>
            <a:r>
              <a:rPr lang="cs-CZ" altLang="cs-CZ" dirty="0" err="1">
                <a:cs typeface="Lucida Sans Unicode" panose="020B0602030504020204" pitchFamily="34" charset="0"/>
              </a:rPr>
              <a:t>the</a:t>
            </a:r>
            <a:r>
              <a:rPr lang="cs-CZ" altLang="cs-CZ" dirty="0">
                <a:cs typeface="Lucida Sans Unicode" panose="020B0602030504020204" pitchFamily="34" charset="0"/>
              </a:rPr>
              <a:t> cloud </a:t>
            </a:r>
            <a:r>
              <a:rPr lang="cs-CZ" altLang="cs-CZ" dirty="0" err="1">
                <a:cs typeface="Lucida Sans Unicode" panose="020B0602030504020204" pitchFamily="34" charset="0"/>
              </a:rPr>
              <a:t>of</a:t>
            </a:r>
            <a:r>
              <a:rPr lang="cs-CZ" altLang="cs-CZ" dirty="0">
                <a:cs typeface="Lucida Sans Unicode" panose="020B0602030504020204" pitchFamily="34" charset="0"/>
              </a:rPr>
              <a:t> </a:t>
            </a:r>
            <a:r>
              <a:rPr lang="cs-CZ" altLang="cs-CZ" dirty="0" err="1">
                <a:cs typeface="Lucida Sans Unicode" panose="020B0602030504020204" pitchFamily="34" charset="0"/>
              </a:rPr>
              <a:t>electrons</a:t>
            </a:r>
            <a:endParaRPr lang="cs-CZ" altLang="cs-CZ"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cs-CZ" altLang="cs-CZ" dirty="0" err="1">
                <a:cs typeface="Lucida Sans Unicode" panose="020B0602030504020204" pitchFamily="34" charset="0"/>
              </a:rPr>
              <a:t>Does</a:t>
            </a:r>
            <a:r>
              <a:rPr lang="cs-CZ" altLang="cs-CZ" dirty="0">
                <a:cs typeface="Lucida Sans Unicode" panose="020B0602030504020204" pitchFamily="34" charset="0"/>
              </a:rPr>
              <a:t> not </a:t>
            </a:r>
            <a:r>
              <a:rPr lang="cs-CZ" altLang="cs-CZ" dirty="0" err="1">
                <a:cs typeface="Lucida Sans Unicode" panose="020B0602030504020204" pitchFamily="34" charset="0"/>
              </a:rPr>
              <a:t>depend</a:t>
            </a:r>
            <a:r>
              <a:rPr lang="cs-CZ" altLang="cs-CZ" dirty="0">
                <a:cs typeface="Lucida Sans Unicode" panose="020B0602030504020204" pitchFamily="34" charset="0"/>
              </a:rPr>
              <a:t> on </a:t>
            </a:r>
            <a:r>
              <a:rPr lang="cs-CZ" altLang="cs-CZ" dirty="0" err="1">
                <a:cs typeface="Lucida Sans Unicode" panose="020B0602030504020204" pitchFamily="34" charset="0"/>
              </a:rPr>
              <a:t>the</a:t>
            </a:r>
            <a:r>
              <a:rPr lang="cs-CZ" altLang="cs-CZ" dirty="0">
                <a:cs typeface="Lucida Sans Unicode" panose="020B0602030504020204" pitchFamily="34" charset="0"/>
              </a:rPr>
              <a:t> </a:t>
            </a:r>
            <a:r>
              <a:rPr lang="cs-CZ" altLang="cs-CZ" dirty="0" err="1">
                <a:cs typeface="Lucida Sans Unicode" panose="020B0602030504020204" pitchFamily="34" charset="0"/>
              </a:rPr>
              <a:t>external</a:t>
            </a:r>
            <a:r>
              <a:rPr lang="cs-CZ" altLang="cs-CZ" dirty="0">
                <a:cs typeface="Lucida Sans Unicode" panose="020B0602030504020204" pitchFamily="34" charset="0"/>
              </a:rPr>
              <a:t> </a:t>
            </a:r>
            <a:r>
              <a:rPr lang="cs-CZ" altLang="cs-CZ" dirty="0" err="1">
                <a:cs typeface="Lucida Sans Unicode" panose="020B0602030504020204" pitchFamily="34" charset="0"/>
              </a:rPr>
              <a:t>magnetic</a:t>
            </a:r>
            <a:r>
              <a:rPr lang="cs-CZ" altLang="cs-CZ" dirty="0">
                <a:cs typeface="Lucida Sans Unicode" panose="020B0602030504020204" pitchFamily="34" charset="0"/>
              </a:rPr>
              <a:t> </a:t>
            </a:r>
            <a:r>
              <a:rPr lang="cs-CZ" altLang="cs-CZ" dirty="0" err="1">
                <a:cs typeface="Lucida Sans Unicode" panose="020B0602030504020204" pitchFamily="34" charset="0"/>
              </a:rPr>
              <a:t>field</a:t>
            </a:r>
            <a:endParaRPr lang="cs-CZ" altLang="cs-CZ" dirty="0">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cs-CZ" altLang="cs-CZ" dirty="0" err="1">
                <a:cs typeface="Lucida Sans Unicode" panose="020B0602030504020204" pitchFamily="34" charset="0"/>
              </a:rPr>
              <a:t>Causes</a:t>
            </a:r>
            <a:r>
              <a:rPr lang="cs-CZ" altLang="cs-CZ" dirty="0">
                <a:cs typeface="Lucida Sans Unicode" panose="020B0602030504020204" pitchFamily="34" charset="0"/>
              </a:rPr>
              <a:t> </a:t>
            </a:r>
            <a:r>
              <a:rPr lang="cs-CZ" altLang="cs-CZ" dirty="0" err="1">
                <a:cs typeface="Lucida Sans Unicode" panose="020B0602030504020204" pitchFamily="34" charset="0"/>
              </a:rPr>
              <a:t>splitting</a:t>
            </a:r>
            <a:r>
              <a:rPr lang="cs-CZ" altLang="cs-CZ" dirty="0">
                <a:cs typeface="Lucida Sans Unicode" panose="020B0602030504020204" pitchFamily="34" charset="0"/>
              </a:rPr>
              <a:t> </a:t>
            </a:r>
            <a:r>
              <a:rPr lang="cs-CZ" altLang="cs-CZ" dirty="0" err="1">
                <a:cs typeface="Lucida Sans Unicode" panose="020B0602030504020204" pitchFamily="34" charset="0"/>
              </a:rPr>
              <a:t>of</a:t>
            </a:r>
            <a:r>
              <a:rPr lang="cs-CZ" altLang="cs-CZ" dirty="0">
                <a:cs typeface="Lucida Sans Unicode" panose="020B0602030504020204" pitchFamily="34" charset="0"/>
              </a:rPr>
              <a:t> </a:t>
            </a:r>
            <a:r>
              <a:rPr lang="cs-CZ" altLang="cs-CZ" dirty="0" err="1">
                <a:cs typeface="Lucida Sans Unicode" panose="020B0602030504020204" pitchFamily="34" charset="0"/>
              </a:rPr>
              <a:t>signals</a:t>
            </a:r>
            <a:r>
              <a:rPr lang="cs-CZ" altLang="cs-CZ" dirty="0">
                <a:cs typeface="Lucida Sans Unicode" panose="020B0602030504020204" pitchFamily="34" charset="0"/>
              </a:rPr>
              <a:t> (</a:t>
            </a:r>
            <a:r>
              <a:rPr lang="cs-CZ" altLang="cs-CZ" dirty="0" err="1">
                <a:cs typeface="Lucida Sans Unicode" panose="020B0602030504020204" pitchFamily="34" charset="0"/>
              </a:rPr>
              <a:t>doublets</a:t>
            </a:r>
            <a:r>
              <a:rPr lang="cs-CZ" altLang="cs-CZ" dirty="0">
                <a:cs typeface="Lucida Sans Unicode" panose="020B0602030504020204" pitchFamily="34" charset="0"/>
              </a:rPr>
              <a:t> </a:t>
            </a:r>
            <a:r>
              <a:rPr lang="cs-CZ" altLang="cs-CZ" dirty="0" err="1">
                <a:cs typeface="Lucida Sans Unicode" panose="020B0602030504020204" pitchFamily="34" charset="0"/>
              </a:rPr>
              <a:t>for</a:t>
            </a:r>
            <a:r>
              <a:rPr lang="cs-CZ" altLang="cs-CZ" dirty="0">
                <a:cs typeface="Lucida Sans Unicode" panose="020B0602030504020204" pitchFamily="34" charset="0"/>
              </a:rPr>
              <a:t> </a:t>
            </a:r>
            <a:r>
              <a:rPr lang="cs-CZ" altLang="cs-CZ" dirty="0" err="1">
                <a:cs typeface="Lucida Sans Unicode" panose="020B0602030504020204" pitchFamily="34" charset="0"/>
              </a:rPr>
              <a:t>spins</a:t>
            </a:r>
            <a:r>
              <a:rPr lang="cs-CZ" altLang="cs-CZ" dirty="0">
                <a:cs typeface="Lucida Sans Unicode" panose="020B0602030504020204" pitchFamily="34" charset="0"/>
              </a:rPr>
              <a:t> ½)</a:t>
            </a:r>
          </a:p>
          <a:p>
            <a:pPr>
              <a:lnSpc>
                <a:spcPct val="150000"/>
              </a:lnSpc>
              <a:buClr>
                <a:srgbClr val="CC0000"/>
              </a:buClr>
              <a:buSzPct val="100000"/>
              <a:buFont typeface="Symbol" panose="05050102010706020507" pitchFamily="18" charset="2"/>
              <a:buNone/>
            </a:pPr>
            <a:r>
              <a:rPr lang="cs-CZ" altLang="cs-CZ" dirty="0" err="1">
                <a:cs typeface="Lucida Sans Unicode" panose="020B0602030504020204" pitchFamily="34" charset="0"/>
              </a:rPr>
              <a:t>Scalar</a:t>
            </a:r>
            <a:r>
              <a:rPr lang="cs-CZ" altLang="cs-CZ" dirty="0">
                <a:cs typeface="Lucida Sans Unicode" panose="020B0602030504020204" pitchFamily="34" charset="0"/>
              </a:rPr>
              <a:t> </a:t>
            </a:r>
            <a:r>
              <a:rPr lang="cs-CZ" altLang="cs-CZ" dirty="0" err="1">
                <a:cs typeface="Lucida Sans Unicode" panose="020B0602030504020204" pitchFamily="34" charset="0"/>
              </a:rPr>
              <a:t>interaction</a:t>
            </a:r>
            <a:r>
              <a:rPr lang="cs-CZ" altLang="cs-CZ" dirty="0">
                <a:cs typeface="Lucida Sans Unicode" panose="020B0602030504020204" pitchFamily="34" charset="0"/>
              </a:rPr>
              <a:t> </a:t>
            </a:r>
            <a:r>
              <a:rPr lang="cs-CZ" altLang="cs-CZ" dirty="0" err="1">
                <a:cs typeface="Lucida Sans Unicode" panose="020B0602030504020204" pitchFamily="34" charset="0"/>
              </a:rPr>
              <a:t>constant</a:t>
            </a:r>
            <a:r>
              <a:rPr lang="cs-CZ" altLang="cs-CZ" dirty="0">
                <a:cs typeface="Lucida Sans Unicode" panose="020B0602030504020204" pitchFamily="34" charset="0"/>
              </a:rPr>
              <a:t> J (in Hz, no dependence on </a:t>
            </a:r>
            <a:r>
              <a:rPr lang="cs-CZ" altLang="cs-CZ" dirty="0">
                <a:cs typeface="Lucida Sans Unicode" panose="020B0602030504020204" pitchFamily="34" charset="0"/>
                <a:sym typeface="Symbol" panose="05050102010706020507" pitchFamily="18" charset="2"/>
              </a:rPr>
              <a:t>B</a:t>
            </a:r>
            <a:r>
              <a:rPr lang="cs-CZ" altLang="cs-CZ" baseline="-25000" dirty="0">
                <a:cs typeface="Lucida Sans Unicode" panose="020B0602030504020204" pitchFamily="34" charset="0"/>
                <a:sym typeface="Symbol" panose="05050102010706020507" pitchFamily="18" charset="2"/>
              </a:rPr>
              <a:t>0</a:t>
            </a:r>
            <a:r>
              <a:rPr lang="cs-CZ" altLang="cs-CZ" dirty="0">
                <a:cs typeface="Lucida Sans Unicode" panose="020B0602030504020204" pitchFamily="34" charset="0"/>
              </a:rPr>
              <a:t>)</a:t>
            </a:r>
          </a:p>
        </p:txBody>
      </p:sp>
      <p:sp>
        <p:nvSpPr>
          <p:cNvPr id="7" name="Oval 3"/>
          <p:cNvSpPr/>
          <p:nvPr/>
        </p:nvSpPr>
        <p:spPr>
          <a:xfrm>
            <a:off x="8953498" y="3383068"/>
            <a:ext cx="190502" cy="1905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333399"/>
          </a:solidFill>
          <a:ln w="9363">
            <a:solidFill>
              <a:srgbClr val="000000"/>
            </a:solidFill>
            <a:prstDash val="solid"/>
            <a:miter/>
          </a:ln>
        </p:spPr>
        <p:txBody>
          <a:bodyPr vert="horz" wrap="none" lIns="91440" tIns="45720" rIns="91440" bIns="45720" anchor="ctr" anchorCtr="0" compatLnSpc="1"/>
          <a:lstStyle/>
          <a:p>
            <a:pPr marL="0" marR="0" lvl="0" indent="0" algn="l" defTabSz="449263" rtl="0" fontAlgn="auto" hangingPunct="1">
              <a:lnSpc>
                <a:spcPct val="81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a typeface="Arial Unicode MS" pitchFamily="34"/>
              <a:cs typeface="Arial Unicode MS" pitchFamily="34"/>
            </a:endParaRPr>
          </a:p>
        </p:txBody>
      </p:sp>
      <p:sp>
        <p:nvSpPr>
          <p:cNvPr id="8" name="Oval 4"/>
          <p:cNvSpPr/>
          <p:nvPr/>
        </p:nvSpPr>
        <p:spPr>
          <a:xfrm>
            <a:off x="9753598" y="2011468"/>
            <a:ext cx="190502" cy="1905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9363">
            <a:solidFill>
              <a:srgbClr val="000000"/>
            </a:solidFill>
            <a:prstDash val="solid"/>
            <a:miter/>
          </a:ln>
        </p:spPr>
        <p:txBody>
          <a:bodyPr vert="horz" wrap="none" lIns="91440" tIns="45720" rIns="91440" bIns="45720" anchor="ctr" anchorCtr="0" compatLnSpc="1"/>
          <a:lstStyle/>
          <a:p>
            <a:pPr marL="0" marR="0" lvl="0" indent="0" algn="l" defTabSz="449263" rtl="0" fontAlgn="auto" hangingPunct="1">
              <a:lnSpc>
                <a:spcPct val="81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a typeface="Arial Unicode MS" pitchFamily="34"/>
              <a:cs typeface="Arial Unicode MS" pitchFamily="34"/>
            </a:endParaRPr>
          </a:p>
        </p:txBody>
      </p:sp>
      <p:sp>
        <p:nvSpPr>
          <p:cNvPr id="9" name="Line 5"/>
          <p:cNvSpPr/>
          <p:nvPr/>
        </p:nvSpPr>
        <p:spPr>
          <a:xfrm flipV="1">
            <a:off x="9067798" y="2085288"/>
            <a:ext cx="796" cy="130016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557">
            <a:solidFill>
              <a:srgbClr val="000000"/>
            </a:solidFill>
            <a:prstDash val="solid"/>
            <a:miter/>
            <a:tailEnd type="arrow"/>
          </a:ln>
        </p:spPr>
        <p:txBody>
          <a:bodyPr vert="horz" wrap="square" lIns="91440" tIns="45720" rIns="91440" bIns="45720" anchor="t" anchorCtr="0" compatLnSpc="1"/>
          <a:lstStyle/>
          <a:p>
            <a:pPr marL="0" marR="0" lvl="0" indent="0" algn="l" defTabSz="449263" rtl="0" fontAlgn="auto" hangingPunct="1">
              <a:lnSpc>
                <a:spcPct val="81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a typeface="Arial Unicode MS" pitchFamily="34"/>
              <a:cs typeface="Arial Unicode MS" pitchFamily="34"/>
            </a:endParaRPr>
          </a:p>
        </p:txBody>
      </p:sp>
      <p:sp>
        <p:nvSpPr>
          <p:cNvPr id="10" name="Line 6"/>
          <p:cNvSpPr/>
          <p:nvPr/>
        </p:nvSpPr>
        <p:spPr>
          <a:xfrm flipV="1">
            <a:off x="9067798" y="2199588"/>
            <a:ext cx="723898" cy="122396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557">
            <a:solidFill>
              <a:srgbClr val="000000"/>
            </a:solidFill>
            <a:prstDash val="solid"/>
            <a:miter/>
            <a:tailEnd type="arrow"/>
          </a:ln>
        </p:spPr>
        <p:txBody>
          <a:bodyPr vert="horz" wrap="square" lIns="91440" tIns="45720" rIns="91440" bIns="45720" anchor="t" anchorCtr="0" compatLnSpc="1"/>
          <a:lstStyle/>
          <a:p>
            <a:pPr marL="0" marR="0" lvl="0" indent="0" algn="l" defTabSz="449263" rtl="0" fontAlgn="auto" hangingPunct="1">
              <a:lnSpc>
                <a:spcPct val="81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a typeface="Arial Unicode MS" pitchFamily="34"/>
              <a:cs typeface="Arial Unicode MS" pitchFamily="34"/>
            </a:endParaRPr>
          </a:p>
        </p:txBody>
      </p:sp>
      <p:sp>
        <p:nvSpPr>
          <p:cNvPr id="11" name="Text Box 7"/>
          <p:cNvSpPr txBox="1"/>
          <p:nvPr/>
        </p:nvSpPr>
        <p:spPr>
          <a:xfrm>
            <a:off x="9174161" y="3416408"/>
            <a:ext cx="159545" cy="260348"/>
          </a:xfrm>
          <a:prstGeom prst="rect">
            <a:avLst/>
          </a:prstGeom>
          <a:noFill/>
          <a:ln>
            <a:noFill/>
          </a:ln>
        </p:spPr>
        <p:txBody>
          <a:bodyPr vert="horz" wrap="none" lIns="90004" tIns="46798" rIns="90004" bIns="46798" anchor="t" anchorCtr="0" compatLnSpc="1">
            <a:spAutoFit/>
          </a:bodyPr>
          <a:lstStyle/>
          <a:p>
            <a:pPr marL="0" marR="0" lvl="0" indent="0" algn="l" defTabSz="449263"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Times New Roman" pitchFamily="18"/>
                <a:ea typeface="Arial Unicode MS" pitchFamily="34"/>
                <a:cs typeface="Arial Unicode MS" pitchFamily="34"/>
              </a:rPr>
              <a:t>I</a:t>
            </a:r>
          </a:p>
        </p:txBody>
      </p:sp>
      <p:sp>
        <p:nvSpPr>
          <p:cNvPr id="12" name="Text Box 8"/>
          <p:cNvSpPr txBox="1"/>
          <p:nvPr/>
        </p:nvSpPr>
        <p:spPr>
          <a:xfrm>
            <a:off x="9936163" y="2121009"/>
            <a:ext cx="189706" cy="260348"/>
          </a:xfrm>
          <a:prstGeom prst="rect">
            <a:avLst/>
          </a:prstGeom>
          <a:noFill/>
          <a:ln>
            <a:noFill/>
          </a:ln>
        </p:spPr>
        <p:txBody>
          <a:bodyPr vert="horz" wrap="none" lIns="90004" tIns="46798" rIns="90004" bIns="46798" anchor="t" anchorCtr="0" compatLnSpc="1">
            <a:spAutoFit/>
          </a:bodyPr>
          <a:lstStyle/>
          <a:p>
            <a:pPr marL="0" marR="0" lvl="0" indent="0" algn="l" defTabSz="449263"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Times New Roman" pitchFamily="18"/>
                <a:ea typeface="Arial Unicode MS" pitchFamily="34"/>
                <a:cs typeface="Arial Unicode MS" pitchFamily="34"/>
              </a:rPr>
              <a:t>S</a:t>
            </a:r>
          </a:p>
        </p:txBody>
      </p:sp>
      <p:sp>
        <p:nvSpPr>
          <p:cNvPr id="13" name="Text Box 9"/>
          <p:cNvSpPr txBox="1"/>
          <p:nvPr/>
        </p:nvSpPr>
        <p:spPr>
          <a:xfrm>
            <a:off x="8575106" y="2494246"/>
            <a:ext cx="260348" cy="289718"/>
          </a:xfrm>
          <a:prstGeom prst="rect">
            <a:avLst/>
          </a:prstGeom>
          <a:noFill/>
          <a:ln>
            <a:noFill/>
          </a:ln>
        </p:spPr>
        <p:txBody>
          <a:bodyPr vert="horz" wrap="none" lIns="90004" tIns="46798" rIns="90004" bIns="46798" anchor="t" anchorCtr="0" compatLnSpc="1">
            <a:spAutoFit/>
          </a:bodyPr>
          <a:lstStyle/>
          <a:p>
            <a:pPr marL="0" marR="0" lvl="0" indent="0" algn="l" defTabSz="449263"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800" b="1" i="0" u="none" strike="noStrike" kern="1200" cap="none" spc="0" baseline="0" dirty="0">
                <a:solidFill>
                  <a:srgbClr val="000000"/>
                </a:solidFill>
                <a:uFillTx/>
                <a:latin typeface="Times New Roman" pitchFamily="18"/>
                <a:ea typeface="Arial Unicode MS" pitchFamily="34"/>
                <a:cs typeface="Arial Unicode MS" pitchFamily="34"/>
              </a:rPr>
              <a:t>B</a:t>
            </a:r>
            <a:r>
              <a:rPr lang="en-GB" sz="2800" b="1" i="0" u="none" strike="noStrike" kern="1200" cap="none" spc="0" baseline="-25000" dirty="0">
                <a:solidFill>
                  <a:srgbClr val="000000"/>
                </a:solidFill>
                <a:uFillTx/>
                <a:latin typeface="Times New Roman" pitchFamily="18"/>
                <a:ea typeface="Arial Unicode MS" pitchFamily="34"/>
                <a:cs typeface="Arial Unicode MS" pitchFamily="34"/>
              </a:rPr>
              <a:t>0</a:t>
            </a:r>
          </a:p>
        </p:txBody>
      </p:sp>
      <p:sp>
        <p:nvSpPr>
          <p:cNvPr id="14" name="Text Box 10"/>
          <p:cNvSpPr txBox="1"/>
          <p:nvPr/>
        </p:nvSpPr>
        <p:spPr>
          <a:xfrm>
            <a:off x="9478963" y="2730608"/>
            <a:ext cx="238123" cy="289718"/>
          </a:xfrm>
          <a:prstGeom prst="rect">
            <a:avLst/>
          </a:prstGeom>
          <a:noFill/>
          <a:ln>
            <a:noFill/>
          </a:ln>
        </p:spPr>
        <p:txBody>
          <a:bodyPr vert="horz" wrap="none" lIns="90004" tIns="46798" rIns="90004" bIns="46798" anchor="t" anchorCtr="0" compatLnSpc="1">
            <a:spAutoFit/>
          </a:bodyPr>
          <a:lstStyle/>
          <a:p>
            <a:pPr marL="0" marR="0" lvl="0" indent="0" algn="l" defTabSz="449263"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800" b="1" i="0" u="none" strike="noStrike" kern="1200" cap="none" spc="0" baseline="0" dirty="0" err="1">
                <a:solidFill>
                  <a:srgbClr val="000000"/>
                </a:solidFill>
                <a:uFillTx/>
                <a:latin typeface="Times New Roman" pitchFamily="18"/>
                <a:ea typeface="Arial Unicode MS" pitchFamily="34"/>
                <a:cs typeface="Arial Unicode MS" pitchFamily="34"/>
              </a:rPr>
              <a:t>r</a:t>
            </a:r>
            <a:r>
              <a:rPr lang="en-GB" sz="2800" b="1" i="0" u="none" strike="noStrike" kern="1200" cap="none" spc="0" baseline="-25000" dirty="0" err="1">
                <a:solidFill>
                  <a:srgbClr val="000000"/>
                </a:solidFill>
                <a:uFillTx/>
                <a:latin typeface="Times New Roman" pitchFamily="18"/>
                <a:ea typeface="Arial Unicode MS" pitchFamily="34"/>
                <a:cs typeface="Arial Unicode MS" pitchFamily="34"/>
              </a:rPr>
              <a:t>is</a:t>
            </a:r>
            <a:endParaRPr lang="en-GB" sz="2800" b="1" i="0" u="none" strike="noStrike" kern="1200" cap="none" spc="0" baseline="-25000" dirty="0">
              <a:solidFill>
                <a:srgbClr val="000000"/>
              </a:solidFill>
              <a:uFillTx/>
              <a:latin typeface="Times New Roman" pitchFamily="18"/>
              <a:ea typeface="Arial Unicode MS" pitchFamily="34"/>
              <a:cs typeface="Arial Unicode MS" pitchFamily="34"/>
            </a:endParaRPr>
          </a:p>
        </p:txBody>
      </p:sp>
      <p:sp>
        <p:nvSpPr>
          <p:cNvPr id="16" name="Text Box 11"/>
          <p:cNvSpPr txBox="1"/>
          <p:nvPr/>
        </p:nvSpPr>
        <p:spPr>
          <a:xfrm flipV="1">
            <a:off x="9081371" y="2480153"/>
            <a:ext cx="338202" cy="525397"/>
          </a:xfrm>
          <a:prstGeom prst="rect">
            <a:avLst/>
          </a:prstGeom>
          <a:noFill/>
          <a:ln>
            <a:noFill/>
          </a:ln>
        </p:spPr>
        <p:txBody>
          <a:bodyPr vert="horz" wrap="square" lIns="90004" tIns="46798" rIns="90004" bIns="46798" anchor="t" anchorCtr="0" compatLnSpc="1">
            <a:spAutoFit/>
          </a:bodyPr>
          <a:lstStyle/>
          <a:p>
            <a:pPr marL="0" marR="0" lvl="0" indent="0" algn="l" defTabSz="449263"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en-GB" sz="2800" b="1" i="0" u="none" strike="noStrike" kern="1200" cap="none" spc="0" baseline="0" dirty="0">
                <a:solidFill>
                  <a:srgbClr val="000000"/>
                </a:solidFill>
                <a:uFillTx/>
                <a:ea typeface="Arial Unicode MS" pitchFamily="34"/>
                <a:cs typeface="Arial Unicode MS" pitchFamily="34"/>
                <a:sym typeface="Symbol"/>
              </a:rPr>
              <a:t></a:t>
            </a:r>
            <a:endParaRPr lang="en-GB" sz="2800" b="1" i="0" u="none" strike="noStrike" kern="1200" cap="none" spc="0" baseline="0" dirty="0">
              <a:solidFill>
                <a:srgbClr val="000000"/>
              </a:solidFill>
              <a:uFillTx/>
              <a:ea typeface="Arial Unicode MS" pitchFamily="34"/>
              <a:cs typeface="Arial Unicode MS" pitchFamily="34"/>
            </a:endParaRPr>
          </a:p>
        </p:txBody>
      </p:sp>
    </p:spTree>
    <p:extLst>
      <p:ext uri="{BB962C8B-B14F-4D97-AF65-F5344CB8AC3E}">
        <p14:creationId xmlns:p14="http://schemas.microsoft.com/office/powerpoint/2010/main" val="342893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en-US" sz="4000" b="1" dirty="0"/>
              <a:t>Reaching the resonance - CW</a:t>
            </a:r>
            <a:endParaRPr lang="cs-CZ" sz="4000" b="1" dirty="0"/>
          </a:p>
        </p:txBody>
      </p:sp>
      <p:sp>
        <p:nvSpPr>
          <p:cNvPr id="6" name="TextBox 5">
            <a:extLst>
              <a:ext uri="{FF2B5EF4-FFF2-40B4-BE49-F238E27FC236}">
                <a16:creationId xmlns:a16="http://schemas.microsoft.com/office/drawing/2014/main" id="{7EBF8157-CE7E-430E-9DF2-FF8645621EF7}"/>
              </a:ext>
            </a:extLst>
          </p:cNvPr>
          <p:cNvSpPr txBox="1"/>
          <p:nvPr/>
        </p:nvSpPr>
        <p:spPr>
          <a:xfrm>
            <a:off x="887413" y="1468005"/>
            <a:ext cx="10665250" cy="2400657"/>
          </a:xfrm>
          <a:prstGeom prst="rect">
            <a:avLst/>
          </a:prstGeom>
          <a:noFill/>
          <a:ln w="12700">
            <a:noFill/>
          </a:ln>
        </p:spPr>
        <p:txBody>
          <a:bodyPr wrap="square" rtlCol="0">
            <a:spAutoFit/>
          </a:bodyPr>
          <a:lstStyle/>
          <a:p>
            <a:pPr>
              <a:lnSpc>
                <a:spcPct val="150000"/>
              </a:lnSpc>
              <a:buClr>
                <a:srgbClr val="CC0000"/>
              </a:buClr>
              <a:buSzPct val="100000"/>
              <a:buFont typeface="Symbol" panose="05050102010706020507" pitchFamily="18" charset="2"/>
              <a:buNone/>
            </a:pPr>
            <a:r>
              <a:rPr lang="en-US" altLang="cs-CZ" sz="2000" dirty="0">
                <a:solidFill>
                  <a:srgbClr val="CC0000"/>
                </a:solidFill>
                <a:cs typeface="Lucida Sans Unicode" panose="020B0602030504020204" pitchFamily="34" charset="0"/>
              </a:rPr>
              <a:t>Continuous wave (CW)</a:t>
            </a:r>
            <a:endParaRPr lang="cs-CZ" altLang="cs-CZ" sz="2000" dirty="0">
              <a:solidFill>
                <a:srgbClr val="CC0000"/>
              </a:solidFill>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en-US" altLang="cs-CZ" sz="2000" dirty="0">
                <a:cs typeface="Lucida Sans Unicode" panose="020B0602030504020204" pitchFamily="34" charset="0"/>
              </a:rPr>
              <a:t>Irradiation f</a:t>
            </a:r>
            <a:r>
              <a:rPr lang="cs-CZ" altLang="cs-CZ" sz="2000" dirty="0" err="1">
                <a:cs typeface="Lucida Sans Unicode" panose="020B0602030504020204" pitchFamily="34" charset="0"/>
              </a:rPr>
              <a:t>requency</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is</a:t>
            </a:r>
            <a:r>
              <a:rPr lang="cs-CZ" altLang="cs-CZ" sz="2000" dirty="0">
                <a:cs typeface="Lucida Sans Unicode" panose="020B0602030504020204" pitchFamily="34" charset="0"/>
              </a:rPr>
              <a:t> ch</a:t>
            </a:r>
            <a:r>
              <a:rPr lang="en-US" altLang="cs-CZ" sz="2000" dirty="0">
                <a:cs typeface="Lucida Sans Unicode" panose="020B0602030504020204" pitchFamily="34" charset="0"/>
              </a:rPr>
              <a:t>a</a:t>
            </a:r>
            <a:r>
              <a:rPr lang="cs-CZ" altLang="cs-CZ" sz="2000" dirty="0" err="1">
                <a:cs typeface="Lucida Sans Unicode" panose="020B0602030504020204" pitchFamily="34" charset="0"/>
              </a:rPr>
              <a:t>nged</a:t>
            </a:r>
            <a:r>
              <a:rPr lang="cs-CZ" altLang="cs-CZ" sz="2000" dirty="0">
                <a:cs typeface="Lucida Sans Unicode" panose="020B0602030504020204" pitchFamily="34" charset="0"/>
              </a:rPr>
              <a:t> (</a:t>
            </a:r>
            <a:r>
              <a:rPr lang="cs-CZ" altLang="cs-CZ" sz="2000" dirty="0" err="1">
                <a:cs typeface="Lucida Sans Unicode" panose="020B0602030504020204" pitchFamily="34" charset="0"/>
              </a:rPr>
              <a:t>swept</a:t>
            </a:r>
            <a:r>
              <a:rPr lang="cs-CZ" altLang="cs-CZ" sz="2000" dirty="0">
                <a:cs typeface="Lucida Sans Unicode" panose="020B0602030504020204" pitchFamily="34" charset="0"/>
              </a:rPr>
              <a:t>) </a:t>
            </a:r>
            <a:r>
              <a:rPr lang="en-US" altLang="cs-CZ" sz="2000" dirty="0">
                <a:cs typeface="Lucida Sans Unicode" panose="020B0602030504020204" pitchFamily="34" charset="0"/>
              </a:rPr>
              <a:t>over the range. When resonance occurs, the irradiation energy is absorbed which is recorded as a signal. The resulting record of intensities vs. frequency is the spectrum.	</a:t>
            </a:r>
          </a:p>
          <a:p>
            <a:pPr>
              <a:lnSpc>
                <a:spcPct val="150000"/>
              </a:lnSpc>
              <a:buClr>
                <a:srgbClr val="CC0000"/>
              </a:buClr>
              <a:buSzPct val="100000"/>
              <a:buFont typeface="Symbol" panose="05050102010706020507" pitchFamily="18" charset="2"/>
              <a:buNone/>
            </a:pPr>
            <a:r>
              <a:rPr lang="en-US" altLang="cs-CZ" sz="2000" dirty="0">
                <a:solidFill>
                  <a:srgbClr val="CC0000"/>
                </a:solidFill>
                <a:cs typeface="Lucida Sans Unicode" panose="020B0602030504020204" pitchFamily="34" charset="0"/>
              </a:rPr>
              <a:t>To get undistorted spectrum the process must be SLOW (minutes)</a:t>
            </a:r>
            <a:endParaRPr lang="cs-CZ" altLang="cs-CZ" sz="2000" dirty="0">
              <a:solidFill>
                <a:srgbClr val="CC0000"/>
              </a:solidFill>
              <a:cs typeface="Lucida Sans Unicode" panose="020B0602030504020204" pitchFamily="34" charset="0"/>
            </a:endParaRPr>
          </a:p>
        </p:txBody>
      </p:sp>
      <p:pic>
        <p:nvPicPr>
          <p:cNvPr id="10" name="Picture 4" descr="1pulse">
            <a:extLst>
              <a:ext uri="{FF2B5EF4-FFF2-40B4-BE49-F238E27FC236}">
                <a16:creationId xmlns:a16="http://schemas.microsoft.com/office/drawing/2014/main" id="{C39B998A-BDB9-CF47-9E60-0050C56250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9187"/>
          <a:stretch>
            <a:fillRect/>
          </a:stretch>
        </p:blipFill>
        <p:spPr bwMode="auto">
          <a:xfrm>
            <a:off x="6851738" y="4051126"/>
            <a:ext cx="228282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26">
            <a:extLst>
              <a:ext uri="{FF2B5EF4-FFF2-40B4-BE49-F238E27FC236}">
                <a16:creationId xmlns:a16="http://schemas.microsoft.com/office/drawing/2014/main" id="{E73C7D4F-443B-4E53-A337-051085BA88CE}"/>
              </a:ext>
            </a:extLst>
          </p:cNvPr>
          <p:cNvCxnSpPr>
            <a:cxnSpLocks/>
          </p:cNvCxnSpPr>
          <p:nvPr/>
        </p:nvCxnSpPr>
        <p:spPr>
          <a:xfrm flipH="1" flipV="1">
            <a:off x="6790391" y="5519395"/>
            <a:ext cx="2378661" cy="4583"/>
          </a:xfrm>
          <a:prstGeom prst="straightConnector1">
            <a:avLst/>
          </a:prstGeom>
          <a:ln w="12700">
            <a:headEnd type="none"/>
            <a:tailEnd type="triangle" w="med" len="med"/>
          </a:ln>
        </p:spPr>
        <p:style>
          <a:lnRef idx="1">
            <a:schemeClr val="dk1"/>
          </a:lnRef>
          <a:fillRef idx="0">
            <a:schemeClr val="dk1"/>
          </a:fillRef>
          <a:effectRef idx="0">
            <a:schemeClr val="dk1"/>
          </a:effectRef>
          <a:fontRef idx="minor">
            <a:schemeClr val="tx1"/>
          </a:fontRef>
        </p:style>
      </p:cxnSp>
      <p:sp>
        <p:nvSpPr>
          <p:cNvPr id="12" name="TextovéPole 11"/>
          <p:cNvSpPr txBox="1"/>
          <p:nvPr/>
        </p:nvSpPr>
        <p:spPr>
          <a:xfrm>
            <a:off x="7540668" y="5661764"/>
            <a:ext cx="1083951" cy="369332"/>
          </a:xfrm>
          <a:prstGeom prst="rect">
            <a:avLst/>
          </a:prstGeom>
          <a:noFill/>
        </p:spPr>
        <p:txBody>
          <a:bodyPr wrap="none" rtlCol="0">
            <a:spAutoFit/>
          </a:bodyPr>
          <a:lstStyle/>
          <a:p>
            <a:r>
              <a:rPr lang="en-US" b="1" dirty="0"/>
              <a:t>spectrum</a:t>
            </a:r>
            <a:endParaRPr lang="cs-CZ" b="1" dirty="0"/>
          </a:p>
        </p:txBody>
      </p:sp>
      <p:cxnSp>
        <p:nvCxnSpPr>
          <p:cNvPr id="16" name="Straight Arrow Connector 26">
            <a:extLst>
              <a:ext uri="{FF2B5EF4-FFF2-40B4-BE49-F238E27FC236}">
                <a16:creationId xmlns:a16="http://schemas.microsoft.com/office/drawing/2014/main" id="{E73C7D4F-443B-4E53-A337-051085BA88CE}"/>
              </a:ext>
            </a:extLst>
          </p:cNvPr>
          <p:cNvCxnSpPr>
            <a:cxnSpLocks/>
          </p:cNvCxnSpPr>
          <p:nvPr/>
        </p:nvCxnSpPr>
        <p:spPr>
          <a:xfrm flipH="1" flipV="1">
            <a:off x="2182900" y="5508957"/>
            <a:ext cx="2378661" cy="4583"/>
          </a:xfrm>
          <a:prstGeom prst="straightConnector1">
            <a:avLst/>
          </a:prstGeom>
          <a:ln w="38100">
            <a:headEnd type="diamond" w="lg" len="lg"/>
            <a:tailEnd type="diamond" w="lg" len="lg"/>
          </a:ln>
        </p:spPr>
        <p:style>
          <a:lnRef idx="1">
            <a:schemeClr val="dk1"/>
          </a:lnRef>
          <a:fillRef idx="0">
            <a:schemeClr val="dk1"/>
          </a:fillRef>
          <a:effectRef idx="0">
            <a:schemeClr val="dk1"/>
          </a:effectRef>
          <a:fontRef idx="minor">
            <a:schemeClr val="tx1"/>
          </a:fontRef>
        </p:style>
      </p:cxnSp>
      <p:cxnSp>
        <p:nvCxnSpPr>
          <p:cNvPr id="17" name="Straight Arrow Connector 26">
            <a:extLst>
              <a:ext uri="{FF2B5EF4-FFF2-40B4-BE49-F238E27FC236}">
                <a16:creationId xmlns:a16="http://schemas.microsoft.com/office/drawing/2014/main" id="{E73C7D4F-443B-4E53-A337-051085BA88CE}"/>
              </a:ext>
            </a:extLst>
          </p:cNvPr>
          <p:cNvCxnSpPr>
            <a:cxnSpLocks/>
          </p:cNvCxnSpPr>
          <p:nvPr/>
        </p:nvCxnSpPr>
        <p:spPr>
          <a:xfrm flipH="1">
            <a:off x="2182901" y="4910203"/>
            <a:ext cx="9154" cy="473495"/>
          </a:xfrm>
          <a:prstGeom prst="straightConnector1">
            <a:avLst/>
          </a:prstGeom>
          <a:ln w="12700">
            <a:headEnd type="none"/>
            <a:tailEnd type="triangle" w="med" len="med"/>
          </a:ln>
        </p:spPr>
        <p:style>
          <a:lnRef idx="1">
            <a:schemeClr val="dk1"/>
          </a:lnRef>
          <a:fillRef idx="0">
            <a:schemeClr val="dk1"/>
          </a:fillRef>
          <a:effectRef idx="0">
            <a:schemeClr val="dk1"/>
          </a:effectRef>
          <a:fontRef idx="minor">
            <a:schemeClr val="tx1"/>
          </a:fontRef>
        </p:style>
      </p:cxnSp>
      <p:sp>
        <p:nvSpPr>
          <p:cNvPr id="20" name="TextovéPole 19"/>
          <p:cNvSpPr txBox="1"/>
          <p:nvPr/>
        </p:nvSpPr>
        <p:spPr>
          <a:xfrm>
            <a:off x="2041743" y="5636712"/>
            <a:ext cx="2747868" cy="369332"/>
          </a:xfrm>
          <a:prstGeom prst="rect">
            <a:avLst/>
          </a:prstGeom>
          <a:noFill/>
        </p:spPr>
        <p:txBody>
          <a:bodyPr wrap="none" rtlCol="0">
            <a:spAutoFit/>
          </a:bodyPr>
          <a:lstStyle/>
          <a:p>
            <a:r>
              <a:rPr lang="en-US" b="1" dirty="0"/>
              <a:t>f</a:t>
            </a:r>
            <a:r>
              <a:rPr lang="en-US" b="1" baseline="-25000" dirty="0"/>
              <a:t>1</a:t>
            </a:r>
            <a:r>
              <a:rPr lang="en-US" b="1" dirty="0"/>
              <a:t>	      Hz	          f</a:t>
            </a:r>
            <a:r>
              <a:rPr lang="en-US" b="1" baseline="-25000" dirty="0"/>
              <a:t>2</a:t>
            </a:r>
            <a:endParaRPr lang="cs-CZ" b="1" baseline="-25000" dirty="0"/>
          </a:p>
        </p:txBody>
      </p:sp>
      <p:cxnSp>
        <p:nvCxnSpPr>
          <p:cNvPr id="21" name="Straight Arrow Connector 26">
            <a:extLst>
              <a:ext uri="{FF2B5EF4-FFF2-40B4-BE49-F238E27FC236}">
                <a16:creationId xmlns:a16="http://schemas.microsoft.com/office/drawing/2014/main" id="{E73C7D4F-443B-4E53-A337-051085BA88CE}"/>
              </a:ext>
            </a:extLst>
          </p:cNvPr>
          <p:cNvCxnSpPr>
            <a:cxnSpLocks/>
          </p:cNvCxnSpPr>
          <p:nvPr/>
        </p:nvCxnSpPr>
        <p:spPr>
          <a:xfrm flipH="1" flipV="1">
            <a:off x="2182901" y="4682239"/>
            <a:ext cx="2378661" cy="4583"/>
          </a:xfrm>
          <a:prstGeom prst="straightConnector1">
            <a:avLst/>
          </a:prstGeom>
          <a:ln w="12700">
            <a:headEnd type="triangle"/>
            <a:tailEnd type="oval" w="med" len="med"/>
          </a:ln>
        </p:spPr>
        <p:style>
          <a:lnRef idx="1">
            <a:schemeClr val="dk1"/>
          </a:lnRef>
          <a:fillRef idx="0">
            <a:schemeClr val="dk1"/>
          </a:fillRef>
          <a:effectRef idx="0">
            <a:schemeClr val="dk1"/>
          </a:effectRef>
          <a:fontRef idx="minor">
            <a:schemeClr val="tx1"/>
          </a:fontRef>
        </p:style>
      </p:cxnSp>
      <p:sp>
        <p:nvSpPr>
          <p:cNvPr id="22" name="TextovéPole 21"/>
          <p:cNvSpPr txBox="1"/>
          <p:nvPr/>
        </p:nvSpPr>
        <p:spPr>
          <a:xfrm>
            <a:off x="2331927" y="4298514"/>
            <a:ext cx="2002077" cy="369332"/>
          </a:xfrm>
          <a:prstGeom prst="rect">
            <a:avLst/>
          </a:prstGeom>
          <a:noFill/>
        </p:spPr>
        <p:txBody>
          <a:bodyPr wrap="square" rtlCol="0">
            <a:spAutoFit/>
          </a:bodyPr>
          <a:lstStyle/>
          <a:p>
            <a:pPr algn="ctr"/>
            <a:r>
              <a:rPr lang="en-US" dirty="0"/>
              <a:t>frequency sweep</a:t>
            </a:r>
            <a:endParaRPr lang="cs-CZ" dirty="0"/>
          </a:p>
        </p:txBody>
      </p:sp>
      <p:cxnSp>
        <p:nvCxnSpPr>
          <p:cNvPr id="23" name="Straight Arrow Connector 26">
            <a:extLst>
              <a:ext uri="{FF2B5EF4-FFF2-40B4-BE49-F238E27FC236}">
                <a16:creationId xmlns:a16="http://schemas.microsoft.com/office/drawing/2014/main" id="{E73C7D4F-443B-4E53-A337-051085BA88CE}"/>
              </a:ext>
            </a:extLst>
          </p:cNvPr>
          <p:cNvCxnSpPr>
            <a:cxnSpLocks/>
          </p:cNvCxnSpPr>
          <p:nvPr/>
        </p:nvCxnSpPr>
        <p:spPr>
          <a:xfrm flipH="1">
            <a:off x="5148198" y="4997885"/>
            <a:ext cx="1427966" cy="0"/>
          </a:xfrm>
          <a:prstGeom prst="straightConnector1">
            <a:avLst/>
          </a:prstGeom>
          <a:ln w="38100">
            <a:headEnd type="triangle"/>
            <a:tailEnd type="none" w="med" len="med"/>
          </a:ln>
        </p:spPr>
        <p:style>
          <a:lnRef idx="1">
            <a:schemeClr val="dk1"/>
          </a:lnRef>
          <a:fillRef idx="0">
            <a:schemeClr val="dk1"/>
          </a:fillRef>
          <a:effectRef idx="0">
            <a:schemeClr val="dk1"/>
          </a:effectRef>
          <a:fontRef idx="minor">
            <a:schemeClr val="tx1"/>
          </a:fontRef>
        </p:style>
      </p:cxnSp>
      <p:sp>
        <p:nvSpPr>
          <p:cNvPr id="28" name="TextovéPole 27"/>
          <p:cNvSpPr txBox="1"/>
          <p:nvPr/>
        </p:nvSpPr>
        <p:spPr>
          <a:xfrm>
            <a:off x="8594942" y="5450909"/>
            <a:ext cx="612668" cy="369332"/>
          </a:xfrm>
          <a:prstGeom prst="rect">
            <a:avLst/>
          </a:prstGeom>
          <a:noFill/>
        </p:spPr>
        <p:txBody>
          <a:bodyPr wrap="none" rtlCol="0">
            <a:spAutoFit/>
          </a:bodyPr>
          <a:lstStyle/>
          <a:p>
            <a:r>
              <a:rPr lang="en-US" dirty="0" err="1"/>
              <a:t>ppm</a:t>
            </a:r>
            <a:endParaRPr lang="cs-CZ" dirty="0"/>
          </a:p>
        </p:txBody>
      </p:sp>
      <p:sp>
        <p:nvSpPr>
          <p:cNvPr id="13" name="Rectangle 12">
            <a:extLst>
              <a:ext uri="{FF2B5EF4-FFF2-40B4-BE49-F238E27FC236}">
                <a16:creationId xmlns:a16="http://schemas.microsoft.com/office/drawing/2014/main" id="{6DECCE95-6857-4CBA-95AB-07FAEF1E1227}"/>
              </a:ext>
            </a:extLst>
          </p:cNvPr>
          <p:cNvSpPr/>
          <p:nvPr/>
        </p:nvSpPr>
        <p:spPr>
          <a:xfrm>
            <a:off x="6790391" y="4051126"/>
            <a:ext cx="2417219" cy="13997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601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2.08333E-6 -2.96296E-6 L 0.19557 -2.96296E-6 " pathEditMode="relative" rAng="0" ptsTypes="AA">
                                      <p:cBhvr>
                                        <p:cTn id="11" dur="20000" fill="hold"/>
                                        <p:tgtEl>
                                          <p:spTgt spid="17"/>
                                        </p:tgtEl>
                                        <p:attrNameLst>
                                          <p:attrName>ppt_x</p:attrName>
                                          <p:attrName>ppt_y</p:attrName>
                                        </p:attrNameLst>
                                      </p:cBhvr>
                                      <p:rCtr x="9753" y="0"/>
                                    </p:animMotion>
                                  </p:childTnLst>
                                </p:cTn>
                              </p:par>
                              <p:par>
                                <p:cTn id="12" presetID="63" presetClass="path" presetSubtype="0" accel="50000" decel="50000" fill="hold" grpId="0" nodeType="withEffect">
                                  <p:stCondLst>
                                    <p:cond delay="0"/>
                                  </p:stCondLst>
                                  <p:childTnLst>
                                    <p:animMotion origin="layout" path="M 0 0 L 0.25 0 E" pathEditMode="relative" ptsTypes="">
                                      <p:cBhvr>
                                        <p:cTn id="13" dur="20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8778-6628-413C-A755-36739DFD6466}"/>
              </a:ext>
            </a:extLst>
          </p:cNvPr>
          <p:cNvSpPr>
            <a:spLocks noGrp="1"/>
          </p:cNvSpPr>
          <p:nvPr>
            <p:ph type="ctrTitle"/>
          </p:nvPr>
        </p:nvSpPr>
        <p:spPr>
          <a:xfrm>
            <a:off x="1524000" y="0"/>
            <a:ext cx="9144000" cy="1266940"/>
          </a:xfrm>
        </p:spPr>
        <p:txBody>
          <a:bodyPr>
            <a:normAutofit/>
          </a:bodyPr>
          <a:lstStyle/>
          <a:p>
            <a:r>
              <a:rPr lang="en-US" sz="4000" b="1" dirty="0"/>
              <a:t>Reaching the resonance - PFT</a:t>
            </a:r>
            <a:endParaRPr lang="cs-CZ" sz="4000" b="1" dirty="0"/>
          </a:p>
        </p:txBody>
      </p:sp>
      <p:sp>
        <p:nvSpPr>
          <p:cNvPr id="6" name="TextBox 5">
            <a:extLst>
              <a:ext uri="{FF2B5EF4-FFF2-40B4-BE49-F238E27FC236}">
                <a16:creationId xmlns:a16="http://schemas.microsoft.com/office/drawing/2014/main" id="{7EBF8157-CE7E-430E-9DF2-FF8645621EF7}"/>
              </a:ext>
            </a:extLst>
          </p:cNvPr>
          <p:cNvSpPr txBox="1"/>
          <p:nvPr/>
        </p:nvSpPr>
        <p:spPr>
          <a:xfrm>
            <a:off x="887413" y="1468005"/>
            <a:ext cx="10665250" cy="2400657"/>
          </a:xfrm>
          <a:prstGeom prst="rect">
            <a:avLst/>
          </a:prstGeom>
          <a:noFill/>
          <a:ln w="12700">
            <a:noFill/>
          </a:ln>
        </p:spPr>
        <p:txBody>
          <a:bodyPr wrap="square" rtlCol="0">
            <a:spAutoFit/>
          </a:bodyPr>
          <a:lstStyle/>
          <a:p>
            <a:pPr>
              <a:lnSpc>
                <a:spcPct val="150000"/>
              </a:lnSpc>
              <a:buClr>
                <a:srgbClr val="CC0000"/>
              </a:buClr>
              <a:buSzPct val="100000"/>
              <a:buFont typeface="Symbol" panose="05050102010706020507" pitchFamily="18" charset="2"/>
              <a:buNone/>
            </a:pPr>
            <a:r>
              <a:rPr lang="en-US" altLang="cs-CZ" sz="2000" b="1" dirty="0">
                <a:solidFill>
                  <a:srgbClr val="CC0000"/>
                </a:solidFill>
                <a:cs typeface="Lucida Sans Unicode" panose="020B0602030504020204" pitchFamily="34" charset="0"/>
              </a:rPr>
              <a:t>Pulsed with Fourier Transform</a:t>
            </a:r>
            <a:endParaRPr lang="cs-CZ" altLang="cs-CZ" sz="2000" b="1" dirty="0">
              <a:solidFill>
                <a:srgbClr val="CC0000"/>
              </a:solidFill>
              <a:cs typeface="Lucida Sans Unicode" panose="020B0602030504020204" pitchFamily="34" charset="0"/>
            </a:endParaRPr>
          </a:p>
          <a:p>
            <a:pPr>
              <a:lnSpc>
                <a:spcPct val="150000"/>
              </a:lnSpc>
              <a:buClr>
                <a:srgbClr val="CC0000"/>
              </a:buClr>
              <a:buSzPct val="100000"/>
              <a:buFont typeface="Symbol" panose="05050102010706020507" pitchFamily="18" charset="2"/>
              <a:buNone/>
            </a:pPr>
            <a:r>
              <a:rPr lang="en-US" altLang="cs-CZ" sz="2000" dirty="0">
                <a:cs typeface="Lucida Sans Unicode" panose="020B0602030504020204" pitchFamily="34" charset="0"/>
              </a:rPr>
              <a:t>The spin system is irradiated by a single short high intensity pulse. This is equivalent to irradiating a range of frequencies. The shorter and more intense the pulse is, the broader range of frequencies is affected. After the pulse, the response of the spin system is recorded as a function of time. The record is FID (Free Induction Decay). The spectrum is produced by Fourier Transform of a</a:t>
            </a:r>
            <a:r>
              <a:rPr lang="cs-CZ" altLang="cs-CZ" sz="2000">
                <a:cs typeface="Lucida Sans Unicode" panose="020B0602030504020204" pitchFamily="34" charset="0"/>
              </a:rPr>
              <a:t>n</a:t>
            </a:r>
            <a:r>
              <a:rPr lang="en-US" altLang="cs-CZ" sz="2000">
                <a:cs typeface="Lucida Sans Unicode" panose="020B0602030504020204" pitchFamily="34" charset="0"/>
              </a:rPr>
              <a:t> </a:t>
            </a:r>
            <a:r>
              <a:rPr lang="en-US" altLang="cs-CZ" sz="2000" dirty="0">
                <a:cs typeface="Lucida Sans Unicode" panose="020B0602030504020204" pitchFamily="34" charset="0"/>
              </a:rPr>
              <a:t>FID.</a:t>
            </a:r>
          </a:p>
        </p:txBody>
      </p:sp>
      <p:pic>
        <p:nvPicPr>
          <p:cNvPr id="16" name="Picture 2" descr="FID">
            <a:extLst>
              <a:ext uri="{FF2B5EF4-FFF2-40B4-BE49-F238E27FC236}">
                <a16:creationId xmlns:a16="http://schemas.microsoft.com/office/drawing/2014/main" id="{6F6F5FC4-FE06-9B49-B974-62ECCF81CF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8416" y="3734844"/>
            <a:ext cx="23749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1pulse">
            <a:extLst>
              <a:ext uri="{FF2B5EF4-FFF2-40B4-BE49-F238E27FC236}">
                <a16:creationId xmlns:a16="http://schemas.microsoft.com/office/drawing/2014/main" id="{C39B998A-BDB9-CF47-9E60-0050C56250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9187"/>
          <a:stretch>
            <a:fillRect/>
          </a:stretch>
        </p:blipFill>
        <p:spPr bwMode="auto">
          <a:xfrm>
            <a:off x="6864264" y="4051126"/>
            <a:ext cx="228282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5">
            <a:extLst>
              <a:ext uri="{FF2B5EF4-FFF2-40B4-BE49-F238E27FC236}">
                <a16:creationId xmlns:a16="http://schemas.microsoft.com/office/drawing/2014/main" id="{7E4F9B9A-50E8-7845-948A-F0B55AEB5EE5}"/>
              </a:ext>
            </a:extLst>
          </p:cNvPr>
          <p:cNvSpPr>
            <a:spLocks noChangeShapeType="1"/>
          </p:cNvSpPr>
          <p:nvPr/>
        </p:nvSpPr>
        <p:spPr bwMode="auto">
          <a:xfrm flipH="1" flipV="1">
            <a:off x="7529187" y="5662808"/>
            <a:ext cx="990600" cy="3810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9" name="Line 6">
            <a:extLst>
              <a:ext uri="{FF2B5EF4-FFF2-40B4-BE49-F238E27FC236}">
                <a16:creationId xmlns:a16="http://schemas.microsoft.com/office/drawing/2014/main" id="{C40A0542-5614-D442-A9B4-31317EDFD0B0}"/>
              </a:ext>
            </a:extLst>
          </p:cNvPr>
          <p:cNvSpPr>
            <a:spLocks noChangeShapeType="1"/>
          </p:cNvSpPr>
          <p:nvPr/>
        </p:nvSpPr>
        <p:spPr bwMode="auto">
          <a:xfrm>
            <a:off x="5473873" y="5160723"/>
            <a:ext cx="10668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0" name="Text Box 7">
            <a:extLst>
              <a:ext uri="{FF2B5EF4-FFF2-40B4-BE49-F238E27FC236}">
                <a16:creationId xmlns:a16="http://schemas.microsoft.com/office/drawing/2014/main" id="{B1F0B351-164C-264E-8803-DB80BA9606FF}"/>
              </a:ext>
            </a:extLst>
          </p:cNvPr>
          <p:cNvSpPr txBox="1">
            <a:spLocks noChangeArrowheads="1"/>
          </p:cNvSpPr>
          <p:nvPr/>
        </p:nvSpPr>
        <p:spPr bwMode="auto">
          <a:xfrm>
            <a:off x="5701430" y="5267195"/>
            <a:ext cx="46679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latin typeface="Arial" charset="0"/>
                <a:ea typeface="ＭＳ Ｐゴシック" charset="0"/>
              </a:rPr>
              <a:t>FT</a:t>
            </a:r>
            <a:endParaRPr lang="cs-CZ" b="1" dirty="0">
              <a:latin typeface="Arial" charset="0"/>
              <a:ea typeface="ＭＳ Ｐゴシック" charset="0"/>
            </a:endParaRPr>
          </a:p>
        </p:txBody>
      </p:sp>
      <p:sp>
        <p:nvSpPr>
          <p:cNvPr id="21" name="Text Box 8">
            <a:extLst>
              <a:ext uri="{FF2B5EF4-FFF2-40B4-BE49-F238E27FC236}">
                <a16:creationId xmlns:a16="http://schemas.microsoft.com/office/drawing/2014/main" id="{C5A49A29-F52D-5646-A72E-9F72B704CDC8}"/>
              </a:ext>
            </a:extLst>
          </p:cNvPr>
          <p:cNvSpPr txBox="1">
            <a:spLocks noChangeArrowheads="1"/>
          </p:cNvSpPr>
          <p:nvPr/>
        </p:nvSpPr>
        <p:spPr bwMode="auto">
          <a:xfrm>
            <a:off x="1038617" y="6173244"/>
            <a:ext cx="214674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x-none" sz="1800" b="1" dirty="0">
                <a:solidFill>
                  <a:srgbClr val="006600"/>
                </a:solidFill>
              </a:rPr>
              <a:t>FID</a:t>
            </a:r>
            <a:r>
              <a:rPr lang="en-US" altLang="x-none" sz="1800" dirty="0">
                <a:solidFill>
                  <a:srgbClr val="006600"/>
                </a:solidFill>
              </a:rPr>
              <a:t> – time domain</a:t>
            </a:r>
            <a:endParaRPr lang="cs-CZ" altLang="x-none" sz="1800" dirty="0">
              <a:solidFill>
                <a:srgbClr val="006600"/>
              </a:solidFill>
            </a:endParaRPr>
          </a:p>
        </p:txBody>
      </p:sp>
      <p:sp>
        <p:nvSpPr>
          <p:cNvPr id="22" name="Text Box 9">
            <a:extLst>
              <a:ext uri="{FF2B5EF4-FFF2-40B4-BE49-F238E27FC236}">
                <a16:creationId xmlns:a16="http://schemas.microsoft.com/office/drawing/2014/main" id="{0297B5B3-68D0-964B-98E9-B90F174FFF35}"/>
              </a:ext>
            </a:extLst>
          </p:cNvPr>
          <p:cNvSpPr txBox="1">
            <a:spLocks noChangeArrowheads="1"/>
          </p:cNvSpPr>
          <p:nvPr/>
        </p:nvSpPr>
        <p:spPr bwMode="auto">
          <a:xfrm>
            <a:off x="7450139" y="6019800"/>
            <a:ext cx="321113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FF0000"/>
                </a:solidFill>
                <a:latin typeface="Arial" charset="0"/>
                <a:ea typeface="ＭＳ Ｐゴシック" charset="0"/>
              </a:rPr>
              <a:t>Spectrum - frequency domain</a:t>
            </a:r>
            <a:endParaRPr lang="cs-CZ" dirty="0">
              <a:solidFill>
                <a:srgbClr val="FF0000"/>
              </a:solidFill>
              <a:latin typeface="Arial" charset="0"/>
              <a:ea typeface="ＭＳ Ｐゴシック" charset="0"/>
            </a:endParaRPr>
          </a:p>
        </p:txBody>
      </p:sp>
      <p:sp>
        <p:nvSpPr>
          <p:cNvPr id="23" name="Line 10">
            <a:extLst>
              <a:ext uri="{FF2B5EF4-FFF2-40B4-BE49-F238E27FC236}">
                <a16:creationId xmlns:a16="http://schemas.microsoft.com/office/drawing/2014/main" id="{57D185BA-E860-BF43-85C3-FFC6E1D3EF8A}"/>
              </a:ext>
            </a:extLst>
          </p:cNvPr>
          <p:cNvSpPr>
            <a:spLocks noChangeShapeType="1"/>
          </p:cNvSpPr>
          <p:nvPr/>
        </p:nvSpPr>
        <p:spPr bwMode="auto">
          <a:xfrm flipH="1">
            <a:off x="2334016" y="5639844"/>
            <a:ext cx="838200" cy="533400"/>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4" name="Line 11">
            <a:extLst>
              <a:ext uri="{FF2B5EF4-FFF2-40B4-BE49-F238E27FC236}">
                <a16:creationId xmlns:a16="http://schemas.microsoft.com/office/drawing/2014/main" id="{837EA605-4D5E-4C4A-88E5-67418D0A3B98}"/>
              </a:ext>
            </a:extLst>
          </p:cNvPr>
          <p:cNvSpPr>
            <a:spLocks noChangeShapeType="1"/>
          </p:cNvSpPr>
          <p:nvPr/>
        </p:nvSpPr>
        <p:spPr bwMode="auto">
          <a:xfrm>
            <a:off x="1114816" y="5182644"/>
            <a:ext cx="2133600"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5" name="Rectangle 12">
            <a:extLst>
              <a:ext uri="{FF2B5EF4-FFF2-40B4-BE49-F238E27FC236}">
                <a16:creationId xmlns:a16="http://schemas.microsoft.com/office/drawing/2014/main" id="{3D5A253E-F8F4-774C-8BA3-FEAC1BF3919D}"/>
              </a:ext>
            </a:extLst>
          </p:cNvPr>
          <p:cNvSpPr>
            <a:spLocks noChangeArrowheads="1"/>
          </p:cNvSpPr>
          <p:nvPr/>
        </p:nvSpPr>
        <p:spPr bwMode="auto">
          <a:xfrm>
            <a:off x="2943616" y="4115844"/>
            <a:ext cx="304800" cy="10668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6" name="Line 13">
            <a:extLst>
              <a:ext uri="{FF2B5EF4-FFF2-40B4-BE49-F238E27FC236}">
                <a16:creationId xmlns:a16="http://schemas.microsoft.com/office/drawing/2014/main" id="{0A771817-6478-4146-8C64-7F363270489F}"/>
              </a:ext>
            </a:extLst>
          </p:cNvPr>
          <p:cNvSpPr>
            <a:spLocks noChangeShapeType="1"/>
          </p:cNvSpPr>
          <p:nvPr/>
        </p:nvSpPr>
        <p:spPr bwMode="auto">
          <a:xfrm flipH="1" flipV="1">
            <a:off x="1800616" y="4268244"/>
            <a:ext cx="1066800" cy="76200"/>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7" name="Text Box 14">
            <a:extLst>
              <a:ext uri="{FF2B5EF4-FFF2-40B4-BE49-F238E27FC236}">
                <a16:creationId xmlns:a16="http://schemas.microsoft.com/office/drawing/2014/main" id="{A44DDACD-55C2-4545-9CD4-1F41BFCEE72F}"/>
              </a:ext>
            </a:extLst>
          </p:cNvPr>
          <p:cNvSpPr txBox="1">
            <a:spLocks noChangeArrowheads="1"/>
          </p:cNvSpPr>
          <p:nvPr/>
        </p:nvSpPr>
        <p:spPr bwMode="auto">
          <a:xfrm>
            <a:off x="1352986" y="3911253"/>
            <a:ext cx="162095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latin typeface="Arial" charset="0"/>
                <a:ea typeface="ＭＳ Ｐゴシック" charset="0"/>
              </a:rPr>
              <a:t>RF</a:t>
            </a:r>
            <a:r>
              <a:rPr lang="en-US" dirty="0">
                <a:latin typeface="Arial" charset="0"/>
                <a:ea typeface="ＭＳ Ｐゴシック" charset="0"/>
              </a:rPr>
              <a:t>  pulse 90</a:t>
            </a:r>
            <a:r>
              <a:rPr lang="en-US" dirty="0">
                <a:latin typeface="Arial" charset="0"/>
                <a:ea typeface="ＭＳ Ｐゴシック" charset="0"/>
                <a:sym typeface="Symbol" charset="0"/>
              </a:rPr>
              <a:t></a:t>
            </a:r>
            <a:endParaRPr lang="cs-CZ" dirty="0">
              <a:latin typeface="Arial" charset="0"/>
              <a:ea typeface="ＭＳ Ｐゴシック" charset="0"/>
            </a:endParaRPr>
          </a:p>
        </p:txBody>
      </p:sp>
      <p:cxnSp>
        <p:nvCxnSpPr>
          <p:cNvPr id="28" name="Straight Arrow Connector 26">
            <a:extLst>
              <a:ext uri="{FF2B5EF4-FFF2-40B4-BE49-F238E27FC236}">
                <a16:creationId xmlns:a16="http://schemas.microsoft.com/office/drawing/2014/main" id="{E73C7D4F-443B-4E53-A337-051085BA88CE}"/>
              </a:ext>
            </a:extLst>
          </p:cNvPr>
          <p:cNvCxnSpPr>
            <a:cxnSpLocks/>
          </p:cNvCxnSpPr>
          <p:nvPr/>
        </p:nvCxnSpPr>
        <p:spPr>
          <a:xfrm flipH="1" flipV="1">
            <a:off x="6790391" y="5519395"/>
            <a:ext cx="2378661" cy="4583"/>
          </a:xfrm>
          <a:prstGeom prst="straightConnector1">
            <a:avLst/>
          </a:prstGeom>
          <a:ln w="12700">
            <a:headEnd type="none"/>
            <a:tailEnd type="triangle" w="med" len="med"/>
          </a:ln>
        </p:spPr>
        <p:style>
          <a:lnRef idx="1">
            <a:schemeClr val="dk1"/>
          </a:lnRef>
          <a:fillRef idx="0">
            <a:schemeClr val="dk1"/>
          </a:fillRef>
          <a:effectRef idx="0">
            <a:schemeClr val="dk1"/>
          </a:effectRef>
          <a:fontRef idx="minor">
            <a:schemeClr val="tx1"/>
          </a:fontRef>
        </p:style>
      </p:cxnSp>
      <p:sp>
        <p:nvSpPr>
          <p:cNvPr id="29" name="TextovéPole 28"/>
          <p:cNvSpPr txBox="1"/>
          <p:nvPr/>
        </p:nvSpPr>
        <p:spPr>
          <a:xfrm>
            <a:off x="8594942" y="5450909"/>
            <a:ext cx="612668" cy="369332"/>
          </a:xfrm>
          <a:prstGeom prst="rect">
            <a:avLst/>
          </a:prstGeom>
          <a:noFill/>
        </p:spPr>
        <p:txBody>
          <a:bodyPr wrap="none" rtlCol="0">
            <a:spAutoFit/>
          </a:bodyPr>
          <a:lstStyle/>
          <a:p>
            <a:r>
              <a:rPr lang="en-US" dirty="0" err="1"/>
              <a:t>ppm</a:t>
            </a:r>
            <a:endParaRPr lang="cs-CZ" dirty="0"/>
          </a:p>
        </p:txBody>
      </p:sp>
      <p:cxnSp>
        <p:nvCxnSpPr>
          <p:cNvPr id="30" name="Straight Arrow Connector 26">
            <a:extLst>
              <a:ext uri="{FF2B5EF4-FFF2-40B4-BE49-F238E27FC236}">
                <a16:creationId xmlns:a16="http://schemas.microsoft.com/office/drawing/2014/main" id="{E73C7D4F-443B-4E53-A337-051085BA88CE}"/>
              </a:ext>
            </a:extLst>
          </p:cNvPr>
          <p:cNvCxnSpPr>
            <a:cxnSpLocks/>
          </p:cNvCxnSpPr>
          <p:nvPr/>
        </p:nvCxnSpPr>
        <p:spPr>
          <a:xfrm flipH="1" flipV="1">
            <a:off x="3235088" y="5984947"/>
            <a:ext cx="1650063" cy="2494"/>
          </a:xfrm>
          <a:prstGeom prst="straightConnector1">
            <a:avLst/>
          </a:prstGeom>
          <a:ln w="12700">
            <a:headEnd type="triangle"/>
            <a:tailEnd type="none" w="med" len="med"/>
          </a:ln>
        </p:spPr>
        <p:style>
          <a:lnRef idx="1">
            <a:schemeClr val="dk1"/>
          </a:lnRef>
          <a:fillRef idx="0">
            <a:schemeClr val="dk1"/>
          </a:fillRef>
          <a:effectRef idx="0">
            <a:schemeClr val="dk1"/>
          </a:effectRef>
          <a:fontRef idx="minor">
            <a:schemeClr val="tx1"/>
          </a:fontRef>
        </p:style>
      </p:cxnSp>
      <p:sp>
        <p:nvSpPr>
          <p:cNvPr id="32" name="TextovéPole 31"/>
          <p:cNvSpPr txBox="1"/>
          <p:nvPr/>
        </p:nvSpPr>
        <p:spPr>
          <a:xfrm>
            <a:off x="3937348" y="5603309"/>
            <a:ext cx="261610" cy="369332"/>
          </a:xfrm>
          <a:prstGeom prst="rect">
            <a:avLst/>
          </a:prstGeom>
          <a:noFill/>
        </p:spPr>
        <p:txBody>
          <a:bodyPr wrap="none" rtlCol="0">
            <a:spAutoFit/>
          </a:bodyPr>
          <a:lstStyle/>
          <a:p>
            <a:r>
              <a:rPr lang="en-US" dirty="0"/>
              <a:t>t</a:t>
            </a:r>
            <a:endParaRPr lang="cs-CZ" dirty="0"/>
          </a:p>
        </p:txBody>
      </p:sp>
    </p:spTree>
    <p:extLst>
      <p:ext uri="{BB962C8B-B14F-4D97-AF65-F5344CB8AC3E}">
        <p14:creationId xmlns:p14="http://schemas.microsoft.com/office/powerpoint/2010/main" val="42601077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14705</TotalTime>
  <Words>2126</Words>
  <Application>Microsoft Office PowerPoint</Application>
  <PresentationFormat>Širokoúhlá obrazovka</PresentationFormat>
  <Paragraphs>330</Paragraphs>
  <Slides>32</Slides>
  <Notes>1</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0</vt:i4>
      </vt:variant>
      <vt:variant>
        <vt:lpstr>Nadpisy snímků</vt:lpstr>
      </vt:variant>
      <vt:variant>
        <vt:i4>32</vt:i4>
      </vt:variant>
    </vt:vector>
  </HeadingPairs>
  <TitlesOfParts>
    <vt:vector size="42" baseType="lpstr">
      <vt:lpstr>Arial</vt:lpstr>
      <vt:lpstr>Arial Unicode MS</vt:lpstr>
      <vt:lpstr>Calibri</vt:lpstr>
      <vt:lpstr>Calibri Light</vt:lpstr>
      <vt:lpstr>Lucida Sans Unicode</vt:lpstr>
      <vt:lpstr>Open Sans</vt:lpstr>
      <vt:lpstr>Symbol</vt:lpstr>
      <vt:lpstr>Tahoma</vt:lpstr>
      <vt:lpstr>Times New Roman</vt:lpstr>
      <vt:lpstr>Tema di Office</vt:lpstr>
      <vt:lpstr>NMR Spectroscopy Basics</vt:lpstr>
      <vt:lpstr>Nuclear spin</vt:lpstr>
      <vt:lpstr>Magnetic moment</vt:lpstr>
      <vt:lpstr>Spins in magnetic field</vt:lpstr>
      <vt:lpstr>Prezentace aplikace PowerPoint</vt:lpstr>
      <vt:lpstr>Chemical shift</vt:lpstr>
      <vt:lpstr>Spin-spin interactions</vt:lpstr>
      <vt:lpstr>Reaching the resonance - CW</vt:lpstr>
      <vt:lpstr>Reaching the resonance - PFT</vt:lpstr>
      <vt:lpstr>Relaxation</vt:lpstr>
      <vt:lpstr>Resolution</vt:lpstr>
      <vt:lpstr>Sensitivity</vt:lpstr>
      <vt:lpstr>Increasing Resolution</vt:lpstr>
      <vt:lpstr>NMR Spectrometer</vt:lpstr>
      <vt:lpstr>Prezentace aplikace PowerPoint</vt:lpstr>
      <vt:lpstr>The Magnet</vt:lpstr>
      <vt:lpstr>The Probe</vt:lpstr>
      <vt:lpstr>Electronics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Additional reading  Keeler-2002-Understanding_NMR_Spectroscopy.pdf (cam.ac.uk)</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adamivalentina@gmail.com</dc:creator>
  <cp:lastModifiedBy>Radovan Fiala</cp:lastModifiedBy>
  <cp:revision>156</cp:revision>
  <dcterms:created xsi:type="dcterms:W3CDTF">2020-05-17T13:46:48Z</dcterms:created>
  <dcterms:modified xsi:type="dcterms:W3CDTF">2024-10-03T14:51:42Z</dcterms:modified>
</cp:coreProperties>
</file>