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85" r:id="rId2"/>
    <p:sldId id="256" r:id="rId3"/>
    <p:sldId id="257" r:id="rId4"/>
    <p:sldId id="275" r:id="rId5"/>
    <p:sldId id="302" r:id="rId6"/>
    <p:sldId id="319" r:id="rId7"/>
    <p:sldId id="320" r:id="rId8"/>
    <p:sldId id="324" r:id="rId9"/>
    <p:sldId id="325" r:id="rId10"/>
    <p:sldId id="327" r:id="rId11"/>
    <p:sldId id="328" r:id="rId12"/>
    <p:sldId id="329" r:id="rId13"/>
    <p:sldId id="315" r:id="rId14"/>
    <p:sldId id="316" r:id="rId15"/>
    <p:sldId id="314" r:id="rId16"/>
    <p:sldId id="317" r:id="rId17"/>
    <p:sldId id="318" r:id="rId18"/>
    <p:sldId id="331" r:id="rId19"/>
    <p:sldId id="310" r:id="rId20"/>
    <p:sldId id="311" r:id="rId21"/>
    <p:sldId id="312" r:id="rId22"/>
    <p:sldId id="313" r:id="rId23"/>
    <p:sldId id="293" r:id="rId24"/>
    <p:sldId id="294" r:id="rId25"/>
    <p:sldId id="295" r:id="rId26"/>
    <p:sldId id="307" r:id="rId27"/>
    <p:sldId id="308" r:id="rId28"/>
    <p:sldId id="309" r:id="rId29"/>
    <p:sldId id="296" r:id="rId30"/>
    <p:sldId id="297" r:id="rId31"/>
    <p:sldId id="298" r:id="rId32"/>
    <p:sldId id="300" r:id="rId33"/>
    <p:sldId id="301" r:id="rId34"/>
    <p:sldId id="303" r:id="rId35"/>
    <p:sldId id="304" r:id="rId36"/>
    <p:sldId id="305" r:id="rId37"/>
    <p:sldId id="306" r:id="rId38"/>
    <p:sldId id="286" r:id="rId39"/>
    <p:sldId id="287" r:id="rId40"/>
    <p:sldId id="288" r:id="rId41"/>
    <p:sldId id="299" r:id="rId42"/>
    <p:sldId id="289" r:id="rId43"/>
    <p:sldId id="290" r:id="rId44"/>
    <p:sldId id="291" r:id="rId45"/>
    <p:sldId id="292" r:id="rId46"/>
    <p:sldId id="330" r:id="rId47"/>
    <p:sldId id="323" r:id="rId48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3" autoAdjust="0"/>
    <p:restoredTop sz="94660"/>
  </p:normalViewPr>
  <p:slideViewPr>
    <p:cSldViewPr snapToGrid="0">
      <p:cViewPr>
        <p:scale>
          <a:sx n="160" d="100"/>
          <a:sy n="160" d="100"/>
        </p:scale>
        <p:origin x="1768" y="15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C69A0-26F5-D542-B320-ACF73AD8F65E}" type="datetimeFigureOut">
              <a:rPr lang="en-US" smtClean="0"/>
              <a:t>4/15/16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B613C-27AD-224A-9F46-4FD828C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8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8227-87C4-4E1E-99E2-22953A841C10}" type="datetimeFigureOut">
              <a:rPr lang="cs-CZ" smtClean="0"/>
              <a:t>15.04.16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F9C5-E24C-4DDE-B7AF-A5EE2AED4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9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8227-87C4-4E1E-99E2-22953A841C10}" type="datetimeFigureOut">
              <a:rPr lang="cs-CZ" smtClean="0"/>
              <a:t>15.04.16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F9C5-E24C-4DDE-B7AF-A5EE2AED4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47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8227-87C4-4E1E-99E2-22953A841C10}" type="datetimeFigureOut">
              <a:rPr lang="cs-CZ" smtClean="0"/>
              <a:t>15.04.16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F9C5-E24C-4DDE-B7AF-A5EE2AED4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03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8227-87C4-4E1E-99E2-22953A841C10}" type="datetimeFigureOut">
              <a:rPr lang="cs-CZ" smtClean="0"/>
              <a:t>15.04.16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F9C5-E24C-4DDE-B7AF-A5EE2AED4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41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8227-87C4-4E1E-99E2-22953A841C10}" type="datetimeFigureOut">
              <a:rPr lang="cs-CZ" smtClean="0"/>
              <a:t>15.04.16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F9C5-E24C-4DDE-B7AF-A5EE2AED4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45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8227-87C4-4E1E-99E2-22953A841C10}" type="datetimeFigureOut">
              <a:rPr lang="cs-CZ" smtClean="0"/>
              <a:t>15.04.16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F9C5-E24C-4DDE-B7AF-A5EE2AED4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77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8227-87C4-4E1E-99E2-22953A841C10}" type="datetimeFigureOut">
              <a:rPr lang="cs-CZ" smtClean="0"/>
              <a:t>15.04.16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F9C5-E24C-4DDE-B7AF-A5EE2AED4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60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8227-87C4-4E1E-99E2-22953A841C10}" type="datetimeFigureOut">
              <a:rPr lang="cs-CZ" smtClean="0"/>
              <a:t>15.04.16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F9C5-E24C-4DDE-B7AF-A5EE2AED4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8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8227-87C4-4E1E-99E2-22953A841C10}" type="datetimeFigureOut">
              <a:rPr lang="cs-CZ" smtClean="0"/>
              <a:t>15.04.16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F9C5-E24C-4DDE-B7AF-A5EE2AED4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33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8227-87C4-4E1E-99E2-22953A841C10}" type="datetimeFigureOut">
              <a:rPr lang="cs-CZ" smtClean="0"/>
              <a:t>15.04.16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F9C5-E24C-4DDE-B7AF-A5EE2AED4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99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8227-87C4-4E1E-99E2-22953A841C10}" type="datetimeFigureOut">
              <a:rPr lang="cs-CZ" smtClean="0"/>
              <a:t>15.04.16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F9C5-E24C-4DDE-B7AF-A5EE2AED4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72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A8227-87C4-4E1E-99E2-22953A841C10}" type="datetimeFigureOut">
              <a:rPr lang="cs-CZ" smtClean="0"/>
              <a:t>15.04.16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F9C5-E24C-4DDE-B7AF-A5EE2AED4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95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0073" y="2264058"/>
            <a:ext cx="7654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Not So Short Introduction  To </a:t>
            </a:r>
          </a:p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TopSpin</a:t>
            </a:r>
            <a:endParaRPr lang="en-US" b="1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000" b="1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200" dirty="0" smtClean="0"/>
              <a:t>Spring </a:t>
            </a:r>
            <a:r>
              <a:rPr lang="en-US" sz="1200" dirty="0" smtClean="0"/>
              <a:t>2016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accent2"/>
                </a:solidFill>
              </a:rPr>
              <a:t>Karel </a:t>
            </a:r>
            <a:r>
              <a:rPr lang="en-US" sz="1600" b="1" dirty="0" err="1" smtClean="0">
                <a:solidFill>
                  <a:schemeClr val="accent2"/>
                </a:solidFill>
              </a:rPr>
              <a:t>Kubíček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76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avanag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43434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3" descr="zero_fi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1"/>
            <a:ext cx="3810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838200" y="152400"/>
            <a:ext cx="815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</a:rPr>
              <a:t>Zpracování NMR dat – Zero Filling, Lineární predikce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791200" y="11430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0000"/>
                </a:solidFill>
              </a:rPr>
              <a:t>Lineární predikce</a:t>
            </a:r>
            <a:endParaRPr lang="cs-CZ" altLang="en-US" sz="1800" b="1">
              <a:solidFill>
                <a:srgbClr val="CC0000"/>
              </a:solidFill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1828800" y="2133601"/>
            <a:ext cx="2209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CC0000"/>
                </a:solidFill>
                <a:ea typeface="ＭＳ Ｐゴシック" charset="0"/>
              </a:rPr>
              <a:t>Zero filling</a:t>
            </a:r>
            <a:endParaRPr lang="cs-CZ" b="1">
              <a:solidFill>
                <a:srgbClr val="CC0000"/>
              </a:solidFill>
              <a:ea typeface="ＭＳ Ｐゴシック" charset="0"/>
            </a:endParaRP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5638800" y="1676401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240 bodů</a:t>
            </a:r>
            <a:endParaRPr lang="cs-CZ" altLang="en-US" sz="1800">
              <a:solidFill>
                <a:schemeClr val="accent2"/>
              </a:solidFill>
            </a:endParaRP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5638800" y="26050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64 bodů</a:t>
            </a:r>
            <a:endParaRPr lang="cs-CZ" altLang="en-US" sz="1800">
              <a:solidFill>
                <a:schemeClr val="accent2"/>
              </a:solidFill>
            </a:endParaRPr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5410200" y="3519488"/>
            <a:ext cx="182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LP na 128 bodů</a:t>
            </a:r>
            <a:endParaRPr lang="cs-CZ" altLang="en-US" sz="1800">
              <a:solidFill>
                <a:schemeClr val="accent2"/>
              </a:solidFill>
            </a:endParaRP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5334000" y="4419601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LP na 240 bodů</a:t>
            </a:r>
            <a:endParaRPr lang="cs-CZ" alt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3733800" y="3711576"/>
            <a:ext cx="51816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1600">
              <a:ea typeface="ＭＳ Ｐゴシック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cs-CZ" sz="1600">
                <a:ea typeface="ＭＳ Ｐゴシック" charset="0"/>
              </a:rPr>
              <a:t>|nmrPipe -fn POLY -time \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cs-CZ" sz="1600">
                <a:ea typeface="ＭＳ Ｐゴシック" charset="0"/>
              </a:rPr>
              <a:t>|nmrPipe -fn SP -off 0.33 -end 0.98 -pow 2 -c 1.0   \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cs-CZ" sz="1600">
                <a:ea typeface="ＭＳ Ｐゴシック" charset="0"/>
              </a:rPr>
              <a:t>|nmrPipe -fn ZF -size 2048 \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cs-CZ" sz="1600">
                <a:ea typeface="ＭＳ Ｐゴシック" charset="0"/>
              </a:rPr>
              <a:t>|nmrPipe -fn FT -auto \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cs-CZ" sz="1600">
                <a:ea typeface="ＭＳ Ｐゴシック" charset="0"/>
              </a:rPr>
              <a:t>|nmrPipe -fn PS -p0 -76.0 -p1 0.0 -di \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cs-CZ" sz="1600">
                <a:ea typeface="ＭＳ Ｐゴシック" charset="0"/>
              </a:rPr>
              <a:t>|nmrPipe -fn EXT -x1 11.0ppm -xn  6.0ppm -sw \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cs-CZ" sz="1600">
                <a:ea typeface="ＭＳ Ｐゴシック" charset="0"/>
              </a:rPr>
              <a:t>|nmrPipe -fn POLY -ord 3 -auto \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cs-CZ" sz="1600">
                <a:ea typeface="ＭＳ Ｐゴシック" charset="0"/>
              </a:rPr>
              <a:t>|nmrPipe -fn TP \</a:t>
            </a:r>
          </a:p>
          <a:p>
            <a:pPr>
              <a:spcBef>
                <a:spcPct val="50000"/>
              </a:spcBef>
              <a:defRPr/>
            </a:pPr>
            <a:endParaRPr lang="cs-CZ" sz="1600">
              <a:ea typeface="ＭＳ Ｐゴシック" charset="0"/>
            </a:endParaRP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143000" y="1219200"/>
            <a:ext cx="3733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romanUcParenR"/>
            </a:pPr>
            <a:r>
              <a:rPr lang="en-US" altLang="en-US" dirty="0" smtClean="0">
                <a:solidFill>
                  <a:srgbClr val="CC0000"/>
                </a:solidFill>
              </a:rPr>
              <a:t>Solvent </a:t>
            </a:r>
            <a:r>
              <a:rPr lang="en-US" altLang="en-US" dirty="0" err="1" smtClean="0">
                <a:solidFill>
                  <a:srgbClr val="CC0000"/>
                </a:solidFill>
              </a:rPr>
              <a:t>suppresion</a:t>
            </a:r>
            <a:endParaRPr lang="en-US" altLang="en-US" dirty="0">
              <a:solidFill>
                <a:srgbClr val="CC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romanUcParenR"/>
            </a:pPr>
            <a:r>
              <a:rPr lang="en-US" altLang="en-US" dirty="0" smtClean="0">
                <a:solidFill>
                  <a:srgbClr val="CC0000"/>
                </a:solidFill>
              </a:rPr>
              <a:t>Window functions</a:t>
            </a:r>
            <a:endParaRPr lang="en-US" altLang="en-US" dirty="0">
              <a:solidFill>
                <a:srgbClr val="CC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romanUcParenR"/>
            </a:pPr>
            <a:r>
              <a:rPr lang="en-US" altLang="en-US" dirty="0">
                <a:solidFill>
                  <a:srgbClr val="CC0000"/>
                </a:solidFill>
              </a:rPr>
              <a:t>Zero-filling</a:t>
            </a:r>
          </a:p>
          <a:p>
            <a:pPr eaLnBrk="1" hangingPunct="1">
              <a:spcBef>
                <a:spcPct val="50000"/>
              </a:spcBef>
              <a:buFontTx/>
              <a:buAutoNum type="romanUcParenR"/>
            </a:pPr>
            <a:r>
              <a:rPr lang="en-US" altLang="en-US" dirty="0">
                <a:solidFill>
                  <a:srgbClr val="CC0000"/>
                </a:solidFill>
              </a:rPr>
              <a:t>FT</a:t>
            </a:r>
          </a:p>
          <a:p>
            <a:pPr eaLnBrk="1" hangingPunct="1">
              <a:spcBef>
                <a:spcPct val="50000"/>
              </a:spcBef>
              <a:buFontTx/>
              <a:buAutoNum type="romanUcParenR"/>
            </a:pPr>
            <a:r>
              <a:rPr lang="en-US" altLang="en-US" dirty="0" err="1" smtClean="0">
                <a:solidFill>
                  <a:srgbClr val="CC0000"/>
                </a:solidFill>
              </a:rPr>
              <a:t>Transpozition</a:t>
            </a:r>
            <a:endParaRPr lang="cs-CZ" altLang="en-US" dirty="0">
              <a:solidFill>
                <a:srgbClr val="CC0000"/>
              </a:solidFill>
            </a:endParaRP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6172200" y="4137025"/>
            <a:ext cx="1600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>
                <a:solidFill>
                  <a:schemeClr val="accent2"/>
                </a:solidFill>
                <a:ea typeface="ＭＳ Ｐゴシック" charset="0"/>
              </a:rPr>
              <a:t>F2</a:t>
            </a:r>
            <a:endParaRPr lang="cs-CZ" sz="6600" b="1">
              <a:solidFill>
                <a:schemeClr val="accent2"/>
              </a:solidFill>
              <a:ea typeface="ＭＳ Ｐゴシック" charset="0"/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838200" y="152400"/>
            <a:ext cx="815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NMR data processing </a:t>
            </a:r>
            <a:r>
              <a:rPr lang="en-US" altLang="en-US" sz="1800" b="1" dirty="0">
                <a:solidFill>
                  <a:schemeClr val="accent2"/>
                </a:solidFill>
              </a:rPr>
              <a:t>– </a:t>
            </a:r>
            <a:r>
              <a:rPr lang="en-US" altLang="en-US" sz="1800" b="1" dirty="0" smtClean="0">
                <a:solidFill>
                  <a:schemeClr val="accent2"/>
                </a:solidFill>
              </a:rPr>
              <a:t>summary</a:t>
            </a:r>
            <a:endParaRPr lang="en-US" altLang="en-US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6" descr="11_HSQC_15N_z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6" y="3886201"/>
            <a:ext cx="402272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13" descr="ft_only_zoo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52388"/>
            <a:ext cx="402272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2" descr="11_HSQC_1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3"/>
          <a:stretch>
            <a:fillRect/>
          </a:stretch>
        </p:blipFill>
        <p:spPr bwMode="auto">
          <a:xfrm>
            <a:off x="533400" y="152400"/>
            <a:ext cx="4800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ft_on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3"/>
          <a:stretch>
            <a:fillRect/>
          </a:stretch>
        </p:blipFill>
        <p:spPr bwMode="auto">
          <a:xfrm>
            <a:off x="4419600" y="2913064"/>
            <a:ext cx="487680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2057400" y="1371600"/>
            <a:ext cx="14478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5943600" y="4114800"/>
            <a:ext cx="14478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 flipH="1" flipV="1">
            <a:off x="5562600" y="2667000"/>
            <a:ext cx="381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 flipV="1">
            <a:off x="7391400" y="2667000"/>
            <a:ext cx="13716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 flipH="1" flipV="1">
            <a:off x="3505200" y="2514600"/>
            <a:ext cx="4572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 flipV="1">
            <a:off x="762000" y="2514600"/>
            <a:ext cx="12954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2" y="1450952"/>
            <a:ext cx="7608073" cy="52514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7724" y="1550505"/>
            <a:ext cx="771277" cy="286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15653" y="2299253"/>
            <a:ext cx="2333710" cy="286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5653" y="2865122"/>
            <a:ext cx="2333710" cy="286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5653" y="3677480"/>
            <a:ext cx="2333710" cy="286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15653" y="4234438"/>
            <a:ext cx="2333710" cy="286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5653" y="5154690"/>
            <a:ext cx="2333710" cy="57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56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48" y="1455090"/>
            <a:ext cx="7576272" cy="52597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2387" y="3041743"/>
            <a:ext cx="2476834" cy="4727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5173" y="1550504"/>
            <a:ext cx="742124" cy="377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22387" y="4253948"/>
            <a:ext cx="2476834" cy="2305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22387" y="4513102"/>
            <a:ext cx="2476834" cy="337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387" y="3815559"/>
            <a:ext cx="2476834" cy="223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5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8" y="2617870"/>
            <a:ext cx="9118821" cy="23131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2143" y="3495335"/>
            <a:ext cx="2476834" cy="337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10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2" y="1633654"/>
            <a:ext cx="8275983" cy="49156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69238" y="4234805"/>
            <a:ext cx="3248111" cy="3769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12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37395" y="730142"/>
            <a:ext cx="588400" cy="3632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92" y="1433196"/>
            <a:ext cx="7496755" cy="5177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6792" y="1571120"/>
            <a:ext cx="397566" cy="337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76791" y="1970011"/>
            <a:ext cx="2258171" cy="337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6790" y="2514777"/>
            <a:ext cx="2258171" cy="2602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6692" y="262393"/>
            <a:ext cx="7695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QSIN(t) = sin[(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dirty="0" smtClean="0"/>
              <a:t>-PHI)*(t/AQ+PHI)]</a:t>
            </a:r>
            <a:r>
              <a:rPr lang="en-US" baseline="30000" dirty="0" smtClean="0"/>
              <a:t>2</a:t>
            </a:r>
          </a:p>
          <a:p>
            <a:endParaRPr lang="en-US" baseline="30000" dirty="0"/>
          </a:p>
          <a:p>
            <a:r>
              <a:rPr lang="en-US" dirty="0" smtClean="0"/>
              <a:t>0 &lt; t &lt; AQ and AQ =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dirty="0" smtClean="0"/>
              <a:t> / </a:t>
            </a:r>
            <a:r>
              <a:rPr lang="en-US" b="1" dirty="0" smtClean="0"/>
              <a:t>SSB</a:t>
            </a:r>
            <a:endParaRPr lang="en-US" b="1" dirty="0"/>
          </a:p>
        </p:txBody>
      </p:sp>
      <p:sp>
        <p:nvSpPr>
          <p:cNvPr id="7" name="Arc 6"/>
          <p:cNvSpPr/>
          <p:nvPr/>
        </p:nvSpPr>
        <p:spPr>
          <a:xfrm rot="2451976">
            <a:off x="1727939" y="628405"/>
            <a:ext cx="2164673" cy="2807314"/>
          </a:xfrm>
          <a:prstGeom prst="arc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0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3867"/>
            <a:ext cx="4325510" cy="3244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438" y="6448508"/>
            <a:ext cx="559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sopnmr.blogspot.cz</a:t>
            </a:r>
            <a:r>
              <a:rPr lang="en-US" sz="1400" dirty="0"/>
              <a:t>/2016/01/processing-window-</a:t>
            </a:r>
            <a:r>
              <a:rPr lang="en-US" sz="1400" dirty="0" err="1"/>
              <a:t>functions.html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" y="120042"/>
            <a:ext cx="7887694" cy="3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79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1" y="1510748"/>
            <a:ext cx="8981859" cy="508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878" y="277980"/>
            <a:ext cx="8543925" cy="61847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Data Processing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dirty="0" smtClean="0"/>
              <a:t>using</a:t>
            </a:r>
            <a:br>
              <a:rPr lang="en-US" sz="2400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cs-CZ" dirty="0" err="1" smtClean="0"/>
              <a:t>TopSpin</a:t>
            </a:r>
            <a:r>
              <a:rPr lang="cs-CZ" dirty="0" smtClean="0"/>
              <a:t> 3.X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68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6" y="1662548"/>
            <a:ext cx="8435009" cy="5042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5674" y="1803033"/>
            <a:ext cx="1160893" cy="288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02331" y="2591536"/>
            <a:ext cx="2614657" cy="3981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0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7" y="1305636"/>
            <a:ext cx="7667121" cy="53456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7037" y="1502797"/>
            <a:ext cx="3267986" cy="4373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46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6" y="1065475"/>
            <a:ext cx="8226737" cy="57130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5307" y="1264257"/>
            <a:ext cx="1610589" cy="492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74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5" y="2147376"/>
            <a:ext cx="9124014" cy="40705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17092" y="2408655"/>
            <a:ext cx="769955" cy="278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4308" y="2229457"/>
            <a:ext cx="769955" cy="278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17091" y="3539065"/>
            <a:ext cx="1453768" cy="278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70859" y="2703778"/>
            <a:ext cx="1453768" cy="278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31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874314"/>
            <a:ext cx="7369534" cy="367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70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58" y="1636185"/>
            <a:ext cx="6671920" cy="46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13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87413"/>
            <a:ext cx="8132763" cy="5646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3" b="86535"/>
          <a:stretch/>
        </p:blipFill>
        <p:spPr>
          <a:xfrm>
            <a:off x="479837" y="501457"/>
            <a:ext cx="4799829" cy="5481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6595" y="588366"/>
            <a:ext cx="769955" cy="278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83816" y="779756"/>
            <a:ext cx="895850" cy="2698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35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76" y="1356810"/>
            <a:ext cx="7560366" cy="52189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5193" y="1502766"/>
            <a:ext cx="1533280" cy="437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7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" y="1350616"/>
            <a:ext cx="7846612" cy="54187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2800" y="1534571"/>
            <a:ext cx="269023" cy="278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60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92" y="1455086"/>
            <a:ext cx="5383033" cy="4938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97730" y="1685645"/>
            <a:ext cx="2400635" cy="5407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4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pSpin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5285"/>
            <a:ext cx="2256798" cy="1120090"/>
          </a:xfrm>
          <a:prstGeom prst="rect">
            <a:avLst/>
          </a:prstGeom>
        </p:spPr>
      </p:pic>
      <p:pic>
        <p:nvPicPr>
          <p:cNvPr id="5" name="Picture 4" descr="TopSpin0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2860" r="10650" b="6210"/>
          <a:stretch/>
        </p:blipFill>
        <p:spPr>
          <a:xfrm>
            <a:off x="2256798" y="573212"/>
            <a:ext cx="7332496" cy="553884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245386" y="713070"/>
            <a:ext cx="5423510" cy="414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245386" y="1157340"/>
            <a:ext cx="4911700" cy="376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245386" y="1564466"/>
            <a:ext cx="2187549" cy="40540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8940427" y="682590"/>
            <a:ext cx="618863" cy="221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449645" y="1523826"/>
            <a:ext cx="5101390" cy="4165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253641" y="5803540"/>
            <a:ext cx="7297394" cy="1616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237133" y="6026237"/>
            <a:ext cx="7346922" cy="467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-25918" y="1216451"/>
            <a:ext cx="21338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– Menu/submenu bar</a:t>
            </a:r>
          </a:p>
          <a:p>
            <a:r>
              <a:rPr lang="en-US" sz="1600" dirty="0" smtClean="0"/>
              <a:t>2 – Windows navigator</a:t>
            </a:r>
          </a:p>
          <a:p>
            <a:r>
              <a:rPr lang="en-US" sz="1600" dirty="0" smtClean="0"/>
              <a:t>3 – Toolbar</a:t>
            </a:r>
          </a:p>
          <a:p>
            <a:r>
              <a:rPr lang="en-US" sz="1600" dirty="0" smtClean="0"/>
              <a:t>4 – Browser</a:t>
            </a:r>
          </a:p>
          <a:p>
            <a:r>
              <a:rPr lang="en-US" sz="1600" dirty="0" smtClean="0"/>
              <a:t>5 – Data/window area</a:t>
            </a:r>
          </a:p>
          <a:p>
            <a:r>
              <a:rPr lang="en-US" sz="1600" dirty="0" smtClean="0"/>
              <a:t>6 – Command line</a:t>
            </a:r>
          </a:p>
          <a:p>
            <a:r>
              <a:rPr lang="en-US" sz="1600" dirty="0" smtClean="0"/>
              <a:t>7– Status panel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602737" y="3097702"/>
            <a:ext cx="421467" cy="369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5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9543867" y="599351"/>
            <a:ext cx="41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019195" y="1134937"/>
            <a:ext cx="41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3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012006" y="1675301"/>
            <a:ext cx="41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4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022501" y="775486"/>
            <a:ext cx="41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022501" y="6042773"/>
            <a:ext cx="41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7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05991" y="5671576"/>
            <a:ext cx="41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6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13" y="-71120"/>
            <a:ext cx="4654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+mj-lt"/>
              </a:rPr>
              <a:t>Topspin 3.X – layout description</a:t>
            </a:r>
            <a:endParaRPr lang="en-US" sz="2800" dirty="0">
              <a:latin typeface="+mj-lt"/>
            </a:endParaRPr>
          </a:p>
        </p:txBody>
      </p:sp>
      <p:sp>
        <p:nvSpPr>
          <p:cNvPr id="21" name="Left-Up Arrow 20"/>
          <p:cNvSpPr/>
          <p:nvPr/>
        </p:nvSpPr>
        <p:spPr>
          <a:xfrm rot="5400000">
            <a:off x="934377" y="5327891"/>
            <a:ext cx="1264809" cy="977335"/>
          </a:xfrm>
          <a:prstGeom prst="leftUpArrow">
            <a:avLst>
              <a:gd name="adj1" fmla="val 11652"/>
              <a:gd name="adj2" fmla="val 22087"/>
              <a:gd name="adj3" fmla="val 162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6334780"/>
            <a:ext cx="2436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Right mouse click in the status bar area toggles it on/off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34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24" y="1570895"/>
            <a:ext cx="6987426" cy="48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68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4" y="2078502"/>
            <a:ext cx="9413019" cy="33951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251" y="5033144"/>
            <a:ext cx="2352264" cy="4404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12615" y="2036823"/>
            <a:ext cx="3604594" cy="20183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22747" y="2981737"/>
            <a:ext cx="1109211" cy="2138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87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03" y="1102351"/>
            <a:ext cx="6134666" cy="55568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06166" y="1102351"/>
            <a:ext cx="2597431" cy="12273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48388" y="2057834"/>
            <a:ext cx="298179" cy="399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209" y="3212877"/>
            <a:ext cx="1979885" cy="4367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5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07" y="734930"/>
            <a:ext cx="7292174" cy="57573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1386" y="1739781"/>
            <a:ext cx="298179" cy="399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49143" y="2735020"/>
            <a:ext cx="1648575" cy="399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54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6" y="2020029"/>
            <a:ext cx="9324183" cy="46980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0496" y="2169151"/>
            <a:ext cx="298179" cy="2718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06951" y="2544188"/>
            <a:ext cx="1099936" cy="3818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6" y="1741922"/>
            <a:ext cx="9691232" cy="4862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0496" y="1867004"/>
            <a:ext cx="298179" cy="2718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05023" y="2242041"/>
            <a:ext cx="246490" cy="310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15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2" y="1941935"/>
            <a:ext cx="9055210" cy="45222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3618" y="2049885"/>
            <a:ext cx="298179" cy="2718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62261" y="2409244"/>
            <a:ext cx="326003" cy="294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5794" y="4422250"/>
            <a:ext cx="5930348" cy="11118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34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" y="1795830"/>
            <a:ext cx="9142675" cy="45957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0254" y="1922669"/>
            <a:ext cx="298179" cy="2718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41777" y="2289975"/>
            <a:ext cx="326003" cy="2942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22430" y="4295034"/>
            <a:ext cx="5930348" cy="11118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14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96238"/>
            <a:ext cx="5783911" cy="43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6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60" y="1452917"/>
            <a:ext cx="5481762" cy="47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2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2758" r="13558" b="3967"/>
          <a:stretch/>
        </p:blipFill>
        <p:spPr>
          <a:xfrm>
            <a:off x="2220595" y="548640"/>
            <a:ext cx="7376683" cy="591312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245386" y="713070"/>
            <a:ext cx="5423510" cy="414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245386" y="1157340"/>
            <a:ext cx="4911700" cy="376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245386" y="1564466"/>
            <a:ext cx="2187549" cy="40540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8940427" y="682590"/>
            <a:ext cx="618863" cy="221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449645" y="1523826"/>
            <a:ext cx="5101390" cy="4165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253641" y="5720948"/>
            <a:ext cx="7297394" cy="1616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237133" y="5943645"/>
            <a:ext cx="7346922" cy="467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5816" y="1216451"/>
            <a:ext cx="1979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Menu bar</a:t>
            </a:r>
          </a:p>
          <a:p>
            <a:r>
              <a:rPr lang="en-US" dirty="0" smtClean="0"/>
              <a:t>2 – Windows navigator</a:t>
            </a:r>
          </a:p>
          <a:p>
            <a:r>
              <a:rPr lang="en-US" dirty="0" smtClean="0"/>
              <a:t>3 – Toolbar</a:t>
            </a:r>
          </a:p>
          <a:p>
            <a:r>
              <a:rPr lang="en-US" dirty="0" smtClean="0"/>
              <a:t>4 – Browser</a:t>
            </a:r>
          </a:p>
          <a:p>
            <a:r>
              <a:rPr lang="en-US" dirty="0" smtClean="0"/>
              <a:t>5 – Data/window area</a:t>
            </a:r>
          </a:p>
          <a:p>
            <a:r>
              <a:rPr lang="en-US" dirty="0" smtClean="0"/>
              <a:t>6 – Command line</a:t>
            </a:r>
          </a:p>
          <a:p>
            <a:r>
              <a:rPr lang="en-US" dirty="0" smtClean="0"/>
              <a:t>7– Status panel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602737" y="3097702"/>
            <a:ext cx="421467" cy="369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5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9543867" y="599351"/>
            <a:ext cx="41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019195" y="1134937"/>
            <a:ext cx="41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3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012006" y="1675301"/>
            <a:ext cx="41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4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022501" y="775486"/>
            <a:ext cx="41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022501" y="6042773"/>
            <a:ext cx="41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7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05991" y="5588984"/>
            <a:ext cx="41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6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13" y="-71120"/>
            <a:ext cx="4654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+mj-lt"/>
              </a:rPr>
              <a:t>Topspin 3.X – layout </a:t>
            </a:r>
            <a:r>
              <a:rPr lang="cs-CZ" sz="2800" b="1" dirty="0" err="1" smtClean="0">
                <a:latin typeface="+mj-lt"/>
              </a:rPr>
              <a:t>description</a:t>
            </a:r>
            <a:endParaRPr lang="cs-CZ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5342" y="1734504"/>
            <a:ext cx="1493346" cy="3685820"/>
          </a:xfrm>
          <a:prstGeom prst="rect">
            <a:avLst/>
          </a:prstGeom>
          <a:blipFill rotWithShape="1">
            <a:blip r:embed="rId3">
              <a:alphaModFix amt="73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40025" y="5017670"/>
            <a:ext cx="1570870" cy="443951"/>
          </a:xfrm>
          <a:prstGeom prst="rect">
            <a:avLst/>
          </a:prstGeom>
          <a:blipFill rotWithShape="1">
            <a:blip r:embed="rId3">
              <a:alphaModFix amt="73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2" y="1199058"/>
            <a:ext cx="5891878" cy="51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54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01" y="1049420"/>
            <a:ext cx="6343575" cy="52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53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99" y="1796995"/>
            <a:ext cx="7063780" cy="40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13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00" y="1449858"/>
            <a:ext cx="7398967" cy="437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02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308100"/>
            <a:ext cx="68961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17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1840698"/>
            <a:ext cx="8379350" cy="38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76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84" y="-50868"/>
            <a:ext cx="9665988" cy="5078313"/>
          </a:xfrm>
          <a:prstGeom prst="rect">
            <a:avLst/>
          </a:prstGeom>
          <a:noFill/>
        </p:spPr>
        <p:txBody>
          <a:bodyPr wrap="square" numCol="2" spcCol="0" rtlCol="0">
            <a:spAutoFit/>
          </a:bodyPr>
          <a:lstStyle/>
          <a:p>
            <a:r>
              <a:rPr lang="en-US" b="1" dirty="0" smtClean="0"/>
              <a:t>Quick reference:</a:t>
            </a:r>
          </a:p>
          <a:p>
            <a:pPr marL="342900" indent="-342900">
              <a:buAutoNum type="arabicParenR"/>
            </a:pPr>
            <a:r>
              <a:rPr lang="en-US" dirty="0" err="1"/>
              <a:t>e</a:t>
            </a:r>
            <a:r>
              <a:rPr lang="en-US" dirty="0" err="1" smtClean="0"/>
              <a:t>dp</a:t>
            </a:r>
            <a:r>
              <a:rPr lang="en-US" dirty="0" smtClean="0"/>
              <a:t> – open Processing tab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qsin</a:t>
            </a:r>
            <a:r>
              <a:rPr lang="en-US" dirty="0" smtClean="0"/>
              <a:t> </a:t>
            </a:r>
            <a:r>
              <a:rPr lang="en-US" dirty="0" smtClean="0"/>
              <a:t>– multiply FID with </a:t>
            </a:r>
            <a:r>
              <a:rPr lang="en-US" dirty="0" err="1" smtClean="0"/>
              <a:t>qsin</a:t>
            </a:r>
            <a:r>
              <a:rPr lang="en-US" dirty="0" smtClean="0"/>
              <a:t> window </a:t>
            </a:r>
            <a:r>
              <a:rPr lang="en-US" dirty="0" smtClean="0"/>
              <a:t>function</a:t>
            </a:r>
          </a:p>
          <a:p>
            <a:pPr marL="342900" indent="-342900">
              <a:buAutoNum type="arabicParenR"/>
            </a:pPr>
            <a:r>
              <a:rPr lang="en-US" dirty="0" err="1"/>
              <a:t>q</a:t>
            </a:r>
            <a:r>
              <a:rPr lang="en-US" dirty="0" err="1" smtClean="0"/>
              <a:t>fp</a:t>
            </a:r>
            <a:r>
              <a:rPr lang="en-US" dirty="0" smtClean="0"/>
              <a:t> – </a:t>
            </a:r>
            <a:r>
              <a:rPr lang="en-US" dirty="0" err="1" smtClean="0"/>
              <a:t>qsine+ft+phase</a:t>
            </a:r>
            <a:r>
              <a:rPr lang="en-US" dirty="0" smtClean="0"/>
              <a:t> correction</a:t>
            </a:r>
          </a:p>
          <a:p>
            <a:pPr marL="342900" indent="-342900">
              <a:buFontTx/>
              <a:buAutoNum type="arabicParenR"/>
            </a:pPr>
            <a:r>
              <a:rPr lang="en-US" dirty="0" err="1"/>
              <a:t>e</a:t>
            </a:r>
            <a:r>
              <a:rPr lang="en-US" dirty="0" err="1" smtClean="0"/>
              <a:t>fp</a:t>
            </a:r>
            <a:r>
              <a:rPr lang="en-US" dirty="0" smtClean="0"/>
              <a:t> – exponential w</a:t>
            </a:r>
            <a:r>
              <a:rPr lang="en-US" dirty="0"/>
              <a:t>. </a:t>
            </a:r>
            <a:r>
              <a:rPr lang="en-US" dirty="0" err="1"/>
              <a:t>f’tion+ft+phase</a:t>
            </a:r>
            <a:r>
              <a:rPr lang="en-US" dirty="0"/>
              <a:t> </a:t>
            </a:r>
            <a:r>
              <a:rPr lang="en-US" dirty="0" smtClean="0"/>
              <a:t>corr.</a:t>
            </a:r>
          </a:p>
          <a:p>
            <a:pPr marL="342900" indent="-342900">
              <a:buFontTx/>
              <a:buAutoNum type="arabicParenR"/>
            </a:pPr>
            <a:r>
              <a:rPr lang="en-US" dirty="0" smtClean="0"/>
              <a:t>1 td – display number of set TD points in F1</a:t>
            </a:r>
          </a:p>
          <a:p>
            <a:pPr marL="342900" indent="-342900">
              <a:buFontTx/>
              <a:buAutoNum type="arabicParenR"/>
            </a:pPr>
            <a:r>
              <a:rPr lang="en-US" dirty="0" smtClean="0"/>
              <a:t>1s td – display really acquired # TD pts in F1</a:t>
            </a:r>
          </a:p>
          <a:p>
            <a:pPr marL="342900" indent="-342900">
              <a:buFontTx/>
              <a:buAutoNum type="arabicParenR"/>
            </a:pPr>
            <a:r>
              <a:rPr lang="en-US" dirty="0" smtClean="0"/>
              <a:t>1s </a:t>
            </a:r>
            <a:r>
              <a:rPr lang="en-US" dirty="0" err="1" smtClean="0"/>
              <a:t>te</a:t>
            </a:r>
            <a:r>
              <a:rPr lang="en-US" dirty="0" smtClean="0"/>
              <a:t> – display temperature @ which was experiment measured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err="1"/>
              <a:t>f</a:t>
            </a:r>
            <a:r>
              <a:rPr lang="en-US" dirty="0" err="1" smtClean="0"/>
              <a:t>p</a:t>
            </a:r>
            <a:r>
              <a:rPr lang="en-US" dirty="0" smtClean="0"/>
              <a:t> – Fourier </a:t>
            </a:r>
            <a:r>
              <a:rPr lang="en-US" dirty="0" err="1" smtClean="0"/>
              <a:t>transformation+phase</a:t>
            </a:r>
            <a:r>
              <a:rPr lang="en-US" dirty="0" smtClean="0"/>
              <a:t> correction</a:t>
            </a:r>
          </a:p>
          <a:p>
            <a:pPr marL="342900" indent="-342900">
              <a:buAutoNum type="arabicParenR"/>
            </a:pPr>
            <a:r>
              <a:rPr lang="en-US" dirty="0"/>
              <a:t>.</a:t>
            </a:r>
            <a:r>
              <a:rPr lang="en-US" dirty="0" err="1"/>
              <a:t>ph</a:t>
            </a:r>
            <a:r>
              <a:rPr lang="en-US" dirty="0"/>
              <a:t> – start phase menu</a:t>
            </a:r>
          </a:p>
          <a:p>
            <a:pPr marL="342900" indent="-342900">
              <a:buAutoNum type="arabicParenR"/>
            </a:pPr>
            <a:r>
              <a:rPr lang="en-US" dirty="0"/>
              <a:t>.md – spectra overlay </a:t>
            </a:r>
            <a:r>
              <a:rPr lang="en-US" dirty="0" smtClean="0"/>
              <a:t>window</a:t>
            </a:r>
          </a:p>
          <a:p>
            <a:pPr marL="342900" indent="-342900">
              <a:buAutoNum type="arabicParenR"/>
            </a:pPr>
            <a:r>
              <a:rPr lang="en-US" dirty="0"/>
              <a:t>r</a:t>
            </a:r>
            <a:r>
              <a:rPr lang="en-US" dirty="0" smtClean="0"/>
              <a:t>e 1 – go to </a:t>
            </a:r>
            <a:r>
              <a:rPr lang="en-US" dirty="0" err="1" smtClean="0"/>
              <a:t>ExpNo</a:t>
            </a:r>
            <a:r>
              <a:rPr lang="en-US" dirty="0" smtClean="0"/>
              <a:t> 1 of current dataset</a:t>
            </a:r>
          </a:p>
          <a:p>
            <a:pPr marL="342900" indent="-342900">
              <a:buAutoNum type="arabicParenR"/>
            </a:pPr>
            <a:r>
              <a:rPr lang="en-US" dirty="0"/>
              <a:t>r</a:t>
            </a:r>
            <a:r>
              <a:rPr lang="en-US" dirty="0" smtClean="0"/>
              <a:t>ep 1 – go to </a:t>
            </a:r>
            <a:r>
              <a:rPr lang="en-US" dirty="0" err="1" smtClean="0"/>
              <a:t>ProcNo</a:t>
            </a:r>
            <a:r>
              <a:rPr lang="en-US" dirty="0" smtClean="0"/>
              <a:t> of current </a:t>
            </a:r>
            <a:r>
              <a:rPr lang="en-US" dirty="0" err="1" smtClean="0"/>
              <a:t>ExpNo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err="1"/>
              <a:t>l</a:t>
            </a:r>
            <a:r>
              <a:rPr lang="en-US" dirty="0" err="1" smtClean="0"/>
              <a:t>evcalc</a:t>
            </a:r>
            <a:r>
              <a:rPr lang="en-US" dirty="0" smtClean="0"/>
              <a:t> – calculate contour levels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edlev</a:t>
            </a:r>
            <a:r>
              <a:rPr lang="en-US" dirty="0" smtClean="0"/>
              <a:t> – edit contour levels</a:t>
            </a:r>
          </a:p>
          <a:p>
            <a:pPr marL="342900" indent="-342900">
              <a:buAutoNum type="arabicParenR"/>
            </a:pPr>
            <a:r>
              <a:rPr lang="en-US" dirty="0"/>
              <a:t>x</a:t>
            </a:r>
            <a:r>
              <a:rPr lang="en-US" dirty="0" smtClean="0"/>
              <a:t>f1 – process 2D data in F1</a:t>
            </a:r>
          </a:p>
          <a:p>
            <a:pPr marL="342900" indent="-342900">
              <a:buAutoNum type="arabicParenR"/>
            </a:pPr>
            <a:r>
              <a:rPr lang="en-US" dirty="0"/>
              <a:t>x</a:t>
            </a:r>
            <a:r>
              <a:rPr lang="en-US" dirty="0" smtClean="0"/>
              <a:t>f2 – process 2D data in F2</a:t>
            </a:r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err="1" smtClean="0"/>
              <a:t>xfb</a:t>
            </a:r>
            <a:r>
              <a:rPr lang="en-US" dirty="0" smtClean="0"/>
              <a:t> </a:t>
            </a:r>
            <a:r>
              <a:rPr lang="en-US" dirty="0" smtClean="0"/>
              <a:t>– process 2D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xfb</a:t>
            </a:r>
            <a:r>
              <a:rPr lang="en-US" dirty="0" smtClean="0"/>
              <a:t> n – process 2D and remove 2ri, 2ir, </a:t>
            </a:r>
            <a:r>
              <a:rPr lang="en-US" dirty="0" smtClean="0"/>
              <a:t>2ii</a:t>
            </a:r>
          </a:p>
          <a:p>
            <a:pPr marL="342900" indent="-342900">
              <a:buAutoNum type="arabicParenR"/>
            </a:pPr>
            <a:r>
              <a:rPr lang="en-US" dirty="0" smtClean="0"/>
              <a:t>abs1, abs2 – </a:t>
            </a:r>
            <a:r>
              <a:rPr lang="en-US" dirty="0"/>
              <a:t>baseline correction </a:t>
            </a:r>
            <a:r>
              <a:rPr lang="en-US" dirty="0" smtClean="0"/>
              <a:t>in 2D</a:t>
            </a:r>
          </a:p>
          <a:p>
            <a:pPr marL="342900" indent="-342900">
              <a:buAutoNum type="arabicParenR"/>
            </a:pPr>
            <a:r>
              <a:rPr lang="en-US" dirty="0"/>
              <a:t>f</a:t>
            </a:r>
            <a:r>
              <a:rPr lang="en-US" dirty="0" smtClean="0"/>
              <a:t>t3d – 3D data processing</a:t>
            </a:r>
          </a:p>
          <a:p>
            <a:pPr marL="342900" indent="-342900">
              <a:buAutoNum type="arabicParenR"/>
            </a:pPr>
            <a:r>
              <a:rPr lang="en-US" dirty="0"/>
              <a:t>f</a:t>
            </a:r>
            <a:r>
              <a:rPr lang="en-US" dirty="0" smtClean="0"/>
              <a:t>t3d n - </a:t>
            </a:r>
            <a:r>
              <a:rPr lang="en-US" dirty="0"/>
              <a:t>process </a:t>
            </a:r>
            <a:r>
              <a:rPr lang="en-US" dirty="0" smtClean="0"/>
              <a:t>3D </a:t>
            </a:r>
            <a:r>
              <a:rPr lang="en-US" dirty="0"/>
              <a:t>and remove </a:t>
            </a:r>
            <a:r>
              <a:rPr lang="en-US" dirty="0" smtClean="0"/>
              <a:t>imaginary part</a:t>
            </a:r>
          </a:p>
          <a:p>
            <a:pPr marL="342900" indent="-342900">
              <a:buAutoNum type="arabicParenR"/>
            </a:pPr>
            <a:r>
              <a:rPr lang="en-US" dirty="0" smtClean="0"/>
              <a:t>t</a:t>
            </a:r>
            <a:r>
              <a:rPr lang="en-US" dirty="0" smtClean="0"/>
              <a:t>abs1, tabs2, tabs3 </a:t>
            </a:r>
            <a:r>
              <a:rPr lang="en-US" dirty="0" smtClean="0"/>
              <a:t>– baseline </a:t>
            </a:r>
            <a:r>
              <a:rPr lang="en-US" dirty="0"/>
              <a:t>correction in </a:t>
            </a:r>
            <a:r>
              <a:rPr lang="en-US" dirty="0" smtClean="0"/>
              <a:t>3D</a:t>
            </a:r>
          </a:p>
          <a:p>
            <a:pPr marL="342900" indent="-342900">
              <a:buAutoNum type="arabicParenR"/>
            </a:pPr>
            <a:r>
              <a:rPr lang="en-US" dirty="0" err="1"/>
              <a:t>f</a:t>
            </a:r>
            <a:r>
              <a:rPr lang="en-US" dirty="0" err="1" smtClean="0"/>
              <a:t>tnd</a:t>
            </a:r>
            <a:r>
              <a:rPr lang="en-US" dirty="0" smtClean="0"/>
              <a:t> 0 – processing of 3D acquired with NUS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err="1" smtClean="0"/>
              <a:t>edmac</a:t>
            </a:r>
            <a:r>
              <a:rPr lang="en-US" dirty="0" smtClean="0"/>
              <a:t> </a:t>
            </a:r>
            <a:r>
              <a:rPr lang="en-US" i="1" dirty="0" smtClean="0"/>
              <a:t>name</a:t>
            </a:r>
            <a:r>
              <a:rPr lang="en-US" dirty="0" smtClean="0"/>
              <a:t> – create or edit macro </a:t>
            </a:r>
            <a:r>
              <a:rPr lang="en-US" i="1" dirty="0" smtClean="0"/>
              <a:t>name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err="1" smtClean="0"/>
              <a:t>wrp</a:t>
            </a:r>
            <a:r>
              <a:rPr lang="en-US" dirty="0" smtClean="0"/>
              <a:t> </a:t>
            </a:r>
            <a:r>
              <a:rPr lang="en-US" dirty="0"/>
              <a:t>2</a:t>
            </a:r>
            <a:r>
              <a:rPr lang="en-US" dirty="0" smtClean="0"/>
              <a:t> y – write processed data to </a:t>
            </a:r>
            <a:r>
              <a:rPr lang="en-US" dirty="0" err="1" smtClean="0"/>
              <a:t>ProcNo</a:t>
            </a:r>
            <a:r>
              <a:rPr lang="en-US" dirty="0" smtClean="0"/>
              <a:t> 2 and if exists, overwrite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rser</a:t>
            </a:r>
            <a:r>
              <a:rPr lang="en-US" dirty="0" smtClean="0"/>
              <a:t> 1 – extract first FID of an </a:t>
            </a:r>
            <a:r>
              <a:rPr lang="en-US" dirty="0" err="1" smtClean="0"/>
              <a:t>nD</a:t>
            </a:r>
            <a:r>
              <a:rPr lang="en-US" dirty="0" smtClean="0"/>
              <a:t> experiment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apk</a:t>
            </a:r>
            <a:r>
              <a:rPr lang="en-US" dirty="0" smtClean="0"/>
              <a:t> </a:t>
            </a:r>
            <a:r>
              <a:rPr lang="en-US" dirty="0" smtClean="0"/>
              <a:t>– automatic phase correction</a:t>
            </a:r>
          </a:p>
          <a:p>
            <a:pPr marL="342900" indent="-342900">
              <a:buAutoNum type="arabicParenR"/>
            </a:pPr>
            <a:r>
              <a:rPr lang="en-US" dirty="0" smtClean="0"/>
              <a:t>show – show active processes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curplot</a:t>
            </a:r>
            <a:r>
              <a:rPr lang="en-US" dirty="0" smtClean="0"/>
              <a:t> – set up printer</a:t>
            </a:r>
          </a:p>
          <a:p>
            <a:pPr marL="342900" indent="-342900">
              <a:buAutoNum type="arabicParenR"/>
            </a:pPr>
            <a:r>
              <a:rPr lang="en-US" dirty="0" smtClean="0"/>
              <a:t>print – print spectrum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448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72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59" y="1024286"/>
            <a:ext cx="6118348" cy="561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8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80" y="1125488"/>
            <a:ext cx="7256495" cy="54780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4014" y="1288116"/>
            <a:ext cx="461176" cy="286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0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37" y="1225445"/>
            <a:ext cx="7290644" cy="5545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4014" y="1399430"/>
            <a:ext cx="461176" cy="286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3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window_f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438275"/>
            <a:ext cx="2260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838200" y="904875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NMR data processing</a:t>
            </a:r>
            <a:endParaRPr lang="en-US" altLang="en-US" sz="18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				</a:t>
            </a:r>
            <a:r>
              <a:rPr lang="en-US" altLang="en-US" sz="1800" dirty="0" smtClean="0"/>
              <a:t>Window functions:</a:t>
            </a:r>
            <a:endParaRPr lang="en-US" altLang="en-US" sz="18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				1) </a:t>
            </a:r>
            <a:r>
              <a:rPr lang="en-US" altLang="en-US" sz="1800" dirty="0" smtClean="0"/>
              <a:t>improvement of S/N ratio</a:t>
            </a:r>
            <a:endParaRPr lang="en-US" altLang="en-US" sz="18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				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				2) </a:t>
            </a:r>
            <a:r>
              <a:rPr lang="en-US" altLang="en-US" sz="1800" dirty="0" smtClean="0"/>
              <a:t>improvement of resolution</a:t>
            </a:r>
            <a:endParaRPr lang="en-US" altLang="en-US" sz="1800" dirty="0"/>
          </a:p>
          <a:p>
            <a:pPr eaLnBrk="1" hangingPunct="1">
              <a:spcBef>
                <a:spcPct val="50000"/>
              </a:spcBef>
            </a:pPr>
            <a:endParaRPr lang="cs-CZ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1066800" y="4638675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avanag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685800"/>
            <a:ext cx="34210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3" descr="cavanagh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3830638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1371600" y="220980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ea typeface="ＭＳ Ｐゴシック" charset="0"/>
              </a:rPr>
              <a:t>Exp</a:t>
            </a:r>
            <a:endParaRPr lang="cs-CZ">
              <a:solidFill>
                <a:schemeClr val="accent2"/>
              </a:solidFill>
              <a:ea typeface="ＭＳ Ｐゴシック" charset="0"/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1295400" y="3429001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ea typeface="ＭＳ Ｐゴシック" charset="0"/>
              </a:rPr>
              <a:t>Lor.-Gauss</a:t>
            </a:r>
            <a:endParaRPr lang="cs-CZ">
              <a:solidFill>
                <a:schemeClr val="accent2"/>
              </a:solidFill>
              <a:ea typeface="ＭＳ Ｐゴシック" charset="0"/>
            </a:endParaRP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990600" y="5653088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2"/>
                </a:solidFill>
                <a:ea typeface="ＭＳ Ｐゴシック" charset="0"/>
              </a:rPr>
              <a:t>Kaiser w. 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</a:rPr>
              <a:t>f’tion</a:t>
            </a:r>
            <a:endParaRPr lang="cs-CZ" dirty="0">
              <a:solidFill>
                <a:schemeClr val="accent2"/>
              </a:solidFill>
              <a:ea typeface="ＭＳ Ｐゴシック" charset="0"/>
            </a:endParaRP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838200" y="152400"/>
            <a:ext cx="815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NMR data processing </a:t>
            </a:r>
            <a:r>
              <a:rPr lang="en-US" altLang="en-US" sz="1800" b="1" dirty="0">
                <a:solidFill>
                  <a:schemeClr val="accent2"/>
                </a:solidFill>
              </a:rPr>
              <a:t>– </a:t>
            </a:r>
            <a:r>
              <a:rPr lang="en-US" altLang="en-US" sz="1800" b="1" dirty="0" smtClean="0">
                <a:solidFill>
                  <a:schemeClr val="accent2"/>
                </a:solidFill>
              </a:rPr>
              <a:t>window functions - </a:t>
            </a:r>
            <a:r>
              <a:rPr lang="en-US" altLang="en-US" sz="1800" b="1" dirty="0" err="1" smtClean="0">
                <a:solidFill>
                  <a:schemeClr val="accent2"/>
                </a:solidFill>
              </a:rPr>
              <a:t>apodization</a:t>
            </a:r>
            <a:endParaRPr lang="en-US" altLang="en-US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28417</TotalTime>
  <Words>496</Words>
  <Application>Microsoft Macintosh PowerPoint</Application>
  <PresentationFormat>A4 Paper (210x297 mm)</PresentationFormat>
  <Paragraphs>106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Calibri Light</vt:lpstr>
      <vt:lpstr>ＭＳ Ｐゴシック</vt:lpstr>
      <vt:lpstr>Arial</vt:lpstr>
      <vt:lpstr>Calibri</vt:lpstr>
      <vt:lpstr>Symbol</vt:lpstr>
      <vt:lpstr>Motiv Office</vt:lpstr>
      <vt:lpstr>PowerPoint Presentation</vt:lpstr>
      <vt:lpstr>  Data Processing  using  TopSpin 3.X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NMR Acquisition</dc:title>
  <dc:creator>Madla</dc:creator>
  <cp:lastModifiedBy>Microsoft Office User</cp:lastModifiedBy>
  <cp:revision>429</cp:revision>
  <cp:lastPrinted>2016-04-15T08:04:03Z</cp:lastPrinted>
  <dcterms:created xsi:type="dcterms:W3CDTF">2013-12-24T13:00:50Z</dcterms:created>
  <dcterms:modified xsi:type="dcterms:W3CDTF">2016-04-18T10:52:29Z</dcterms:modified>
</cp:coreProperties>
</file>