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85" r:id="rId2"/>
    <p:sldId id="286" r:id="rId3"/>
    <p:sldId id="287" r:id="rId4"/>
    <p:sldId id="288" r:id="rId5"/>
    <p:sldId id="289" r:id="rId6"/>
    <p:sldId id="290" r:id="rId7"/>
    <p:sldId id="291" r:id="rId8"/>
    <p:sldId id="256" r:id="rId9"/>
    <p:sldId id="257" r:id="rId10"/>
    <p:sldId id="275" r:id="rId11"/>
    <p:sldId id="258" r:id="rId12"/>
    <p:sldId id="274" r:id="rId13"/>
    <p:sldId id="277" r:id="rId14"/>
    <p:sldId id="276" r:id="rId15"/>
    <p:sldId id="283" r:id="rId16"/>
    <p:sldId id="259" r:id="rId17"/>
    <p:sldId id="269" r:id="rId18"/>
    <p:sldId id="270" r:id="rId19"/>
    <p:sldId id="262" r:id="rId20"/>
    <p:sldId id="265" r:id="rId21"/>
    <p:sldId id="260" r:id="rId22"/>
    <p:sldId id="261" r:id="rId23"/>
    <p:sldId id="263" r:id="rId24"/>
    <p:sldId id="279" r:id="rId25"/>
    <p:sldId id="278" r:id="rId26"/>
    <p:sldId id="272" r:id="rId27"/>
    <p:sldId id="267" r:id="rId28"/>
    <p:sldId id="280" r:id="rId29"/>
    <p:sldId id="264" r:id="rId30"/>
    <p:sldId id="281" r:id="rId31"/>
    <p:sldId id="268" r:id="rId32"/>
    <p:sldId id="282" r:id="rId33"/>
    <p:sldId id="271" r:id="rId34"/>
    <p:sldId id="284" r:id="rId35"/>
    <p:sldId id="292" r:id="rId36"/>
    <p:sldId id="293" r:id="rId37"/>
  </p:sldIdLst>
  <p:sldSz cx="9906000" cy="6858000" type="A4"/>
  <p:notesSz cx="6858000" cy="9144000"/>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611" autoAdjust="0"/>
    <p:restoredTop sz="94660"/>
  </p:normalViewPr>
  <p:slideViewPr>
    <p:cSldViewPr snapToGrid="0">
      <p:cViewPr>
        <p:scale>
          <a:sx n="160" d="100"/>
          <a:sy n="160" d="100"/>
        </p:scale>
        <p:origin x="-80" y="-80"/>
      </p:cViewPr>
      <p:guideLst>
        <p:guide orient="horz" pos="2160"/>
        <p:guide pos="312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notesMaster" Target="notesMasters/notesMaster1.xml"/><Relationship Id="rId39" Type="http://schemas.openxmlformats.org/officeDocument/2006/relationships/printerSettings" Target="printerSettings/printerSettings1.bin"/><Relationship Id="rId40" Type="http://schemas.openxmlformats.org/officeDocument/2006/relationships/presProps" Target="presProps.xml"/><Relationship Id="rId41" Type="http://schemas.openxmlformats.org/officeDocument/2006/relationships/viewProps" Target="viewProps.xml"/><Relationship Id="rId42" Type="http://schemas.openxmlformats.org/officeDocument/2006/relationships/theme" Target="theme/theme1.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63C69A0-26F5-D542-B320-ACF73AD8F65E}" type="datetimeFigureOut">
              <a:rPr lang="en-US" smtClean="0"/>
              <a:t>25/01/15</a:t>
            </a:fld>
            <a:endParaRPr lang="en-US"/>
          </a:p>
        </p:txBody>
      </p:sp>
      <p:sp>
        <p:nvSpPr>
          <p:cNvPr id="4" name="Slide Image Placeholder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cs-CZ" smtClean="0"/>
              <a:t>Click to edit Master text styles</a:t>
            </a:r>
          </a:p>
          <a:p>
            <a:pPr lvl="1"/>
            <a:r>
              <a:rPr lang="cs-CZ" smtClean="0"/>
              <a:t>Second level</a:t>
            </a:r>
          </a:p>
          <a:p>
            <a:pPr lvl="2"/>
            <a:r>
              <a:rPr lang="cs-CZ" smtClean="0"/>
              <a:t>Third level</a:t>
            </a:r>
          </a:p>
          <a:p>
            <a:pPr lvl="3"/>
            <a:r>
              <a:rPr lang="cs-CZ" smtClean="0"/>
              <a:t>Fourth level</a:t>
            </a:r>
          </a:p>
          <a:p>
            <a:pPr lvl="4"/>
            <a:r>
              <a:rPr lang="cs-CZ"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71B613C-27AD-224A-9F46-4FD828C922FC}" type="slidenum">
              <a:rPr lang="en-US" smtClean="0"/>
              <a:t>‹#›</a:t>
            </a:fld>
            <a:endParaRPr lang="en-US"/>
          </a:p>
        </p:txBody>
      </p:sp>
    </p:spTree>
    <p:extLst>
      <p:ext uri="{BB962C8B-B14F-4D97-AF65-F5344CB8AC3E}">
        <p14:creationId xmlns:p14="http://schemas.microsoft.com/office/powerpoint/2010/main" val="77068721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Nadpis 1"/>
          <p:cNvSpPr>
            <a:spLocks noGrp="1"/>
          </p:cNvSpPr>
          <p:nvPr>
            <p:ph type="ctrTitle"/>
          </p:nvPr>
        </p:nvSpPr>
        <p:spPr>
          <a:xfrm>
            <a:off x="1238250" y="1122363"/>
            <a:ext cx="7429500" cy="2387600"/>
          </a:xfrm>
        </p:spPr>
        <p:txBody>
          <a:bodyPr anchor="b"/>
          <a:lstStyle>
            <a:lvl1pPr algn="ctr">
              <a:defRPr sz="6000"/>
            </a:lvl1pPr>
          </a:lstStyle>
          <a:p>
            <a:r>
              <a:rPr lang="cs-CZ" smtClean="0"/>
              <a:t>Kliknutím lze upravit styl.</a:t>
            </a:r>
            <a:endParaRPr lang="cs-CZ"/>
          </a:p>
        </p:txBody>
      </p:sp>
      <p:sp>
        <p:nvSpPr>
          <p:cNvPr id="3" name="Podnadpis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cs-CZ" smtClean="0"/>
              <a:t>Kliknutím lze upravit styl předlohy.</a:t>
            </a:r>
            <a:endParaRPr lang="cs-CZ"/>
          </a:p>
        </p:txBody>
      </p:sp>
      <p:sp>
        <p:nvSpPr>
          <p:cNvPr id="4" name="Zástupný symbol pro datum 3"/>
          <p:cNvSpPr>
            <a:spLocks noGrp="1"/>
          </p:cNvSpPr>
          <p:nvPr>
            <p:ph type="dt" sz="half" idx="10"/>
          </p:nvPr>
        </p:nvSpPr>
        <p:spPr/>
        <p:txBody>
          <a:bodyPr/>
          <a:lstStyle/>
          <a:p>
            <a:fld id="{87CA8227-87C4-4E1E-99E2-22953A841C10}" type="datetimeFigureOut">
              <a:rPr lang="cs-CZ" smtClean="0"/>
              <a:t>25/01/15</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11924944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Kliknutím lze upravit styl.</a:t>
            </a:r>
            <a:endParaRPr lang="cs-CZ"/>
          </a:p>
        </p:txBody>
      </p:sp>
      <p:sp>
        <p:nvSpPr>
          <p:cNvPr id="3" name="Zástupný symbol pro svislý text 2"/>
          <p:cNvSpPr>
            <a:spLocks noGrp="1"/>
          </p:cNvSpPr>
          <p:nvPr>
            <p:ph type="body" orient="vert" idx="1"/>
          </p:nvPr>
        </p:nvSpPr>
        <p:spPr/>
        <p:txBody>
          <a:bodyPr vert="eaVer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datum 3"/>
          <p:cNvSpPr>
            <a:spLocks noGrp="1"/>
          </p:cNvSpPr>
          <p:nvPr>
            <p:ph type="dt" sz="half" idx="10"/>
          </p:nvPr>
        </p:nvSpPr>
        <p:spPr/>
        <p:txBody>
          <a:bodyPr/>
          <a:lstStyle/>
          <a:p>
            <a:fld id="{87CA8227-87C4-4E1E-99E2-22953A841C10}" type="datetimeFigureOut">
              <a:rPr lang="cs-CZ" smtClean="0"/>
              <a:t>25/01/15</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10714743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Svislý nadpis 1"/>
          <p:cNvSpPr>
            <a:spLocks noGrp="1"/>
          </p:cNvSpPr>
          <p:nvPr>
            <p:ph type="title" orient="vert"/>
          </p:nvPr>
        </p:nvSpPr>
        <p:spPr>
          <a:xfrm>
            <a:off x="7088981" y="365125"/>
            <a:ext cx="2135981" cy="5811838"/>
          </a:xfrm>
        </p:spPr>
        <p:txBody>
          <a:bodyPr vert="eaVert"/>
          <a:lstStyle/>
          <a:p>
            <a:r>
              <a:rPr lang="cs-CZ" smtClean="0"/>
              <a:t>Kliknutím lze upravit styl.</a:t>
            </a:r>
            <a:endParaRPr lang="cs-CZ"/>
          </a:p>
        </p:txBody>
      </p:sp>
      <p:sp>
        <p:nvSpPr>
          <p:cNvPr id="3" name="Zástupný symbol pro svislý text 2"/>
          <p:cNvSpPr>
            <a:spLocks noGrp="1"/>
          </p:cNvSpPr>
          <p:nvPr>
            <p:ph type="body" orient="vert" idx="1"/>
          </p:nvPr>
        </p:nvSpPr>
        <p:spPr>
          <a:xfrm>
            <a:off x="681037" y="365125"/>
            <a:ext cx="6284119" cy="5811838"/>
          </a:xfrm>
        </p:spPr>
        <p:txBody>
          <a:bodyPr vert="eaVer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datum 3"/>
          <p:cNvSpPr>
            <a:spLocks noGrp="1"/>
          </p:cNvSpPr>
          <p:nvPr>
            <p:ph type="dt" sz="half" idx="10"/>
          </p:nvPr>
        </p:nvSpPr>
        <p:spPr/>
        <p:txBody>
          <a:bodyPr/>
          <a:lstStyle/>
          <a:p>
            <a:fld id="{87CA8227-87C4-4E1E-99E2-22953A841C10}" type="datetimeFigureOut">
              <a:rPr lang="cs-CZ" smtClean="0"/>
              <a:t>25/01/15</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8550364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Kliknutím lze upravit styl.</a:t>
            </a:r>
            <a:endParaRPr lang="cs-CZ"/>
          </a:p>
        </p:txBody>
      </p:sp>
      <p:sp>
        <p:nvSpPr>
          <p:cNvPr id="3" name="Zástupný symbol pro obsah 2"/>
          <p:cNvSpPr>
            <a:spLocks noGrp="1"/>
          </p:cNvSpPr>
          <p:nvPr>
            <p:ph idx="1"/>
          </p:nvPr>
        </p:nvSpPr>
        <p:spPr/>
        <p:txBody>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datum 3"/>
          <p:cNvSpPr>
            <a:spLocks noGrp="1"/>
          </p:cNvSpPr>
          <p:nvPr>
            <p:ph type="dt" sz="half" idx="10"/>
          </p:nvPr>
        </p:nvSpPr>
        <p:spPr/>
        <p:txBody>
          <a:bodyPr/>
          <a:lstStyle/>
          <a:p>
            <a:fld id="{87CA8227-87C4-4E1E-99E2-22953A841C10}" type="datetimeFigureOut">
              <a:rPr lang="cs-CZ" smtClean="0"/>
              <a:t>25/01/15</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26584106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části">
    <p:spTree>
      <p:nvGrpSpPr>
        <p:cNvPr id="1" name=""/>
        <p:cNvGrpSpPr/>
        <p:nvPr/>
      </p:nvGrpSpPr>
      <p:grpSpPr>
        <a:xfrm>
          <a:off x="0" y="0"/>
          <a:ext cx="0" cy="0"/>
          <a:chOff x="0" y="0"/>
          <a:chExt cx="0" cy="0"/>
        </a:xfrm>
      </p:grpSpPr>
      <p:sp>
        <p:nvSpPr>
          <p:cNvPr id="2" name="Nadpis 1"/>
          <p:cNvSpPr>
            <a:spLocks noGrp="1"/>
          </p:cNvSpPr>
          <p:nvPr>
            <p:ph type="title"/>
          </p:nvPr>
        </p:nvSpPr>
        <p:spPr>
          <a:xfrm>
            <a:off x="675878" y="1709739"/>
            <a:ext cx="8543925" cy="2852737"/>
          </a:xfrm>
        </p:spPr>
        <p:txBody>
          <a:bodyPr anchor="b"/>
          <a:lstStyle>
            <a:lvl1pPr>
              <a:defRPr sz="6000"/>
            </a:lvl1pPr>
          </a:lstStyle>
          <a:p>
            <a:r>
              <a:rPr lang="cs-CZ" smtClean="0"/>
              <a:t>Kliknutím lze upravit styl.</a:t>
            </a:r>
            <a:endParaRPr lang="cs-CZ"/>
          </a:p>
        </p:txBody>
      </p:sp>
      <p:sp>
        <p:nvSpPr>
          <p:cNvPr id="3" name="Zástupný symbol pro text 2"/>
          <p:cNvSpPr>
            <a:spLocks noGrp="1"/>
          </p:cNvSpPr>
          <p:nvPr>
            <p:ph type="body" idx="1"/>
          </p:nvPr>
        </p:nvSpPr>
        <p:spPr>
          <a:xfrm>
            <a:off x="675878" y="4589464"/>
            <a:ext cx="8543925"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cs-CZ" smtClean="0"/>
              <a:t>Kliknutím lze upravit styly předlohy textu.</a:t>
            </a:r>
          </a:p>
        </p:txBody>
      </p:sp>
      <p:sp>
        <p:nvSpPr>
          <p:cNvPr id="4" name="Zástupný symbol pro datum 3"/>
          <p:cNvSpPr>
            <a:spLocks noGrp="1"/>
          </p:cNvSpPr>
          <p:nvPr>
            <p:ph type="dt" sz="half" idx="10"/>
          </p:nvPr>
        </p:nvSpPr>
        <p:spPr/>
        <p:txBody>
          <a:bodyPr/>
          <a:lstStyle/>
          <a:p>
            <a:fld id="{87CA8227-87C4-4E1E-99E2-22953A841C10}" type="datetimeFigureOut">
              <a:rPr lang="cs-CZ" smtClean="0"/>
              <a:t>25/01/15</a:t>
            </a:fld>
            <a:endParaRPr lang="cs-CZ"/>
          </a:p>
        </p:txBody>
      </p:sp>
      <p:sp>
        <p:nvSpPr>
          <p:cNvPr id="5" name="Zástupný symbol pro zápatí 4"/>
          <p:cNvSpPr>
            <a:spLocks noGrp="1"/>
          </p:cNvSpPr>
          <p:nvPr>
            <p:ph type="ftr" sz="quarter" idx="11"/>
          </p:nvPr>
        </p:nvSpPr>
        <p:spPr/>
        <p:txBody>
          <a:bodyPr/>
          <a:lstStyle/>
          <a:p>
            <a:endParaRPr lang="cs-CZ"/>
          </a:p>
        </p:txBody>
      </p:sp>
      <p:sp>
        <p:nvSpPr>
          <p:cNvPr id="6" name="Zástupný symbol pro číslo snímku 5"/>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21734540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Kliknutím lze upravit styl.</a:t>
            </a:r>
            <a:endParaRPr lang="cs-CZ"/>
          </a:p>
        </p:txBody>
      </p:sp>
      <p:sp>
        <p:nvSpPr>
          <p:cNvPr id="3" name="Zástupný symbol pro obsah 2"/>
          <p:cNvSpPr>
            <a:spLocks noGrp="1"/>
          </p:cNvSpPr>
          <p:nvPr>
            <p:ph sz="half" idx="1"/>
          </p:nvPr>
        </p:nvSpPr>
        <p:spPr>
          <a:xfrm>
            <a:off x="681038" y="1825625"/>
            <a:ext cx="4210050" cy="4351338"/>
          </a:xfrm>
        </p:spPr>
        <p:txBody>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obsah 3"/>
          <p:cNvSpPr>
            <a:spLocks noGrp="1"/>
          </p:cNvSpPr>
          <p:nvPr>
            <p:ph sz="half" idx="2"/>
          </p:nvPr>
        </p:nvSpPr>
        <p:spPr>
          <a:xfrm>
            <a:off x="5014913" y="1825625"/>
            <a:ext cx="4210050" cy="4351338"/>
          </a:xfrm>
        </p:spPr>
        <p:txBody>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5" name="Zástupný symbol pro datum 4"/>
          <p:cNvSpPr>
            <a:spLocks noGrp="1"/>
          </p:cNvSpPr>
          <p:nvPr>
            <p:ph type="dt" sz="half" idx="10"/>
          </p:nvPr>
        </p:nvSpPr>
        <p:spPr/>
        <p:txBody>
          <a:bodyPr/>
          <a:lstStyle/>
          <a:p>
            <a:fld id="{87CA8227-87C4-4E1E-99E2-22953A841C10}" type="datetimeFigureOut">
              <a:rPr lang="cs-CZ" smtClean="0"/>
              <a:t>25/01/15</a:t>
            </a:fld>
            <a:endParaRPr lang="cs-CZ"/>
          </a:p>
        </p:txBody>
      </p:sp>
      <p:sp>
        <p:nvSpPr>
          <p:cNvPr id="6" name="Zástupný symbol pro zápatí 5"/>
          <p:cNvSpPr>
            <a:spLocks noGrp="1"/>
          </p:cNvSpPr>
          <p:nvPr>
            <p:ph type="ftr" sz="quarter" idx="11"/>
          </p:nvPr>
        </p:nvSpPr>
        <p:spPr/>
        <p:txBody>
          <a:bodyPr/>
          <a:lstStyle/>
          <a:p>
            <a:endParaRPr lang="cs-CZ"/>
          </a:p>
        </p:txBody>
      </p:sp>
      <p:sp>
        <p:nvSpPr>
          <p:cNvPr id="7" name="Zástupný symbol pro číslo snímku 6"/>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38267776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Nadpis 1"/>
          <p:cNvSpPr>
            <a:spLocks noGrp="1"/>
          </p:cNvSpPr>
          <p:nvPr>
            <p:ph type="title"/>
          </p:nvPr>
        </p:nvSpPr>
        <p:spPr>
          <a:xfrm>
            <a:off x="682328" y="365126"/>
            <a:ext cx="8543925" cy="1325563"/>
          </a:xfrm>
        </p:spPr>
        <p:txBody>
          <a:bodyPr/>
          <a:lstStyle/>
          <a:p>
            <a:r>
              <a:rPr lang="cs-CZ" smtClean="0"/>
              <a:t>Kliknutím lze upravit styl.</a:t>
            </a:r>
            <a:endParaRPr lang="cs-CZ"/>
          </a:p>
        </p:txBody>
      </p:sp>
      <p:sp>
        <p:nvSpPr>
          <p:cNvPr id="3" name="Zástupný symbol pro text 2"/>
          <p:cNvSpPr>
            <a:spLocks noGrp="1"/>
          </p:cNvSpPr>
          <p:nvPr>
            <p:ph type="body" idx="1"/>
          </p:nvPr>
        </p:nvSpPr>
        <p:spPr>
          <a:xfrm>
            <a:off x="682328"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Kliknutím lze upravit styly předlohy textu.</a:t>
            </a:r>
          </a:p>
        </p:txBody>
      </p:sp>
      <p:sp>
        <p:nvSpPr>
          <p:cNvPr id="4" name="Zástupný symbol pro obsah 3"/>
          <p:cNvSpPr>
            <a:spLocks noGrp="1"/>
          </p:cNvSpPr>
          <p:nvPr>
            <p:ph sz="half" idx="2"/>
          </p:nvPr>
        </p:nvSpPr>
        <p:spPr>
          <a:xfrm>
            <a:off x="682328" y="2505075"/>
            <a:ext cx="4190702" cy="3684588"/>
          </a:xfrm>
        </p:spPr>
        <p:txBody>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5" name="Zástupný symbol pro text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Kliknutím lze upravit styly předlohy textu.</a:t>
            </a:r>
          </a:p>
        </p:txBody>
      </p:sp>
      <p:sp>
        <p:nvSpPr>
          <p:cNvPr id="6" name="Zástupný symbol pro obsah 5"/>
          <p:cNvSpPr>
            <a:spLocks noGrp="1"/>
          </p:cNvSpPr>
          <p:nvPr>
            <p:ph sz="quarter" idx="4"/>
          </p:nvPr>
        </p:nvSpPr>
        <p:spPr>
          <a:xfrm>
            <a:off x="5014913" y="2505075"/>
            <a:ext cx="4211340" cy="3684588"/>
          </a:xfrm>
        </p:spPr>
        <p:txBody>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7" name="Zástupný symbol pro datum 6"/>
          <p:cNvSpPr>
            <a:spLocks noGrp="1"/>
          </p:cNvSpPr>
          <p:nvPr>
            <p:ph type="dt" sz="half" idx="10"/>
          </p:nvPr>
        </p:nvSpPr>
        <p:spPr/>
        <p:txBody>
          <a:bodyPr/>
          <a:lstStyle/>
          <a:p>
            <a:fld id="{87CA8227-87C4-4E1E-99E2-22953A841C10}" type="datetimeFigureOut">
              <a:rPr lang="cs-CZ" smtClean="0"/>
              <a:t>25/01/15</a:t>
            </a:fld>
            <a:endParaRPr lang="cs-CZ"/>
          </a:p>
        </p:txBody>
      </p:sp>
      <p:sp>
        <p:nvSpPr>
          <p:cNvPr id="8" name="Zástupný symbol pro zápatí 7"/>
          <p:cNvSpPr>
            <a:spLocks noGrp="1"/>
          </p:cNvSpPr>
          <p:nvPr>
            <p:ph type="ftr" sz="quarter" idx="11"/>
          </p:nvPr>
        </p:nvSpPr>
        <p:spPr/>
        <p:txBody>
          <a:bodyPr/>
          <a:lstStyle/>
          <a:p>
            <a:endParaRPr lang="cs-CZ"/>
          </a:p>
        </p:txBody>
      </p:sp>
      <p:sp>
        <p:nvSpPr>
          <p:cNvPr id="9" name="Zástupný symbol pro číslo snímku 8"/>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11406030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Pouze nadpis">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Kliknutím lze upravit styl.</a:t>
            </a:r>
            <a:endParaRPr lang="cs-CZ"/>
          </a:p>
        </p:txBody>
      </p:sp>
      <p:sp>
        <p:nvSpPr>
          <p:cNvPr id="3" name="Zástupný symbol pro datum 2"/>
          <p:cNvSpPr>
            <a:spLocks noGrp="1"/>
          </p:cNvSpPr>
          <p:nvPr>
            <p:ph type="dt" sz="half" idx="10"/>
          </p:nvPr>
        </p:nvSpPr>
        <p:spPr/>
        <p:txBody>
          <a:bodyPr/>
          <a:lstStyle/>
          <a:p>
            <a:fld id="{87CA8227-87C4-4E1E-99E2-22953A841C10}" type="datetimeFigureOut">
              <a:rPr lang="cs-CZ" smtClean="0"/>
              <a:t>25/01/15</a:t>
            </a:fld>
            <a:endParaRPr lang="cs-CZ"/>
          </a:p>
        </p:txBody>
      </p:sp>
      <p:sp>
        <p:nvSpPr>
          <p:cNvPr id="4" name="Zástupný symbol pro zápatí 3"/>
          <p:cNvSpPr>
            <a:spLocks noGrp="1"/>
          </p:cNvSpPr>
          <p:nvPr>
            <p:ph type="ftr" sz="quarter" idx="11"/>
          </p:nvPr>
        </p:nvSpPr>
        <p:spPr/>
        <p:txBody>
          <a:bodyPr/>
          <a:lstStyle/>
          <a:p>
            <a:endParaRPr lang="cs-CZ"/>
          </a:p>
        </p:txBody>
      </p:sp>
      <p:sp>
        <p:nvSpPr>
          <p:cNvPr id="5" name="Zástupný symbol pro číslo snímku 4"/>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3608859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Zástupný symbol pro datum 1"/>
          <p:cNvSpPr>
            <a:spLocks noGrp="1"/>
          </p:cNvSpPr>
          <p:nvPr>
            <p:ph type="dt" sz="half" idx="10"/>
          </p:nvPr>
        </p:nvSpPr>
        <p:spPr/>
        <p:txBody>
          <a:bodyPr/>
          <a:lstStyle/>
          <a:p>
            <a:fld id="{87CA8227-87C4-4E1E-99E2-22953A841C10}" type="datetimeFigureOut">
              <a:rPr lang="cs-CZ" smtClean="0"/>
              <a:t>25/01/15</a:t>
            </a:fld>
            <a:endParaRPr lang="cs-CZ"/>
          </a:p>
        </p:txBody>
      </p:sp>
      <p:sp>
        <p:nvSpPr>
          <p:cNvPr id="3" name="Zástupný symbol pro zápatí 2"/>
          <p:cNvSpPr>
            <a:spLocks noGrp="1"/>
          </p:cNvSpPr>
          <p:nvPr>
            <p:ph type="ftr" sz="quarter" idx="11"/>
          </p:nvPr>
        </p:nvSpPr>
        <p:spPr/>
        <p:txBody>
          <a:bodyPr/>
          <a:lstStyle/>
          <a:p>
            <a:endParaRPr lang="cs-CZ"/>
          </a:p>
        </p:txBody>
      </p:sp>
      <p:sp>
        <p:nvSpPr>
          <p:cNvPr id="4" name="Zástupný symbol pro číslo snímku 3"/>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37433360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682328" y="457200"/>
            <a:ext cx="3194943" cy="1600200"/>
          </a:xfrm>
        </p:spPr>
        <p:txBody>
          <a:bodyPr anchor="b"/>
          <a:lstStyle>
            <a:lvl1pPr>
              <a:defRPr sz="3200"/>
            </a:lvl1pPr>
          </a:lstStyle>
          <a:p>
            <a:r>
              <a:rPr lang="cs-CZ" smtClean="0"/>
              <a:t>Kliknutím lze upravit styl.</a:t>
            </a:r>
            <a:endParaRPr lang="cs-CZ"/>
          </a:p>
        </p:txBody>
      </p:sp>
      <p:sp>
        <p:nvSpPr>
          <p:cNvPr id="3" name="Zástupný symbol pro obsah 2"/>
          <p:cNvSpPr>
            <a:spLocks noGrp="1"/>
          </p:cNvSpPr>
          <p:nvPr>
            <p:ph idx="1"/>
          </p:nvPr>
        </p:nvSpPr>
        <p:spPr>
          <a:xfrm>
            <a:off x="4211340" y="987426"/>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text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smtClean="0"/>
              <a:t>Kliknutím lze upravit styly předlohy textu.</a:t>
            </a:r>
          </a:p>
        </p:txBody>
      </p:sp>
      <p:sp>
        <p:nvSpPr>
          <p:cNvPr id="5" name="Zástupný symbol pro datum 4"/>
          <p:cNvSpPr>
            <a:spLocks noGrp="1"/>
          </p:cNvSpPr>
          <p:nvPr>
            <p:ph type="dt" sz="half" idx="10"/>
          </p:nvPr>
        </p:nvSpPr>
        <p:spPr/>
        <p:txBody>
          <a:bodyPr/>
          <a:lstStyle/>
          <a:p>
            <a:fld id="{87CA8227-87C4-4E1E-99E2-22953A841C10}" type="datetimeFigureOut">
              <a:rPr lang="cs-CZ" smtClean="0"/>
              <a:t>25/01/15</a:t>
            </a:fld>
            <a:endParaRPr lang="cs-CZ"/>
          </a:p>
        </p:txBody>
      </p:sp>
      <p:sp>
        <p:nvSpPr>
          <p:cNvPr id="6" name="Zástupný symbol pro zápatí 5"/>
          <p:cNvSpPr>
            <a:spLocks noGrp="1"/>
          </p:cNvSpPr>
          <p:nvPr>
            <p:ph type="ftr" sz="quarter" idx="11"/>
          </p:nvPr>
        </p:nvSpPr>
        <p:spPr/>
        <p:txBody>
          <a:bodyPr/>
          <a:lstStyle/>
          <a:p>
            <a:endParaRPr lang="cs-CZ"/>
          </a:p>
        </p:txBody>
      </p:sp>
      <p:sp>
        <p:nvSpPr>
          <p:cNvPr id="7" name="Zástupný symbol pro číslo snímku 6"/>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8839937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682328" y="457200"/>
            <a:ext cx="3194943" cy="1600200"/>
          </a:xfrm>
        </p:spPr>
        <p:txBody>
          <a:bodyPr anchor="b"/>
          <a:lstStyle>
            <a:lvl1pPr>
              <a:defRPr sz="3200"/>
            </a:lvl1pPr>
          </a:lstStyle>
          <a:p>
            <a:r>
              <a:rPr lang="cs-CZ" smtClean="0"/>
              <a:t>Kliknutím lze upravit styl.</a:t>
            </a:r>
            <a:endParaRPr lang="cs-CZ"/>
          </a:p>
        </p:txBody>
      </p:sp>
      <p:sp>
        <p:nvSpPr>
          <p:cNvPr id="3" name="Zástupný symbol pro obrázek 2"/>
          <p:cNvSpPr>
            <a:spLocks noGrp="1"/>
          </p:cNvSpPr>
          <p:nvPr>
            <p:ph type="pic" idx="1"/>
          </p:nvPr>
        </p:nvSpPr>
        <p:spPr>
          <a:xfrm>
            <a:off x="4211340" y="987426"/>
            <a:ext cx="5014913"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cs-CZ"/>
          </a:p>
        </p:txBody>
      </p:sp>
      <p:sp>
        <p:nvSpPr>
          <p:cNvPr id="4" name="Zástupný symbol pro text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smtClean="0"/>
              <a:t>Kliknutím lze upravit styly předlohy textu.</a:t>
            </a:r>
          </a:p>
        </p:txBody>
      </p:sp>
      <p:sp>
        <p:nvSpPr>
          <p:cNvPr id="5" name="Zástupný symbol pro datum 4"/>
          <p:cNvSpPr>
            <a:spLocks noGrp="1"/>
          </p:cNvSpPr>
          <p:nvPr>
            <p:ph type="dt" sz="half" idx="10"/>
          </p:nvPr>
        </p:nvSpPr>
        <p:spPr/>
        <p:txBody>
          <a:bodyPr/>
          <a:lstStyle/>
          <a:p>
            <a:fld id="{87CA8227-87C4-4E1E-99E2-22953A841C10}" type="datetimeFigureOut">
              <a:rPr lang="cs-CZ" smtClean="0"/>
              <a:t>25/01/15</a:t>
            </a:fld>
            <a:endParaRPr lang="cs-CZ"/>
          </a:p>
        </p:txBody>
      </p:sp>
      <p:sp>
        <p:nvSpPr>
          <p:cNvPr id="6" name="Zástupný symbol pro zápatí 5"/>
          <p:cNvSpPr>
            <a:spLocks noGrp="1"/>
          </p:cNvSpPr>
          <p:nvPr>
            <p:ph type="ftr" sz="quarter" idx="11"/>
          </p:nvPr>
        </p:nvSpPr>
        <p:spPr/>
        <p:txBody>
          <a:bodyPr/>
          <a:lstStyle/>
          <a:p>
            <a:endParaRPr lang="cs-CZ"/>
          </a:p>
        </p:txBody>
      </p:sp>
      <p:sp>
        <p:nvSpPr>
          <p:cNvPr id="7" name="Zástupný symbol pro číslo snímku 6"/>
          <p:cNvSpPr>
            <a:spLocks noGrp="1"/>
          </p:cNvSpPr>
          <p:nvPr>
            <p:ph type="sldNum" sz="quarter" idx="12"/>
          </p:nvPr>
        </p:nvSpPr>
        <p:spPr/>
        <p:txBody>
          <a:bodyPr/>
          <a:lstStyle/>
          <a:p>
            <a:fld id="{49C5F9C5-E24C-4DDE-B7AF-A5EE2AED45DE}" type="slidenum">
              <a:rPr lang="cs-CZ" smtClean="0"/>
              <a:t>‹#›</a:t>
            </a:fld>
            <a:endParaRPr lang="cs-CZ"/>
          </a:p>
        </p:txBody>
      </p:sp>
    </p:spTree>
    <p:extLst>
      <p:ext uri="{BB962C8B-B14F-4D97-AF65-F5344CB8AC3E}">
        <p14:creationId xmlns:p14="http://schemas.microsoft.com/office/powerpoint/2010/main" val="217372749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nadpis 1"/>
          <p:cNvSpPr>
            <a:spLocks noGrp="1"/>
          </p:cNvSpPr>
          <p:nvPr>
            <p:ph type="title"/>
          </p:nvPr>
        </p:nvSpPr>
        <p:spPr>
          <a:xfrm>
            <a:off x="681038" y="365126"/>
            <a:ext cx="8543925" cy="1325563"/>
          </a:xfrm>
          <a:prstGeom prst="rect">
            <a:avLst/>
          </a:prstGeom>
        </p:spPr>
        <p:txBody>
          <a:bodyPr vert="horz" lIns="91440" tIns="45720" rIns="91440" bIns="45720" rtlCol="0" anchor="ctr">
            <a:normAutofit/>
          </a:bodyPr>
          <a:lstStyle/>
          <a:p>
            <a:r>
              <a:rPr lang="cs-CZ" smtClean="0"/>
              <a:t>Kliknutím lze upravit styl.</a:t>
            </a:r>
            <a:endParaRPr lang="cs-CZ"/>
          </a:p>
        </p:txBody>
      </p:sp>
      <p:sp>
        <p:nvSpPr>
          <p:cNvPr id="3" name="Zástupný symbol pro text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datum 3"/>
          <p:cNvSpPr>
            <a:spLocks noGrp="1"/>
          </p:cNvSpPr>
          <p:nvPr>
            <p:ph type="dt" sz="half" idx="2"/>
          </p:nvPr>
        </p:nvSpPr>
        <p:spPr>
          <a:xfrm>
            <a:off x="681038" y="6356351"/>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CA8227-87C4-4E1E-99E2-22953A841C10}" type="datetimeFigureOut">
              <a:rPr lang="cs-CZ" smtClean="0"/>
              <a:t>25/01/15</a:t>
            </a:fld>
            <a:endParaRPr lang="cs-CZ"/>
          </a:p>
        </p:txBody>
      </p:sp>
      <p:sp>
        <p:nvSpPr>
          <p:cNvPr id="5" name="Zástupný symbol pro zápatí 4"/>
          <p:cNvSpPr>
            <a:spLocks noGrp="1"/>
          </p:cNvSpPr>
          <p:nvPr>
            <p:ph type="ftr" sz="quarter" idx="3"/>
          </p:nvPr>
        </p:nvSpPr>
        <p:spPr>
          <a:xfrm>
            <a:off x="3281363" y="6356351"/>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cs-CZ"/>
          </a:p>
        </p:txBody>
      </p:sp>
      <p:sp>
        <p:nvSpPr>
          <p:cNvPr id="6" name="Zástupný symbol pro číslo snímku 5"/>
          <p:cNvSpPr>
            <a:spLocks noGrp="1"/>
          </p:cNvSpPr>
          <p:nvPr>
            <p:ph type="sldNum" sz="quarter" idx="4"/>
          </p:nvPr>
        </p:nvSpPr>
        <p:spPr>
          <a:xfrm>
            <a:off x="6996113" y="6356351"/>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9C5F9C5-E24C-4DDE-B7AF-A5EE2AED45DE}" type="slidenum">
              <a:rPr lang="cs-CZ" smtClean="0"/>
              <a:t>‹#›</a:t>
            </a:fld>
            <a:endParaRPr lang="cs-CZ"/>
          </a:p>
        </p:txBody>
      </p:sp>
    </p:spTree>
    <p:extLst>
      <p:ext uri="{BB962C8B-B14F-4D97-AF65-F5344CB8AC3E}">
        <p14:creationId xmlns:p14="http://schemas.microsoft.com/office/powerpoint/2010/main" val="41519503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 Id="rId3"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 Id="rId3" Type="http://schemas.openxmlformats.org/officeDocument/2006/relationships/image" Target="../media/image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 Id="rId3"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13.jpeg"/><Relationship Id="rId1" Type="http://schemas.openxmlformats.org/officeDocument/2006/relationships/slideLayout" Target="../slideLayouts/slideLayout2.xml"/><Relationship Id="rId2" Type="http://schemas.openxmlformats.org/officeDocument/2006/relationships/image" Target="../media/image11.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image" Target="../media/image2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 Id="rId3"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360073" y="2264058"/>
            <a:ext cx="7654368" cy="2031325"/>
          </a:xfrm>
          <a:prstGeom prst="rect">
            <a:avLst/>
          </a:prstGeom>
          <a:noFill/>
        </p:spPr>
        <p:txBody>
          <a:bodyPr wrap="square" rtlCol="0">
            <a:spAutoFit/>
          </a:bodyPr>
          <a:lstStyle/>
          <a:p>
            <a:pPr algn="ctr">
              <a:spcBef>
                <a:spcPct val="50000"/>
              </a:spcBef>
            </a:pPr>
            <a:r>
              <a:rPr lang="en-US" b="1" dirty="0" smtClean="0">
                <a:solidFill>
                  <a:schemeClr val="accent2"/>
                </a:solidFill>
              </a:rPr>
              <a:t>Not So Short Introduction  To </a:t>
            </a:r>
          </a:p>
          <a:p>
            <a:pPr algn="ctr">
              <a:spcBef>
                <a:spcPct val="50000"/>
              </a:spcBef>
            </a:pPr>
            <a:r>
              <a:rPr lang="en-US" b="1" dirty="0" err="1" smtClean="0">
                <a:solidFill>
                  <a:schemeClr val="accent2"/>
                </a:solidFill>
              </a:rPr>
              <a:t>TopSpin</a:t>
            </a:r>
            <a:endParaRPr lang="en-US" b="1" dirty="0" smtClean="0">
              <a:solidFill>
                <a:schemeClr val="accent2"/>
              </a:solidFill>
            </a:endParaRPr>
          </a:p>
          <a:p>
            <a:pPr algn="ctr">
              <a:spcBef>
                <a:spcPct val="50000"/>
              </a:spcBef>
            </a:pPr>
            <a:endParaRPr lang="en-US" sz="1000" b="1" dirty="0" smtClean="0">
              <a:solidFill>
                <a:schemeClr val="accent2"/>
              </a:solidFill>
            </a:endParaRPr>
          </a:p>
          <a:p>
            <a:pPr algn="ctr">
              <a:spcBef>
                <a:spcPct val="50000"/>
              </a:spcBef>
            </a:pPr>
            <a:r>
              <a:rPr lang="en-US" sz="1200" dirty="0" smtClean="0"/>
              <a:t>Spring 2014</a:t>
            </a:r>
            <a:endParaRPr lang="en-US" sz="1600" b="1" dirty="0" smtClean="0">
              <a:solidFill>
                <a:schemeClr val="accent2"/>
              </a:solidFill>
            </a:endParaRPr>
          </a:p>
          <a:p>
            <a:pPr algn="ctr">
              <a:spcBef>
                <a:spcPct val="50000"/>
              </a:spcBef>
            </a:pPr>
            <a:r>
              <a:rPr lang="en-US" sz="1600" b="1" dirty="0" smtClean="0">
                <a:solidFill>
                  <a:schemeClr val="accent2"/>
                </a:solidFill>
              </a:rPr>
              <a:t>Karel </a:t>
            </a:r>
            <a:r>
              <a:rPr lang="en-US" sz="1600" b="1" dirty="0" err="1" smtClean="0">
                <a:solidFill>
                  <a:schemeClr val="accent2"/>
                </a:solidFill>
              </a:rPr>
              <a:t>Kubíček</a:t>
            </a:r>
            <a:r>
              <a:rPr lang="en-US" sz="1600" b="1" dirty="0" smtClean="0">
                <a:solidFill>
                  <a:schemeClr val="accent2"/>
                </a:solidFill>
              </a:rPr>
              <a:t> with the help of </a:t>
            </a:r>
            <a:r>
              <a:rPr lang="en-US" sz="1600" b="1" dirty="0" err="1" smtClean="0">
                <a:solidFill>
                  <a:schemeClr val="accent2"/>
                </a:solidFill>
              </a:rPr>
              <a:t>Pavel</a:t>
            </a:r>
            <a:r>
              <a:rPr lang="en-US" sz="1600" b="1" dirty="0" smtClean="0">
                <a:solidFill>
                  <a:schemeClr val="accent2"/>
                </a:solidFill>
              </a:rPr>
              <a:t> </a:t>
            </a:r>
            <a:r>
              <a:rPr lang="en-US" sz="1600" b="1" dirty="0" err="1" smtClean="0">
                <a:solidFill>
                  <a:schemeClr val="accent2"/>
                </a:solidFill>
              </a:rPr>
              <a:t>Veverka</a:t>
            </a:r>
            <a:r>
              <a:rPr lang="en-US" sz="1600" b="1" dirty="0">
                <a:solidFill>
                  <a:schemeClr val="accent2"/>
                </a:solidFill>
              </a:rPr>
              <a:t> </a:t>
            </a:r>
            <a:r>
              <a:rPr lang="en-US" sz="1600" b="1" dirty="0" smtClean="0">
                <a:solidFill>
                  <a:schemeClr val="accent2"/>
                </a:solidFill>
              </a:rPr>
              <a:t>&amp; </a:t>
            </a:r>
            <a:r>
              <a:rPr lang="en-US" sz="1600" b="1" dirty="0" err="1" smtClean="0">
                <a:solidFill>
                  <a:schemeClr val="accent2"/>
                </a:solidFill>
              </a:rPr>
              <a:t>Magdaléna</a:t>
            </a:r>
            <a:r>
              <a:rPr lang="en-US" sz="1600" b="1" dirty="0" smtClean="0">
                <a:solidFill>
                  <a:schemeClr val="accent2"/>
                </a:solidFill>
              </a:rPr>
              <a:t> </a:t>
            </a:r>
            <a:r>
              <a:rPr lang="en-US" sz="1600" b="1" dirty="0" err="1" smtClean="0">
                <a:solidFill>
                  <a:schemeClr val="accent2"/>
                </a:solidFill>
              </a:rPr>
              <a:t>Krejčíková</a:t>
            </a:r>
            <a:endParaRPr lang="en-US" dirty="0" smtClean="0"/>
          </a:p>
          <a:p>
            <a:endParaRPr lang="en-US" dirty="0"/>
          </a:p>
        </p:txBody>
      </p:sp>
    </p:spTree>
    <p:extLst>
      <p:ext uri="{BB962C8B-B14F-4D97-AF65-F5344CB8AC3E}">
        <p14:creationId xmlns:p14="http://schemas.microsoft.com/office/powerpoint/2010/main" val="10366767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Obrázek 6"/>
          <p:cNvPicPr>
            <a:picLocks noChangeAspect="1"/>
          </p:cNvPicPr>
          <p:nvPr/>
        </p:nvPicPr>
        <p:blipFill rotWithShape="1">
          <a:blip r:embed="rId2" cstate="print">
            <a:extLst>
              <a:ext uri="{28A0092B-C50C-407E-A947-70E740481C1C}">
                <a14:useLocalDpi xmlns:a14="http://schemas.microsoft.com/office/drawing/2010/main" val="0"/>
              </a:ext>
            </a:extLst>
          </a:blip>
          <a:srcRect l="5882" t="2758" r="13558" b="3967"/>
          <a:stretch/>
        </p:blipFill>
        <p:spPr>
          <a:xfrm>
            <a:off x="2220595" y="548640"/>
            <a:ext cx="7376683" cy="5913120"/>
          </a:xfrm>
          <a:prstGeom prst="rect">
            <a:avLst/>
          </a:prstGeom>
        </p:spPr>
      </p:pic>
      <p:sp>
        <p:nvSpPr>
          <p:cNvPr id="8" name="Obdélník 7"/>
          <p:cNvSpPr/>
          <p:nvPr/>
        </p:nvSpPr>
        <p:spPr>
          <a:xfrm>
            <a:off x="2245386" y="713070"/>
            <a:ext cx="5423510" cy="41469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9" name="Obdélník 8"/>
          <p:cNvSpPr/>
          <p:nvPr/>
        </p:nvSpPr>
        <p:spPr>
          <a:xfrm>
            <a:off x="2245386" y="1157340"/>
            <a:ext cx="4911700" cy="37682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0" name="Obdélník 9"/>
          <p:cNvSpPr/>
          <p:nvPr/>
        </p:nvSpPr>
        <p:spPr>
          <a:xfrm>
            <a:off x="2245386" y="1564466"/>
            <a:ext cx="2187549" cy="405401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1" name="Obdélník 10"/>
          <p:cNvSpPr/>
          <p:nvPr/>
        </p:nvSpPr>
        <p:spPr>
          <a:xfrm>
            <a:off x="8940427" y="682590"/>
            <a:ext cx="618863" cy="22165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2" name="Obdélník 11"/>
          <p:cNvSpPr/>
          <p:nvPr/>
        </p:nvSpPr>
        <p:spPr>
          <a:xfrm>
            <a:off x="4449645" y="1523826"/>
            <a:ext cx="5101390" cy="416577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3" name="Obdélník 12"/>
          <p:cNvSpPr/>
          <p:nvPr/>
        </p:nvSpPr>
        <p:spPr>
          <a:xfrm>
            <a:off x="2253641" y="5720948"/>
            <a:ext cx="7297394" cy="16169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4" name="Obdélník 13"/>
          <p:cNvSpPr/>
          <p:nvPr/>
        </p:nvSpPr>
        <p:spPr>
          <a:xfrm>
            <a:off x="2237133" y="5943645"/>
            <a:ext cx="7346922" cy="46731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 name="TextovéPole 1"/>
          <p:cNvSpPr txBox="1"/>
          <p:nvPr/>
        </p:nvSpPr>
        <p:spPr>
          <a:xfrm>
            <a:off x="75816" y="1216451"/>
            <a:ext cx="1979680" cy="2585323"/>
          </a:xfrm>
          <a:prstGeom prst="rect">
            <a:avLst/>
          </a:prstGeom>
          <a:noFill/>
        </p:spPr>
        <p:txBody>
          <a:bodyPr wrap="square" rtlCol="0">
            <a:spAutoFit/>
          </a:bodyPr>
          <a:lstStyle/>
          <a:p>
            <a:r>
              <a:rPr lang="en-US" dirty="0" smtClean="0"/>
              <a:t>1 – Menu bar</a:t>
            </a:r>
          </a:p>
          <a:p>
            <a:r>
              <a:rPr lang="en-US" dirty="0" smtClean="0"/>
              <a:t>2 – Windows navigator</a:t>
            </a:r>
          </a:p>
          <a:p>
            <a:r>
              <a:rPr lang="en-US" dirty="0" smtClean="0"/>
              <a:t>3 – Toolbar</a:t>
            </a:r>
          </a:p>
          <a:p>
            <a:r>
              <a:rPr lang="en-US" dirty="0" smtClean="0"/>
              <a:t>4 – Browser</a:t>
            </a:r>
          </a:p>
          <a:p>
            <a:r>
              <a:rPr lang="en-US" dirty="0" smtClean="0"/>
              <a:t>5 – Data/window area</a:t>
            </a:r>
          </a:p>
          <a:p>
            <a:r>
              <a:rPr lang="en-US" dirty="0" smtClean="0"/>
              <a:t>6 – Command line</a:t>
            </a:r>
          </a:p>
          <a:p>
            <a:r>
              <a:rPr lang="en-US" dirty="0" smtClean="0"/>
              <a:t>7– Status panel</a:t>
            </a:r>
          </a:p>
        </p:txBody>
      </p:sp>
      <p:sp>
        <p:nvSpPr>
          <p:cNvPr id="3" name="TextovéPole 2"/>
          <p:cNvSpPr txBox="1"/>
          <p:nvPr/>
        </p:nvSpPr>
        <p:spPr>
          <a:xfrm>
            <a:off x="9602737" y="3097702"/>
            <a:ext cx="421467" cy="369779"/>
          </a:xfrm>
          <a:prstGeom prst="rect">
            <a:avLst/>
          </a:prstGeom>
          <a:noFill/>
        </p:spPr>
        <p:txBody>
          <a:bodyPr wrap="square" rtlCol="0">
            <a:spAutoFit/>
          </a:bodyPr>
          <a:lstStyle/>
          <a:p>
            <a:r>
              <a:rPr lang="cs-CZ" dirty="0" smtClean="0">
                <a:solidFill>
                  <a:srgbClr val="FF0000"/>
                </a:solidFill>
              </a:rPr>
              <a:t>5</a:t>
            </a:r>
            <a:endParaRPr lang="cs-CZ" dirty="0">
              <a:solidFill>
                <a:srgbClr val="FF0000"/>
              </a:solidFill>
            </a:endParaRPr>
          </a:p>
        </p:txBody>
      </p:sp>
      <p:sp>
        <p:nvSpPr>
          <p:cNvPr id="15" name="TextovéPole 14"/>
          <p:cNvSpPr txBox="1"/>
          <p:nvPr/>
        </p:nvSpPr>
        <p:spPr>
          <a:xfrm>
            <a:off x="9543867" y="599351"/>
            <a:ext cx="410577" cy="369332"/>
          </a:xfrm>
          <a:prstGeom prst="rect">
            <a:avLst/>
          </a:prstGeom>
          <a:noFill/>
        </p:spPr>
        <p:txBody>
          <a:bodyPr wrap="square" rtlCol="0">
            <a:spAutoFit/>
          </a:bodyPr>
          <a:lstStyle/>
          <a:p>
            <a:r>
              <a:rPr lang="cs-CZ" dirty="0" smtClean="0">
                <a:solidFill>
                  <a:srgbClr val="FF0000"/>
                </a:solidFill>
              </a:rPr>
              <a:t>2</a:t>
            </a:r>
            <a:endParaRPr lang="cs-CZ" dirty="0">
              <a:solidFill>
                <a:srgbClr val="FF0000"/>
              </a:solidFill>
            </a:endParaRPr>
          </a:p>
        </p:txBody>
      </p:sp>
      <p:sp>
        <p:nvSpPr>
          <p:cNvPr id="16" name="TextovéPole 15"/>
          <p:cNvSpPr txBox="1"/>
          <p:nvPr/>
        </p:nvSpPr>
        <p:spPr>
          <a:xfrm>
            <a:off x="2019195" y="1134937"/>
            <a:ext cx="410577" cy="369332"/>
          </a:xfrm>
          <a:prstGeom prst="rect">
            <a:avLst/>
          </a:prstGeom>
          <a:noFill/>
        </p:spPr>
        <p:txBody>
          <a:bodyPr wrap="square" rtlCol="0">
            <a:spAutoFit/>
          </a:bodyPr>
          <a:lstStyle/>
          <a:p>
            <a:r>
              <a:rPr lang="cs-CZ" dirty="0" smtClean="0">
                <a:solidFill>
                  <a:srgbClr val="FF0000"/>
                </a:solidFill>
              </a:rPr>
              <a:t>3</a:t>
            </a:r>
            <a:endParaRPr lang="cs-CZ" dirty="0">
              <a:solidFill>
                <a:srgbClr val="FF0000"/>
              </a:solidFill>
            </a:endParaRPr>
          </a:p>
        </p:txBody>
      </p:sp>
      <p:sp>
        <p:nvSpPr>
          <p:cNvPr id="17" name="TextovéPole 16"/>
          <p:cNvSpPr txBox="1"/>
          <p:nvPr/>
        </p:nvSpPr>
        <p:spPr>
          <a:xfrm>
            <a:off x="2012006" y="1675301"/>
            <a:ext cx="410577" cy="369332"/>
          </a:xfrm>
          <a:prstGeom prst="rect">
            <a:avLst/>
          </a:prstGeom>
          <a:noFill/>
        </p:spPr>
        <p:txBody>
          <a:bodyPr wrap="square" rtlCol="0">
            <a:spAutoFit/>
          </a:bodyPr>
          <a:lstStyle/>
          <a:p>
            <a:r>
              <a:rPr lang="cs-CZ" dirty="0" smtClean="0">
                <a:solidFill>
                  <a:srgbClr val="FF0000"/>
                </a:solidFill>
              </a:rPr>
              <a:t>4</a:t>
            </a:r>
            <a:endParaRPr lang="cs-CZ" dirty="0">
              <a:solidFill>
                <a:srgbClr val="FF0000"/>
              </a:solidFill>
            </a:endParaRPr>
          </a:p>
        </p:txBody>
      </p:sp>
      <p:sp>
        <p:nvSpPr>
          <p:cNvPr id="18" name="TextovéPole 17"/>
          <p:cNvSpPr txBox="1"/>
          <p:nvPr/>
        </p:nvSpPr>
        <p:spPr>
          <a:xfrm>
            <a:off x="2022501" y="775486"/>
            <a:ext cx="410577" cy="369332"/>
          </a:xfrm>
          <a:prstGeom prst="rect">
            <a:avLst/>
          </a:prstGeom>
          <a:noFill/>
        </p:spPr>
        <p:txBody>
          <a:bodyPr wrap="square" rtlCol="0">
            <a:spAutoFit/>
          </a:bodyPr>
          <a:lstStyle/>
          <a:p>
            <a:r>
              <a:rPr lang="cs-CZ" dirty="0" smtClean="0">
                <a:solidFill>
                  <a:srgbClr val="FF0000"/>
                </a:solidFill>
              </a:rPr>
              <a:t>1</a:t>
            </a:r>
            <a:endParaRPr lang="cs-CZ" dirty="0">
              <a:solidFill>
                <a:srgbClr val="FF0000"/>
              </a:solidFill>
            </a:endParaRPr>
          </a:p>
        </p:txBody>
      </p:sp>
      <p:sp>
        <p:nvSpPr>
          <p:cNvPr id="19" name="TextovéPole 18"/>
          <p:cNvSpPr txBox="1"/>
          <p:nvPr/>
        </p:nvSpPr>
        <p:spPr>
          <a:xfrm>
            <a:off x="2022501" y="6042773"/>
            <a:ext cx="410577" cy="369332"/>
          </a:xfrm>
          <a:prstGeom prst="rect">
            <a:avLst/>
          </a:prstGeom>
          <a:noFill/>
        </p:spPr>
        <p:txBody>
          <a:bodyPr wrap="square" rtlCol="0">
            <a:spAutoFit/>
          </a:bodyPr>
          <a:lstStyle/>
          <a:p>
            <a:r>
              <a:rPr lang="cs-CZ" dirty="0" smtClean="0">
                <a:solidFill>
                  <a:srgbClr val="FF0000"/>
                </a:solidFill>
              </a:rPr>
              <a:t>7</a:t>
            </a:r>
            <a:endParaRPr lang="cs-CZ" dirty="0">
              <a:solidFill>
                <a:srgbClr val="FF0000"/>
              </a:solidFill>
            </a:endParaRPr>
          </a:p>
        </p:txBody>
      </p:sp>
      <p:sp>
        <p:nvSpPr>
          <p:cNvPr id="20" name="TextovéPole 19"/>
          <p:cNvSpPr txBox="1"/>
          <p:nvPr/>
        </p:nvSpPr>
        <p:spPr>
          <a:xfrm>
            <a:off x="2005991" y="5588984"/>
            <a:ext cx="410577" cy="369332"/>
          </a:xfrm>
          <a:prstGeom prst="rect">
            <a:avLst/>
          </a:prstGeom>
          <a:noFill/>
        </p:spPr>
        <p:txBody>
          <a:bodyPr wrap="square" rtlCol="0">
            <a:spAutoFit/>
          </a:bodyPr>
          <a:lstStyle/>
          <a:p>
            <a:r>
              <a:rPr lang="cs-CZ" dirty="0" smtClean="0">
                <a:solidFill>
                  <a:srgbClr val="FF0000"/>
                </a:solidFill>
              </a:rPr>
              <a:t>6</a:t>
            </a:r>
            <a:endParaRPr lang="cs-CZ" dirty="0">
              <a:solidFill>
                <a:srgbClr val="FF0000"/>
              </a:solidFill>
            </a:endParaRPr>
          </a:p>
        </p:txBody>
      </p:sp>
      <p:sp>
        <p:nvSpPr>
          <p:cNvPr id="4" name="Obdélník 3"/>
          <p:cNvSpPr/>
          <p:nvPr/>
        </p:nvSpPr>
        <p:spPr>
          <a:xfrm>
            <a:off x="1413" y="-71120"/>
            <a:ext cx="4654063" cy="954107"/>
          </a:xfrm>
          <a:prstGeom prst="rect">
            <a:avLst/>
          </a:prstGeom>
        </p:spPr>
        <p:txBody>
          <a:bodyPr wrap="square">
            <a:spAutoFit/>
          </a:bodyPr>
          <a:lstStyle/>
          <a:p>
            <a:r>
              <a:rPr lang="cs-CZ" sz="2800" b="1" dirty="0" smtClean="0">
                <a:latin typeface="+mj-lt"/>
              </a:rPr>
              <a:t>Topspin 3.X – layout </a:t>
            </a:r>
            <a:r>
              <a:rPr lang="cs-CZ" sz="2800" b="1" dirty="0" err="1" smtClean="0">
                <a:latin typeface="+mj-lt"/>
              </a:rPr>
              <a:t>description</a:t>
            </a:r>
            <a:endParaRPr lang="cs-CZ" sz="2800" dirty="0">
              <a:latin typeface="+mj-lt"/>
            </a:endParaRPr>
          </a:p>
        </p:txBody>
      </p:sp>
      <p:sp>
        <p:nvSpPr>
          <p:cNvPr id="5" name="Rectangle 4"/>
          <p:cNvSpPr/>
          <p:nvPr/>
        </p:nvSpPr>
        <p:spPr>
          <a:xfrm>
            <a:off x="2785342" y="1734504"/>
            <a:ext cx="1493346" cy="3685820"/>
          </a:xfrm>
          <a:prstGeom prst="rect">
            <a:avLst/>
          </a:prstGeom>
          <a:blipFill rotWithShape="1">
            <a:blip r:embed="rId3">
              <a:alphaModFix amt="73000"/>
            </a:blip>
            <a:tile tx="0" ty="0" sx="100000" sy="100000" flip="none" algn="tl"/>
          </a:bli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p:cNvSpPr/>
          <p:nvPr/>
        </p:nvSpPr>
        <p:spPr>
          <a:xfrm>
            <a:off x="2540025" y="5017670"/>
            <a:ext cx="1570870" cy="443951"/>
          </a:xfrm>
          <a:prstGeom prst="rect">
            <a:avLst/>
          </a:prstGeom>
          <a:blipFill rotWithShape="1">
            <a:blip r:embed="rId3">
              <a:alphaModFix amt="73000"/>
            </a:blip>
            <a:tile tx="0" ty="0" sx="100000" sy="100000" flip="none" algn="tl"/>
          </a:bli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34932404"/>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681038" y="872157"/>
            <a:ext cx="8543925" cy="5142247"/>
          </a:xfrm>
        </p:spPr>
        <p:txBody>
          <a:bodyPr>
            <a:normAutofit/>
          </a:bodyPr>
          <a:lstStyle/>
          <a:p>
            <a:r>
              <a:rPr lang="en-US" sz="2400" dirty="0" smtClean="0"/>
              <a:t>Prior any manipulation with the spectrometer or </a:t>
            </a:r>
            <a:r>
              <a:rPr lang="en-US" sz="2400" dirty="0" err="1" smtClean="0"/>
              <a:t>TopSpin</a:t>
            </a:r>
            <a:r>
              <a:rPr lang="en-US" sz="2400" dirty="0" smtClean="0"/>
              <a:t>, check the status panel first – namely, what is the acquisition status, temperature and what is the lock signal status.</a:t>
            </a:r>
          </a:p>
          <a:p>
            <a:endParaRPr lang="en-US" sz="2400" dirty="0" smtClean="0"/>
          </a:p>
          <a:p>
            <a:endParaRPr lang="en-US" sz="2400" dirty="0" smtClean="0"/>
          </a:p>
          <a:p>
            <a:endParaRPr lang="en-US" sz="2400" dirty="0" smtClean="0"/>
          </a:p>
          <a:p>
            <a:endParaRPr lang="en-US" sz="2400" dirty="0" smtClean="0"/>
          </a:p>
          <a:p>
            <a:r>
              <a:rPr lang="en-US" sz="2400" dirty="0" smtClean="0"/>
              <a:t>In case there is a sample of your colleague still in the magnet, take it out from the magnet (</a:t>
            </a:r>
            <a:r>
              <a:rPr lang="en-US" sz="2400" i="1" dirty="0" smtClean="0"/>
              <a:t>vide infra</a:t>
            </a:r>
            <a:r>
              <a:rPr lang="en-US" sz="2400" dirty="0" smtClean="0"/>
              <a:t>) and take best care about the sample.</a:t>
            </a:r>
          </a:p>
        </p:txBody>
      </p:sp>
      <p:pic>
        <p:nvPicPr>
          <p:cNvPr id="6" name="Obrázek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729" y="2194560"/>
            <a:ext cx="9854271" cy="995680"/>
          </a:xfrm>
          <a:prstGeom prst="rect">
            <a:avLst/>
          </a:prstGeom>
        </p:spPr>
      </p:pic>
      <p:pic>
        <p:nvPicPr>
          <p:cNvPr id="8" name="Obrázek 5"/>
          <p:cNvPicPr>
            <a:picLocks noChangeAspect="1"/>
          </p:cNvPicPr>
          <p:nvPr/>
        </p:nvPicPr>
        <p:blipFill rotWithShape="1">
          <a:blip r:embed="rId2">
            <a:extLst>
              <a:ext uri="{28A0092B-C50C-407E-A947-70E740481C1C}">
                <a14:useLocalDpi xmlns:a14="http://schemas.microsoft.com/office/drawing/2010/main" val="0"/>
              </a:ext>
            </a:extLst>
          </a:blip>
          <a:srcRect l="42730" t="12245" r="50987" b="11224"/>
          <a:stretch/>
        </p:blipFill>
        <p:spPr>
          <a:xfrm>
            <a:off x="6704422" y="5309443"/>
            <a:ext cx="619125" cy="762000"/>
          </a:xfrm>
          <a:prstGeom prst="rect">
            <a:avLst/>
          </a:prstGeom>
        </p:spPr>
      </p:pic>
      <p:pic>
        <p:nvPicPr>
          <p:cNvPr id="9" name="Obrázek 5"/>
          <p:cNvPicPr>
            <a:picLocks noChangeAspect="1"/>
          </p:cNvPicPr>
          <p:nvPr/>
        </p:nvPicPr>
        <p:blipFill rotWithShape="1">
          <a:blip r:embed="rId3" cstate="print">
            <a:extLst>
              <a:ext uri="{28A0092B-C50C-407E-A947-70E740481C1C}">
                <a14:useLocalDpi xmlns:a14="http://schemas.microsoft.com/office/drawing/2010/main" val="0"/>
              </a:ext>
            </a:extLst>
          </a:blip>
          <a:srcRect l="48895" t="87787" r="46824" b="4248"/>
          <a:stretch/>
        </p:blipFill>
        <p:spPr>
          <a:xfrm>
            <a:off x="4641525" y="5310429"/>
            <a:ext cx="599497" cy="772160"/>
          </a:xfrm>
          <a:prstGeom prst="rect">
            <a:avLst/>
          </a:prstGeom>
        </p:spPr>
      </p:pic>
      <p:pic>
        <p:nvPicPr>
          <p:cNvPr id="10" name="Obrázek 3"/>
          <p:cNvPicPr>
            <a:picLocks noChangeAspect="1"/>
          </p:cNvPicPr>
          <p:nvPr/>
        </p:nvPicPr>
        <p:blipFill rotWithShape="1">
          <a:blip r:embed="rId4" cstate="print">
            <a:extLst>
              <a:ext uri="{28A0092B-C50C-407E-A947-70E740481C1C}">
                <a14:useLocalDpi xmlns:a14="http://schemas.microsoft.com/office/drawing/2010/main" val="0"/>
              </a:ext>
            </a:extLst>
          </a:blip>
          <a:srcRect l="44125" t="89212" r="51809" b="3559"/>
          <a:stretch/>
        </p:blipFill>
        <p:spPr>
          <a:xfrm>
            <a:off x="2359248" y="5309607"/>
            <a:ext cx="610870" cy="751840"/>
          </a:xfrm>
          <a:prstGeom prst="rect">
            <a:avLst/>
          </a:prstGeom>
        </p:spPr>
      </p:pic>
      <p:sp>
        <p:nvSpPr>
          <p:cNvPr id="2" name="TextBox 1"/>
          <p:cNvSpPr txBox="1"/>
          <p:nvPr/>
        </p:nvSpPr>
        <p:spPr>
          <a:xfrm>
            <a:off x="653144" y="5392733"/>
            <a:ext cx="7634521" cy="1200329"/>
          </a:xfrm>
          <a:prstGeom prst="rect">
            <a:avLst/>
          </a:prstGeom>
          <a:noFill/>
        </p:spPr>
        <p:txBody>
          <a:bodyPr wrap="square" rtlCol="0">
            <a:spAutoFit/>
          </a:bodyPr>
          <a:lstStyle/>
          <a:p>
            <a:r>
              <a:rPr lang="en-US" dirty="0" smtClean="0"/>
              <a:t>Sample status:</a:t>
            </a:r>
          </a:p>
          <a:p>
            <a:endParaRPr lang="en-US" dirty="0" smtClean="0"/>
          </a:p>
          <a:p>
            <a:endParaRPr lang="en-US" dirty="0" smtClean="0"/>
          </a:p>
          <a:p>
            <a:r>
              <a:rPr lang="en-US" dirty="0"/>
              <a:t>	 </a:t>
            </a:r>
            <a:r>
              <a:rPr lang="en-US" dirty="0" smtClean="0"/>
              <a:t>             down		</a:t>
            </a:r>
            <a:r>
              <a:rPr lang="en-US" dirty="0"/>
              <a:t> </a:t>
            </a:r>
            <a:r>
              <a:rPr lang="en-US" dirty="0" smtClean="0"/>
              <a:t>   missing	     	              up</a:t>
            </a:r>
            <a:endParaRPr lang="en-US" dirty="0"/>
          </a:p>
        </p:txBody>
      </p:sp>
    </p:spTree>
    <p:extLst>
      <p:ext uri="{BB962C8B-B14F-4D97-AF65-F5344CB8AC3E}">
        <p14:creationId xmlns:p14="http://schemas.microsoft.com/office/powerpoint/2010/main" val="3868166690"/>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681038" y="872157"/>
            <a:ext cx="6617899" cy="5142247"/>
          </a:xfrm>
        </p:spPr>
        <p:txBody>
          <a:bodyPr>
            <a:normAutofit/>
          </a:bodyPr>
          <a:lstStyle/>
          <a:p>
            <a:r>
              <a:rPr lang="en-US" sz="2400" dirty="0" smtClean="0"/>
              <a:t>To eject the sample from the magnet – assure yourself there is no acquisition running, the lock is off (no straight line is sweeping the lock window but dispersive sinusoidal curves can be seen in the lower area of the lock window – see the figure on the right) and there is no mechanical obstacle that could prevent sample ejection. Then either type </a:t>
            </a:r>
            <a:r>
              <a:rPr lang="en-US" sz="2400" b="1" dirty="0" err="1" smtClean="0"/>
              <a:t>ej</a:t>
            </a:r>
            <a:r>
              <a:rPr lang="en-US" sz="2400" dirty="0" smtClean="0"/>
              <a:t> on the cl or use the BSMS window to manipulate with the lift.</a:t>
            </a:r>
            <a:endParaRPr lang="en-US" sz="2400" dirty="0"/>
          </a:p>
        </p:txBody>
      </p:sp>
      <p:pic>
        <p:nvPicPr>
          <p:cNvPr id="4" name="Obrázek 3"/>
          <p:cNvPicPr>
            <a:picLocks noChangeAspect="1"/>
          </p:cNvPicPr>
          <p:nvPr/>
        </p:nvPicPr>
        <p:blipFill rotWithShape="1">
          <a:blip r:embed="rId2" cstate="print">
            <a:extLst>
              <a:ext uri="{28A0092B-C50C-407E-A947-70E740481C1C}">
                <a14:useLocalDpi xmlns:a14="http://schemas.microsoft.com/office/drawing/2010/main" val="0"/>
              </a:ext>
            </a:extLst>
          </a:blip>
          <a:srcRect l="81361" t="2254" b="3047"/>
          <a:stretch/>
        </p:blipFill>
        <p:spPr>
          <a:xfrm>
            <a:off x="7676473" y="113578"/>
            <a:ext cx="1887655" cy="6639587"/>
          </a:xfrm>
          <a:prstGeom prst="rect">
            <a:avLst/>
          </a:prstGeom>
        </p:spPr>
      </p:pic>
    </p:spTree>
    <p:extLst>
      <p:ext uri="{BB962C8B-B14F-4D97-AF65-F5344CB8AC3E}">
        <p14:creationId xmlns:p14="http://schemas.microsoft.com/office/powerpoint/2010/main" val="1661480662"/>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ástupný symbol pro obsah 2"/>
          <p:cNvSpPr>
            <a:spLocks noGrp="1"/>
          </p:cNvSpPr>
          <p:nvPr>
            <p:ph idx="1"/>
          </p:nvPr>
        </p:nvSpPr>
        <p:spPr>
          <a:xfrm>
            <a:off x="41275" y="0"/>
            <a:ext cx="9480901" cy="6044884"/>
          </a:xfrm>
        </p:spPr>
        <p:txBody>
          <a:bodyPr>
            <a:normAutofit/>
          </a:bodyPr>
          <a:lstStyle/>
          <a:p>
            <a:pPr marL="0" indent="0">
              <a:buNone/>
            </a:pPr>
            <a:r>
              <a:rPr lang="en-US" b="1" dirty="0" smtClean="0"/>
              <a:t>Ejecting the sample</a:t>
            </a:r>
            <a:endParaRPr lang="en-US" dirty="0" smtClean="0"/>
          </a:p>
          <a:p>
            <a:r>
              <a:rPr lang="en-US" sz="2000" dirty="0" smtClean="0"/>
              <a:t>In the Main panel of the window B (BSMS window – </a:t>
            </a:r>
            <a:r>
              <a:rPr lang="en-US" sz="2000" dirty="0" err="1" smtClean="0"/>
              <a:t>Bruker</a:t>
            </a:r>
            <a:r>
              <a:rPr lang="en-US" sz="2000" dirty="0" smtClean="0"/>
              <a:t> Smart Matching /Shimming system), click Sample - Lift  for turning on the airflow (button turns green)</a:t>
            </a:r>
          </a:p>
          <a:p>
            <a:r>
              <a:rPr lang="en-US" sz="2000" dirty="0" smtClean="0"/>
              <a:t>Sample mail will be set in action and brings the sample down</a:t>
            </a:r>
          </a:p>
          <a:p>
            <a:r>
              <a:rPr lang="en-US" sz="2000" dirty="0" smtClean="0"/>
              <a:t>Spectrometers that have no sample mail will announce the sample ejection by increased airflow and sample „dancing“ on the top of the magnet. In this case, after removing the sample from the magnet, do not forget to switch off the airflow by clicking the Lift button once again (turns grey)</a:t>
            </a:r>
          </a:p>
        </p:txBody>
      </p:sp>
      <p:pic>
        <p:nvPicPr>
          <p:cNvPr id="6" name="Obrázek 5"/>
          <p:cNvPicPr>
            <a:picLocks noChangeAspect="1"/>
          </p:cNvPicPr>
          <p:nvPr/>
        </p:nvPicPr>
        <p:blipFill rotWithShape="1">
          <a:blip r:embed="rId2" cstate="print">
            <a:extLst>
              <a:ext uri="{28A0092B-C50C-407E-A947-70E740481C1C}">
                <a14:useLocalDpi xmlns:a14="http://schemas.microsoft.com/office/drawing/2010/main" val="0"/>
              </a:ext>
            </a:extLst>
          </a:blip>
          <a:srcRect l="23507" t="2937" r="13288" b="36456"/>
          <a:stretch/>
        </p:blipFill>
        <p:spPr>
          <a:xfrm>
            <a:off x="3959884" y="2836906"/>
            <a:ext cx="5889476" cy="3909826"/>
          </a:xfrm>
          <a:prstGeom prst="rect">
            <a:avLst/>
          </a:prstGeom>
        </p:spPr>
      </p:pic>
    </p:spTree>
    <p:extLst>
      <p:ext uri="{BB962C8B-B14F-4D97-AF65-F5344CB8AC3E}">
        <p14:creationId xmlns:p14="http://schemas.microsoft.com/office/powerpoint/2010/main" val="328144764"/>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479687" y="232042"/>
            <a:ext cx="9000541" cy="5239904"/>
          </a:xfrm>
        </p:spPr>
        <p:txBody>
          <a:bodyPr>
            <a:normAutofit/>
          </a:bodyPr>
          <a:lstStyle/>
          <a:p>
            <a:pPr marL="0" indent="0">
              <a:buNone/>
            </a:pPr>
            <a:r>
              <a:rPr lang="en-US" sz="2400" b="1" dirty="0" smtClean="0"/>
              <a:t>Temperature control</a:t>
            </a:r>
          </a:p>
          <a:p>
            <a:r>
              <a:rPr lang="en-US" sz="2000" dirty="0" smtClean="0"/>
              <a:t>Once there is no sample in the magnet, set the temperature you want for your sample/measurement – this is done by opening the Temperature control window. This can be done by </a:t>
            </a:r>
            <a:r>
              <a:rPr lang="en-US" sz="2000" b="1" i="1" dirty="0" err="1" smtClean="0"/>
              <a:t>i</a:t>
            </a:r>
            <a:r>
              <a:rPr lang="en-US" sz="2000" b="1" i="1" dirty="0" smtClean="0"/>
              <a:t>)</a:t>
            </a:r>
            <a:r>
              <a:rPr lang="en-US" sz="2000" dirty="0" smtClean="0"/>
              <a:t> double click the Sample Temperature window in the status panel, </a:t>
            </a:r>
            <a:r>
              <a:rPr lang="en-US" sz="2000" b="1" i="1" dirty="0" smtClean="0"/>
              <a:t>ii)</a:t>
            </a:r>
            <a:r>
              <a:rPr lang="en-US" sz="2000" dirty="0" smtClean="0"/>
              <a:t> type </a:t>
            </a:r>
            <a:r>
              <a:rPr lang="en-US" sz="2000" b="1" dirty="0" err="1" smtClean="0"/>
              <a:t>edte</a:t>
            </a:r>
            <a:r>
              <a:rPr lang="en-US" sz="2000" b="1" dirty="0" smtClean="0"/>
              <a:t> </a:t>
            </a:r>
            <a:r>
              <a:rPr lang="en-US" sz="2000" dirty="0" smtClean="0"/>
              <a:t>in the command line (cl). This will open new window called </a:t>
            </a:r>
            <a:r>
              <a:rPr lang="en-US" sz="2000" b="1" dirty="0" smtClean="0"/>
              <a:t>T</a:t>
            </a:r>
            <a:r>
              <a:rPr lang="en-US" sz="2000" dirty="0" smtClean="0"/>
              <a:t>. Set the temperature and in the monitoring tab check first four check-boxes and control the progress of temperature. As soon as the temperature is stabilized, you may insert your sample into the magnet.</a:t>
            </a:r>
          </a:p>
        </p:txBody>
      </p:sp>
      <p:pic>
        <p:nvPicPr>
          <p:cNvPr id="2" name="Picture 1" descr="edte.png"/>
          <p:cNvPicPr>
            <a:picLocks noChangeAspect="1"/>
          </p:cNvPicPr>
          <p:nvPr/>
        </p:nvPicPr>
        <p:blipFill rotWithShape="1">
          <a:blip r:embed="rId2">
            <a:extLst>
              <a:ext uri="{28A0092B-C50C-407E-A947-70E740481C1C}">
                <a14:useLocalDpi xmlns:a14="http://schemas.microsoft.com/office/drawing/2010/main" val="0"/>
              </a:ext>
            </a:extLst>
          </a:blip>
          <a:srcRect l="28202" t="4818" r="15901" b="45201"/>
          <a:stretch/>
        </p:blipFill>
        <p:spPr>
          <a:xfrm>
            <a:off x="117455" y="3200574"/>
            <a:ext cx="5537125" cy="3427709"/>
          </a:xfrm>
          <a:prstGeom prst="rect">
            <a:avLst/>
          </a:prstGeom>
        </p:spPr>
      </p:pic>
      <p:pic>
        <p:nvPicPr>
          <p:cNvPr id="4" name="Picture 3" descr="edte01.png"/>
          <p:cNvPicPr>
            <a:picLocks noChangeAspect="1"/>
          </p:cNvPicPr>
          <p:nvPr/>
        </p:nvPicPr>
        <p:blipFill rotWithShape="1">
          <a:blip r:embed="rId3">
            <a:extLst>
              <a:ext uri="{28A0092B-C50C-407E-A947-70E740481C1C}">
                <a14:useLocalDpi xmlns:a14="http://schemas.microsoft.com/office/drawing/2010/main" val="0"/>
              </a:ext>
            </a:extLst>
          </a:blip>
          <a:srcRect l="46920" t="31915" r="27419" b="42040"/>
          <a:stretch/>
        </p:blipFill>
        <p:spPr>
          <a:xfrm>
            <a:off x="5804961" y="3561927"/>
            <a:ext cx="3952658" cy="2777271"/>
          </a:xfrm>
          <a:prstGeom prst="rect">
            <a:avLst/>
          </a:prstGeom>
        </p:spPr>
      </p:pic>
      <p:sp>
        <p:nvSpPr>
          <p:cNvPr id="5" name="Oval 4"/>
          <p:cNvSpPr/>
          <p:nvPr/>
        </p:nvSpPr>
        <p:spPr>
          <a:xfrm>
            <a:off x="3882279" y="5294778"/>
            <a:ext cx="580981" cy="208142"/>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6" name="Straight Connector 5"/>
          <p:cNvCxnSpPr/>
          <p:nvPr/>
        </p:nvCxnSpPr>
        <p:spPr>
          <a:xfrm flipH="1" flipV="1">
            <a:off x="4496817" y="5379026"/>
            <a:ext cx="2500095" cy="247786"/>
          </a:xfrm>
          <a:prstGeom prst="line">
            <a:avLst/>
          </a:prstGeom>
          <a:ln w="28575" cmpd="sng">
            <a:solidFill>
              <a:srgbClr val="FF0000"/>
            </a:solidFill>
            <a:headEnd type="triangle"/>
            <a:tailEnd type="non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31162877"/>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70681" y="95688"/>
            <a:ext cx="5519726" cy="4688711"/>
            <a:chOff x="86992" y="95687"/>
            <a:chExt cx="6793509" cy="4688711"/>
          </a:xfrm>
        </p:grpSpPr>
        <p:grpSp>
          <p:nvGrpSpPr>
            <p:cNvPr id="7" name="Group 6"/>
            <p:cNvGrpSpPr/>
            <p:nvPr/>
          </p:nvGrpSpPr>
          <p:grpSpPr>
            <a:xfrm>
              <a:off x="86992" y="95687"/>
              <a:ext cx="6793509" cy="4688711"/>
              <a:chOff x="208764" y="113085"/>
              <a:chExt cx="6793509" cy="4688711"/>
            </a:xfrm>
          </p:grpSpPr>
          <p:pic>
            <p:nvPicPr>
              <p:cNvPr id="4" name="Picture 3" descr="edte09.png"/>
              <p:cNvPicPr>
                <a:picLocks noChangeAspect="1"/>
              </p:cNvPicPr>
              <p:nvPr/>
            </p:nvPicPr>
            <p:blipFill rotWithShape="1">
              <a:blip r:embed="rId2">
                <a:extLst>
                  <a:ext uri="{28A0092B-C50C-407E-A947-70E740481C1C}">
                    <a14:useLocalDpi xmlns:a14="http://schemas.microsoft.com/office/drawing/2010/main" val="0"/>
                  </a:ext>
                </a:extLst>
              </a:blip>
              <a:srcRect l="25185" t="17758" r="19094" b="13873"/>
              <a:stretch/>
            </p:blipFill>
            <p:spPr>
              <a:xfrm>
                <a:off x="208764" y="113085"/>
                <a:ext cx="6793509" cy="4688711"/>
              </a:xfrm>
              <a:prstGeom prst="rect">
                <a:avLst/>
              </a:prstGeom>
            </p:spPr>
          </p:pic>
          <p:sp>
            <p:nvSpPr>
              <p:cNvPr id="5" name="Oval 4"/>
              <p:cNvSpPr/>
              <p:nvPr/>
            </p:nvSpPr>
            <p:spPr>
              <a:xfrm>
                <a:off x="916066" y="275509"/>
                <a:ext cx="715053" cy="208142"/>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9" name="Oval 8"/>
            <p:cNvSpPr/>
            <p:nvPr/>
          </p:nvSpPr>
          <p:spPr>
            <a:xfrm>
              <a:off x="1559754" y="1417922"/>
              <a:ext cx="3407075" cy="321859"/>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grpSp>
        <p:nvGrpSpPr>
          <p:cNvPr id="19" name="Group 18"/>
          <p:cNvGrpSpPr/>
          <p:nvPr/>
        </p:nvGrpSpPr>
        <p:grpSpPr>
          <a:xfrm>
            <a:off x="3152103" y="1221660"/>
            <a:ext cx="6664670" cy="5636341"/>
            <a:chOff x="3331507" y="1221659"/>
            <a:chExt cx="8202671" cy="5636341"/>
          </a:xfrm>
        </p:grpSpPr>
        <p:pic>
          <p:nvPicPr>
            <p:cNvPr id="8" name="Picture 7" descr="edte10.png"/>
            <p:cNvPicPr>
              <a:picLocks noChangeAspect="1"/>
            </p:cNvPicPr>
            <p:nvPr/>
          </p:nvPicPr>
          <p:blipFill rotWithShape="1">
            <a:blip r:embed="rId3">
              <a:extLst>
                <a:ext uri="{28A0092B-C50C-407E-A947-70E740481C1C}">
                  <a14:useLocalDpi xmlns:a14="http://schemas.microsoft.com/office/drawing/2010/main" val="0"/>
                </a:ext>
              </a:extLst>
            </a:blip>
            <a:srcRect l="24828" t="18012" r="19308" b="13746"/>
            <a:stretch/>
          </p:blipFill>
          <p:spPr>
            <a:xfrm>
              <a:off x="3331507" y="1221659"/>
              <a:ext cx="8202671" cy="5636341"/>
            </a:xfrm>
            <a:prstGeom prst="rect">
              <a:avLst/>
            </a:prstGeom>
          </p:spPr>
        </p:pic>
        <p:sp>
          <p:nvSpPr>
            <p:cNvPr id="11" name="Oval 10"/>
            <p:cNvSpPr/>
            <p:nvPr/>
          </p:nvSpPr>
          <p:spPr>
            <a:xfrm>
              <a:off x="5061066" y="2822966"/>
              <a:ext cx="4220207" cy="31734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2" name="Straight Connector 11"/>
            <p:cNvCxnSpPr/>
            <p:nvPr/>
          </p:nvCxnSpPr>
          <p:spPr>
            <a:xfrm flipH="1">
              <a:off x="3664372" y="3992798"/>
              <a:ext cx="7269611" cy="3102"/>
            </a:xfrm>
            <a:prstGeom prst="line">
              <a:avLst/>
            </a:prstGeom>
            <a:ln w="28575" cmpd="sng">
              <a:solidFill>
                <a:srgbClr val="FF0000"/>
              </a:solidFill>
              <a:headEnd type="triangle"/>
              <a:tailEnd type="none"/>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flipH="1" flipV="1">
              <a:off x="5480043" y="4488635"/>
              <a:ext cx="5453942" cy="8699"/>
            </a:xfrm>
            <a:prstGeom prst="line">
              <a:avLst/>
            </a:prstGeom>
            <a:ln w="28575" cmpd="sng">
              <a:solidFill>
                <a:srgbClr val="FF0000"/>
              </a:solidFill>
              <a:headEnd type="triangle"/>
              <a:tailEnd type="none"/>
            </a:ln>
            <a:effectLst/>
          </p:spPr>
          <p:style>
            <a:lnRef idx="2">
              <a:schemeClr val="accent1"/>
            </a:lnRef>
            <a:fillRef idx="0">
              <a:schemeClr val="accent1"/>
            </a:fillRef>
            <a:effectRef idx="1">
              <a:schemeClr val="accent1"/>
            </a:effectRef>
            <a:fontRef idx="minor">
              <a:schemeClr val="tx1"/>
            </a:fontRef>
          </p:style>
        </p:cxnSp>
        <p:sp>
          <p:nvSpPr>
            <p:cNvPr id="17" name="Oval 16"/>
            <p:cNvSpPr/>
            <p:nvPr/>
          </p:nvSpPr>
          <p:spPr>
            <a:xfrm>
              <a:off x="4330401" y="1428283"/>
              <a:ext cx="715053" cy="208142"/>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8" name="Oval 17"/>
            <p:cNvSpPr/>
            <p:nvPr/>
          </p:nvSpPr>
          <p:spPr>
            <a:xfrm>
              <a:off x="3878079" y="4332056"/>
              <a:ext cx="1149639" cy="32186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cxnSp>
        <p:nvCxnSpPr>
          <p:cNvPr id="20" name="Straight Connector 19"/>
          <p:cNvCxnSpPr/>
          <p:nvPr/>
        </p:nvCxnSpPr>
        <p:spPr>
          <a:xfrm flipH="1">
            <a:off x="4901467" y="2618372"/>
            <a:ext cx="851488" cy="1866085"/>
          </a:xfrm>
          <a:prstGeom prst="line">
            <a:avLst/>
          </a:prstGeom>
          <a:ln w="28575" cmpd="sng">
            <a:solidFill>
              <a:srgbClr val="FF0000"/>
            </a:solidFill>
            <a:headEnd type="triangle"/>
            <a:tailEnd type="none"/>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3428034" y="2618372"/>
            <a:ext cx="1222388" cy="1383465"/>
          </a:xfrm>
          <a:prstGeom prst="line">
            <a:avLst/>
          </a:prstGeom>
          <a:ln w="28575" cmpd="sng">
            <a:solidFill>
              <a:srgbClr val="FF0000"/>
            </a:solidFill>
            <a:headEnd type="triangle"/>
            <a:tailEnd type="non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250486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512103" y="17280"/>
            <a:ext cx="5433253" cy="5346784"/>
          </a:xfrm>
        </p:spPr>
        <p:txBody>
          <a:bodyPr>
            <a:normAutofit lnSpcReduction="10000"/>
          </a:bodyPr>
          <a:lstStyle/>
          <a:p>
            <a:pPr marL="0" indent="0">
              <a:buNone/>
            </a:pPr>
            <a:r>
              <a:rPr lang="en-US" sz="2400" b="1" dirty="0" smtClean="0"/>
              <a:t>Sample/tube handling</a:t>
            </a:r>
            <a:endParaRPr lang="en-US" sz="2400" dirty="0" smtClean="0"/>
          </a:p>
          <a:p>
            <a:r>
              <a:rPr lang="en-US" sz="2400" dirty="0" smtClean="0"/>
              <a:t>Inserting the tube into the spinner	</a:t>
            </a:r>
          </a:p>
          <a:p>
            <a:pPr lvl="1"/>
            <a:r>
              <a:rPr lang="en-US" dirty="0" smtClean="0"/>
              <a:t>Do not push the tube straight down the spinner, the tube may break down</a:t>
            </a:r>
          </a:p>
          <a:p>
            <a:pPr lvl="1"/>
            <a:r>
              <a:rPr lang="en-US" dirty="0" smtClean="0"/>
              <a:t>Screw the tube slowly into the spinner and at the same time gently push the spinner upward the tube</a:t>
            </a:r>
          </a:p>
          <a:p>
            <a:pPr lvl="1"/>
            <a:endParaRPr lang="en-US" dirty="0" smtClean="0"/>
          </a:p>
          <a:p>
            <a:r>
              <a:rPr lang="en-US" sz="2400" dirty="0" smtClean="0"/>
              <a:t>Adjusting/centering the tube in the spinner</a:t>
            </a:r>
          </a:p>
          <a:p>
            <a:pPr lvl="1"/>
            <a:r>
              <a:rPr lang="en-US" dirty="0" smtClean="0"/>
              <a:t>Put the tube with the spinner into a depth gauge and screw the tube until the length of the sample is symmetrical around the middle line crossing the coil-representing boxes</a:t>
            </a:r>
          </a:p>
        </p:txBody>
      </p:sp>
      <p:pic>
        <p:nvPicPr>
          <p:cNvPr id="4" name="Obrázek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830291" y="2536598"/>
            <a:ext cx="949325" cy="3707963"/>
          </a:xfrm>
          <a:prstGeom prst="rect">
            <a:avLst/>
          </a:prstGeom>
        </p:spPr>
      </p:pic>
      <p:pic>
        <p:nvPicPr>
          <p:cNvPr id="5" name="Obrázek 4"/>
          <p:cNvPicPr>
            <a:picLocks noChangeAspect="1"/>
          </p:cNvPicPr>
          <p:nvPr/>
        </p:nvPicPr>
        <p:blipFill rotWithShape="1">
          <a:blip r:embed="rId3" cstate="print">
            <a:extLst>
              <a:ext uri="{28A0092B-C50C-407E-A947-70E740481C1C}">
                <a14:useLocalDpi xmlns:a14="http://schemas.microsoft.com/office/drawing/2010/main" val="0"/>
              </a:ext>
            </a:extLst>
          </a:blip>
          <a:srcRect l="19021" r="24171"/>
          <a:stretch/>
        </p:blipFill>
        <p:spPr>
          <a:xfrm>
            <a:off x="21057" y="1093646"/>
            <a:ext cx="730009" cy="5677955"/>
          </a:xfrm>
          <a:prstGeom prst="rect">
            <a:avLst/>
          </a:prstGeom>
        </p:spPr>
      </p:pic>
      <p:pic>
        <p:nvPicPr>
          <p:cNvPr id="2" name="Picture 1" descr="bruker_spin_gauge.pdf"/>
          <p:cNvPicPr>
            <a:picLocks noChangeAspect="1"/>
          </p:cNvPicPr>
          <p:nvPr/>
        </p:nvPicPr>
        <p:blipFill rotWithShape="1">
          <a:blip r:embed="rId4">
            <a:extLst>
              <a:ext uri="{28A0092B-C50C-407E-A947-70E740481C1C}">
                <a14:useLocalDpi xmlns:a14="http://schemas.microsoft.com/office/drawing/2010/main" val="0"/>
              </a:ext>
            </a:extLst>
          </a:blip>
          <a:srcRect l="49657" t="45222" r="1886" b="3358"/>
          <a:stretch/>
        </p:blipFill>
        <p:spPr>
          <a:xfrm rot="16200000">
            <a:off x="4992353" y="2259681"/>
            <a:ext cx="4492359" cy="2737800"/>
          </a:xfrm>
          <a:prstGeom prst="rect">
            <a:avLst/>
          </a:prstGeom>
        </p:spPr>
      </p:pic>
    </p:spTree>
    <p:extLst>
      <p:ext uri="{BB962C8B-B14F-4D97-AF65-F5344CB8AC3E}">
        <p14:creationId xmlns:p14="http://schemas.microsoft.com/office/powerpoint/2010/main" val="1422106383"/>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ástupný symbol pro obsah 2"/>
          <p:cNvSpPr>
            <a:spLocks noGrp="1"/>
          </p:cNvSpPr>
          <p:nvPr>
            <p:ph idx="1"/>
          </p:nvPr>
        </p:nvSpPr>
        <p:spPr>
          <a:xfrm>
            <a:off x="41275" y="0"/>
            <a:ext cx="8886508" cy="6044884"/>
          </a:xfrm>
        </p:spPr>
        <p:txBody>
          <a:bodyPr>
            <a:normAutofit/>
          </a:bodyPr>
          <a:lstStyle/>
          <a:p>
            <a:pPr marL="0" indent="0">
              <a:buNone/>
            </a:pPr>
            <a:r>
              <a:rPr lang="en-US" b="1" dirty="0" smtClean="0"/>
              <a:t>Inserting the sample</a:t>
            </a:r>
            <a:endParaRPr lang="en-US" dirty="0" smtClean="0"/>
          </a:p>
          <a:p>
            <a:r>
              <a:rPr lang="en-US" sz="2000" dirty="0" smtClean="0"/>
              <a:t>After the desired temperature is reached, in the Main panel of the window B (BSMS window – </a:t>
            </a:r>
            <a:r>
              <a:rPr lang="en-US" sz="2000" dirty="0" err="1" smtClean="0"/>
              <a:t>Bruker</a:t>
            </a:r>
            <a:r>
              <a:rPr lang="en-US" sz="2000" dirty="0" smtClean="0"/>
              <a:t> Smart Magnet System), click (skip this in case of sample mail) Sample - Lift  for turning on the airflow (button turns green)</a:t>
            </a:r>
          </a:p>
          <a:p>
            <a:r>
              <a:rPr lang="en-US" sz="2000" dirty="0" smtClean="0"/>
              <a:t>Place the sample either into the sample mail or on the top of the magnet bore when „maximum“ airflow is reached</a:t>
            </a:r>
          </a:p>
          <a:p>
            <a:r>
              <a:rPr lang="en-US" sz="2000" dirty="0" smtClean="0"/>
              <a:t>Turn off the airflow by clicking the Lift button again (goes gray again)</a:t>
            </a:r>
          </a:p>
          <a:p>
            <a:r>
              <a:rPr lang="en-US" sz="2000" dirty="0" smtClean="0"/>
              <a:t>For the magnets equipped with</a:t>
            </a:r>
          </a:p>
          <a:p>
            <a:pPr marL="0" indent="0">
              <a:buNone/>
            </a:pPr>
            <a:r>
              <a:rPr lang="en-US" sz="2000" dirty="0" smtClean="0"/>
              <a:t>   sample mail, place the spinner with</a:t>
            </a:r>
          </a:p>
          <a:p>
            <a:pPr marL="0" indent="0">
              <a:buNone/>
            </a:pPr>
            <a:r>
              <a:rPr lang="en-US" sz="2000" dirty="0" smtClean="0"/>
              <a:t>   the tube into the sample rack and close it</a:t>
            </a:r>
          </a:p>
          <a:p>
            <a:r>
              <a:rPr lang="en-US" sz="2000" dirty="0" smtClean="0"/>
              <a:t>Wait until the sample is positioned </a:t>
            </a:r>
          </a:p>
          <a:p>
            <a:pPr marL="0" indent="0">
              <a:buNone/>
            </a:pPr>
            <a:r>
              <a:rPr lang="en-US" sz="2000" dirty="0" smtClean="0"/>
              <a:t>   in the probe</a:t>
            </a:r>
          </a:p>
        </p:txBody>
      </p:sp>
      <p:pic>
        <p:nvPicPr>
          <p:cNvPr id="6" name="Obrázek 5"/>
          <p:cNvPicPr>
            <a:picLocks noChangeAspect="1"/>
          </p:cNvPicPr>
          <p:nvPr/>
        </p:nvPicPr>
        <p:blipFill rotWithShape="1">
          <a:blip r:embed="rId2" cstate="print">
            <a:extLst>
              <a:ext uri="{28A0092B-C50C-407E-A947-70E740481C1C}">
                <a14:useLocalDpi xmlns:a14="http://schemas.microsoft.com/office/drawing/2010/main" val="0"/>
              </a:ext>
            </a:extLst>
          </a:blip>
          <a:srcRect l="23507" t="2937" r="13288" b="36456"/>
          <a:stretch/>
        </p:blipFill>
        <p:spPr>
          <a:xfrm>
            <a:off x="4682567" y="3274560"/>
            <a:ext cx="5183572" cy="3441200"/>
          </a:xfrm>
          <a:prstGeom prst="rect">
            <a:avLst/>
          </a:prstGeom>
        </p:spPr>
      </p:pic>
    </p:spTree>
    <p:extLst>
      <p:ext uri="{BB962C8B-B14F-4D97-AF65-F5344CB8AC3E}">
        <p14:creationId xmlns:p14="http://schemas.microsoft.com/office/powerpoint/2010/main" val="871915618"/>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31590" y="119964"/>
            <a:ext cx="8887232" cy="6738036"/>
          </a:xfrm>
        </p:spPr>
        <p:txBody>
          <a:bodyPr>
            <a:noAutofit/>
          </a:bodyPr>
          <a:lstStyle/>
          <a:p>
            <a:pPr marL="0" indent="0">
              <a:buNone/>
            </a:pPr>
            <a:r>
              <a:rPr lang="en-US" sz="2400" b="1" dirty="0" smtClean="0"/>
              <a:t>Windows navigator</a:t>
            </a:r>
            <a:endParaRPr lang="en-US" sz="2400" dirty="0" smtClean="0"/>
          </a:p>
          <a:p>
            <a:r>
              <a:rPr lang="en-US" sz="2000" dirty="0" smtClean="0"/>
              <a:t>Window B</a:t>
            </a:r>
          </a:p>
          <a:p>
            <a:pPr lvl="1"/>
            <a:r>
              <a:rPr lang="en-US" sz="2000" dirty="0" smtClean="0"/>
              <a:t>represents BSMS display, called by command </a:t>
            </a:r>
            <a:r>
              <a:rPr lang="en-US" sz="2000" b="1" dirty="0" err="1" smtClean="0"/>
              <a:t>bsmsdisp</a:t>
            </a:r>
            <a:r>
              <a:rPr lang="en-US" sz="2000" dirty="0" smtClean="0"/>
              <a:t>; provides info about lock, field, shim-control, etc.</a:t>
            </a:r>
            <a:endParaRPr lang="en-US" sz="2000" b="1" dirty="0" smtClean="0"/>
          </a:p>
          <a:p>
            <a:r>
              <a:rPr lang="en-US" sz="2000" dirty="0" smtClean="0"/>
              <a:t>Window T </a:t>
            </a:r>
          </a:p>
          <a:p>
            <a:pPr lvl="1"/>
            <a:r>
              <a:rPr lang="en-US" sz="2000" dirty="0" smtClean="0"/>
              <a:t>temperature control window; called by </a:t>
            </a:r>
            <a:r>
              <a:rPr lang="en-US" sz="2000" b="1" dirty="0" err="1" smtClean="0"/>
              <a:t>edte</a:t>
            </a:r>
            <a:endParaRPr lang="en-US" sz="2000" b="1" dirty="0" smtClean="0"/>
          </a:p>
          <a:p>
            <a:r>
              <a:rPr lang="en-US" sz="2000" dirty="0" smtClean="0"/>
              <a:t>Window L </a:t>
            </a:r>
          </a:p>
          <a:p>
            <a:pPr lvl="1"/>
            <a:r>
              <a:rPr lang="en-US" sz="2000" dirty="0" smtClean="0"/>
              <a:t>lock-level window, called by </a:t>
            </a:r>
            <a:r>
              <a:rPr lang="en-US" sz="2000" b="1" dirty="0" err="1" smtClean="0"/>
              <a:t>lockdisp</a:t>
            </a:r>
            <a:endParaRPr lang="en-US" sz="2000" b="1" dirty="0" smtClean="0"/>
          </a:p>
          <a:p>
            <a:r>
              <a:rPr lang="en-US" sz="2000" dirty="0" smtClean="0"/>
              <a:t>Numbered windows</a:t>
            </a:r>
          </a:p>
          <a:p>
            <a:pPr lvl="1"/>
            <a:r>
              <a:rPr lang="en-US" sz="2000" dirty="0" smtClean="0"/>
              <a:t>Spectra, left pointing triangle indicates window with acquisition in progress or in no acquisition running, where was is running. </a:t>
            </a:r>
          </a:p>
          <a:p>
            <a:pPr lvl="1"/>
            <a:endParaRPr lang="en-US" sz="2000" dirty="0" smtClean="0"/>
          </a:p>
          <a:p>
            <a:pPr marL="457200" lvl="1" indent="0">
              <a:buNone/>
            </a:pPr>
            <a:endParaRPr lang="en-US" sz="2000" dirty="0" smtClean="0"/>
          </a:p>
          <a:p>
            <a:pPr marL="0" indent="0">
              <a:buNone/>
            </a:pPr>
            <a:r>
              <a:rPr lang="en-US" sz="2000" dirty="0" smtClean="0"/>
              <a:t>As most of the above windows are needed every time one is measuring and typing the commands to open them up is boring and timewasting, one may write a macro to open these with on command (e.g. </a:t>
            </a:r>
            <a:r>
              <a:rPr lang="en-US" sz="2000" b="1" dirty="0" err="1" smtClean="0"/>
              <a:t>kk</a:t>
            </a:r>
            <a:r>
              <a:rPr lang="en-US" sz="2000" dirty="0" smtClean="0"/>
              <a:t>, ‚</a:t>
            </a:r>
            <a:r>
              <a:rPr lang="en-US" sz="2000" b="1" dirty="0" err="1" smtClean="0"/>
              <a:t>edmac</a:t>
            </a:r>
            <a:r>
              <a:rPr lang="en-US" sz="2000" b="1" dirty="0" smtClean="0"/>
              <a:t> </a:t>
            </a:r>
            <a:r>
              <a:rPr lang="en-US" sz="2000" b="1" dirty="0" err="1" smtClean="0"/>
              <a:t>kk</a:t>
            </a:r>
            <a:r>
              <a:rPr lang="en-US" sz="2000" dirty="0" smtClean="0"/>
              <a:t>‘ to see details)</a:t>
            </a:r>
          </a:p>
          <a:p>
            <a:pPr marL="0" indent="0">
              <a:buNone/>
            </a:pPr>
            <a:endParaRPr lang="en-US" sz="2400" dirty="0" smtClean="0"/>
          </a:p>
        </p:txBody>
      </p:sp>
      <p:pic>
        <p:nvPicPr>
          <p:cNvPr id="7" name="Obrázek 6"/>
          <p:cNvPicPr>
            <a:picLocks noChangeAspect="1"/>
          </p:cNvPicPr>
          <p:nvPr/>
        </p:nvPicPr>
        <p:blipFill rotWithShape="1">
          <a:blip r:embed="rId2" cstate="print">
            <a:extLst>
              <a:ext uri="{28A0092B-C50C-407E-A947-70E740481C1C}">
                <a14:useLocalDpi xmlns:a14="http://schemas.microsoft.com/office/drawing/2010/main" val="0"/>
              </a:ext>
            </a:extLst>
          </a:blip>
          <a:srcRect l="61831" t="2401" r="758" b="76240"/>
          <a:stretch/>
        </p:blipFill>
        <p:spPr>
          <a:xfrm>
            <a:off x="5563684" y="1570387"/>
            <a:ext cx="4257584" cy="1682881"/>
          </a:xfrm>
          <a:prstGeom prst="rect">
            <a:avLst/>
          </a:prstGeom>
        </p:spPr>
      </p:pic>
    </p:spTree>
    <p:extLst>
      <p:ext uri="{BB962C8B-B14F-4D97-AF65-F5344CB8AC3E}">
        <p14:creationId xmlns:p14="http://schemas.microsoft.com/office/powerpoint/2010/main" val="3065328305"/>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82042" y="76474"/>
            <a:ext cx="8543925" cy="4351338"/>
          </a:xfrm>
        </p:spPr>
        <p:txBody>
          <a:bodyPr/>
          <a:lstStyle/>
          <a:p>
            <a:pPr marL="0" indent="0">
              <a:buNone/>
            </a:pPr>
            <a:r>
              <a:rPr lang="en-US" b="1" dirty="0" smtClean="0"/>
              <a:t>Locking the magnetic field</a:t>
            </a:r>
            <a:endParaRPr lang="en-US" dirty="0" smtClean="0"/>
          </a:p>
          <a:p>
            <a:r>
              <a:rPr lang="en-US" sz="2000" dirty="0" smtClean="0"/>
              <a:t>Locking on the reference nuclei (deuterium)</a:t>
            </a:r>
          </a:p>
          <a:p>
            <a:r>
              <a:rPr lang="en-US" sz="2000" dirty="0" smtClean="0"/>
              <a:t>Once the sample is in the magnet (check Sample status icon on status bar, status LED of the sample mail etc.), usually lock signal appears as red/green signal in dispersion mode. In case you do not see that line – it may indicate that previous user was using different </a:t>
            </a:r>
            <a:r>
              <a:rPr lang="en-US" sz="2000" dirty="0" err="1" smtClean="0"/>
              <a:t>deuterated</a:t>
            </a:r>
            <a:r>
              <a:rPr lang="en-US" sz="2000" dirty="0" smtClean="0"/>
              <a:t> solvent or there is no </a:t>
            </a:r>
            <a:r>
              <a:rPr lang="en-US" sz="2000" baseline="30000" dirty="0" smtClean="0"/>
              <a:t>2</a:t>
            </a:r>
            <a:r>
              <a:rPr lang="en-US" sz="2000" dirty="0" smtClean="0"/>
              <a:t>H in your sample</a:t>
            </a:r>
          </a:p>
          <a:p>
            <a:r>
              <a:rPr lang="en-US" sz="2000" dirty="0" smtClean="0"/>
              <a:t>Type </a:t>
            </a:r>
            <a:r>
              <a:rPr lang="en-US" sz="2000" b="1" dirty="0" smtClean="0"/>
              <a:t>lock</a:t>
            </a:r>
            <a:r>
              <a:rPr lang="en-US" sz="2000" dirty="0" smtClean="0"/>
              <a:t> on the cl</a:t>
            </a:r>
          </a:p>
          <a:p>
            <a:pPr marL="0" indent="0">
              <a:buNone/>
            </a:pPr>
            <a:endParaRPr lang="en-US" sz="2400" dirty="0"/>
          </a:p>
        </p:txBody>
      </p:sp>
      <p:pic>
        <p:nvPicPr>
          <p:cNvPr id="4" name="Obrázek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95684" y="2427291"/>
            <a:ext cx="6293476" cy="4357022"/>
          </a:xfrm>
          <a:prstGeom prst="rect">
            <a:avLst/>
          </a:prstGeom>
        </p:spPr>
      </p:pic>
    </p:spTree>
    <p:extLst>
      <p:ext uri="{BB962C8B-B14F-4D97-AF65-F5344CB8AC3E}">
        <p14:creationId xmlns:p14="http://schemas.microsoft.com/office/powerpoint/2010/main" val="3647622048"/>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66751" y="517770"/>
            <a:ext cx="8646583" cy="3416320"/>
          </a:xfrm>
          <a:prstGeom prst="rect">
            <a:avLst/>
          </a:prstGeom>
          <a:noFill/>
        </p:spPr>
        <p:txBody>
          <a:bodyPr wrap="square" rtlCol="0">
            <a:spAutoFit/>
          </a:bodyPr>
          <a:lstStyle/>
          <a:p>
            <a:r>
              <a:rPr lang="en-US" dirty="0" smtClean="0"/>
              <a:t>Disclaimer:</a:t>
            </a:r>
          </a:p>
          <a:p>
            <a:endParaRPr lang="en-US" dirty="0" smtClean="0"/>
          </a:p>
          <a:p>
            <a:r>
              <a:rPr lang="en-US" dirty="0" smtClean="0"/>
              <a:t>This presentation is intended as a basic introduction to </a:t>
            </a:r>
            <a:r>
              <a:rPr lang="en-US" dirty="0" err="1" smtClean="0"/>
              <a:t>TopSpin</a:t>
            </a:r>
            <a:r>
              <a:rPr lang="en-US" dirty="0" smtClean="0"/>
              <a:t> 3.2 for those who are not familiar with it and the content wishes to cover initial steps to handle the software, sample and spectrometer properly, be able to acquire simple 1/2D NMR spectra and some hints for processing.</a:t>
            </a:r>
          </a:p>
          <a:p>
            <a:endParaRPr lang="en-US" dirty="0" smtClean="0"/>
          </a:p>
          <a:p>
            <a:r>
              <a:rPr lang="en-US" dirty="0" smtClean="0"/>
              <a:t>If imprecise or unclear formulations encountered, talk to the authors or to more experienced </a:t>
            </a:r>
            <a:r>
              <a:rPr lang="en-US" dirty="0" err="1" smtClean="0"/>
              <a:t>spectroscopist</a:t>
            </a:r>
            <a:r>
              <a:rPr lang="en-US" dirty="0" smtClean="0"/>
              <a:t> or facility staff.</a:t>
            </a:r>
          </a:p>
          <a:p>
            <a:endParaRPr lang="en-US" dirty="0" smtClean="0"/>
          </a:p>
          <a:p>
            <a:r>
              <a:rPr lang="en-US" dirty="0" smtClean="0"/>
              <a:t>Everybody is encouraged to study literature and discuss with more experienced colleagues to clarify all below written and become autonomous NMR operator.</a:t>
            </a:r>
          </a:p>
        </p:txBody>
      </p:sp>
    </p:spTree>
    <p:extLst>
      <p:ext uri="{BB962C8B-B14F-4D97-AF65-F5344CB8AC3E}">
        <p14:creationId xmlns:p14="http://schemas.microsoft.com/office/powerpoint/2010/main" val="14496810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ázek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16787" y="1606788"/>
            <a:ext cx="7394095" cy="5118990"/>
          </a:xfrm>
          <a:prstGeom prst="rect">
            <a:avLst/>
          </a:prstGeom>
        </p:spPr>
      </p:pic>
      <p:sp>
        <p:nvSpPr>
          <p:cNvPr id="5" name="Zástupný symbol pro obsah 2"/>
          <p:cNvSpPr txBox="1">
            <a:spLocks/>
          </p:cNvSpPr>
          <p:nvPr/>
        </p:nvSpPr>
        <p:spPr>
          <a:xfrm>
            <a:off x="90432" y="117771"/>
            <a:ext cx="8543925"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b="1" dirty="0" smtClean="0"/>
              <a:t>Locking the magnetic field</a:t>
            </a:r>
            <a:endParaRPr lang="en-US" dirty="0" smtClean="0"/>
          </a:p>
          <a:p>
            <a:pPr marL="228600" lvl="1">
              <a:spcBef>
                <a:spcPts val="1000"/>
              </a:spcBef>
            </a:pPr>
            <a:r>
              <a:rPr lang="en-US" sz="2000" dirty="0" smtClean="0"/>
              <a:t>Table with solvents will pop up</a:t>
            </a:r>
          </a:p>
          <a:p>
            <a:pPr marL="228600" lvl="1">
              <a:spcBef>
                <a:spcPts val="1000"/>
              </a:spcBef>
            </a:pPr>
            <a:r>
              <a:rPr lang="en-US" sz="2000" dirty="0" smtClean="0"/>
              <a:t>Select the right solvent from the table and click the OK-button or double click the solvent of choice</a:t>
            </a:r>
          </a:p>
          <a:p>
            <a:pPr marL="0" indent="0">
              <a:buNone/>
            </a:pPr>
            <a:endParaRPr lang="en-US" sz="2400" dirty="0" smtClean="0"/>
          </a:p>
        </p:txBody>
      </p:sp>
    </p:spTree>
    <p:extLst>
      <p:ext uri="{BB962C8B-B14F-4D97-AF65-F5344CB8AC3E}">
        <p14:creationId xmlns:p14="http://schemas.microsoft.com/office/powerpoint/2010/main" val="1695684992"/>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85378" y="101446"/>
            <a:ext cx="6864354" cy="6534074"/>
          </a:xfrm>
        </p:spPr>
        <p:txBody>
          <a:bodyPr>
            <a:noAutofit/>
          </a:bodyPr>
          <a:lstStyle/>
          <a:p>
            <a:pPr marL="0" indent="0">
              <a:buNone/>
            </a:pPr>
            <a:r>
              <a:rPr lang="en-US" sz="2400" b="1" dirty="0" smtClean="0"/>
              <a:t>Homogeneity of the field</a:t>
            </a:r>
          </a:p>
          <a:p>
            <a:pPr marL="0" indent="0">
              <a:buNone/>
            </a:pPr>
            <a:r>
              <a:rPr lang="en-US" sz="2000" dirty="0" smtClean="0"/>
              <a:t>Adjusting homogeneity of the magnetic field – as the more homogeneous magnetic field results in a narrower lock signal which results in a higher </a:t>
            </a:r>
            <a:r>
              <a:rPr lang="en-US" sz="2000" dirty="0" err="1" smtClean="0"/>
              <a:t>d.c.</a:t>
            </a:r>
            <a:r>
              <a:rPr lang="en-US" sz="2000" dirty="0" smtClean="0"/>
              <a:t> voltage, one aims for an optimum lock signal by adjusting various shim currents</a:t>
            </a:r>
          </a:p>
          <a:p>
            <a:r>
              <a:rPr lang="en-US" sz="2000" dirty="0" smtClean="0"/>
              <a:t>Should you be brave and experienced enough, do it manually in the BSMS display via the Shim tab or (recommended) use the </a:t>
            </a:r>
            <a:r>
              <a:rPr lang="en-US" sz="2000" dirty="0" err="1" smtClean="0"/>
              <a:t>topshim</a:t>
            </a:r>
            <a:r>
              <a:rPr lang="en-US" sz="2000" dirty="0" smtClean="0"/>
              <a:t> option</a:t>
            </a:r>
          </a:p>
          <a:p>
            <a:r>
              <a:rPr lang="en-US" sz="2000" dirty="0" smtClean="0"/>
              <a:t>Type </a:t>
            </a:r>
            <a:r>
              <a:rPr lang="en-US" sz="2000" b="1" dirty="0" err="1" smtClean="0"/>
              <a:t>topshim</a:t>
            </a:r>
            <a:r>
              <a:rPr lang="en-US" sz="2000" dirty="0" smtClean="0"/>
              <a:t> on the cl – runs automatic 1D shimming</a:t>
            </a:r>
          </a:p>
          <a:p>
            <a:r>
              <a:rPr lang="en-US" sz="2000" dirty="0" smtClean="0"/>
              <a:t>Once the </a:t>
            </a:r>
            <a:r>
              <a:rPr lang="en-US" sz="2000" dirty="0" err="1" smtClean="0"/>
              <a:t>topshim</a:t>
            </a:r>
            <a:r>
              <a:rPr lang="en-US" sz="2000" dirty="0" smtClean="0"/>
              <a:t> finished switch on the the </a:t>
            </a:r>
            <a:r>
              <a:rPr lang="en-US" sz="2000" dirty="0" err="1" smtClean="0"/>
              <a:t>Autoshim</a:t>
            </a:r>
            <a:r>
              <a:rPr lang="en-US" sz="2000" dirty="0" smtClean="0"/>
              <a:t> in the </a:t>
            </a:r>
            <a:r>
              <a:rPr lang="en-US" sz="2000" dirty="0" err="1" smtClean="0"/>
              <a:t>Autoshim</a:t>
            </a:r>
            <a:r>
              <a:rPr lang="en-US" sz="2000" dirty="0" smtClean="0"/>
              <a:t> tab</a:t>
            </a:r>
          </a:p>
          <a:p>
            <a:r>
              <a:rPr lang="en-US" sz="2000" dirty="0" smtClean="0"/>
              <a:t>As there may be needed to adjust the lock phase, lock gain and other parameters, type </a:t>
            </a:r>
            <a:r>
              <a:rPr lang="en-US" sz="2000" b="1" dirty="0" err="1" smtClean="0"/>
              <a:t>loopadj</a:t>
            </a:r>
            <a:r>
              <a:rPr lang="en-US" sz="2000" dirty="0" smtClean="0"/>
              <a:t> on the cl (optimizes lock phase, lock gain, loop phase, ...) which will take care about all of it. In case there is sufficient lock signal, menu with three lines will appear to confirm everything went smoothly and was set up. Should there be low lock signal, error message will appear.</a:t>
            </a:r>
          </a:p>
        </p:txBody>
      </p:sp>
      <p:pic>
        <p:nvPicPr>
          <p:cNvPr id="2" name="Picture 1" descr="loopadj.png"/>
          <p:cNvPicPr>
            <a:picLocks noChangeAspect="1"/>
          </p:cNvPicPr>
          <p:nvPr/>
        </p:nvPicPr>
        <p:blipFill rotWithShape="1">
          <a:blip r:embed="rId2">
            <a:extLst>
              <a:ext uri="{28A0092B-C50C-407E-A947-70E740481C1C}">
                <a14:useLocalDpi xmlns:a14="http://schemas.microsoft.com/office/drawing/2010/main" val="0"/>
              </a:ext>
            </a:extLst>
          </a:blip>
          <a:srcRect l="30827" t="39679" r="49933" b="39348"/>
          <a:stretch/>
        </p:blipFill>
        <p:spPr>
          <a:xfrm>
            <a:off x="6890466" y="4434861"/>
            <a:ext cx="3015534" cy="2275734"/>
          </a:xfrm>
          <a:prstGeom prst="rect">
            <a:avLst/>
          </a:prstGeom>
        </p:spPr>
      </p:pic>
    </p:spTree>
    <p:extLst>
      <p:ext uri="{BB962C8B-B14F-4D97-AF65-F5344CB8AC3E}">
        <p14:creationId xmlns:p14="http://schemas.microsoft.com/office/powerpoint/2010/main" val="2090279848"/>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110546" y="90637"/>
            <a:ext cx="9688487" cy="5994902"/>
          </a:xfrm>
        </p:spPr>
        <p:txBody>
          <a:bodyPr>
            <a:noAutofit/>
          </a:bodyPr>
          <a:lstStyle/>
          <a:p>
            <a:pPr marL="0" indent="0">
              <a:buNone/>
            </a:pPr>
            <a:r>
              <a:rPr lang="en-US" sz="2400" b="1" dirty="0" smtClean="0"/>
              <a:t>Selecting the nuclei</a:t>
            </a:r>
            <a:endParaRPr lang="en-US" sz="2400" dirty="0" smtClean="0"/>
          </a:p>
          <a:p>
            <a:r>
              <a:rPr lang="en-US" sz="2000" dirty="0" smtClean="0"/>
              <a:t>Prior starting any set up, pulse checks or measurements, make sure the channel routing is correct and all the channels that are going to be measured are active.</a:t>
            </a:r>
          </a:p>
          <a:p>
            <a:r>
              <a:rPr lang="en-US" sz="2000" dirty="0" smtClean="0"/>
              <a:t>To do so, type</a:t>
            </a:r>
            <a:r>
              <a:rPr lang="en-US" sz="2000" b="1" dirty="0" smtClean="0"/>
              <a:t> </a:t>
            </a:r>
            <a:r>
              <a:rPr lang="en-US" sz="2000" b="1" dirty="0" err="1" smtClean="0"/>
              <a:t>edasp</a:t>
            </a:r>
            <a:r>
              <a:rPr lang="en-US" sz="2000" b="1" dirty="0" smtClean="0"/>
              <a:t> </a:t>
            </a:r>
            <a:r>
              <a:rPr lang="en-US" sz="2000" dirty="0" smtClean="0"/>
              <a:t>on the cl</a:t>
            </a:r>
          </a:p>
          <a:p>
            <a:r>
              <a:rPr lang="en-US" sz="2000" dirty="0" smtClean="0"/>
              <a:t>set the desired  nuclei from the pop-up menus: typically channel 1 – </a:t>
            </a:r>
            <a:r>
              <a:rPr lang="en-US" sz="2000" baseline="30000" dirty="0" smtClean="0"/>
              <a:t>1</a:t>
            </a:r>
            <a:r>
              <a:rPr lang="en-US" sz="2000" dirty="0" smtClean="0"/>
              <a:t>H, channel 2 - </a:t>
            </a:r>
            <a:r>
              <a:rPr lang="en-US" sz="2000" baseline="30000" dirty="0" smtClean="0"/>
              <a:t>13</a:t>
            </a:r>
            <a:r>
              <a:rPr lang="en-US" sz="2000" dirty="0" smtClean="0"/>
              <a:t>C, channel 3 – </a:t>
            </a:r>
            <a:r>
              <a:rPr lang="en-US" sz="2000" baseline="30000" dirty="0" smtClean="0"/>
              <a:t>15</a:t>
            </a:r>
            <a:r>
              <a:rPr lang="en-US" sz="2000" dirty="0" smtClean="0"/>
              <a:t>N</a:t>
            </a:r>
          </a:p>
          <a:p>
            <a:r>
              <a:rPr lang="en-US" sz="2000" dirty="0" smtClean="0"/>
              <a:t>Click on Default to set proper routing</a:t>
            </a:r>
          </a:p>
          <a:p>
            <a:pPr marL="0" indent="0">
              <a:buNone/>
            </a:pPr>
            <a:r>
              <a:rPr lang="en-US" sz="2000" dirty="0" smtClean="0"/>
              <a:t>for the channels and Save and Close</a:t>
            </a:r>
          </a:p>
          <a:p>
            <a:pPr marL="0" indent="0">
              <a:buNone/>
            </a:pPr>
            <a:r>
              <a:rPr lang="en-US" sz="2000" dirty="0" smtClean="0"/>
              <a:t>the settings</a:t>
            </a:r>
            <a:r>
              <a:rPr lang="en-US" sz="2400" dirty="0" smtClean="0"/>
              <a:t>.</a:t>
            </a:r>
            <a:endParaRPr lang="en-US" sz="2400" dirty="0"/>
          </a:p>
        </p:txBody>
      </p:sp>
      <p:pic>
        <p:nvPicPr>
          <p:cNvPr id="4" name="Obrázek 3"/>
          <p:cNvPicPr>
            <a:picLocks noChangeAspect="1"/>
          </p:cNvPicPr>
          <p:nvPr/>
        </p:nvPicPr>
        <p:blipFill rotWithShape="1">
          <a:blip r:embed="rId2" cstate="print">
            <a:extLst>
              <a:ext uri="{28A0092B-C50C-407E-A947-70E740481C1C}">
                <a14:useLocalDpi xmlns:a14="http://schemas.microsoft.com/office/drawing/2010/main" val="0"/>
              </a:ext>
            </a:extLst>
          </a:blip>
          <a:srcRect l="16879" t="18254" r="24904" b="18697"/>
          <a:stretch/>
        </p:blipFill>
        <p:spPr>
          <a:xfrm>
            <a:off x="4203686" y="2529483"/>
            <a:ext cx="5702314" cy="4275309"/>
          </a:xfrm>
          <a:prstGeom prst="rect">
            <a:avLst/>
          </a:prstGeom>
        </p:spPr>
      </p:pic>
      <p:sp>
        <p:nvSpPr>
          <p:cNvPr id="5" name="Oval 4"/>
          <p:cNvSpPr/>
          <p:nvPr/>
        </p:nvSpPr>
        <p:spPr>
          <a:xfrm>
            <a:off x="5837051" y="3374435"/>
            <a:ext cx="580981" cy="208142"/>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Oval 5"/>
          <p:cNvSpPr/>
          <p:nvPr/>
        </p:nvSpPr>
        <p:spPr>
          <a:xfrm>
            <a:off x="5826642" y="3939812"/>
            <a:ext cx="580981" cy="208142"/>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Oval 6"/>
          <p:cNvSpPr/>
          <p:nvPr/>
        </p:nvSpPr>
        <p:spPr>
          <a:xfrm>
            <a:off x="5824623" y="4525838"/>
            <a:ext cx="580981" cy="208142"/>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Oval 7"/>
          <p:cNvSpPr/>
          <p:nvPr/>
        </p:nvSpPr>
        <p:spPr>
          <a:xfrm>
            <a:off x="5839383" y="5091215"/>
            <a:ext cx="580981" cy="208142"/>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390883460"/>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76987" y="83992"/>
            <a:ext cx="9747407" cy="6774008"/>
          </a:xfrm>
        </p:spPr>
        <p:txBody>
          <a:bodyPr>
            <a:noAutofit/>
          </a:bodyPr>
          <a:lstStyle/>
          <a:p>
            <a:pPr marL="0" indent="0">
              <a:buNone/>
            </a:pPr>
            <a:r>
              <a:rPr lang="en-US" sz="2400" b="1" dirty="0" err="1" smtClean="0"/>
              <a:t>Tunning</a:t>
            </a:r>
            <a:r>
              <a:rPr lang="en-US" sz="2400" b="1" dirty="0" smtClean="0"/>
              <a:t> and matching the probe</a:t>
            </a:r>
          </a:p>
          <a:p>
            <a:pPr lvl="1"/>
            <a:r>
              <a:rPr lang="en-US" sz="2000" dirty="0" smtClean="0"/>
              <a:t>For obtaining optimal signal-to-noise ratio, one needs to tune the probe with the sample inserted. It is done by adjusting two mutually interactive capacitors. One tunes the circuit to the desired resonance frequency (</a:t>
            </a:r>
            <a:r>
              <a:rPr lang="en-US" sz="2000" b="1" dirty="0" smtClean="0"/>
              <a:t>tuning</a:t>
            </a:r>
            <a:r>
              <a:rPr lang="en-US" sz="2000" dirty="0" smtClean="0"/>
              <a:t>) and the other matches the impedance (</a:t>
            </a:r>
            <a:r>
              <a:rPr lang="en-US" sz="2000" b="1" dirty="0" smtClean="0"/>
              <a:t>matching</a:t>
            </a:r>
            <a:r>
              <a:rPr lang="en-US" sz="2000" dirty="0" smtClean="0"/>
              <a:t>). Tuning/Matching can be achieved either manually directly on the </a:t>
            </a:r>
            <a:r>
              <a:rPr lang="en-US" sz="2000" dirty="0" err="1" smtClean="0"/>
              <a:t>probehead</a:t>
            </a:r>
            <a:r>
              <a:rPr lang="en-US" sz="2000" dirty="0" smtClean="0"/>
              <a:t> that is NOT equipped with ATM unit or automatically from a PC in case the </a:t>
            </a:r>
            <a:r>
              <a:rPr lang="en-US" sz="2000" dirty="0" err="1" smtClean="0"/>
              <a:t>probehead</a:t>
            </a:r>
            <a:r>
              <a:rPr lang="en-US" sz="2000" dirty="0" smtClean="0"/>
              <a:t> IS equipped with the ATM unit.  Automatic Tuning/Matching Automatically (</a:t>
            </a:r>
            <a:r>
              <a:rPr lang="en-US" sz="2000" dirty="0" err="1" smtClean="0"/>
              <a:t>atma</a:t>
            </a:r>
            <a:r>
              <a:rPr lang="en-US" sz="2000" dirty="0" smtClean="0"/>
              <a:t>)</a:t>
            </a:r>
          </a:p>
          <a:p>
            <a:pPr lvl="1"/>
            <a:r>
              <a:rPr lang="en-US" sz="2000" dirty="0" smtClean="0"/>
              <a:t>Start with </a:t>
            </a:r>
            <a:r>
              <a:rPr lang="en-US" sz="2000" b="1" dirty="0" err="1" smtClean="0"/>
              <a:t>atma</a:t>
            </a:r>
            <a:r>
              <a:rPr lang="en-US" sz="2000" b="1" dirty="0" smtClean="0"/>
              <a:t> </a:t>
            </a:r>
            <a:r>
              <a:rPr lang="en-US" sz="2000" dirty="0" smtClean="0"/>
              <a:t>(</a:t>
            </a:r>
            <a:r>
              <a:rPr lang="en-US" sz="2000" dirty="0" err="1" smtClean="0"/>
              <a:t>AutoTuneMatchAuto</a:t>
            </a:r>
            <a:r>
              <a:rPr lang="en-US" sz="2000" dirty="0" smtClean="0"/>
              <a:t>)on the cl – typically, this will tune the </a:t>
            </a:r>
            <a:r>
              <a:rPr lang="en-US" sz="2000" dirty="0" err="1" smtClean="0"/>
              <a:t>probehead</a:t>
            </a:r>
            <a:r>
              <a:rPr lang="en-US" sz="2000" dirty="0" smtClean="0"/>
              <a:t> automatically without any human intervention</a:t>
            </a:r>
          </a:p>
          <a:p>
            <a:pPr lvl="1"/>
            <a:r>
              <a:rPr lang="en-US" sz="2000" dirty="0" smtClean="0"/>
              <a:t>Once </a:t>
            </a:r>
            <a:r>
              <a:rPr lang="en-US" sz="2000" dirty="0" err="1" smtClean="0"/>
              <a:t>atma</a:t>
            </a:r>
            <a:r>
              <a:rPr lang="en-US" sz="2000" dirty="0" smtClean="0"/>
              <a:t> is done, it is recommended to check the tuning manually</a:t>
            </a:r>
          </a:p>
          <a:p>
            <a:pPr lvl="1"/>
            <a:r>
              <a:rPr lang="en-US" sz="2000" dirty="0" smtClean="0"/>
              <a:t>Type </a:t>
            </a:r>
            <a:r>
              <a:rPr lang="en-US" sz="2000" b="1" dirty="0" err="1" smtClean="0"/>
              <a:t>atmm</a:t>
            </a:r>
            <a:r>
              <a:rPr lang="en-US" sz="2000" b="1" dirty="0" smtClean="0"/>
              <a:t> (</a:t>
            </a:r>
            <a:r>
              <a:rPr lang="en-US" sz="2000" dirty="0" smtClean="0"/>
              <a:t>Automatic Tuning/Matching Manual</a:t>
            </a:r>
            <a:r>
              <a:rPr lang="en-US" sz="2000" b="1" dirty="0" smtClean="0"/>
              <a:t>) </a:t>
            </a:r>
            <a:r>
              <a:rPr lang="en-US" sz="2000" dirty="0" smtClean="0"/>
              <a:t>on the cl – window with a black wobbling curve that needs to be </a:t>
            </a:r>
            <a:r>
              <a:rPr lang="en-US" sz="2000" dirty="0" err="1" smtClean="0"/>
              <a:t>ftuned</a:t>
            </a:r>
            <a:r>
              <a:rPr lang="en-US" sz="2000" dirty="0" smtClean="0"/>
              <a:t> to the minimum indicated by vertical red line is opened</a:t>
            </a:r>
          </a:p>
          <a:p>
            <a:pPr lvl="1"/>
            <a:r>
              <a:rPr lang="en-US" sz="2000" dirty="0" smtClean="0"/>
              <a:t>The precision of the displayed curve is driven by wobble sweep width. Set it prior wobbling by command </a:t>
            </a:r>
            <a:r>
              <a:rPr lang="en-US" sz="2000" b="1" dirty="0" err="1" smtClean="0"/>
              <a:t>wbsw</a:t>
            </a:r>
            <a:r>
              <a:rPr lang="en-US" sz="2000" dirty="0" smtClean="0"/>
              <a:t> on the cl to 2 MHz or click </a:t>
            </a:r>
            <a:r>
              <a:rPr lang="en-US" sz="2000" dirty="0" err="1" smtClean="0"/>
              <a:t>wbsw</a:t>
            </a:r>
            <a:r>
              <a:rPr lang="en-US" sz="2000" dirty="0" smtClean="0"/>
              <a:t> icon and set it there.</a:t>
            </a:r>
          </a:p>
          <a:p>
            <a:pPr lvl="1"/>
            <a:r>
              <a:rPr lang="en-US" sz="2000" dirty="0" smtClean="0"/>
              <a:t>N.B. Sometimes the </a:t>
            </a:r>
            <a:r>
              <a:rPr lang="en-US" sz="2000" dirty="0" err="1" smtClean="0"/>
              <a:t>atmm</a:t>
            </a:r>
            <a:r>
              <a:rPr lang="en-US" sz="2000" dirty="0" smtClean="0"/>
              <a:t> gets stuck when trying to change the sweep width. Using of  following command and its option </a:t>
            </a:r>
            <a:r>
              <a:rPr lang="en-US" sz="2000" b="1" dirty="0" err="1" smtClean="0"/>
              <a:t>atmm</a:t>
            </a:r>
            <a:r>
              <a:rPr lang="en-US" sz="2000" b="1" dirty="0" smtClean="0"/>
              <a:t> </a:t>
            </a:r>
            <a:r>
              <a:rPr lang="en-US" sz="2000" b="1" dirty="0" err="1" smtClean="0"/>
              <a:t>manwbsw</a:t>
            </a:r>
            <a:r>
              <a:rPr lang="en-US" sz="2000" dirty="0" smtClean="0"/>
              <a:t> has proven to improve the wobble behavior. Again, create own macro or use </a:t>
            </a:r>
            <a:r>
              <a:rPr lang="en-US" sz="2000" b="1" dirty="0" err="1" smtClean="0"/>
              <a:t>wkk</a:t>
            </a:r>
            <a:r>
              <a:rPr lang="en-US" sz="2000" dirty="0" smtClean="0"/>
              <a:t>.</a:t>
            </a:r>
            <a:endParaRPr lang="en-US" sz="2000" b="1" dirty="0" smtClean="0"/>
          </a:p>
        </p:txBody>
      </p:sp>
    </p:spTree>
    <p:extLst>
      <p:ext uri="{BB962C8B-B14F-4D97-AF65-F5344CB8AC3E}">
        <p14:creationId xmlns:p14="http://schemas.microsoft.com/office/powerpoint/2010/main" val="2092425586"/>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76987" y="83992"/>
            <a:ext cx="9747407" cy="6774008"/>
          </a:xfrm>
        </p:spPr>
        <p:txBody>
          <a:bodyPr>
            <a:noAutofit/>
          </a:bodyPr>
          <a:lstStyle/>
          <a:p>
            <a:pPr marL="0" lvl="1" indent="0">
              <a:buNone/>
            </a:pPr>
            <a:r>
              <a:rPr lang="en-US" b="1" dirty="0" err="1" smtClean="0"/>
              <a:t>Tunning</a:t>
            </a:r>
            <a:r>
              <a:rPr lang="en-US" b="1" dirty="0" smtClean="0"/>
              <a:t> and matching the probe</a:t>
            </a:r>
          </a:p>
          <a:p>
            <a:pPr lvl="1"/>
            <a:r>
              <a:rPr lang="en-US" sz="2000" dirty="0" smtClean="0"/>
              <a:t>While tuning the </a:t>
            </a:r>
            <a:r>
              <a:rPr lang="en-US" sz="2000" dirty="0" err="1" smtClean="0"/>
              <a:t>probehead</a:t>
            </a:r>
            <a:r>
              <a:rPr lang="en-US" sz="2000" dirty="0" smtClean="0"/>
              <a:t> „manually “ with </a:t>
            </a:r>
            <a:r>
              <a:rPr lang="en-US" sz="2000" dirty="0" err="1" smtClean="0"/>
              <a:t>atmm</a:t>
            </a:r>
            <a:r>
              <a:rPr lang="en-US" sz="2000" dirty="0" smtClean="0"/>
              <a:t>, keep an eye on the lock-level signal. It may drop significantly during the tuning so once finished, run </a:t>
            </a:r>
            <a:r>
              <a:rPr lang="en-US" sz="2000" dirty="0" err="1" smtClean="0"/>
              <a:t>topshim</a:t>
            </a:r>
            <a:r>
              <a:rPr lang="en-US" sz="2000" dirty="0" smtClean="0"/>
              <a:t> once again. Typically one is tuning the channels starting at lowest frequency (typically, </a:t>
            </a:r>
            <a:r>
              <a:rPr lang="en-US" sz="2000" baseline="30000" dirty="0" smtClean="0"/>
              <a:t>15</a:t>
            </a:r>
            <a:r>
              <a:rPr lang="en-US" sz="2000" dirty="0" smtClean="0"/>
              <a:t>N followed by </a:t>
            </a:r>
            <a:r>
              <a:rPr lang="en-US" sz="2000" baseline="30000" dirty="0" smtClean="0"/>
              <a:t>13</a:t>
            </a:r>
            <a:r>
              <a:rPr lang="en-US" sz="2000" dirty="0" smtClean="0"/>
              <a:t>C and then </a:t>
            </a:r>
            <a:r>
              <a:rPr lang="en-US" sz="2000" baseline="30000" dirty="0" smtClean="0"/>
              <a:t>1</a:t>
            </a:r>
            <a:r>
              <a:rPr lang="en-US" sz="2000" dirty="0" smtClean="0"/>
              <a:t>H) but in case of (</a:t>
            </a:r>
            <a:r>
              <a:rPr lang="en-US" sz="2000" dirty="0" err="1" smtClean="0"/>
              <a:t>cryo</a:t>
            </a:r>
            <a:r>
              <a:rPr lang="en-US" sz="2000" dirty="0" smtClean="0"/>
              <a:t>)-</a:t>
            </a:r>
            <a:r>
              <a:rPr lang="en-US" sz="2000" dirty="0" err="1" smtClean="0"/>
              <a:t>probeheads</a:t>
            </a:r>
            <a:r>
              <a:rPr lang="en-US" sz="2000" dirty="0" smtClean="0"/>
              <a:t> with a new design (lock signal is dropping while tuning/matching) are supposed to be tuned from highest frequencies down (i.e. </a:t>
            </a:r>
            <a:r>
              <a:rPr lang="en-US" sz="2000" baseline="30000" dirty="0" smtClean="0"/>
              <a:t>1</a:t>
            </a:r>
            <a:r>
              <a:rPr lang="en-US" sz="2000" dirty="0" smtClean="0"/>
              <a:t>H-&gt;</a:t>
            </a:r>
            <a:r>
              <a:rPr lang="en-US" sz="2000" baseline="30000" dirty="0" smtClean="0"/>
              <a:t>13</a:t>
            </a:r>
            <a:r>
              <a:rPr lang="en-US" sz="2000" dirty="0" smtClean="0"/>
              <a:t>C-&gt;</a:t>
            </a:r>
            <a:r>
              <a:rPr lang="en-US" sz="2000" baseline="30000" dirty="0" smtClean="0"/>
              <a:t>15</a:t>
            </a:r>
            <a:r>
              <a:rPr lang="en-US" sz="2000" dirty="0" smtClean="0"/>
              <a:t>N). In any case, check the tuning curve of a given nuclei iteratively.</a:t>
            </a:r>
          </a:p>
          <a:p>
            <a:pPr lvl="1"/>
            <a:r>
              <a:rPr lang="en-US" sz="2000" dirty="0" smtClean="0"/>
              <a:t>Tune/match each channel starting from the nuclei with the lowest frequency (on the 850/950MHz spectrometers in reversed order)</a:t>
            </a:r>
          </a:p>
          <a:p>
            <a:pPr lvl="1"/>
            <a:r>
              <a:rPr lang="en-US" sz="2000" dirty="0" smtClean="0"/>
              <a:t>Adjust the displayed sweep width (parameter WBSW (wobble sweep width) in the upper right corner, </a:t>
            </a:r>
            <a:r>
              <a:rPr lang="en-US" sz="2000" i="1" dirty="0" smtClean="0"/>
              <a:t>vide infra</a:t>
            </a:r>
            <a:r>
              <a:rPr lang="en-US" sz="2000" dirty="0" smtClean="0"/>
              <a:t>)</a:t>
            </a:r>
          </a:p>
          <a:p>
            <a:pPr lvl="1"/>
            <a:r>
              <a:rPr lang="en-US" sz="2000" dirty="0" smtClean="0"/>
              <a:t>Get the minimum of the curve to required position by clicking the arrows that represent expected step of the tune/match</a:t>
            </a:r>
          </a:p>
          <a:p>
            <a:pPr lvl="1"/>
            <a:r>
              <a:rPr lang="en-US" sz="2000" dirty="0" smtClean="0"/>
              <a:t>Start with matching (get the minimum to the bottom), then tune (center the minimum on the reference line). As tune/match are interconnected, the procedure becomes iterative but optimum has to be always reached.</a:t>
            </a:r>
          </a:p>
          <a:p>
            <a:pPr lvl="1"/>
            <a:r>
              <a:rPr lang="en-US" sz="2000" dirty="0" smtClean="0"/>
              <a:t>For samples with high salt [c(</a:t>
            </a:r>
            <a:r>
              <a:rPr lang="en-US" sz="2000" dirty="0" err="1" smtClean="0"/>
              <a:t>NaCl</a:t>
            </a:r>
            <a:r>
              <a:rPr lang="en-US" sz="2000" dirty="0" smtClean="0"/>
              <a:t>)&gt;=250~300mM], use either shaped NMR-tube or 3mm tube. Both tubes require special rotors and extremely gentle handling!</a:t>
            </a:r>
            <a:endParaRPr lang="en-US" sz="2000" dirty="0"/>
          </a:p>
        </p:txBody>
      </p:sp>
    </p:spTree>
    <p:extLst>
      <p:ext uri="{BB962C8B-B14F-4D97-AF65-F5344CB8AC3E}">
        <p14:creationId xmlns:p14="http://schemas.microsoft.com/office/powerpoint/2010/main" val="236200897"/>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ázek 3"/>
          <p:cNvPicPr>
            <a:picLocks noChangeAspect="1"/>
          </p:cNvPicPr>
          <p:nvPr/>
        </p:nvPicPr>
        <p:blipFill rotWithShape="1">
          <a:blip r:embed="rId2" cstate="print">
            <a:extLst>
              <a:ext uri="{28A0092B-C50C-407E-A947-70E740481C1C}">
                <a14:useLocalDpi xmlns:a14="http://schemas.microsoft.com/office/drawing/2010/main" val="0"/>
              </a:ext>
            </a:extLst>
          </a:blip>
          <a:srcRect l="25734" t="19239" r="17983" b="3555"/>
          <a:stretch/>
        </p:blipFill>
        <p:spPr>
          <a:xfrm>
            <a:off x="1421534" y="71173"/>
            <a:ext cx="7019710" cy="6666509"/>
          </a:xfrm>
          <a:prstGeom prst="rect">
            <a:avLst/>
          </a:prstGeom>
        </p:spPr>
      </p:pic>
      <p:sp>
        <p:nvSpPr>
          <p:cNvPr id="5" name="Oval 4"/>
          <p:cNvSpPr/>
          <p:nvPr/>
        </p:nvSpPr>
        <p:spPr>
          <a:xfrm>
            <a:off x="7072395" y="1190150"/>
            <a:ext cx="520065" cy="28448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Oval 5"/>
          <p:cNvSpPr/>
          <p:nvPr/>
        </p:nvSpPr>
        <p:spPr>
          <a:xfrm>
            <a:off x="4511097" y="5333602"/>
            <a:ext cx="520065" cy="28448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40876279"/>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850_01.png"/>
          <p:cNvPicPr>
            <a:picLocks noChangeAspect="1"/>
          </p:cNvPicPr>
          <p:nvPr/>
        </p:nvPicPr>
        <p:blipFill rotWithShape="1">
          <a:blip r:embed="rId2">
            <a:extLst>
              <a:ext uri="{28A0092B-C50C-407E-A947-70E740481C1C}">
                <a14:useLocalDpi xmlns:a14="http://schemas.microsoft.com/office/drawing/2010/main" val="0"/>
              </a:ext>
            </a:extLst>
          </a:blip>
          <a:srcRect r="18834"/>
          <a:stretch/>
        </p:blipFill>
        <p:spPr>
          <a:xfrm>
            <a:off x="926634" y="0"/>
            <a:ext cx="8040370" cy="6858000"/>
          </a:xfrm>
          <a:prstGeom prst="rect">
            <a:avLst/>
          </a:prstGeom>
        </p:spPr>
      </p:pic>
      <p:sp>
        <p:nvSpPr>
          <p:cNvPr id="5" name="Oval 4"/>
          <p:cNvSpPr/>
          <p:nvPr/>
        </p:nvSpPr>
        <p:spPr>
          <a:xfrm>
            <a:off x="7869086" y="2100322"/>
            <a:ext cx="520065" cy="20320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Oval 5"/>
          <p:cNvSpPr/>
          <p:nvPr/>
        </p:nvSpPr>
        <p:spPr>
          <a:xfrm>
            <a:off x="4657891" y="3278882"/>
            <a:ext cx="891540" cy="28448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Oval 6"/>
          <p:cNvSpPr/>
          <p:nvPr/>
        </p:nvSpPr>
        <p:spPr>
          <a:xfrm>
            <a:off x="3493936" y="1521202"/>
            <a:ext cx="371475" cy="28448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9" name="Straight Connector 8"/>
          <p:cNvCxnSpPr>
            <a:stCxn id="7" idx="5"/>
            <a:endCxn id="6" idx="1"/>
          </p:cNvCxnSpPr>
          <p:nvPr/>
        </p:nvCxnSpPr>
        <p:spPr>
          <a:xfrm>
            <a:off x="3811010" y="1764021"/>
            <a:ext cx="977444" cy="1556522"/>
          </a:xfrm>
          <a:prstGeom prst="line">
            <a:avLst/>
          </a:prstGeom>
          <a:ln w="28575" cmpd="sng">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flipH="1">
            <a:off x="5582451" y="2252722"/>
            <a:ext cx="2270125" cy="1127760"/>
          </a:xfrm>
          <a:prstGeom prst="line">
            <a:avLst/>
          </a:prstGeom>
          <a:ln w="28575" cmpd="sng">
            <a:solidFill>
              <a:srgbClr val="FF0000"/>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48934898"/>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ástupný symbol pro obsah 2"/>
          <p:cNvSpPr txBox="1">
            <a:spLocks/>
          </p:cNvSpPr>
          <p:nvPr/>
        </p:nvSpPr>
        <p:spPr>
          <a:xfrm>
            <a:off x="35097" y="-17279"/>
            <a:ext cx="9175827" cy="41040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b="1" dirty="0" smtClean="0"/>
              <a:t>Creating a dataset</a:t>
            </a:r>
          </a:p>
          <a:p>
            <a:r>
              <a:rPr lang="en-US" sz="2000" dirty="0" smtClean="0"/>
              <a:t>Steps involving </a:t>
            </a:r>
            <a:r>
              <a:rPr lang="en-US" sz="2000" dirty="0" err="1" smtClean="0"/>
              <a:t>edasp</a:t>
            </a:r>
            <a:r>
              <a:rPr lang="en-US" sz="2000" dirty="0" smtClean="0"/>
              <a:t> and </a:t>
            </a:r>
            <a:r>
              <a:rPr lang="en-US" sz="2000" dirty="0" err="1" smtClean="0"/>
              <a:t>atma</a:t>
            </a:r>
            <a:r>
              <a:rPr lang="en-US" sz="2000" dirty="0" smtClean="0"/>
              <a:t>/</a:t>
            </a:r>
            <a:r>
              <a:rPr lang="en-US" sz="2000" dirty="0" err="1" smtClean="0"/>
              <a:t>atmm</a:t>
            </a:r>
            <a:r>
              <a:rPr lang="en-US" sz="2000" dirty="0" smtClean="0"/>
              <a:t> require an existing dataset. Each user typically keeps in his data-tree directory Setup/Calibration or something similar. In those dataset one usually doesn‘t change more than power-levels, (de)activates nuclei but not much more ...</a:t>
            </a:r>
          </a:p>
          <a:p>
            <a:r>
              <a:rPr lang="en-US" sz="2000" dirty="0" smtClean="0"/>
              <a:t>If one wants to create a dataset, there are several ways to do it</a:t>
            </a:r>
          </a:p>
          <a:p>
            <a:pPr lvl="1"/>
            <a:r>
              <a:rPr lang="en-US" sz="2000" dirty="0" smtClean="0"/>
              <a:t>Copy an existing dataset</a:t>
            </a:r>
          </a:p>
          <a:p>
            <a:pPr lvl="2"/>
            <a:r>
              <a:rPr lang="en-US" dirty="0" smtClean="0"/>
              <a:t>Select a dataset that was working previously ideally by clicking right button in the browser and open a s a new window. Often, different set is selected in browser and different in the window. Always check which spectrum you are working with!!!</a:t>
            </a:r>
          </a:p>
        </p:txBody>
      </p:sp>
      <p:pic>
        <p:nvPicPr>
          <p:cNvPr id="3" name="Picture 2" descr="open_data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37280"/>
            <a:ext cx="2414864" cy="1976720"/>
          </a:xfrm>
          <a:prstGeom prst="rect">
            <a:avLst/>
          </a:prstGeom>
        </p:spPr>
      </p:pic>
      <p:grpSp>
        <p:nvGrpSpPr>
          <p:cNvPr id="18" name="Group 17"/>
          <p:cNvGrpSpPr/>
          <p:nvPr/>
        </p:nvGrpSpPr>
        <p:grpSpPr>
          <a:xfrm>
            <a:off x="3148740" y="3650402"/>
            <a:ext cx="6167637" cy="3207598"/>
            <a:chOff x="3875372" y="3650402"/>
            <a:chExt cx="7590938" cy="3207598"/>
          </a:xfrm>
        </p:grpSpPr>
        <p:pic>
          <p:nvPicPr>
            <p:cNvPr id="2" name="Picture 1" descr="select_datase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22173" y="3740926"/>
              <a:ext cx="7544137" cy="3117074"/>
            </a:xfrm>
            <a:prstGeom prst="rect">
              <a:avLst/>
            </a:prstGeom>
          </p:spPr>
        </p:pic>
        <p:sp>
          <p:nvSpPr>
            <p:cNvPr id="7" name="Rectangle 6"/>
            <p:cNvSpPr/>
            <p:nvPr/>
          </p:nvSpPr>
          <p:spPr>
            <a:xfrm>
              <a:off x="4570110" y="3974400"/>
              <a:ext cx="1542603" cy="2491364"/>
            </a:xfrm>
            <a:prstGeom prst="rect">
              <a:avLst/>
            </a:prstGeom>
            <a:blipFill rotWithShape="1">
              <a:blip r:embed="rId4">
                <a:alphaModFix amt="73000"/>
              </a:blip>
              <a:tile tx="0" ty="0" sx="100000" sy="100000" flip="none" algn="tl"/>
            </a:bli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8" name="Oval 7"/>
            <p:cNvSpPr/>
            <p:nvPr/>
          </p:nvSpPr>
          <p:spPr>
            <a:xfrm>
              <a:off x="3875372" y="6354722"/>
              <a:ext cx="1097280" cy="28448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9" name="Oval 8"/>
            <p:cNvSpPr/>
            <p:nvPr/>
          </p:nvSpPr>
          <p:spPr>
            <a:xfrm>
              <a:off x="8725540" y="3650402"/>
              <a:ext cx="2729971" cy="28448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1" name="Rectangle 10"/>
            <p:cNvSpPr/>
            <p:nvPr/>
          </p:nvSpPr>
          <p:spPr>
            <a:xfrm>
              <a:off x="9404930" y="3680640"/>
              <a:ext cx="910215" cy="181440"/>
            </a:xfrm>
            <a:prstGeom prst="rect">
              <a:avLst/>
            </a:prstGeom>
            <a:blipFill rotWithShape="1">
              <a:blip r:embed="rId4">
                <a:alphaModFix amt="73000"/>
              </a:blip>
              <a:tile tx="0" ty="0" sx="100000" sy="100000" flip="none" algn="tl"/>
            </a:bli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6" name="Freeform 15"/>
            <p:cNvSpPr/>
            <p:nvPr/>
          </p:nvSpPr>
          <p:spPr>
            <a:xfrm>
              <a:off x="5019346" y="3931200"/>
              <a:ext cx="5416746" cy="2583360"/>
            </a:xfrm>
            <a:custGeom>
              <a:avLst/>
              <a:gdLst>
                <a:gd name="connsiteX0" fmla="*/ 0 w 5485860"/>
                <a:gd name="connsiteY0" fmla="*/ 2669760 h 2669760"/>
                <a:gd name="connsiteX1" fmla="*/ 2816363 w 5485860"/>
                <a:gd name="connsiteY1" fmla="*/ 2039040 h 2669760"/>
                <a:gd name="connsiteX2" fmla="*/ 5485860 w 5485860"/>
                <a:gd name="connsiteY2" fmla="*/ 0 h 2669760"/>
              </a:gdLst>
              <a:ahLst/>
              <a:cxnLst>
                <a:cxn ang="0">
                  <a:pos x="connsiteX0" y="connsiteY0"/>
                </a:cxn>
                <a:cxn ang="0">
                  <a:pos x="connsiteX1" y="connsiteY1"/>
                </a:cxn>
                <a:cxn ang="0">
                  <a:pos x="connsiteX2" y="connsiteY2"/>
                </a:cxn>
              </a:cxnLst>
              <a:rect l="l" t="t" r="r" b="b"/>
              <a:pathLst>
                <a:path w="5485860" h="2669760">
                  <a:moveTo>
                    <a:pt x="0" y="2669760"/>
                  </a:moveTo>
                  <a:cubicBezTo>
                    <a:pt x="951026" y="2576880"/>
                    <a:pt x="1902053" y="2484000"/>
                    <a:pt x="2816363" y="2039040"/>
                  </a:cubicBezTo>
                  <a:cubicBezTo>
                    <a:pt x="3730673" y="1594080"/>
                    <a:pt x="4608266" y="797040"/>
                    <a:pt x="5485860" y="0"/>
                  </a:cubicBezTo>
                </a:path>
              </a:pathLst>
            </a:custGeom>
            <a:ln w="28575" cmpd="sng">
              <a:solidFill>
                <a:srgbClr val="FF0000"/>
              </a:solidFill>
              <a:headEnd type="triangle"/>
              <a:tailEnd type="triangle"/>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2400"/>
            </a:p>
          </p:txBody>
        </p:sp>
        <p:sp>
          <p:nvSpPr>
            <p:cNvPr id="17" name="TextBox 16"/>
            <p:cNvSpPr txBox="1"/>
            <p:nvPr/>
          </p:nvSpPr>
          <p:spPr>
            <a:xfrm rot="19726494">
              <a:off x="8068964" y="5371373"/>
              <a:ext cx="414681" cy="461665"/>
            </a:xfrm>
            <a:prstGeom prst="rect">
              <a:avLst/>
            </a:prstGeom>
            <a:noFill/>
          </p:spPr>
          <p:txBody>
            <a:bodyPr wrap="square" rtlCol="0">
              <a:spAutoFit/>
            </a:bodyPr>
            <a:lstStyle/>
            <a:p>
              <a:r>
                <a:rPr lang="en-US" sz="2400" smtClean="0">
                  <a:solidFill>
                    <a:srgbClr val="FF0000"/>
                  </a:solidFill>
                </a:rPr>
                <a:t>X</a:t>
              </a:r>
              <a:endParaRPr lang="en-US" sz="2400">
                <a:solidFill>
                  <a:srgbClr val="FF0000"/>
                </a:solidFill>
              </a:endParaRPr>
            </a:p>
          </p:txBody>
        </p:sp>
      </p:grpSp>
      <p:sp>
        <p:nvSpPr>
          <p:cNvPr id="19" name="Rectangle 18"/>
          <p:cNvSpPr/>
          <p:nvPr/>
        </p:nvSpPr>
        <p:spPr>
          <a:xfrm>
            <a:off x="942563" y="4299600"/>
            <a:ext cx="739550" cy="181440"/>
          </a:xfrm>
          <a:prstGeom prst="rect">
            <a:avLst/>
          </a:prstGeom>
          <a:blipFill rotWithShape="1">
            <a:blip r:embed="rId4">
              <a:alphaModFix amt="73000"/>
            </a:blip>
            <a:tile tx="0" ty="0" sx="100000" sy="100000" flip="none" algn="tl"/>
          </a:bli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Tree>
    <p:extLst>
      <p:ext uri="{BB962C8B-B14F-4D97-AF65-F5344CB8AC3E}">
        <p14:creationId xmlns:p14="http://schemas.microsoft.com/office/powerpoint/2010/main" val="2448157691"/>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ástupný symbol pro obsah 2"/>
          <p:cNvSpPr txBox="1">
            <a:spLocks/>
          </p:cNvSpPr>
          <p:nvPr/>
        </p:nvSpPr>
        <p:spPr>
          <a:xfrm>
            <a:off x="28078" y="-8640"/>
            <a:ext cx="7453528" cy="447552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b="1" dirty="0" smtClean="0"/>
              <a:t>Creating a dataset</a:t>
            </a:r>
          </a:p>
          <a:p>
            <a:pPr marL="449263" lvl="2" indent="-180975"/>
            <a:r>
              <a:rPr lang="en-US" sz="1800" dirty="0" smtClean="0"/>
              <a:t>Once being in the right dataset, type </a:t>
            </a:r>
            <a:r>
              <a:rPr lang="en-US" sz="1800" b="1" dirty="0" err="1" smtClean="0"/>
              <a:t>edc</a:t>
            </a:r>
            <a:r>
              <a:rPr lang="en-US" sz="1800" b="1" dirty="0" smtClean="0"/>
              <a:t> </a:t>
            </a:r>
            <a:r>
              <a:rPr lang="en-US" sz="1800" dirty="0" smtClean="0"/>
              <a:t>on cl and set the new destination of the experiment, experimental number, title, user ...</a:t>
            </a:r>
          </a:p>
          <a:p>
            <a:pPr marL="449263" lvl="2" indent="-180975"/>
            <a:r>
              <a:rPr lang="en-US" sz="1800" dirty="0" smtClean="0"/>
              <a:t>In case dataset should be copied to the next </a:t>
            </a:r>
            <a:r>
              <a:rPr lang="en-US" sz="1800" dirty="0" err="1" smtClean="0"/>
              <a:t>ExpNo</a:t>
            </a:r>
            <a:r>
              <a:rPr lang="en-US" sz="1800" dirty="0" smtClean="0"/>
              <a:t>, use command </a:t>
            </a:r>
            <a:r>
              <a:rPr lang="en-US" sz="1800" b="1" dirty="0" err="1" smtClean="0"/>
              <a:t>iexpno</a:t>
            </a:r>
            <a:r>
              <a:rPr lang="en-US" sz="1800" dirty="0" smtClean="0"/>
              <a:t> which will copy the dataset to next </a:t>
            </a:r>
            <a:r>
              <a:rPr lang="en-US" sz="1800" dirty="0" err="1" smtClean="0"/>
              <a:t>ExpNo</a:t>
            </a:r>
            <a:endParaRPr lang="en-US" sz="1800" dirty="0" smtClean="0"/>
          </a:p>
          <a:p>
            <a:pPr marL="914400" lvl="2" indent="0">
              <a:buNone/>
            </a:pPr>
            <a:endParaRPr lang="en-US" sz="1800" dirty="0" smtClean="0"/>
          </a:p>
          <a:p>
            <a:pPr marL="914400" lvl="2" indent="0">
              <a:buNone/>
            </a:pPr>
            <a:endParaRPr lang="en-US" sz="1800" dirty="0" smtClean="0"/>
          </a:p>
          <a:p>
            <a:pPr marL="914400" lvl="2" indent="0">
              <a:buNone/>
            </a:pPr>
            <a:endParaRPr lang="en-US" sz="1800" dirty="0" smtClean="0"/>
          </a:p>
          <a:p>
            <a:pPr marL="914400" lvl="2" indent="0">
              <a:buNone/>
            </a:pPr>
            <a:endParaRPr lang="en-US" sz="1800" dirty="0" smtClean="0"/>
          </a:p>
          <a:p>
            <a:pPr marL="914400" lvl="2" indent="0">
              <a:buNone/>
            </a:pPr>
            <a:endParaRPr lang="en-US" sz="1800" dirty="0" smtClean="0"/>
          </a:p>
          <a:p>
            <a:pPr marL="914400" lvl="2" indent="0">
              <a:buNone/>
            </a:pPr>
            <a:endParaRPr lang="en-US" sz="1800" dirty="0" smtClean="0"/>
          </a:p>
          <a:p>
            <a:pPr marL="914400" lvl="2" indent="0">
              <a:buNone/>
            </a:pPr>
            <a:endParaRPr lang="en-US" sz="1800" dirty="0" smtClean="0"/>
          </a:p>
          <a:p>
            <a:pPr marL="914400" lvl="2" indent="0">
              <a:buNone/>
            </a:pPr>
            <a:endParaRPr lang="en-US" sz="1800" dirty="0" smtClean="0"/>
          </a:p>
          <a:p>
            <a:pPr marL="268288" lvl="1" indent="0">
              <a:buNone/>
            </a:pPr>
            <a:endParaRPr lang="en-US" sz="1800" dirty="0" smtClean="0"/>
          </a:p>
          <a:p>
            <a:pPr marL="268288" lvl="1" indent="0">
              <a:buNone/>
            </a:pPr>
            <a:endParaRPr lang="en-US" sz="1800" dirty="0" smtClean="0"/>
          </a:p>
        </p:txBody>
      </p:sp>
      <p:grpSp>
        <p:nvGrpSpPr>
          <p:cNvPr id="12" name="Group 11"/>
          <p:cNvGrpSpPr/>
          <p:nvPr/>
        </p:nvGrpSpPr>
        <p:grpSpPr>
          <a:xfrm>
            <a:off x="6963590" y="86400"/>
            <a:ext cx="2877848" cy="4440960"/>
            <a:chOff x="8181817" y="665280"/>
            <a:chExt cx="3541967" cy="4440960"/>
          </a:xfrm>
        </p:grpSpPr>
        <p:pic>
          <p:nvPicPr>
            <p:cNvPr id="3" name="Picture 2" descr="edc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71726" y="665280"/>
              <a:ext cx="3452058" cy="4440960"/>
            </a:xfrm>
            <a:prstGeom prst="rect">
              <a:avLst/>
            </a:prstGeom>
          </p:spPr>
        </p:pic>
        <p:sp>
          <p:nvSpPr>
            <p:cNvPr id="5" name="Oval 4"/>
            <p:cNvSpPr/>
            <p:nvPr/>
          </p:nvSpPr>
          <p:spPr>
            <a:xfrm>
              <a:off x="8181817" y="1936162"/>
              <a:ext cx="517807" cy="413918"/>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Oval 6"/>
            <p:cNvSpPr/>
            <p:nvPr/>
          </p:nvSpPr>
          <p:spPr>
            <a:xfrm>
              <a:off x="8213956" y="2384640"/>
              <a:ext cx="347441" cy="25056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Oval 7"/>
            <p:cNvSpPr/>
            <p:nvPr/>
          </p:nvSpPr>
          <p:spPr>
            <a:xfrm>
              <a:off x="10500226" y="3219600"/>
              <a:ext cx="347441" cy="25056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Oval 8"/>
            <p:cNvSpPr/>
            <p:nvPr/>
          </p:nvSpPr>
          <p:spPr>
            <a:xfrm>
              <a:off x="8418191" y="2816640"/>
              <a:ext cx="315989" cy="30792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Oval 9"/>
            <p:cNvSpPr/>
            <p:nvPr/>
          </p:nvSpPr>
          <p:spPr>
            <a:xfrm>
              <a:off x="8409552" y="3401040"/>
              <a:ext cx="347441" cy="25056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4" name="Group 3"/>
          <p:cNvGrpSpPr/>
          <p:nvPr/>
        </p:nvGrpSpPr>
        <p:grpSpPr>
          <a:xfrm>
            <a:off x="3706246" y="1451520"/>
            <a:ext cx="2656439" cy="3049920"/>
            <a:chOff x="314671" y="976320"/>
            <a:chExt cx="3473205" cy="3196800"/>
          </a:xfrm>
        </p:grpSpPr>
        <p:pic>
          <p:nvPicPr>
            <p:cNvPr id="2" name="Picture 1" descr="edc0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6365" y="976320"/>
              <a:ext cx="3411511" cy="3196800"/>
            </a:xfrm>
            <a:prstGeom prst="rect">
              <a:avLst/>
            </a:prstGeom>
          </p:spPr>
        </p:pic>
        <p:sp>
          <p:nvSpPr>
            <p:cNvPr id="11" name="Oval 10"/>
            <p:cNvSpPr/>
            <p:nvPr/>
          </p:nvSpPr>
          <p:spPr>
            <a:xfrm>
              <a:off x="314671" y="2666640"/>
              <a:ext cx="347441" cy="25056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3" name="Rectangle 12"/>
          <p:cNvSpPr/>
          <p:nvPr/>
        </p:nvSpPr>
        <p:spPr>
          <a:xfrm>
            <a:off x="4903976" y="1995354"/>
            <a:ext cx="739550" cy="181440"/>
          </a:xfrm>
          <a:prstGeom prst="rect">
            <a:avLst/>
          </a:prstGeom>
          <a:blipFill rotWithShape="1">
            <a:blip r:embed="rId4">
              <a:alphaModFix amt="73000"/>
            </a:blip>
            <a:tile tx="0" ty="0" sx="100000" sy="100000" flip="none" algn="tl"/>
          </a:bli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4" name="Rectangle 13"/>
          <p:cNvSpPr/>
          <p:nvPr/>
        </p:nvSpPr>
        <p:spPr>
          <a:xfrm>
            <a:off x="8427668" y="717120"/>
            <a:ext cx="739550" cy="181440"/>
          </a:xfrm>
          <a:prstGeom prst="rect">
            <a:avLst/>
          </a:prstGeom>
          <a:blipFill rotWithShape="1">
            <a:blip r:embed="rId4">
              <a:alphaModFix amt="73000"/>
            </a:blip>
            <a:tile tx="0" ty="0" sx="100000" sy="100000" flip="none" algn="tl"/>
          </a:blip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5" name="TextBox 14"/>
          <p:cNvSpPr txBox="1"/>
          <p:nvPr/>
        </p:nvSpPr>
        <p:spPr>
          <a:xfrm>
            <a:off x="86399" y="4518720"/>
            <a:ext cx="9347687" cy="2308324"/>
          </a:xfrm>
          <a:prstGeom prst="rect">
            <a:avLst/>
          </a:prstGeom>
          <a:noFill/>
        </p:spPr>
        <p:txBody>
          <a:bodyPr wrap="square" rtlCol="0">
            <a:spAutoFit/>
          </a:bodyPr>
          <a:lstStyle/>
          <a:p>
            <a:pPr marL="554038" lvl="1" indent="-285750">
              <a:buFont typeface="Arial"/>
              <a:buChar char="•"/>
            </a:pPr>
            <a:r>
              <a:rPr lang="en-US" dirty="0"/>
              <a:t>If creating a new dataset, type </a:t>
            </a:r>
            <a:r>
              <a:rPr lang="en-US" b="1" dirty="0" err="1"/>
              <a:t>rpar</a:t>
            </a:r>
            <a:r>
              <a:rPr lang="en-US" dirty="0"/>
              <a:t> on cl to read standard dataset parameters of a required pulse sequence </a:t>
            </a:r>
          </a:p>
          <a:p>
            <a:pPr marL="554038" lvl="1" indent="-285750">
              <a:buFont typeface="Arial"/>
              <a:buChar char="•"/>
            </a:pPr>
            <a:r>
              <a:rPr lang="en-US" dirty="0"/>
              <a:t>Type </a:t>
            </a:r>
            <a:r>
              <a:rPr lang="en-US" b="1" dirty="0" err="1"/>
              <a:t>getprosol</a:t>
            </a:r>
            <a:r>
              <a:rPr lang="en-US" dirty="0"/>
              <a:t> on cl to set actual pulse calibration. Should calibration of any nuclei vary from the standard ones (typically </a:t>
            </a:r>
            <a:r>
              <a:rPr lang="en-US" baseline="30000" dirty="0"/>
              <a:t>1</a:t>
            </a:r>
            <a:r>
              <a:rPr lang="en-US" dirty="0"/>
              <a:t>H), type </a:t>
            </a:r>
            <a:r>
              <a:rPr lang="en-US" b="1" dirty="0" err="1"/>
              <a:t>getprosol</a:t>
            </a:r>
            <a:r>
              <a:rPr lang="en-US" b="1" dirty="0"/>
              <a:t> 1H 13.55 13W </a:t>
            </a:r>
            <a:r>
              <a:rPr lang="en-US" dirty="0"/>
              <a:t>which means that 90° </a:t>
            </a:r>
            <a:r>
              <a:rPr lang="en-US" baseline="30000" dirty="0"/>
              <a:t>1</a:t>
            </a:r>
            <a:r>
              <a:rPr lang="en-US" dirty="0"/>
              <a:t>H pulse is 13.55</a:t>
            </a:r>
            <a:r>
              <a:rPr lang="en-US" dirty="0">
                <a:latin typeface="Symbol" charset="2"/>
                <a:cs typeface="Symbol" charset="2"/>
              </a:rPr>
              <a:t>m</a:t>
            </a:r>
            <a:r>
              <a:rPr lang="en-US" dirty="0"/>
              <a:t>s@13W taken as reference.</a:t>
            </a:r>
          </a:p>
          <a:p>
            <a:pPr marL="554038" lvl="1" indent="-285750">
              <a:buFont typeface="Arial"/>
              <a:buChar char="•"/>
            </a:pPr>
            <a:r>
              <a:rPr lang="en-US" dirty="0"/>
              <a:t>Modify the rest of the parameters in </a:t>
            </a:r>
            <a:r>
              <a:rPr lang="en-US" dirty="0" err="1"/>
              <a:t>AcquPars</a:t>
            </a:r>
            <a:r>
              <a:rPr lang="en-US" dirty="0"/>
              <a:t> in Data area (TD – number of points collected during FID, DS – number of dummy scans, NS – number of scans, SW – spectral width, O1P – carrier frequency, ...</a:t>
            </a:r>
            <a:r>
              <a:rPr lang="en-US" dirty="0" smtClean="0"/>
              <a:t>)</a:t>
            </a:r>
            <a:endParaRPr lang="en-US" dirty="0"/>
          </a:p>
        </p:txBody>
      </p:sp>
    </p:spTree>
    <p:extLst>
      <p:ext uri="{BB962C8B-B14F-4D97-AF65-F5344CB8AC3E}">
        <p14:creationId xmlns:p14="http://schemas.microsoft.com/office/powerpoint/2010/main" val="855947360"/>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0" y="1"/>
            <a:ext cx="9224963" cy="6176963"/>
          </a:xfrm>
        </p:spPr>
        <p:txBody>
          <a:bodyPr>
            <a:normAutofit fontScale="92500" lnSpcReduction="20000"/>
          </a:bodyPr>
          <a:lstStyle/>
          <a:p>
            <a:pPr marL="0" indent="0">
              <a:buNone/>
            </a:pPr>
            <a:r>
              <a:rPr lang="en-US" sz="1800" b="1" dirty="0" smtClean="0"/>
              <a:t>Calibration of 90⁰ </a:t>
            </a:r>
            <a:r>
              <a:rPr lang="en-US" sz="1800" b="1" baseline="30000" dirty="0" smtClean="0"/>
              <a:t>1</a:t>
            </a:r>
            <a:r>
              <a:rPr lang="en-US" sz="1800" b="1" dirty="0" smtClean="0"/>
              <a:t>H pulse</a:t>
            </a:r>
          </a:p>
          <a:p>
            <a:pPr lvl="1"/>
            <a:r>
              <a:rPr lang="en-US" sz="1800" dirty="0" smtClean="0"/>
              <a:t>Automatic calibration</a:t>
            </a:r>
          </a:p>
          <a:p>
            <a:pPr lvl="2"/>
            <a:r>
              <a:rPr lang="en-US" sz="1800" dirty="0" smtClean="0"/>
              <a:t>Type </a:t>
            </a:r>
            <a:r>
              <a:rPr lang="en-US" sz="1800" b="1" dirty="0" err="1" smtClean="0"/>
              <a:t>pulsecal</a:t>
            </a:r>
            <a:r>
              <a:rPr lang="en-US" sz="1800" dirty="0" smtClean="0"/>
              <a:t> on cl – info-panel will pop-up with the length and power of 90⁰ pulse. The parameters will be also automatically updated within the dataset</a:t>
            </a:r>
          </a:p>
          <a:p>
            <a:pPr lvl="2"/>
            <a:r>
              <a:rPr lang="en-US" sz="1800" dirty="0" err="1" smtClean="0"/>
              <a:t>Pulsecal</a:t>
            </a:r>
            <a:r>
              <a:rPr lang="en-US" sz="1800" dirty="0" smtClean="0"/>
              <a:t> gives results reasonable enough to use them for </a:t>
            </a:r>
            <a:r>
              <a:rPr lang="en-US" sz="1800" dirty="0" err="1" smtClean="0"/>
              <a:t>nD</a:t>
            </a:r>
            <a:r>
              <a:rPr lang="en-US" sz="1800" dirty="0" smtClean="0"/>
              <a:t> experiments or to use them as a starting point for manual calibration</a:t>
            </a:r>
          </a:p>
          <a:p>
            <a:pPr marL="914400" lvl="2" indent="0">
              <a:buNone/>
            </a:pPr>
            <a:endParaRPr lang="en-US" sz="1800" dirty="0" smtClean="0"/>
          </a:p>
          <a:p>
            <a:pPr lvl="1"/>
            <a:r>
              <a:rPr lang="en-US" sz="1800" dirty="0" smtClean="0"/>
              <a:t>Manual calibration</a:t>
            </a:r>
          </a:p>
          <a:p>
            <a:pPr lvl="2"/>
            <a:r>
              <a:rPr lang="en-US" sz="1800" dirty="0" smtClean="0"/>
              <a:t>Type </a:t>
            </a:r>
            <a:r>
              <a:rPr lang="en-US" sz="1800" b="1" dirty="0" smtClean="0"/>
              <a:t>p1</a:t>
            </a:r>
            <a:r>
              <a:rPr lang="en-US" sz="1800" dirty="0" smtClean="0"/>
              <a:t> on cl, set the pulse length 1 </a:t>
            </a:r>
            <a:r>
              <a:rPr lang="en-US" sz="1800" dirty="0" err="1" smtClean="0"/>
              <a:t>μs</a:t>
            </a:r>
            <a:r>
              <a:rPr lang="en-US" sz="1800" dirty="0" smtClean="0"/>
              <a:t> and type </a:t>
            </a:r>
            <a:r>
              <a:rPr lang="en-US" sz="1800" b="1" dirty="0" err="1" smtClean="0"/>
              <a:t>zgqfp</a:t>
            </a:r>
            <a:r>
              <a:rPr lang="en-US" sz="1800" dirty="0" smtClean="0"/>
              <a:t>. This will run a macro that is composed of </a:t>
            </a:r>
            <a:r>
              <a:rPr lang="en-US" sz="1800" b="1" dirty="0" err="1" smtClean="0"/>
              <a:t>zg</a:t>
            </a:r>
            <a:r>
              <a:rPr lang="en-US" sz="1800" dirty="0" smtClean="0"/>
              <a:t> (zero go - start an experiment), </a:t>
            </a:r>
            <a:r>
              <a:rPr lang="en-US" sz="1800" b="1" dirty="0" err="1" smtClean="0"/>
              <a:t>qsin</a:t>
            </a:r>
            <a:r>
              <a:rPr lang="en-US" sz="1800" dirty="0" smtClean="0"/>
              <a:t> (multiply resulting FID with QSINE window function) and </a:t>
            </a:r>
            <a:r>
              <a:rPr lang="en-US" sz="1800" b="1" dirty="0" err="1" smtClean="0"/>
              <a:t>fp</a:t>
            </a:r>
            <a:r>
              <a:rPr lang="en-US" sz="1800" b="1" dirty="0" smtClean="0"/>
              <a:t> </a:t>
            </a:r>
            <a:r>
              <a:rPr lang="en-US" sz="1800" dirty="0" smtClean="0"/>
              <a:t>(perform </a:t>
            </a:r>
            <a:r>
              <a:rPr lang="en-US" sz="1800" dirty="0"/>
              <a:t>F</a:t>
            </a:r>
            <a:r>
              <a:rPr lang="en-US" sz="1800" dirty="0" smtClean="0"/>
              <a:t>ourier transformation with phase correction). Alternatively </a:t>
            </a:r>
            <a:r>
              <a:rPr lang="en-US" sz="1800" dirty="0" err="1" smtClean="0"/>
              <a:t>zgefp</a:t>
            </a:r>
            <a:r>
              <a:rPr lang="en-US" sz="1800" dirty="0" smtClean="0"/>
              <a:t> does the same but instead of </a:t>
            </a:r>
            <a:r>
              <a:rPr lang="en-US" sz="1800" dirty="0" err="1" smtClean="0"/>
              <a:t>qsine</a:t>
            </a:r>
            <a:r>
              <a:rPr lang="en-US" sz="1800" dirty="0" smtClean="0"/>
              <a:t> exponential window function is used for FID </a:t>
            </a:r>
            <a:r>
              <a:rPr lang="en-US" sz="1800" dirty="0" err="1" smtClean="0"/>
              <a:t>apodization</a:t>
            </a:r>
            <a:r>
              <a:rPr lang="en-US" sz="1800" dirty="0" smtClean="0"/>
              <a:t>.</a:t>
            </a:r>
          </a:p>
          <a:p>
            <a:pPr lvl="2"/>
            <a:r>
              <a:rPr lang="en-US" sz="1800" dirty="0" smtClean="0"/>
              <a:t>Water-line signal will appear at about ~4.7 ppm. Phase the line to pure absorptive line either manually through Process menu and manual phase adjusting. Phasing </a:t>
            </a:r>
            <a:r>
              <a:rPr lang="en-US" sz="1800" dirty="0"/>
              <a:t>window </a:t>
            </a:r>
            <a:r>
              <a:rPr lang="en-US" sz="1800" dirty="0" smtClean="0"/>
              <a:t> can also invoked by typing </a:t>
            </a:r>
            <a:r>
              <a:rPr lang="en-US" sz="1800" b="1" dirty="0" smtClean="0"/>
              <a:t>.ph</a:t>
            </a:r>
            <a:r>
              <a:rPr lang="en-US" sz="1800" dirty="0" smtClean="0"/>
              <a:t>. If there are few signals in the spectrum automatic phase correction – </a:t>
            </a:r>
            <a:r>
              <a:rPr lang="en-US" sz="1800" b="1" dirty="0" err="1" smtClean="0"/>
              <a:t>apk</a:t>
            </a:r>
            <a:r>
              <a:rPr lang="en-US" sz="1800" dirty="0" smtClean="0"/>
              <a:t> command will work well. Check also symmetry of the signal and/or any abnormalities of the line-shape. Also measure the LWHH to get an estimate about the quality of the shimming.</a:t>
            </a:r>
          </a:p>
          <a:p>
            <a:pPr lvl="2"/>
            <a:r>
              <a:rPr lang="en-US" sz="1800" dirty="0" smtClean="0"/>
              <a:t>Proton hard pulse (90°or </a:t>
            </a:r>
            <a:r>
              <a:rPr lang="en-US" sz="1800" dirty="0" smtClean="0">
                <a:latin typeface="Symbol" charset="2"/>
                <a:cs typeface="Symbol" charset="2"/>
              </a:rPr>
              <a:t>p</a:t>
            </a:r>
            <a:r>
              <a:rPr lang="en-US" sz="1800" dirty="0" smtClean="0"/>
              <a:t>/2) is strongly dependent on the tube diameter, salt concentration, temperature and solvent used. The pulse-length can be as short as 8</a:t>
            </a:r>
            <a:r>
              <a:rPr lang="en-US" sz="1800" dirty="0" smtClean="0">
                <a:latin typeface="Symbol" charset="2"/>
                <a:cs typeface="Symbol" charset="2"/>
              </a:rPr>
              <a:t>m</a:t>
            </a:r>
            <a:r>
              <a:rPr lang="en-US" sz="1800" dirty="0" smtClean="0"/>
              <a:t>s but can reach ~17</a:t>
            </a:r>
            <a:r>
              <a:rPr lang="en-US" sz="1800" dirty="0" smtClean="0">
                <a:latin typeface="Symbol" charset="2"/>
                <a:cs typeface="Symbol" charset="2"/>
              </a:rPr>
              <a:t>m</a:t>
            </a:r>
            <a:r>
              <a:rPr lang="en-US" sz="1800" dirty="0" smtClean="0"/>
              <a:t>s for high salt samples. As the 90°pulse is usually determined by measuring the 360° since the pulse gives a minimum signal, type </a:t>
            </a:r>
            <a:r>
              <a:rPr lang="en-US" sz="1800" b="1" dirty="0"/>
              <a:t>p1</a:t>
            </a:r>
            <a:r>
              <a:rPr lang="en-US" sz="1800" dirty="0"/>
              <a:t> on cl and set it to four times the expected length of 90⁰ </a:t>
            </a:r>
            <a:r>
              <a:rPr lang="en-US" sz="1800" baseline="30000" dirty="0"/>
              <a:t>1</a:t>
            </a:r>
            <a:r>
              <a:rPr lang="en-US" sz="1800" dirty="0"/>
              <a:t>H hard </a:t>
            </a:r>
            <a:r>
              <a:rPr lang="en-US" sz="1800" dirty="0" smtClean="0"/>
              <a:t>pulse (i.e. 32 to 68</a:t>
            </a:r>
            <a:r>
              <a:rPr lang="en-US" sz="1800" dirty="0" smtClean="0">
                <a:latin typeface="Symbol" charset="2"/>
                <a:cs typeface="Symbol" charset="2"/>
              </a:rPr>
              <a:t>m</a:t>
            </a:r>
            <a:r>
              <a:rPr lang="en-US" sz="1800" dirty="0" smtClean="0"/>
              <a:t>s). From the knowledge of sine-function one can easily guess whether the signal is longer 360°or shorter.</a:t>
            </a:r>
          </a:p>
          <a:p>
            <a:pPr lvl="2"/>
            <a:r>
              <a:rPr lang="en-US" sz="1800" dirty="0" smtClean="0"/>
              <a:t>Once minimum in 360° is achieved, take one fourth the length of the pulse that gave a zero signal to obtain length for the 90⁰ pulse.</a:t>
            </a:r>
          </a:p>
          <a:p>
            <a:pPr lvl="1"/>
            <a:endParaRPr lang="en-US" sz="1800" dirty="0"/>
          </a:p>
        </p:txBody>
      </p:sp>
    </p:spTree>
    <p:extLst>
      <p:ext uri="{BB962C8B-B14F-4D97-AF65-F5344CB8AC3E}">
        <p14:creationId xmlns:p14="http://schemas.microsoft.com/office/powerpoint/2010/main" val="654394904"/>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5696" y="133149"/>
            <a:ext cx="9588499" cy="6463308"/>
          </a:xfrm>
          <a:prstGeom prst="rect">
            <a:avLst/>
          </a:prstGeom>
          <a:noFill/>
        </p:spPr>
        <p:txBody>
          <a:bodyPr wrap="square" rtlCol="0">
            <a:spAutoFit/>
          </a:bodyPr>
          <a:lstStyle/>
          <a:p>
            <a:r>
              <a:rPr lang="en-US" dirty="0" smtClean="0"/>
              <a:t>Before the </a:t>
            </a:r>
            <a:r>
              <a:rPr lang="en-US" dirty="0" err="1" smtClean="0"/>
              <a:t>TopSpin</a:t>
            </a:r>
            <a:r>
              <a:rPr lang="en-US" dirty="0" smtClean="0"/>
              <a:t> runs OR some useful UNIX commands (in </a:t>
            </a:r>
            <a:r>
              <a:rPr lang="en-US" b="1" dirty="0" smtClean="0">
                <a:solidFill>
                  <a:srgbClr val="0000FF"/>
                </a:solidFill>
              </a:rPr>
              <a:t>blue</a:t>
            </a:r>
            <a:r>
              <a:rPr lang="en-US" dirty="0" smtClean="0"/>
              <a:t>) and results (in </a:t>
            </a:r>
            <a:r>
              <a:rPr lang="en-US" b="1" dirty="0" smtClean="0">
                <a:solidFill>
                  <a:srgbClr val="FF0000"/>
                </a:solidFill>
              </a:rPr>
              <a:t>red</a:t>
            </a:r>
            <a:r>
              <a:rPr lang="en-US" dirty="0" smtClean="0"/>
              <a:t>)</a:t>
            </a:r>
          </a:p>
          <a:p>
            <a:endParaRPr lang="en-US" dirty="0" smtClean="0"/>
          </a:p>
          <a:p>
            <a:r>
              <a:rPr lang="en-US" dirty="0" smtClean="0"/>
              <a:t>[</a:t>
            </a:r>
            <a:r>
              <a:rPr lang="en-US" dirty="0" err="1" smtClean="0"/>
              <a:t>karelk@nmrcf</a:t>
            </a:r>
            <a:r>
              <a:rPr lang="en-US" dirty="0" smtClean="0"/>
              <a:t> ~]$ </a:t>
            </a:r>
            <a:r>
              <a:rPr lang="en-US" b="1" dirty="0" err="1" smtClean="0">
                <a:solidFill>
                  <a:srgbClr val="0000FF"/>
                </a:solidFill>
                <a:latin typeface="Courier"/>
                <a:cs typeface="Courier"/>
              </a:rPr>
              <a:t>whoami</a:t>
            </a:r>
            <a:r>
              <a:rPr lang="en-US" dirty="0" smtClean="0">
                <a:solidFill>
                  <a:srgbClr val="0000FF"/>
                </a:solidFill>
              </a:rPr>
              <a:t> </a:t>
            </a:r>
            <a:r>
              <a:rPr lang="en-US" dirty="0" smtClean="0"/>
              <a:t>- this command displays who’s logged in</a:t>
            </a:r>
          </a:p>
          <a:p>
            <a:r>
              <a:rPr lang="en-US" dirty="0" err="1" smtClean="0">
                <a:solidFill>
                  <a:srgbClr val="FF0000"/>
                </a:solidFill>
              </a:rPr>
              <a:t>karelk</a:t>
            </a:r>
            <a:endParaRPr lang="en-US" dirty="0" smtClean="0">
              <a:solidFill>
                <a:srgbClr val="FF0000"/>
              </a:solidFill>
            </a:endParaRPr>
          </a:p>
          <a:p>
            <a:r>
              <a:rPr lang="en-US" dirty="0" smtClean="0"/>
              <a:t>[</a:t>
            </a:r>
            <a:r>
              <a:rPr lang="en-US" dirty="0" err="1" smtClean="0"/>
              <a:t>karelk@nmrcf</a:t>
            </a:r>
            <a:r>
              <a:rPr lang="en-US" dirty="0" smtClean="0"/>
              <a:t> ~]$ </a:t>
            </a:r>
            <a:r>
              <a:rPr lang="en-US" b="1" dirty="0" smtClean="0">
                <a:solidFill>
                  <a:srgbClr val="0000FF"/>
                </a:solidFill>
                <a:latin typeface="Courier"/>
                <a:cs typeface="Courier"/>
              </a:rPr>
              <a:t>hostname -a</a:t>
            </a:r>
            <a:r>
              <a:rPr lang="en-US" b="1" dirty="0" smtClean="0">
                <a:solidFill>
                  <a:srgbClr val="0000FF"/>
                </a:solidFill>
              </a:rPr>
              <a:t> </a:t>
            </a:r>
            <a:r>
              <a:rPr lang="en-US" dirty="0" smtClean="0"/>
              <a:t>– displays full name of the computer you’re working on</a:t>
            </a:r>
          </a:p>
          <a:p>
            <a:r>
              <a:rPr lang="en-US" dirty="0" err="1" smtClean="0">
                <a:solidFill>
                  <a:srgbClr val="FF0000"/>
                </a:solidFill>
              </a:rPr>
              <a:t>nmrcf.ncbr.muni.cz</a:t>
            </a:r>
            <a:endParaRPr lang="en-US" dirty="0" smtClean="0">
              <a:solidFill>
                <a:srgbClr val="FF0000"/>
              </a:solidFill>
            </a:endParaRPr>
          </a:p>
          <a:p>
            <a:r>
              <a:rPr lang="en-US" dirty="0" smtClean="0"/>
              <a:t>[</a:t>
            </a:r>
            <a:r>
              <a:rPr lang="en-US" dirty="0" err="1" smtClean="0"/>
              <a:t>karelk@nmrcf</a:t>
            </a:r>
            <a:r>
              <a:rPr lang="en-US" dirty="0" smtClean="0"/>
              <a:t> ~]$ </a:t>
            </a:r>
            <a:r>
              <a:rPr lang="en-US" b="1" dirty="0" smtClean="0">
                <a:solidFill>
                  <a:srgbClr val="0000FF"/>
                </a:solidFill>
                <a:latin typeface="Courier"/>
                <a:cs typeface="Courier"/>
              </a:rPr>
              <a:t>quota</a:t>
            </a:r>
            <a:r>
              <a:rPr lang="en-US" b="1" dirty="0" smtClean="0">
                <a:solidFill>
                  <a:srgbClr val="0000FF"/>
                </a:solidFill>
              </a:rPr>
              <a:t> </a:t>
            </a:r>
            <a:r>
              <a:rPr lang="en-US" dirty="0" smtClean="0"/>
              <a:t>–</a:t>
            </a:r>
            <a:r>
              <a:rPr lang="en-US" dirty="0" smtClean="0">
                <a:solidFill>
                  <a:srgbClr val="000000"/>
                </a:solidFill>
              </a:rPr>
              <a:t> displays space available for the current user</a:t>
            </a:r>
          </a:p>
          <a:p>
            <a:r>
              <a:rPr lang="en-US" sz="1200" dirty="0" smtClean="0">
                <a:solidFill>
                  <a:srgbClr val="FF0000"/>
                </a:solidFill>
                <a:latin typeface="Courier"/>
                <a:cs typeface="Courier"/>
              </a:rPr>
              <a:t>Disk quotas for user </a:t>
            </a:r>
            <a:r>
              <a:rPr lang="en-US" sz="1200" dirty="0" err="1" smtClean="0">
                <a:solidFill>
                  <a:srgbClr val="FF0000"/>
                </a:solidFill>
                <a:latin typeface="Courier"/>
                <a:cs typeface="Courier"/>
              </a:rPr>
              <a:t>karelk</a:t>
            </a:r>
            <a:r>
              <a:rPr lang="en-US" sz="1200" dirty="0" smtClean="0">
                <a:solidFill>
                  <a:srgbClr val="FF0000"/>
                </a:solidFill>
                <a:latin typeface="Courier"/>
                <a:cs typeface="Courier"/>
              </a:rPr>
              <a:t> (</a:t>
            </a:r>
            <a:r>
              <a:rPr lang="en-US" sz="1200" dirty="0" err="1" smtClean="0">
                <a:solidFill>
                  <a:srgbClr val="FF0000"/>
                </a:solidFill>
                <a:latin typeface="Courier"/>
                <a:cs typeface="Courier"/>
              </a:rPr>
              <a:t>uid</a:t>
            </a:r>
            <a:r>
              <a:rPr lang="en-US" sz="1200" dirty="0" smtClean="0">
                <a:solidFill>
                  <a:srgbClr val="FF0000"/>
                </a:solidFill>
                <a:latin typeface="Courier"/>
                <a:cs typeface="Courier"/>
              </a:rPr>
              <a:t> 16329): </a:t>
            </a:r>
          </a:p>
          <a:p>
            <a:r>
              <a:rPr lang="en-US" sz="1200" dirty="0" smtClean="0">
                <a:solidFill>
                  <a:srgbClr val="FF0000"/>
                </a:solidFill>
                <a:latin typeface="Courier"/>
                <a:cs typeface="Courier"/>
              </a:rPr>
              <a:t>     </a:t>
            </a:r>
            <a:r>
              <a:rPr lang="en-US" sz="1200" dirty="0" err="1" smtClean="0">
                <a:solidFill>
                  <a:srgbClr val="FF0000"/>
                </a:solidFill>
                <a:latin typeface="Courier"/>
                <a:cs typeface="Courier"/>
              </a:rPr>
              <a:t>Filesystem</a:t>
            </a:r>
            <a:r>
              <a:rPr lang="en-US" sz="1200" dirty="0" smtClean="0">
                <a:solidFill>
                  <a:srgbClr val="FF0000"/>
                </a:solidFill>
                <a:latin typeface="Courier"/>
                <a:cs typeface="Courier"/>
              </a:rPr>
              <a:t>  blocks   quota   limit   grace   files   quota   limit   grace</a:t>
            </a:r>
          </a:p>
          <a:p>
            <a:r>
              <a:rPr lang="en-US" sz="1200" dirty="0" smtClean="0">
                <a:solidFill>
                  <a:srgbClr val="FF0000"/>
                </a:solidFill>
                <a:latin typeface="Courier"/>
                <a:cs typeface="Courier"/>
              </a:rPr>
              <a:t>/</a:t>
            </a:r>
            <a:r>
              <a:rPr lang="en-US" sz="1200" dirty="0" err="1" smtClean="0">
                <a:solidFill>
                  <a:srgbClr val="FF0000"/>
                </a:solidFill>
                <a:latin typeface="Courier"/>
                <a:cs typeface="Courier"/>
              </a:rPr>
              <a:t>dev</a:t>
            </a:r>
            <a:r>
              <a:rPr lang="en-US" sz="1200" dirty="0" smtClean="0">
                <a:solidFill>
                  <a:srgbClr val="FF0000"/>
                </a:solidFill>
                <a:latin typeface="Courier"/>
                <a:cs typeface="Courier"/>
              </a:rPr>
              <a:t>/nmrspect1/home</a:t>
            </a:r>
          </a:p>
          <a:p>
            <a:r>
              <a:rPr lang="en-US" sz="1200" dirty="0" smtClean="0">
                <a:solidFill>
                  <a:srgbClr val="FF0000"/>
                </a:solidFill>
                <a:latin typeface="Courier"/>
                <a:cs typeface="Courier"/>
              </a:rPr>
              <a:t>                  25964  500000  600000            1146       0       0 </a:t>
            </a:r>
            <a:r>
              <a:rPr lang="en-US" dirty="0" smtClean="0"/>
              <a:t>       </a:t>
            </a:r>
          </a:p>
          <a:p>
            <a:r>
              <a:rPr lang="en-US" dirty="0" smtClean="0"/>
              <a:t>[</a:t>
            </a:r>
            <a:r>
              <a:rPr lang="en-US" dirty="0" err="1" smtClean="0"/>
              <a:t>karelk@nmrcf</a:t>
            </a:r>
            <a:r>
              <a:rPr lang="en-US" dirty="0" smtClean="0"/>
              <a:t> ~]$ </a:t>
            </a:r>
            <a:r>
              <a:rPr lang="en-US" b="1" dirty="0" smtClean="0">
                <a:solidFill>
                  <a:srgbClr val="0000FF"/>
                </a:solidFill>
                <a:latin typeface="Courier"/>
                <a:cs typeface="Courier"/>
              </a:rPr>
              <a:t>quota -g </a:t>
            </a:r>
            <a:r>
              <a:rPr lang="en-US" dirty="0" err="1" smtClean="0">
                <a:latin typeface="Courier"/>
                <a:cs typeface="Courier"/>
              </a:rPr>
              <a:t>lrpi</a:t>
            </a:r>
            <a:r>
              <a:rPr lang="en-US" dirty="0" smtClean="0">
                <a:latin typeface="Courier"/>
                <a:cs typeface="Courier"/>
              </a:rPr>
              <a:t> </a:t>
            </a:r>
            <a:r>
              <a:rPr lang="en-US" dirty="0" smtClean="0"/>
              <a:t>– displays space available for the </a:t>
            </a:r>
            <a:r>
              <a:rPr lang="en-US" dirty="0" err="1" smtClean="0"/>
              <a:t>nmr</a:t>
            </a:r>
            <a:r>
              <a:rPr lang="en-US" dirty="0" smtClean="0"/>
              <a:t> data</a:t>
            </a:r>
          </a:p>
          <a:p>
            <a:r>
              <a:rPr lang="en-US" sz="1200" dirty="0" smtClean="0">
                <a:solidFill>
                  <a:srgbClr val="FF0000"/>
                </a:solidFill>
                <a:latin typeface="Courier"/>
                <a:cs typeface="Courier"/>
              </a:rPr>
              <a:t>Disk quotas for group </a:t>
            </a:r>
            <a:r>
              <a:rPr lang="en-US" sz="1200" dirty="0" err="1" smtClean="0">
                <a:solidFill>
                  <a:srgbClr val="FF0000"/>
                </a:solidFill>
                <a:latin typeface="Courier"/>
                <a:cs typeface="Courier"/>
              </a:rPr>
              <a:t>lrpi</a:t>
            </a:r>
            <a:r>
              <a:rPr lang="en-US" sz="1200" dirty="0" smtClean="0">
                <a:solidFill>
                  <a:srgbClr val="FF0000"/>
                </a:solidFill>
                <a:latin typeface="Courier"/>
                <a:cs typeface="Courier"/>
              </a:rPr>
              <a:t> (</a:t>
            </a:r>
            <a:r>
              <a:rPr lang="en-US" sz="1200" dirty="0" err="1" smtClean="0">
                <a:solidFill>
                  <a:srgbClr val="FF0000"/>
                </a:solidFill>
                <a:latin typeface="Courier"/>
                <a:cs typeface="Courier"/>
              </a:rPr>
              <a:t>gid</a:t>
            </a:r>
            <a:r>
              <a:rPr lang="en-US" sz="1200" dirty="0" smtClean="0">
                <a:solidFill>
                  <a:srgbClr val="FF0000"/>
                </a:solidFill>
                <a:latin typeface="Courier"/>
                <a:cs typeface="Courier"/>
              </a:rPr>
              <a:t> 2005): </a:t>
            </a:r>
          </a:p>
          <a:p>
            <a:r>
              <a:rPr lang="en-US" sz="1200" dirty="0" smtClean="0">
                <a:solidFill>
                  <a:srgbClr val="FF0000"/>
                </a:solidFill>
                <a:latin typeface="Courier"/>
                <a:cs typeface="Courier"/>
              </a:rPr>
              <a:t>     </a:t>
            </a:r>
            <a:r>
              <a:rPr lang="en-US" sz="1200" dirty="0" err="1" smtClean="0">
                <a:solidFill>
                  <a:srgbClr val="FF0000"/>
                </a:solidFill>
                <a:latin typeface="Courier"/>
                <a:cs typeface="Courier"/>
              </a:rPr>
              <a:t>Filesystem</a:t>
            </a:r>
            <a:r>
              <a:rPr lang="en-US" sz="1200" dirty="0" smtClean="0">
                <a:solidFill>
                  <a:srgbClr val="FF0000"/>
                </a:solidFill>
                <a:latin typeface="Courier"/>
                <a:cs typeface="Courier"/>
              </a:rPr>
              <a:t>  blocks   quota   limit   grace   files   quota   limit   grace</a:t>
            </a:r>
          </a:p>
          <a:p>
            <a:r>
              <a:rPr lang="en-US" sz="1200" dirty="0" smtClean="0">
                <a:solidFill>
                  <a:srgbClr val="FF0000"/>
                </a:solidFill>
                <a:latin typeface="Courier"/>
                <a:cs typeface="Courier"/>
              </a:rPr>
              <a:t>/</a:t>
            </a:r>
            <a:r>
              <a:rPr lang="en-US" sz="1200" dirty="0" err="1" smtClean="0">
                <a:solidFill>
                  <a:srgbClr val="FF0000"/>
                </a:solidFill>
                <a:latin typeface="Courier"/>
                <a:cs typeface="Courier"/>
              </a:rPr>
              <a:t>dev</a:t>
            </a:r>
            <a:r>
              <a:rPr lang="en-US" sz="1200" dirty="0" smtClean="0">
                <a:solidFill>
                  <a:srgbClr val="FF0000"/>
                </a:solidFill>
                <a:latin typeface="Courier"/>
                <a:cs typeface="Courier"/>
              </a:rPr>
              <a:t>/nmrspect1/data1</a:t>
            </a:r>
          </a:p>
          <a:p>
            <a:r>
              <a:rPr lang="en-US" sz="1200" dirty="0" smtClean="0">
                <a:solidFill>
                  <a:srgbClr val="FF0000"/>
                </a:solidFill>
                <a:latin typeface="Courier"/>
                <a:cs typeface="Courier"/>
              </a:rPr>
              <a:t>                53431604  100000000 110000000           54667       0       0        </a:t>
            </a:r>
          </a:p>
          <a:p>
            <a:r>
              <a:rPr lang="en-US" dirty="0" smtClean="0"/>
              <a:t>[</a:t>
            </a:r>
            <a:r>
              <a:rPr lang="en-US" dirty="0" err="1" smtClean="0"/>
              <a:t>karelk@nmrcf</a:t>
            </a:r>
            <a:r>
              <a:rPr lang="en-US" dirty="0" smtClean="0"/>
              <a:t> ~]$ </a:t>
            </a:r>
            <a:r>
              <a:rPr lang="en-US" b="1" dirty="0" err="1" smtClean="0">
                <a:solidFill>
                  <a:srgbClr val="0000FF"/>
                </a:solidFill>
                <a:latin typeface="Courier"/>
                <a:cs typeface="Courier"/>
              </a:rPr>
              <a:t>pwd</a:t>
            </a:r>
            <a:r>
              <a:rPr lang="en-US" b="1" dirty="0" smtClean="0">
                <a:solidFill>
                  <a:srgbClr val="0000FF"/>
                </a:solidFill>
              </a:rPr>
              <a:t> </a:t>
            </a:r>
            <a:r>
              <a:rPr lang="en-US" dirty="0" smtClean="0">
                <a:solidFill>
                  <a:srgbClr val="000000"/>
                </a:solidFill>
              </a:rPr>
              <a:t>– where are you working (print working directory)</a:t>
            </a:r>
          </a:p>
          <a:p>
            <a:r>
              <a:rPr lang="en-US" dirty="0" smtClean="0">
                <a:solidFill>
                  <a:srgbClr val="FF0000"/>
                </a:solidFill>
              </a:rPr>
              <a:t>/home/</a:t>
            </a:r>
            <a:r>
              <a:rPr lang="en-US" dirty="0" err="1" smtClean="0">
                <a:solidFill>
                  <a:srgbClr val="FF0000"/>
                </a:solidFill>
              </a:rPr>
              <a:t>karelk</a:t>
            </a:r>
            <a:endParaRPr lang="en-US" dirty="0" smtClean="0">
              <a:solidFill>
                <a:srgbClr val="FF0000"/>
              </a:solidFill>
            </a:endParaRPr>
          </a:p>
          <a:p>
            <a:r>
              <a:rPr lang="en-US" dirty="0" smtClean="0"/>
              <a:t>[</a:t>
            </a:r>
            <a:r>
              <a:rPr lang="en-US" dirty="0" err="1" smtClean="0"/>
              <a:t>karelk@nmrcf</a:t>
            </a:r>
            <a:r>
              <a:rPr lang="en-US" dirty="0" smtClean="0"/>
              <a:t> ~]$ </a:t>
            </a:r>
            <a:r>
              <a:rPr lang="en-US" b="1" dirty="0" smtClean="0">
                <a:solidFill>
                  <a:srgbClr val="0000FF"/>
                </a:solidFill>
                <a:latin typeface="Courier"/>
                <a:cs typeface="Courier"/>
              </a:rPr>
              <a:t>cd</a:t>
            </a:r>
            <a:r>
              <a:rPr lang="en-US" dirty="0" smtClean="0">
                <a:latin typeface="Courier"/>
                <a:cs typeface="Courier"/>
              </a:rPr>
              <a:t> /d1/data/</a:t>
            </a:r>
            <a:r>
              <a:rPr lang="en-US" dirty="0" err="1" smtClean="0">
                <a:latin typeface="Courier"/>
                <a:cs typeface="Courier"/>
              </a:rPr>
              <a:t>karelk</a:t>
            </a:r>
            <a:r>
              <a:rPr lang="en-US" dirty="0" smtClean="0">
                <a:latin typeface="Courier"/>
                <a:cs typeface="Courier"/>
              </a:rPr>
              <a:t>/</a:t>
            </a:r>
            <a:r>
              <a:rPr lang="en-US" dirty="0" err="1" smtClean="0">
                <a:latin typeface="Courier"/>
                <a:cs typeface="Courier"/>
              </a:rPr>
              <a:t>nmr</a:t>
            </a:r>
            <a:r>
              <a:rPr lang="en-US" dirty="0" smtClean="0">
                <a:latin typeface="Courier"/>
                <a:cs typeface="Courier"/>
              </a:rPr>
              <a:t>/ </a:t>
            </a:r>
            <a:r>
              <a:rPr lang="en-US" dirty="0" smtClean="0"/>
              <a:t>- change directory to /d1 …</a:t>
            </a:r>
          </a:p>
          <a:p>
            <a:r>
              <a:rPr lang="en-US" dirty="0" smtClean="0"/>
              <a:t>[</a:t>
            </a:r>
            <a:r>
              <a:rPr lang="en-US" dirty="0" err="1" smtClean="0"/>
              <a:t>karelk@nmrcf</a:t>
            </a:r>
            <a:r>
              <a:rPr lang="en-US" dirty="0" smtClean="0"/>
              <a:t> </a:t>
            </a:r>
            <a:r>
              <a:rPr lang="en-US" dirty="0" err="1" smtClean="0"/>
              <a:t>nmr</a:t>
            </a:r>
            <a:r>
              <a:rPr lang="en-US" dirty="0" smtClean="0"/>
              <a:t>]$ </a:t>
            </a:r>
            <a:r>
              <a:rPr lang="en-US" b="1" dirty="0" err="1" smtClean="0">
                <a:solidFill>
                  <a:srgbClr val="0000FF"/>
                </a:solidFill>
                <a:latin typeface="Courier"/>
                <a:cs typeface="Courier"/>
              </a:rPr>
              <a:t>pwd</a:t>
            </a:r>
            <a:endParaRPr lang="en-US" b="1" dirty="0" smtClean="0">
              <a:solidFill>
                <a:srgbClr val="0000FF"/>
              </a:solidFill>
              <a:latin typeface="Courier"/>
              <a:cs typeface="Courier"/>
            </a:endParaRPr>
          </a:p>
          <a:p>
            <a:r>
              <a:rPr lang="en-US" dirty="0" smtClean="0">
                <a:solidFill>
                  <a:srgbClr val="FF0000"/>
                </a:solidFill>
              </a:rPr>
              <a:t>/d1/data/</a:t>
            </a:r>
            <a:r>
              <a:rPr lang="en-US" dirty="0" err="1" smtClean="0">
                <a:solidFill>
                  <a:srgbClr val="FF0000"/>
                </a:solidFill>
              </a:rPr>
              <a:t>karelk</a:t>
            </a:r>
            <a:r>
              <a:rPr lang="en-US" dirty="0" smtClean="0">
                <a:solidFill>
                  <a:srgbClr val="FF0000"/>
                </a:solidFill>
              </a:rPr>
              <a:t>/</a:t>
            </a:r>
            <a:r>
              <a:rPr lang="en-US" dirty="0" err="1" smtClean="0">
                <a:solidFill>
                  <a:srgbClr val="FF0000"/>
                </a:solidFill>
              </a:rPr>
              <a:t>nmr</a:t>
            </a:r>
            <a:endParaRPr lang="en-US" dirty="0" smtClean="0">
              <a:solidFill>
                <a:srgbClr val="FF0000"/>
              </a:solidFill>
            </a:endParaRPr>
          </a:p>
          <a:p>
            <a:r>
              <a:rPr lang="en-US" dirty="0" smtClean="0">
                <a:solidFill>
                  <a:srgbClr val="000000"/>
                </a:solidFill>
              </a:rPr>
              <a:t>This is one of the key directories for your NMR experiments, generally it is as follows:</a:t>
            </a:r>
          </a:p>
          <a:p>
            <a:r>
              <a:rPr lang="en-US" sz="2400" dirty="0" smtClean="0">
                <a:solidFill>
                  <a:srgbClr val="000000"/>
                </a:solidFill>
              </a:rPr>
              <a:t>/</a:t>
            </a:r>
            <a:r>
              <a:rPr lang="en-US" sz="2400" i="1" dirty="0" smtClean="0">
                <a:solidFill>
                  <a:srgbClr val="000000"/>
                </a:solidFill>
              </a:rPr>
              <a:t>&lt;disk&gt;</a:t>
            </a:r>
            <a:r>
              <a:rPr lang="en-US" sz="2400" dirty="0" smtClean="0">
                <a:solidFill>
                  <a:srgbClr val="000000"/>
                </a:solidFill>
              </a:rPr>
              <a:t>/</a:t>
            </a:r>
            <a:r>
              <a:rPr lang="en-US" sz="2400" b="1" dirty="0" smtClean="0">
                <a:solidFill>
                  <a:srgbClr val="000000"/>
                </a:solidFill>
              </a:rPr>
              <a:t>data</a:t>
            </a:r>
            <a:r>
              <a:rPr lang="en-US" sz="2400" dirty="0" smtClean="0">
                <a:solidFill>
                  <a:srgbClr val="000000"/>
                </a:solidFill>
              </a:rPr>
              <a:t>/</a:t>
            </a:r>
            <a:r>
              <a:rPr lang="en-US" sz="2400" i="1" dirty="0" smtClean="0">
                <a:solidFill>
                  <a:srgbClr val="000000"/>
                </a:solidFill>
              </a:rPr>
              <a:t>&lt;user&gt;</a:t>
            </a:r>
            <a:r>
              <a:rPr lang="en-US" sz="2400" dirty="0" smtClean="0">
                <a:solidFill>
                  <a:srgbClr val="000000"/>
                </a:solidFill>
              </a:rPr>
              <a:t>/</a:t>
            </a:r>
            <a:r>
              <a:rPr lang="en-US" sz="2400" b="1" dirty="0" err="1" smtClean="0">
                <a:solidFill>
                  <a:srgbClr val="000000"/>
                </a:solidFill>
              </a:rPr>
              <a:t>nmr</a:t>
            </a:r>
            <a:r>
              <a:rPr lang="en-US" sz="2400" dirty="0" smtClean="0">
                <a:solidFill>
                  <a:srgbClr val="000000"/>
                </a:solidFill>
              </a:rPr>
              <a:t>/</a:t>
            </a:r>
            <a:r>
              <a:rPr lang="en-US" sz="2400" i="1" dirty="0" smtClean="0">
                <a:solidFill>
                  <a:srgbClr val="000000"/>
                </a:solidFill>
              </a:rPr>
              <a:t>&lt;dataset&gt;</a:t>
            </a:r>
            <a:r>
              <a:rPr lang="en-US" sz="2400" dirty="0" smtClean="0">
                <a:solidFill>
                  <a:srgbClr val="000000"/>
                </a:solidFill>
              </a:rPr>
              <a:t>  - </a:t>
            </a:r>
            <a:r>
              <a:rPr lang="en-US" dirty="0" smtClean="0">
                <a:solidFill>
                  <a:srgbClr val="000000"/>
                </a:solidFill>
              </a:rPr>
              <a:t>the items in &lt;&gt; and italic (can) change depending on spectrometer and user. Datasets are of any name. Think of a good ordering system at the beginning of your NMR experience …</a:t>
            </a:r>
            <a:endParaRPr lang="en-US" dirty="0">
              <a:solidFill>
                <a:srgbClr val="000000"/>
              </a:solidFill>
            </a:endParaRPr>
          </a:p>
        </p:txBody>
      </p:sp>
    </p:spTree>
    <p:extLst>
      <p:ext uri="{BB962C8B-B14F-4D97-AF65-F5344CB8AC3E}">
        <p14:creationId xmlns:p14="http://schemas.microsoft.com/office/powerpoint/2010/main" val="28951578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ulse_calib.pdf"/>
          <p:cNvPicPr>
            <a:picLocks noChangeAspect="1"/>
          </p:cNvPicPr>
          <p:nvPr/>
        </p:nvPicPr>
        <p:blipFill rotWithShape="1">
          <a:blip r:embed="rId2">
            <a:extLst>
              <a:ext uri="{28A0092B-C50C-407E-A947-70E740481C1C}">
                <a14:useLocalDpi xmlns:a14="http://schemas.microsoft.com/office/drawing/2010/main" val="0"/>
              </a:ext>
            </a:extLst>
          </a:blip>
          <a:srcRect l="51159" t="14584" r="15581" b="55936"/>
          <a:stretch/>
        </p:blipFill>
        <p:spPr>
          <a:xfrm rot="10800000">
            <a:off x="610677" y="1641600"/>
            <a:ext cx="5931319" cy="4580127"/>
          </a:xfrm>
          <a:prstGeom prst="rect">
            <a:avLst/>
          </a:prstGeom>
        </p:spPr>
      </p:pic>
      <p:cxnSp>
        <p:nvCxnSpPr>
          <p:cNvPr id="6" name="Straight Connector 5"/>
          <p:cNvCxnSpPr/>
          <p:nvPr/>
        </p:nvCxnSpPr>
        <p:spPr>
          <a:xfrm>
            <a:off x="870395" y="3939840"/>
            <a:ext cx="5678621" cy="181440"/>
          </a:xfrm>
          <a:prstGeom prst="line">
            <a:avLst/>
          </a:prstGeom>
          <a:ln>
            <a:solidFill>
              <a:srgbClr val="FF0000"/>
            </a:solidFill>
            <a:headEnd type="none"/>
            <a:tailEnd type="triangle"/>
          </a:ln>
          <a:effectLst/>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6289302" y="4207680"/>
            <a:ext cx="1165205" cy="646331"/>
          </a:xfrm>
          <a:prstGeom prst="rect">
            <a:avLst/>
          </a:prstGeom>
          <a:noFill/>
        </p:spPr>
        <p:txBody>
          <a:bodyPr wrap="square" rtlCol="0">
            <a:spAutoFit/>
          </a:bodyPr>
          <a:lstStyle/>
          <a:p>
            <a:r>
              <a:rPr lang="en-US" dirty="0" smtClean="0"/>
              <a:t>p1 duration</a:t>
            </a:r>
            <a:endParaRPr lang="en-US" dirty="0"/>
          </a:p>
        </p:txBody>
      </p:sp>
      <p:sp>
        <p:nvSpPr>
          <p:cNvPr id="9" name="Oval 8"/>
          <p:cNvSpPr/>
          <p:nvPr/>
        </p:nvSpPr>
        <p:spPr>
          <a:xfrm>
            <a:off x="2073670" y="1828560"/>
            <a:ext cx="282296" cy="25056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Oval 9"/>
          <p:cNvSpPr/>
          <p:nvPr/>
        </p:nvSpPr>
        <p:spPr>
          <a:xfrm>
            <a:off x="4312830" y="5837520"/>
            <a:ext cx="282296" cy="25056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Oval 10"/>
          <p:cNvSpPr/>
          <p:nvPr/>
        </p:nvSpPr>
        <p:spPr>
          <a:xfrm>
            <a:off x="3203779" y="3876240"/>
            <a:ext cx="282296" cy="25056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Oval 11"/>
          <p:cNvSpPr/>
          <p:nvPr/>
        </p:nvSpPr>
        <p:spPr>
          <a:xfrm>
            <a:off x="5681595" y="3971280"/>
            <a:ext cx="282296" cy="250560"/>
          </a:xfrm>
          <a:prstGeom prst="ellipse">
            <a:avLst/>
          </a:prstGeom>
          <a:noFill/>
          <a:ln w="28575"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extBox 13"/>
          <p:cNvSpPr txBox="1"/>
          <p:nvPr/>
        </p:nvSpPr>
        <p:spPr>
          <a:xfrm>
            <a:off x="105289" y="155520"/>
            <a:ext cx="6998251" cy="1754327"/>
          </a:xfrm>
          <a:prstGeom prst="rect">
            <a:avLst/>
          </a:prstGeom>
          <a:noFill/>
        </p:spPr>
        <p:txBody>
          <a:bodyPr wrap="square" rtlCol="0">
            <a:spAutoFit/>
          </a:bodyPr>
          <a:lstStyle/>
          <a:p>
            <a:r>
              <a:rPr lang="en-US" b="1" dirty="0"/>
              <a:t>Calibration of 90⁰ </a:t>
            </a:r>
            <a:r>
              <a:rPr lang="en-US" b="1" baseline="30000" dirty="0"/>
              <a:t>1</a:t>
            </a:r>
            <a:r>
              <a:rPr lang="en-US" b="1" dirty="0"/>
              <a:t>H pulse</a:t>
            </a:r>
          </a:p>
          <a:p>
            <a:r>
              <a:rPr lang="en-US" dirty="0" smtClean="0"/>
              <a:t>Another option how to calibrate pulse in to use command </a:t>
            </a:r>
            <a:r>
              <a:rPr lang="en-US" b="1" dirty="0" err="1" smtClean="0"/>
              <a:t>paropt</a:t>
            </a:r>
            <a:r>
              <a:rPr lang="en-US" dirty="0" smtClean="0"/>
              <a:t>, which will pop-up a window where one sets up initial value [of the pulse], increment, and number of increments. Result of such </a:t>
            </a:r>
            <a:r>
              <a:rPr lang="en-US" dirty="0" err="1" smtClean="0"/>
              <a:t>paropt</a:t>
            </a:r>
            <a:r>
              <a:rPr lang="en-US" dirty="0"/>
              <a:t> </a:t>
            </a:r>
            <a:r>
              <a:rPr lang="en-US" dirty="0" smtClean="0"/>
              <a:t>will provide similar output (initial value: 1</a:t>
            </a:r>
            <a:r>
              <a:rPr lang="en-US" dirty="0">
                <a:latin typeface="Symbol" charset="2"/>
                <a:cs typeface="Symbol" charset="2"/>
              </a:rPr>
              <a:t>m</a:t>
            </a:r>
            <a:r>
              <a:rPr lang="en-US" dirty="0"/>
              <a:t>s</a:t>
            </a:r>
            <a:r>
              <a:rPr lang="en-US" dirty="0" smtClean="0"/>
              <a:t>, increment:1</a:t>
            </a:r>
            <a:r>
              <a:rPr lang="en-US" dirty="0" smtClean="0">
                <a:latin typeface="Symbol" charset="2"/>
                <a:cs typeface="Symbol" charset="2"/>
              </a:rPr>
              <a:t>m</a:t>
            </a:r>
            <a:r>
              <a:rPr lang="en-US" dirty="0" smtClean="0"/>
              <a:t>s, number of increments: 50).</a:t>
            </a:r>
            <a:endParaRPr lang="en-US" dirty="0"/>
          </a:p>
        </p:txBody>
      </p:sp>
    </p:spTree>
    <p:extLst>
      <p:ext uri="{BB962C8B-B14F-4D97-AF65-F5344CB8AC3E}">
        <p14:creationId xmlns:p14="http://schemas.microsoft.com/office/powerpoint/2010/main" val="2606642124"/>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ástupný symbol pro obsah 2"/>
          <p:cNvSpPr>
            <a:spLocks noGrp="1"/>
          </p:cNvSpPr>
          <p:nvPr>
            <p:ph idx="1"/>
          </p:nvPr>
        </p:nvSpPr>
        <p:spPr>
          <a:xfrm>
            <a:off x="0" y="0"/>
            <a:ext cx="9224963" cy="6521116"/>
          </a:xfrm>
        </p:spPr>
        <p:txBody>
          <a:bodyPr>
            <a:noAutofit/>
          </a:bodyPr>
          <a:lstStyle/>
          <a:p>
            <a:pPr marL="0" indent="0">
              <a:buNone/>
            </a:pPr>
            <a:r>
              <a:rPr lang="en-US" sz="2000" b="1" dirty="0" smtClean="0"/>
              <a:t>Optimizing acquisition parameters</a:t>
            </a:r>
            <a:endParaRPr lang="en-US" sz="2000" dirty="0" smtClean="0"/>
          </a:p>
          <a:p>
            <a:pPr marL="534988" lvl="1" indent="-171450"/>
            <a:r>
              <a:rPr lang="en-US" sz="1800" dirty="0" smtClean="0"/>
              <a:t>Before starting any acquisition, it is wise to check whether all parameters are at their optimum or can be further improved. For the sake of optimization there is command </a:t>
            </a:r>
            <a:r>
              <a:rPr lang="en-US" sz="1800" b="1" dirty="0" err="1" smtClean="0"/>
              <a:t>gs</a:t>
            </a:r>
            <a:r>
              <a:rPr lang="en-US" sz="1800" dirty="0" smtClean="0"/>
              <a:t> (go scan) that </a:t>
            </a:r>
            <a:r>
              <a:rPr lang="en-US" sz="1800" dirty="0"/>
              <a:t>will run an </a:t>
            </a:r>
            <a:r>
              <a:rPr lang="en-US" sz="1800" dirty="0" smtClean="0"/>
              <a:t>“infinite” loop </a:t>
            </a:r>
            <a:r>
              <a:rPr lang="en-US" sz="1800" dirty="0"/>
              <a:t>e</a:t>
            </a:r>
            <a:r>
              <a:rPr lang="en-US" sz="1800" dirty="0" smtClean="0"/>
              <a:t>nabling real-time manipulation with pulse-lengths, delays, receiver gain etc. Immediate impact on the FID is observed.</a:t>
            </a:r>
          </a:p>
          <a:p>
            <a:pPr marL="538163" lvl="1" indent="-174625"/>
            <a:r>
              <a:rPr lang="en-US" sz="1800" dirty="0" smtClean="0"/>
              <a:t>Start with optimizing receiver gain – either by typing </a:t>
            </a:r>
            <a:r>
              <a:rPr lang="en-US" sz="1800" b="1" dirty="0" err="1" smtClean="0"/>
              <a:t>rga</a:t>
            </a:r>
            <a:r>
              <a:rPr lang="en-US" sz="1800" dirty="0" smtClean="0"/>
              <a:t> prior running </a:t>
            </a:r>
            <a:r>
              <a:rPr lang="en-US" sz="1800" dirty="0" err="1" smtClean="0"/>
              <a:t>gs</a:t>
            </a:r>
            <a:r>
              <a:rPr lang="en-US" sz="1800" dirty="0" smtClean="0"/>
              <a:t> or manually till ADC overflow disappears</a:t>
            </a:r>
          </a:p>
          <a:p>
            <a:pPr marL="534988" lvl="1" indent="-171450"/>
            <a:r>
              <a:rPr lang="en-US" sz="1800" dirty="0" smtClean="0"/>
              <a:t>The parameters can be adjusted </a:t>
            </a:r>
            <a:r>
              <a:rPr lang="en-US" sz="2000" dirty="0" smtClean="0"/>
              <a:t>by:</a:t>
            </a:r>
          </a:p>
          <a:p>
            <a:pPr marL="717550" lvl="2" indent="-182563">
              <a:tabLst>
                <a:tab pos="717550" algn="l"/>
              </a:tabLst>
            </a:pPr>
            <a:r>
              <a:rPr lang="en-US" sz="1600" dirty="0" smtClean="0"/>
              <a:t>dragging the slider (not recommended)</a:t>
            </a:r>
          </a:p>
          <a:p>
            <a:pPr marL="717550" lvl="2" indent="-182563"/>
            <a:r>
              <a:rPr lang="en-US" sz="1600" dirty="0" smtClean="0"/>
              <a:t>directly typing desired value</a:t>
            </a:r>
          </a:p>
          <a:p>
            <a:pPr marL="717550" lvl="2" indent="-182563"/>
            <a:r>
              <a:rPr lang="en-US" sz="1600" dirty="0" smtClean="0"/>
              <a:t>clicking on the slider-scale</a:t>
            </a:r>
          </a:p>
          <a:p>
            <a:pPr marL="534988" lvl="2" indent="0">
              <a:buNone/>
            </a:pPr>
            <a:r>
              <a:rPr lang="en-US" sz="1600" dirty="0" smtClean="0"/>
              <a:t>(clicking will be affected by the sensitivity)</a:t>
            </a:r>
          </a:p>
          <a:p>
            <a:pPr marL="914400" lvl="2" indent="0">
              <a:buNone/>
            </a:pPr>
            <a:endParaRPr lang="en-US" b="1" dirty="0" smtClean="0"/>
          </a:p>
        </p:txBody>
      </p:sp>
      <p:pic>
        <p:nvPicPr>
          <p:cNvPr id="2" name="Obrázek 1"/>
          <p:cNvPicPr>
            <a:picLocks noChangeAspect="1"/>
          </p:cNvPicPr>
          <p:nvPr/>
        </p:nvPicPr>
        <p:blipFill rotWithShape="1">
          <a:blip r:embed="rId2" cstate="print">
            <a:extLst>
              <a:ext uri="{28A0092B-C50C-407E-A947-70E740481C1C}">
                <a14:useLocalDpi xmlns:a14="http://schemas.microsoft.com/office/drawing/2010/main" val="0"/>
              </a:ext>
            </a:extLst>
          </a:blip>
          <a:srcRect l="30689" t="18402" r="13972" b="16102"/>
          <a:stretch/>
        </p:blipFill>
        <p:spPr>
          <a:xfrm>
            <a:off x="4197545" y="1897252"/>
            <a:ext cx="5698356" cy="4669148"/>
          </a:xfrm>
          <a:prstGeom prst="rect">
            <a:avLst/>
          </a:prstGeom>
        </p:spPr>
      </p:pic>
      <p:sp>
        <p:nvSpPr>
          <p:cNvPr id="6" name="Oval 5"/>
          <p:cNvSpPr/>
          <p:nvPr/>
        </p:nvSpPr>
        <p:spPr>
          <a:xfrm>
            <a:off x="4598197" y="6331601"/>
            <a:ext cx="1015320" cy="270110"/>
          </a:xfrm>
          <a:prstGeom prst="ellipse">
            <a:avLst/>
          </a:prstGeom>
          <a:noFill/>
          <a:ln w="3810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Oval 6"/>
          <p:cNvSpPr/>
          <p:nvPr/>
        </p:nvSpPr>
        <p:spPr>
          <a:xfrm>
            <a:off x="5229382" y="5334881"/>
            <a:ext cx="692443" cy="270110"/>
          </a:xfrm>
          <a:prstGeom prst="ellipse">
            <a:avLst/>
          </a:prstGeom>
          <a:noFill/>
          <a:ln w="3810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Oval 7"/>
          <p:cNvSpPr/>
          <p:nvPr/>
        </p:nvSpPr>
        <p:spPr>
          <a:xfrm>
            <a:off x="5348711" y="4038881"/>
            <a:ext cx="410564" cy="270110"/>
          </a:xfrm>
          <a:prstGeom prst="ellipse">
            <a:avLst/>
          </a:prstGeom>
          <a:noFill/>
          <a:ln w="3810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9" name="Straight Connector 8"/>
          <p:cNvCxnSpPr>
            <a:endCxn id="8" idx="1"/>
          </p:cNvCxnSpPr>
          <p:nvPr/>
        </p:nvCxnSpPr>
        <p:spPr>
          <a:xfrm>
            <a:off x="2091754" y="2488320"/>
            <a:ext cx="3317083" cy="1590118"/>
          </a:xfrm>
          <a:prstGeom prst="line">
            <a:avLst/>
          </a:prstGeom>
          <a:ln>
            <a:solidFill>
              <a:srgbClr val="FF0000"/>
            </a:solidFill>
            <a:headEnd type="none"/>
            <a:tailEnd type="triangle"/>
          </a:ln>
          <a:effectLst/>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a:off x="2673816" y="3058560"/>
            <a:ext cx="2898511" cy="1753920"/>
          </a:xfrm>
          <a:prstGeom prst="line">
            <a:avLst/>
          </a:prstGeom>
          <a:ln>
            <a:solidFill>
              <a:srgbClr val="FF0000"/>
            </a:solidFill>
            <a:headEnd type="none"/>
            <a:tailEnd type="triangle"/>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a:endCxn id="7" idx="2"/>
          </p:cNvCxnSpPr>
          <p:nvPr/>
        </p:nvCxnSpPr>
        <p:spPr>
          <a:xfrm>
            <a:off x="2082063" y="2799360"/>
            <a:ext cx="3147319" cy="2670576"/>
          </a:xfrm>
          <a:prstGeom prst="line">
            <a:avLst/>
          </a:prstGeom>
          <a:ln>
            <a:solidFill>
              <a:srgbClr val="FF0000"/>
            </a:solidFill>
            <a:headEnd type="none"/>
            <a:tailEnd type="triangle"/>
          </a:ln>
          <a:effectLst/>
        </p:spPr>
        <p:style>
          <a:lnRef idx="2">
            <a:schemeClr val="accent1"/>
          </a:lnRef>
          <a:fillRef idx="0">
            <a:schemeClr val="accent1"/>
          </a:fillRef>
          <a:effectRef idx="1">
            <a:schemeClr val="accent1"/>
          </a:effectRef>
          <a:fontRef idx="minor">
            <a:schemeClr val="tx1"/>
          </a:fontRef>
        </p:style>
      </p:cxnSp>
      <p:sp>
        <p:nvSpPr>
          <p:cNvPr id="17" name="Oval 16"/>
          <p:cNvSpPr/>
          <p:nvPr/>
        </p:nvSpPr>
        <p:spPr>
          <a:xfrm>
            <a:off x="5290034" y="2774320"/>
            <a:ext cx="584342" cy="433954"/>
          </a:xfrm>
          <a:prstGeom prst="ellipse">
            <a:avLst/>
          </a:prstGeom>
          <a:noFill/>
          <a:ln w="3810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50301570"/>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ástupný symbol pro obsah 2"/>
          <p:cNvSpPr>
            <a:spLocks noGrp="1"/>
          </p:cNvSpPr>
          <p:nvPr>
            <p:ph idx="1"/>
          </p:nvPr>
        </p:nvSpPr>
        <p:spPr>
          <a:xfrm>
            <a:off x="0" y="0"/>
            <a:ext cx="9224963" cy="3352320"/>
          </a:xfrm>
        </p:spPr>
        <p:txBody>
          <a:bodyPr>
            <a:noAutofit/>
          </a:bodyPr>
          <a:lstStyle/>
          <a:p>
            <a:pPr marL="0" indent="0">
              <a:buNone/>
            </a:pPr>
            <a:r>
              <a:rPr lang="en-US" sz="2000" b="1" dirty="0" smtClean="0"/>
              <a:t>Optimizing acquisition parameters</a:t>
            </a:r>
            <a:endParaRPr lang="en-US" sz="2000" dirty="0" smtClean="0"/>
          </a:p>
          <a:p>
            <a:pPr lvl="1"/>
            <a:r>
              <a:rPr lang="en-US" sz="2000" dirty="0" smtClean="0"/>
              <a:t>Other parameters that could be set are the exact position of receiver (Offset-tab), phase correction (particularly in case of WATERGATE water suppression; </a:t>
            </a:r>
            <a:r>
              <a:rPr lang="en-US" sz="2000" dirty="0" err="1" smtClean="0"/>
              <a:t>CorPhase</a:t>
            </a:r>
            <a:r>
              <a:rPr lang="en-US" sz="2000" dirty="0" smtClean="0"/>
              <a:t>) and duration of calculated shaped pulses (Pulse-tab).</a:t>
            </a:r>
          </a:p>
          <a:p>
            <a:pPr lvl="1"/>
            <a:r>
              <a:rPr lang="en-US" sz="2000" dirty="0" smtClean="0"/>
              <a:t>Always check the Warning message and FIDAREA which one wants to reach as low as possible as the signal in </a:t>
            </a:r>
            <a:r>
              <a:rPr lang="en-US" sz="2000" dirty="0" err="1" smtClean="0"/>
              <a:t>biomolecular</a:t>
            </a:r>
            <a:r>
              <a:rPr lang="en-US" sz="2000" dirty="0" smtClean="0"/>
              <a:t> samples is dominated by water which is supposed to be efficiently suppressed.</a:t>
            </a:r>
            <a:endParaRPr lang="en-US" dirty="0" smtClean="0"/>
          </a:p>
        </p:txBody>
      </p:sp>
      <p:pic>
        <p:nvPicPr>
          <p:cNvPr id="2" name="Obrázek 1"/>
          <p:cNvPicPr>
            <a:picLocks noChangeAspect="1"/>
          </p:cNvPicPr>
          <p:nvPr/>
        </p:nvPicPr>
        <p:blipFill rotWithShape="1">
          <a:blip r:embed="rId2" cstate="print">
            <a:extLst>
              <a:ext uri="{28A0092B-C50C-407E-A947-70E740481C1C}">
                <a14:useLocalDpi xmlns:a14="http://schemas.microsoft.com/office/drawing/2010/main" val="0"/>
              </a:ext>
            </a:extLst>
          </a:blip>
          <a:srcRect l="30689" t="21211" r="13972" b="16102"/>
          <a:stretch/>
        </p:blipFill>
        <p:spPr>
          <a:xfrm>
            <a:off x="3860624" y="2116800"/>
            <a:ext cx="6001510" cy="4706640"/>
          </a:xfrm>
          <a:prstGeom prst="rect">
            <a:avLst/>
          </a:prstGeom>
        </p:spPr>
      </p:pic>
      <p:sp>
        <p:nvSpPr>
          <p:cNvPr id="13" name="Oval 12"/>
          <p:cNvSpPr/>
          <p:nvPr/>
        </p:nvSpPr>
        <p:spPr>
          <a:xfrm>
            <a:off x="8476805" y="3481920"/>
            <a:ext cx="1013301" cy="276480"/>
          </a:xfrm>
          <a:prstGeom prst="ellipse">
            <a:avLst/>
          </a:prstGeom>
          <a:noFill/>
          <a:ln w="3810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16503720"/>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ástupný symbol pro obsah 2"/>
          <p:cNvSpPr>
            <a:spLocks noGrp="1"/>
          </p:cNvSpPr>
          <p:nvPr>
            <p:ph idx="1"/>
          </p:nvPr>
        </p:nvSpPr>
        <p:spPr>
          <a:xfrm>
            <a:off x="0" y="1"/>
            <a:ext cx="9224963" cy="6732953"/>
          </a:xfrm>
        </p:spPr>
        <p:txBody>
          <a:bodyPr>
            <a:normAutofit fontScale="92500" lnSpcReduction="20000"/>
          </a:bodyPr>
          <a:lstStyle/>
          <a:p>
            <a:pPr marL="0" indent="0">
              <a:buNone/>
            </a:pPr>
            <a:r>
              <a:rPr lang="en-US" sz="2000" b="1" dirty="0" smtClean="0"/>
              <a:t>Start of the experiment</a:t>
            </a:r>
            <a:endParaRPr lang="en-US" sz="2000" dirty="0" smtClean="0"/>
          </a:p>
          <a:p>
            <a:r>
              <a:rPr lang="en-US" sz="2000" dirty="0" smtClean="0"/>
              <a:t>Duration of the experiment</a:t>
            </a:r>
          </a:p>
          <a:p>
            <a:pPr lvl="1"/>
            <a:r>
              <a:rPr lang="en-US" sz="2000" dirty="0" smtClean="0"/>
              <a:t>Type </a:t>
            </a:r>
            <a:r>
              <a:rPr lang="en-US" sz="2000" b="1" dirty="0" err="1" smtClean="0"/>
              <a:t>expt</a:t>
            </a:r>
            <a:r>
              <a:rPr lang="en-US" sz="2000" b="1" dirty="0" smtClean="0"/>
              <a:t> </a:t>
            </a:r>
            <a:r>
              <a:rPr lang="en-US" sz="2000" dirty="0" smtClean="0"/>
              <a:t>(experimental time) – gives the experimental time, required space on disc for the current dataset</a:t>
            </a:r>
          </a:p>
          <a:p>
            <a:pPr lvl="1"/>
            <a:r>
              <a:rPr lang="en-US" sz="2000" dirty="0" smtClean="0"/>
              <a:t>Type </a:t>
            </a:r>
            <a:r>
              <a:rPr lang="en-US" sz="2000" b="1" dirty="0" err="1" smtClean="0"/>
              <a:t>multiexpt</a:t>
            </a:r>
            <a:r>
              <a:rPr lang="en-US" sz="2000" dirty="0" smtClean="0"/>
              <a:t> – allows to estimate duration of multiple experiments that are in row (e.g. </a:t>
            </a:r>
            <a:r>
              <a:rPr lang="en-US" sz="2000" dirty="0" err="1" smtClean="0"/>
              <a:t>ExpNos</a:t>
            </a:r>
            <a:r>
              <a:rPr lang="en-US" sz="2000" dirty="0" smtClean="0"/>
              <a:t> 1, 2, 3, 4 ...). Returns the time and date, when the experiments are finished.</a:t>
            </a:r>
          </a:p>
          <a:p>
            <a:r>
              <a:rPr lang="en-US" sz="2000" dirty="0" smtClean="0"/>
              <a:t>Running the experiment</a:t>
            </a:r>
          </a:p>
          <a:p>
            <a:pPr lvl="1"/>
            <a:r>
              <a:rPr lang="en-US" sz="2000" dirty="0" smtClean="0"/>
              <a:t>Type </a:t>
            </a:r>
            <a:r>
              <a:rPr lang="en-US" sz="2000" b="1" dirty="0" err="1" smtClean="0"/>
              <a:t>zgqfp</a:t>
            </a:r>
            <a:r>
              <a:rPr lang="en-US" sz="2000" b="1" dirty="0" smtClean="0"/>
              <a:t> </a:t>
            </a:r>
            <a:r>
              <a:rPr lang="en-US" sz="2000" dirty="0" smtClean="0"/>
              <a:t>– starts and processes 1D experiment (composite macro of </a:t>
            </a:r>
            <a:r>
              <a:rPr lang="en-US" sz="2000" dirty="0" err="1" smtClean="0"/>
              <a:t>zg+qsin+fp</a:t>
            </a:r>
            <a:r>
              <a:rPr lang="en-US" sz="2000" dirty="0" smtClean="0"/>
              <a:t>) – in case of low concentrated samples, one set number of scans as high as 128 or even 1024. As such experiment takes already a significant amount of time, it is wise to check whether something is being acquired. Either check the on-line Fourier transform in the acquisition window or type </a:t>
            </a:r>
            <a:r>
              <a:rPr lang="en-US" sz="2000" b="1" dirty="0" err="1" smtClean="0"/>
              <a:t>tr</a:t>
            </a:r>
            <a:r>
              <a:rPr lang="en-US" sz="2000" dirty="0" smtClean="0"/>
              <a:t> to transfer the so far acquired data from spectrometer to computer and process them with </a:t>
            </a:r>
            <a:r>
              <a:rPr lang="en-US" sz="2000" b="1" dirty="0" err="1" smtClean="0"/>
              <a:t>efp</a:t>
            </a:r>
            <a:r>
              <a:rPr lang="en-US" sz="2000" dirty="0" smtClean="0"/>
              <a:t> or </a:t>
            </a:r>
            <a:r>
              <a:rPr lang="en-US" sz="2000" b="1" dirty="0" err="1" smtClean="0"/>
              <a:t>qsin</a:t>
            </a:r>
            <a:r>
              <a:rPr lang="en-US" sz="2000" dirty="0" err="1"/>
              <a:t>+</a:t>
            </a:r>
            <a:r>
              <a:rPr lang="en-US" sz="2000" b="1" dirty="0" err="1" smtClean="0"/>
              <a:t>fp</a:t>
            </a:r>
            <a:r>
              <a:rPr lang="en-US" sz="2000" dirty="0" smtClean="0"/>
              <a:t>.</a:t>
            </a:r>
          </a:p>
          <a:p>
            <a:pPr lvl="1"/>
            <a:endParaRPr lang="en-US" sz="2000" dirty="0"/>
          </a:p>
          <a:p>
            <a:pPr lvl="1"/>
            <a:endParaRPr lang="en-US" sz="2000" dirty="0" smtClean="0"/>
          </a:p>
          <a:p>
            <a:pPr lvl="1"/>
            <a:endParaRPr lang="en-US" sz="2000" dirty="0"/>
          </a:p>
          <a:p>
            <a:pPr marL="457200" lvl="1" indent="0">
              <a:buNone/>
            </a:pPr>
            <a:endParaRPr lang="en-US" sz="2000" dirty="0" smtClean="0"/>
          </a:p>
          <a:p>
            <a:pPr lvl="1"/>
            <a:endParaRPr lang="en-US" sz="2000" dirty="0"/>
          </a:p>
          <a:p>
            <a:pPr lvl="1"/>
            <a:endParaRPr lang="en-US" sz="2000" dirty="0" smtClean="0"/>
          </a:p>
          <a:p>
            <a:pPr lvl="1"/>
            <a:endParaRPr lang="en-US" sz="2000" dirty="0"/>
          </a:p>
          <a:p>
            <a:pPr lvl="1"/>
            <a:endParaRPr lang="en-US" sz="2000" dirty="0"/>
          </a:p>
          <a:p>
            <a:pPr lvl="1"/>
            <a:r>
              <a:rPr lang="en-US" sz="2000" dirty="0" smtClean="0"/>
              <a:t>Type </a:t>
            </a:r>
            <a:r>
              <a:rPr lang="en-US" sz="2000" b="1" dirty="0" err="1" smtClean="0"/>
              <a:t>zg</a:t>
            </a:r>
            <a:r>
              <a:rPr lang="en-US" sz="2000" dirty="0" smtClean="0"/>
              <a:t> – starts the experiment without processing it</a:t>
            </a:r>
          </a:p>
          <a:p>
            <a:pPr lvl="1"/>
            <a:r>
              <a:rPr lang="en-US" sz="2000" dirty="0" smtClean="0"/>
              <a:t>Type </a:t>
            </a:r>
            <a:r>
              <a:rPr lang="en-US" sz="2000" b="1" dirty="0" smtClean="0"/>
              <a:t>stop </a:t>
            </a:r>
            <a:r>
              <a:rPr lang="en-US" sz="2000" dirty="0" smtClean="0"/>
              <a:t>– immediately stops the experiment</a:t>
            </a:r>
          </a:p>
          <a:p>
            <a:pPr lvl="1"/>
            <a:r>
              <a:rPr lang="en-US" sz="2000" dirty="0" smtClean="0"/>
              <a:t>Type </a:t>
            </a:r>
            <a:r>
              <a:rPr lang="en-US" sz="2000" b="1" dirty="0" smtClean="0"/>
              <a:t>halt </a:t>
            </a:r>
            <a:r>
              <a:rPr lang="en-US" sz="2000" dirty="0" smtClean="0"/>
              <a:t>– stops the experiment after the current scan</a:t>
            </a:r>
          </a:p>
          <a:p>
            <a:pPr marL="457200" lvl="1" indent="0">
              <a:buNone/>
            </a:pPr>
            <a:endParaRPr lang="en-US" sz="2000" b="1" dirty="0" smtClean="0"/>
          </a:p>
          <a:p>
            <a:pPr lvl="1"/>
            <a:endParaRPr lang="en-US" sz="2000" b="1" dirty="0" smtClean="0"/>
          </a:p>
          <a:p>
            <a:pPr marL="457200" lvl="1" indent="0">
              <a:buNone/>
            </a:pPr>
            <a:endParaRPr lang="en-US" sz="2000" b="1" dirty="0"/>
          </a:p>
        </p:txBody>
      </p:sp>
      <p:grpSp>
        <p:nvGrpSpPr>
          <p:cNvPr id="7" name="Group 6"/>
          <p:cNvGrpSpPr/>
          <p:nvPr/>
        </p:nvGrpSpPr>
        <p:grpSpPr>
          <a:xfrm>
            <a:off x="2944387" y="3653542"/>
            <a:ext cx="6529034" cy="1243945"/>
            <a:chOff x="4032690" y="5193247"/>
            <a:chExt cx="8035734" cy="1243945"/>
          </a:xfrm>
        </p:grpSpPr>
        <p:pic>
          <p:nvPicPr>
            <p:cNvPr id="4" name="Obrázek 1"/>
            <p:cNvPicPr>
              <a:picLocks noChangeAspect="1"/>
            </p:cNvPicPr>
            <p:nvPr/>
          </p:nvPicPr>
          <p:blipFill rotWithShape="1">
            <a:blip r:embed="rId2" cstate="print">
              <a:extLst>
                <a:ext uri="{28A0092B-C50C-407E-A947-70E740481C1C}">
                  <a14:useLocalDpi xmlns:a14="http://schemas.microsoft.com/office/drawing/2010/main" val="0"/>
                </a:ext>
              </a:extLst>
            </a:blip>
            <a:srcRect l="48138" t="20821" r="13972" b="68752"/>
            <a:stretch/>
          </p:blipFill>
          <p:spPr>
            <a:xfrm>
              <a:off x="4032690" y="5193247"/>
              <a:ext cx="8035734" cy="1243945"/>
            </a:xfrm>
            <a:prstGeom prst="rect">
              <a:avLst/>
            </a:prstGeom>
          </p:spPr>
        </p:pic>
        <p:sp>
          <p:nvSpPr>
            <p:cNvPr id="5" name="Oval 4"/>
            <p:cNvSpPr/>
            <p:nvPr/>
          </p:nvSpPr>
          <p:spPr>
            <a:xfrm>
              <a:off x="5166888" y="5491367"/>
              <a:ext cx="548004" cy="371696"/>
            </a:xfrm>
            <a:prstGeom prst="ellipse">
              <a:avLst/>
            </a:prstGeom>
            <a:noFill/>
            <a:ln w="3810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6" name="Oval 5"/>
            <p:cNvSpPr/>
            <p:nvPr/>
          </p:nvSpPr>
          <p:spPr>
            <a:xfrm>
              <a:off x="8902056" y="5213003"/>
              <a:ext cx="788043" cy="276007"/>
            </a:xfrm>
            <a:prstGeom prst="ellipse">
              <a:avLst/>
            </a:prstGeom>
            <a:noFill/>
            <a:ln w="3810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grpSp>
    </p:spTree>
    <p:extLst>
      <p:ext uri="{BB962C8B-B14F-4D97-AF65-F5344CB8AC3E}">
        <p14:creationId xmlns:p14="http://schemas.microsoft.com/office/powerpoint/2010/main" val="3196322324"/>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ástupný symbol pro obsah 2"/>
          <p:cNvSpPr>
            <a:spLocks noGrp="1"/>
          </p:cNvSpPr>
          <p:nvPr>
            <p:ph idx="1"/>
          </p:nvPr>
        </p:nvSpPr>
        <p:spPr>
          <a:xfrm>
            <a:off x="0" y="1"/>
            <a:ext cx="9224963" cy="6732953"/>
          </a:xfrm>
        </p:spPr>
        <p:txBody>
          <a:bodyPr>
            <a:normAutofit/>
          </a:bodyPr>
          <a:lstStyle/>
          <a:p>
            <a:pPr marL="0" indent="0">
              <a:buNone/>
            </a:pPr>
            <a:r>
              <a:rPr lang="en-US" sz="2000" b="1" dirty="0" smtClean="0"/>
              <a:t>Start of the experiment</a:t>
            </a:r>
            <a:endParaRPr lang="en-US" sz="2000" dirty="0" smtClean="0"/>
          </a:p>
          <a:p>
            <a:r>
              <a:rPr lang="en-US" sz="2000" dirty="0" smtClean="0"/>
              <a:t>In case of an </a:t>
            </a:r>
            <a:r>
              <a:rPr lang="en-US" sz="2000" dirty="0" err="1" smtClean="0"/>
              <a:t>nD</a:t>
            </a:r>
            <a:r>
              <a:rPr lang="en-US" sz="2000" dirty="0" smtClean="0"/>
              <a:t> experiment follow the same steps as in case of 1D, i.e. first set all parameters properly and check with </a:t>
            </a:r>
            <a:r>
              <a:rPr lang="en-US" sz="2000" dirty="0" err="1" smtClean="0"/>
              <a:t>gs</a:t>
            </a:r>
            <a:r>
              <a:rPr lang="en-US" sz="2000" dirty="0" smtClean="0"/>
              <a:t>-command that everything is correct and is not hurting sample/probe. Before typing </a:t>
            </a:r>
            <a:r>
              <a:rPr lang="en-US" sz="2000" dirty="0" err="1" smtClean="0"/>
              <a:t>zg</a:t>
            </a:r>
            <a:r>
              <a:rPr lang="en-US" sz="2000" dirty="0" smtClean="0"/>
              <a:t>, check the duration with </a:t>
            </a:r>
            <a:r>
              <a:rPr lang="en-US" sz="2000" dirty="0" err="1" smtClean="0"/>
              <a:t>expt</a:t>
            </a:r>
            <a:r>
              <a:rPr lang="en-US" sz="2000" dirty="0" smtClean="0"/>
              <a:t> or </a:t>
            </a:r>
            <a:r>
              <a:rPr lang="en-US" sz="2000" dirty="0" err="1" smtClean="0"/>
              <a:t>multiexpt</a:t>
            </a:r>
            <a:r>
              <a:rPr lang="en-US" sz="2000" dirty="0" smtClean="0"/>
              <a:t> to see when the experiment is going to finish.</a:t>
            </a:r>
          </a:p>
          <a:p>
            <a:r>
              <a:rPr lang="en-US" sz="2000" dirty="0" smtClean="0"/>
              <a:t>When the experiment is started with the </a:t>
            </a:r>
            <a:r>
              <a:rPr lang="en-US" sz="2000" dirty="0" err="1" smtClean="0"/>
              <a:t>zg</a:t>
            </a:r>
            <a:r>
              <a:rPr lang="en-US" sz="2000" dirty="0" smtClean="0"/>
              <a:t>-command, wait till the first FID is acquired. In the mean-time check that the temperature and lock are stable and not affected by the running experiment.</a:t>
            </a:r>
          </a:p>
          <a:p>
            <a:r>
              <a:rPr lang="en-US" sz="2000" dirty="0" smtClean="0"/>
              <a:t>Once first FID measured and stored, type </a:t>
            </a:r>
            <a:r>
              <a:rPr lang="en-US" sz="2000" b="1" dirty="0" err="1" smtClean="0"/>
              <a:t>rser</a:t>
            </a:r>
            <a:r>
              <a:rPr lang="en-US" sz="2000" b="1" dirty="0" smtClean="0"/>
              <a:t> 1</a:t>
            </a:r>
            <a:r>
              <a:rPr lang="en-US" sz="2000" dirty="0" smtClean="0"/>
              <a:t>, which will transfer the first FID to ~TEMP directory </a:t>
            </a:r>
            <a:r>
              <a:rPr lang="en-US" sz="2000" dirty="0" err="1" smtClean="0"/>
              <a:t>ExpNo</a:t>
            </a:r>
            <a:r>
              <a:rPr lang="en-US" sz="2000" dirty="0" smtClean="0"/>
              <a:t> 1, </a:t>
            </a:r>
            <a:r>
              <a:rPr lang="en-US" sz="2000" dirty="0" err="1" smtClean="0"/>
              <a:t>ProcNo</a:t>
            </a:r>
            <a:r>
              <a:rPr lang="en-US" sz="2000" dirty="0" smtClean="0"/>
              <a:t> 1. Process the FID with </a:t>
            </a:r>
            <a:r>
              <a:rPr lang="en-US" sz="2000" dirty="0" err="1" smtClean="0"/>
              <a:t>qsin+fp</a:t>
            </a:r>
            <a:r>
              <a:rPr lang="en-US" sz="2000" dirty="0"/>
              <a:t> </a:t>
            </a:r>
            <a:r>
              <a:rPr lang="en-US" sz="2000" dirty="0" smtClean="0"/>
              <a:t>and phase it. This will give you a rough information about signal/noise ratio of your experiment – if there is no signal in the firs row, there will be not much signal at the end of the experiment (exceptions are, e.g. HNCACB or DQF COSY, but these are not experiments for beginners:-).</a:t>
            </a:r>
          </a:p>
        </p:txBody>
      </p:sp>
    </p:spTree>
    <p:extLst>
      <p:ext uri="{BB962C8B-B14F-4D97-AF65-F5344CB8AC3E}">
        <p14:creationId xmlns:p14="http://schemas.microsoft.com/office/powerpoint/2010/main" val="362471390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ástupný symbol pro obsah 2"/>
          <p:cNvSpPr>
            <a:spLocks noGrp="1"/>
          </p:cNvSpPr>
          <p:nvPr>
            <p:ph idx="1"/>
          </p:nvPr>
        </p:nvSpPr>
        <p:spPr>
          <a:xfrm>
            <a:off x="0" y="1"/>
            <a:ext cx="9224963" cy="3196799"/>
          </a:xfrm>
        </p:spPr>
        <p:txBody>
          <a:bodyPr>
            <a:normAutofit/>
          </a:bodyPr>
          <a:lstStyle/>
          <a:p>
            <a:pPr marL="0" indent="0">
              <a:buNone/>
            </a:pPr>
            <a:r>
              <a:rPr lang="en-US" sz="2000" b="1" dirty="0" smtClean="0"/>
              <a:t>Start of the experiment</a:t>
            </a:r>
            <a:endParaRPr lang="en-US" sz="2000" dirty="0" smtClean="0"/>
          </a:p>
          <a:p>
            <a:r>
              <a:rPr lang="en-US" sz="2000" dirty="0" smtClean="0"/>
              <a:t>Should it be possible to compare the running experiment  with previous dataset, store the current </a:t>
            </a:r>
            <a:r>
              <a:rPr lang="en-US" sz="2000" dirty="0" err="1" smtClean="0"/>
              <a:t>ProcNo</a:t>
            </a:r>
            <a:r>
              <a:rPr lang="en-US" sz="2000" dirty="0" smtClean="0"/>
              <a:t> to </a:t>
            </a:r>
            <a:r>
              <a:rPr lang="en-US" sz="2000" dirty="0" err="1" smtClean="0"/>
              <a:t>ProcNo</a:t>
            </a:r>
            <a:r>
              <a:rPr lang="en-US" sz="2000" dirty="0" smtClean="0"/>
              <a:t> 2 by typing </a:t>
            </a:r>
            <a:r>
              <a:rPr lang="en-US" sz="2000" b="1" dirty="0" err="1" smtClean="0"/>
              <a:t>wrp</a:t>
            </a:r>
            <a:r>
              <a:rPr lang="en-US" sz="2000" b="1" dirty="0" smtClean="0"/>
              <a:t> 2 y</a:t>
            </a:r>
            <a:r>
              <a:rPr lang="en-US" sz="2000" dirty="0"/>
              <a:t> </a:t>
            </a:r>
            <a:r>
              <a:rPr lang="en-US" sz="2000" dirty="0" smtClean="0"/>
              <a:t>– </a:t>
            </a:r>
            <a:r>
              <a:rPr lang="en-US" sz="2000" b="1" dirty="0" smtClean="0">
                <a:solidFill>
                  <a:srgbClr val="FF0000"/>
                </a:solidFill>
              </a:rPr>
              <a:t>wr</a:t>
            </a:r>
            <a:r>
              <a:rPr lang="en-US" sz="2000" dirty="0" smtClean="0"/>
              <a:t>ite </a:t>
            </a:r>
            <a:r>
              <a:rPr lang="en-US" sz="2000" b="1" dirty="0" err="1" smtClean="0">
                <a:solidFill>
                  <a:srgbClr val="FF0000"/>
                </a:solidFill>
              </a:rPr>
              <a:t>P</a:t>
            </a:r>
            <a:r>
              <a:rPr lang="en-US" sz="2000" dirty="0" err="1" smtClean="0"/>
              <a:t>rocNo</a:t>
            </a:r>
            <a:r>
              <a:rPr lang="en-US" sz="2000" dirty="0" smtClean="0"/>
              <a:t> to </a:t>
            </a:r>
            <a:r>
              <a:rPr lang="en-US" sz="2000" b="1" dirty="0" smtClean="0">
                <a:solidFill>
                  <a:srgbClr val="FF0000"/>
                </a:solidFill>
              </a:rPr>
              <a:t>2</a:t>
            </a:r>
            <a:r>
              <a:rPr lang="en-US" sz="2000" dirty="0" smtClean="0"/>
              <a:t> and if there is already </a:t>
            </a:r>
            <a:r>
              <a:rPr lang="en-US" sz="2000" dirty="0" err="1" smtClean="0"/>
              <a:t>ProcNo</a:t>
            </a:r>
            <a:r>
              <a:rPr lang="en-US" sz="2000" dirty="0" smtClean="0"/>
              <a:t> 2, </a:t>
            </a:r>
            <a:r>
              <a:rPr lang="en-US" sz="2000" b="1" dirty="0" smtClean="0">
                <a:solidFill>
                  <a:srgbClr val="FF0000"/>
                </a:solidFill>
              </a:rPr>
              <a:t>y</a:t>
            </a:r>
            <a:r>
              <a:rPr lang="en-US" sz="2000" dirty="0" smtClean="0"/>
              <a:t>es, overwrite it. Then go to the previous/reference experiment, type again </a:t>
            </a:r>
            <a:r>
              <a:rPr lang="en-US" sz="2000" dirty="0" err="1" smtClean="0"/>
              <a:t>rser</a:t>
            </a:r>
            <a:r>
              <a:rPr lang="en-US" sz="2000" dirty="0" smtClean="0"/>
              <a:t> 1; </a:t>
            </a:r>
            <a:r>
              <a:rPr lang="en-US" sz="2000" dirty="0" err="1" smtClean="0"/>
              <a:t>qsin</a:t>
            </a:r>
            <a:r>
              <a:rPr lang="en-US" sz="2000" dirty="0" smtClean="0"/>
              <a:t>; </a:t>
            </a:r>
            <a:r>
              <a:rPr lang="en-US" sz="2000" dirty="0" err="1" smtClean="0"/>
              <a:t>fp</a:t>
            </a:r>
            <a:r>
              <a:rPr lang="en-US" sz="2000" dirty="0" smtClean="0"/>
              <a:t>, phase the spectrum. Type </a:t>
            </a:r>
            <a:r>
              <a:rPr lang="en-US" sz="2000" b="1" dirty="0" smtClean="0"/>
              <a:t>.md </a:t>
            </a:r>
            <a:r>
              <a:rPr lang="en-US" sz="2000" dirty="0" smtClean="0"/>
              <a:t>or click the multiple icon and then type </a:t>
            </a:r>
            <a:r>
              <a:rPr lang="en-US" sz="2000" b="1" dirty="0" smtClean="0"/>
              <a:t>rep 2 </a:t>
            </a:r>
            <a:r>
              <a:rPr lang="en-US" sz="2000" dirty="0" smtClean="0"/>
              <a:t>– </a:t>
            </a:r>
            <a:r>
              <a:rPr lang="en-US" sz="2000" b="1" dirty="0" smtClean="0">
                <a:solidFill>
                  <a:srgbClr val="FF0000"/>
                </a:solidFill>
              </a:rPr>
              <a:t>re</a:t>
            </a:r>
            <a:r>
              <a:rPr lang="en-US" sz="2000" dirty="0" smtClean="0"/>
              <a:t>ad </a:t>
            </a:r>
            <a:r>
              <a:rPr lang="en-US" sz="2000" b="1" dirty="0" err="1" smtClean="0">
                <a:solidFill>
                  <a:srgbClr val="FF0000"/>
                </a:solidFill>
              </a:rPr>
              <a:t>P</a:t>
            </a:r>
            <a:r>
              <a:rPr lang="en-US" sz="2000" dirty="0" err="1" smtClean="0"/>
              <a:t>rocNo</a:t>
            </a:r>
            <a:r>
              <a:rPr lang="en-US" sz="2000" dirty="0" smtClean="0"/>
              <a:t> </a:t>
            </a:r>
            <a:r>
              <a:rPr lang="en-US" sz="2000" b="1" dirty="0" smtClean="0">
                <a:solidFill>
                  <a:srgbClr val="FF0000"/>
                </a:solidFill>
              </a:rPr>
              <a:t>2</a:t>
            </a:r>
            <a:r>
              <a:rPr lang="en-US" sz="2000" dirty="0" smtClean="0"/>
              <a:t>. Of course one can do all the overlay with mouse only but the clicking may be more time consuming as the directory gets filled with experiments and ~TEMP remains at the top (scrolling up, double-clicks …, keyboard is keyboard:-).</a:t>
            </a:r>
          </a:p>
        </p:txBody>
      </p:sp>
      <p:grpSp>
        <p:nvGrpSpPr>
          <p:cNvPr id="8" name="Group 7"/>
          <p:cNvGrpSpPr/>
          <p:nvPr/>
        </p:nvGrpSpPr>
        <p:grpSpPr>
          <a:xfrm>
            <a:off x="4500272" y="3405414"/>
            <a:ext cx="4959726" cy="1968665"/>
            <a:chOff x="6825041" y="5223799"/>
            <a:chExt cx="5366959" cy="1634201"/>
          </a:xfrm>
        </p:grpSpPr>
        <p:pic>
          <p:nvPicPr>
            <p:cNvPr id="6" name="Picture 5" descr="850_01.png"/>
            <p:cNvPicPr>
              <a:picLocks noChangeAspect="1"/>
            </p:cNvPicPr>
            <p:nvPr/>
          </p:nvPicPr>
          <p:blipFill rotWithShape="1">
            <a:blip r:embed="rId2">
              <a:extLst>
                <a:ext uri="{28A0092B-C50C-407E-A947-70E740481C1C}">
                  <a14:useLocalDpi xmlns:a14="http://schemas.microsoft.com/office/drawing/2010/main" val="0"/>
                </a:ext>
              </a:extLst>
            </a:blip>
            <a:srcRect l="25319" t="10655" r="50780" b="76407"/>
            <a:stretch/>
          </p:blipFill>
          <p:spPr>
            <a:xfrm>
              <a:off x="6825041" y="5223799"/>
              <a:ext cx="5366959" cy="1634201"/>
            </a:xfrm>
            <a:prstGeom prst="rect">
              <a:avLst/>
            </a:prstGeom>
          </p:spPr>
        </p:pic>
        <p:sp>
          <p:nvSpPr>
            <p:cNvPr id="7" name="Oval 6"/>
            <p:cNvSpPr/>
            <p:nvPr/>
          </p:nvSpPr>
          <p:spPr>
            <a:xfrm>
              <a:off x="8185259" y="5682742"/>
              <a:ext cx="548004" cy="371696"/>
            </a:xfrm>
            <a:prstGeom prst="ellipse">
              <a:avLst/>
            </a:prstGeom>
            <a:noFill/>
            <a:ln w="3810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grpSp>
    </p:spTree>
    <p:extLst>
      <p:ext uri="{BB962C8B-B14F-4D97-AF65-F5344CB8AC3E}">
        <p14:creationId xmlns:p14="http://schemas.microsoft.com/office/powerpoint/2010/main" val="221068752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5384" y="-50868"/>
            <a:ext cx="9665988" cy="7017307"/>
          </a:xfrm>
          <a:prstGeom prst="rect">
            <a:avLst/>
          </a:prstGeom>
          <a:noFill/>
        </p:spPr>
        <p:txBody>
          <a:bodyPr wrap="square" numCol="2" spcCol="0" rtlCol="0">
            <a:spAutoFit/>
          </a:bodyPr>
          <a:lstStyle/>
          <a:p>
            <a:r>
              <a:rPr lang="en-US" b="1" dirty="0" smtClean="0"/>
              <a:t>Quick reference:</a:t>
            </a:r>
          </a:p>
          <a:p>
            <a:pPr marL="342900" indent="-342900">
              <a:buAutoNum type="arabicParenR"/>
            </a:pPr>
            <a:r>
              <a:rPr lang="en-US" dirty="0" err="1"/>
              <a:t>b</a:t>
            </a:r>
            <a:r>
              <a:rPr lang="en-US" dirty="0" err="1" smtClean="0"/>
              <a:t>smsdisp</a:t>
            </a:r>
            <a:r>
              <a:rPr lang="en-US" dirty="0" smtClean="0"/>
              <a:t> – open control panel</a:t>
            </a:r>
          </a:p>
          <a:p>
            <a:pPr marL="342900" indent="-342900">
              <a:buAutoNum type="arabicParenR"/>
            </a:pPr>
            <a:r>
              <a:rPr lang="en-US" dirty="0" err="1" smtClean="0"/>
              <a:t>ej</a:t>
            </a:r>
            <a:r>
              <a:rPr lang="en-US" dirty="0" smtClean="0"/>
              <a:t> – eject sample</a:t>
            </a:r>
          </a:p>
          <a:p>
            <a:pPr marL="342900" indent="-342900">
              <a:buAutoNum type="arabicParenR"/>
            </a:pPr>
            <a:r>
              <a:rPr lang="en-US" dirty="0" err="1" smtClean="0"/>
              <a:t>edte</a:t>
            </a:r>
            <a:r>
              <a:rPr lang="en-US" dirty="0" smtClean="0"/>
              <a:t> – open temperature control panel</a:t>
            </a:r>
          </a:p>
          <a:p>
            <a:pPr marL="342900" indent="-342900">
              <a:buAutoNum type="arabicParenR"/>
            </a:pPr>
            <a:r>
              <a:rPr lang="en-US" dirty="0" err="1" smtClean="0"/>
              <a:t>ij</a:t>
            </a:r>
            <a:r>
              <a:rPr lang="en-US" dirty="0" smtClean="0"/>
              <a:t> – inject sample</a:t>
            </a:r>
          </a:p>
          <a:p>
            <a:pPr marL="342900" indent="-342900">
              <a:buAutoNum type="arabicParenR"/>
            </a:pPr>
            <a:r>
              <a:rPr lang="en-US" dirty="0" err="1" smtClean="0"/>
              <a:t>lockdisp</a:t>
            </a:r>
            <a:r>
              <a:rPr lang="en-US" dirty="0" smtClean="0"/>
              <a:t> – display lock window</a:t>
            </a:r>
          </a:p>
          <a:p>
            <a:pPr marL="342900" indent="-342900">
              <a:buAutoNum type="arabicParenR"/>
            </a:pPr>
            <a:r>
              <a:rPr lang="en-US" dirty="0" smtClean="0"/>
              <a:t>lock – select solvent for locking the magnet</a:t>
            </a:r>
          </a:p>
          <a:p>
            <a:pPr marL="342900" indent="-342900">
              <a:buAutoNum type="arabicParenR"/>
            </a:pPr>
            <a:r>
              <a:rPr lang="en-US" dirty="0" err="1" smtClean="0"/>
              <a:t>topshim</a:t>
            </a:r>
            <a:r>
              <a:rPr lang="en-US" dirty="0" smtClean="0"/>
              <a:t> – automatic shimming</a:t>
            </a:r>
          </a:p>
          <a:p>
            <a:pPr marL="342900" indent="-342900">
              <a:buAutoNum type="arabicParenR"/>
            </a:pPr>
            <a:r>
              <a:rPr lang="en-US" dirty="0" err="1" smtClean="0"/>
              <a:t>loopadj</a:t>
            </a:r>
            <a:r>
              <a:rPr lang="en-US" dirty="0" smtClean="0"/>
              <a:t> – adjust lock parameters</a:t>
            </a:r>
          </a:p>
          <a:p>
            <a:pPr marL="342900" indent="-342900">
              <a:buAutoNum type="arabicParenR"/>
            </a:pPr>
            <a:r>
              <a:rPr lang="en-US" dirty="0" err="1" smtClean="0"/>
              <a:t>edasp</a:t>
            </a:r>
            <a:r>
              <a:rPr lang="en-US" dirty="0" smtClean="0"/>
              <a:t> – set up spectrometer routing</a:t>
            </a:r>
          </a:p>
          <a:p>
            <a:pPr marL="342900" indent="-342900">
              <a:buAutoNum type="arabicParenR"/>
            </a:pPr>
            <a:r>
              <a:rPr lang="en-US" dirty="0" err="1" smtClean="0"/>
              <a:t>wbsw</a:t>
            </a:r>
            <a:r>
              <a:rPr lang="en-US" dirty="0" smtClean="0"/>
              <a:t> – set up wobble sweep width</a:t>
            </a:r>
          </a:p>
          <a:p>
            <a:pPr marL="342900" indent="-342900">
              <a:buAutoNum type="arabicParenR"/>
            </a:pPr>
            <a:r>
              <a:rPr lang="en-US" dirty="0" err="1" smtClean="0"/>
              <a:t>atma</a:t>
            </a:r>
            <a:r>
              <a:rPr lang="en-US" dirty="0" smtClean="0"/>
              <a:t> – automatic tuning/matching</a:t>
            </a:r>
          </a:p>
          <a:p>
            <a:pPr marL="342900" indent="-342900">
              <a:buAutoNum type="arabicParenR"/>
            </a:pPr>
            <a:r>
              <a:rPr lang="en-US" dirty="0" err="1" smtClean="0"/>
              <a:t>atmm</a:t>
            </a:r>
            <a:r>
              <a:rPr lang="en-US" dirty="0" smtClean="0"/>
              <a:t> – manual -----”-----</a:t>
            </a:r>
          </a:p>
          <a:p>
            <a:pPr marL="342900" indent="-342900">
              <a:buAutoNum type="arabicParenR"/>
            </a:pPr>
            <a:r>
              <a:rPr lang="en-US" dirty="0" err="1" smtClean="0"/>
              <a:t>edc</a:t>
            </a:r>
            <a:r>
              <a:rPr lang="en-US" dirty="0" smtClean="0"/>
              <a:t> – copy dataset</a:t>
            </a:r>
          </a:p>
          <a:p>
            <a:pPr marL="342900" indent="-342900">
              <a:buAutoNum type="arabicParenR"/>
            </a:pPr>
            <a:r>
              <a:rPr lang="en-US" dirty="0" err="1" smtClean="0"/>
              <a:t>iexpno</a:t>
            </a:r>
            <a:r>
              <a:rPr lang="en-US" dirty="0" smtClean="0"/>
              <a:t> – copy dataset to next </a:t>
            </a:r>
            <a:r>
              <a:rPr lang="en-US" dirty="0" err="1" smtClean="0"/>
              <a:t>ExpNo</a:t>
            </a:r>
            <a:endParaRPr lang="en-US" dirty="0" smtClean="0"/>
          </a:p>
          <a:p>
            <a:pPr marL="342900" indent="-342900">
              <a:buAutoNum type="arabicParenR"/>
            </a:pPr>
            <a:r>
              <a:rPr lang="en-US" dirty="0" err="1" smtClean="0"/>
              <a:t>rpar</a:t>
            </a:r>
            <a:r>
              <a:rPr lang="en-US" dirty="0" smtClean="0"/>
              <a:t> – read parameter set</a:t>
            </a:r>
          </a:p>
          <a:p>
            <a:pPr marL="342900" indent="-342900">
              <a:buAutoNum type="arabicParenR"/>
            </a:pPr>
            <a:r>
              <a:rPr lang="en-US" dirty="0" err="1" smtClean="0"/>
              <a:t>getprosol</a:t>
            </a:r>
            <a:r>
              <a:rPr lang="en-US" dirty="0" smtClean="0"/>
              <a:t> – set up pulses according to </a:t>
            </a:r>
            <a:r>
              <a:rPr lang="en-US" dirty="0" err="1" smtClean="0"/>
              <a:t>prosol</a:t>
            </a:r>
            <a:endParaRPr lang="en-US" dirty="0" smtClean="0"/>
          </a:p>
          <a:p>
            <a:pPr marL="342900" indent="-342900">
              <a:buAutoNum type="arabicParenR"/>
            </a:pPr>
            <a:r>
              <a:rPr lang="en-US" dirty="0" err="1" smtClean="0"/>
              <a:t>pulsecal</a:t>
            </a:r>
            <a:r>
              <a:rPr lang="en-US" dirty="0" smtClean="0"/>
              <a:t> - calibrate </a:t>
            </a:r>
            <a:r>
              <a:rPr lang="en-US" baseline="30000" dirty="0" smtClean="0"/>
              <a:t>1</a:t>
            </a:r>
            <a:r>
              <a:rPr lang="en-US" dirty="0" smtClean="0"/>
              <a:t>H 90° pulse</a:t>
            </a:r>
          </a:p>
          <a:p>
            <a:pPr marL="342900" indent="-342900">
              <a:buAutoNum type="arabicParenR"/>
            </a:pPr>
            <a:r>
              <a:rPr lang="en-US" dirty="0" err="1" smtClean="0"/>
              <a:t>paropt</a:t>
            </a:r>
            <a:r>
              <a:rPr lang="en-US" dirty="0" smtClean="0"/>
              <a:t> – optimize parameter (e.g., p1 length)</a:t>
            </a:r>
          </a:p>
          <a:p>
            <a:pPr marL="342900" indent="-342900">
              <a:buAutoNum type="arabicParenR"/>
            </a:pPr>
            <a:r>
              <a:rPr lang="en-US" dirty="0" err="1" smtClean="0"/>
              <a:t>rga</a:t>
            </a:r>
            <a:r>
              <a:rPr lang="en-US" dirty="0" smtClean="0"/>
              <a:t> – automatically set up receiver gain </a:t>
            </a:r>
          </a:p>
          <a:p>
            <a:pPr marL="342900" indent="-342900">
              <a:buAutoNum type="arabicParenR"/>
            </a:pPr>
            <a:r>
              <a:rPr lang="en-US" dirty="0" err="1" smtClean="0"/>
              <a:t>gs</a:t>
            </a:r>
            <a:r>
              <a:rPr lang="en-US" dirty="0" smtClean="0"/>
              <a:t> – go scan – optimize acquisition parameters</a:t>
            </a:r>
          </a:p>
          <a:p>
            <a:pPr marL="342900" indent="-342900">
              <a:buAutoNum type="arabicParenR"/>
            </a:pPr>
            <a:r>
              <a:rPr lang="en-US" dirty="0" err="1" smtClean="0"/>
              <a:t>expt</a:t>
            </a:r>
            <a:r>
              <a:rPr lang="en-US" dirty="0" smtClean="0"/>
              <a:t> – estimate duration of the experiment</a:t>
            </a:r>
          </a:p>
          <a:p>
            <a:pPr marL="342900" indent="-342900">
              <a:buAutoNum type="arabicParenR"/>
            </a:pPr>
            <a:r>
              <a:rPr lang="en-US" dirty="0" err="1" smtClean="0"/>
              <a:t>multiexpt</a:t>
            </a:r>
            <a:r>
              <a:rPr lang="en-US" dirty="0" smtClean="0"/>
              <a:t> - ----”---- for multiple </a:t>
            </a:r>
            <a:r>
              <a:rPr lang="en-US" dirty="0" err="1" smtClean="0"/>
              <a:t>expts</a:t>
            </a:r>
            <a:r>
              <a:rPr lang="en-US" dirty="0" smtClean="0"/>
              <a:t> in row</a:t>
            </a:r>
          </a:p>
          <a:p>
            <a:pPr marL="342900" indent="-342900">
              <a:buAutoNum type="arabicParenR"/>
            </a:pPr>
            <a:r>
              <a:rPr lang="en-US" dirty="0" err="1" smtClean="0"/>
              <a:t>zg</a:t>
            </a:r>
            <a:r>
              <a:rPr lang="en-US" dirty="0" smtClean="0"/>
              <a:t> – start acquisition</a:t>
            </a:r>
          </a:p>
          <a:p>
            <a:pPr marL="342900" indent="-342900">
              <a:buAutoNum type="arabicParenR"/>
            </a:pPr>
            <a:r>
              <a:rPr lang="en-US" dirty="0" err="1"/>
              <a:t>z</a:t>
            </a:r>
            <a:r>
              <a:rPr lang="en-US" dirty="0" err="1" smtClean="0"/>
              <a:t>gqfp</a:t>
            </a:r>
            <a:r>
              <a:rPr lang="en-US" dirty="0" smtClean="0"/>
              <a:t> – acquire 1D and apply </a:t>
            </a:r>
            <a:r>
              <a:rPr lang="en-US" dirty="0" err="1" smtClean="0"/>
              <a:t>qsin</a:t>
            </a:r>
            <a:r>
              <a:rPr lang="en-US" dirty="0" smtClean="0"/>
              <a:t> </a:t>
            </a:r>
            <a:r>
              <a:rPr lang="en-US" dirty="0" err="1" smtClean="0"/>
              <a:t>apodization</a:t>
            </a:r>
            <a:endParaRPr lang="en-US" dirty="0" smtClean="0"/>
          </a:p>
          <a:p>
            <a:pPr marL="342900" indent="-342900">
              <a:buAutoNum type="arabicParenR"/>
            </a:pPr>
            <a:r>
              <a:rPr lang="en-US" dirty="0" err="1" smtClean="0"/>
              <a:t>qsin</a:t>
            </a:r>
            <a:r>
              <a:rPr lang="en-US" dirty="0" smtClean="0"/>
              <a:t> – multiply FID with </a:t>
            </a:r>
            <a:r>
              <a:rPr lang="en-US" dirty="0" err="1" smtClean="0"/>
              <a:t>qsin</a:t>
            </a:r>
            <a:r>
              <a:rPr lang="en-US" dirty="0" smtClean="0"/>
              <a:t> window function</a:t>
            </a:r>
          </a:p>
          <a:p>
            <a:pPr marL="342900" indent="-342900">
              <a:buAutoNum type="arabicParenR"/>
            </a:pPr>
            <a:r>
              <a:rPr lang="en-US" dirty="0" err="1" smtClean="0"/>
              <a:t>xfb</a:t>
            </a:r>
            <a:r>
              <a:rPr lang="en-US" dirty="0" smtClean="0"/>
              <a:t> – process 2D</a:t>
            </a:r>
          </a:p>
          <a:p>
            <a:pPr marL="342900" indent="-342900">
              <a:buAutoNum type="arabicParenR"/>
            </a:pPr>
            <a:r>
              <a:rPr lang="en-US" dirty="0" err="1" smtClean="0"/>
              <a:t>xfb</a:t>
            </a:r>
            <a:r>
              <a:rPr lang="en-US" dirty="0" smtClean="0"/>
              <a:t> n – process 2D and remove 2ri, 2ir, 2ii</a:t>
            </a:r>
          </a:p>
          <a:p>
            <a:pPr marL="342900" indent="-342900">
              <a:buAutoNum type="arabicParenR"/>
            </a:pPr>
            <a:r>
              <a:rPr lang="en-US" dirty="0" err="1" smtClean="0"/>
              <a:t>tr</a:t>
            </a:r>
            <a:r>
              <a:rPr lang="en-US" dirty="0" smtClean="0"/>
              <a:t> – transfer data 1D from spectrometer to PC</a:t>
            </a:r>
          </a:p>
          <a:p>
            <a:pPr marL="342900" indent="-342900">
              <a:buAutoNum type="arabicParenR"/>
            </a:pPr>
            <a:r>
              <a:rPr lang="en-US" dirty="0" err="1" smtClean="0"/>
              <a:t>edmac</a:t>
            </a:r>
            <a:r>
              <a:rPr lang="en-US" dirty="0" smtClean="0"/>
              <a:t> </a:t>
            </a:r>
            <a:r>
              <a:rPr lang="en-US" i="1" dirty="0" smtClean="0"/>
              <a:t>name</a:t>
            </a:r>
            <a:r>
              <a:rPr lang="en-US" dirty="0" smtClean="0"/>
              <a:t> – create or edit macro </a:t>
            </a:r>
            <a:r>
              <a:rPr lang="en-US" i="1" dirty="0" smtClean="0"/>
              <a:t>name</a:t>
            </a:r>
            <a:endParaRPr lang="en-US" dirty="0" smtClean="0"/>
          </a:p>
          <a:p>
            <a:pPr marL="342900" indent="-342900">
              <a:buAutoNum type="arabicParenR"/>
            </a:pPr>
            <a:r>
              <a:rPr lang="en-US" dirty="0" err="1" smtClean="0"/>
              <a:t>wrp</a:t>
            </a:r>
            <a:r>
              <a:rPr lang="en-US" dirty="0" smtClean="0"/>
              <a:t> </a:t>
            </a:r>
            <a:r>
              <a:rPr lang="en-US" dirty="0"/>
              <a:t>2</a:t>
            </a:r>
            <a:r>
              <a:rPr lang="en-US" dirty="0" smtClean="0"/>
              <a:t> y – write processed data to </a:t>
            </a:r>
            <a:r>
              <a:rPr lang="en-US" dirty="0" err="1" smtClean="0"/>
              <a:t>ProcNo</a:t>
            </a:r>
            <a:r>
              <a:rPr lang="en-US" dirty="0" smtClean="0"/>
              <a:t> 2 and if exists, overwrite</a:t>
            </a:r>
          </a:p>
          <a:p>
            <a:pPr marL="342900" indent="-342900">
              <a:buAutoNum type="arabicParenR"/>
            </a:pPr>
            <a:r>
              <a:rPr lang="en-US" dirty="0" err="1" smtClean="0"/>
              <a:t>rser</a:t>
            </a:r>
            <a:r>
              <a:rPr lang="en-US" dirty="0" smtClean="0"/>
              <a:t> 1 – extract first FID of an </a:t>
            </a:r>
            <a:r>
              <a:rPr lang="en-US" dirty="0" err="1" smtClean="0"/>
              <a:t>nD</a:t>
            </a:r>
            <a:r>
              <a:rPr lang="en-US" dirty="0" smtClean="0"/>
              <a:t> experiment</a:t>
            </a:r>
          </a:p>
          <a:p>
            <a:pPr marL="342900" indent="-342900">
              <a:buAutoNum type="arabicParenR"/>
            </a:pPr>
            <a:r>
              <a:rPr lang="en-US" dirty="0" smtClean="0"/>
              <a:t>.</a:t>
            </a:r>
            <a:r>
              <a:rPr lang="en-US" dirty="0" err="1" smtClean="0"/>
              <a:t>ph</a:t>
            </a:r>
            <a:r>
              <a:rPr lang="en-US" dirty="0" smtClean="0"/>
              <a:t> – start phase menu</a:t>
            </a:r>
          </a:p>
          <a:p>
            <a:pPr marL="342900" indent="-342900">
              <a:buAutoNum type="arabicParenR"/>
            </a:pPr>
            <a:r>
              <a:rPr lang="en-US" dirty="0" smtClean="0"/>
              <a:t>.md – spectra overlay window</a:t>
            </a:r>
          </a:p>
          <a:p>
            <a:pPr marL="342900" indent="-342900">
              <a:buAutoNum type="arabicParenR"/>
            </a:pPr>
            <a:r>
              <a:rPr lang="en-US" dirty="0" err="1" smtClean="0"/>
              <a:t>apk</a:t>
            </a:r>
            <a:r>
              <a:rPr lang="en-US" dirty="0" smtClean="0"/>
              <a:t> – automatic phase correction</a:t>
            </a:r>
          </a:p>
          <a:p>
            <a:pPr marL="342900" indent="-342900">
              <a:buAutoNum type="arabicParenR"/>
            </a:pPr>
            <a:r>
              <a:rPr lang="en-US" dirty="0" smtClean="0"/>
              <a:t>show – show active processes</a:t>
            </a:r>
          </a:p>
          <a:p>
            <a:pPr marL="342900" indent="-342900">
              <a:buAutoNum type="arabicParenR"/>
            </a:pPr>
            <a:r>
              <a:rPr lang="en-US" dirty="0" err="1" smtClean="0"/>
              <a:t>curplot</a:t>
            </a:r>
            <a:r>
              <a:rPr lang="en-US" dirty="0" smtClean="0"/>
              <a:t> – set up printer</a:t>
            </a:r>
          </a:p>
          <a:p>
            <a:pPr marL="342900" indent="-342900">
              <a:buAutoNum type="arabicParenR"/>
            </a:pPr>
            <a:r>
              <a:rPr lang="en-US" dirty="0" smtClean="0"/>
              <a:t>print – print spectrum</a:t>
            </a:r>
          </a:p>
          <a:p>
            <a:pPr marL="342900" indent="-342900">
              <a:buAutoNum type="arabicParenR"/>
            </a:pPr>
            <a:r>
              <a:rPr lang="en-US" dirty="0" err="1" smtClean="0"/>
              <a:t>acqu</a:t>
            </a:r>
            <a:r>
              <a:rPr lang="en-US" dirty="0" smtClean="0"/>
              <a:t> – switch to acquisition window</a:t>
            </a:r>
          </a:p>
          <a:p>
            <a:pPr marL="342900" indent="-342900">
              <a:buAutoNum type="arabicParenR"/>
            </a:pPr>
            <a:r>
              <a:rPr lang="en-US" dirty="0" smtClean="0"/>
              <a:t>ii – if spectrometer doesn’t communicate</a:t>
            </a:r>
          </a:p>
          <a:p>
            <a:pPr marL="342900" indent="-342900">
              <a:buAutoNum type="arabicParenR"/>
            </a:pPr>
            <a:r>
              <a:rPr lang="en-US" dirty="0" smtClean="0"/>
              <a:t>ii restart – if ii doesn’t help</a:t>
            </a:r>
          </a:p>
          <a:p>
            <a:pPr marL="342900" indent="-342900">
              <a:buAutoNum type="arabicParenR"/>
            </a:pPr>
            <a:r>
              <a:rPr lang="en-US" dirty="0" smtClean="0"/>
              <a:t>stop – stop immediately acquisition, rough</a:t>
            </a:r>
          </a:p>
          <a:p>
            <a:pPr marL="342900" indent="-342900">
              <a:buAutoNum type="arabicParenR"/>
            </a:pPr>
            <a:r>
              <a:rPr lang="en-US" dirty="0" smtClean="0"/>
              <a:t>halt – stop it smoothly, recommended</a:t>
            </a:r>
          </a:p>
          <a:p>
            <a:pPr marL="342900" indent="-342900">
              <a:buAutoNum type="arabicParenR"/>
            </a:pPr>
            <a:r>
              <a:rPr lang="en-US" dirty="0" smtClean="0"/>
              <a:t>pulse – calculate pulse length based on 90°hard pulse parameters</a:t>
            </a:r>
          </a:p>
          <a:p>
            <a:pPr marL="342900" indent="-342900">
              <a:buAutoNum type="arabicParenR"/>
            </a:pPr>
            <a:r>
              <a:rPr lang="en-US" dirty="0" err="1" smtClean="0"/>
              <a:t>calcpowlev</a:t>
            </a:r>
            <a:r>
              <a:rPr lang="en-US" dirty="0" smtClean="0"/>
              <a:t> – similar to pulse</a:t>
            </a:r>
          </a:p>
          <a:p>
            <a:pPr marL="342900" indent="-342900">
              <a:buAutoNum type="arabicParenR"/>
            </a:pPr>
            <a:endParaRPr lang="en-US" dirty="0"/>
          </a:p>
        </p:txBody>
      </p:sp>
    </p:spTree>
    <p:extLst>
      <p:ext uri="{BB962C8B-B14F-4D97-AF65-F5344CB8AC3E}">
        <p14:creationId xmlns:p14="http://schemas.microsoft.com/office/powerpoint/2010/main" val="40560436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5696" y="133149"/>
            <a:ext cx="9588499" cy="5416869"/>
          </a:xfrm>
          <a:prstGeom prst="rect">
            <a:avLst/>
          </a:prstGeom>
          <a:noFill/>
        </p:spPr>
        <p:txBody>
          <a:bodyPr wrap="square" rtlCol="0">
            <a:spAutoFit/>
          </a:bodyPr>
          <a:lstStyle/>
          <a:p>
            <a:r>
              <a:rPr lang="en-US" sz="2400" dirty="0" smtClean="0">
                <a:solidFill>
                  <a:srgbClr val="000000"/>
                </a:solidFill>
              </a:rPr>
              <a:t>/</a:t>
            </a:r>
            <a:r>
              <a:rPr lang="en-US" sz="2400" i="1" dirty="0" smtClean="0">
                <a:solidFill>
                  <a:srgbClr val="000000"/>
                </a:solidFill>
              </a:rPr>
              <a:t>&lt;disk&gt;</a:t>
            </a:r>
            <a:r>
              <a:rPr lang="en-US" sz="2400" dirty="0" smtClean="0">
                <a:solidFill>
                  <a:srgbClr val="000000"/>
                </a:solidFill>
              </a:rPr>
              <a:t>/</a:t>
            </a:r>
            <a:r>
              <a:rPr lang="en-US" sz="2400" b="1" dirty="0" smtClean="0">
                <a:solidFill>
                  <a:srgbClr val="000000"/>
                </a:solidFill>
              </a:rPr>
              <a:t>data</a:t>
            </a:r>
            <a:r>
              <a:rPr lang="en-US" sz="2400" dirty="0" smtClean="0">
                <a:solidFill>
                  <a:srgbClr val="000000"/>
                </a:solidFill>
              </a:rPr>
              <a:t>/</a:t>
            </a:r>
            <a:r>
              <a:rPr lang="en-US" sz="2400" i="1" dirty="0" smtClean="0">
                <a:solidFill>
                  <a:srgbClr val="000000"/>
                </a:solidFill>
              </a:rPr>
              <a:t>&lt;user&gt;</a:t>
            </a:r>
            <a:r>
              <a:rPr lang="en-US" sz="2400" dirty="0" smtClean="0">
                <a:solidFill>
                  <a:srgbClr val="000000"/>
                </a:solidFill>
              </a:rPr>
              <a:t>/</a:t>
            </a:r>
            <a:r>
              <a:rPr lang="en-US" sz="2400" b="1" dirty="0" err="1" smtClean="0">
                <a:solidFill>
                  <a:srgbClr val="000000"/>
                </a:solidFill>
              </a:rPr>
              <a:t>nmr</a:t>
            </a:r>
            <a:r>
              <a:rPr lang="en-US" sz="2400" dirty="0" smtClean="0">
                <a:solidFill>
                  <a:srgbClr val="000000"/>
                </a:solidFill>
              </a:rPr>
              <a:t>/</a:t>
            </a:r>
            <a:r>
              <a:rPr lang="en-US" sz="2400" i="1" dirty="0" smtClean="0">
                <a:solidFill>
                  <a:srgbClr val="000000"/>
                </a:solidFill>
              </a:rPr>
              <a:t>&lt;dataset&gt;</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a:t>
            </a:r>
            <a:r>
              <a:rPr lang="en-US" sz="1600" dirty="0" err="1">
                <a:solidFill>
                  <a:srgbClr val="000000"/>
                </a:solidFill>
                <a:latin typeface="Courier"/>
                <a:cs typeface="Courier"/>
              </a:rPr>
              <a:t>nmr</a:t>
            </a:r>
            <a:r>
              <a:rPr lang="en-US" sz="1600" dirty="0">
                <a:solidFill>
                  <a:srgbClr val="000000"/>
                </a:solidFill>
                <a:latin typeface="Courier"/>
                <a:cs typeface="Courier"/>
              </a:rPr>
              <a:t>]$ </a:t>
            </a:r>
            <a:r>
              <a:rPr lang="en-US" sz="1600" b="1" dirty="0">
                <a:solidFill>
                  <a:srgbClr val="0000FF"/>
                </a:solidFill>
                <a:latin typeface="Courier"/>
                <a:cs typeface="Courier"/>
              </a:rPr>
              <a:t>cd</a:t>
            </a:r>
            <a:r>
              <a:rPr lang="en-US" sz="1600" dirty="0">
                <a:solidFill>
                  <a:srgbClr val="000000"/>
                </a:solidFill>
                <a:latin typeface="Courier"/>
                <a:cs typeface="Courier"/>
              </a:rPr>
              <a:t> </a:t>
            </a:r>
            <a:r>
              <a:rPr lang="en-US" sz="1600" dirty="0" smtClean="0">
                <a:solidFill>
                  <a:srgbClr val="000000"/>
                </a:solidFill>
                <a:latin typeface="Courier"/>
                <a:cs typeface="Courier"/>
              </a:rPr>
              <a:t>130118_700b_Dataset/ </a:t>
            </a:r>
            <a:r>
              <a:rPr lang="en-US" sz="1600" dirty="0" smtClean="0">
                <a:solidFill>
                  <a:srgbClr val="000000"/>
                </a:solidFill>
                <a:cs typeface="Courier"/>
              </a:rPr>
              <a:t>- change directory to a Dataset</a:t>
            </a:r>
            <a:endParaRPr lang="en-US" sz="1600" dirty="0">
              <a:solidFill>
                <a:srgbClr val="000000"/>
              </a:solidFill>
              <a:cs typeface="Courier"/>
            </a:endParaRP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a:t>
            </a:r>
            <a:r>
              <a:rPr lang="en-US" sz="1600" dirty="0" smtClean="0">
                <a:solidFill>
                  <a:srgbClr val="000000"/>
                </a:solidFill>
                <a:latin typeface="Courier"/>
                <a:cs typeface="Courier"/>
              </a:rPr>
              <a:t>130118_700b_Dataset]</a:t>
            </a:r>
            <a:r>
              <a:rPr lang="en-US" sz="1600" dirty="0">
                <a:solidFill>
                  <a:srgbClr val="000000"/>
                </a:solidFill>
                <a:latin typeface="Courier"/>
                <a:cs typeface="Courier"/>
              </a:rPr>
              <a:t>$ </a:t>
            </a:r>
            <a:r>
              <a:rPr lang="en-US" sz="1600" b="1" dirty="0" err="1" smtClean="0">
                <a:solidFill>
                  <a:srgbClr val="0000FF"/>
                </a:solidFill>
                <a:latin typeface="Courier"/>
                <a:cs typeface="Courier"/>
              </a:rPr>
              <a:t>ls</a:t>
            </a:r>
            <a:r>
              <a:rPr lang="en-US" sz="1600" b="1" dirty="0" smtClean="0">
                <a:solidFill>
                  <a:srgbClr val="0000FF"/>
                </a:solidFill>
                <a:latin typeface="Courier"/>
                <a:cs typeface="Courier"/>
              </a:rPr>
              <a:t> </a:t>
            </a:r>
            <a:r>
              <a:rPr lang="en-US" sz="1600" dirty="0" smtClean="0">
                <a:cs typeface="Courier"/>
              </a:rPr>
              <a:t>– list directory contents</a:t>
            </a:r>
            <a:endParaRPr lang="en-US" sz="1600" dirty="0">
              <a:cs typeface="Courier"/>
            </a:endParaRPr>
          </a:p>
          <a:p>
            <a:r>
              <a:rPr lang="en-US" sz="1600" dirty="0" smtClean="0">
                <a:solidFill>
                  <a:srgbClr val="FF0000"/>
                </a:solidFill>
                <a:latin typeface="Courier"/>
                <a:cs typeface="Courier"/>
              </a:rPr>
              <a:t>1  10005  2  </a:t>
            </a:r>
            <a:r>
              <a:rPr lang="en-US" sz="1600" dirty="0">
                <a:solidFill>
                  <a:srgbClr val="FF0000"/>
                </a:solidFill>
                <a:latin typeface="Courier"/>
                <a:cs typeface="Courier"/>
              </a:rPr>
              <a:t>3  4  5</a:t>
            </a:r>
          </a:p>
          <a:p>
            <a:r>
              <a:rPr lang="en-US" sz="1600" dirty="0" smtClean="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a:t>
            </a:r>
            <a:r>
              <a:rPr lang="en-US" sz="1600" dirty="0" smtClean="0">
                <a:solidFill>
                  <a:srgbClr val="000000"/>
                </a:solidFill>
                <a:latin typeface="Courier"/>
                <a:cs typeface="Courier"/>
              </a:rPr>
              <a:t>130118_700b_Dataset]</a:t>
            </a:r>
            <a:r>
              <a:rPr lang="en-US" sz="1600" dirty="0">
                <a:solidFill>
                  <a:srgbClr val="000000"/>
                </a:solidFill>
                <a:latin typeface="Courier"/>
                <a:cs typeface="Courier"/>
              </a:rPr>
              <a:t>$ </a:t>
            </a:r>
            <a:r>
              <a:rPr lang="en-US" sz="1600" b="1" dirty="0" err="1">
                <a:solidFill>
                  <a:srgbClr val="0000FF"/>
                </a:solidFill>
                <a:latin typeface="Courier"/>
                <a:cs typeface="Courier"/>
              </a:rPr>
              <a:t>grep</a:t>
            </a:r>
            <a:r>
              <a:rPr lang="en-US" sz="1600" dirty="0">
                <a:solidFill>
                  <a:srgbClr val="000000"/>
                </a:solidFill>
                <a:latin typeface="Courier"/>
                <a:cs typeface="Courier"/>
              </a:rPr>
              <a:t> PUL */</a:t>
            </a:r>
            <a:r>
              <a:rPr lang="en-US" sz="1600" dirty="0" err="1" smtClean="0">
                <a:solidFill>
                  <a:srgbClr val="000000"/>
                </a:solidFill>
                <a:latin typeface="Courier"/>
                <a:cs typeface="Courier"/>
              </a:rPr>
              <a:t>acqu</a:t>
            </a:r>
            <a:r>
              <a:rPr lang="en-US" sz="1600" dirty="0" smtClean="0">
                <a:solidFill>
                  <a:srgbClr val="000000"/>
                </a:solidFill>
                <a:latin typeface="Courier"/>
                <a:cs typeface="Courier"/>
              </a:rPr>
              <a:t> </a:t>
            </a:r>
            <a:r>
              <a:rPr lang="en-US" sz="1600" dirty="0" smtClean="0">
                <a:solidFill>
                  <a:srgbClr val="000000"/>
                </a:solidFill>
                <a:cs typeface="Courier"/>
              </a:rPr>
              <a:t>– print lines matching a pattern, e.g. PUL – it is useful to see what kind of spectra were measured within the dataset, the output is however not sorted</a:t>
            </a:r>
            <a:endParaRPr lang="en-US" sz="1600" dirty="0">
              <a:solidFill>
                <a:srgbClr val="000000"/>
              </a:solidFill>
              <a:cs typeface="Courier"/>
            </a:endParaRPr>
          </a:p>
          <a:p>
            <a:r>
              <a:rPr lang="en-US" sz="1600" dirty="0">
                <a:solidFill>
                  <a:srgbClr val="FF0000"/>
                </a:solidFill>
                <a:latin typeface="Courier"/>
                <a:cs typeface="Courier"/>
              </a:rPr>
              <a:t>10005/</a:t>
            </a:r>
            <a:r>
              <a:rPr lang="en-US" sz="1600" dirty="0" err="1">
                <a:solidFill>
                  <a:srgbClr val="FF0000"/>
                </a:solidFill>
                <a:latin typeface="Courier"/>
                <a:cs typeface="Courier"/>
              </a:rPr>
              <a:t>acqu</a:t>
            </a:r>
            <a:r>
              <a:rPr lang="en-US" sz="1600" dirty="0">
                <a:solidFill>
                  <a:srgbClr val="FF0000"/>
                </a:solidFill>
                <a:latin typeface="Courier"/>
                <a:cs typeface="Courier"/>
              </a:rPr>
              <a:t>:##$PULPROG= &lt;</a:t>
            </a:r>
            <a:r>
              <a:rPr lang="en-US" sz="1600" dirty="0" err="1">
                <a:solidFill>
                  <a:srgbClr val="FF0000"/>
                </a:solidFill>
                <a:latin typeface="Courier"/>
                <a:cs typeface="Courier"/>
              </a:rPr>
              <a:t>c_con_iasq</a:t>
            </a:r>
            <a:r>
              <a:rPr lang="en-US" sz="1600" dirty="0">
                <a:solidFill>
                  <a:srgbClr val="FF0000"/>
                </a:solidFill>
                <a:latin typeface="Courier"/>
                <a:cs typeface="Courier"/>
              </a:rPr>
              <a:t>&gt;</a:t>
            </a:r>
          </a:p>
          <a:p>
            <a:r>
              <a:rPr lang="en-US" sz="1600" dirty="0">
                <a:solidFill>
                  <a:srgbClr val="FF0000"/>
                </a:solidFill>
                <a:latin typeface="Courier"/>
                <a:cs typeface="Courier"/>
              </a:rPr>
              <a:t>1/</a:t>
            </a:r>
            <a:r>
              <a:rPr lang="en-US" sz="1600" dirty="0" err="1">
                <a:solidFill>
                  <a:srgbClr val="FF0000"/>
                </a:solidFill>
                <a:latin typeface="Courier"/>
                <a:cs typeface="Courier"/>
              </a:rPr>
              <a:t>acqu</a:t>
            </a:r>
            <a:r>
              <a:rPr lang="en-US" sz="1600" dirty="0">
                <a:solidFill>
                  <a:srgbClr val="FF0000"/>
                </a:solidFill>
                <a:latin typeface="Courier"/>
                <a:cs typeface="Courier"/>
              </a:rPr>
              <a:t>:##$PULPROG= &lt;</a:t>
            </a:r>
            <a:r>
              <a:rPr lang="en-US" sz="1600" dirty="0" err="1">
                <a:solidFill>
                  <a:srgbClr val="FF0000"/>
                </a:solidFill>
                <a:latin typeface="Courier"/>
                <a:cs typeface="Courier"/>
              </a:rPr>
              <a:t>zgpr</a:t>
            </a:r>
            <a:r>
              <a:rPr lang="en-US" sz="1600" dirty="0">
                <a:solidFill>
                  <a:srgbClr val="FF0000"/>
                </a:solidFill>
                <a:latin typeface="Courier"/>
                <a:cs typeface="Courier"/>
              </a:rPr>
              <a:t>&gt;</a:t>
            </a:r>
          </a:p>
          <a:p>
            <a:r>
              <a:rPr lang="en-US" sz="1600" dirty="0">
                <a:solidFill>
                  <a:srgbClr val="FF0000"/>
                </a:solidFill>
                <a:latin typeface="Courier"/>
                <a:cs typeface="Courier"/>
              </a:rPr>
              <a:t>2/</a:t>
            </a:r>
            <a:r>
              <a:rPr lang="en-US" sz="1600" dirty="0" err="1">
                <a:solidFill>
                  <a:srgbClr val="FF0000"/>
                </a:solidFill>
                <a:latin typeface="Courier"/>
                <a:cs typeface="Courier"/>
              </a:rPr>
              <a:t>acqu</a:t>
            </a:r>
            <a:r>
              <a:rPr lang="en-US" sz="1600" dirty="0">
                <a:solidFill>
                  <a:srgbClr val="FF0000"/>
                </a:solidFill>
                <a:latin typeface="Courier"/>
                <a:cs typeface="Courier"/>
              </a:rPr>
              <a:t>:##$PULPROG= &lt;hsqcetf3gpsi2&gt;</a:t>
            </a:r>
          </a:p>
          <a:p>
            <a:r>
              <a:rPr lang="en-US" sz="1600" dirty="0">
                <a:solidFill>
                  <a:srgbClr val="FF0000"/>
                </a:solidFill>
                <a:latin typeface="Courier"/>
                <a:cs typeface="Courier"/>
              </a:rPr>
              <a:t>3/</a:t>
            </a:r>
            <a:r>
              <a:rPr lang="en-US" sz="1600" dirty="0" err="1">
                <a:solidFill>
                  <a:srgbClr val="FF0000"/>
                </a:solidFill>
                <a:latin typeface="Courier"/>
                <a:cs typeface="Courier"/>
              </a:rPr>
              <a:t>acqu</a:t>
            </a:r>
            <a:r>
              <a:rPr lang="en-US" sz="1600" dirty="0">
                <a:solidFill>
                  <a:srgbClr val="FF0000"/>
                </a:solidFill>
                <a:latin typeface="Courier"/>
                <a:cs typeface="Courier"/>
              </a:rPr>
              <a:t>:##$PULPROG= &lt;c_caconcaco2_ct_nove&gt;</a:t>
            </a:r>
          </a:p>
          <a:p>
            <a:r>
              <a:rPr lang="en-US" sz="1600" dirty="0">
                <a:solidFill>
                  <a:srgbClr val="FF0000"/>
                </a:solidFill>
                <a:latin typeface="Courier"/>
                <a:cs typeface="Courier"/>
              </a:rPr>
              <a:t>4/</a:t>
            </a:r>
            <a:r>
              <a:rPr lang="en-US" sz="1600" dirty="0" err="1">
                <a:solidFill>
                  <a:srgbClr val="FF0000"/>
                </a:solidFill>
                <a:latin typeface="Courier"/>
                <a:cs typeface="Courier"/>
              </a:rPr>
              <a:t>acqu</a:t>
            </a:r>
            <a:r>
              <a:rPr lang="en-US" sz="1600" dirty="0">
                <a:solidFill>
                  <a:srgbClr val="FF0000"/>
                </a:solidFill>
                <a:latin typeface="Courier"/>
                <a:cs typeface="Courier"/>
              </a:rPr>
              <a:t>:##$PULPROG= </a:t>
            </a:r>
            <a:r>
              <a:rPr lang="en-US" sz="1600" dirty="0" smtClean="0">
                <a:solidFill>
                  <a:srgbClr val="FF0000"/>
                </a:solidFill>
                <a:latin typeface="Courier"/>
                <a:cs typeface="Courier"/>
              </a:rPr>
              <a:t>&lt;hccconhgp3d3&gt;</a:t>
            </a:r>
            <a:endParaRPr lang="en-US" sz="1600" dirty="0">
              <a:solidFill>
                <a:srgbClr val="FF0000"/>
              </a:solidFill>
              <a:latin typeface="Courier"/>
              <a:cs typeface="Courier"/>
            </a:endParaRPr>
          </a:p>
          <a:p>
            <a:r>
              <a:rPr lang="en-US" sz="1600" dirty="0">
                <a:solidFill>
                  <a:srgbClr val="FF0000"/>
                </a:solidFill>
                <a:latin typeface="Courier"/>
                <a:cs typeface="Courier"/>
              </a:rPr>
              <a:t>5/</a:t>
            </a:r>
            <a:r>
              <a:rPr lang="en-US" sz="1600" dirty="0" err="1">
                <a:solidFill>
                  <a:srgbClr val="FF0000"/>
                </a:solidFill>
                <a:latin typeface="Courier"/>
                <a:cs typeface="Courier"/>
              </a:rPr>
              <a:t>acqu</a:t>
            </a:r>
            <a:r>
              <a:rPr lang="en-US" sz="1600" dirty="0">
                <a:solidFill>
                  <a:srgbClr val="FF0000"/>
                </a:solidFill>
                <a:latin typeface="Courier"/>
                <a:cs typeface="Courier"/>
              </a:rPr>
              <a:t>:##$PULPROG= &lt;</a:t>
            </a:r>
            <a:r>
              <a:rPr lang="en-US" sz="1600" dirty="0" err="1">
                <a:solidFill>
                  <a:srgbClr val="FF0000"/>
                </a:solidFill>
                <a:latin typeface="Courier"/>
                <a:cs typeface="Courier"/>
              </a:rPr>
              <a:t>c_con_iasq</a:t>
            </a:r>
            <a:r>
              <a:rPr lang="en-US" sz="1600" dirty="0">
                <a:solidFill>
                  <a:srgbClr val="FF0000"/>
                </a:solidFill>
                <a:latin typeface="Courier"/>
                <a:cs typeface="Courier"/>
              </a:rPr>
              <a:t>&gt;</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a:t>
            </a:r>
            <a:r>
              <a:rPr lang="en-US" sz="1600" dirty="0" smtClean="0">
                <a:solidFill>
                  <a:srgbClr val="000000"/>
                </a:solidFill>
                <a:latin typeface="Courier"/>
                <a:cs typeface="Courier"/>
              </a:rPr>
              <a:t>130118_700b_Dataset]</a:t>
            </a:r>
            <a:r>
              <a:rPr lang="en-US" sz="1600" dirty="0">
                <a:solidFill>
                  <a:srgbClr val="000000"/>
                </a:solidFill>
                <a:latin typeface="Courier"/>
                <a:cs typeface="Courier"/>
              </a:rPr>
              <a:t>$ </a:t>
            </a:r>
            <a:r>
              <a:rPr lang="en-US" sz="1600" b="1" dirty="0" err="1">
                <a:solidFill>
                  <a:srgbClr val="0000FF"/>
                </a:solidFill>
                <a:latin typeface="Courier"/>
                <a:cs typeface="Courier"/>
              </a:rPr>
              <a:t>grep</a:t>
            </a:r>
            <a:r>
              <a:rPr lang="en-US" sz="1600" dirty="0">
                <a:solidFill>
                  <a:srgbClr val="000000"/>
                </a:solidFill>
                <a:latin typeface="Courier"/>
                <a:cs typeface="Courier"/>
              </a:rPr>
              <a:t> PUL */</a:t>
            </a:r>
            <a:r>
              <a:rPr lang="en-US" sz="1600" dirty="0" err="1">
                <a:solidFill>
                  <a:srgbClr val="000000"/>
                </a:solidFill>
                <a:latin typeface="Courier"/>
                <a:cs typeface="Courier"/>
              </a:rPr>
              <a:t>acqu</a:t>
            </a:r>
            <a:r>
              <a:rPr lang="en-US" sz="1600" dirty="0">
                <a:solidFill>
                  <a:srgbClr val="000000"/>
                </a:solidFill>
                <a:latin typeface="Courier"/>
                <a:cs typeface="Courier"/>
              </a:rPr>
              <a:t> | </a:t>
            </a:r>
            <a:r>
              <a:rPr lang="en-US" sz="1600" b="1" dirty="0">
                <a:solidFill>
                  <a:srgbClr val="0000FF"/>
                </a:solidFill>
                <a:latin typeface="Courier"/>
                <a:cs typeface="Courier"/>
              </a:rPr>
              <a:t>sort </a:t>
            </a:r>
            <a:r>
              <a:rPr lang="en-US" sz="1600" b="1" dirty="0" smtClean="0">
                <a:solidFill>
                  <a:srgbClr val="0000FF"/>
                </a:solidFill>
                <a:latin typeface="Courier"/>
                <a:cs typeface="Courier"/>
              </a:rPr>
              <a:t>–n </a:t>
            </a:r>
            <a:r>
              <a:rPr lang="en-US" sz="1600" dirty="0" smtClean="0">
                <a:solidFill>
                  <a:srgbClr val="000000"/>
                </a:solidFill>
                <a:cs typeface="Courier"/>
              </a:rPr>
              <a:t>– here it is sorted by number</a:t>
            </a:r>
            <a:endParaRPr lang="en-US" sz="1600" dirty="0">
              <a:solidFill>
                <a:srgbClr val="000000"/>
              </a:solidFill>
              <a:cs typeface="Courier"/>
            </a:endParaRPr>
          </a:p>
          <a:p>
            <a:r>
              <a:rPr lang="en-US" sz="1600" dirty="0">
                <a:solidFill>
                  <a:srgbClr val="FF0000"/>
                </a:solidFill>
                <a:latin typeface="Courier"/>
                <a:cs typeface="Courier"/>
              </a:rPr>
              <a:t>1/</a:t>
            </a:r>
            <a:r>
              <a:rPr lang="en-US" sz="1600" dirty="0" err="1">
                <a:solidFill>
                  <a:srgbClr val="FF0000"/>
                </a:solidFill>
                <a:latin typeface="Courier"/>
                <a:cs typeface="Courier"/>
              </a:rPr>
              <a:t>acqu</a:t>
            </a:r>
            <a:r>
              <a:rPr lang="en-US" sz="1600" dirty="0">
                <a:solidFill>
                  <a:srgbClr val="FF0000"/>
                </a:solidFill>
                <a:latin typeface="Courier"/>
                <a:cs typeface="Courier"/>
              </a:rPr>
              <a:t>:##$PULPROG= &lt;</a:t>
            </a:r>
            <a:r>
              <a:rPr lang="en-US" sz="1600" dirty="0" err="1">
                <a:solidFill>
                  <a:srgbClr val="FF0000"/>
                </a:solidFill>
                <a:latin typeface="Courier"/>
                <a:cs typeface="Courier"/>
              </a:rPr>
              <a:t>zgpr</a:t>
            </a:r>
            <a:r>
              <a:rPr lang="en-US" sz="1600" dirty="0">
                <a:solidFill>
                  <a:srgbClr val="FF0000"/>
                </a:solidFill>
                <a:latin typeface="Courier"/>
                <a:cs typeface="Courier"/>
              </a:rPr>
              <a:t>&gt;</a:t>
            </a:r>
          </a:p>
          <a:p>
            <a:r>
              <a:rPr lang="en-US" sz="1600" dirty="0">
                <a:solidFill>
                  <a:srgbClr val="FF0000"/>
                </a:solidFill>
                <a:latin typeface="Courier"/>
                <a:cs typeface="Courier"/>
              </a:rPr>
              <a:t>2/</a:t>
            </a:r>
            <a:r>
              <a:rPr lang="en-US" sz="1600" dirty="0" err="1">
                <a:solidFill>
                  <a:srgbClr val="FF0000"/>
                </a:solidFill>
                <a:latin typeface="Courier"/>
                <a:cs typeface="Courier"/>
              </a:rPr>
              <a:t>acqu</a:t>
            </a:r>
            <a:r>
              <a:rPr lang="en-US" sz="1600" dirty="0">
                <a:solidFill>
                  <a:srgbClr val="FF0000"/>
                </a:solidFill>
                <a:latin typeface="Courier"/>
                <a:cs typeface="Courier"/>
              </a:rPr>
              <a:t>:##$PULPROG= &lt;hsqcetf3gpsi2&gt;</a:t>
            </a:r>
          </a:p>
          <a:p>
            <a:r>
              <a:rPr lang="en-US" sz="1600" dirty="0">
                <a:solidFill>
                  <a:srgbClr val="FF0000"/>
                </a:solidFill>
                <a:latin typeface="Courier"/>
                <a:cs typeface="Courier"/>
              </a:rPr>
              <a:t>3/</a:t>
            </a:r>
            <a:r>
              <a:rPr lang="en-US" sz="1600" dirty="0" err="1">
                <a:solidFill>
                  <a:srgbClr val="FF0000"/>
                </a:solidFill>
                <a:latin typeface="Courier"/>
                <a:cs typeface="Courier"/>
              </a:rPr>
              <a:t>acqu</a:t>
            </a:r>
            <a:r>
              <a:rPr lang="en-US" sz="1600" dirty="0">
                <a:solidFill>
                  <a:srgbClr val="FF0000"/>
                </a:solidFill>
                <a:latin typeface="Courier"/>
                <a:cs typeface="Courier"/>
              </a:rPr>
              <a:t>:##$PULPROG= &lt;c_caconcaco2_ct_nove&gt;</a:t>
            </a:r>
          </a:p>
          <a:p>
            <a:r>
              <a:rPr lang="en-US" sz="1600" dirty="0">
                <a:solidFill>
                  <a:srgbClr val="FF0000"/>
                </a:solidFill>
                <a:latin typeface="Courier"/>
                <a:cs typeface="Courier"/>
              </a:rPr>
              <a:t>4/</a:t>
            </a:r>
            <a:r>
              <a:rPr lang="en-US" sz="1600" dirty="0" err="1">
                <a:solidFill>
                  <a:srgbClr val="FF0000"/>
                </a:solidFill>
                <a:latin typeface="Courier"/>
                <a:cs typeface="Courier"/>
              </a:rPr>
              <a:t>acqu</a:t>
            </a:r>
            <a:r>
              <a:rPr lang="en-US" sz="1600" dirty="0">
                <a:solidFill>
                  <a:srgbClr val="FF0000"/>
                </a:solidFill>
                <a:latin typeface="Courier"/>
                <a:cs typeface="Courier"/>
              </a:rPr>
              <a:t>:##$PULPROG= </a:t>
            </a:r>
            <a:r>
              <a:rPr lang="en-US" sz="1600" dirty="0" smtClean="0">
                <a:solidFill>
                  <a:srgbClr val="FF0000"/>
                </a:solidFill>
                <a:latin typeface="Courier"/>
                <a:cs typeface="Courier"/>
              </a:rPr>
              <a:t>&lt;</a:t>
            </a:r>
            <a:r>
              <a:rPr lang="en-US" sz="1600" dirty="0">
                <a:solidFill>
                  <a:srgbClr val="FF0000"/>
                </a:solidFill>
                <a:latin typeface="Courier"/>
                <a:cs typeface="Courier"/>
              </a:rPr>
              <a:t>hccconhgp3d3</a:t>
            </a:r>
            <a:r>
              <a:rPr lang="en-US" sz="1600" dirty="0" smtClean="0">
                <a:solidFill>
                  <a:srgbClr val="FF0000"/>
                </a:solidFill>
                <a:latin typeface="Courier"/>
                <a:cs typeface="Courier"/>
              </a:rPr>
              <a:t>&gt;</a:t>
            </a:r>
            <a:endParaRPr lang="en-US" sz="1600" dirty="0">
              <a:solidFill>
                <a:srgbClr val="FF0000"/>
              </a:solidFill>
              <a:latin typeface="Courier"/>
              <a:cs typeface="Courier"/>
            </a:endParaRPr>
          </a:p>
          <a:p>
            <a:r>
              <a:rPr lang="en-US" sz="1600" dirty="0">
                <a:solidFill>
                  <a:srgbClr val="FF0000"/>
                </a:solidFill>
                <a:latin typeface="Courier"/>
                <a:cs typeface="Courier"/>
              </a:rPr>
              <a:t>5/</a:t>
            </a:r>
            <a:r>
              <a:rPr lang="en-US" sz="1600" dirty="0" err="1">
                <a:solidFill>
                  <a:srgbClr val="FF0000"/>
                </a:solidFill>
                <a:latin typeface="Courier"/>
                <a:cs typeface="Courier"/>
              </a:rPr>
              <a:t>acqu</a:t>
            </a:r>
            <a:r>
              <a:rPr lang="en-US" sz="1600" dirty="0">
                <a:solidFill>
                  <a:srgbClr val="FF0000"/>
                </a:solidFill>
                <a:latin typeface="Courier"/>
                <a:cs typeface="Courier"/>
              </a:rPr>
              <a:t>:##$PULPROG= &lt;</a:t>
            </a:r>
            <a:r>
              <a:rPr lang="en-US" sz="1600" dirty="0" err="1">
                <a:solidFill>
                  <a:srgbClr val="FF0000"/>
                </a:solidFill>
                <a:latin typeface="Courier"/>
                <a:cs typeface="Courier"/>
              </a:rPr>
              <a:t>c_con_iasq</a:t>
            </a:r>
            <a:r>
              <a:rPr lang="en-US" sz="1600" dirty="0">
                <a:solidFill>
                  <a:srgbClr val="FF0000"/>
                </a:solidFill>
                <a:latin typeface="Courier"/>
                <a:cs typeface="Courier"/>
              </a:rPr>
              <a:t>&gt;</a:t>
            </a:r>
          </a:p>
          <a:p>
            <a:r>
              <a:rPr lang="en-US" sz="1600" dirty="0">
                <a:solidFill>
                  <a:srgbClr val="FF0000"/>
                </a:solidFill>
                <a:latin typeface="Courier"/>
                <a:cs typeface="Courier"/>
              </a:rPr>
              <a:t>10005/</a:t>
            </a:r>
            <a:r>
              <a:rPr lang="en-US" sz="1600" dirty="0" err="1">
                <a:solidFill>
                  <a:srgbClr val="FF0000"/>
                </a:solidFill>
                <a:latin typeface="Courier"/>
                <a:cs typeface="Courier"/>
              </a:rPr>
              <a:t>acqu</a:t>
            </a:r>
            <a:r>
              <a:rPr lang="en-US" sz="1600" dirty="0">
                <a:solidFill>
                  <a:srgbClr val="FF0000"/>
                </a:solidFill>
                <a:latin typeface="Courier"/>
                <a:cs typeface="Courier"/>
              </a:rPr>
              <a:t>:##$PULPROG= &lt;</a:t>
            </a:r>
            <a:r>
              <a:rPr lang="en-US" sz="1600" dirty="0" err="1">
                <a:solidFill>
                  <a:srgbClr val="FF0000"/>
                </a:solidFill>
                <a:latin typeface="Courier"/>
                <a:cs typeface="Courier"/>
              </a:rPr>
              <a:t>c_con_iasq</a:t>
            </a:r>
            <a:r>
              <a:rPr lang="en-US" sz="1600" dirty="0">
                <a:solidFill>
                  <a:srgbClr val="FF0000"/>
                </a:solidFill>
                <a:latin typeface="Courier"/>
                <a:cs typeface="Courier"/>
              </a:rPr>
              <a:t>&gt;</a:t>
            </a:r>
            <a:endParaRPr lang="en-US" sz="1600" dirty="0" smtClean="0">
              <a:solidFill>
                <a:srgbClr val="FF0000"/>
              </a:solidFill>
              <a:latin typeface="Courier"/>
              <a:cs typeface="Courier"/>
            </a:endParaRPr>
          </a:p>
          <a:p>
            <a:endParaRPr lang="en-US" dirty="0">
              <a:solidFill>
                <a:srgbClr val="000000"/>
              </a:solidFill>
            </a:endParaRPr>
          </a:p>
        </p:txBody>
      </p:sp>
    </p:spTree>
    <p:extLst>
      <p:ext uri="{BB962C8B-B14F-4D97-AF65-F5344CB8AC3E}">
        <p14:creationId xmlns:p14="http://schemas.microsoft.com/office/powerpoint/2010/main" val="4524739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5696" y="133149"/>
            <a:ext cx="9588499" cy="6771086"/>
          </a:xfrm>
          <a:prstGeom prst="rect">
            <a:avLst/>
          </a:prstGeom>
          <a:noFill/>
        </p:spPr>
        <p:txBody>
          <a:bodyPr wrap="square" rtlCol="0">
            <a:spAutoFit/>
          </a:bodyPr>
          <a:lstStyle/>
          <a:p>
            <a:r>
              <a:rPr lang="en-US" sz="2400" dirty="0" smtClean="0">
                <a:solidFill>
                  <a:srgbClr val="000000"/>
                </a:solidFill>
              </a:rPr>
              <a:t>/</a:t>
            </a:r>
            <a:r>
              <a:rPr lang="en-US" sz="2400" i="1" dirty="0" smtClean="0">
                <a:solidFill>
                  <a:srgbClr val="000000"/>
                </a:solidFill>
              </a:rPr>
              <a:t>&lt;disk&gt;</a:t>
            </a:r>
            <a:r>
              <a:rPr lang="en-US" sz="2400" dirty="0" smtClean="0">
                <a:solidFill>
                  <a:srgbClr val="000000"/>
                </a:solidFill>
              </a:rPr>
              <a:t>/</a:t>
            </a:r>
            <a:r>
              <a:rPr lang="en-US" sz="2400" b="1" dirty="0" smtClean="0">
                <a:solidFill>
                  <a:srgbClr val="000000"/>
                </a:solidFill>
              </a:rPr>
              <a:t>data</a:t>
            </a:r>
            <a:r>
              <a:rPr lang="en-US" sz="2400" dirty="0" smtClean="0">
                <a:solidFill>
                  <a:srgbClr val="000000"/>
                </a:solidFill>
              </a:rPr>
              <a:t>/</a:t>
            </a:r>
            <a:r>
              <a:rPr lang="en-US" sz="2400" i="1" dirty="0" smtClean="0">
                <a:solidFill>
                  <a:srgbClr val="000000"/>
                </a:solidFill>
              </a:rPr>
              <a:t>&lt;user&gt;</a:t>
            </a:r>
            <a:r>
              <a:rPr lang="en-US" sz="2400" dirty="0" smtClean="0">
                <a:solidFill>
                  <a:srgbClr val="000000"/>
                </a:solidFill>
              </a:rPr>
              <a:t>/</a:t>
            </a:r>
            <a:r>
              <a:rPr lang="en-US" sz="2400" b="1" dirty="0" err="1" smtClean="0">
                <a:solidFill>
                  <a:srgbClr val="000000"/>
                </a:solidFill>
              </a:rPr>
              <a:t>nmr</a:t>
            </a:r>
            <a:r>
              <a:rPr lang="en-US" sz="2400" dirty="0" smtClean="0">
                <a:solidFill>
                  <a:srgbClr val="000000"/>
                </a:solidFill>
              </a:rPr>
              <a:t>/</a:t>
            </a:r>
            <a:r>
              <a:rPr lang="en-US" sz="2400" i="1" dirty="0" smtClean="0">
                <a:solidFill>
                  <a:srgbClr val="000000"/>
                </a:solidFill>
              </a:rPr>
              <a:t>&lt;dataset&gt;</a:t>
            </a:r>
          </a:p>
          <a:p>
            <a:r>
              <a:rPr lang="en-US" sz="1600" dirty="0" smtClean="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a:t>
            </a:r>
            <a:r>
              <a:rPr lang="en-US" sz="1600" dirty="0" smtClean="0">
                <a:solidFill>
                  <a:srgbClr val="000000"/>
                </a:solidFill>
                <a:latin typeface="Courier"/>
                <a:cs typeface="Courier"/>
              </a:rPr>
              <a:t>130118_700b_Dataset]</a:t>
            </a:r>
            <a:r>
              <a:rPr lang="en-US" sz="1600" dirty="0">
                <a:solidFill>
                  <a:srgbClr val="000000"/>
                </a:solidFill>
                <a:latin typeface="Courier"/>
                <a:cs typeface="Courier"/>
              </a:rPr>
              <a:t>$ </a:t>
            </a:r>
            <a:r>
              <a:rPr lang="en-US" sz="1600" b="1" dirty="0">
                <a:solidFill>
                  <a:srgbClr val="0000FF"/>
                </a:solidFill>
                <a:latin typeface="Courier"/>
                <a:cs typeface="Courier"/>
              </a:rPr>
              <a:t>cd </a:t>
            </a:r>
            <a:r>
              <a:rPr lang="en-US" sz="1600" dirty="0" smtClean="0">
                <a:solidFill>
                  <a:srgbClr val="000000"/>
                </a:solidFill>
                <a:latin typeface="Courier"/>
                <a:cs typeface="Courier"/>
              </a:rPr>
              <a:t>1 </a:t>
            </a:r>
            <a:r>
              <a:rPr lang="en-US" sz="1600" dirty="0" smtClean="0">
                <a:solidFill>
                  <a:srgbClr val="000000"/>
                </a:solidFill>
                <a:cs typeface="Courier"/>
              </a:rPr>
              <a:t>– change directory to Experiment number 1 (</a:t>
            </a:r>
            <a:r>
              <a:rPr lang="en-US" sz="1600" dirty="0" err="1" smtClean="0">
                <a:solidFill>
                  <a:srgbClr val="000000"/>
                </a:solidFill>
                <a:cs typeface="Courier"/>
              </a:rPr>
              <a:t>ExpNo</a:t>
            </a:r>
            <a:r>
              <a:rPr lang="en-US" sz="1600" dirty="0" smtClean="0">
                <a:solidFill>
                  <a:srgbClr val="000000"/>
                </a:solidFill>
                <a:cs typeface="Courier"/>
              </a:rPr>
              <a:t> 1)</a:t>
            </a:r>
            <a:endParaRPr lang="en-US" sz="1600" dirty="0">
              <a:solidFill>
                <a:srgbClr val="000000"/>
              </a:solidFill>
              <a:cs typeface="Courier"/>
            </a:endParaRP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 </a:t>
            </a:r>
            <a:r>
              <a:rPr lang="en-US" sz="1600" b="1" dirty="0" err="1">
                <a:solidFill>
                  <a:srgbClr val="0000FF"/>
                </a:solidFill>
                <a:latin typeface="Courier"/>
                <a:cs typeface="Courier"/>
              </a:rPr>
              <a:t>ls</a:t>
            </a:r>
            <a:endParaRPr lang="en-US" sz="1600" b="1" dirty="0">
              <a:solidFill>
                <a:srgbClr val="0000FF"/>
              </a:solidFill>
              <a:latin typeface="Courier"/>
              <a:cs typeface="Courier"/>
            </a:endParaRPr>
          </a:p>
          <a:p>
            <a:r>
              <a:rPr lang="en-US" sz="1600" dirty="0" err="1">
                <a:solidFill>
                  <a:srgbClr val="FF0000"/>
                </a:solidFill>
                <a:latin typeface="Courier"/>
                <a:cs typeface="Courier"/>
              </a:rPr>
              <a:t>acqu</a:t>
            </a:r>
            <a:r>
              <a:rPr lang="en-US" sz="1600" dirty="0">
                <a:solidFill>
                  <a:srgbClr val="FF0000"/>
                </a:solidFill>
                <a:latin typeface="Courier"/>
                <a:cs typeface="Courier"/>
              </a:rPr>
              <a:t>  </a:t>
            </a:r>
            <a:r>
              <a:rPr lang="en-US" sz="1600" dirty="0" err="1">
                <a:solidFill>
                  <a:srgbClr val="FF0000"/>
                </a:solidFill>
                <a:latin typeface="Courier"/>
                <a:cs typeface="Courier"/>
              </a:rPr>
              <a:t>acqus</a:t>
            </a:r>
            <a:r>
              <a:rPr lang="en-US" sz="1600" dirty="0">
                <a:solidFill>
                  <a:srgbClr val="FF0000"/>
                </a:solidFill>
                <a:latin typeface="Courier"/>
                <a:cs typeface="Courier"/>
              </a:rPr>
              <a:t>  </a:t>
            </a:r>
            <a:r>
              <a:rPr lang="en-US" sz="1600" dirty="0" err="1">
                <a:solidFill>
                  <a:srgbClr val="FF0000"/>
                </a:solidFill>
                <a:latin typeface="Courier"/>
                <a:cs typeface="Courier"/>
              </a:rPr>
              <a:t>audita.txt</a:t>
            </a:r>
            <a:r>
              <a:rPr lang="en-US" sz="1600" dirty="0">
                <a:solidFill>
                  <a:srgbClr val="FF0000"/>
                </a:solidFill>
                <a:latin typeface="Courier"/>
                <a:cs typeface="Courier"/>
              </a:rPr>
              <a:t>  fid  </a:t>
            </a:r>
            <a:r>
              <a:rPr lang="en-US" sz="1600" dirty="0" err="1">
                <a:solidFill>
                  <a:srgbClr val="FF0000"/>
                </a:solidFill>
                <a:latin typeface="Courier"/>
                <a:cs typeface="Courier"/>
              </a:rPr>
              <a:t>format.temp</a:t>
            </a:r>
            <a:r>
              <a:rPr lang="en-US" sz="1600" dirty="0">
                <a:solidFill>
                  <a:srgbClr val="FF0000"/>
                </a:solidFill>
                <a:latin typeface="Courier"/>
                <a:cs typeface="Courier"/>
              </a:rPr>
              <a:t>  </a:t>
            </a:r>
            <a:r>
              <a:rPr lang="en-US" sz="1600" dirty="0" err="1">
                <a:solidFill>
                  <a:srgbClr val="FF0000"/>
                </a:solidFill>
                <a:latin typeface="Courier"/>
                <a:cs typeface="Courier"/>
              </a:rPr>
              <a:t>pdata</a:t>
            </a:r>
            <a:r>
              <a:rPr lang="en-US" sz="1600" dirty="0">
                <a:solidFill>
                  <a:srgbClr val="FF0000"/>
                </a:solidFill>
                <a:latin typeface="Courier"/>
                <a:cs typeface="Courier"/>
              </a:rPr>
              <a:t>  </a:t>
            </a:r>
            <a:r>
              <a:rPr lang="en-US" sz="1600" dirty="0" err="1">
                <a:solidFill>
                  <a:srgbClr val="FF0000"/>
                </a:solidFill>
                <a:latin typeface="Courier"/>
                <a:cs typeface="Courier"/>
              </a:rPr>
              <a:t>pulseprogram</a:t>
            </a:r>
            <a:r>
              <a:rPr lang="en-US" sz="1600" dirty="0">
                <a:solidFill>
                  <a:srgbClr val="FF0000"/>
                </a:solidFill>
                <a:latin typeface="Courier"/>
                <a:cs typeface="Courier"/>
              </a:rPr>
              <a:t>  scon2  </a:t>
            </a:r>
            <a:r>
              <a:rPr lang="en-US" sz="1600" dirty="0" err="1">
                <a:solidFill>
                  <a:srgbClr val="FF0000"/>
                </a:solidFill>
                <a:latin typeface="Courier"/>
                <a:cs typeface="Courier"/>
              </a:rPr>
              <a:t>shimvalues</a:t>
            </a:r>
            <a:r>
              <a:rPr lang="en-US" sz="1600" dirty="0">
                <a:solidFill>
                  <a:srgbClr val="FF0000"/>
                </a:solidFill>
                <a:latin typeface="Courier"/>
                <a:cs typeface="Courier"/>
              </a:rPr>
              <a:t>  </a:t>
            </a:r>
            <a:r>
              <a:rPr lang="en-US" sz="1600" dirty="0" err="1">
                <a:solidFill>
                  <a:srgbClr val="FF0000"/>
                </a:solidFill>
                <a:latin typeface="Courier"/>
                <a:cs typeface="Courier"/>
              </a:rPr>
              <a:t>specpar</a:t>
            </a:r>
            <a:r>
              <a:rPr lang="en-US" sz="1600" dirty="0">
                <a:solidFill>
                  <a:srgbClr val="FF0000"/>
                </a:solidFill>
                <a:latin typeface="Courier"/>
                <a:cs typeface="Courier"/>
              </a:rPr>
              <a:t>  </a:t>
            </a:r>
            <a:r>
              <a:rPr lang="en-US" sz="1600" dirty="0" err="1">
                <a:solidFill>
                  <a:srgbClr val="FF0000"/>
                </a:solidFill>
                <a:latin typeface="Courier"/>
                <a:cs typeface="Courier"/>
              </a:rPr>
              <a:t>uxnmr.info</a:t>
            </a:r>
            <a:r>
              <a:rPr lang="en-US" sz="1600" dirty="0">
                <a:solidFill>
                  <a:srgbClr val="FF0000"/>
                </a:solidFill>
                <a:latin typeface="Courier"/>
                <a:cs typeface="Courier"/>
              </a:rPr>
              <a:t>  </a:t>
            </a:r>
            <a:r>
              <a:rPr lang="en-US" sz="1600" dirty="0" err="1" smtClean="0">
                <a:solidFill>
                  <a:srgbClr val="FF0000"/>
                </a:solidFill>
                <a:latin typeface="Courier"/>
                <a:cs typeface="Courier"/>
              </a:rPr>
              <a:t>uxnmr.par</a:t>
            </a:r>
            <a:r>
              <a:rPr lang="en-US" sz="1600" dirty="0" smtClean="0">
                <a:solidFill>
                  <a:srgbClr val="FF0000"/>
                </a:solidFill>
                <a:latin typeface="Courier"/>
                <a:cs typeface="Courier"/>
              </a:rPr>
              <a:t> </a:t>
            </a:r>
            <a:r>
              <a:rPr lang="en-US" sz="1600" b="1" dirty="0" smtClean="0">
                <a:solidFill>
                  <a:srgbClr val="000000"/>
                </a:solidFill>
                <a:latin typeface="Courier"/>
                <a:cs typeface="Courier"/>
              </a:rPr>
              <a:t>-</a:t>
            </a:r>
            <a:r>
              <a:rPr lang="en-US" sz="1600" dirty="0" smtClean="0">
                <a:solidFill>
                  <a:srgbClr val="FF0000"/>
                </a:solidFill>
                <a:latin typeface="Courier"/>
                <a:cs typeface="Courier"/>
              </a:rPr>
              <a:t> </a:t>
            </a:r>
            <a:r>
              <a:rPr lang="en-US" sz="1600" dirty="0" smtClean="0">
                <a:cs typeface="Courier"/>
              </a:rPr>
              <a:t>Note that there are several files and directory </a:t>
            </a:r>
            <a:r>
              <a:rPr lang="en-US" sz="1600" dirty="0" err="1" smtClean="0">
                <a:cs typeface="Courier"/>
              </a:rPr>
              <a:t>pdata</a:t>
            </a:r>
            <a:r>
              <a:rPr lang="en-US" sz="1600" dirty="0" smtClean="0">
                <a:cs typeface="Courier"/>
              </a:rPr>
              <a:t>.</a:t>
            </a:r>
          </a:p>
          <a:p>
            <a:r>
              <a:rPr lang="en-US" sz="1600" dirty="0" err="1" smtClean="0">
                <a:cs typeface="Courier"/>
              </a:rPr>
              <a:t>acqu</a:t>
            </a:r>
            <a:r>
              <a:rPr lang="en-US" sz="1600" dirty="0" smtClean="0">
                <a:cs typeface="Courier"/>
              </a:rPr>
              <a:t> – contains acquisition parameters prior measurement</a:t>
            </a:r>
          </a:p>
          <a:p>
            <a:r>
              <a:rPr lang="en-US" sz="1600" dirty="0" err="1" smtClean="0">
                <a:cs typeface="Courier"/>
              </a:rPr>
              <a:t>acqus</a:t>
            </a:r>
            <a:r>
              <a:rPr lang="en-US" sz="1600" dirty="0" smtClean="0">
                <a:cs typeface="Courier"/>
              </a:rPr>
              <a:t> – contains info about the parameters as they were at the end of measurement </a:t>
            </a:r>
          </a:p>
          <a:p>
            <a:r>
              <a:rPr lang="en-US" sz="1600" dirty="0" err="1" smtClean="0">
                <a:solidFill>
                  <a:srgbClr val="000000"/>
                </a:solidFill>
                <a:cs typeface="Courier"/>
              </a:rPr>
              <a:t>audita.txt</a:t>
            </a:r>
            <a:r>
              <a:rPr lang="en-US" sz="1600" dirty="0" smtClean="0">
                <a:solidFill>
                  <a:srgbClr val="000000"/>
                </a:solidFill>
                <a:cs typeface="Courier"/>
              </a:rPr>
              <a:t> – info about who/where/when ran the measurement</a:t>
            </a:r>
          </a:p>
          <a:p>
            <a:r>
              <a:rPr lang="en-US" sz="1600" dirty="0" smtClean="0">
                <a:solidFill>
                  <a:srgbClr val="000000"/>
                </a:solidFill>
                <a:cs typeface="Courier"/>
              </a:rPr>
              <a:t>fid – raw one dimensional data</a:t>
            </a:r>
          </a:p>
          <a:p>
            <a:r>
              <a:rPr lang="en-US" sz="1600" dirty="0" err="1" smtClean="0">
                <a:solidFill>
                  <a:srgbClr val="000000"/>
                </a:solidFill>
                <a:cs typeface="Courier"/>
              </a:rPr>
              <a:t>pulseprogram</a:t>
            </a:r>
            <a:r>
              <a:rPr lang="en-US" sz="1600" dirty="0" smtClean="0">
                <a:solidFill>
                  <a:srgbClr val="000000"/>
                </a:solidFill>
                <a:cs typeface="Courier"/>
              </a:rPr>
              <a:t> – compiled </a:t>
            </a:r>
            <a:r>
              <a:rPr lang="en-US" sz="1600" dirty="0" err="1" smtClean="0">
                <a:solidFill>
                  <a:srgbClr val="000000"/>
                </a:solidFill>
                <a:cs typeface="Courier"/>
              </a:rPr>
              <a:t>pulseprogram</a:t>
            </a:r>
            <a:endParaRPr lang="en-US" sz="1600" dirty="0" smtClean="0">
              <a:solidFill>
                <a:srgbClr val="000000"/>
              </a:solidFill>
              <a:cs typeface="Courier"/>
            </a:endParaRPr>
          </a:p>
          <a:p>
            <a:r>
              <a:rPr lang="en-US" sz="1600" dirty="0" err="1" smtClean="0">
                <a:solidFill>
                  <a:srgbClr val="000000"/>
                </a:solidFill>
                <a:cs typeface="Courier"/>
              </a:rPr>
              <a:t>pdata</a:t>
            </a:r>
            <a:r>
              <a:rPr lang="en-US" sz="1600" dirty="0" smtClean="0">
                <a:solidFill>
                  <a:srgbClr val="000000"/>
                </a:solidFill>
                <a:cs typeface="Courier"/>
              </a:rPr>
              <a:t> – directory containing processed data in different processing number directories (</a:t>
            </a:r>
            <a:r>
              <a:rPr lang="en-US" sz="1600" dirty="0" err="1" smtClean="0">
                <a:solidFill>
                  <a:srgbClr val="000000"/>
                </a:solidFill>
                <a:cs typeface="Courier"/>
              </a:rPr>
              <a:t>ProcNo</a:t>
            </a:r>
            <a:r>
              <a:rPr lang="en-US" sz="1600" dirty="0" smtClean="0">
                <a:solidFill>
                  <a:srgbClr val="000000"/>
                </a:solidFill>
                <a:cs typeface="Courier"/>
              </a:rPr>
              <a:t>, mostly 1)</a:t>
            </a:r>
            <a:endParaRPr lang="en-US" sz="1600" dirty="0">
              <a:solidFill>
                <a:srgbClr val="000000"/>
              </a:solidFill>
              <a:cs typeface="Courier"/>
            </a:endParaRPr>
          </a:p>
          <a:p>
            <a:r>
              <a:rPr lang="en-US" sz="1600" dirty="0" smtClean="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 </a:t>
            </a:r>
            <a:r>
              <a:rPr lang="en-US" sz="1600" b="1" dirty="0">
                <a:solidFill>
                  <a:srgbClr val="0000FF"/>
                </a:solidFill>
                <a:latin typeface="Courier"/>
                <a:cs typeface="Courier"/>
              </a:rPr>
              <a:t>cd</a:t>
            </a:r>
            <a:r>
              <a:rPr lang="en-US" sz="1600" dirty="0">
                <a:solidFill>
                  <a:srgbClr val="000000"/>
                </a:solidFill>
                <a:latin typeface="Courier"/>
                <a:cs typeface="Courier"/>
              </a:rPr>
              <a:t> </a:t>
            </a:r>
            <a:r>
              <a:rPr lang="en-US" sz="1600" dirty="0" err="1">
                <a:solidFill>
                  <a:srgbClr val="000000"/>
                </a:solidFill>
                <a:latin typeface="Courier"/>
                <a:cs typeface="Courier"/>
              </a:rPr>
              <a:t>pdata</a:t>
            </a:r>
            <a:endParaRPr lang="en-US" sz="1600" dirty="0">
              <a:solidFill>
                <a:srgbClr val="000000"/>
              </a:solidFill>
              <a:latin typeface="Courier"/>
              <a:cs typeface="Courier"/>
            </a:endParaRP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a:t>
            </a:r>
            <a:r>
              <a:rPr lang="en-US" sz="1600" dirty="0" err="1">
                <a:solidFill>
                  <a:srgbClr val="000000"/>
                </a:solidFill>
                <a:latin typeface="Courier"/>
                <a:cs typeface="Courier"/>
              </a:rPr>
              <a:t>pdata</a:t>
            </a:r>
            <a:r>
              <a:rPr lang="en-US" sz="1600" dirty="0">
                <a:solidFill>
                  <a:srgbClr val="000000"/>
                </a:solidFill>
                <a:latin typeface="Courier"/>
                <a:cs typeface="Courier"/>
              </a:rPr>
              <a:t>]$ </a:t>
            </a:r>
            <a:r>
              <a:rPr lang="en-US" sz="1600" b="1" dirty="0" err="1">
                <a:solidFill>
                  <a:srgbClr val="0000FF"/>
                </a:solidFill>
                <a:latin typeface="Courier"/>
                <a:cs typeface="Courier"/>
              </a:rPr>
              <a:t>ls</a:t>
            </a:r>
            <a:endParaRPr lang="en-US" sz="1600" b="1" dirty="0">
              <a:solidFill>
                <a:srgbClr val="0000FF"/>
              </a:solidFill>
              <a:latin typeface="Courier"/>
              <a:cs typeface="Courier"/>
            </a:endParaRPr>
          </a:p>
          <a:p>
            <a:r>
              <a:rPr lang="en-US" sz="1600" dirty="0">
                <a:solidFill>
                  <a:srgbClr val="000000"/>
                </a:solidFill>
                <a:latin typeface="Courier"/>
                <a:cs typeface="Courier"/>
              </a:rPr>
              <a:t>1</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a:t>
            </a:r>
            <a:r>
              <a:rPr lang="en-US" sz="1600" dirty="0" err="1">
                <a:solidFill>
                  <a:srgbClr val="000000"/>
                </a:solidFill>
                <a:latin typeface="Courier"/>
                <a:cs typeface="Courier"/>
              </a:rPr>
              <a:t>pdata</a:t>
            </a:r>
            <a:r>
              <a:rPr lang="en-US" sz="1600" dirty="0">
                <a:solidFill>
                  <a:srgbClr val="000000"/>
                </a:solidFill>
                <a:latin typeface="Courier"/>
                <a:cs typeface="Courier"/>
              </a:rPr>
              <a:t>]$ </a:t>
            </a:r>
            <a:r>
              <a:rPr lang="en-US" sz="1600" b="1" dirty="0">
                <a:solidFill>
                  <a:srgbClr val="0000FF"/>
                </a:solidFill>
                <a:latin typeface="Courier"/>
                <a:cs typeface="Courier"/>
              </a:rPr>
              <a:t>cd</a:t>
            </a:r>
            <a:r>
              <a:rPr lang="en-US" sz="1600" dirty="0">
                <a:solidFill>
                  <a:srgbClr val="000000"/>
                </a:solidFill>
                <a:latin typeface="Courier"/>
                <a:cs typeface="Courier"/>
              </a:rPr>
              <a:t> 1/</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 </a:t>
            </a:r>
            <a:r>
              <a:rPr lang="en-US" sz="1600" b="1" dirty="0" err="1" smtClean="0">
                <a:solidFill>
                  <a:srgbClr val="0000FF"/>
                </a:solidFill>
                <a:latin typeface="Courier"/>
                <a:cs typeface="Courier"/>
              </a:rPr>
              <a:t>ls</a:t>
            </a:r>
            <a:r>
              <a:rPr lang="en-US" sz="1600" b="1" dirty="0" smtClean="0">
                <a:solidFill>
                  <a:srgbClr val="0000FF"/>
                </a:solidFill>
                <a:latin typeface="Courier"/>
                <a:cs typeface="Courier"/>
              </a:rPr>
              <a:t> </a:t>
            </a:r>
            <a:r>
              <a:rPr lang="en-US" sz="1600" dirty="0" smtClean="0">
                <a:cs typeface="Courier"/>
              </a:rPr>
              <a:t>– 1r and 1i are the real and imaginary part of your processed 1D</a:t>
            </a:r>
            <a:r>
              <a:rPr lang="en-US" sz="1600" dirty="0">
                <a:solidFill>
                  <a:srgbClr val="000000"/>
                </a:solidFill>
                <a:cs typeface="Courier"/>
              </a:rPr>
              <a:t> </a:t>
            </a:r>
            <a:r>
              <a:rPr lang="en-US" sz="1600" dirty="0" smtClean="0">
                <a:solidFill>
                  <a:srgbClr val="000000"/>
                </a:solidFill>
                <a:cs typeface="Courier"/>
              </a:rPr>
              <a:t>spectrum</a:t>
            </a:r>
          </a:p>
          <a:p>
            <a:r>
              <a:rPr lang="en-US" sz="1600" dirty="0" smtClean="0">
                <a:solidFill>
                  <a:srgbClr val="000000"/>
                </a:solidFill>
                <a:latin typeface="Courier"/>
                <a:cs typeface="Courier"/>
              </a:rPr>
              <a:t>1i  </a:t>
            </a:r>
            <a:r>
              <a:rPr lang="en-US" sz="1600" dirty="0">
                <a:solidFill>
                  <a:srgbClr val="000000"/>
                </a:solidFill>
                <a:latin typeface="Courier"/>
                <a:cs typeface="Courier"/>
              </a:rPr>
              <a:t>1r  </a:t>
            </a:r>
            <a:r>
              <a:rPr lang="en-US" sz="1600" dirty="0" err="1">
                <a:solidFill>
                  <a:srgbClr val="000000"/>
                </a:solidFill>
                <a:latin typeface="Courier"/>
                <a:cs typeface="Courier"/>
              </a:rPr>
              <a:t>assocs</a:t>
            </a:r>
            <a:r>
              <a:rPr lang="en-US" sz="1600" dirty="0">
                <a:solidFill>
                  <a:srgbClr val="000000"/>
                </a:solidFill>
                <a:latin typeface="Courier"/>
                <a:cs typeface="Courier"/>
              </a:rPr>
              <a:t>  </a:t>
            </a:r>
            <a:r>
              <a:rPr lang="en-US" sz="1600" dirty="0" err="1">
                <a:solidFill>
                  <a:srgbClr val="000000"/>
                </a:solidFill>
                <a:latin typeface="Courier"/>
                <a:cs typeface="Courier"/>
              </a:rPr>
              <a:t>auditp.txt</a:t>
            </a:r>
            <a:r>
              <a:rPr lang="en-US" sz="1600" dirty="0">
                <a:solidFill>
                  <a:srgbClr val="000000"/>
                </a:solidFill>
                <a:latin typeface="Courier"/>
                <a:cs typeface="Courier"/>
              </a:rPr>
              <a:t>  </a:t>
            </a:r>
            <a:r>
              <a:rPr lang="en-US" sz="1600" dirty="0" err="1">
                <a:solidFill>
                  <a:srgbClr val="000000"/>
                </a:solidFill>
                <a:latin typeface="Courier"/>
                <a:cs typeface="Courier"/>
              </a:rPr>
              <a:t>outd</a:t>
            </a:r>
            <a:r>
              <a:rPr lang="en-US" sz="1600" dirty="0">
                <a:solidFill>
                  <a:srgbClr val="000000"/>
                </a:solidFill>
                <a:latin typeface="Courier"/>
                <a:cs typeface="Courier"/>
              </a:rPr>
              <a:t>  </a:t>
            </a:r>
            <a:r>
              <a:rPr lang="en-US" sz="1600" dirty="0" err="1">
                <a:solidFill>
                  <a:srgbClr val="000000"/>
                </a:solidFill>
                <a:latin typeface="Courier"/>
                <a:cs typeface="Courier"/>
              </a:rPr>
              <a:t>proc</a:t>
            </a:r>
            <a:r>
              <a:rPr lang="en-US" sz="1600" dirty="0">
                <a:solidFill>
                  <a:srgbClr val="000000"/>
                </a:solidFill>
                <a:latin typeface="Courier"/>
                <a:cs typeface="Courier"/>
              </a:rPr>
              <a:t>  </a:t>
            </a:r>
            <a:r>
              <a:rPr lang="en-US" sz="1600" dirty="0" err="1">
                <a:solidFill>
                  <a:srgbClr val="000000"/>
                </a:solidFill>
                <a:latin typeface="Courier"/>
                <a:cs typeface="Courier"/>
              </a:rPr>
              <a:t>procs</a:t>
            </a:r>
            <a:r>
              <a:rPr lang="en-US" sz="1600" dirty="0">
                <a:solidFill>
                  <a:srgbClr val="000000"/>
                </a:solidFill>
                <a:latin typeface="Courier"/>
                <a:cs typeface="Courier"/>
              </a:rPr>
              <a:t>  </a:t>
            </a:r>
            <a:r>
              <a:rPr lang="en-US" sz="1600" dirty="0" err="1">
                <a:solidFill>
                  <a:srgbClr val="000000"/>
                </a:solidFill>
                <a:latin typeface="Courier"/>
                <a:cs typeface="Courier"/>
              </a:rPr>
              <a:t>thumb.png</a:t>
            </a:r>
            <a:r>
              <a:rPr lang="en-US" sz="1600" dirty="0">
                <a:solidFill>
                  <a:srgbClr val="000000"/>
                </a:solidFill>
                <a:latin typeface="Courier"/>
                <a:cs typeface="Courier"/>
              </a:rPr>
              <a:t>  title</a:t>
            </a:r>
          </a:p>
          <a:p>
            <a:endParaRPr lang="en-US" sz="1600" dirty="0" smtClean="0">
              <a:solidFill>
                <a:srgbClr val="000000"/>
              </a:solidFill>
              <a:latin typeface="Courier"/>
              <a:cs typeface="Courier"/>
            </a:endParaRPr>
          </a:p>
          <a:p>
            <a:r>
              <a:rPr lang="en-US" sz="1600" dirty="0" smtClean="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 </a:t>
            </a:r>
            <a:r>
              <a:rPr lang="en-US" sz="1600" b="1" dirty="0" err="1">
                <a:solidFill>
                  <a:srgbClr val="0000FF"/>
                </a:solidFill>
                <a:latin typeface="Courier"/>
                <a:cs typeface="Courier"/>
              </a:rPr>
              <a:t>pwd</a:t>
            </a:r>
            <a:endParaRPr lang="en-US" sz="1600" b="1" dirty="0">
              <a:solidFill>
                <a:srgbClr val="0000FF"/>
              </a:solidFill>
              <a:latin typeface="Courier"/>
              <a:cs typeface="Courier"/>
            </a:endParaRPr>
          </a:p>
          <a:p>
            <a:r>
              <a:rPr lang="en-US" sz="1600" dirty="0">
                <a:solidFill>
                  <a:srgbClr val="000000"/>
                </a:solidFill>
                <a:latin typeface="Courier"/>
                <a:cs typeface="Courier"/>
              </a:rPr>
              <a:t>/d1/data/</a:t>
            </a:r>
            <a:r>
              <a:rPr lang="en-US" sz="1600" dirty="0" err="1">
                <a:solidFill>
                  <a:srgbClr val="000000"/>
                </a:solidFill>
                <a:latin typeface="Courier"/>
                <a:cs typeface="Courier"/>
              </a:rPr>
              <a:t>karelk</a:t>
            </a:r>
            <a:r>
              <a:rPr lang="en-US" sz="1600" dirty="0">
                <a:solidFill>
                  <a:srgbClr val="000000"/>
                </a:solidFill>
                <a:latin typeface="Courier"/>
                <a:cs typeface="Courier"/>
              </a:rPr>
              <a:t>/</a:t>
            </a:r>
            <a:r>
              <a:rPr lang="en-US" sz="1600" dirty="0" err="1">
                <a:solidFill>
                  <a:srgbClr val="000000"/>
                </a:solidFill>
                <a:latin typeface="Courier"/>
                <a:cs typeface="Courier"/>
              </a:rPr>
              <a:t>nmr</a:t>
            </a:r>
            <a:r>
              <a:rPr lang="en-US" sz="1600" dirty="0">
                <a:solidFill>
                  <a:srgbClr val="000000"/>
                </a:solidFill>
                <a:latin typeface="Courier"/>
                <a:cs typeface="Courier"/>
              </a:rPr>
              <a:t>/</a:t>
            </a:r>
            <a:r>
              <a:rPr lang="en-US" sz="1600" dirty="0" smtClean="0">
                <a:solidFill>
                  <a:srgbClr val="000000"/>
                </a:solidFill>
                <a:latin typeface="Courier"/>
                <a:cs typeface="Courier"/>
              </a:rPr>
              <a:t>130118_700b_Dataset/</a:t>
            </a:r>
            <a:r>
              <a:rPr lang="en-US" sz="1600" dirty="0">
                <a:solidFill>
                  <a:srgbClr val="000000"/>
                </a:solidFill>
                <a:latin typeface="Courier"/>
                <a:cs typeface="Courier"/>
              </a:rPr>
              <a:t>1/</a:t>
            </a:r>
            <a:r>
              <a:rPr lang="en-US" sz="1600" dirty="0" err="1">
                <a:solidFill>
                  <a:srgbClr val="000000"/>
                </a:solidFill>
                <a:latin typeface="Courier"/>
                <a:cs typeface="Courier"/>
              </a:rPr>
              <a:t>pdata</a:t>
            </a:r>
            <a:r>
              <a:rPr lang="en-US" sz="1600" dirty="0">
                <a:solidFill>
                  <a:srgbClr val="000000"/>
                </a:solidFill>
                <a:latin typeface="Courier"/>
                <a:cs typeface="Courier"/>
              </a:rPr>
              <a:t>/</a:t>
            </a:r>
            <a:r>
              <a:rPr lang="en-US" sz="1600" dirty="0" smtClean="0">
                <a:solidFill>
                  <a:srgbClr val="000000"/>
                </a:solidFill>
                <a:latin typeface="Courier"/>
                <a:cs typeface="Courier"/>
              </a:rPr>
              <a:t>1</a:t>
            </a:r>
          </a:p>
          <a:p>
            <a:endParaRPr lang="en-US" sz="1600" dirty="0">
              <a:solidFill>
                <a:srgbClr val="000000"/>
              </a:solidFill>
              <a:latin typeface="Courier"/>
              <a:cs typeface="Courier"/>
            </a:endParaRPr>
          </a:p>
          <a:p>
            <a:r>
              <a:rPr lang="en-US" sz="2400" dirty="0" smtClean="0">
                <a:solidFill>
                  <a:srgbClr val="000000"/>
                </a:solidFill>
              </a:rPr>
              <a:t>/</a:t>
            </a:r>
            <a:r>
              <a:rPr lang="en-US" sz="2400" i="1" dirty="0" smtClean="0">
                <a:solidFill>
                  <a:srgbClr val="000000"/>
                </a:solidFill>
              </a:rPr>
              <a:t>&lt;disk&gt;</a:t>
            </a:r>
            <a:r>
              <a:rPr lang="en-US" sz="2400" dirty="0">
                <a:solidFill>
                  <a:srgbClr val="000000"/>
                </a:solidFill>
              </a:rPr>
              <a:t>/</a:t>
            </a:r>
            <a:r>
              <a:rPr lang="en-US" sz="2400" b="1" dirty="0">
                <a:solidFill>
                  <a:srgbClr val="000000"/>
                </a:solidFill>
              </a:rPr>
              <a:t>data</a:t>
            </a:r>
            <a:r>
              <a:rPr lang="en-US" sz="2400" dirty="0">
                <a:solidFill>
                  <a:srgbClr val="000000"/>
                </a:solidFill>
              </a:rPr>
              <a:t>/</a:t>
            </a:r>
            <a:r>
              <a:rPr lang="en-US" sz="2400" i="1" dirty="0">
                <a:solidFill>
                  <a:srgbClr val="000000"/>
                </a:solidFill>
              </a:rPr>
              <a:t>&lt;user&gt;</a:t>
            </a:r>
            <a:r>
              <a:rPr lang="en-US" sz="2400" dirty="0">
                <a:solidFill>
                  <a:srgbClr val="000000"/>
                </a:solidFill>
              </a:rPr>
              <a:t>/</a:t>
            </a:r>
            <a:r>
              <a:rPr lang="en-US" sz="2400" b="1" dirty="0" err="1">
                <a:solidFill>
                  <a:srgbClr val="000000"/>
                </a:solidFill>
              </a:rPr>
              <a:t>nmr</a:t>
            </a:r>
            <a:r>
              <a:rPr lang="en-US" sz="2400" dirty="0">
                <a:solidFill>
                  <a:srgbClr val="000000"/>
                </a:solidFill>
              </a:rPr>
              <a:t>/</a:t>
            </a:r>
            <a:r>
              <a:rPr lang="en-US" sz="2400" i="1" dirty="0">
                <a:solidFill>
                  <a:srgbClr val="000000"/>
                </a:solidFill>
              </a:rPr>
              <a:t>&lt;dataset</a:t>
            </a:r>
            <a:r>
              <a:rPr lang="en-US" sz="2400" i="1" dirty="0" smtClean="0">
                <a:solidFill>
                  <a:srgbClr val="000000"/>
                </a:solidFill>
              </a:rPr>
              <a:t>&gt;</a:t>
            </a:r>
            <a:r>
              <a:rPr lang="en-US" sz="2400" dirty="0" smtClean="0">
                <a:solidFill>
                  <a:srgbClr val="000000"/>
                </a:solidFill>
              </a:rPr>
              <a:t>/</a:t>
            </a:r>
            <a:r>
              <a:rPr lang="en-US" sz="2400" i="1" dirty="0" smtClean="0">
                <a:solidFill>
                  <a:srgbClr val="000000"/>
                </a:solidFill>
              </a:rPr>
              <a:t>&lt;</a:t>
            </a:r>
            <a:r>
              <a:rPr lang="en-US" sz="2400" i="1" dirty="0" err="1" smtClean="0">
                <a:solidFill>
                  <a:srgbClr val="000000"/>
                </a:solidFill>
              </a:rPr>
              <a:t>ExpNo</a:t>
            </a:r>
            <a:r>
              <a:rPr lang="en-US" sz="2400" i="1" dirty="0" smtClean="0">
                <a:solidFill>
                  <a:srgbClr val="000000"/>
                </a:solidFill>
              </a:rPr>
              <a:t>&gt;</a:t>
            </a:r>
            <a:r>
              <a:rPr lang="en-US" sz="2400" dirty="0" smtClean="0">
                <a:solidFill>
                  <a:srgbClr val="000000"/>
                </a:solidFill>
              </a:rPr>
              <a:t>/</a:t>
            </a:r>
            <a:r>
              <a:rPr lang="en-US" sz="2400" b="1" dirty="0" err="1" smtClean="0">
                <a:solidFill>
                  <a:srgbClr val="000000"/>
                </a:solidFill>
              </a:rPr>
              <a:t>pdata</a:t>
            </a:r>
            <a:r>
              <a:rPr lang="en-US" sz="2400" dirty="0" smtClean="0">
                <a:solidFill>
                  <a:srgbClr val="000000"/>
                </a:solidFill>
              </a:rPr>
              <a:t>/</a:t>
            </a:r>
            <a:r>
              <a:rPr lang="en-US" sz="2400" i="1" dirty="0" smtClean="0">
                <a:solidFill>
                  <a:srgbClr val="000000"/>
                </a:solidFill>
              </a:rPr>
              <a:t>&lt;</a:t>
            </a:r>
            <a:r>
              <a:rPr lang="en-US" sz="2400" i="1" dirty="0" err="1" smtClean="0">
                <a:solidFill>
                  <a:srgbClr val="000000"/>
                </a:solidFill>
              </a:rPr>
              <a:t>ProcNo</a:t>
            </a:r>
            <a:r>
              <a:rPr lang="en-US" sz="2400" i="1" dirty="0" smtClean="0">
                <a:solidFill>
                  <a:srgbClr val="000000"/>
                </a:solidFill>
              </a:rPr>
              <a:t>&gt;</a:t>
            </a:r>
            <a:r>
              <a:rPr lang="en-US" sz="2400" dirty="0" smtClean="0">
                <a:solidFill>
                  <a:srgbClr val="000000"/>
                </a:solidFill>
              </a:rPr>
              <a:t>/ - </a:t>
            </a:r>
            <a:r>
              <a:rPr lang="en-US" dirty="0" smtClean="0">
                <a:solidFill>
                  <a:srgbClr val="000000"/>
                </a:solidFill>
              </a:rPr>
              <a:t>where </a:t>
            </a:r>
            <a:r>
              <a:rPr lang="en-US" dirty="0" err="1" smtClean="0">
                <a:solidFill>
                  <a:srgbClr val="000000"/>
                </a:solidFill>
              </a:rPr>
              <a:t>ExpNo</a:t>
            </a:r>
            <a:r>
              <a:rPr lang="en-US" dirty="0" smtClean="0">
                <a:solidFill>
                  <a:srgbClr val="000000"/>
                </a:solidFill>
              </a:rPr>
              <a:t> and </a:t>
            </a:r>
            <a:r>
              <a:rPr lang="en-US" dirty="0" err="1" smtClean="0">
                <a:solidFill>
                  <a:srgbClr val="000000"/>
                </a:solidFill>
              </a:rPr>
              <a:t>ProcNo</a:t>
            </a:r>
            <a:r>
              <a:rPr lang="en-US" dirty="0" smtClean="0">
                <a:solidFill>
                  <a:srgbClr val="000000"/>
                </a:solidFill>
              </a:rPr>
              <a:t> may be integer 1..9999 (may be more but never tested)</a:t>
            </a:r>
            <a:endParaRPr lang="en-US" dirty="0">
              <a:solidFill>
                <a:srgbClr val="000000"/>
              </a:solidFill>
            </a:endParaRPr>
          </a:p>
          <a:p>
            <a:endParaRPr lang="en-US" sz="1600" dirty="0">
              <a:solidFill>
                <a:srgbClr val="000000"/>
              </a:solidFill>
              <a:latin typeface="Courier"/>
              <a:cs typeface="Courier"/>
            </a:endParaRPr>
          </a:p>
        </p:txBody>
      </p:sp>
    </p:spTree>
    <p:extLst>
      <p:ext uri="{BB962C8B-B14F-4D97-AF65-F5344CB8AC3E}">
        <p14:creationId xmlns:p14="http://schemas.microsoft.com/office/powerpoint/2010/main" val="4588213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5696" y="133149"/>
            <a:ext cx="9588499" cy="5755423"/>
          </a:xfrm>
          <a:prstGeom prst="rect">
            <a:avLst/>
          </a:prstGeom>
          <a:noFill/>
        </p:spPr>
        <p:txBody>
          <a:bodyPr wrap="square" rtlCol="0">
            <a:spAutoFit/>
          </a:bodyPr>
          <a:lstStyle/>
          <a:p>
            <a:r>
              <a:rPr lang="en-US" sz="2400" dirty="0" smtClean="0">
                <a:solidFill>
                  <a:srgbClr val="000000"/>
                </a:solidFill>
              </a:rPr>
              <a:t>/</a:t>
            </a:r>
            <a:r>
              <a:rPr lang="en-US" sz="2400" i="1" dirty="0" smtClean="0">
                <a:solidFill>
                  <a:srgbClr val="000000"/>
                </a:solidFill>
              </a:rPr>
              <a:t>&lt;disk&gt;</a:t>
            </a:r>
            <a:r>
              <a:rPr lang="en-US" sz="2400" dirty="0" smtClean="0">
                <a:solidFill>
                  <a:srgbClr val="000000"/>
                </a:solidFill>
              </a:rPr>
              <a:t>/</a:t>
            </a:r>
            <a:r>
              <a:rPr lang="en-US" sz="2400" b="1" dirty="0" smtClean="0">
                <a:solidFill>
                  <a:srgbClr val="000000"/>
                </a:solidFill>
              </a:rPr>
              <a:t>data</a:t>
            </a:r>
            <a:r>
              <a:rPr lang="en-US" sz="2400" dirty="0" smtClean="0">
                <a:solidFill>
                  <a:srgbClr val="000000"/>
                </a:solidFill>
              </a:rPr>
              <a:t>/</a:t>
            </a:r>
            <a:r>
              <a:rPr lang="en-US" sz="2400" i="1" dirty="0" smtClean="0">
                <a:solidFill>
                  <a:srgbClr val="000000"/>
                </a:solidFill>
              </a:rPr>
              <a:t>&lt;user&gt;</a:t>
            </a:r>
            <a:r>
              <a:rPr lang="en-US" sz="2400" dirty="0" smtClean="0">
                <a:solidFill>
                  <a:srgbClr val="000000"/>
                </a:solidFill>
              </a:rPr>
              <a:t>/</a:t>
            </a:r>
            <a:r>
              <a:rPr lang="en-US" sz="2400" b="1" dirty="0" err="1" smtClean="0">
                <a:solidFill>
                  <a:srgbClr val="000000"/>
                </a:solidFill>
              </a:rPr>
              <a:t>nmr</a:t>
            </a:r>
            <a:r>
              <a:rPr lang="en-US" sz="2400" dirty="0" smtClean="0">
                <a:solidFill>
                  <a:srgbClr val="000000"/>
                </a:solidFill>
              </a:rPr>
              <a:t>/</a:t>
            </a:r>
            <a:r>
              <a:rPr lang="en-US" sz="2400" i="1" dirty="0" smtClean="0">
                <a:solidFill>
                  <a:srgbClr val="000000"/>
                </a:solidFill>
              </a:rPr>
              <a:t>&lt;dataset&gt;</a:t>
            </a:r>
          </a:p>
          <a:p>
            <a:r>
              <a:rPr lang="en-US" sz="1600" dirty="0" smtClean="0">
                <a:solidFill>
                  <a:srgbClr val="000000"/>
                </a:solidFill>
                <a:cs typeface="Courier"/>
              </a:rPr>
              <a:t>Let’s move back to the Dataset directory and change directory to </a:t>
            </a:r>
            <a:r>
              <a:rPr lang="en-US" sz="1600" dirty="0" err="1" smtClean="0">
                <a:solidFill>
                  <a:srgbClr val="000000"/>
                </a:solidFill>
                <a:cs typeface="Courier"/>
              </a:rPr>
              <a:t>nD</a:t>
            </a:r>
            <a:r>
              <a:rPr lang="en-US" sz="1600" dirty="0" smtClean="0">
                <a:solidFill>
                  <a:srgbClr val="000000"/>
                </a:solidFill>
                <a:cs typeface="Courier"/>
              </a:rPr>
              <a:t> experiment, here </a:t>
            </a:r>
            <a:r>
              <a:rPr lang="en-US" sz="1600" dirty="0" err="1" smtClean="0">
                <a:solidFill>
                  <a:srgbClr val="000000"/>
                </a:solidFill>
                <a:cs typeface="Courier"/>
              </a:rPr>
              <a:t>ExpNo</a:t>
            </a:r>
            <a:r>
              <a:rPr lang="en-US" sz="1600" dirty="0" smtClean="0">
                <a:solidFill>
                  <a:srgbClr val="000000"/>
                </a:solidFill>
                <a:cs typeface="Courier"/>
              </a:rPr>
              <a:t> 2</a:t>
            </a:r>
            <a:endParaRPr lang="en-US" sz="1600" dirty="0">
              <a:solidFill>
                <a:srgbClr val="000000"/>
              </a:solidFill>
              <a:cs typeface="Courier"/>
            </a:endParaRP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a:t>
            </a:r>
            <a:r>
              <a:rPr lang="en-US" sz="1600" dirty="0" smtClean="0">
                <a:solidFill>
                  <a:srgbClr val="000000"/>
                </a:solidFill>
                <a:latin typeface="Courier"/>
                <a:cs typeface="Courier"/>
              </a:rPr>
              <a:t>130118_700b_Dataset]</a:t>
            </a:r>
            <a:r>
              <a:rPr lang="en-US" sz="1600" dirty="0">
                <a:solidFill>
                  <a:srgbClr val="000000"/>
                </a:solidFill>
                <a:latin typeface="Courier"/>
                <a:cs typeface="Courier"/>
              </a:rPr>
              <a:t>$ </a:t>
            </a:r>
            <a:r>
              <a:rPr lang="en-US" sz="1600" b="1" dirty="0" err="1">
                <a:solidFill>
                  <a:srgbClr val="0000FF"/>
                </a:solidFill>
                <a:latin typeface="Courier"/>
                <a:cs typeface="Courier"/>
              </a:rPr>
              <a:t>pwd</a:t>
            </a:r>
            <a:endParaRPr lang="en-US" sz="1600" b="1" dirty="0">
              <a:solidFill>
                <a:srgbClr val="0000FF"/>
              </a:solidFill>
              <a:latin typeface="Courier"/>
              <a:cs typeface="Courier"/>
            </a:endParaRPr>
          </a:p>
          <a:p>
            <a:r>
              <a:rPr lang="en-US" sz="1600" dirty="0">
                <a:solidFill>
                  <a:srgbClr val="FF0000"/>
                </a:solidFill>
                <a:latin typeface="Courier"/>
                <a:cs typeface="Courier"/>
              </a:rPr>
              <a:t>/d1/data/</a:t>
            </a:r>
            <a:r>
              <a:rPr lang="en-US" sz="1600" dirty="0" err="1">
                <a:solidFill>
                  <a:srgbClr val="FF0000"/>
                </a:solidFill>
                <a:latin typeface="Courier"/>
                <a:cs typeface="Courier"/>
              </a:rPr>
              <a:t>karelk</a:t>
            </a:r>
            <a:r>
              <a:rPr lang="en-US" sz="1600" dirty="0">
                <a:solidFill>
                  <a:srgbClr val="FF0000"/>
                </a:solidFill>
                <a:latin typeface="Courier"/>
                <a:cs typeface="Courier"/>
              </a:rPr>
              <a:t>/</a:t>
            </a:r>
            <a:r>
              <a:rPr lang="en-US" sz="1600" dirty="0" err="1">
                <a:solidFill>
                  <a:srgbClr val="FF0000"/>
                </a:solidFill>
                <a:latin typeface="Courier"/>
                <a:cs typeface="Courier"/>
              </a:rPr>
              <a:t>nmr</a:t>
            </a:r>
            <a:r>
              <a:rPr lang="en-US" sz="1600" dirty="0">
                <a:solidFill>
                  <a:srgbClr val="FF0000"/>
                </a:solidFill>
                <a:latin typeface="Courier"/>
                <a:cs typeface="Courier"/>
              </a:rPr>
              <a:t>/</a:t>
            </a:r>
            <a:r>
              <a:rPr lang="en-US" sz="1600" dirty="0" smtClean="0">
                <a:solidFill>
                  <a:srgbClr val="FF0000"/>
                </a:solidFill>
                <a:latin typeface="Courier"/>
                <a:cs typeface="Courier"/>
              </a:rPr>
              <a:t>130118_700b_Dataset</a:t>
            </a:r>
            <a:endParaRPr lang="en-US" sz="1600" dirty="0">
              <a:solidFill>
                <a:srgbClr val="FF0000"/>
              </a:solidFill>
              <a:latin typeface="Courier"/>
              <a:cs typeface="Courier"/>
            </a:endParaRP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a:t>
            </a:r>
            <a:r>
              <a:rPr lang="en-US" sz="1600" dirty="0" smtClean="0">
                <a:solidFill>
                  <a:srgbClr val="000000"/>
                </a:solidFill>
                <a:latin typeface="Courier"/>
                <a:cs typeface="Courier"/>
              </a:rPr>
              <a:t>130118_700b_Dataset]</a:t>
            </a:r>
            <a:r>
              <a:rPr lang="en-US" sz="1600" dirty="0">
                <a:solidFill>
                  <a:srgbClr val="000000"/>
                </a:solidFill>
                <a:latin typeface="Courier"/>
                <a:cs typeface="Courier"/>
              </a:rPr>
              <a:t>$ </a:t>
            </a:r>
            <a:r>
              <a:rPr lang="en-US" sz="1600" b="1" dirty="0">
                <a:solidFill>
                  <a:srgbClr val="0000FF"/>
                </a:solidFill>
                <a:latin typeface="Courier"/>
                <a:cs typeface="Courier"/>
              </a:rPr>
              <a:t>cd</a:t>
            </a:r>
            <a:r>
              <a:rPr lang="en-US" sz="1600" dirty="0">
                <a:solidFill>
                  <a:srgbClr val="000000"/>
                </a:solidFill>
                <a:latin typeface="Courier"/>
                <a:cs typeface="Courier"/>
              </a:rPr>
              <a:t> 2</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2]$ </a:t>
            </a:r>
            <a:r>
              <a:rPr lang="en-US" sz="1600" b="1" dirty="0" err="1">
                <a:solidFill>
                  <a:srgbClr val="0000FF"/>
                </a:solidFill>
                <a:latin typeface="Courier"/>
                <a:cs typeface="Courier"/>
              </a:rPr>
              <a:t>ls</a:t>
            </a:r>
            <a:endParaRPr lang="en-US" sz="1600" b="1" dirty="0">
              <a:solidFill>
                <a:srgbClr val="0000FF"/>
              </a:solidFill>
              <a:latin typeface="Courier"/>
              <a:cs typeface="Courier"/>
            </a:endParaRPr>
          </a:p>
          <a:p>
            <a:r>
              <a:rPr lang="en-US" sz="1600" dirty="0" err="1">
                <a:solidFill>
                  <a:srgbClr val="000000"/>
                </a:solidFill>
                <a:latin typeface="Courier"/>
                <a:cs typeface="Courier"/>
              </a:rPr>
              <a:t>acqu</a:t>
            </a:r>
            <a:r>
              <a:rPr lang="en-US" sz="1600" dirty="0">
                <a:solidFill>
                  <a:srgbClr val="000000"/>
                </a:solidFill>
                <a:latin typeface="Courier"/>
                <a:cs typeface="Courier"/>
              </a:rPr>
              <a:t>  acqu2  acqu2s  </a:t>
            </a:r>
            <a:r>
              <a:rPr lang="en-US" sz="1600" dirty="0" err="1">
                <a:solidFill>
                  <a:srgbClr val="000000"/>
                </a:solidFill>
                <a:latin typeface="Courier"/>
                <a:cs typeface="Courier"/>
              </a:rPr>
              <a:t>acqus</a:t>
            </a:r>
            <a:r>
              <a:rPr lang="en-US" sz="1600" dirty="0">
                <a:solidFill>
                  <a:srgbClr val="000000"/>
                </a:solidFill>
                <a:latin typeface="Courier"/>
                <a:cs typeface="Courier"/>
              </a:rPr>
              <a:t>  </a:t>
            </a:r>
            <a:r>
              <a:rPr lang="en-US" sz="1600" dirty="0" err="1">
                <a:solidFill>
                  <a:srgbClr val="000000"/>
                </a:solidFill>
                <a:latin typeface="Courier"/>
                <a:cs typeface="Courier"/>
              </a:rPr>
              <a:t>audita.txt</a:t>
            </a:r>
            <a:r>
              <a:rPr lang="en-US" sz="1600" dirty="0">
                <a:solidFill>
                  <a:srgbClr val="000000"/>
                </a:solidFill>
                <a:latin typeface="Courier"/>
                <a:cs typeface="Courier"/>
              </a:rPr>
              <a:t>  cpdprg3  </a:t>
            </a:r>
            <a:r>
              <a:rPr lang="en-US" sz="1600" dirty="0" err="1">
                <a:solidFill>
                  <a:srgbClr val="000000"/>
                </a:solidFill>
                <a:latin typeface="Courier"/>
                <a:cs typeface="Courier"/>
              </a:rPr>
              <a:t>format.temp</a:t>
            </a:r>
            <a:r>
              <a:rPr lang="en-US" sz="1600" dirty="0">
                <a:solidFill>
                  <a:srgbClr val="000000"/>
                </a:solidFill>
                <a:latin typeface="Courier"/>
                <a:cs typeface="Courier"/>
              </a:rPr>
              <a:t>  </a:t>
            </a:r>
            <a:r>
              <a:rPr lang="en-US" sz="1600" dirty="0" err="1">
                <a:solidFill>
                  <a:srgbClr val="000000"/>
                </a:solidFill>
                <a:latin typeface="Courier"/>
                <a:cs typeface="Courier"/>
              </a:rPr>
              <a:t>pdata</a:t>
            </a:r>
            <a:r>
              <a:rPr lang="en-US" sz="1600" dirty="0">
                <a:solidFill>
                  <a:srgbClr val="000000"/>
                </a:solidFill>
                <a:latin typeface="Courier"/>
                <a:cs typeface="Courier"/>
              </a:rPr>
              <a:t>  </a:t>
            </a:r>
            <a:r>
              <a:rPr lang="en-US" sz="1600" dirty="0" err="1">
                <a:solidFill>
                  <a:srgbClr val="000000"/>
                </a:solidFill>
                <a:latin typeface="Courier"/>
                <a:cs typeface="Courier"/>
              </a:rPr>
              <a:t>pulseprogram</a:t>
            </a:r>
            <a:r>
              <a:rPr lang="en-US" sz="1600" dirty="0">
                <a:solidFill>
                  <a:srgbClr val="000000"/>
                </a:solidFill>
                <a:latin typeface="Courier"/>
                <a:cs typeface="Courier"/>
              </a:rPr>
              <a:t>  scon2  </a:t>
            </a:r>
            <a:r>
              <a:rPr lang="en-US" sz="1600" dirty="0" err="1">
                <a:solidFill>
                  <a:srgbClr val="000000"/>
                </a:solidFill>
                <a:latin typeface="Courier"/>
                <a:cs typeface="Courier"/>
              </a:rPr>
              <a:t>ser</a:t>
            </a:r>
            <a:r>
              <a:rPr lang="en-US" sz="1600" dirty="0">
                <a:solidFill>
                  <a:srgbClr val="000000"/>
                </a:solidFill>
                <a:latin typeface="Courier"/>
                <a:cs typeface="Courier"/>
              </a:rPr>
              <a:t>  </a:t>
            </a:r>
            <a:r>
              <a:rPr lang="en-US" sz="1600" dirty="0" err="1">
                <a:solidFill>
                  <a:srgbClr val="000000"/>
                </a:solidFill>
                <a:latin typeface="Courier"/>
                <a:cs typeface="Courier"/>
              </a:rPr>
              <a:t>shimvalues</a:t>
            </a:r>
            <a:r>
              <a:rPr lang="en-US" sz="1600" dirty="0">
                <a:solidFill>
                  <a:srgbClr val="000000"/>
                </a:solidFill>
                <a:latin typeface="Courier"/>
                <a:cs typeface="Courier"/>
              </a:rPr>
              <a:t>  </a:t>
            </a:r>
            <a:r>
              <a:rPr lang="en-US" sz="1600" dirty="0" err="1">
                <a:solidFill>
                  <a:srgbClr val="000000"/>
                </a:solidFill>
                <a:latin typeface="Courier"/>
                <a:cs typeface="Courier"/>
              </a:rPr>
              <a:t>specpar</a:t>
            </a:r>
            <a:r>
              <a:rPr lang="en-US" sz="1600" dirty="0">
                <a:solidFill>
                  <a:srgbClr val="000000"/>
                </a:solidFill>
                <a:latin typeface="Courier"/>
                <a:cs typeface="Courier"/>
              </a:rPr>
              <a:t>  </a:t>
            </a:r>
            <a:r>
              <a:rPr lang="en-US" sz="1600" dirty="0" err="1">
                <a:solidFill>
                  <a:srgbClr val="000000"/>
                </a:solidFill>
                <a:latin typeface="Courier"/>
                <a:cs typeface="Courier"/>
              </a:rPr>
              <a:t>uxnmr.info</a:t>
            </a:r>
            <a:r>
              <a:rPr lang="en-US" sz="1600" dirty="0">
                <a:solidFill>
                  <a:srgbClr val="000000"/>
                </a:solidFill>
                <a:latin typeface="Courier"/>
                <a:cs typeface="Courier"/>
              </a:rPr>
              <a:t>  </a:t>
            </a:r>
            <a:r>
              <a:rPr lang="en-US" sz="1600" dirty="0" err="1" smtClean="0">
                <a:solidFill>
                  <a:srgbClr val="000000"/>
                </a:solidFill>
                <a:latin typeface="Courier"/>
                <a:cs typeface="Courier"/>
              </a:rPr>
              <a:t>uxnmr.par</a:t>
            </a:r>
            <a:endParaRPr lang="en-US" sz="1600" dirty="0" smtClean="0">
              <a:solidFill>
                <a:srgbClr val="000000"/>
              </a:solidFill>
              <a:latin typeface="Courier"/>
              <a:cs typeface="Courier"/>
            </a:endParaRPr>
          </a:p>
          <a:p>
            <a:endParaRPr lang="en-US" sz="1600" dirty="0" smtClean="0">
              <a:solidFill>
                <a:srgbClr val="000000"/>
              </a:solidFill>
              <a:latin typeface="Courier"/>
              <a:cs typeface="Courier"/>
            </a:endParaRPr>
          </a:p>
          <a:p>
            <a:r>
              <a:rPr lang="en-US" sz="1600" dirty="0" smtClean="0">
                <a:solidFill>
                  <a:srgbClr val="000000"/>
                </a:solidFill>
                <a:cs typeface="Courier"/>
              </a:rPr>
              <a:t>Note that there is similar content as of 1D experiment with two important differences – </a:t>
            </a:r>
            <a:r>
              <a:rPr lang="en-US" sz="1600" b="1" dirty="0" smtClean="0">
                <a:solidFill>
                  <a:srgbClr val="000000"/>
                </a:solidFill>
                <a:cs typeface="Courier"/>
              </a:rPr>
              <a:t>fid</a:t>
            </a:r>
            <a:r>
              <a:rPr lang="en-US" sz="1600" dirty="0" smtClean="0">
                <a:solidFill>
                  <a:srgbClr val="000000"/>
                </a:solidFill>
                <a:cs typeface="Courier"/>
              </a:rPr>
              <a:t> is replaced by </a:t>
            </a:r>
            <a:r>
              <a:rPr lang="en-US" sz="1600" b="1" dirty="0" err="1" smtClean="0">
                <a:solidFill>
                  <a:srgbClr val="000000"/>
                </a:solidFill>
                <a:cs typeface="Courier"/>
              </a:rPr>
              <a:t>ser</a:t>
            </a:r>
            <a:r>
              <a:rPr lang="en-US" sz="1600" dirty="0" smtClean="0">
                <a:solidFill>
                  <a:srgbClr val="000000"/>
                </a:solidFill>
                <a:cs typeface="Courier"/>
              </a:rPr>
              <a:t> and as there are two dimensions, there are </a:t>
            </a:r>
            <a:r>
              <a:rPr lang="en-US" sz="1600" b="1" dirty="0" smtClean="0">
                <a:solidFill>
                  <a:srgbClr val="000000"/>
                </a:solidFill>
                <a:cs typeface="Courier"/>
              </a:rPr>
              <a:t>acqu2</a:t>
            </a:r>
            <a:r>
              <a:rPr lang="en-US" sz="1600" dirty="0" smtClean="0">
                <a:solidFill>
                  <a:srgbClr val="000000"/>
                </a:solidFill>
                <a:cs typeface="Courier"/>
              </a:rPr>
              <a:t> and </a:t>
            </a:r>
            <a:r>
              <a:rPr lang="en-US" sz="1600" b="1" dirty="0" smtClean="0">
                <a:solidFill>
                  <a:srgbClr val="000000"/>
                </a:solidFill>
                <a:cs typeface="Courier"/>
              </a:rPr>
              <a:t>acqu2s</a:t>
            </a:r>
            <a:r>
              <a:rPr lang="en-US" sz="1600" dirty="0" smtClean="0">
                <a:solidFill>
                  <a:srgbClr val="000000"/>
                </a:solidFill>
                <a:cs typeface="Courier"/>
              </a:rPr>
              <a:t> files.</a:t>
            </a:r>
          </a:p>
          <a:p>
            <a:endParaRPr lang="en-US" sz="1600" dirty="0">
              <a:solidFill>
                <a:srgbClr val="000000"/>
              </a:solidFill>
              <a:cs typeface="Courier"/>
            </a:endParaRP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2]$ </a:t>
            </a:r>
            <a:r>
              <a:rPr lang="en-US" sz="1600" b="1" dirty="0">
                <a:solidFill>
                  <a:srgbClr val="0000FF"/>
                </a:solidFill>
                <a:latin typeface="Courier"/>
                <a:cs typeface="Courier"/>
              </a:rPr>
              <a:t>cd</a:t>
            </a:r>
            <a:r>
              <a:rPr lang="en-US" sz="1600" dirty="0">
                <a:solidFill>
                  <a:srgbClr val="000000"/>
                </a:solidFill>
                <a:latin typeface="Courier"/>
                <a:cs typeface="Courier"/>
              </a:rPr>
              <a:t> </a:t>
            </a:r>
            <a:r>
              <a:rPr lang="en-US" sz="1600" dirty="0" err="1">
                <a:solidFill>
                  <a:srgbClr val="000000"/>
                </a:solidFill>
                <a:latin typeface="Courier"/>
                <a:cs typeface="Courier"/>
              </a:rPr>
              <a:t>pdata</a:t>
            </a:r>
            <a:r>
              <a:rPr lang="en-US" sz="1600" dirty="0">
                <a:solidFill>
                  <a:srgbClr val="000000"/>
                </a:solidFill>
                <a:latin typeface="Courier"/>
                <a:cs typeface="Courier"/>
              </a:rPr>
              <a:t>/1/</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 </a:t>
            </a:r>
            <a:r>
              <a:rPr lang="en-US" sz="1600" b="1" dirty="0" err="1" smtClean="0">
                <a:solidFill>
                  <a:srgbClr val="0000FF"/>
                </a:solidFill>
                <a:latin typeface="Courier"/>
                <a:cs typeface="Courier"/>
              </a:rPr>
              <a:t>ls</a:t>
            </a:r>
            <a:r>
              <a:rPr lang="en-US" sz="1600" b="1" dirty="0" smtClean="0">
                <a:solidFill>
                  <a:srgbClr val="0000FF"/>
                </a:solidFill>
                <a:latin typeface="Courier"/>
                <a:cs typeface="Courier"/>
              </a:rPr>
              <a:t> </a:t>
            </a:r>
            <a:r>
              <a:rPr lang="en-US" sz="1600" dirty="0" smtClean="0">
                <a:cs typeface="Courier"/>
              </a:rPr>
              <a:t>– in case of a 2D spectra, the processed data are in 2rr. Practically speaking one can ignore the imaginary files once the spectrum is properly processed and phased. Keeping just the 2rr file saves disk space.</a:t>
            </a:r>
            <a:endParaRPr lang="en-US" sz="1600" dirty="0">
              <a:cs typeface="Courier"/>
            </a:endParaRPr>
          </a:p>
          <a:p>
            <a:r>
              <a:rPr lang="en-US" sz="1600" dirty="0">
                <a:solidFill>
                  <a:srgbClr val="000000"/>
                </a:solidFill>
                <a:latin typeface="Courier"/>
                <a:cs typeface="Courier"/>
              </a:rPr>
              <a:t>2ii  2ir  2ri  2rr  </a:t>
            </a:r>
            <a:r>
              <a:rPr lang="en-US" sz="1600" dirty="0" err="1">
                <a:solidFill>
                  <a:srgbClr val="000000"/>
                </a:solidFill>
                <a:latin typeface="Courier"/>
                <a:cs typeface="Courier"/>
              </a:rPr>
              <a:t>assocs</a:t>
            </a:r>
            <a:r>
              <a:rPr lang="en-US" sz="1600" dirty="0">
                <a:solidFill>
                  <a:srgbClr val="000000"/>
                </a:solidFill>
                <a:latin typeface="Courier"/>
                <a:cs typeface="Courier"/>
              </a:rPr>
              <a:t>  </a:t>
            </a:r>
            <a:r>
              <a:rPr lang="en-US" sz="1600" dirty="0" err="1">
                <a:solidFill>
                  <a:srgbClr val="000000"/>
                </a:solidFill>
                <a:latin typeface="Courier"/>
                <a:cs typeface="Courier"/>
              </a:rPr>
              <a:t>auditp.txt</a:t>
            </a:r>
            <a:r>
              <a:rPr lang="en-US" sz="1600" dirty="0">
                <a:solidFill>
                  <a:srgbClr val="000000"/>
                </a:solidFill>
                <a:latin typeface="Courier"/>
                <a:cs typeface="Courier"/>
              </a:rPr>
              <a:t>  </a:t>
            </a:r>
            <a:r>
              <a:rPr lang="en-US" sz="1600" dirty="0" err="1">
                <a:solidFill>
                  <a:srgbClr val="000000"/>
                </a:solidFill>
                <a:latin typeface="Courier"/>
                <a:cs typeface="Courier"/>
              </a:rPr>
              <a:t>clevels</a:t>
            </a:r>
            <a:r>
              <a:rPr lang="en-US" sz="1600" dirty="0">
                <a:solidFill>
                  <a:srgbClr val="000000"/>
                </a:solidFill>
                <a:latin typeface="Courier"/>
                <a:cs typeface="Courier"/>
              </a:rPr>
              <a:t>  </a:t>
            </a:r>
            <a:r>
              <a:rPr lang="en-US" sz="1600" dirty="0" err="1">
                <a:solidFill>
                  <a:srgbClr val="000000"/>
                </a:solidFill>
                <a:latin typeface="Courier"/>
                <a:cs typeface="Courier"/>
              </a:rPr>
              <a:t>outd</a:t>
            </a:r>
            <a:r>
              <a:rPr lang="en-US" sz="1600" dirty="0">
                <a:solidFill>
                  <a:srgbClr val="000000"/>
                </a:solidFill>
                <a:latin typeface="Courier"/>
                <a:cs typeface="Courier"/>
              </a:rPr>
              <a:t>  </a:t>
            </a:r>
            <a:r>
              <a:rPr lang="en-US" sz="1600" dirty="0" err="1">
                <a:solidFill>
                  <a:srgbClr val="000000"/>
                </a:solidFill>
                <a:latin typeface="Courier"/>
                <a:cs typeface="Courier"/>
              </a:rPr>
              <a:t>proc</a:t>
            </a:r>
            <a:r>
              <a:rPr lang="en-US" sz="1600" dirty="0">
                <a:solidFill>
                  <a:srgbClr val="000000"/>
                </a:solidFill>
                <a:latin typeface="Courier"/>
                <a:cs typeface="Courier"/>
              </a:rPr>
              <a:t>  proc2  proc2s  </a:t>
            </a:r>
            <a:r>
              <a:rPr lang="en-US" sz="1600" dirty="0" err="1">
                <a:solidFill>
                  <a:srgbClr val="000000"/>
                </a:solidFill>
                <a:latin typeface="Courier"/>
                <a:cs typeface="Courier"/>
              </a:rPr>
              <a:t>procs</a:t>
            </a:r>
            <a:r>
              <a:rPr lang="en-US" sz="1600" dirty="0">
                <a:solidFill>
                  <a:srgbClr val="000000"/>
                </a:solidFill>
                <a:latin typeface="Courier"/>
                <a:cs typeface="Courier"/>
              </a:rPr>
              <a:t>  </a:t>
            </a:r>
            <a:r>
              <a:rPr lang="en-US" sz="1600" dirty="0" err="1">
                <a:solidFill>
                  <a:srgbClr val="000000"/>
                </a:solidFill>
                <a:latin typeface="Courier"/>
                <a:cs typeface="Courier"/>
              </a:rPr>
              <a:t>thumb.png</a:t>
            </a:r>
            <a:r>
              <a:rPr lang="en-US" sz="1600" dirty="0">
                <a:solidFill>
                  <a:srgbClr val="000000"/>
                </a:solidFill>
                <a:latin typeface="Courier"/>
                <a:cs typeface="Courier"/>
              </a:rPr>
              <a:t>  title</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 </a:t>
            </a:r>
            <a:r>
              <a:rPr lang="en-US" sz="1600" b="1" dirty="0" err="1">
                <a:solidFill>
                  <a:srgbClr val="0000FF"/>
                </a:solidFill>
                <a:latin typeface="Courier"/>
                <a:cs typeface="Courier"/>
              </a:rPr>
              <a:t>pwd</a:t>
            </a:r>
            <a:endParaRPr lang="en-US" sz="1600" b="1" dirty="0">
              <a:solidFill>
                <a:srgbClr val="0000FF"/>
              </a:solidFill>
              <a:latin typeface="Courier"/>
              <a:cs typeface="Courier"/>
            </a:endParaRPr>
          </a:p>
          <a:p>
            <a:r>
              <a:rPr lang="en-US" sz="1600" dirty="0">
                <a:solidFill>
                  <a:srgbClr val="000000"/>
                </a:solidFill>
                <a:latin typeface="Courier"/>
                <a:cs typeface="Courier"/>
              </a:rPr>
              <a:t>/d1/data/</a:t>
            </a:r>
            <a:r>
              <a:rPr lang="en-US" sz="1600" dirty="0" err="1">
                <a:solidFill>
                  <a:srgbClr val="000000"/>
                </a:solidFill>
                <a:latin typeface="Courier"/>
                <a:cs typeface="Courier"/>
              </a:rPr>
              <a:t>karelk</a:t>
            </a:r>
            <a:r>
              <a:rPr lang="en-US" sz="1600" dirty="0">
                <a:solidFill>
                  <a:srgbClr val="000000"/>
                </a:solidFill>
                <a:latin typeface="Courier"/>
                <a:cs typeface="Courier"/>
              </a:rPr>
              <a:t>/</a:t>
            </a:r>
            <a:r>
              <a:rPr lang="en-US" sz="1600" dirty="0" err="1">
                <a:solidFill>
                  <a:srgbClr val="000000"/>
                </a:solidFill>
                <a:latin typeface="Courier"/>
                <a:cs typeface="Courier"/>
              </a:rPr>
              <a:t>nmr</a:t>
            </a:r>
            <a:r>
              <a:rPr lang="en-US" sz="1600" dirty="0">
                <a:solidFill>
                  <a:srgbClr val="000000"/>
                </a:solidFill>
                <a:latin typeface="Courier"/>
                <a:cs typeface="Courier"/>
              </a:rPr>
              <a:t>/</a:t>
            </a:r>
            <a:r>
              <a:rPr lang="en-US" sz="1600" dirty="0" smtClean="0">
                <a:solidFill>
                  <a:srgbClr val="000000"/>
                </a:solidFill>
                <a:latin typeface="Courier"/>
                <a:cs typeface="Courier"/>
              </a:rPr>
              <a:t>130118_700b_Dataset/</a:t>
            </a:r>
            <a:r>
              <a:rPr lang="en-US" sz="1600" dirty="0">
                <a:solidFill>
                  <a:srgbClr val="000000"/>
                </a:solidFill>
                <a:latin typeface="Courier"/>
                <a:cs typeface="Courier"/>
              </a:rPr>
              <a:t>2/</a:t>
            </a:r>
            <a:r>
              <a:rPr lang="en-US" sz="1600" dirty="0" err="1">
                <a:solidFill>
                  <a:srgbClr val="000000"/>
                </a:solidFill>
                <a:latin typeface="Courier"/>
                <a:cs typeface="Courier"/>
              </a:rPr>
              <a:t>pdata</a:t>
            </a:r>
            <a:r>
              <a:rPr lang="en-US" sz="1600" dirty="0">
                <a:solidFill>
                  <a:srgbClr val="000000"/>
                </a:solidFill>
                <a:latin typeface="Courier"/>
                <a:cs typeface="Courier"/>
              </a:rPr>
              <a:t>/</a:t>
            </a:r>
            <a:r>
              <a:rPr lang="en-US" sz="1600" dirty="0" smtClean="0">
                <a:solidFill>
                  <a:srgbClr val="000000"/>
                </a:solidFill>
                <a:latin typeface="Courier"/>
                <a:cs typeface="Courier"/>
              </a:rPr>
              <a:t>1</a:t>
            </a:r>
          </a:p>
          <a:p>
            <a:endParaRPr lang="en-US" sz="1600" dirty="0">
              <a:solidFill>
                <a:srgbClr val="000000"/>
              </a:solidFill>
              <a:latin typeface="Courier"/>
              <a:cs typeface="Courier"/>
            </a:endParaRPr>
          </a:p>
          <a:p>
            <a:r>
              <a:rPr lang="en-US" sz="2400" dirty="0">
                <a:solidFill>
                  <a:srgbClr val="000000"/>
                </a:solidFill>
              </a:rPr>
              <a:t>/</a:t>
            </a:r>
            <a:r>
              <a:rPr lang="en-US" sz="2400" i="1" dirty="0">
                <a:solidFill>
                  <a:srgbClr val="000000"/>
                </a:solidFill>
              </a:rPr>
              <a:t>&lt;</a:t>
            </a:r>
            <a:r>
              <a:rPr lang="en-US" sz="2400" i="1" dirty="0" smtClean="0">
                <a:solidFill>
                  <a:srgbClr val="000000"/>
                </a:solidFill>
              </a:rPr>
              <a:t>disk&gt;</a:t>
            </a:r>
            <a:r>
              <a:rPr lang="en-US" sz="2400" dirty="0">
                <a:solidFill>
                  <a:srgbClr val="000000"/>
                </a:solidFill>
              </a:rPr>
              <a:t>/</a:t>
            </a:r>
            <a:r>
              <a:rPr lang="en-US" sz="2400" b="1" dirty="0">
                <a:solidFill>
                  <a:srgbClr val="000000"/>
                </a:solidFill>
              </a:rPr>
              <a:t>data</a:t>
            </a:r>
            <a:r>
              <a:rPr lang="en-US" sz="2400" dirty="0">
                <a:solidFill>
                  <a:srgbClr val="000000"/>
                </a:solidFill>
              </a:rPr>
              <a:t>/</a:t>
            </a:r>
            <a:r>
              <a:rPr lang="en-US" sz="2400" i="1" dirty="0">
                <a:solidFill>
                  <a:srgbClr val="000000"/>
                </a:solidFill>
              </a:rPr>
              <a:t>&lt;user&gt;</a:t>
            </a:r>
            <a:r>
              <a:rPr lang="en-US" sz="2400" dirty="0">
                <a:solidFill>
                  <a:srgbClr val="000000"/>
                </a:solidFill>
              </a:rPr>
              <a:t>/</a:t>
            </a:r>
            <a:r>
              <a:rPr lang="en-US" sz="2400" b="1" dirty="0" err="1">
                <a:solidFill>
                  <a:srgbClr val="000000"/>
                </a:solidFill>
              </a:rPr>
              <a:t>nmr</a:t>
            </a:r>
            <a:r>
              <a:rPr lang="en-US" sz="2400" dirty="0">
                <a:solidFill>
                  <a:srgbClr val="000000"/>
                </a:solidFill>
              </a:rPr>
              <a:t>/</a:t>
            </a:r>
            <a:r>
              <a:rPr lang="en-US" sz="2400" i="1" dirty="0">
                <a:solidFill>
                  <a:srgbClr val="000000"/>
                </a:solidFill>
              </a:rPr>
              <a:t>&lt;dataset&gt;</a:t>
            </a:r>
            <a:r>
              <a:rPr lang="en-US" sz="2400" dirty="0">
                <a:solidFill>
                  <a:srgbClr val="000000"/>
                </a:solidFill>
              </a:rPr>
              <a:t>/</a:t>
            </a:r>
            <a:r>
              <a:rPr lang="en-US" sz="2400" i="1" dirty="0">
                <a:solidFill>
                  <a:srgbClr val="000000"/>
                </a:solidFill>
              </a:rPr>
              <a:t>&lt;</a:t>
            </a:r>
            <a:r>
              <a:rPr lang="en-US" sz="2400" i="1" dirty="0" err="1">
                <a:solidFill>
                  <a:srgbClr val="000000"/>
                </a:solidFill>
              </a:rPr>
              <a:t>ExpNo</a:t>
            </a:r>
            <a:r>
              <a:rPr lang="en-US" sz="2400" i="1" dirty="0">
                <a:solidFill>
                  <a:srgbClr val="000000"/>
                </a:solidFill>
              </a:rPr>
              <a:t>&gt;</a:t>
            </a:r>
            <a:r>
              <a:rPr lang="en-US" sz="2400" dirty="0">
                <a:solidFill>
                  <a:srgbClr val="000000"/>
                </a:solidFill>
              </a:rPr>
              <a:t>/</a:t>
            </a:r>
            <a:r>
              <a:rPr lang="en-US" sz="2400" b="1" dirty="0" err="1">
                <a:solidFill>
                  <a:srgbClr val="000000"/>
                </a:solidFill>
              </a:rPr>
              <a:t>pdata</a:t>
            </a:r>
            <a:r>
              <a:rPr lang="en-US" sz="2400" dirty="0">
                <a:solidFill>
                  <a:srgbClr val="000000"/>
                </a:solidFill>
              </a:rPr>
              <a:t>/</a:t>
            </a:r>
            <a:r>
              <a:rPr lang="en-US" sz="2400" i="1" dirty="0">
                <a:solidFill>
                  <a:srgbClr val="000000"/>
                </a:solidFill>
              </a:rPr>
              <a:t>&lt;</a:t>
            </a:r>
            <a:r>
              <a:rPr lang="en-US" sz="2400" i="1" dirty="0" err="1">
                <a:solidFill>
                  <a:srgbClr val="000000"/>
                </a:solidFill>
              </a:rPr>
              <a:t>ProcNo</a:t>
            </a:r>
            <a:r>
              <a:rPr lang="en-US" sz="2400" i="1" dirty="0">
                <a:solidFill>
                  <a:srgbClr val="000000"/>
                </a:solidFill>
              </a:rPr>
              <a:t>&gt;</a:t>
            </a:r>
            <a:r>
              <a:rPr lang="en-US" sz="2400" dirty="0">
                <a:solidFill>
                  <a:srgbClr val="000000"/>
                </a:solidFill>
              </a:rPr>
              <a:t>/</a:t>
            </a:r>
          </a:p>
        </p:txBody>
      </p:sp>
    </p:spTree>
    <p:extLst>
      <p:ext uri="{BB962C8B-B14F-4D97-AF65-F5344CB8AC3E}">
        <p14:creationId xmlns:p14="http://schemas.microsoft.com/office/powerpoint/2010/main" val="1960249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5696" y="133148"/>
            <a:ext cx="9588499" cy="3785651"/>
          </a:xfrm>
          <a:prstGeom prst="rect">
            <a:avLst/>
          </a:prstGeom>
          <a:noFill/>
        </p:spPr>
        <p:txBody>
          <a:bodyPr wrap="square" rtlCol="0">
            <a:spAutoFit/>
          </a:bodyPr>
          <a:lstStyle/>
          <a:p>
            <a:r>
              <a:rPr lang="en-US" sz="2400" dirty="0" smtClean="0">
                <a:solidFill>
                  <a:srgbClr val="000000"/>
                </a:solidFill>
              </a:rPr>
              <a:t>/</a:t>
            </a:r>
            <a:r>
              <a:rPr lang="en-US" sz="2400" i="1" dirty="0" smtClean="0">
                <a:solidFill>
                  <a:srgbClr val="000000"/>
                </a:solidFill>
              </a:rPr>
              <a:t>&lt;disk&gt;</a:t>
            </a:r>
            <a:r>
              <a:rPr lang="en-US" sz="2400" dirty="0" smtClean="0">
                <a:solidFill>
                  <a:srgbClr val="000000"/>
                </a:solidFill>
              </a:rPr>
              <a:t>/</a:t>
            </a:r>
            <a:r>
              <a:rPr lang="en-US" sz="2400" b="1" dirty="0" smtClean="0">
                <a:solidFill>
                  <a:srgbClr val="000000"/>
                </a:solidFill>
              </a:rPr>
              <a:t>data</a:t>
            </a:r>
            <a:r>
              <a:rPr lang="en-US" sz="2400" dirty="0" smtClean="0">
                <a:solidFill>
                  <a:srgbClr val="000000"/>
                </a:solidFill>
              </a:rPr>
              <a:t>/</a:t>
            </a:r>
            <a:r>
              <a:rPr lang="en-US" sz="2400" i="1" dirty="0" smtClean="0">
                <a:solidFill>
                  <a:srgbClr val="000000"/>
                </a:solidFill>
              </a:rPr>
              <a:t>&lt;user&gt;</a:t>
            </a:r>
            <a:r>
              <a:rPr lang="en-US" sz="2400" dirty="0" smtClean="0">
                <a:solidFill>
                  <a:srgbClr val="000000"/>
                </a:solidFill>
              </a:rPr>
              <a:t>/</a:t>
            </a:r>
            <a:r>
              <a:rPr lang="en-US" sz="2400" b="1" dirty="0" err="1" smtClean="0">
                <a:solidFill>
                  <a:srgbClr val="000000"/>
                </a:solidFill>
              </a:rPr>
              <a:t>nmr</a:t>
            </a:r>
            <a:r>
              <a:rPr lang="en-US" sz="2400" dirty="0" smtClean="0">
                <a:solidFill>
                  <a:srgbClr val="000000"/>
                </a:solidFill>
              </a:rPr>
              <a:t>/</a:t>
            </a:r>
            <a:r>
              <a:rPr lang="en-US" sz="2400" i="1" dirty="0" smtClean="0">
                <a:solidFill>
                  <a:srgbClr val="000000"/>
                </a:solidFill>
              </a:rPr>
              <a:t>&lt;dataset&gt;</a:t>
            </a:r>
          </a:p>
          <a:p>
            <a:r>
              <a:rPr lang="en-US" sz="1600" dirty="0" smtClean="0">
                <a:solidFill>
                  <a:srgbClr val="000000"/>
                </a:solidFill>
                <a:cs typeface="Courier"/>
              </a:rPr>
              <a:t>Let’s move back to the Dataset directory and change directory to another </a:t>
            </a:r>
            <a:r>
              <a:rPr lang="en-US" sz="1600" dirty="0" err="1" smtClean="0">
                <a:solidFill>
                  <a:srgbClr val="000000"/>
                </a:solidFill>
                <a:cs typeface="Courier"/>
              </a:rPr>
              <a:t>nD</a:t>
            </a:r>
            <a:r>
              <a:rPr lang="en-US" sz="1600" dirty="0" smtClean="0">
                <a:solidFill>
                  <a:srgbClr val="000000"/>
                </a:solidFill>
                <a:cs typeface="Courier"/>
              </a:rPr>
              <a:t> experiment, this time </a:t>
            </a:r>
            <a:r>
              <a:rPr lang="en-US" sz="1600" dirty="0" err="1" smtClean="0">
                <a:solidFill>
                  <a:srgbClr val="000000"/>
                </a:solidFill>
                <a:cs typeface="Courier"/>
              </a:rPr>
              <a:t>ExpNo</a:t>
            </a:r>
            <a:r>
              <a:rPr lang="en-US" sz="1600" dirty="0" smtClean="0">
                <a:solidFill>
                  <a:srgbClr val="000000"/>
                </a:solidFill>
                <a:cs typeface="Courier"/>
              </a:rPr>
              <a:t> 4 and the </a:t>
            </a:r>
            <a:r>
              <a:rPr lang="en-US" sz="1600" dirty="0" err="1" smtClean="0">
                <a:solidFill>
                  <a:srgbClr val="000000"/>
                </a:solidFill>
                <a:cs typeface="Courier"/>
              </a:rPr>
              <a:t>pdata</a:t>
            </a:r>
            <a:r>
              <a:rPr lang="en-US" sz="1600" dirty="0" smtClean="0">
                <a:solidFill>
                  <a:srgbClr val="000000"/>
                </a:solidFill>
                <a:cs typeface="Courier"/>
              </a:rPr>
              <a:t> to see </a:t>
            </a:r>
            <a:r>
              <a:rPr lang="en-US" sz="1600" dirty="0" err="1" smtClean="0">
                <a:solidFill>
                  <a:srgbClr val="000000"/>
                </a:solidFill>
                <a:cs typeface="Courier"/>
              </a:rPr>
              <a:t>ProcNos</a:t>
            </a:r>
            <a:r>
              <a:rPr lang="en-US" sz="1600" dirty="0" smtClean="0">
                <a:solidFill>
                  <a:srgbClr val="000000"/>
                </a:solidFill>
                <a:cs typeface="Courier"/>
              </a:rPr>
              <a:t> different from 1</a:t>
            </a:r>
            <a:endParaRPr lang="en-US" sz="1600" dirty="0">
              <a:solidFill>
                <a:srgbClr val="000000"/>
              </a:solidFill>
              <a:cs typeface="Courier"/>
            </a:endParaRPr>
          </a:p>
          <a:p>
            <a:endParaRPr lang="en-US" sz="1600" dirty="0" smtClean="0">
              <a:solidFill>
                <a:srgbClr val="000000"/>
              </a:solidFill>
              <a:latin typeface="Courier"/>
              <a:cs typeface="Courier"/>
            </a:endParaRPr>
          </a:p>
          <a:p>
            <a:r>
              <a:rPr lang="en-US" sz="1600" dirty="0" smtClean="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130118_700b_Dataset]$ </a:t>
            </a:r>
            <a:r>
              <a:rPr lang="en-US" sz="1600" b="1" dirty="0" err="1">
                <a:solidFill>
                  <a:srgbClr val="0000FF"/>
                </a:solidFill>
                <a:latin typeface="Courier"/>
                <a:cs typeface="Courier"/>
              </a:rPr>
              <a:t>pwd</a:t>
            </a:r>
            <a:endParaRPr lang="en-US" sz="1600" b="1" dirty="0">
              <a:solidFill>
                <a:srgbClr val="0000FF"/>
              </a:solidFill>
              <a:latin typeface="Courier"/>
              <a:cs typeface="Courier"/>
            </a:endParaRPr>
          </a:p>
          <a:p>
            <a:r>
              <a:rPr lang="en-US" sz="1600" dirty="0">
                <a:solidFill>
                  <a:srgbClr val="FF0000"/>
                </a:solidFill>
                <a:latin typeface="Courier"/>
                <a:cs typeface="Courier"/>
              </a:rPr>
              <a:t>/d1/data/</a:t>
            </a:r>
            <a:r>
              <a:rPr lang="en-US" sz="1600" dirty="0" err="1">
                <a:solidFill>
                  <a:srgbClr val="FF0000"/>
                </a:solidFill>
                <a:latin typeface="Courier"/>
                <a:cs typeface="Courier"/>
              </a:rPr>
              <a:t>karelk</a:t>
            </a:r>
            <a:r>
              <a:rPr lang="en-US" sz="1600" dirty="0">
                <a:solidFill>
                  <a:srgbClr val="FF0000"/>
                </a:solidFill>
                <a:latin typeface="Courier"/>
                <a:cs typeface="Courier"/>
              </a:rPr>
              <a:t>/</a:t>
            </a:r>
            <a:r>
              <a:rPr lang="en-US" sz="1600" dirty="0" err="1">
                <a:solidFill>
                  <a:srgbClr val="FF0000"/>
                </a:solidFill>
                <a:latin typeface="Courier"/>
                <a:cs typeface="Courier"/>
              </a:rPr>
              <a:t>nmr</a:t>
            </a:r>
            <a:r>
              <a:rPr lang="en-US" sz="1600" dirty="0">
                <a:solidFill>
                  <a:srgbClr val="FF0000"/>
                </a:solidFill>
                <a:latin typeface="Courier"/>
                <a:cs typeface="Courier"/>
              </a:rPr>
              <a:t>/130118_700b_Dataset</a:t>
            </a:r>
          </a:p>
          <a:p>
            <a:r>
              <a:rPr lang="en-US" sz="1600" dirty="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130118_700b_Dataset]$ </a:t>
            </a:r>
            <a:r>
              <a:rPr lang="en-US" sz="1600" b="1" dirty="0">
                <a:solidFill>
                  <a:srgbClr val="0000FF"/>
                </a:solidFill>
                <a:latin typeface="Courier"/>
                <a:cs typeface="Courier"/>
              </a:rPr>
              <a:t>cd</a:t>
            </a:r>
            <a:r>
              <a:rPr lang="en-US" sz="1600" dirty="0">
                <a:solidFill>
                  <a:srgbClr val="000000"/>
                </a:solidFill>
                <a:latin typeface="Courier"/>
                <a:cs typeface="Courier"/>
              </a:rPr>
              <a:t> </a:t>
            </a:r>
            <a:r>
              <a:rPr lang="en-US" sz="1600" dirty="0" smtClean="0">
                <a:solidFill>
                  <a:srgbClr val="000000"/>
                </a:solidFill>
                <a:latin typeface="Courier"/>
                <a:cs typeface="Courier"/>
              </a:rPr>
              <a:t>4/</a:t>
            </a:r>
            <a:r>
              <a:rPr lang="en-US" sz="1600" dirty="0" err="1" smtClean="0">
                <a:solidFill>
                  <a:srgbClr val="000000"/>
                </a:solidFill>
                <a:latin typeface="Courier"/>
                <a:cs typeface="Courier"/>
              </a:rPr>
              <a:t>pdata</a:t>
            </a:r>
            <a:endParaRPr lang="en-US" sz="1600" dirty="0" smtClean="0">
              <a:solidFill>
                <a:srgbClr val="000000"/>
              </a:solidFill>
              <a:latin typeface="Courier"/>
              <a:cs typeface="Courier"/>
            </a:endParaRPr>
          </a:p>
          <a:p>
            <a:r>
              <a:rPr lang="en-US" sz="1600" dirty="0" smtClean="0">
                <a:solidFill>
                  <a:srgbClr val="000000"/>
                </a:solidFill>
                <a:latin typeface="Courier"/>
                <a:cs typeface="Courier"/>
              </a:rPr>
              <a:t>[</a:t>
            </a:r>
            <a:r>
              <a:rPr lang="en-US" sz="1600" dirty="0" err="1">
                <a:solidFill>
                  <a:srgbClr val="000000"/>
                </a:solidFill>
                <a:latin typeface="Courier"/>
                <a:cs typeface="Courier"/>
              </a:rPr>
              <a:t>karelk@nmrcf</a:t>
            </a:r>
            <a:r>
              <a:rPr lang="en-US" sz="1600" dirty="0">
                <a:solidFill>
                  <a:srgbClr val="000000"/>
                </a:solidFill>
                <a:latin typeface="Courier"/>
                <a:cs typeface="Courier"/>
              </a:rPr>
              <a:t> </a:t>
            </a:r>
            <a:r>
              <a:rPr lang="en-US" sz="1600" dirty="0" err="1">
                <a:solidFill>
                  <a:srgbClr val="000000"/>
                </a:solidFill>
                <a:latin typeface="Courier"/>
                <a:cs typeface="Courier"/>
              </a:rPr>
              <a:t>pdata</a:t>
            </a:r>
            <a:r>
              <a:rPr lang="en-US" sz="1600" dirty="0">
                <a:solidFill>
                  <a:srgbClr val="000000"/>
                </a:solidFill>
                <a:latin typeface="Courier"/>
                <a:cs typeface="Courier"/>
              </a:rPr>
              <a:t>]$ </a:t>
            </a:r>
            <a:r>
              <a:rPr lang="en-US" sz="1600" dirty="0" err="1">
                <a:solidFill>
                  <a:srgbClr val="000000"/>
                </a:solidFill>
                <a:latin typeface="Courier"/>
                <a:cs typeface="Courier"/>
              </a:rPr>
              <a:t>ls</a:t>
            </a:r>
            <a:endParaRPr lang="en-US" sz="1600" dirty="0">
              <a:solidFill>
                <a:srgbClr val="000000"/>
              </a:solidFill>
              <a:latin typeface="Courier"/>
              <a:cs typeface="Courier"/>
            </a:endParaRPr>
          </a:p>
          <a:p>
            <a:pPr marL="342900" indent="-342900">
              <a:buAutoNum type="arabicPlain"/>
            </a:pPr>
            <a:r>
              <a:rPr lang="en-US" sz="1600" dirty="0" smtClean="0">
                <a:solidFill>
                  <a:srgbClr val="000000"/>
                </a:solidFill>
                <a:latin typeface="Courier"/>
                <a:cs typeface="Courier"/>
              </a:rPr>
              <a:t>13  </a:t>
            </a:r>
            <a:r>
              <a:rPr lang="en-US" sz="1600" dirty="0">
                <a:solidFill>
                  <a:srgbClr val="000000"/>
                </a:solidFill>
                <a:latin typeface="Courier"/>
                <a:cs typeface="Courier"/>
              </a:rPr>
              <a:t>23  998  </a:t>
            </a:r>
            <a:r>
              <a:rPr lang="en-US" sz="1600" dirty="0" smtClean="0">
                <a:solidFill>
                  <a:srgbClr val="000000"/>
                </a:solidFill>
                <a:latin typeface="Courier"/>
                <a:cs typeface="Courier"/>
              </a:rPr>
              <a:t>999</a:t>
            </a:r>
          </a:p>
          <a:p>
            <a:r>
              <a:rPr lang="en-US" sz="1600" dirty="0" smtClean="0">
                <a:solidFill>
                  <a:srgbClr val="000000"/>
                </a:solidFill>
                <a:cs typeface="Courier"/>
              </a:rPr>
              <a:t>This is typical content for a 3D dataset where in </a:t>
            </a:r>
            <a:r>
              <a:rPr lang="en-US" sz="1600" dirty="0" err="1" smtClean="0">
                <a:solidFill>
                  <a:srgbClr val="000000"/>
                </a:solidFill>
                <a:cs typeface="Courier"/>
              </a:rPr>
              <a:t>ExpNo</a:t>
            </a:r>
            <a:r>
              <a:rPr lang="en-US" sz="1600" dirty="0" smtClean="0">
                <a:solidFill>
                  <a:srgbClr val="000000"/>
                </a:solidFill>
                <a:cs typeface="Courier"/>
              </a:rPr>
              <a:t> 1 there is the processed 3D, as one has dimensions 1-2-3, </a:t>
            </a:r>
            <a:r>
              <a:rPr lang="en-US" sz="1600" dirty="0" err="1" smtClean="0">
                <a:solidFill>
                  <a:srgbClr val="000000"/>
                </a:solidFill>
                <a:cs typeface="Courier"/>
              </a:rPr>
              <a:t>ProcNo</a:t>
            </a:r>
            <a:r>
              <a:rPr lang="en-US" sz="1600" dirty="0" smtClean="0">
                <a:solidFill>
                  <a:srgbClr val="000000"/>
                </a:solidFill>
                <a:cs typeface="Courier"/>
              </a:rPr>
              <a:t> 13/23 are first planes of the spectral cube in 13/23 direction. 998 and 999 represent that any </a:t>
            </a:r>
            <a:r>
              <a:rPr lang="en-US" sz="1600" dirty="0" err="1" smtClean="0">
                <a:solidFill>
                  <a:srgbClr val="000000"/>
                </a:solidFill>
                <a:cs typeface="Courier"/>
              </a:rPr>
              <a:t>ProcNo</a:t>
            </a:r>
            <a:r>
              <a:rPr lang="en-US" sz="1600" dirty="0" smtClean="0">
                <a:solidFill>
                  <a:srgbClr val="000000"/>
                </a:solidFill>
                <a:cs typeface="Courier"/>
              </a:rPr>
              <a:t> is allowed.</a:t>
            </a:r>
            <a:endParaRPr lang="en-US" sz="1600" dirty="0">
              <a:solidFill>
                <a:srgbClr val="000000"/>
              </a:solidFill>
              <a:cs typeface="Courier"/>
            </a:endParaRPr>
          </a:p>
          <a:p>
            <a:endParaRPr lang="en-US" sz="1600" dirty="0">
              <a:solidFill>
                <a:srgbClr val="000000"/>
              </a:solidFill>
              <a:latin typeface="Courier"/>
              <a:cs typeface="Courier"/>
            </a:endParaRPr>
          </a:p>
          <a:p>
            <a:r>
              <a:rPr lang="en-US" sz="2400" dirty="0">
                <a:solidFill>
                  <a:srgbClr val="000000"/>
                </a:solidFill>
              </a:rPr>
              <a:t>/</a:t>
            </a:r>
            <a:r>
              <a:rPr lang="en-US" sz="2400" i="1" dirty="0">
                <a:solidFill>
                  <a:srgbClr val="000000"/>
                </a:solidFill>
              </a:rPr>
              <a:t>&lt;</a:t>
            </a:r>
            <a:r>
              <a:rPr lang="en-US" sz="2400" i="1" dirty="0" smtClean="0">
                <a:solidFill>
                  <a:srgbClr val="000000"/>
                </a:solidFill>
              </a:rPr>
              <a:t>disk&gt;</a:t>
            </a:r>
            <a:r>
              <a:rPr lang="en-US" sz="2400" dirty="0">
                <a:solidFill>
                  <a:srgbClr val="000000"/>
                </a:solidFill>
              </a:rPr>
              <a:t>/</a:t>
            </a:r>
            <a:r>
              <a:rPr lang="en-US" sz="2400" b="1" dirty="0">
                <a:solidFill>
                  <a:srgbClr val="000000"/>
                </a:solidFill>
              </a:rPr>
              <a:t>data</a:t>
            </a:r>
            <a:r>
              <a:rPr lang="en-US" sz="2400" dirty="0">
                <a:solidFill>
                  <a:srgbClr val="000000"/>
                </a:solidFill>
              </a:rPr>
              <a:t>/</a:t>
            </a:r>
            <a:r>
              <a:rPr lang="en-US" sz="2400" i="1" dirty="0">
                <a:solidFill>
                  <a:srgbClr val="000000"/>
                </a:solidFill>
              </a:rPr>
              <a:t>&lt;user&gt;</a:t>
            </a:r>
            <a:r>
              <a:rPr lang="en-US" sz="2400" dirty="0">
                <a:solidFill>
                  <a:srgbClr val="000000"/>
                </a:solidFill>
              </a:rPr>
              <a:t>/</a:t>
            </a:r>
            <a:r>
              <a:rPr lang="en-US" sz="2400" b="1" dirty="0" err="1">
                <a:solidFill>
                  <a:srgbClr val="000000"/>
                </a:solidFill>
              </a:rPr>
              <a:t>nmr</a:t>
            </a:r>
            <a:r>
              <a:rPr lang="en-US" sz="2400" dirty="0">
                <a:solidFill>
                  <a:srgbClr val="000000"/>
                </a:solidFill>
              </a:rPr>
              <a:t>/</a:t>
            </a:r>
            <a:r>
              <a:rPr lang="en-US" sz="2400" i="1" dirty="0">
                <a:solidFill>
                  <a:srgbClr val="000000"/>
                </a:solidFill>
              </a:rPr>
              <a:t>&lt;dataset&gt;</a:t>
            </a:r>
            <a:r>
              <a:rPr lang="en-US" sz="2400" dirty="0">
                <a:solidFill>
                  <a:srgbClr val="000000"/>
                </a:solidFill>
              </a:rPr>
              <a:t>/</a:t>
            </a:r>
            <a:r>
              <a:rPr lang="en-US" sz="2400" i="1" dirty="0">
                <a:solidFill>
                  <a:srgbClr val="000000"/>
                </a:solidFill>
              </a:rPr>
              <a:t>&lt;</a:t>
            </a:r>
            <a:r>
              <a:rPr lang="en-US" sz="2400" i="1" dirty="0" err="1">
                <a:solidFill>
                  <a:srgbClr val="000000"/>
                </a:solidFill>
              </a:rPr>
              <a:t>ExpNo</a:t>
            </a:r>
            <a:r>
              <a:rPr lang="en-US" sz="2400" i="1" dirty="0">
                <a:solidFill>
                  <a:srgbClr val="000000"/>
                </a:solidFill>
              </a:rPr>
              <a:t>&gt;</a:t>
            </a:r>
            <a:r>
              <a:rPr lang="en-US" sz="2400" dirty="0">
                <a:solidFill>
                  <a:srgbClr val="000000"/>
                </a:solidFill>
              </a:rPr>
              <a:t>/</a:t>
            </a:r>
            <a:r>
              <a:rPr lang="en-US" sz="2400" b="1" dirty="0" err="1">
                <a:solidFill>
                  <a:srgbClr val="000000"/>
                </a:solidFill>
              </a:rPr>
              <a:t>pdata</a:t>
            </a:r>
            <a:r>
              <a:rPr lang="en-US" sz="2400" dirty="0">
                <a:solidFill>
                  <a:srgbClr val="000000"/>
                </a:solidFill>
              </a:rPr>
              <a:t>/</a:t>
            </a:r>
            <a:r>
              <a:rPr lang="en-US" sz="2400" i="1" dirty="0">
                <a:solidFill>
                  <a:srgbClr val="000000"/>
                </a:solidFill>
              </a:rPr>
              <a:t>&lt;</a:t>
            </a:r>
            <a:r>
              <a:rPr lang="en-US" sz="2400" i="1" dirty="0" err="1">
                <a:solidFill>
                  <a:srgbClr val="000000"/>
                </a:solidFill>
              </a:rPr>
              <a:t>ProcNo</a:t>
            </a:r>
            <a:r>
              <a:rPr lang="en-US" sz="2400" i="1" dirty="0">
                <a:solidFill>
                  <a:srgbClr val="000000"/>
                </a:solidFill>
              </a:rPr>
              <a:t>&gt;</a:t>
            </a:r>
            <a:r>
              <a:rPr lang="en-US" sz="2400" dirty="0">
                <a:solidFill>
                  <a:srgbClr val="000000"/>
                </a:solidFill>
              </a:rPr>
              <a:t>/</a:t>
            </a:r>
          </a:p>
        </p:txBody>
      </p:sp>
    </p:spTree>
    <p:extLst>
      <p:ext uri="{BB962C8B-B14F-4D97-AF65-F5344CB8AC3E}">
        <p14:creationId xmlns:p14="http://schemas.microsoft.com/office/powerpoint/2010/main" val="42533668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675878" y="277980"/>
            <a:ext cx="8543925" cy="6184740"/>
          </a:xfrm>
        </p:spPr>
        <p:txBody>
          <a:bodyPr>
            <a:normAutofit/>
          </a:bodyPr>
          <a:lstStyle/>
          <a:p>
            <a:pPr algn="ctr"/>
            <a:r>
              <a:rPr lang="en-US" b="1" dirty="0" smtClean="0"/>
              <a:t>NMR Acquisition</a:t>
            </a:r>
            <a:br>
              <a:rPr lang="en-US" b="1" dirty="0" smtClean="0"/>
            </a:br>
            <a:r>
              <a:rPr lang="en-US" b="1" dirty="0"/>
              <a:t/>
            </a:r>
            <a:br>
              <a:rPr lang="en-US" b="1" dirty="0"/>
            </a:br>
            <a:r>
              <a:rPr lang="cs-CZ" dirty="0" err="1"/>
              <a:t>TopSpin</a:t>
            </a:r>
            <a:r>
              <a:rPr lang="cs-CZ" dirty="0"/>
              <a:t/>
            </a:r>
            <a:br>
              <a:rPr lang="cs-CZ" dirty="0"/>
            </a:br>
            <a:r>
              <a:rPr lang="cs-CZ" dirty="0" smtClean="0"/>
              <a:t/>
            </a:r>
            <a:br>
              <a:rPr lang="cs-CZ" dirty="0" smtClean="0"/>
            </a:br>
            <a:r>
              <a:rPr lang="cs-CZ" dirty="0"/>
              <a:t/>
            </a:r>
            <a:br>
              <a:rPr lang="cs-CZ" dirty="0"/>
            </a:br>
            <a:endParaRPr lang="en-US" b="1" dirty="0"/>
          </a:p>
        </p:txBody>
      </p:sp>
    </p:spTree>
    <p:extLst>
      <p:ext uri="{BB962C8B-B14F-4D97-AF65-F5344CB8AC3E}">
        <p14:creationId xmlns:p14="http://schemas.microsoft.com/office/powerpoint/2010/main" val="3086807790"/>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TopSpin000.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05285"/>
            <a:ext cx="2256798" cy="1120090"/>
          </a:xfrm>
          <a:prstGeom prst="rect">
            <a:avLst/>
          </a:prstGeom>
        </p:spPr>
      </p:pic>
      <p:pic>
        <p:nvPicPr>
          <p:cNvPr id="5" name="Picture 4" descr="TopSpin001.png"/>
          <p:cNvPicPr>
            <a:picLocks noChangeAspect="1"/>
          </p:cNvPicPr>
          <p:nvPr/>
        </p:nvPicPr>
        <p:blipFill rotWithShape="1">
          <a:blip r:embed="rId3">
            <a:extLst>
              <a:ext uri="{28A0092B-C50C-407E-A947-70E740481C1C}">
                <a14:useLocalDpi xmlns:a14="http://schemas.microsoft.com/office/drawing/2010/main" val="0"/>
              </a:ext>
            </a:extLst>
          </a:blip>
          <a:srcRect l="6013" t="2860" r="10650" b="6210"/>
          <a:stretch/>
        </p:blipFill>
        <p:spPr>
          <a:xfrm>
            <a:off x="2256798" y="573212"/>
            <a:ext cx="7332496" cy="5538845"/>
          </a:xfrm>
          <a:prstGeom prst="rect">
            <a:avLst/>
          </a:prstGeom>
        </p:spPr>
      </p:pic>
      <p:sp>
        <p:nvSpPr>
          <p:cNvPr id="8" name="Obdélník 7"/>
          <p:cNvSpPr/>
          <p:nvPr/>
        </p:nvSpPr>
        <p:spPr>
          <a:xfrm>
            <a:off x="2245386" y="713070"/>
            <a:ext cx="5423510" cy="41469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9" name="Obdélník 8"/>
          <p:cNvSpPr/>
          <p:nvPr/>
        </p:nvSpPr>
        <p:spPr>
          <a:xfrm>
            <a:off x="2245386" y="1157340"/>
            <a:ext cx="4911700" cy="37682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0" name="Obdélník 9"/>
          <p:cNvSpPr/>
          <p:nvPr/>
        </p:nvSpPr>
        <p:spPr>
          <a:xfrm>
            <a:off x="2245386" y="1564466"/>
            <a:ext cx="2187549" cy="405401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1" name="Obdélník 10"/>
          <p:cNvSpPr/>
          <p:nvPr/>
        </p:nvSpPr>
        <p:spPr>
          <a:xfrm>
            <a:off x="8940427" y="682590"/>
            <a:ext cx="618863" cy="22165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2" name="Obdélník 11"/>
          <p:cNvSpPr/>
          <p:nvPr/>
        </p:nvSpPr>
        <p:spPr>
          <a:xfrm>
            <a:off x="4449645" y="1523826"/>
            <a:ext cx="5101390" cy="416577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3" name="Obdélník 12"/>
          <p:cNvSpPr/>
          <p:nvPr/>
        </p:nvSpPr>
        <p:spPr>
          <a:xfrm>
            <a:off x="2253641" y="5803540"/>
            <a:ext cx="7297394" cy="16169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4" name="Obdélník 13"/>
          <p:cNvSpPr/>
          <p:nvPr/>
        </p:nvSpPr>
        <p:spPr>
          <a:xfrm>
            <a:off x="2237133" y="6026237"/>
            <a:ext cx="7346922" cy="46731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 name="TextovéPole 1"/>
          <p:cNvSpPr txBox="1"/>
          <p:nvPr/>
        </p:nvSpPr>
        <p:spPr>
          <a:xfrm>
            <a:off x="-25918" y="1216451"/>
            <a:ext cx="2133899" cy="1815882"/>
          </a:xfrm>
          <a:prstGeom prst="rect">
            <a:avLst/>
          </a:prstGeom>
          <a:noFill/>
        </p:spPr>
        <p:txBody>
          <a:bodyPr wrap="square" rtlCol="0">
            <a:spAutoFit/>
          </a:bodyPr>
          <a:lstStyle/>
          <a:p>
            <a:r>
              <a:rPr lang="en-US" sz="1600" dirty="0" smtClean="0"/>
              <a:t>1 – Menu/submenu bar</a:t>
            </a:r>
          </a:p>
          <a:p>
            <a:r>
              <a:rPr lang="en-US" sz="1600" dirty="0" smtClean="0"/>
              <a:t>2 – Windows navigator</a:t>
            </a:r>
          </a:p>
          <a:p>
            <a:r>
              <a:rPr lang="en-US" sz="1600" dirty="0" smtClean="0"/>
              <a:t>3 – Toolbar</a:t>
            </a:r>
          </a:p>
          <a:p>
            <a:r>
              <a:rPr lang="en-US" sz="1600" dirty="0" smtClean="0"/>
              <a:t>4 – Browser</a:t>
            </a:r>
          </a:p>
          <a:p>
            <a:r>
              <a:rPr lang="en-US" sz="1600" dirty="0" smtClean="0"/>
              <a:t>5 – Data/window area</a:t>
            </a:r>
          </a:p>
          <a:p>
            <a:r>
              <a:rPr lang="en-US" sz="1600" dirty="0" smtClean="0"/>
              <a:t>6 – Command line</a:t>
            </a:r>
          </a:p>
          <a:p>
            <a:r>
              <a:rPr lang="en-US" sz="1600" dirty="0" smtClean="0"/>
              <a:t>7– Status panel</a:t>
            </a:r>
          </a:p>
        </p:txBody>
      </p:sp>
      <p:sp>
        <p:nvSpPr>
          <p:cNvPr id="3" name="TextovéPole 2"/>
          <p:cNvSpPr txBox="1"/>
          <p:nvPr/>
        </p:nvSpPr>
        <p:spPr>
          <a:xfrm>
            <a:off x="9602737" y="3097702"/>
            <a:ext cx="421467" cy="369779"/>
          </a:xfrm>
          <a:prstGeom prst="rect">
            <a:avLst/>
          </a:prstGeom>
          <a:noFill/>
        </p:spPr>
        <p:txBody>
          <a:bodyPr wrap="square" rtlCol="0">
            <a:spAutoFit/>
          </a:bodyPr>
          <a:lstStyle/>
          <a:p>
            <a:r>
              <a:rPr lang="cs-CZ" dirty="0" smtClean="0">
                <a:solidFill>
                  <a:srgbClr val="FF0000"/>
                </a:solidFill>
              </a:rPr>
              <a:t>5</a:t>
            </a:r>
            <a:endParaRPr lang="cs-CZ" dirty="0">
              <a:solidFill>
                <a:srgbClr val="FF0000"/>
              </a:solidFill>
            </a:endParaRPr>
          </a:p>
        </p:txBody>
      </p:sp>
      <p:sp>
        <p:nvSpPr>
          <p:cNvPr id="15" name="TextovéPole 14"/>
          <p:cNvSpPr txBox="1"/>
          <p:nvPr/>
        </p:nvSpPr>
        <p:spPr>
          <a:xfrm>
            <a:off x="9543867" y="599351"/>
            <a:ext cx="410577" cy="369332"/>
          </a:xfrm>
          <a:prstGeom prst="rect">
            <a:avLst/>
          </a:prstGeom>
          <a:noFill/>
        </p:spPr>
        <p:txBody>
          <a:bodyPr wrap="square" rtlCol="0">
            <a:spAutoFit/>
          </a:bodyPr>
          <a:lstStyle/>
          <a:p>
            <a:r>
              <a:rPr lang="cs-CZ" dirty="0" smtClean="0">
                <a:solidFill>
                  <a:srgbClr val="FF0000"/>
                </a:solidFill>
              </a:rPr>
              <a:t>2</a:t>
            </a:r>
            <a:endParaRPr lang="cs-CZ" dirty="0">
              <a:solidFill>
                <a:srgbClr val="FF0000"/>
              </a:solidFill>
            </a:endParaRPr>
          </a:p>
        </p:txBody>
      </p:sp>
      <p:sp>
        <p:nvSpPr>
          <p:cNvPr id="16" name="TextovéPole 15"/>
          <p:cNvSpPr txBox="1"/>
          <p:nvPr/>
        </p:nvSpPr>
        <p:spPr>
          <a:xfrm>
            <a:off x="2019195" y="1134937"/>
            <a:ext cx="410577" cy="369332"/>
          </a:xfrm>
          <a:prstGeom prst="rect">
            <a:avLst/>
          </a:prstGeom>
          <a:noFill/>
        </p:spPr>
        <p:txBody>
          <a:bodyPr wrap="square" rtlCol="0">
            <a:spAutoFit/>
          </a:bodyPr>
          <a:lstStyle/>
          <a:p>
            <a:r>
              <a:rPr lang="cs-CZ" dirty="0" smtClean="0">
                <a:solidFill>
                  <a:srgbClr val="FF0000"/>
                </a:solidFill>
              </a:rPr>
              <a:t>3</a:t>
            </a:r>
            <a:endParaRPr lang="cs-CZ" dirty="0">
              <a:solidFill>
                <a:srgbClr val="FF0000"/>
              </a:solidFill>
            </a:endParaRPr>
          </a:p>
        </p:txBody>
      </p:sp>
      <p:sp>
        <p:nvSpPr>
          <p:cNvPr id="17" name="TextovéPole 16"/>
          <p:cNvSpPr txBox="1"/>
          <p:nvPr/>
        </p:nvSpPr>
        <p:spPr>
          <a:xfrm>
            <a:off x="2012006" y="1675301"/>
            <a:ext cx="410577" cy="369332"/>
          </a:xfrm>
          <a:prstGeom prst="rect">
            <a:avLst/>
          </a:prstGeom>
          <a:noFill/>
        </p:spPr>
        <p:txBody>
          <a:bodyPr wrap="square" rtlCol="0">
            <a:spAutoFit/>
          </a:bodyPr>
          <a:lstStyle/>
          <a:p>
            <a:r>
              <a:rPr lang="cs-CZ" dirty="0" smtClean="0">
                <a:solidFill>
                  <a:srgbClr val="FF0000"/>
                </a:solidFill>
              </a:rPr>
              <a:t>4</a:t>
            </a:r>
            <a:endParaRPr lang="cs-CZ" dirty="0">
              <a:solidFill>
                <a:srgbClr val="FF0000"/>
              </a:solidFill>
            </a:endParaRPr>
          </a:p>
        </p:txBody>
      </p:sp>
      <p:sp>
        <p:nvSpPr>
          <p:cNvPr id="18" name="TextovéPole 17"/>
          <p:cNvSpPr txBox="1"/>
          <p:nvPr/>
        </p:nvSpPr>
        <p:spPr>
          <a:xfrm>
            <a:off x="2022501" y="775486"/>
            <a:ext cx="410577" cy="369332"/>
          </a:xfrm>
          <a:prstGeom prst="rect">
            <a:avLst/>
          </a:prstGeom>
          <a:noFill/>
        </p:spPr>
        <p:txBody>
          <a:bodyPr wrap="square" rtlCol="0">
            <a:spAutoFit/>
          </a:bodyPr>
          <a:lstStyle/>
          <a:p>
            <a:r>
              <a:rPr lang="cs-CZ" dirty="0" smtClean="0">
                <a:solidFill>
                  <a:srgbClr val="FF0000"/>
                </a:solidFill>
              </a:rPr>
              <a:t>1</a:t>
            </a:r>
            <a:endParaRPr lang="cs-CZ" dirty="0">
              <a:solidFill>
                <a:srgbClr val="FF0000"/>
              </a:solidFill>
            </a:endParaRPr>
          </a:p>
        </p:txBody>
      </p:sp>
      <p:sp>
        <p:nvSpPr>
          <p:cNvPr id="19" name="TextovéPole 18"/>
          <p:cNvSpPr txBox="1"/>
          <p:nvPr/>
        </p:nvSpPr>
        <p:spPr>
          <a:xfrm>
            <a:off x="2022501" y="6042773"/>
            <a:ext cx="410577" cy="369332"/>
          </a:xfrm>
          <a:prstGeom prst="rect">
            <a:avLst/>
          </a:prstGeom>
          <a:noFill/>
        </p:spPr>
        <p:txBody>
          <a:bodyPr wrap="square" rtlCol="0">
            <a:spAutoFit/>
          </a:bodyPr>
          <a:lstStyle/>
          <a:p>
            <a:r>
              <a:rPr lang="cs-CZ" dirty="0" smtClean="0">
                <a:solidFill>
                  <a:srgbClr val="FF0000"/>
                </a:solidFill>
              </a:rPr>
              <a:t>7</a:t>
            </a:r>
            <a:endParaRPr lang="cs-CZ" dirty="0">
              <a:solidFill>
                <a:srgbClr val="FF0000"/>
              </a:solidFill>
            </a:endParaRPr>
          </a:p>
        </p:txBody>
      </p:sp>
      <p:sp>
        <p:nvSpPr>
          <p:cNvPr id="20" name="TextovéPole 19"/>
          <p:cNvSpPr txBox="1"/>
          <p:nvPr/>
        </p:nvSpPr>
        <p:spPr>
          <a:xfrm>
            <a:off x="2005991" y="5671576"/>
            <a:ext cx="410577" cy="369332"/>
          </a:xfrm>
          <a:prstGeom prst="rect">
            <a:avLst/>
          </a:prstGeom>
          <a:noFill/>
        </p:spPr>
        <p:txBody>
          <a:bodyPr wrap="square" rtlCol="0">
            <a:spAutoFit/>
          </a:bodyPr>
          <a:lstStyle/>
          <a:p>
            <a:r>
              <a:rPr lang="cs-CZ" dirty="0" smtClean="0">
                <a:solidFill>
                  <a:srgbClr val="FF0000"/>
                </a:solidFill>
              </a:rPr>
              <a:t>6</a:t>
            </a:r>
            <a:endParaRPr lang="cs-CZ" dirty="0">
              <a:solidFill>
                <a:srgbClr val="FF0000"/>
              </a:solidFill>
            </a:endParaRPr>
          </a:p>
        </p:txBody>
      </p:sp>
      <p:sp>
        <p:nvSpPr>
          <p:cNvPr id="4" name="Obdélník 3"/>
          <p:cNvSpPr/>
          <p:nvPr/>
        </p:nvSpPr>
        <p:spPr>
          <a:xfrm>
            <a:off x="1413" y="-71120"/>
            <a:ext cx="4654063" cy="954107"/>
          </a:xfrm>
          <a:prstGeom prst="rect">
            <a:avLst/>
          </a:prstGeom>
        </p:spPr>
        <p:txBody>
          <a:bodyPr wrap="square">
            <a:spAutoFit/>
          </a:bodyPr>
          <a:lstStyle/>
          <a:p>
            <a:r>
              <a:rPr lang="en-US" sz="2800" b="1" dirty="0" smtClean="0">
                <a:latin typeface="+mj-lt"/>
              </a:rPr>
              <a:t>Topspin 3.X – layout description</a:t>
            </a:r>
            <a:endParaRPr lang="en-US" sz="2800" dirty="0">
              <a:latin typeface="+mj-lt"/>
            </a:endParaRPr>
          </a:p>
        </p:txBody>
      </p:sp>
      <p:sp>
        <p:nvSpPr>
          <p:cNvPr id="21" name="Left-Up Arrow 20"/>
          <p:cNvSpPr/>
          <p:nvPr/>
        </p:nvSpPr>
        <p:spPr>
          <a:xfrm rot="5400000">
            <a:off x="934377" y="5327891"/>
            <a:ext cx="1264809" cy="977335"/>
          </a:xfrm>
          <a:prstGeom prst="leftUpArrow">
            <a:avLst>
              <a:gd name="adj1" fmla="val 11652"/>
              <a:gd name="adj2" fmla="val 22087"/>
              <a:gd name="adj3" fmla="val 16261"/>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TextBox 21"/>
          <p:cNvSpPr txBox="1"/>
          <p:nvPr/>
        </p:nvSpPr>
        <p:spPr>
          <a:xfrm>
            <a:off x="0" y="6334780"/>
            <a:ext cx="2436273" cy="523220"/>
          </a:xfrm>
          <a:prstGeom prst="rect">
            <a:avLst/>
          </a:prstGeom>
          <a:noFill/>
        </p:spPr>
        <p:txBody>
          <a:bodyPr wrap="square" rtlCol="0">
            <a:spAutoFit/>
          </a:bodyPr>
          <a:lstStyle/>
          <a:p>
            <a:r>
              <a:rPr lang="en-US" sz="1400" dirty="0" smtClean="0"/>
              <a:t>Right mouse click in the status bar area toggles it on/off</a:t>
            </a:r>
            <a:endParaRPr lang="en-US" sz="1400" dirty="0"/>
          </a:p>
        </p:txBody>
      </p:sp>
    </p:spTree>
    <p:extLst>
      <p:ext uri="{BB962C8B-B14F-4D97-AF65-F5344CB8AC3E}">
        <p14:creationId xmlns:p14="http://schemas.microsoft.com/office/powerpoint/2010/main" val="2303448810"/>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Motiv Office">
  <a:themeElements>
    <a:clrScheme name="Kancelář">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celář">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23926</TotalTime>
  <Words>4731</Words>
  <Application>Microsoft Macintosh PowerPoint</Application>
  <PresentationFormat>A4 Paper (210x297 mm)</PresentationFormat>
  <Paragraphs>326</Paragraphs>
  <Slides>36</Slides>
  <Notes>0</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Motiv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NMR Acquisition  TopSpin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NMR Acquisition</dc:title>
  <dc:creator>Madla</dc:creator>
  <cp:lastModifiedBy>Karel Kubicek</cp:lastModifiedBy>
  <cp:revision>391</cp:revision>
  <cp:lastPrinted>2014-02-04T17:56:50Z</cp:lastPrinted>
  <dcterms:created xsi:type="dcterms:W3CDTF">2013-12-24T13:00:50Z</dcterms:created>
  <dcterms:modified xsi:type="dcterms:W3CDTF">2015-01-29T17:40:30Z</dcterms:modified>
</cp:coreProperties>
</file>