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98" r:id="rId2"/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2" r:id="rId30"/>
    <p:sldId id="333" r:id="rId31"/>
    <p:sldId id="334" r:id="rId32"/>
    <p:sldId id="337" r:id="rId33"/>
    <p:sldId id="338" r:id="rId34"/>
    <p:sldId id="330" r:id="rId35"/>
    <p:sldId id="331" r:id="rId3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0" autoAdjust="0"/>
    <p:restoredTop sz="86404" autoAdjust="0"/>
  </p:normalViewPr>
  <p:slideViewPr>
    <p:cSldViewPr showGuides="1">
      <p:cViewPr varScale="1">
        <p:scale>
          <a:sx n="83" d="100"/>
          <a:sy n="83" d="100"/>
        </p:scale>
        <p:origin x="102" y="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81880" y="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l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81880" y="8686800"/>
            <a:ext cx="2975760" cy="456839"/>
          </a:xfrm>
          <a:prstGeom prst="rect">
            <a:avLst/>
          </a:prstGeom>
          <a:noFill/>
          <a:ln>
            <a:noFill/>
          </a:ln>
        </p:spPr>
        <p:txBody>
          <a:bodyPr vert="horz" lIns="90000" tIns="45000" rIns="90000" bIns="45000" anchor="b" compatLnSpc="1"/>
          <a:lstStyle/>
          <a:p>
            <a:pPr marL="0" marR="0" lvl="0" indent="0" algn="r" rtl="0" hangingPunct="0">
              <a:lnSpc>
                <a:spcPct val="6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/>
            </a:pPr>
            <a:fld id="{28109A01-FB88-4F2A-9298-16E53AC438E2}" type="slidenum">
              <a:t>‹#›</a:t>
            </a:fld>
            <a:endParaRPr lang="cs-CZ" sz="1400" b="0" i="0" u="none" strike="noStrike" baseline="0">
              <a:ln>
                <a:noFill/>
              </a:ln>
              <a:solidFill>
                <a:srgbClr val="FFFFCC"/>
              </a:solidFill>
              <a:latin typeface="Times New Roman" pitchFamily="18"/>
              <a:ea typeface="Arial Unicode MS" pitchFamily="34"/>
              <a:cs typeface="Arial Unicode MS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2319355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Move="1" noResize="1"/>
          </p:cNvSpPr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>
            <a:noFill/>
            <a:prstDash val="solid"/>
          </a:ln>
        </p:spPr>
        <p:txBody>
          <a:bodyPr vert="horz" lIns="0" tIns="0" rIns="0" bIns="0" anchor="ctr" anchorCtr="1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0" y="0"/>
            <a:ext cx="6858000" cy="9144000"/>
          </a:xfrm>
          <a:custGeom>
            <a:avLst>
              <a:gd name="f0" fmla="val 5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solidFill>
            <a:srgbClr val="FFFFFF"/>
          </a:solidFill>
          <a:ln>
            <a:noFill/>
            <a:prstDash val="solid"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14" name="Header Placeholder 1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5" name="Date Placeholder 14"/>
          <p:cNvSpPr txBox="1">
            <a:spLocks noGrp="1"/>
          </p:cNvSpPr>
          <p:nvPr>
            <p:ph type="dt" idx="1"/>
          </p:nvPr>
        </p:nvSpPr>
        <p:spPr>
          <a:xfrm>
            <a:off x="3886200" y="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t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6" name="Slide Image Placeholder 15"/>
          <p:cNvSpPr>
            <a:spLocks noGrp="1" noRot="1" noChangeAspect="1"/>
          </p:cNvSpPr>
          <p:nvPr>
            <p:ph type="sldImg" idx="2"/>
          </p:nvPr>
        </p:nvSpPr>
        <p:spPr>
          <a:xfrm>
            <a:off x="1142640" y="685440"/>
            <a:ext cx="4554360" cy="342287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17" name="Notes Placeholder 16"/>
          <p:cNvSpPr txBox="1">
            <a:spLocks noGrp="1"/>
          </p:cNvSpPr>
          <p:nvPr>
            <p:ph type="body" sz="quarter" idx="3"/>
          </p:nvPr>
        </p:nvSpPr>
        <p:spPr>
          <a:xfrm>
            <a:off x="914039" y="4343400"/>
            <a:ext cx="5011560" cy="410868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  <p:sp>
        <p:nvSpPr>
          <p:cNvPr id="18" name="Footer Placeholder 17"/>
          <p:cNvSpPr txBox="1">
            <a:spLocks noGrp="1"/>
          </p:cNvSpPr>
          <p:nvPr>
            <p:ph type="ftr" sz="quarter" idx="4"/>
          </p:nvPr>
        </p:nvSpPr>
        <p:spPr>
          <a:xfrm>
            <a:off x="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endParaRPr lang="en-GB"/>
          </a:p>
        </p:txBody>
      </p:sp>
      <p:sp>
        <p:nvSpPr>
          <p:cNvPr id="19" name="Slide Number Placeholder 18"/>
          <p:cNvSpPr txBox="1">
            <a:spLocks noGrp="1"/>
          </p:cNvSpPr>
          <p:nvPr>
            <p:ph type="sldNum" sz="quarter" idx="5"/>
          </p:nvPr>
        </p:nvSpPr>
        <p:spPr>
          <a:xfrm>
            <a:off x="3886200" y="8686440"/>
            <a:ext cx="2954160" cy="451079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b" anchorCtr="0" compatLnSpc="0"/>
          <a:lstStyle>
            <a:lvl1pPr marL="0" marR="0" lvl="0" indent="0" algn="r" rtl="0" hangingPunct="0">
              <a:lnSpc>
                <a:spcPct val="100000"/>
              </a:lnSpc>
              <a:buNone/>
              <a:tabLst/>
              <a:defRPr lang="en-GB" sz="1200">
                <a:solidFill>
                  <a:srgbClr val="000000"/>
                </a:solidFill>
                <a:latin typeface="Times New Roman" pitchFamily="18"/>
                <a:ea typeface="Lucida Sans Unicode" pitchFamily="34"/>
                <a:cs typeface="Lucida Sans Unicode" pitchFamily="34"/>
              </a:defRPr>
            </a:lvl1pPr>
          </a:lstStyle>
          <a:p>
            <a:pPr lvl="0"/>
            <a:fld id="{507D5292-BE58-4FB1-8A83-8B143789C4F3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5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rtl="0" hangingPunct="0">
      <a:lnSpc>
        <a:spcPct val="100000"/>
      </a:lnSpc>
      <a:spcBef>
        <a:spcPts val="448"/>
      </a:spcBef>
      <a:spcAft>
        <a:spcPts val="0"/>
      </a:spcAft>
      <a:tabLst>
        <a:tab pos="0" algn="l"/>
        <a:tab pos="457200" algn="l"/>
        <a:tab pos="914400" algn="l"/>
        <a:tab pos="1371599" algn="l"/>
        <a:tab pos="1828800" algn="l"/>
        <a:tab pos="2286000" algn="l"/>
        <a:tab pos="2743199" algn="l"/>
        <a:tab pos="3200400" algn="l"/>
        <a:tab pos="3657600" algn="l"/>
        <a:tab pos="4114800" algn="l"/>
        <a:tab pos="4572000" algn="l"/>
        <a:tab pos="5029200" algn="l"/>
        <a:tab pos="5486399" algn="l"/>
        <a:tab pos="5943600" algn="l"/>
        <a:tab pos="6400799" algn="l"/>
        <a:tab pos="6858000" algn="l"/>
        <a:tab pos="7315200" algn="l"/>
        <a:tab pos="7772400" algn="l"/>
        <a:tab pos="8229600" algn="l"/>
        <a:tab pos="8686800" algn="l"/>
        <a:tab pos="9144000" algn="l"/>
      </a:tabLst>
      <a:defRPr lang="cs-CZ" sz="1200" b="0" i="0" u="none" strike="noStrike" baseline="0">
        <a:ln>
          <a:noFill/>
        </a:ln>
        <a:solidFill>
          <a:srgbClr val="000000"/>
        </a:solidFill>
        <a:latin typeface="Times New Roman" pitchFamily="18"/>
        <a:ea typeface="SimSun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408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9399" y="777960"/>
            <a:ext cx="2662200" cy="383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6552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43000" y="685799"/>
            <a:ext cx="4570560" cy="3429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914039" y="4343400"/>
            <a:ext cx="5011560" cy="4109040"/>
          </a:xfrm>
        </p:spPr>
        <p:txBody>
          <a:bodyPr>
            <a:spAutoFit/>
          </a:bodyPr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360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058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9550" y="387350"/>
            <a:ext cx="1957388" cy="60086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7350"/>
            <a:ext cx="5721350" cy="60086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939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951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471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00475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14875" y="1981200"/>
            <a:ext cx="3802063" cy="4414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08259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073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9353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318965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47687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248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20011"/>
            </a:gs>
            <a:gs pos="50000">
              <a:srgbClr val="660033"/>
            </a:gs>
            <a:gs pos="100000">
              <a:srgbClr val="220011"/>
            </a:gs>
          </a:gsLst>
          <a:lin ang="108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685440" y="387360"/>
            <a:ext cx="7754760" cy="1427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</a:lstStyle>
          <a:p>
            <a:endParaRPr lang="cs-CZ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761759" y="1981080"/>
            <a:ext cx="7754760" cy="4415400"/>
          </a:xfrm>
          <a:prstGeom prst="rect">
            <a:avLst/>
          </a:prstGeom>
          <a:noFill/>
          <a:ln>
            <a:noFill/>
          </a:ln>
        </p:spPr>
        <p:txBody>
          <a:bodyPr vert="horz" lIns="90000" tIns="46800" rIns="90000" bIns="46800" anchor="t" anchorCtr="0" compatLnSpc="1"/>
          <a:lstStyle>
            <a:def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defPPr>
            <a:lvl1pPr marL="342720" marR="0" lvl="0" indent="-342720" algn="l" rtl="0" hangingPunct="0">
              <a:lnSpc>
                <a:spcPct val="54000"/>
              </a:lnSpc>
              <a:spcBef>
                <a:spcPts val="799"/>
              </a:spcBef>
              <a:spcAft>
                <a:spcPts val="0"/>
              </a:spcAft>
              <a:buNone/>
              <a:tabLst>
                <a:tab pos="342720" algn="l"/>
                <a:tab pos="456840" algn="l"/>
                <a:tab pos="914040" algn="l"/>
                <a:tab pos="1371239" algn="l"/>
                <a:tab pos="1828439" algn="l"/>
                <a:tab pos="2285639" algn="l"/>
                <a:tab pos="2742839" algn="l"/>
                <a:tab pos="3200040" algn="l"/>
                <a:tab pos="3657239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40" algn="l"/>
                <a:tab pos="7314840" algn="l"/>
                <a:tab pos="7772040" algn="l"/>
                <a:tab pos="8229240" algn="l"/>
                <a:tab pos="8686440" algn="l"/>
                <a:tab pos="9143640" algn="l"/>
              </a:tabLst>
              <a:defRPr lang="cs-CZ" sz="32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  <a:lvl2pPr marL="742680" marR="0" lvl="1" indent="-285480" algn="l" rtl="0" hangingPunct="0">
              <a:lnSpc>
                <a:spcPct val="54000"/>
              </a:lnSpc>
              <a:spcBef>
                <a:spcPts val="69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914040" algn="l"/>
                <a:tab pos="1371240" algn="l"/>
                <a:tab pos="1828439" algn="l"/>
                <a:tab pos="2285640" algn="l"/>
                <a:tab pos="2742840" algn="l"/>
                <a:tab pos="3200040" algn="l"/>
                <a:tab pos="3657240" algn="l"/>
                <a:tab pos="4114440" algn="l"/>
                <a:tab pos="4571639" algn="l"/>
                <a:tab pos="5028840" algn="l"/>
                <a:tab pos="5486040" algn="l"/>
                <a:tab pos="5943240" algn="l"/>
                <a:tab pos="6400440" algn="l"/>
                <a:tab pos="6857639" algn="l"/>
                <a:tab pos="7314840" algn="l"/>
                <a:tab pos="7772040" algn="l"/>
                <a:tab pos="8229240" algn="l"/>
                <a:tab pos="8686440" algn="l"/>
                <a:tab pos="9143640" algn="l"/>
                <a:tab pos="9600840" algn="l"/>
              </a:tabLst>
              <a:defRPr lang="cs-CZ" sz="28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2pPr>
            <a:lvl3pPr marL="1143000" marR="0" lvl="2" indent="-228600" algn="l" rtl="0" hangingPunct="0">
              <a:lnSpc>
                <a:spcPct val="54000"/>
              </a:lnSpc>
              <a:spcBef>
                <a:spcPts val="59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71600" algn="l"/>
                <a:tab pos="1828799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799" algn="l"/>
                <a:tab pos="9143999" algn="l"/>
                <a:tab pos="9601200" algn="l"/>
                <a:tab pos="10058399" algn="l"/>
              </a:tabLst>
              <a:defRPr lang="cs-CZ" sz="24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3pPr>
            <a:lvl4pPr marL="1600199" marR="0" lvl="3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828800" algn="l"/>
                <a:tab pos="2285999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3999" algn="l"/>
                <a:tab pos="9601199" algn="l"/>
                <a:tab pos="10058400" algn="l"/>
                <a:tab pos="10515599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4pPr>
            <a:lvl5pPr marL="2057400" marR="0" lvl="4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5pPr>
            <a:lvl6pPr marL="2057400" marR="0" lvl="5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6pPr>
            <a:lvl7pPr marL="2057400" marR="0" lvl="6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7pPr>
            <a:lvl8pPr marL="2057400" marR="0" lvl="7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8pPr>
            <a:lvl9pPr marL="2057400" marR="0" lvl="8" indent="-228600" algn="l" rtl="0" hangingPunct="0">
              <a:lnSpc>
                <a:spcPct val="54000"/>
              </a:lnSpc>
              <a:spcBef>
                <a:spcPts val="499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199" algn="l"/>
                <a:tab pos="10058399" algn="l"/>
                <a:tab pos="10515600" algn="l"/>
              </a:tabLst>
              <a:defRPr lang="cs-CZ" sz="2000" b="0" i="0" u="none" strike="noStrike" baseline="0">
                <a:ln>
                  <a:noFill/>
                </a:ln>
                <a:solidFill>
                  <a:srgbClr val="FFFFCC"/>
                </a:solidFill>
                <a:latin typeface="Arial" pitchFamily="34"/>
                <a:ea typeface="Arial Unicode MS" pitchFamily="34"/>
                <a:cs typeface="Arial Unicode MS" pitchFamily="34"/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marR="0" indent="0" algn="ctr" rtl="0" hangingPunct="0">
        <a:lnSpc>
          <a:spcPct val="54000"/>
        </a:lnSpc>
        <a:spcBef>
          <a:spcPts val="0"/>
        </a:spcBef>
        <a:spcAft>
          <a:spcPts val="0"/>
        </a:spcAft>
        <a:tabLst>
          <a:tab pos="0" algn="l"/>
          <a:tab pos="457200" algn="l"/>
          <a:tab pos="914400" algn="l"/>
          <a:tab pos="1371599" algn="l"/>
          <a:tab pos="1828800" algn="l"/>
          <a:tab pos="2286000" algn="l"/>
          <a:tab pos="2743199" algn="l"/>
          <a:tab pos="3200400" algn="l"/>
          <a:tab pos="3657600" algn="l"/>
          <a:tab pos="4114800" algn="l"/>
          <a:tab pos="4572000" algn="l"/>
          <a:tab pos="5029200" algn="l"/>
          <a:tab pos="5486399" algn="l"/>
          <a:tab pos="5943600" algn="l"/>
          <a:tab pos="6400799" algn="l"/>
          <a:tab pos="6858000" algn="l"/>
          <a:tab pos="7315200" algn="l"/>
          <a:tab pos="7772400" algn="l"/>
          <a:tab pos="8229600" algn="l"/>
          <a:tab pos="8686800" algn="l"/>
          <a:tab pos="9144000" algn="l"/>
        </a:tabLst>
        <a:defRPr lang="cs-CZ" sz="4400" b="0" i="0" u="none" strike="noStrike" baseline="0">
          <a:ln>
            <a:noFill/>
          </a:ln>
          <a:solidFill>
            <a:srgbClr val="FFCC00"/>
          </a:solidFill>
          <a:latin typeface="Arial" pitchFamily="34"/>
          <a:ea typeface="Arial Unicode MS" pitchFamily="34"/>
          <a:cs typeface="Arial Unicode MS" pitchFamily="34"/>
        </a:defRPr>
      </a:lvl1pPr>
    </p:titleStyle>
    <p:bodyStyle>
      <a:lvl1pPr marL="342720" marR="0" indent="-342720" algn="l" rtl="0" hangingPunct="0">
        <a:lnSpc>
          <a:spcPct val="54000"/>
        </a:lnSpc>
        <a:spcBef>
          <a:spcPts val="799"/>
        </a:spcBef>
        <a:spcAft>
          <a:spcPts val="0"/>
        </a:spcAft>
        <a:tabLst>
          <a:tab pos="342720" algn="l"/>
          <a:tab pos="456840" algn="l"/>
          <a:tab pos="914040" algn="l"/>
          <a:tab pos="1371239" algn="l"/>
          <a:tab pos="1828439" algn="l"/>
          <a:tab pos="2285639" algn="l"/>
          <a:tab pos="2742839" algn="l"/>
          <a:tab pos="3200040" algn="l"/>
          <a:tab pos="3657239" algn="l"/>
          <a:tab pos="4114440" algn="l"/>
          <a:tab pos="4571639" algn="l"/>
          <a:tab pos="5028840" algn="l"/>
          <a:tab pos="5486040" algn="l"/>
          <a:tab pos="5943240" algn="l"/>
          <a:tab pos="6400440" algn="l"/>
          <a:tab pos="6857640" algn="l"/>
          <a:tab pos="7314840" algn="l"/>
          <a:tab pos="7772040" algn="l"/>
          <a:tab pos="8229240" algn="l"/>
          <a:tab pos="8686440" algn="l"/>
          <a:tab pos="9143640" algn="l"/>
        </a:tabLst>
        <a:defRPr lang="cs-CZ" sz="3200" b="0" i="0" u="none" strike="noStrike" baseline="0">
          <a:ln>
            <a:noFill/>
          </a:ln>
          <a:solidFill>
            <a:srgbClr val="FFFFCC"/>
          </a:solidFill>
          <a:latin typeface="Arial" pitchFamily="34"/>
          <a:ea typeface="Arial Unicode MS" pitchFamily="34"/>
          <a:cs typeface="Arial Unicode MS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dirty="0"/>
              <a:t>Nuclear properties of selected isotopes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" y="2076480"/>
            <a:ext cx="8077320" cy="4075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684440"/>
            <a:ext cx="9144000" cy="517356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85799" y="111240"/>
            <a:ext cx="7765920" cy="198468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sz="4000"/>
              <a:t>Structure Determination Procedure</a:t>
            </a:r>
            <a:br>
              <a:rPr lang="en-US" sz="4000"/>
            </a:br>
            <a:endParaRPr lang="en-US" sz="4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5799" y="865080"/>
            <a:ext cx="7765920" cy="476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4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Resonance Assignment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15879" y="1587600"/>
            <a:ext cx="8163000" cy="50385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366480"/>
            <a:ext cx="8229600" cy="959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connectivities</a:t>
            </a:r>
            <a:b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</a:b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with exchangeable protons</a:t>
            </a:r>
          </a:p>
        </p:txBody>
      </p:sp>
      <p:sp>
        <p:nvSpPr>
          <p:cNvPr id="5" name="Freeform 4"/>
          <p:cNvSpPr/>
          <p:nvPr/>
        </p:nvSpPr>
        <p:spPr>
          <a:xfrm>
            <a:off x="1187332" y="1412044"/>
            <a:ext cx="3090246" cy="51680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Dickerson’s dodecamer</a:t>
            </a:r>
          </a:p>
          <a:p>
            <a:pPr marL="0" marR="0" lvl="0" indent="0" algn="ctr" rtl="0" hangingPunct="0">
              <a:lnSpc>
                <a:spcPct val="78000"/>
              </a:lnSpc>
              <a:buNone/>
              <a:tabLst/>
            </a:pP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d(CGCGAATTCGCG)</a:t>
            </a:r>
            <a:r>
              <a:rPr lang="en-GB" sz="1800" b="1" baseline="-25000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2</a:t>
            </a:r>
            <a:r>
              <a:rPr lang="en-GB" sz="1800" b="1" dirty="0">
                <a:solidFill>
                  <a:srgbClr val="FFFFFF"/>
                </a:solidFill>
                <a:latin typeface="Courier New" panose="02070309020205020404" pitchFamily="49" charset="0"/>
                <a:ea typeface="Arial Unicode MS" pitchFamily="2"/>
                <a:cs typeface="Courier New" panose="02070309020205020404" pitchFamily="49" charset="0"/>
              </a:rPr>
              <a:t>‏</a:t>
            </a:r>
          </a:p>
        </p:txBody>
      </p:sp>
      <p:sp>
        <p:nvSpPr>
          <p:cNvPr id="6" name="Freeform 5"/>
          <p:cNvSpPr/>
          <p:nvPr/>
        </p:nvSpPr>
        <p:spPr>
          <a:xfrm>
            <a:off x="1598760" y="6172200"/>
            <a:ext cx="1776240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imino-imino</a:t>
            </a:r>
          </a:p>
        </p:txBody>
      </p:sp>
      <p:sp>
        <p:nvSpPr>
          <p:cNvPr id="7" name="Freeform 6"/>
          <p:cNvSpPr/>
          <p:nvPr/>
        </p:nvSpPr>
        <p:spPr>
          <a:xfrm>
            <a:off x="5789519" y="6172200"/>
            <a:ext cx="1843559" cy="37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imino-amino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666531" y="1993909"/>
            <a:ext cx="1967039" cy="1344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EB84E5FD-8113-CD92-FE80-B2D0891D4C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586" y="1420020"/>
            <a:ext cx="3536174" cy="4715819"/>
          </a:xfrm>
          <a:prstGeom prst="rect">
            <a:avLst/>
          </a:prstGeom>
        </p:spPr>
      </p:pic>
      <p:pic>
        <p:nvPicPr>
          <p:cNvPr id="12" name="Picture 11" descr="Chart, scatter chart&#10;&#10;Description automatically generated">
            <a:extLst>
              <a:ext uri="{FF2B5EF4-FFF2-40B4-BE49-F238E27FC236}">
                <a16:creationId xmlns:a16="http://schemas.microsoft.com/office/drawing/2014/main" id="{2728A758-8272-B2B6-25CD-0BD3A262A1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87" y="3382040"/>
            <a:ext cx="2916365" cy="274662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582480"/>
            <a:ext cx="8229600" cy="5266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Sequential resonance assignments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49280" y="1600200"/>
            <a:ext cx="2254320" cy="4525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3811679" y="1523880"/>
            <a:ext cx="4313160" cy="4343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Freeform 4"/>
          <p:cNvSpPr/>
          <p:nvPr/>
        </p:nvSpPr>
        <p:spPr>
          <a:xfrm>
            <a:off x="4800600" y="6019919"/>
            <a:ext cx="280044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d(GCATTAATGC)</a:t>
            </a:r>
            <a:r>
              <a:rPr lang="en-GB" sz="2400" b="1" baseline="-2500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506879"/>
            <a:ext cx="8229600" cy="4834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0">
              <a:lnSpc>
                <a:spcPct val="71000"/>
              </a:lnSpc>
              <a:buNone/>
              <a:tabLst/>
            </a:pPr>
            <a:r>
              <a:rPr lang="en-GB" sz="36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Connectivities between H1’ and H6/8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720719" y="1523880"/>
            <a:ext cx="6683399" cy="53341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762120" y="1143000"/>
            <a:ext cx="3309480" cy="4183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2400" b="1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="1" baseline="-25000">
                <a:solidFill>
                  <a:srgbClr val="FFFFFF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sp>
        <p:nvSpPr>
          <p:cNvPr id="5" name="Freeform 4"/>
          <p:cNvSpPr/>
          <p:nvPr/>
        </p:nvSpPr>
        <p:spPr>
          <a:xfrm>
            <a:off x="5924520" y="1725480"/>
            <a:ext cx="1514160" cy="47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i   intra-residue</a:t>
            </a:r>
          </a:p>
          <a:p>
            <a:pPr marL="0" marR="0" lvl="0" indent="0" rtl="0" hangingPunct="0">
              <a:lnSpc>
                <a:spcPct val="78000"/>
              </a:lnSpc>
              <a:buNone/>
              <a:tabLst/>
            </a:pPr>
            <a:r>
              <a:rPr lang="en-GB" sz="16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s  sequential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680" y="-6480"/>
            <a:ext cx="919980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6440" y="-6480"/>
            <a:ext cx="887436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ribose and deoxyribose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33520" y="2496960"/>
            <a:ext cx="8229600" cy="338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1530360"/>
            <a:ext cx="9144000" cy="5327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674640" y="132840"/>
            <a:ext cx="7765920" cy="1344960"/>
          </a:xfrm>
        </p:spPr>
        <p:txBody>
          <a:bodyPr wrap="square" lIns="0" tIns="0" rIns="0" bIns="0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77000"/>
              </a:lnSpc>
            </a:pPr>
            <a:r>
              <a:rPr lang="en-US" sz="3600"/>
              <a:t>Assignment of Sugar-Phosphate Backbone</a:t>
            </a:r>
          </a:p>
        </p:txBody>
      </p:sp>
      <p:sp>
        <p:nvSpPr>
          <p:cNvPr id="4" name="Freeform 3"/>
          <p:cNvSpPr/>
          <p:nvPr/>
        </p:nvSpPr>
        <p:spPr>
          <a:xfrm>
            <a:off x="585360" y="2471760"/>
            <a:ext cx="1340640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HP-COSY</a:t>
            </a:r>
          </a:p>
        </p:txBody>
      </p:sp>
      <p:sp>
        <p:nvSpPr>
          <p:cNvPr id="5" name="Freeform 4"/>
          <p:cNvSpPr/>
          <p:nvPr/>
        </p:nvSpPr>
        <p:spPr>
          <a:xfrm>
            <a:off x="5214960" y="2443320"/>
            <a:ext cx="1495799" cy="28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64000"/>
              </a:lnSpc>
              <a:buNone/>
              <a:tabLst/>
            </a:pPr>
            <a:r>
              <a:rPr lang="en-US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HP-TOCSY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096920" y="0"/>
            <a:ext cx="69785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152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457200" y="488880"/>
            <a:ext cx="8229600" cy="7171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400">
                <a:solidFill>
                  <a:srgbClr val="FFFF00"/>
                </a:solidFill>
                <a:latin typeface="Arial" pitchFamily="34"/>
                <a:ea typeface="Arial Unicode MS" pitchFamily="2"/>
                <a:cs typeface="Tahoma" pitchFamily="2"/>
              </a:rPr>
              <a:t>J-couplings from COSY spectra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568440" y="2015999"/>
            <a:ext cx="3816359" cy="369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4734000" y="2022479"/>
            <a:ext cx="3865319" cy="3681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274320"/>
            <a:ext cx="8229600" cy="114336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66000"/>
              </a:lnSpc>
            </a:pPr>
            <a:r>
              <a:rPr lang="en-US" sz="4000"/>
              <a:t>P determination from J-couplings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1371599"/>
            <a:ext cx="8272440" cy="50306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8151840" y="492120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</a:t>
            </a:r>
          </a:p>
        </p:txBody>
      </p:sp>
      <p:sp>
        <p:nvSpPr>
          <p:cNvPr id="5" name="Freeform 4"/>
          <p:cNvSpPr/>
          <p:nvPr/>
        </p:nvSpPr>
        <p:spPr>
          <a:xfrm>
            <a:off x="8151840" y="3579839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2’3’</a:t>
            </a:r>
          </a:p>
        </p:txBody>
      </p:sp>
      <p:sp>
        <p:nvSpPr>
          <p:cNvPr id="6" name="Freeform 5"/>
          <p:cNvSpPr/>
          <p:nvPr/>
        </p:nvSpPr>
        <p:spPr>
          <a:xfrm>
            <a:off x="8151840" y="318600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1’2’’</a:t>
            </a:r>
          </a:p>
        </p:txBody>
      </p:sp>
      <p:sp>
        <p:nvSpPr>
          <p:cNvPr id="7" name="Freeform 6"/>
          <p:cNvSpPr/>
          <p:nvPr/>
        </p:nvSpPr>
        <p:spPr>
          <a:xfrm>
            <a:off x="8151840" y="2711520"/>
            <a:ext cx="51912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3’4’</a:t>
            </a:r>
          </a:p>
        </p:txBody>
      </p:sp>
      <p:sp>
        <p:nvSpPr>
          <p:cNvPr id="8" name="Freeform 7"/>
          <p:cNvSpPr/>
          <p:nvPr/>
        </p:nvSpPr>
        <p:spPr>
          <a:xfrm>
            <a:off x="8151840" y="2317680"/>
            <a:ext cx="586080" cy="2739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74000"/>
              </a:lnSpc>
              <a:buNone/>
              <a:tabLst/>
            </a:pPr>
            <a:r>
              <a:rPr lang="en-GB" sz="16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2’’3’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7200" y="233280"/>
            <a:ext cx="8229600" cy="1227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6800" rIns="90000" bIns="46800" anchor="ctr" anchorCtr="0" compatLnSpc="0">
            <a:spAutoFit/>
          </a:bodyPr>
          <a:lstStyle/>
          <a:p>
            <a:pPr marL="0" marR="0" lvl="0" indent="0" algn="ctr" rtl="0" hangingPunct="1">
              <a:lnSpc>
                <a:spcPct val="93000"/>
              </a:lnSpc>
              <a:buNone/>
              <a:tabLst/>
            </a:pPr>
            <a:r>
              <a:rPr lang="en-GB" sz="4000">
                <a:solidFill>
                  <a:srgbClr val="FFCC00"/>
                </a:solidFill>
                <a:latin typeface="Arial" pitchFamily="34"/>
                <a:ea typeface="Arial Unicode MS" pitchFamily="2"/>
                <a:cs typeface="Tahoma" pitchFamily="2"/>
              </a:rPr>
              <a:t>Equilibrium of N and S conformations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447919" y="1471680"/>
            <a:ext cx="5867279" cy="511344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98760" y="2017799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FF0000"/>
                </a:solidFill>
                <a:latin typeface="Times New Roman" pitchFamily="18"/>
                <a:ea typeface="Arial Unicode MS" pitchFamily="2"/>
                <a:cs typeface="Tahoma" pitchFamily="2"/>
              </a:rPr>
              <a:t>3’-endo</a:t>
            </a:r>
          </a:p>
        </p:txBody>
      </p:sp>
      <p:sp>
        <p:nvSpPr>
          <p:cNvPr id="5" name="Freeform 4"/>
          <p:cNvSpPr/>
          <p:nvPr/>
        </p:nvSpPr>
        <p:spPr>
          <a:xfrm>
            <a:off x="6019919" y="5562720"/>
            <a:ext cx="1163880" cy="441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lnSpc>
                <a:spcPct val="95000"/>
              </a:lnSpc>
              <a:buNone/>
              <a:tabLst/>
            </a:pPr>
            <a:r>
              <a:rPr lang="en-GB" sz="2400" b="1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2’-endo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29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0448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62120" y="1600200"/>
            <a:ext cx="7467479" cy="4572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1260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652292"/>
            <a:ext cx="8229600" cy="387415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kern="0" dirty="0">
                <a:solidFill>
                  <a:schemeClr val="bg1"/>
                </a:solidFill>
              </a:rPr>
              <a:t>Heteronuclear NMR of Nucleic Acids</a:t>
            </a:r>
          </a:p>
        </p:txBody>
      </p:sp>
      <p:sp>
        <p:nvSpPr>
          <p:cNvPr id="4" name="Freeform 3"/>
          <p:cNvSpPr/>
          <p:nvPr/>
        </p:nvSpPr>
        <p:spPr>
          <a:xfrm>
            <a:off x="949680" y="1828800"/>
            <a:ext cx="7311240" cy="4483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In most cases, </a:t>
            </a:r>
            <a:r>
              <a:rPr lang="en-US" sz="2400">
                <a:solidFill>
                  <a:srgbClr val="FFFFFF"/>
                </a:solidFill>
                <a:latin typeface="Times New Roman" pitchFamily="18"/>
                <a:ea typeface="Arial Unicode MS" pitchFamily="2"/>
                <a:cs typeface="Tahoma" pitchFamily="2"/>
              </a:rPr>
              <a:t>requires samples isotopicaly enriched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by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C and </a:t>
            </a:r>
            <a:r>
              <a:rPr lang="en-US" sz="2400" baseline="300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15</a:t>
            </a: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 (except for HSQC, HMQC)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Assignment uses NOE or through-bond experiments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Traditional constraints (NOEs, J-couplings)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Novel constraints (RDCs, residual CSA)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Studies of intramolecular dynamics</a:t>
            </a: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  <a:p>
            <a:pPr marL="0" marR="0" lvl="0" indent="0" rtl="0" hangingPunct="1">
              <a:buNone/>
              <a:tabLst/>
            </a:pPr>
            <a:endParaRPr lang="en-US" sz="2400">
              <a:solidFill>
                <a:srgbClr val="FFCC00"/>
              </a:solidFill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89863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/>
              <a:t>Spin systems in nucleic acid bases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706400"/>
            <a:ext cx="5715000" cy="5037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2800" b="1" kern="0">
                <a:solidFill>
                  <a:srgbClr val="333399"/>
                </a:solidFill>
              </a:rPr>
              <a:t>Correlation of exchangeable protons with</a:t>
            </a:r>
            <a:r>
              <a:rPr lang="en-US" sz="2800" kern="0">
                <a:solidFill>
                  <a:srgbClr val="333399"/>
                </a:solidFill>
              </a:rPr>
              <a:t> </a:t>
            </a:r>
            <a:r>
              <a:rPr lang="en-US" sz="2800" kern="0" baseline="30000">
                <a:solidFill>
                  <a:srgbClr val="333399"/>
                </a:solidFill>
              </a:rPr>
              <a:t>15</a:t>
            </a:r>
            <a:r>
              <a:rPr lang="en-US" sz="2800" kern="0">
                <a:solidFill>
                  <a:srgbClr val="333399"/>
                </a:solidFill>
              </a:rPr>
              <a:t>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2743199" y="1324080"/>
            <a:ext cx="5494320" cy="420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914400" y="5715000"/>
            <a:ext cx="3905279" cy="642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Gradient sensitivity-enhanced HSQC</a:t>
            </a:r>
          </a:p>
          <a:p>
            <a:pPr marL="0" marR="0" lvl="0" indent="0" rtl="0" hangingPunct="1">
              <a:buNone/>
              <a:tabLst/>
            </a:pPr>
            <a:r>
              <a:rPr lang="en-US" sz="240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Kay, Keifer, Saarinen, JACS 1992.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96840" y="2038319"/>
            <a:ext cx="1379520" cy="2361240"/>
            <a:chOff x="996840" y="2038319"/>
            <a:chExt cx="1379520" cy="2361240"/>
          </a:xfrm>
        </p:grpSpPr>
        <p:sp>
          <p:nvSpPr>
            <p:cNvPr id="6" name="Straight Connector 5"/>
            <p:cNvSpPr/>
            <p:nvPr/>
          </p:nvSpPr>
          <p:spPr>
            <a:xfrm>
              <a:off x="1523880" y="3868559"/>
              <a:ext cx="203400" cy="180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7" name="Straight Connector 6"/>
            <p:cNvSpPr/>
            <p:nvPr/>
          </p:nvSpPr>
          <p:spPr>
            <a:xfrm>
              <a:off x="1523880" y="3562200"/>
              <a:ext cx="203400" cy="180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8" name="Straight Connector 7"/>
            <p:cNvSpPr/>
            <p:nvPr/>
          </p:nvSpPr>
          <p:spPr>
            <a:xfrm>
              <a:off x="1523880" y="3257640"/>
              <a:ext cx="203400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9" name="Straight Connector 8"/>
            <p:cNvSpPr/>
            <p:nvPr/>
          </p:nvSpPr>
          <p:spPr>
            <a:xfrm>
              <a:off x="1523880" y="2951279"/>
              <a:ext cx="203400" cy="1441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1400" y="3103559"/>
              <a:ext cx="20340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A</a:t>
              </a:r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5280" y="310500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9600" y="34005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8800" y="340848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11400" y="36990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9960" y="371304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6" name="Straight Connector 15"/>
            <p:cNvSpPr/>
            <p:nvPr/>
          </p:nvSpPr>
          <p:spPr>
            <a:xfrm>
              <a:off x="1515960" y="4173480"/>
              <a:ext cx="203400" cy="1799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prstDash val="solid"/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3480" y="4003559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32040" y="4017960"/>
              <a:ext cx="220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9520" y="27525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4400" y="2736720"/>
              <a:ext cx="418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82680" y="203975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20599" y="2417760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U</a:t>
              </a:r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89119" y="2038319"/>
              <a:ext cx="400320" cy="4597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C</a:t>
              </a:r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0319" y="2473200"/>
              <a:ext cx="238320" cy="366119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  <a:prstDash val="solid"/>
            </a:ln>
          </p:spPr>
          <p:txBody>
            <a:bodyPr vert="horz" wrap="none" lIns="0" tIns="0" rIns="0" bIns="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2400">
                  <a:solidFill>
                    <a:srgbClr val="00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G</a:t>
              </a:r>
            </a:p>
          </p:txBody>
        </p:sp>
        <p:sp>
          <p:nvSpPr>
            <p:cNvPr id="25" name="Straight Connector 24"/>
            <p:cNvSpPr/>
            <p:nvPr/>
          </p:nvSpPr>
          <p:spPr>
            <a:xfrm>
              <a:off x="1425600" y="2657520"/>
              <a:ext cx="420839" cy="1440"/>
            </a:xfrm>
            <a:prstGeom prst="line">
              <a:avLst/>
            </a:prstGeom>
            <a:noFill/>
            <a:ln w="25560">
              <a:solidFill>
                <a:srgbClr val="000000"/>
              </a:solidFill>
              <a:custDash>
                <a:ds d="100000" sp="100000"/>
              </a:custDash>
              <a:miter/>
            </a:ln>
          </p:spPr>
          <p:txBody>
            <a:bodyPr vert="horz" wrap="square" lIns="90000" tIns="46800" rIns="90000" bIns="46800" anchor="t" anchorCtr="0" compatLnSpc="0"/>
            <a:lstStyle/>
            <a:p>
              <a:pPr lvl="0" rtl="0" hangingPunct="0">
                <a:buNone/>
                <a:tabLst/>
              </a:pPr>
              <a:endParaRPr lang="cs-CZ" sz="2400">
                <a:latin typeface="Times New Roman" pitchFamily="18"/>
                <a:ea typeface="Arial Unicode MS" pitchFamily="2"/>
                <a:cs typeface="Tahoma" pitchFamily="2"/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080" y="406223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</a:t>
              </a:r>
            </a:p>
          </p:txBody>
        </p:sp>
        <p:sp>
          <p:nvSpPr>
            <p:cNvPr id="27" name="Freeform 26"/>
            <p:cNvSpPr/>
            <p:nvPr/>
          </p:nvSpPr>
          <p:spPr>
            <a:xfrm>
              <a:off x="996840" y="2916359"/>
              <a:ext cx="29340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5</a:t>
              </a:r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69920" y="2887559"/>
              <a:ext cx="406440" cy="337320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noFill/>
            <a:ln>
              <a:noFill/>
              <a:prstDash val="solid"/>
            </a:ln>
          </p:spPr>
          <p:txBody>
            <a:bodyPr vert="horz" wrap="none" lIns="90000" tIns="46800" rIns="90000" bIns="46800" anchor="t" anchorCtr="0" compatLnSpc="0">
              <a:spAutoFit/>
            </a:bodyPr>
            <a:lstStyle/>
            <a:p>
              <a:pPr marL="0" marR="0" lvl="0" indent="0" rtl="0" hangingPunct="0">
                <a:buNone/>
                <a:tabLst/>
              </a:pPr>
              <a:r>
                <a:rPr lang="en-US" sz="1600" b="1">
                  <a:solidFill>
                    <a:srgbClr val="CC0000"/>
                  </a:solidFill>
                  <a:latin typeface="Times New Roman" pitchFamily="18"/>
                  <a:ea typeface="Arial Unicode MS" pitchFamily="2"/>
                  <a:cs typeface="Tahoma" pitchFamily="2"/>
                </a:rPr>
                <a:t>10</a:t>
              </a:r>
            </a:p>
          </p:txBody>
        </p:sp>
      </p:grpSp>
      <p:sp>
        <p:nvSpPr>
          <p:cNvPr id="29" name="Freeform 28"/>
          <p:cNvSpPr/>
          <p:nvPr/>
        </p:nvSpPr>
        <p:spPr>
          <a:xfrm>
            <a:off x="914400" y="1752479"/>
            <a:ext cx="1450800" cy="29037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 w="255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lvl="0" rtl="0" hangingPunct="0">
              <a:buNone/>
              <a:tabLst/>
            </a:pPr>
            <a:endParaRPr lang="cs-CZ" sz="2400"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782278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320"/>
            <a:ext cx="8229600" cy="1143360"/>
          </a:xfrm>
          <a:prstGeom prst="rect">
            <a:avLst/>
          </a:prstGeom>
          <a:noFill/>
          <a:ln>
            <a:noFill/>
          </a:ln>
        </p:spPr>
        <p:txBody>
          <a:bodyPr vert="horz" wrap="square" lIns="90000" tIns="46800" rIns="90000" bIns="46800" anchor="ctr" anchorCtr="0" compatLnSpc="1">
            <a:spAutoFit/>
          </a:bodyPr>
          <a:lstStyle>
            <a:defPPr lvl="0">
              <a:buNone/>
              <a:defRPr/>
            </a:defPPr>
            <a:lvl1pPr marL="0" marR="0" lvl="0" indent="0" algn="ctr" rtl="0" hangingPunct="0">
              <a:lnSpc>
                <a:spcPct val="54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lang="cs-CZ" sz="4400" b="0" i="0" u="none" strike="noStrike" baseline="0">
                <a:ln>
                  <a:noFill/>
                </a:ln>
                <a:solidFill>
                  <a:srgbClr val="FFCC00"/>
                </a:solidFill>
                <a:latin typeface="Arial" pitchFamily="34"/>
                <a:ea typeface="Arial Unicode MS" pitchFamily="34"/>
                <a:cs typeface="Arial Unicode MS" pitchFamily="34"/>
              </a:defRPr>
            </a:lvl1pPr>
          </a:lstStyle>
          <a:p>
            <a:r>
              <a:rPr lang="en-US" sz="3200" b="1" kern="0">
                <a:solidFill>
                  <a:srgbClr val="333399"/>
                </a:solidFill>
              </a:rPr>
              <a:t>Identification of hydrogen and carbon atoms in bases and sugars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lum/>
            <a:alphaModFix/>
          </a:blip>
          <a:srcRect/>
          <a:stretch>
            <a:fillRect/>
          </a:stretch>
        </p:blipFill>
        <p:spPr>
          <a:xfrm>
            <a:off x="0" y="1981080"/>
            <a:ext cx="4572000" cy="353556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2468519" y="6019919"/>
            <a:ext cx="5404598" cy="44839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1">
              <a:buNone/>
              <a:tabLst/>
            </a:pP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(Constant-time) 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H-</a:t>
            </a:r>
            <a:r>
              <a:rPr lang="en-US" sz="2400" baseline="300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13</a:t>
            </a:r>
            <a:r>
              <a:rPr lang="en-US" sz="2400" dirty="0">
                <a:solidFill>
                  <a:srgbClr val="333399"/>
                </a:solidFill>
                <a:latin typeface="Times New Roman" pitchFamily="18"/>
                <a:ea typeface="Arial Unicode MS" pitchFamily="2"/>
                <a:cs typeface="Tahoma" pitchFamily="2"/>
              </a:rPr>
              <a:t>C HSQC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4572000" y="1600200"/>
            <a:ext cx="4495680" cy="409428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Freeform 5"/>
          <p:cNvSpPr/>
          <p:nvPr/>
        </p:nvSpPr>
        <p:spPr>
          <a:xfrm>
            <a:off x="76320" y="190512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base</a:t>
            </a:r>
          </a:p>
        </p:txBody>
      </p:sp>
      <p:sp>
        <p:nvSpPr>
          <p:cNvPr id="7" name="Freeform 6"/>
          <p:cNvSpPr/>
          <p:nvPr/>
        </p:nvSpPr>
        <p:spPr>
          <a:xfrm>
            <a:off x="4572000" y="1600200"/>
            <a:ext cx="4495680" cy="6857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000080"/>
          </a:solidFill>
          <a:ln w="9360">
            <a:solidFill>
              <a:srgbClr val="000000"/>
            </a:solidFill>
            <a:prstDash val="solid"/>
            <a:miter/>
          </a:ln>
        </p:spPr>
        <p:txBody>
          <a:bodyPr vert="horz" wrap="none" lIns="90000" tIns="46800" rIns="90000" bIns="46800" anchor="ctr" anchorCtr="0" compatLnSpc="0"/>
          <a:lstStyle/>
          <a:p>
            <a:pPr marL="0" marR="0" lvl="0" indent="0" algn="ctr" rtl="0" hangingPunct="1">
              <a:buNone/>
              <a:tabLst/>
            </a:pPr>
            <a:r>
              <a:rPr lang="en-US" sz="2400">
                <a:solidFill>
                  <a:srgbClr val="FFCC00"/>
                </a:solidFill>
                <a:latin typeface="Times New Roman" pitchFamily="18"/>
                <a:ea typeface="Arial Unicode MS" pitchFamily="2"/>
                <a:cs typeface="Tahoma" pitchFamily="2"/>
              </a:rPr>
              <a:t>sugar</a:t>
            </a:r>
          </a:p>
        </p:txBody>
      </p:sp>
    </p:spTree>
    <p:extLst>
      <p:ext uri="{BB962C8B-B14F-4D97-AF65-F5344CB8AC3E}">
        <p14:creationId xmlns:p14="http://schemas.microsoft.com/office/powerpoint/2010/main" val="33254018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1219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1629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0"/>
            <a:ext cx="9226440" cy="6934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 name="pag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0" y="-6480"/>
            <a:ext cx="9237600" cy="6940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80880" y="2209680"/>
            <a:ext cx="8382240" cy="3943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799" y="387360"/>
            <a:ext cx="7770959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chemical shift ranges in DNA and RNA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143000" y="1798560"/>
            <a:ext cx="6934319" cy="47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457200" y="387360"/>
            <a:ext cx="82296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NMR spectra of d(GCATGC)</a:t>
            </a:r>
            <a:br>
              <a:rPr lang="en-US" dirty="0">
                <a:solidFill>
                  <a:srgbClr val="FF9900"/>
                </a:solidFill>
              </a:rPr>
            </a:br>
            <a:endParaRPr lang="en-US" dirty="0">
              <a:solidFill>
                <a:srgbClr val="FF99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057400" y="1600200"/>
            <a:ext cx="4862520" cy="50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Freeform 3"/>
          <p:cNvSpPr/>
          <p:nvPr/>
        </p:nvSpPr>
        <p:spPr>
          <a:xfrm>
            <a:off x="1981080" y="1981080"/>
            <a:ext cx="1666800" cy="38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Single strand</a:t>
            </a:r>
          </a:p>
        </p:txBody>
      </p:sp>
      <p:sp>
        <p:nvSpPr>
          <p:cNvPr id="5" name="Freeform 4"/>
          <p:cNvSpPr/>
          <p:nvPr/>
        </p:nvSpPr>
        <p:spPr>
          <a:xfrm>
            <a:off x="1981080" y="4419720"/>
            <a:ext cx="973080" cy="383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Duplex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2590919" y="1447919"/>
            <a:ext cx="4548239" cy="541007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387360"/>
            <a:ext cx="86868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 dirty="0"/>
              <a:t>1</a:t>
            </a:r>
            <a:r>
              <a:rPr lang="en-US" dirty="0"/>
              <a:t>H NMR spectra in D</a:t>
            </a:r>
            <a:r>
              <a:rPr lang="en-US" baseline="-25000" dirty="0"/>
              <a:t>2</a:t>
            </a:r>
            <a:r>
              <a:rPr lang="en-US" dirty="0"/>
              <a:t>O and H</a:t>
            </a:r>
            <a:r>
              <a:rPr lang="en-US" baseline="-25000" dirty="0"/>
              <a:t>2</a:t>
            </a:r>
            <a:r>
              <a:rPr lang="en-US" dirty="0"/>
              <a:t>O</a:t>
            </a:r>
          </a:p>
        </p:txBody>
      </p:sp>
      <p:sp>
        <p:nvSpPr>
          <p:cNvPr id="4" name="Freeform 3"/>
          <p:cNvSpPr/>
          <p:nvPr/>
        </p:nvSpPr>
        <p:spPr>
          <a:xfrm>
            <a:off x="4267080" y="4343400"/>
            <a:ext cx="27334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d(GCATTAATGC)</a:t>
            </a:r>
            <a:r>
              <a:rPr lang="en-GB" sz="2400" baseline="-25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371599" y="1523880"/>
            <a:ext cx="5410079" cy="5046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 txBox="1">
            <a:spLocks noGrp="1"/>
          </p:cNvSpPr>
          <p:nvPr>
            <p:ph type="title" idx="4294967295"/>
          </p:nvPr>
        </p:nvSpPr>
        <p:spPr>
          <a:xfrm>
            <a:off x="228600" y="387360"/>
            <a:ext cx="8686800" cy="14338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COSY spectrum of DNA</a:t>
            </a:r>
          </a:p>
        </p:txBody>
      </p:sp>
      <p:sp>
        <p:nvSpPr>
          <p:cNvPr id="4" name="Freeform 3"/>
          <p:cNvSpPr/>
          <p:nvPr/>
        </p:nvSpPr>
        <p:spPr>
          <a:xfrm>
            <a:off x="2895479" y="5715000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>
                <a:solidFill>
                  <a:srgbClr val="3333CC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sp>
        <p:nvSpPr>
          <p:cNvPr id="5" name="Freeform 4"/>
          <p:cNvSpPr/>
          <p:nvPr/>
        </p:nvSpPr>
        <p:spPr>
          <a:xfrm>
            <a:off x="6787800" y="2286000"/>
            <a:ext cx="2140920" cy="24490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a	H2’-H2’’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b	H4’-H5’,5’’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	H5’-H5’’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c	H3’-H4’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d	H2’,2’’-H3’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e	H1’-H2’,2’’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f	H5-H6 (Cyt)‏</a:t>
            </a:r>
          </a:p>
          <a:p>
            <a:pPr marL="0" marR="0" lvl="0" indent="0" algn="l" rtl="0" hangingPunct="0">
              <a:lnSpc>
                <a:spcPct val="95000"/>
              </a:lnSpc>
              <a:buNone/>
              <a:tabLst>
                <a:tab pos="0" algn="l"/>
                <a:tab pos="433079" algn="l"/>
                <a:tab pos="882359" algn="l"/>
                <a:tab pos="1331640" algn="l"/>
                <a:tab pos="1780920" algn="l"/>
                <a:tab pos="2230200" algn="l"/>
                <a:tab pos="2679480" algn="l"/>
                <a:tab pos="3128759" algn="l"/>
                <a:tab pos="3578040" algn="l"/>
                <a:tab pos="4027320" algn="l"/>
                <a:tab pos="4476600" algn="l"/>
                <a:tab pos="4925880" algn="l"/>
                <a:tab pos="5389560" algn="l"/>
                <a:tab pos="5824440" algn="l"/>
                <a:tab pos="6273720" algn="l"/>
                <a:tab pos="6723000" algn="l"/>
                <a:tab pos="7172279" algn="l"/>
                <a:tab pos="7621560" algn="l"/>
                <a:tab pos="8070840" algn="l"/>
                <a:tab pos="8519760" algn="l"/>
                <a:tab pos="8969040" algn="l"/>
                <a:tab pos="8970840" algn="l"/>
                <a:tab pos="9420120" algn="l"/>
                <a:tab pos="9869400" algn="l"/>
                <a:tab pos="10321920" algn="l"/>
                <a:tab pos="10779119" algn="l"/>
              </a:tabLst>
            </a:pP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g	CH</a:t>
            </a:r>
            <a:r>
              <a:rPr lang="en-GB" sz="2000" baseline="-25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3</a:t>
            </a:r>
            <a:r>
              <a:rPr lang="en-GB" sz="2000">
                <a:solidFill>
                  <a:srgbClr val="00FFFF"/>
                </a:solidFill>
                <a:latin typeface="Arial" pitchFamily="34"/>
                <a:ea typeface="Arial Unicode MS" pitchFamily="2"/>
                <a:cs typeface="Tahoma" pitchFamily="2"/>
              </a:rPr>
              <a:t>-H6 (Thy)‏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title" idx="4294967295"/>
          </p:nvPr>
        </p:nvSpPr>
        <p:spPr>
          <a:xfrm>
            <a:off x="685440" y="341280"/>
            <a:ext cx="7767720" cy="1527480"/>
          </a:xfrm>
        </p:spPr>
        <p:txBody>
          <a:bodyPr wrap="square">
            <a:spAutoFit/>
          </a:bodyPr>
          <a:lstStyle>
            <a:defPPr lvl="0">
              <a:buNone/>
            </a:defPPr>
            <a:lvl1pPr lvl="0">
              <a:buNone/>
            </a:lvl1pPr>
          </a:lstStyle>
          <a:p>
            <a:pPr lvl="0">
              <a:lnSpc>
                <a:spcPct val="93000"/>
              </a:lnSpc>
            </a:pPr>
            <a:r>
              <a:rPr lang="en-US" baseline="30000"/>
              <a:t>1</a:t>
            </a:r>
            <a:r>
              <a:rPr lang="en-US"/>
              <a:t>H NOESY spectrum of DNA</a:t>
            </a:r>
          </a:p>
        </p:txBody>
      </p:sp>
      <p:sp>
        <p:nvSpPr>
          <p:cNvPr id="3" name="Freeform 2"/>
          <p:cNvSpPr/>
          <p:nvPr/>
        </p:nvSpPr>
        <p:spPr>
          <a:xfrm rot="5400000">
            <a:off x="-638821" y="3552553"/>
            <a:ext cx="3259080" cy="4892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t" anchorCtr="0" compatLnSpc="0">
            <a:spAutoFit/>
          </a:bodyPr>
          <a:lstStyle/>
          <a:p>
            <a:pPr marL="0" marR="0" lvl="0" indent="0" rtl="0" hangingPunct="0">
              <a:lnSpc>
                <a:spcPct val="95000"/>
              </a:lnSpc>
              <a:buNone/>
              <a:tabLst/>
            </a:pPr>
            <a:r>
              <a:rPr lang="en-GB" sz="2400" dirty="0">
                <a:solidFill>
                  <a:srgbClr val="FF9900"/>
                </a:solidFill>
                <a:latin typeface="Arial" pitchFamily="34"/>
                <a:ea typeface="Arial Unicode MS" pitchFamily="2"/>
                <a:cs typeface="Tahoma" pitchFamily="2"/>
              </a:rPr>
              <a:t>d(CGCGAATTCGCG)</a:t>
            </a:r>
            <a:r>
              <a:rPr lang="en-GB" sz="2400" baseline="-25000" dirty="0">
                <a:solidFill>
                  <a:srgbClr val="FF9900"/>
                </a:solidFill>
                <a:latin typeface="Arial" pitchFamily="34"/>
                <a:ea typeface="Arial Unicode MS" pitchFamily="2"/>
                <a:cs typeface="Tahoma" pitchFamily="2"/>
              </a:rPr>
              <a:t>2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828800" y="1523880"/>
            <a:ext cx="5486399" cy="5102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317</Words>
  <Application>Microsoft Office PowerPoint</Application>
  <PresentationFormat>On-screen Show (4:3)</PresentationFormat>
  <Paragraphs>83</Paragraphs>
  <Slides>35</Slides>
  <Notes>30</Notes>
  <HiddenSlides>4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Arial</vt:lpstr>
      <vt:lpstr>Calibri</vt:lpstr>
      <vt:lpstr>Courier New</vt:lpstr>
      <vt:lpstr>Times New Roman</vt:lpstr>
      <vt:lpstr>Default</vt:lpstr>
      <vt:lpstr>Nuclear properties of selected isotopes</vt:lpstr>
      <vt:lpstr>Spin systems in ribose and deoxyribose</vt:lpstr>
      <vt:lpstr>Spin systems in nucleic acid bases</vt:lpstr>
      <vt:lpstr>1H chemical shift ranges in DNA and RNA</vt:lpstr>
      <vt:lpstr>1H chemical shift ranges in DNA and RNA</vt:lpstr>
      <vt:lpstr>1H NMR spectra of d(GCATGC) </vt:lpstr>
      <vt:lpstr>1H NMR spectra in D2O and H2O</vt:lpstr>
      <vt:lpstr>1H COSY spectrum of DNA</vt:lpstr>
      <vt:lpstr>1H NOESY spectrum of DNA</vt:lpstr>
      <vt:lpstr>Structure Determination Procedure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Assignment of Sugar-Phosphate Backbone</vt:lpstr>
      <vt:lpstr>PowerPoint Presentation</vt:lpstr>
      <vt:lpstr>PowerPoint Presentation</vt:lpstr>
      <vt:lpstr>PowerPoint Presentation</vt:lpstr>
      <vt:lpstr>PowerPoint Presentation</vt:lpstr>
      <vt:lpstr>P determination from J-couplings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NUCLEIC ACIDS</dc:title>
  <dc:creator>Radovan Fiala</dc:creator>
  <cp:lastModifiedBy>Radovan Fiala</cp:lastModifiedBy>
  <cp:revision>14</cp:revision>
  <dcterms:modified xsi:type="dcterms:W3CDTF">2022-11-11T08:43:21Z</dcterms:modified>
</cp:coreProperties>
</file>