
<file path=[Content_Types].xml><?xml version="1.0" encoding="utf-8"?>
<Types xmlns="http://schemas.openxmlformats.org/package/2006/content-types"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7772400" cy="10058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1075284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718920" y="3940200"/>
            <a:ext cx="1075284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71892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2908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54560" y="18720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990200" y="18720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718920" y="39402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54560" y="39402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990200" y="39402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718920" y="1872000"/>
            <a:ext cx="1075284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1075284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720000" y="720000"/>
            <a:ext cx="10752840" cy="2092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71892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718920" y="1872000"/>
            <a:ext cx="1075284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2908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718920" y="3940200"/>
            <a:ext cx="1075284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1075284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718920" y="3940200"/>
            <a:ext cx="1075284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71892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2908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54560" y="18720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990200" y="18720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718920" y="39402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54560" y="39402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990200" y="39402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718920" y="1872000"/>
            <a:ext cx="1075284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1075284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1075284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720000" y="720000"/>
            <a:ext cx="10752840" cy="2092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71892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622908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718920" y="3940200"/>
            <a:ext cx="1075284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1075284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718920" y="3940200"/>
            <a:ext cx="1075284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71892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622908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4354560" y="18720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7990200" y="18720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718920" y="39402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4354560" y="39402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7990200" y="39402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720000" y="720000"/>
            <a:ext cx="10752840" cy="2092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71892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2908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718920" y="3940200"/>
            <a:ext cx="1075284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/>
          </p:nvPr>
        </p:nvSpPr>
        <p:spPr>
          <a:xfrm>
            <a:off x="720000" y="6228000"/>
            <a:ext cx="7919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DC"/>
                </a:solidFill>
                <a:latin typeface="Arial"/>
              </a:rPr>
              <a:t>Evaluation of Science &amp; PhD at SCI MUNI – September 2022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5607A80D-6966-4959-ABA5-B42725F4D116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398520" y="2900520"/>
            <a:ext cx="11361240" cy="117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399"/>
              </a:lnSpc>
              <a:buNone/>
            </a:pPr>
            <a:r>
              <a:rPr lang="en-GB" sz="4400" b="1" strike="noStrike" spc="-1">
                <a:solidFill>
                  <a:srgbClr val="0000DC"/>
                </a:solidFill>
                <a:latin typeface="Arial"/>
              </a:rPr>
              <a:t>Click here to insert title.</a:t>
            </a:r>
            <a:endParaRPr lang="en-US" sz="4400" b="0" strike="noStrike" spc="-1">
              <a:solidFill>
                <a:srgbClr val="000000"/>
              </a:solidFill>
              <a:latin typeface="Tahoma"/>
            </a:endParaRPr>
          </a:p>
        </p:txBody>
      </p:sp>
      <p:pic>
        <p:nvPicPr>
          <p:cNvPr id="3" name="Obrázek 9"/>
          <p:cNvPicPr/>
          <p:nvPr/>
        </p:nvPicPr>
        <p:blipFill>
          <a:blip r:embed="rId14"/>
          <a:stretch/>
        </p:blipFill>
        <p:spPr>
          <a:xfrm>
            <a:off x="414000" y="414000"/>
            <a:ext cx="3989160" cy="106884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5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5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5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/>
          </p:nvPr>
        </p:nvSpPr>
        <p:spPr>
          <a:xfrm>
            <a:off x="720000" y="6228000"/>
            <a:ext cx="7919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DC"/>
                </a:solidFill>
                <a:latin typeface="Arial"/>
              </a:rPr>
              <a:t>Evaluation of Science &amp; PhD at SCI MUNI – September 2022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B06DD518-0609-4BBF-88F6-C7C4AB18299A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en-GB" sz="4000" b="1" strike="noStrike" spc="-1">
                <a:solidFill>
                  <a:srgbClr val="0000DC"/>
                </a:solidFill>
                <a:latin typeface="Arial"/>
              </a:rPr>
              <a:t>Click here to insert heading.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720000" y="1692000"/>
            <a:ext cx="10752840" cy="413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en-GB" sz="2800" b="0" strike="noStrike" spc="-1">
                <a:solidFill>
                  <a:srgbClr val="000000"/>
                </a:solidFill>
                <a:latin typeface="Arial"/>
              </a:rPr>
              <a:t>Click here to insert text.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Second level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914400">
              <a:lnSpc>
                <a:spcPts val="1800"/>
              </a:lnSpc>
              <a:buNone/>
              <a:tabLst>
                <a:tab pos="0" algn="l"/>
              </a:tabLst>
            </a:pPr>
            <a:r>
              <a:rPr lang="en-GB" sz="1500" b="0" strike="noStrike" spc="-1">
                <a:solidFill>
                  <a:srgbClr val="000000"/>
                </a:solidFill>
                <a:latin typeface="Arial"/>
              </a:rPr>
              <a:t>Third level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5" name="Obrázek 8"/>
          <p:cNvPicPr/>
          <p:nvPr/>
        </p:nvPicPr>
        <p:blipFill>
          <a:blip r:embed="rId14"/>
          <a:stretch/>
        </p:blipFill>
        <p:spPr>
          <a:xfrm>
            <a:off x="9638280" y="6062040"/>
            <a:ext cx="2219760" cy="59472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Kliknutím lze upravit styl.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18920" y="1872000"/>
            <a:ext cx="1075284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Upravte styly předlohy textu.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1800"/>
              </a:lnSpc>
              <a:buNone/>
              <a:tabLst>
                <a:tab pos="0" algn="l"/>
              </a:tabLst>
            </a:pPr>
            <a:r>
              <a:rPr lang="cs-CZ" sz="15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  <a:p>
            <a:pPr marL="914400">
              <a:lnSpc>
                <a:spcPts val="1800"/>
              </a:lnSpc>
              <a:buNone/>
              <a:tabLst>
                <a:tab pos="0" algn="l"/>
              </a:tabLst>
            </a:pPr>
            <a:r>
              <a:rPr lang="cs-CZ" sz="1500" b="0" strike="noStrike" spc="-1">
                <a:solidFill>
                  <a:srgbClr val="000000"/>
                </a:solidFill>
                <a:latin typeface="Arial"/>
              </a:rPr>
              <a:t>Třetí úroveň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  <a:p>
            <a:pPr marL="1371600">
              <a:lnSpc>
                <a:spcPts val="1800"/>
              </a:lnSpc>
              <a:buNone/>
              <a:tabLst>
                <a:tab pos="0" algn="l"/>
              </a:tabLst>
            </a:pPr>
            <a:r>
              <a:rPr lang="cs-CZ" sz="1500" b="0" strike="noStrike" spc="-1">
                <a:solidFill>
                  <a:srgbClr val="000000"/>
                </a:solidFill>
                <a:latin typeface="Arial"/>
              </a:rPr>
              <a:t>Čtvrtá úroveň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  <a:p>
            <a:pPr marL="1828800">
              <a:lnSpc>
                <a:spcPts val="1800"/>
              </a:lnSpc>
              <a:buNone/>
              <a:tabLst>
                <a:tab pos="0" algn="l"/>
              </a:tabLst>
            </a:pPr>
            <a:r>
              <a:rPr lang="cs-CZ" sz="1500" b="0" strike="noStrike" spc="-1">
                <a:solidFill>
                  <a:srgbClr val="000000"/>
                </a:solidFill>
                <a:latin typeface="Arial"/>
              </a:rPr>
              <a:t>Pátá úroveň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fld id="{CF0A4865-6F27-4D9B-9CCB-417FEBC403CE}" type="datetime">
              <a:rPr lang="cs-CZ" sz="2400" b="0" strike="noStrike" spc="-1">
                <a:solidFill>
                  <a:srgbClr val="000000"/>
                </a:solidFill>
                <a:latin typeface="Tahoma"/>
              </a:rPr>
              <a:t>25.09.2024</a:t>
            </a:fld>
            <a:endParaRPr lang="en-US" sz="2400" b="0" strike="noStrike" spc="-1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720000" y="6228000"/>
            <a:ext cx="7919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FACF9733-D2FB-44E9-B606-9CC9992FA246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ni.cz/en/about-us/official-notice-board/mu-study-and-examination-regulations" TargetMode="Externa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uni.cz/en/about-us/official-notice-board/mu-study-and-examination-regulations" TargetMode="Externa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14000" y="2181240"/>
            <a:ext cx="11361240" cy="19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ctr">
              <a:lnSpc>
                <a:spcPts val="4399"/>
              </a:lnSpc>
              <a:buNone/>
            </a:pPr>
            <a:r>
              <a:rPr lang="cs-CZ" sz="4400" b="1" strike="noStrike" spc="-1">
                <a:solidFill>
                  <a:srgbClr val="0000DC"/>
                </a:solidFill>
                <a:latin typeface="Arial"/>
              </a:rPr>
              <a:t>Biomolecular Chemistry</a:t>
            </a:r>
            <a:br/>
            <a:r>
              <a:rPr lang="cs-CZ" sz="4400" b="1" strike="noStrike" spc="-1">
                <a:solidFill>
                  <a:srgbClr val="0000DC"/>
                </a:solidFill>
                <a:latin typeface="Arial"/>
              </a:rPr>
              <a:t>and Bioinformatics (BINFO)</a:t>
            </a:r>
            <a:br/>
            <a:r>
              <a:rPr lang="cs-CZ" sz="3200" b="1" strike="noStrike" spc="-1">
                <a:solidFill>
                  <a:srgbClr val="0000DC"/>
                </a:solidFill>
                <a:latin typeface="Arial"/>
              </a:rPr>
              <a:t>National Centre for Biomolecular Research</a:t>
            </a:r>
            <a:endParaRPr lang="en-US" sz="32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subTitle"/>
          </p:nvPr>
        </p:nvSpPr>
        <p:spPr>
          <a:xfrm>
            <a:off x="540000" y="4459320"/>
            <a:ext cx="11361240" cy="698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2400" b="0" strike="noStrike" spc="-1">
                <a:solidFill>
                  <a:srgbClr val="000000"/>
                </a:solidFill>
                <a:latin typeface="Arial"/>
              </a:rPr>
              <a:t>Guarantor: </a:t>
            </a:r>
            <a:r>
              <a:rPr lang="cs-CZ" sz="2400" b="0" strike="noStrike" spc="-1">
                <a:solidFill>
                  <a:srgbClr val="000000"/>
                </a:solidFill>
                <a:latin typeface="Roboto"/>
              </a:rPr>
              <a:t>prof. Mgr. Lukáš Žídek, Ph.D.</a:t>
            </a:r>
            <a:r>
              <a:rPr lang="cs-CZ" sz="2400" b="0" strike="noStrike" spc="-1">
                <a:solidFill>
                  <a:srgbClr val="000000"/>
                </a:solidFill>
                <a:latin typeface="Arial"/>
              </a:rPr>
              <a:t>, lzidek@chemi.muni.cz, room C04-126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2400" b="0" strike="noStrike" spc="-1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FFB374BC-059E-4292-A41C-21AB2A084C07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1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Thesis defense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719280" y="1376640"/>
            <a:ext cx="1075284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•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student must be the first author o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f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at least one publication</a:t>
            </a: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•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s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tudent’s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contribution must be stated </a:t>
            </a: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•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i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f the student co-authored at least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papers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-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comprehensive introduction and commentary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on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papers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•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i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f there are less than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publications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–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monography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, u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se templates provided by the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u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niversity</a:t>
            </a:r>
            <a:endParaRPr lang="en-US" sz="1800" i="1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•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student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presents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major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results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/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achievements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in 20 min, supervisor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reads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his/her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evaluation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of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the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student,reviewers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read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their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reports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, student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answers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questions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discussion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follows</a:t>
            </a:r>
            <a:endParaRPr lang="en-US" sz="20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b="1" spc="-1" dirty="0">
                <a:solidFill>
                  <a:srgbClr val="000000"/>
                </a:solidFill>
                <a:latin typeface="Arial"/>
              </a:rPr>
              <a:t>DS</a:t>
            </a:r>
            <a:r>
              <a:rPr lang="cs-CZ" sz="2800" b="1" strike="noStrike" spc="-1" dirty="0">
                <a:solidFill>
                  <a:srgbClr val="000000"/>
                </a:solidFill>
                <a:latin typeface="Arial"/>
              </a:rPr>
              <a:t>E and defense </a:t>
            </a:r>
            <a:r>
              <a:rPr lang="cs-CZ" sz="2800" b="1" strike="noStrike" spc="-1" dirty="0" err="1">
                <a:solidFill>
                  <a:srgbClr val="000000"/>
                </a:solidFill>
                <a:latin typeface="Arial"/>
              </a:rPr>
              <a:t>applications</a:t>
            </a:r>
            <a:r>
              <a:rPr lang="cs-CZ" sz="2800" b="1" strike="noStrike" spc="-1" dirty="0">
                <a:solidFill>
                  <a:srgbClr val="000000"/>
                </a:solidFill>
                <a:latin typeface="Arial"/>
              </a:rPr>
              <a:t> via IS (</a:t>
            </a:r>
            <a:r>
              <a:rPr lang="cs-CZ" b="1" spc="-1" dirty="0" err="1">
                <a:solidFill>
                  <a:srgbClr val="000000"/>
                </a:solidFill>
                <a:latin typeface="Arial"/>
              </a:rPr>
              <a:t>currently</a:t>
            </a:r>
            <a:r>
              <a:rPr lang="cs-CZ" b="1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b="1" spc="-1" dirty="0" err="1">
                <a:solidFill>
                  <a:srgbClr val="000000"/>
                </a:solidFill>
                <a:latin typeface="Arial"/>
              </a:rPr>
              <a:t>Anísa</a:t>
            </a:r>
            <a:r>
              <a:rPr lang="cs-CZ" b="1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b="1" spc="-1" dirty="0" err="1">
                <a:solidFill>
                  <a:srgbClr val="000000"/>
                </a:solidFill>
                <a:latin typeface="Arial"/>
              </a:rPr>
              <a:t>Kabarová</a:t>
            </a:r>
            <a:r>
              <a:rPr lang="cs-CZ" sz="2800" b="1" strike="noStrike" spc="-1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2800" spc="-1" dirty="0">
                <a:solidFill>
                  <a:srgbClr val="000000"/>
                </a:solidFill>
                <a:latin typeface="Arial"/>
              </a:rPr>
              <a:t>!! </a:t>
            </a:r>
            <a:r>
              <a:rPr lang="cs-CZ" sz="2800" b="1" spc="-1" dirty="0" err="1">
                <a:solidFill>
                  <a:srgbClr val="000000"/>
                </a:solidFill>
                <a:latin typeface="Arial"/>
              </a:rPr>
              <a:t>Note</a:t>
            </a:r>
            <a:r>
              <a:rPr lang="cs-CZ" sz="2800" b="1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800" b="1" spc="-1" dirty="0" err="1">
                <a:solidFill>
                  <a:srgbClr val="000000"/>
                </a:solidFill>
                <a:latin typeface="Arial"/>
              </a:rPr>
              <a:t>the</a:t>
            </a:r>
            <a:r>
              <a:rPr lang="cs-CZ" sz="2800" b="1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800" b="1" spc="-1" dirty="0" err="1">
                <a:solidFill>
                  <a:srgbClr val="000000"/>
                </a:solidFill>
                <a:latin typeface="Arial"/>
              </a:rPr>
              <a:t>changes</a:t>
            </a:r>
            <a:r>
              <a:rPr lang="cs-CZ" sz="2800" b="1" spc="-1" dirty="0">
                <a:solidFill>
                  <a:srgbClr val="000000"/>
                </a:solidFill>
                <a:latin typeface="Arial"/>
              </a:rPr>
              <a:t> in </a:t>
            </a:r>
            <a:r>
              <a:rPr lang="cs-CZ" sz="2800" b="1" spc="-1" dirty="0" err="1">
                <a:solidFill>
                  <a:srgbClr val="000000"/>
                </a:solidFill>
                <a:latin typeface="Arial"/>
              </a:rPr>
              <a:t>the</a:t>
            </a:r>
            <a:r>
              <a:rPr lang="cs-CZ" sz="2800" b="1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1" i="0" u="sng" strike="noStrike" dirty="0">
                <a:solidFill>
                  <a:srgbClr val="0000DC"/>
                </a:solidFill>
                <a:effectLst/>
                <a:latin typeface="Arial" panose="020B0604020202020204" pitchFamily="34" charset="0"/>
                <a:hlinkClick r:id="rId2"/>
              </a:rPr>
              <a:t>NEW Study and </a:t>
            </a:r>
            <a:r>
              <a:rPr lang="cs-CZ" sz="2000" b="1" i="0" u="sng" strike="noStrike" dirty="0" err="1">
                <a:solidFill>
                  <a:srgbClr val="0000DC"/>
                </a:solidFill>
                <a:effectLst/>
                <a:latin typeface="Arial" panose="020B0604020202020204" pitchFamily="34" charset="0"/>
                <a:hlinkClick r:id="rId2"/>
              </a:rPr>
              <a:t>Examination</a:t>
            </a:r>
            <a:r>
              <a:rPr lang="cs-CZ" sz="2000" b="1" i="0" u="sng" strike="noStrike" dirty="0">
                <a:solidFill>
                  <a:srgbClr val="0000DC"/>
                </a:solidFill>
                <a:effectLst/>
                <a:latin typeface="Arial" panose="020B0604020202020204" pitchFamily="34" charset="0"/>
                <a:hlinkClick r:id="rId2"/>
              </a:rPr>
              <a:t> </a:t>
            </a:r>
            <a:r>
              <a:rPr lang="cs-CZ" sz="2000" b="1" i="0" u="sng" strike="noStrike" dirty="0" err="1">
                <a:solidFill>
                  <a:srgbClr val="0000DC"/>
                </a:solidFill>
                <a:effectLst/>
                <a:latin typeface="Arial" panose="020B0604020202020204" pitchFamily="34" charset="0"/>
                <a:hlinkClick r:id="rId2"/>
              </a:rPr>
              <a:t>Regulations</a:t>
            </a:r>
            <a:r>
              <a:rPr lang="cs-CZ" sz="2000" b="1" i="0" u="sng" strike="noStrike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800" spc="-1" dirty="0">
                <a:solidFill>
                  <a:srgbClr val="000000"/>
                </a:solidFill>
                <a:latin typeface="Arial"/>
              </a:rPr>
              <a:t>!!</a:t>
            </a: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2800" spc="-1" dirty="0">
                <a:solidFill>
                  <a:srgbClr val="000000"/>
                </a:solidFill>
                <a:latin typeface="Arial"/>
              </a:rPr>
              <a:t>(no </a:t>
            </a:r>
            <a:r>
              <a:rPr lang="cs-CZ" sz="2800" spc="-1" dirty="0" err="1">
                <a:solidFill>
                  <a:srgbClr val="000000"/>
                </a:solidFill>
                <a:latin typeface="Arial"/>
              </a:rPr>
              <a:t>grades</a:t>
            </a:r>
            <a:r>
              <a:rPr lang="cs-CZ" sz="2800" spc="-1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sz="2800" spc="-1" dirty="0" err="1">
                <a:solidFill>
                  <a:srgbClr val="000000"/>
                </a:solidFill>
                <a:latin typeface="Arial"/>
              </a:rPr>
              <a:t>exactly</a:t>
            </a:r>
            <a:r>
              <a:rPr lang="cs-CZ" sz="2800" spc="-1" dirty="0">
                <a:solidFill>
                  <a:srgbClr val="000000"/>
                </a:solidFill>
                <a:latin typeface="Arial"/>
              </a:rPr>
              <a:t> 5 </a:t>
            </a:r>
            <a:r>
              <a:rPr lang="cs-CZ" sz="2800" spc="-1" dirty="0" err="1">
                <a:solidFill>
                  <a:srgbClr val="000000"/>
                </a:solidFill>
                <a:latin typeface="Arial"/>
              </a:rPr>
              <a:t>members</a:t>
            </a:r>
            <a:r>
              <a:rPr lang="cs-CZ" sz="28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800" spc="-1" dirty="0" err="1">
                <a:solidFill>
                  <a:srgbClr val="000000"/>
                </a:solidFill>
                <a:latin typeface="Arial"/>
              </a:rPr>
              <a:t>of</a:t>
            </a:r>
            <a:r>
              <a:rPr lang="cs-CZ" sz="28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800" spc="-1" dirty="0" err="1">
                <a:solidFill>
                  <a:srgbClr val="000000"/>
                </a:solidFill>
                <a:latin typeface="Arial"/>
              </a:rPr>
              <a:t>the</a:t>
            </a:r>
            <a:r>
              <a:rPr lang="cs-CZ" sz="28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800" spc="-1" dirty="0" err="1">
                <a:solidFill>
                  <a:srgbClr val="000000"/>
                </a:solidFill>
                <a:latin typeface="Arial"/>
              </a:rPr>
              <a:t>committee</a:t>
            </a:r>
            <a:r>
              <a:rPr lang="cs-CZ" sz="2800" spc="-1" dirty="0">
                <a:solidFill>
                  <a:srgbClr val="000000"/>
                </a:solidFill>
                <a:latin typeface="Arial"/>
              </a:rPr>
              <a:t>, supervisor not a </a:t>
            </a:r>
            <a:r>
              <a:rPr lang="cs-CZ" sz="2800" spc="-1" dirty="0" err="1">
                <a:solidFill>
                  <a:srgbClr val="000000"/>
                </a:solidFill>
                <a:latin typeface="Arial"/>
              </a:rPr>
              <a:t>member</a:t>
            </a:r>
            <a:r>
              <a:rPr lang="cs-CZ" sz="28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800" spc="-1" dirty="0" err="1">
                <a:solidFill>
                  <a:srgbClr val="000000"/>
                </a:solidFill>
                <a:latin typeface="Arial"/>
              </a:rPr>
              <a:t>of</a:t>
            </a:r>
            <a:r>
              <a:rPr lang="cs-CZ" sz="28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800" spc="-1" dirty="0" err="1">
                <a:solidFill>
                  <a:srgbClr val="000000"/>
                </a:solidFill>
                <a:latin typeface="Arial"/>
              </a:rPr>
              <a:t>the</a:t>
            </a:r>
            <a:r>
              <a:rPr lang="cs-CZ" sz="28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800" spc="-1" dirty="0" err="1">
                <a:solidFill>
                  <a:srgbClr val="000000"/>
                </a:solidFill>
                <a:latin typeface="Arial"/>
              </a:rPr>
              <a:t>committee</a:t>
            </a:r>
            <a:r>
              <a:rPr lang="cs-CZ" spc="-1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spc="-1" dirty="0" err="1">
                <a:solidFill>
                  <a:srgbClr val="000000"/>
                </a:solidFill>
                <a:latin typeface="Arial"/>
              </a:rPr>
              <a:t>all</a:t>
            </a:r>
            <a:r>
              <a:rPr lang="cs-CZ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pc="-1" dirty="0" err="1">
                <a:solidFill>
                  <a:srgbClr val="000000"/>
                </a:solidFill>
                <a:latin typeface="Arial"/>
              </a:rPr>
              <a:t>reviewers</a:t>
            </a:r>
            <a:r>
              <a:rPr lang="cs-CZ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pc="-1" dirty="0" err="1">
                <a:solidFill>
                  <a:srgbClr val="000000"/>
                </a:solidFill>
                <a:latin typeface="Arial"/>
              </a:rPr>
              <a:t>outside</a:t>
            </a:r>
            <a:r>
              <a:rPr lang="cs-CZ" spc="-1" dirty="0">
                <a:solidFill>
                  <a:srgbClr val="000000"/>
                </a:solidFill>
                <a:latin typeface="Arial"/>
              </a:rPr>
              <a:t> MU)</a:t>
            </a:r>
            <a:endParaRPr lang="cs-CZ" sz="28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sldNum"/>
          </p:nvPr>
        </p:nvSpPr>
        <p:spPr>
          <a:xfrm>
            <a:off x="3911284" y="660636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0FFB23FD-CEF5-45DA-A8FE-F432F111F6E0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10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81A71FA6-FD81-41E0-B5C9-E0B0C55A50B2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2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30" name="Nadpis 1"/>
          <p:cNvSpPr/>
          <p:nvPr/>
        </p:nvSpPr>
        <p:spPr>
          <a:xfrm>
            <a:off x="747360" y="554400"/>
            <a:ext cx="10911240" cy="48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rmAutofit fontScale="81000" lnSpcReduction="10000"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BINFO </a:t>
            </a:r>
            <a:r>
              <a:rPr lang="en-GB" sz="4000" b="1" strike="noStrike" spc="-1">
                <a:solidFill>
                  <a:srgbClr val="0000DC"/>
                </a:solidFill>
                <a:latin typeface="Arial"/>
              </a:rPr>
              <a:t>PhD program </a:t>
            </a: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Scientific b</a:t>
            </a:r>
            <a:r>
              <a:rPr lang="en-GB" sz="4000" b="1" strike="noStrike" spc="-1">
                <a:solidFill>
                  <a:srgbClr val="0000DC"/>
                </a:solidFill>
                <a:latin typeface="Arial"/>
              </a:rPr>
              <a:t>oard 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747360" y="1042560"/>
            <a:ext cx="10234080" cy="495447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72000">
              <a:lnSpc>
                <a:spcPct val="150000"/>
              </a:lnSpc>
              <a:spcAft>
                <a:spcPts val="601"/>
              </a:spcAft>
              <a:buNone/>
              <a:tabLst>
                <a:tab pos="0" algn="l"/>
              </a:tabLst>
            </a:pPr>
            <a:r>
              <a:rPr lang="cs-CZ" sz="1200" b="1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Internal</a:t>
            </a:r>
            <a:r>
              <a:rPr lang="cs-CZ" sz="1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r>
              <a:rPr lang="cs-CZ" sz="1200" b="1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members</a:t>
            </a:r>
            <a:r>
              <a:rPr lang="cs-CZ" sz="1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: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spcAft>
                <a:spcPts val="601"/>
              </a:spcAft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400" b="1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Assoc</a:t>
            </a:r>
            <a:r>
              <a:rPr lang="cs-CZ" sz="14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. P</a:t>
            </a:r>
            <a:r>
              <a:rPr lang="en-GB" sz="1400" b="1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rof</a:t>
            </a:r>
            <a:r>
              <a:rPr lang="en-GB" sz="14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. </a:t>
            </a:r>
            <a:r>
              <a:rPr lang="cs-CZ" sz="14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Mgr. Lukáš Žídek</a:t>
            </a:r>
            <a:r>
              <a:rPr lang="en-GB" sz="14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, Ph.D. (</a:t>
            </a:r>
            <a:r>
              <a:rPr lang="cs-CZ" sz="1400" b="1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Chair</a:t>
            </a:r>
            <a:r>
              <a:rPr lang="en-GB" sz="14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)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spcAft>
                <a:spcPts val="601"/>
              </a:spcAft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4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Assoc.prof</a:t>
            </a: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. RNDr. Michaela Wimmerová, Ph.D.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spcAft>
                <a:spcPts val="601"/>
              </a:spcAft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4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Assoc</a:t>
            </a: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. doc. Mgr. Lumír Krejčí, Ph.D.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spcAft>
                <a:spcPts val="601"/>
              </a:spcAft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400" b="0" strike="noStrike" spc="-1" dirty="0" err="1">
                <a:solidFill>
                  <a:srgbClr val="000000"/>
                </a:solidFill>
                <a:latin typeface="Arial"/>
                <a:ea typeface="Times New Roman"/>
              </a:rPr>
              <a:t>Assoc</a:t>
            </a: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. </a:t>
            </a:r>
            <a:r>
              <a:rPr lang="cs-CZ" sz="1400" spc="-1" dirty="0">
                <a:solidFill>
                  <a:srgbClr val="000000"/>
                </a:solidFill>
                <a:latin typeface="Arial"/>
                <a:ea typeface="Times New Roman"/>
              </a:rPr>
              <a:t>prof</a:t>
            </a: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. RNDr. Robert Vácha, PhD.</a:t>
            </a:r>
          </a:p>
          <a:p>
            <a:pPr marL="252000" indent="-180000">
              <a:lnSpc>
                <a:spcPct val="100000"/>
              </a:lnSpc>
              <a:spcAft>
                <a:spcPts val="601"/>
              </a:spcAft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400" b="0" strike="noStrike" spc="-1" dirty="0" err="1">
                <a:solidFill>
                  <a:srgbClr val="000000"/>
                </a:solidFill>
                <a:latin typeface="Arial"/>
                <a:ea typeface="Times New Roman"/>
              </a:rPr>
              <a:t>Assoc</a:t>
            </a: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. doc. RNDr. Radka Svobodová, Ph.D.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spcAft>
                <a:spcPts val="601"/>
              </a:spcAft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400" b="0" strike="noStrike" spc="-1" dirty="0" err="1">
                <a:solidFill>
                  <a:srgbClr val="000000"/>
                </a:solidFill>
                <a:latin typeface="Arial"/>
                <a:ea typeface="Times New Roman"/>
              </a:rPr>
              <a:t>Assoc</a:t>
            </a: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. prof. RNDr. Jiří Šponer, DrSc.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spcAft>
                <a:spcPts val="601"/>
              </a:spcAft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400" b="0" strike="noStrike" spc="-1" dirty="0" err="1">
                <a:solidFill>
                  <a:srgbClr val="000000"/>
                </a:solidFill>
                <a:latin typeface="Arial"/>
                <a:ea typeface="Times New Roman"/>
              </a:rPr>
              <a:t>Assoc</a:t>
            </a: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. 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prof. Mgr. Richard Štefl, Ph.D.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spcAft>
                <a:spcPts val="601"/>
              </a:spcAft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400" b="0" strike="noStrike" spc="-1" dirty="0" err="1">
                <a:solidFill>
                  <a:srgbClr val="000000"/>
                </a:solidFill>
                <a:latin typeface="Arial"/>
                <a:ea typeface="Times New Roman"/>
              </a:rPr>
              <a:t>Assoc</a:t>
            </a: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. doc. Mgr. Lukáš Trantírek, Ph.D.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400" b="0" strike="noStrike" spc="-1" dirty="0" err="1">
                <a:solidFill>
                  <a:srgbClr val="000000"/>
                </a:solidFill>
                <a:latin typeface="Arial"/>
                <a:ea typeface="Times New Roman"/>
              </a:rPr>
              <a:t>Assoc</a:t>
            </a: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. prof. Mgr. Štěpánka Vaňáčová, Ph.D.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72000">
              <a:lnSpc>
                <a:spcPct val="150000"/>
              </a:lnSpc>
              <a:spcAft>
                <a:spcPts val="601"/>
              </a:spcAft>
              <a:buNone/>
              <a:tabLst>
                <a:tab pos="0" algn="l"/>
              </a:tabLst>
            </a:pPr>
            <a:r>
              <a:rPr lang="cs-CZ" sz="1200" b="1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External</a:t>
            </a:r>
            <a:r>
              <a:rPr lang="cs-CZ" sz="1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r>
              <a:rPr lang="cs-CZ" sz="1200" b="1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members</a:t>
            </a:r>
            <a:r>
              <a:rPr lang="cs-CZ" sz="1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: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spcAft>
                <a:spcPts val="601"/>
              </a:spcAft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prof. Ing. Richard 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Hrabal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, 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CSc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.</a:t>
            </a: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(Praha)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spcAft>
                <a:spcPts val="601"/>
              </a:spcAft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prof. RNDr. Michal </a:t>
            </a:r>
            <a:r>
              <a:rPr lang="cs-CZ" sz="14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Otyepka</a:t>
            </a: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, Ph.D. (Olomouc)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spcAft>
                <a:spcPts val="601"/>
              </a:spcAft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Prof. Mgr. Daniel Svozil, Ph.D. (Praha)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666000" y="65232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 dirty="0">
                <a:solidFill>
                  <a:srgbClr val="0000DC"/>
                </a:solidFill>
                <a:latin typeface="Arial"/>
              </a:rPr>
              <a:t>As PhD student </a:t>
            </a:r>
            <a:r>
              <a:rPr lang="cs-CZ" sz="4000" b="1" strike="noStrike" spc="-1" dirty="0" err="1">
                <a:solidFill>
                  <a:srgbClr val="0000DC"/>
                </a:solidFill>
                <a:latin typeface="Arial"/>
              </a:rPr>
              <a:t>you</a:t>
            </a:r>
            <a:r>
              <a:rPr lang="cs-CZ" sz="4000" b="1" strike="noStrike" spc="-1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4000" b="1" strike="noStrike" spc="-1" dirty="0" err="1">
                <a:solidFill>
                  <a:srgbClr val="0000DC"/>
                </a:solidFill>
                <a:latin typeface="Arial"/>
              </a:rPr>
              <a:t>should</a:t>
            </a:r>
            <a:r>
              <a:rPr lang="cs-CZ" sz="4000" b="1" strike="noStrike" spc="-1" dirty="0">
                <a:solidFill>
                  <a:srgbClr val="0000DC"/>
                </a:solidFill>
                <a:latin typeface="Arial"/>
              </a:rPr>
              <a:t>:</a:t>
            </a:r>
            <a:endParaRPr lang="en-US" sz="4000" b="0" strike="noStrike" spc="-1" dirty="0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720000" y="1685880"/>
            <a:ext cx="1069884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  <a:buClr>
                <a:srgbClr val="0000DC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understand theories, concepts, and methods that </a:t>
            </a:r>
            <a:r>
              <a:rPr lang="en-US" sz="2800" b="1" strike="noStrike" spc="-1" dirty="0">
                <a:solidFill>
                  <a:srgbClr val="000000"/>
                </a:solidFill>
                <a:latin typeface="Arial"/>
              </a:rPr>
              <a:t>represent 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current trends in s</a:t>
            </a:r>
            <a:r>
              <a:rPr lang="cs-CZ" sz="2800" b="0" strike="noStrike" spc="-1" dirty="0" err="1">
                <a:solidFill>
                  <a:srgbClr val="000000"/>
                </a:solidFill>
                <a:latin typeface="Arial"/>
              </a:rPr>
              <a:t>tructural</a:t>
            </a: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biology 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and bioinformatics</a:t>
            </a:r>
          </a:p>
          <a:p>
            <a:pPr>
              <a:lnSpc>
                <a:spcPct val="100000"/>
              </a:lnSpc>
              <a:buClr>
                <a:srgbClr val="0000DC"/>
              </a:buClr>
              <a:buFont typeface="Arial"/>
              <a:buChar char="•"/>
            </a:pPr>
            <a:r>
              <a:rPr lang="cs-CZ" sz="2800" b="1" strike="noStrike" spc="-1" dirty="0" err="1">
                <a:solidFill>
                  <a:srgbClr val="000000"/>
                </a:solidFill>
                <a:latin typeface="Arial"/>
              </a:rPr>
              <a:t>become</a:t>
            </a:r>
            <a:r>
              <a:rPr lang="cs-CZ" sz="2800" b="1" strike="noStrike" spc="-1" dirty="0">
                <a:solidFill>
                  <a:srgbClr val="000000"/>
                </a:solidFill>
                <a:latin typeface="Arial"/>
              </a:rPr>
              <a:t> independent expert</a:t>
            </a: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DC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independently design and </a:t>
            </a:r>
            <a:r>
              <a:rPr lang="en-US" sz="2800" b="1" strike="noStrike" spc="-1" dirty="0">
                <a:solidFill>
                  <a:srgbClr val="000000"/>
                </a:solidFill>
                <a:latin typeface="Arial"/>
              </a:rPr>
              <a:t>conduct research 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in all its stages</a:t>
            </a:r>
          </a:p>
          <a:p>
            <a:pPr>
              <a:lnSpc>
                <a:spcPct val="100000"/>
              </a:lnSpc>
              <a:buClr>
                <a:srgbClr val="0000DC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interpret research outcomes and </a:t>
            </a:r>
            <a:r>
              <a:rPr lang="en-US" sz="2800" b="1" strike="noStrike" spc="-1" dirty="0">
                <a:solidFill>
                  <a:srgbClr val="000000"/>
                </a:solidFill>
                <a:latin typeface="Arial"/>
              </a:rPr>
              <a:t>present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them at international conferences</a:t>
            </a:r>
          </a:p>
          <a:p>
            <a:pPr>
              <a:lnSpc>
                <a:spcPct val="100000"/>
              </a:lnSpc>
              <a:buClr>
                <a:srgbClr val="0000DC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write a research paper and </a:t>
            </a:r>
            <a:r>
              <a:rPr lang="en-US" sz="2800" b="1" strike="noStrike" spc="-1" dirty="0">
                <a:solidFill>
                  <a:srgbClr val="000000"/>
                </a:solidFill>
                <a:latin typeface="Arial"/>
              </a:rPr>
              <a:t>publish 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it in an impacted international scientific journal</a:t>
            </a:r>
          </a:p>
          <a:p>
            <a:pPr>
              <a:lnSpc>
                <a:spcPct val="100000"/>
              </a:lnSpc>
              <a:buClr>
                <a:srgbClr val="0000DC"/>
              </a:buClr>
              <a:buFont typeface="Arial"/>
              <a:buChar char="•"/>
            </a:pPr>
            <a:r>
              <a:rPr lang="en-US" sz="2800" b="1" strike="noStrike" spc="-1" dirty="0">
                <a:solidFill>
                  <a:srgbClr val="000000"/>
                </a:solidFill>
                <a:latin typeface="Arial"/>
              </a:rPr>
              <a:t> teach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/</a:t>
            </a:r>
            <a:r>
              <a:rPr lang="en-US" sz="2800" b="1" strike="noStrike" spc="-1" dirty="0">
                <a:solidFill>
                  <a:srgbClr val="000000"/>
                </a:solidFill>
                <a:latin typeface="Arial"/>
              </a:rPr>
              <a:t>supervise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students</a:t>
            </a: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… to </a:t>
            </a:r>
            <a:r>
              <a:rPr lang="cs-CZ" sz="2800" b="0" strike="noStrike" spc="-1" dirty="0" err="1">
                <a:solidFill>
                  <a:srgbClr val="000000"/>
                </a:solidFill>
                <a:latin typeface="Arial"/>
              </a:rPr>
              <a:t>become</a:t>
            </a: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a science leader </a:t>
            </a:r>
            <a:r>
              <a:rPr lang="cs-CZ" sz="2800" b="0" strike="noStrike" spc="-1" dirty="0" err="1">
                <a:solidFill>
                  <a:srgbClr val="000000"/>
                </a:solidFill>
                <a:latin typeface="Arial"/>
              </a:rPr>
              <a:t>once</a:t>
            </a: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A8874C36-C6BD-4404-86DF-1F943FC5D55C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3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en-US" sz="4000" b="1" strike="noStrike" spc="-1">
                <a:solidFill>
                  <a:srgbClr val="0000DC"/>
                </a:solidFill>
                <a:latin typeface="Arial"/>
              </a:rPr>
              <a:t>Milestones</a:t>
            </a: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 and d</a:t>
            </a:r>
            <a:r>
              <a:rPr lang="en-US" sz="4000" b="1" strike="noStrike" spc="-1">
                <a:solidFill>
                  <a:srgbClr val="0000DC"/>
                </a:solidFill>
                <a:latin typeface="Arial"/>
              </a:rPr>
              <a:t>eadlines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21C8B5D8-16B0-4C6A-8446-9C00758C87D3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4</a:t>
            </a:fld>
            <a:endParaRPr lang="en-US" sz="1200" b="0" strike="noStrike" spc="-1">
              <a:latin typeface="Times New Roman"/>
            </a:endParaRPr>
          </a:p>
        </p:txBody>
      </p:sp>
      <p:graphicFrame>
        <p:nvGraphicFramePr>
          <p:cNvPr id="137" name="Zástupný obsah 3"/>
          <p:cNvGraphicFramePr/>
          <p:nvPr>
            <p:extLst>
              <p:ext uri="{D42A27DB-BD31-4B8C-83A1-F6EECF244321}">
                <p14:modId xmlns:p14="http://schemas.microsoft.com/office/powerpoint/2010/main" val="3250788815"/>
              </p:ext>
            </p:extLst>
          </p:nvPr>
        </p:nvGraphicFramePr>
        <p:xfrm>
          <a:off x="720000" y="3781440"/>
          <a:ext cx="10645920" cy="2698200"/>
        </p:xfrm>
        <a:graphic>
          <a:graphicData uri="http://schemas.openxmlformats.org/drawingml/2006/table">
            <a:tbl>
              <a:tblPr/>
              <a:tblGrid>
                <a:gridCol w="461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2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9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1.6.2024 -</a:t>
                      </a:r>
                      <a:r>
                        <a:rPr lang="cs-CZ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20. 9. 2024</a:t>
                      </a:r>
                      <a:endParaRPr lang="en-US" sz="1800" b="0" strike="noStrike" spc="-1" dirty="0">
                        <a:latin typeface="Times New Roman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Student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’s </a:t>
                      </a:r>
                      <a:r>
                        <a:rPr lang="en-US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s</a:t>
                      </a:r>
                      <a:r>
                        <a:rPr lang="cs-CZ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emestral</a:t>
                      </a:r>
                      <a:r>
                        <a:rPr lang="cs-CZ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plan</a:t>
                      </a:r>
                      <a:r>
                        <a:rPr lang="cs-CZ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– </a:t>
                      </a:r>
                      <a:r>
                        <a:rPr lang="cs-CZ" sz="1800" b="1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should</a:t>
                      </a:r>
                      <a:r>
                        <a:rPr lang="cs-CZ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800" b="1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be</a:t>
                      </a:r>
                      <a:r>
                        <a:rPr lang="cs-CZ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done!</a:t>
                      </a:r>
                      <a:endParaRPr lang="en-US" sz="1800" b="1" strike="noStrike" spc="-1" dirty="0">
                        <a:latin typeface="Times New Roman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1" strike="noStrike" kern="1200" spc="-1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15.6.2024 - 30.09.2024</a:t>
                      </a:r>
                      <a:endParaRPr lang="en-US" sz="1800" b="1" strike="noStrike" kern="1200" spc="-1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Supervisor </a:t>
                      </a:r>
                      <a:r>
                        <a:rPr lang="cs-CZ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approves</a:t>
                      </a:r>
                      <a:r>
                        <a:rPr lang="cs-CZ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- </a:t>
                      </a:r>
                      <a:r>
                        <a:rPr lang="cs-CZ" sz="1800" b="1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remind</a:t>
                      </a:r>
                      <a:r>
                        <a:rPr lang="cs-CZ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800" b="1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your</a:t>
                      </a:r>
                      <a:r>
                        <a:rPr lang="cs-CZ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supervisor!</a:t>
                      </a:r>
                      <a:endParaRPr lang="en-US" sz="1800" b="1" strike="noStrike" spc="-1" dirty="0">
                        <a:latin typeface="Times New Roman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64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0000"/>
                        </a:lnSpc>
                        <a:buNone/>
                      </a:pPr>
                      <a:r>
                        <a:rPr lang="cs-CZ" sz="1800" b="1" strike="noStrike" kern="1200" spc="-1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1.9.2024 - 7.10.2024</a:t>
                      </a:r>
                      <a:endParaRPr lang="en-US" sz="1800" b="1" strike="noStrike" kern="1200" spc="-1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Scientific board/chair approves</a:t>
                      </a:r>
                      <a:endParaRPr lang="en-US" sz="1800" b="0" strike="noStrike" spc="-1">
                        <a:latin typeface="Times New Roman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1. 12. 2024 – 31. 1. 2025</a:t>
                      </a:r>
                      <a:endParaRPr lang="en-US" sz="1800" b="1" strike="noStrike" spc="-1" dirty="0">
                        <a:latin typeface="Times New Roman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Student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’s f</a:t>
                      </a:r>
                      <a:r>
                        <a:rPr lang="cs-CZ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eedback</a:t>
                      </a:r>
                      <a:endParaRPr lang="en-US" sz="1800" b="0" strike="noStrike" spc="-1" dirty="0">
                        <a:latin typeface="Times New Roman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15.12. 2024 – 15. 2. 2025</a:t>
                      </a:r>
                      <a:endParaRPr lang="en-US" sz="1800" b="1" strike="noStrike" spc="-1" dirty="0">
                        <a:latin typeface="Times New Roman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Supervisor evaluates</a:t>
                      </a:r>
                      <a:endParaRPr lang="en-US" sz="1800" b="0" strike="noStrike" spc="-1">
                        <a:latin typeface="Times New Roman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Anytime</a:t>
                      </a:r>
                      <a:endParaRPr lang="en-US" sz="1800" b="0" strike="noStrike" spc="-1">
                        <a:latin typeface="Times New Roman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Scientific</a:t>
                      </a:r>
                      <a:r>
                        <a:rPr lang="cs-CZ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board</a:t>
                      </a:r>
                      <a:r>
                        <a:rPr lang="cs-CZ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/</a:t>
                      </a:r>
                      <a:r>
                        <a:rPr lang="cs-CZ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chair</a:t>
                      </a:r>
                      <a:r>
                        <a:rPr lang="cs-CZ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evaluates</a:t>
                      </a:r>
                      <a:endParaRPr lang="en-US" sz="1800" b="0" strike="noStrike" spc="-1" dirty="0">
                        <a:latin typeface="Times New Roman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8" name="Zástupný obsah 5"/>
          <p:cNvSpPr/>
          <p:nvPr/>
        </p:nvSpPr>
        <p:spPr>
          <a:xfrm>
            <a:off x="818640" y="1369800"/>
            <a:ext cx="11220480" cy="2213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• </a:t>
            </a:r>
            <a:r>
              <a:rPr lang="cs-CZ" sz="2800" b="1" spc="-1" dirty="0" err="1">
                <a:solidFill>
                  <a:srgbClr val="000000"/>
                </a:solidFill>
                <a:latin typeface="Arial"/>
              </a:rPr>
              <a:t>Individual</a:t>
            </a:r>
            <a:r>
              <a:rPr lang="cs-CZ" sz="2800" b="1" spc="-1" dirty="0">
                <a:solidFill>
                  <a:srgbClr val="000000"/>
                </a:solidFill>
                <a:latin typeface="Arial"/>
              </a:rPr>
              <a:t> study</a:t>
            </a:r>
            <a:r>
              <a:rPr lang="cs-CZ" sz="2800" b="1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800" b="1" strike="noStrike" spc="-1" dirty="0" err="1">
                <a:solidFill>
                  <a:srgbClr val="000000"/>
                </a:solidFill>
                <a:latin typeface="Arial"/>
              </a:rPr>
              <a:t>plan</a:t>
            </a: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– 1st </a:t>
            </a:r>
            <a:r>
              <a:rPr lang="cs-CZ" sz="2800" b="0" strike="noStrike" spc="-1" dirty="0" err="1">
                <a:solidFill>
                  <a:srgbClr val="000000"/>
                </a:solidFill>
                <a:latin typeface="Arial"/>
              </a:rPr>
              <a:t>year</a:t>
            </a: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</a:t>
            </a: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2800" spc="-1" dirty="0">
                <a:solidFill>
                  <a:srgbClr val="000000"/>
                </a:solidFill>
                <a:latin typeface="Arial"/>
              </a:rPr>
              <a:t>- </a:t>
            </a:r>
            <a:r>
              <a:rPr lang="cs-CZ" sz="2400" b="1" spc="-1" dirty="0" err="1">
                <a:solidFill>
                  <a:srgbClr val="FF0000"/>
                </a:solidFill>
                <a:latin typeface="Arial"/>
              </a:rPr>
              <a:t>wait</a:t>
            </a:r>
            <a:r>
              <a:rPr lang="cs-CZ" sz="2400" b="1" spc="-1" dirty="0">
                <a:solidFill>
                  <a:srgbClr val="FF0000"/>
                </a:solidFill>
                <a:latin typeface="Arial"/>
              </a:rPr>
              <a:t> </a:t>
            </a:r>
            <a:r>
              <a:rPr lang="cs-CZ" sz="2400" b="1" spc="-1" dirty="0" err="1">
                <a:solidFill>
                  <a:srgbClr val="FF0000"/>
                </a:solidFill>
                <a:latin typeface="Arial"/>
              </a:rPr>
              <a:t>for</a:t>
            </a:r>
            <a:r>
              <a:rPr lang="cs-CZ" sz="2400" b="1" spc="-1" dirty="0">
                <a:solidFill>
                  <a:srgbClr val="FF0000"/>
                </a:solidFill>
                <a:latin typeface="Arial"/>
              </a:rPr>
              <a:t> </a:t>
            </a:r>
            <a:r>
              <a:rPr lang="cs-CZ" sz="2400" b="1" spc="-1" dirty="0" err="1">
                <a:solidFill>
                  <a:srgbClr val="FF0000"/>
                </a:solidFill>
                <a:latin typeface="Arial"/>
              </a:rPr>
              <a:t>instructions</a:t>
            </a:r>
            <a:r>
              <a:rPr lang="cs-CZ" sz="2400" b="1" spc="-1" dirty="0">
                <a:solidFill>
                  <a:srgbClr val="FF0000"/>
                </a:solidFill>
                <a:latin typeface="Arial"/>
              </a:rPr>
              <a:t> </a:t>
            </a:r>
            <a:r>
              <a:rPr lang="cs-CZ" sz="2400" b="1" spc="-1" dirty="0" err="1">
                <a:solidFill>
                  <a:srgbClr val="FF0000"/>
                </a:solidFill>
                <a:latin typeface="Arial"/>
              </a:rPr>
              <a:t>from</a:t>
            </a:r>
            <a:r>
              <a:rPr lang="cs-CZ" sz="2400" b="1" spc="-1" dirty="0">
                <a:solidFill>
                  <a:srgbClr val="FF0000"/>
                </a:solidFill>
                <a:latin typeface="Arial"/>
              </a:rPr>
              <a:t> </a:t>
            </a:r>
            <a:r>
              <a:rPr lang="cs-CZ" sz="2400" b="1" spc="-1" dirty="0" err="1">
                <a:solidFill>
                  <a:srgbClr val="FF0000"/>
                </a:solidFill>
                <a:latin typeface="Arial"/>
              </a:rPr>
              <a:t>the</a:t>
            </a:r>
            <a:r>
              <a:rPr lang="cs-CZ" sz="2400" b="1" spc="-1" dirty="0">
                <a:solidFill>
                  <a:srgbClr val="FF0000"/>
                </a:solidFill>
                <a:latin typeface="Arial"/>
              </a:rPr>
              <a:t> </a:t>
            </a:r>
            <a:r>
              <a:rPr lang="cs-CZ" sz="2400" b="1" spc="-1" dirty="0" err="1">
                <a:solidFill>
                  <a:srgbClr val="FF0000"/>
                </a:solidFill>
                <a:latin typeface="Arial"/>
              </a:rPr>
              <a:t>Dean´s</a:t>
            </a:r>
            <a:r>
              <a:rPr lang="cs-CZ" sz="2400" b="1" spc="-1" dirty="0">
                <a:solidFill>
                  <a:srgbClr val="FF0000"/>
                </a:solidFill>
                <a:latin typeface="Arial"/>
              </a:rPr>
              <a:t> office !</a:t>
            </a:r>
            <a:endParaRPr lang="en-US" sz="2400" b="1" strike="noStrike" spc="-1" dirty="0">
              <a:solidFill>
                <a:srgbClr val="FF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• </a:t>
            </a:r>
            <a:r>
              <a:rPr lang="cs-CZ" sz="2800" b="0" strike="noStrike" spc="-1" dirty="0" err="1">
                <a:solidFill>
                  <a:srgbClr val="000000"/>
                </a:solidFill>
                <a:latin typeface="Arial"/>
              </a:rPr>
              <a:t>State</a:t>
            </a: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800" b="0" strike="noStrike" spc="-1" dirty="0" err="1">
                <a:solidFill>
                  <a:srgbClr val="000000"/>
                </a:solidFill>
                <a:latin typeface="Arial"/>
              </a:rPr>
              <a:t>Doctoral</a:t>
            </a: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800" b="1" strike="noStrike" spc="-1" dirty="0" err="1">
                <a:solidFill>
                  <a:srgbClr val="000000"/>
                </a:solidFill>
                <a:latin typeface="Arial"/>
              </a:rPr>
              <a:t>Exam</a:t>
            </a: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(SDE/SDZ) – 2nd to 4th </a:t>
            </a:r>
            <a:r>
              <a:rPr lang="cs-CZ" sz="2800" b="0" strike="noStrike" spc="-1" dirty="0" err="1">
                <a:solidFill>
                  <a:srgbClr val="000000"/>
                </a:solidFill>
                <a:latin typeface="Arial"/>
              </a:rPr>
              <a:t>year</a:t>
            </a:r>
            <a:endParaRPr lang="en-US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• </a:t>
            </a: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Thesis </a:t>
            </a:r>
            <a:r>
              <a:rPr lang="cs-CZ" sz="2800" b="1" strike="noStrike" spc="-1" dirty="0">
                <a:solidFill>
                  <a:srgbClr val="000000"/>
                </a:solidFill>
                <a:latin typeface="Arial"/>
              </a:rPr>
              <a:t>defense</a:t>
            </a: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– 4th to 5th </a:t>
            </a:r>
            <a:r>
              <a:rPr lang="cs-CZ" sz="2800" b="0" strike="noStrike" spc="-1" dirty="0" err="1">
                <a:solidFill>
                  <a:srgbClr val="000000"/>
                </a:solidFill>
                <a:latin typeface="Arial"/>
              </a:rPr>
              <a:t>year</a:t>
            </a: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(</a:t>
            </a:r>
            <a:r>
              <a:rPr lang="cs-CZ" sz="2800" b="0" strike="noStrike" spc="-1" dirty="0" err="1">
                <a:solidFill>
                  <a:srgbClr val="000000"/>
                </a:solidFill>
                <a:latin typeface="Arial"/>
              </a:rPr>
              <a:t>award</a:t>
            </a: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) = standard </a:t>
            </a:r>
            <a:r>
              <a:rPr lang="cs-CZ" sz="2800" b="0" strike="noStrike" spc="-1" dirty="0" err="1">
                <a:solidFill>
                  <a:srgbClr val="000000"/>
                </a:solidFill>
                <a:latin typeface="Arial"/>
              </a:rPr>
              <a:t>time</a:t>
            </a: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(4+1)</a:t>
            </a:r>
            <a:endParaRPr lang="en-US" sz="2800" b="0" strike="noStrike" spc="-1" dirty="0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2800" b="0" strike="noStrike" spc="-1" dirty="0" err="1">
                <a:solidFill>
                  <a:srgbClr val="000000"/>
                </a:solidFill>
                <a:latin typeface="Arial"/>
              </a:rPr>
              <a:t>or</a:t>
            </a: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800" b="0" strike="noStrike" spc="-1" dirty="0" err="1">
                <a:solidFill>
                  <a:srgbClr val="000000"/>
                </a:solidFill>
                <a:latin typeface="Arial"/>
              </a:rPr>
              <a:t>later</a:t>
            </a: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… </a:t>
            </a:r>
            <a:r>
              <a:rPr lang="cs-CZ" sz="2800" b="0" strike="noStrike" spc="-1" dirty="0" err="1">
                <a:solidFill>
                  <a:srgbClr val="000000"/>
                </a:solidFill>
                <a:latin typeface="Arial"/>
              </a:rPr>
              <a:t>extended</a:t>
            </a: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= 8+1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(9th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year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only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exceptions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–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dean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must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approve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)</a:t>
            </a:r>
            <a:endParaRPr lang="en-US" sz="20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719280" y="40428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Studies roadmap – Mandatory duties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57632671-069E-44EC-A4FE-52B21F4EAE47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5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41" name="TextovéPole 2"/>
          <p:cNvSpPr/>
          <p:nvPr/>
        </p:nvSpPr>
        <p:spPr>
          <a:xfrm>
            <a:off x="307080" y="5465520"/>
            <a:ext cx="11470680" cy="1186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2400" b="0" strike="noStrike" spc="-1">
                <a:solidFill>
                  <a:srgbClr val="000000"/>
                </a:solidFill>
                <a:latin typeface="Tahoma"/>
              </a:rPr>
              <a:t>• </a:t>
            </a:r>
            <a:r>
              <a:rPr lang="cs-CZ" sz="2400" b="0" strike="noStrike" spc="-1">
                <a:solidFill>
                  <a:srgbClr val="000000"/>
                </a:solidFill>
                <a:latin typeface="Tahoma"/>
              </a:rPr>
              <a:t>(FGP) seminars during whole regular study (not in </a:t>
            </a:r>
            <a:r>
              <a:rPr lang="cs-CZ" sz="2400" b="1" strike="noStrike" spc="-1">
                <a:solidFill>
                  <a:srgbClr val="000000"/>
                </a:solidFill>
                <a:latin typeface="Tahoma"/>
              </a:rPr>
              <a:t>combined study</a:t>
            </a:r>
            <a:r>
              <a:rPr lang="cs-CZ" sz="2400" b="0" strike="noStrike" spc="-1">
                <a:solidFill>
                  <a:srgbClr val="000000"/>
                </a:solidFill>
                <a:latin typeface="Tahoma"/>
              </a:rPr>
              <a:t>)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en-US" sz="2400" b="0" strike="noStrike" spc="-1">
                <a:solidFill>
                  <a:srgbClr val="000000"/>
                </a:solidFill>
                <a:latin typeface="Tahoma"/>
              </a:rPr>
              <a:t>• Semesters 1-4 (first 2 years of study) - research project + theoretical courses, 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142" name="TextovéPole 3"/>
          <p:cNvSpPr/>
          <p:nvPr/>
        </p:nvSpPr>
        <p:spPr>
          <a:xfrm>
            <a:off x="510480" y="855720"/>
            <a:ext cx="11577600" cy="942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2400" b="0" strike="noStrike" spc="-1">
                <a:solidFill>
                  <a:srgbClr val="000000"/>
                </a:solidFill>
                <a:latin typeface="Tahoma"/>
              </a:rPr>
              <a:t>•</a:t>
            </a:r>
            <a:r>
              <a:rPr lang="cs-CZ" sz="2400" b="0" strike="noStrike" spc="-1">
                <a:solidFill>
                  <a:srgbClr val="000000"/>
                </a:solidFill>
                <a:latin typeface="Tahoma"/>
              </a:rPr>
              <a:t> </a:t>
            </a:r>
            <a:r>
              <a:rPr lang="cs-CZ" sz="1600" b="0" strike="noStrike" spc="-1">
                <a:solidFill>
                  <a:srgbClr val="000000"/>
                </a:solidFill>
                <a:latin typeface="Tahoma"/>
              </a:rPr>
              <a:t>general requirements for all astudents in the programme (please see detailed requirements for the Individual Study Plan in the detailed table below):</a:t>
            </a:r>
            <a:endParaRPr lang="en-US" sz="16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cs-CZ" sz="1600" b="0" strike="noStrike" spc="-1">
                <a:solidFill>
                  <a:srgbClr val="000000"/>
                </a:solidFill>
                <a:latin typeface="Tahoma"/>
              </a:rPr>
              <a:t>Mandatory duties: checked by Dean´s Office</a:t>
            </a:r>
            <a:endParaRPr lang="en-US" sz="1600" b="0" strike="noStrike" spc="-1">
              <a:latin typeface="Arial"/>
            </a:endParaRPr>
          </a:p>
        </p:txBody>
      </p:sp>
      <p:graphicFrame>
        <p:nvGraphicFramePr>
          <p:cNvPr id="143" name="Tabulka 1"/>
          <p:cNvGraphicFramePr/>
          <p:nvPr>
            <p:extLst>
              <p:ext uri="{D42A27DB-BD31-4B8C-83A1-F6EECF244321}">
                <p14:modId xmlns:p14="http://schemas.microsoft.com/office/powerpoint/2010/main" val="98569970"/>
              </p:ext>
            </p:extLst>
          </p:nvPr>
        </p:nvGraphicFramePr>
        <p:xfrm>
          <a:off x="414000" y="1815120"/>
          <a:ext cx="11470680" cy="4948920"/>
        </p:xfrm>
        <a:graphic>
          <a:graphicData uri="http://schemas.openxmlformats.org/drawingml/2006/table">
            <a:tbl>
              <a:tblPr/>
              <a:tblGrid>
                <a:gridCol w="82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6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08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Code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Title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DC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cs-CZ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XD100 </a:t>
                      </a:r>
                      <a:endParaRPr lang="en-US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Ph.D.thesis/ Příprava dizertační práce</a:t>
                      </a:r>
                      <a:endParaRPr lang="en-US" sz="16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Enrolled every semester during entire studies, recommended 20-25 ECTS for semesters 1-4, 30 ECTS for semesters 5-8, 20 ECTS for semesters 9+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cs-CZ" sz="12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CB060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600" b="0" strike="noStrike" kern="1200" spc="-1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NCBR </a:t>
                      </a:r>
                      <a:r>
                        <a:rPr lang="cs-CZ" sz="1600" b="0" strike="noStrike" kern="1200" spc="-1" dirty="0" err="1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seminar</a:t>
                      </a:r>
                      <a:r>
                        <a:rPr lang="cs-CZ" sz="1600" b="0" strike="noStrike" kern="1200" spc="-1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/ Seminář NCBR</a:t>
                      </a:r>
                      <a:endParaRPr lang="en-US" sz="1600" b="0" strike="noStrike" kern="1200" spc="-1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Obligatory seminar for all semesters of full-time study mode (with exceptions of stay abroad)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cs-CZ" sz="12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CB100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TAC/ Thesis Advisory </a:t>
                      </a: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Committee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Standard tool to provide individual quality assessment of PhD candidates, mandatory, to be enrolled in 1st,4th-5th, 7th, 9th, 11th semester)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cs-CZ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C7777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Handling</a:t>
                      </a: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chemical</a:t>
                      </a: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substances</a:t>
                      </a: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/</a:t>
                      </a: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Zacházení s chemickými látkami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Enrolled every year of study, every autumn semester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cs-CZ" sz="12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CB030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Teaching</a:t>
                      </a: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Assistance</a:t>
                      </a: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/Pomoc při výuce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See table for details, maximum 150 hours in total during studies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8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cs-CZ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XD106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Lecture</a:t>
                      </a: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in </a:t>
                      </a: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the</a:t>
                      </a: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foreign</a:t>
                      </a: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language</a:t>
                      </a: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/</a:t>
                      </a: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Odborná přednáška v cizím jazyce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Minimum once during studies 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cs-CZ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XD110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Placement</a:t>
                      </a: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Abroad</a:t>
                      </a: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/ Zahraniční pracovní pobyt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Minimum 1 </a:t>
                      </a:r>
                      <a:r>
                        <a:rPr lang="cs-CZ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month</a:t>
                      </a: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stay</a:t>
                      </a: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, min,1-time </a:t>
                      </a:r>
                      <a:r>
                        <a:rPr lang="cs-CZ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during</a:t>
                      </a: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studies</a:t>
                      </a: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, </a:t>
                      </a:r>
                      <a:r>
                        <a:rPr lang="cs-CZ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requirement</a:t>
                      </a: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given</a:t>
                      </a: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by </a:t>
                      </a:r>
                      <a:r>
                        <a:rPr lang="cs-CZ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law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8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cs-CZ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C9870</a:t>
                      </a:r>
                      <a:endParaRPr lang="en-US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Zpracování a prezentace vědeckých dat/ Processing and presentation of scientific data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Mandatory</a:t>
                      </a: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subject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EE0DCB4D-3731-406F-AA64-B602652C3378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6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CB060/CC060 NCBR seminar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/>
          </p:nvPr>
        </p:nvSpPr>
        <p:spPr>
          <a:xfrm>
            <a:off x="720000" y="1359000"/>
            <a:ext cx="10997280" cy="453672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To practice the ability to present results in the form of a lecture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To provide active feedback (discussing, asking questions) to other presenting students and to critically evaluate their presentations.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First 4 years as a 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student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enrolled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in a 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course (credits), then as a community me</a:t>
            </a:r>
            <a:r>
              <a:rPr lang="cs-CZ" sz="2400" spc="-1" dirty="0" err="1">
                <a:solidFill>
                  <a:srgbClr val="000000"/>
                </a:solidFill>
                <a:latin typeface="Arial"/>
              </a:rPr>
              <a:t>mber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Presentations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of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local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structural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biology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experts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and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guests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Great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opportunity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to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present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own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work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in front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of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the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public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Become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a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member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of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local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scientific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community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FC3E81ED-46E2-443A-8215-3CBF145932E7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7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CB100 Thesis Advisory Committee (TAC)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/>
          </p:nvPr>
        </p:nvSpPr>
        <p:spPr>
          <a:xfrm>
            <a:off x="540000" y="1689840"/>
            <a:ext cx="11237760" cy="457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A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tool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to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help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PhD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candidates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make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decisions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solve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problems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prepare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the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defense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Scientific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board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decided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to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implement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TAC in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December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2021 to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help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students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to: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1st meeting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during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i="1" spc="-1" dirty="0">
                <a:solidFill>
                  <a:srgbClr val="000000"/>
                </a:solidFill>
                <a:latin typeface="Calibri"/>
                <a:ea typeface="Calibri"/>
              </a:rPr>
              <a:t>2nd </a:t>
            </a:r>
            <a:r>
              <a:rPr lang="cs-CZ" sz="2000" i="1" spc="-1" dirty="0" err="1">
                <a:solidFill>
                  <a:srgbClr val="000000"/>
                </a:solidFill>
                <a:latin typeface="Calibri"/>
                <a:ea typeface="Calibri"/>
              </a:rPr>
              <a:t>semester</a:t>
            </a:r>
            <a:endParaRPr lang="cs-CZ" sz="2000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i="1" spc="-1" dirty="0" err="1">
                <a:solidFill>
                  <a:srgbClr val="000000"/>
                </a:solidFill>
                <a:latin typeface="Calibri"/>
                <a:ea typeface="Calibri"/>
              </a:rPr>
              <a:t>One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meeting (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or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more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if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needed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)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before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the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end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of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8th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semester</a:t>
            </a:r>
            <a:r>
              <a:rPr lang="cs-CZ" sz="2000" i="1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i="1" spc="-1" dirty="0" err="1">
                <a:solidFill>
                  <a:srgbClr val="000000"/>
                </a:solidFill>
                <a:latin typeface="Calibri"/>
                <a:ea typeface="Calibri"/>
              </a:rPr>
              <a:t>One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meeting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during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10th, 12th, 14th, 16th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semester</a:t>
            </a:r>
            <a:endParaRPr lang="cs-CZ" sz="2000" b="0" strike="noStrike" spc="-1" dirty="0">
              <a:solidFill>
                <a:srgbClr val="000000"/>
              </a:solidFill>
              <a:latin typeface="Calibri"/>
              <a:ea typeface="Calibri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spc="-1" dirty="0">
                <a:solidFill>
                  <a:srgbClr val="000000"/>
                </a:solidFill>
                <a:latin typeface="Calibri"/>
                <a:ea typeface="Calibri"/>
              </a:rPr>
              <a:t>TAC report </a:t>
            </a:r>
            <a:r>
              <a:rPr lang="cs-CZ" sz="2000" spc="-1" dirty="0" err="1">
                <a:solidFill>
                  <a:srgbClr val="000000"/>
                </a:solidFill>
                <a:latin typeface="Calibri"/>
                <a:ea typeface="Calibri"/>
              </a:rPr>
              <a:t>templates</a:t>
            </a:r>
            <a:r>
              <a:rPr lang="cs-CZ" sz="2000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Calibri"/>
                <a:ea typeface="Calibri"/>
              </a:rPr>
              <a:t>provided</a:t>
            </a:r>
            <a:r>
              <a:rPr lang="cs-CZ" sz="2000" spc="-1" dirty="0">
                <a:solidFill>
                  <a:srgbClr val="000000"/>
                </a:solidFill>
                <a:latin typeface="Calibri"/>
                <a:ea typeface="Calibri"/>
              </a:rPr>
              <a:t> by PhD </a:t>
            </a:r>
            <a:r>
              <a:rPr lang="cs-CZ" sz="2000" spc="-1" dirty="0" err="1">
                <a:solidFill>
                  <a:srgbClr val="000000"/>
                </a:solidFill>
                <a:latin typeface="Calibri"/>
                <a:ea typeface="Calibri"/>
              </a:rPr>
              <a:t>coordinator</a:t>
            </a:r>
            <a:endParaRPr lang="cs-CZ" sz="2000" spc="-1" dirty="0">
              <a:solidFill>
                <a:srgbClr val="000000"/>
              </a:solidFill>
              <a:latin typeface="Calibri"/>
              <a:ea typeface="Calibri"/>
            </a:endParaRPr>
          </a:p>
          <a:p>
            <a:pPr marL="72000" indent="0">
              <a:lnSpc>
                <a:spcPct val="150000"/>
              </a:lnSpc>
              <a:buClr>
                <a:srgbClr val="0000DC"/>
              </a:buClr>
              <a:buNone/>
              <a:tabLst>
                <a:tab pos="0" algn="l"/>
              </a:tabLst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(</a:t>
            </a:r>
            <a:r>
              <a:rPr lang="cs-CZ" sz="2000" spc="-1" dirty="0" err="1">
                <a:solidFill>
                  <a:srgbClr val="000000"/>
                </a:solidFill>
                <a:latin typeface="Calibri"/>
                <a:ea typeface="Calibri"/>
              </a:rPr>
              <a:t>Doctoral</a:t>
            </a:r>
            <a:r>
              <a:rPr lang="cs-CZ" sz="2000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Calibri"/>
                <a:ea typeface="Calibri"/>
              </a:rPr>
              <a:t>Board</a:t>
            </a:r>
            <a:r>
              <a:rPr lang="cs-CZ" sz="2000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ma</a:t>
            </a:r>
            <a:r>
              <a:rPr lang="cs-CZ" sz="2000" spc="-1" dirty="0" err="1">
                <a:solidFill>
                  <a:srgbClr val="000000"/>
                </a:solidFill>
                <a:latin typeface="Calibri"/>
                <a:ea typeface="Calibri"/>
              </a:rPr>
              <a:t>y</a:t>
            </a:r>
            <a:r>
              <a:rPr lang="cs-CZ" sz="2000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Calibri"/>
                <a:ea typeface="Calibri"/>
              </a:rPr>
              <a:t>change</a:t>
            </a:r>
            <a:r>
              <a:rPr lang="cs-CZ" sz="2000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Calibri"/>
                <a:ea typeface="Calibri"/>
              </a:rPr>
              <a:t>the</a:t>
            </a:r>
            <a:r>
              <a:rPr lang="cs-CZ" sz="2000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Calibri"/>
                <a:ea typeface="Calibri"/>
              </a:rPr>
              <a:t>conditions</a:t>
            </a:r>
            <a:r>
              <a:rPr lang="cs-CZ" sz="2000" spc="-1" dirty="0">
                <a:solidFill>
                  <a:srgbClr val="000000"/>
                </a:solidFill>
                <a:latin typeface="Calibri"/>
                <a:ea typeface="Calibri"/>
              </a:rPr>
              <a:t> in </a:t>
            </a:r>
            <a:r>
              <a:rPr lang="cs-CZ" sz="2000" spc="-1" dirty="0" err="1">
                <a:solidFill>
                  <a:srgbClr val="000000"/>
                </a:solidFill>
                <a:latin typeface="Calibri"/>
                <a:ea typeface="Calibri"/>
              </a:rPr>
              <a:t>the</a:t>
            </a:r>
            <a:r>
              <a:rPr lang="cs-CZ" sz="2000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Calibri"/>
                <a:ea typeface="Calibri"/>
              </a:rPr>
              <a:t>future</a:t>
            </a:r>
            <a:r>
              <a:rPr lang="cs-CZ" sz="2000" spc="-1" dirty="0">
                <a:solidFill>
                  <a:srgbClr val="000000"/>
                </a:solidFill>
                <a:latin typeface="Calibri"/>
                <a:ea typeface="Calibri"/>
              </a:rPr>
              <a:t>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72000">
              <a:lnSpc>
                <a:spcPct val="150000"/>
              </a:lnSpc>
              <a:buNone/>
              <a:tabLst>
                <a:tab pos="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TextovéPole 1"/>
          <p:cNvSpPr/>
          <p:nvPr/>
        </p:nvSpPr>
        <p:spPr>
          <a:xfrm>
            <a:off x="919800" y="1320480"/>
            <a:ext cx="704088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cs-CZ" sz="1800" b="0" strike="noStrike" spc="-1">
                <a:solidFill>
                  <a:srgbClr val="0000DC"/>
                </a:solidFill>
                <a:latin typeface="Tahoma"/>
              </a:rPr>
              <a:t>student + supervisor + at least </a:t>
            </a:r>
            <a:r>
              <a:rPr lang="cs-CZ" sz="1800" b="1" strike="noStrike" spc="-1">
                <a:solidFill>
                  <a:srgbClr val="0000DC"/>
                </a:solidFill>
                <a:latin typeface="Tahoma"/>
              </a:rPr>
              <a:t>2 independent scientists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557B5402-4828-4E80-9992-F9CA27FD3E23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8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CB030/CC030 Teaching Assistance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/>
          </p:nvPr>
        </p:nvSpPr>
        <p:spPr>
          <a:xfrm>
            <a:off x="539820" y="1320660"/>
            <a:ext cx="11347200" cy="503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4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2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semesters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teaching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3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semesters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co-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supervising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undergraduate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students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Credits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given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by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the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course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guarantor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, not by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your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supervisor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When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you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enroll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contact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the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course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guarantor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and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inform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him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/her,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how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you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fulfill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your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duty 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(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which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course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you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teach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how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 many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hours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, to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what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extent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which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undergraduate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 student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works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under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your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supervision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, in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which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group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)</a:t>
            </a:r>
            <a:endParaRPr lang="en-US" sz="200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Credits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: 2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co-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supervision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, 3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each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hour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of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full-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time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contact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teaching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Semesters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, not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credits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count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as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the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requirement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(as an exception, a large load of teaching in one semester can be accepted as completion of the duty)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Do not select any other code when enrolling</a:t>
            </a:r>
            <a:r>
              <a:rPr lang="en-US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(XD102 or S5009)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72000">
              <a:lnSpc>
                <a:spcPct val="150000"/>
              </a:lnSpc>
              <a:buNone/>
              <a:tabLst>
                <a:tab pos="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TextovéPole 4"/>
          <p:cNvSpPr/>
          <p:nvPr/>
        </p:nvSpPr>
        <p:spPr>
          <a:xfrm>
            <a:off x="955440" y="1320480"/>
            <a:ext cx="696924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819860" y="71217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 dirty="0" err="1">
                <a:solidFill>
                  <a:srgbClr val="0000DC"/>
                </a:solidFill>
                <a:latin typeface="Arial"/>
              </a:rPr>
              <a:t>Doctoral</a:t>
            </a:r>
            <a:r>
              <a:rPr lang="cs-CZ" sz="4000" b="1" strike="noStrike" spc="-1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4000" b="1" strike="noStrike" spc="-1" dirty="0" err="1">
                <a:solidFill>
                  <a:srgbClr val="0000DC"/>
                </a:solidFill>
                <a:latin typeface="Arial"/>
              </a:rPr>
              <a:t>State</a:t>
            </a:r>
            <a:r>
              <a:rPr lang="cs-CZ" sz="4000" b="1" strike="noStrike" spc="-1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4000" b="1" strike="noStrike" spc="-1" dirty="0" err="1">
                <a:solidFill>
                  <a:srgbClr val="0000DC"/>
                </a:solidFill>
                <a:latin typeface="Arial"/>
              </a:rPr>
              <a:t>Exam</a:t>
            </a:r>
            <a:r>
              <a:rPr lang="cs-CZ" sz="4000" b="1" strike="noStrike" spc="-1" dirty="0">
                <a:solidFill>
                  <a:srgbClr val="0000DC"/>
                </a:solidFill>
                <a:latin typeface="Arial"/>
              </a:rPr>
              <a:t> (</a:t>
            </a:r>
            <a:r>
              <a:rPr lang="cs-CZ" sz="4000" b="1" spc="-1" dirty="0">
                <a:solidFill>
                  <a:srgbClr val="0000DC"/>
                </a:solidFill>
                <a:latin typeface="Arial"/>
              </a:rPr>
              <a:t>DS</a:t>
            </a:r>
            <a:r>
              <a:rPr lang="cs-CZ" sz="4000" b="1" strike="noStrike" spc="-1" dirty="0">
                <a:solidFill>
                  <a:srgbClr val="0000DC"/>
                </a:solidFill>
                <a:latin typeface="Arial"/>
              </a:rPr>
              <a:t>E)</a:t>
            </a:r>
            <a:endParaRPr lang="en-US" sz="4000" b="0" strike="noStrike" spc="-1" dirty="0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653605" y="1449180"/>
            <a:ext cx="1075284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• 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prove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general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knowledge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of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structural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biology and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bioinformatics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(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answering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shortly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questions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common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for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all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students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• prove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deeper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insight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into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a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narrower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area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related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to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the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PhD thesis (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scientific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discussion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•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students´presentation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of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his/her PhD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topic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(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if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taken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in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advance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•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apply</a:t>
            </a:r>
            <a:r>
              <a:rPr lang="cs-CZ" sz="24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ASAP</a:t>
            </a: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2400" spc="-1" dirty="0">
                <a:solidFill>
                  <a:srgbClr val="000000"/>
                </a:solidFill>
                <a:latin typeface="Arial"/>
              </a:rPr>
              <a:t>!! </a:t>
            </a:r>
            <a:r>
              <a:rPr lang="cs-CZ" sz="2400" b="1" spc="-1" dirty="0" err="1">
                <a:solidFill>
                  <a:srgbClr val="000000"/>
                </a:solidFill>
                <a:latin typeface="Arial"/>
              </a:rPr>
              <a:t>Note</a:t>
            </a:r>
            <a:r>
              <a:rPr lang="cs-CZ" sz="2400" b="1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1" spc="-1" dirty="0" err="1">
                <a:solidFill>
                  <a:srgbClr val="000000"/>
                </a:solidFill>
                <a:latin typeface="Arial"/>
              </a:rPr>
              <a:t>the</a:t>
            </a:r>
            <a:r>
              <a:rPr lang="cs-CZ" sz="2400" b="1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1" spc="-1" dirty="0" err="1">
                <a:solidFill>
                  <a:srgbClr val="000000"/>
                </a:solidFill>
                <a:latin typeface="Arial"/>
              </a:rPr>
              <a:t>changes</a:t>
            </a:r>
            <a:r>
              <a:rPr lang="cs-CZ" sz="2400" b="1" spc="-1" dirty="0">
                <a:solidFill>
                  <a:srgbClr val="000000"/>
                </a:solidFill>
                <a:latin typeface="Arial"/>
              </a:rPr>
              <a:t> in </a:t>
            </a:r>
            <a:r>
              <a:rPr lang="cs-CZ" sz="2400" b="1" spc="-1" dirty="0" err="1">
                <a:solidFill>
                  <a:srgbClr val="000000"/>
                </a:solidFill>
                <a:latin typeface="Arial"/>
              </a:rPr>
              <a:t>the</a:t>
            </a:r>
            <a:r>
              <a:rPr lang="cs-CZ" sz="2400" b="1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1800" b="1" i="0" u="sng" strike="noStrike" dirty="0">
                <a:solidFill>
                  <a:srgbClr val="0000DC"/>
                </a:solidFill>
                <a:effectLst/>
                <a:latin typeface="Arial" panose="020B0604020202020204" pitchFamily="34" charset="0"/>
                <a:hlinkClick r:id="rId2"/>
              </a:rPr>
              <a:t>NEW Study and </a:t>
            </a:r>
            <a:r>
              <a:rPr lang="cs-CZ" sz="1800" b="1" i="0" u="sng" strike="noStrike" dirty="0" err="1">
                <a:solidFill>
                  <a:srgbClr val="0000DC"/>
                </a:solidFill>
                <a:effectLst/>
                <a:latin typeface="Arial" panose="020B0604020202020204" pitchFamily="34" charset="0"/>
                <a:hlinkClick r:id="rId2"/>
              </a:rPr>
              <a:t>Examination</a:t>
            </a:r>
            <a:r>
              <a:rPr lang="cs-CZ" sz="1800" b="1" i="0" u="sng" strike="noStrike" dirty="0">
                <a:solidFill>
                  <a:srgbClr val="0000DC"/>
                </a:solidFill>
                <a:effectLst/>
                <a:latin typeface="Arial" panose="020B0604020202020204" pitchFamily="34" charset="0"/>
                <a:hlinkClick r:id="rId2"/>
              </a:rPr>
              <a:t> </a:t>
            </a:r>
            <a:r>
              <a:rPr lang="cs-CZ" sz="1800" b="1" i="0" u="sng" strike="noStrike" dirty="0" err="1">
                <a:solidFill>
                  <a:srgbClr val="0000DC"/>
                </a:solidFill>
                <a:effectLst/>
                <a:latin typeface="Arial" panose="020B0604020202020204" pitchFamily="34" charset="0"/>
                <a:hlinkClick r:id="rId2"/>
              </a:rPr>
              <a:t>Regulations</a:t>
            </a:r>
            <a:r>
              <a:rPr lang="cs-CZ" sz="1800" b="1" i="0" u="sng" strike="noStrike" dirty="0">
                <a:solidFill>
                  <a:srgbClr val="0000DC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sz="2400" spc="-1" dirty="0">
                <a:solidFill>
                  <a:srgbClr val="000000"/>
                </a:solidFill>
                <a:latin typeface="Arial"/>
              </a:rPr>
              <a:t>!!</a:t>
            </a: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2400" spc="-1" dirty="0">
                <a:solidFill>
                  <a:srgbClr val="000000"/>
                </a:solidFill>
                <a:latin typeface="Arial"/>
              </a:rPr>
              <a:t>(no </a:t>
            </a:r>
            <a:r>
              <a:rPr lang="cs-CZ" sz="2400" spc="-1" dirty="0" err="1">
                <a:solidFill>
                  <a:srgbClr val="000000"/>
                </a:solidFill>
                <a:latin typeface="Arial"/>
              </a:rPr>
              <a:t>grades</a:t>
            </a:r>
            <a:r>
              <a:rPr lang="cs-CZ" sz="2400" spc="-1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sz="2400" spc="-1" dirty="0" err="1">
                <a:solidFill>
                  <a:srgbClr val="000000"/>
                </a:solidFill>
                <a:latin typeface="Arial"/>
              </a:rPr>
              <a:t>exactly</a:t>
            </a:r>
            <a:r>
              <a:rPr lang="cs-CZ" sz="2400" spc="-1" dirty="0">
                <a:solidFill>
                  <a:srgbClr val="000000"/>
                </a:solidFill>
                <a:latin typeface="Arial"/>
              </a:rPr>
              <a:t> 5 </a:t>
            </a:r>
            <a:r>
              <a:rPr lang="cs-CZ" sz="2400" spc="-1" dirty="0" err="1">
                <a:solidFill>
                  <a:srgbClr val="000000"/>
                </a:solidFill>
                <a:latin typeface="Arial"/>
              </a:rPr>
              <a:t>members</a:t>
            </a:r>
            <a:r>
              <a:rPr lang="cs-CZ" sz="24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spc="-1" dirty="0" err="1">
                <a:solidFill>
                  <a:srgbClr val="000000"/>
                </a:solidFill>
                <a:latin typeface="Arial"/>
              </a:rPr>
              <a:t>of</a:t>
            </a:r>
            <a:r>
              <a:rPr lang="cs-CZ" sz="24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spc="-1" dirty="0" err="1">
                <a:solidFill>
                  <a:srgbClr val="000000"/>
                </a:solidFill>
                <a:latin typeface="Arial"/>
              </a:rPr>
              <a:t>the</a:t>
            </a:r>
            <a:r>
              <a:rPr lang="cs-CZ" sz="24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spc="-1" dirty="0" err="1">
                <a:solidFill>
                  <a:srgbClr val="000000"/>
                </a:solidFill>
                <a:latin typeface="Arial"/>
              </a:rPr>
              <a:t>committee</a:t>
            </a:r>
            <a:r>
              <a:rPr lang="cs-CZ" sz="2400" spc="-1" dirty="0">
                <a:solidFill>
                  <a:srgbClr val="000000"/>
                </a:solidFill>
                <a:latin typeface="Arial"/>
              </a:rPr>
              <a:t>, supervisor not a </a:t>
            </a:r>
            <a:r>
              <a:rPr lang="cs-CZ" sz="2400" spc="-1" dirty="0" err="1">
                <a:solidFill>
                  <a:srgbClr val="000000"/>
                </a:solidFill>
                <a:latin typeface="Arial"/>
              </a:rPr>
              <a:t>member</a:t>
            </a:r>
            <a:r>
              <a:rPr lang="cs-CZ" sz="24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spc="-1" dirty="0" err="1">
                <a:solidFill>
                  <a:srgbClr val="000000"/>
                </a:solidFill>
                <a:latin typeface="Arial"/>
              </a:rPr>
              <a:t>of</a:t>
            </a:r>
            <a:r>
              <a:rPr lang="cs-CZ" sz="24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spc="-1" dirty="0" err="1">
                <a:solidFill>
                  <a:srgbClr val="000000"/>
                </a:solidFill>
                <a:latin typeface="Arial"/>
              </a:rPr>
              <a:t>the</a:t>
            </a:r>
            <a:r>
              <a:rPr lang="cs-CZ" sz="24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spc="-1" dirty="0" err="1">
                <a:solidFill>
                  <a:srgbClr val="000000"/>
                </a:solidFill>
                <a:latin typeface="Arial"/>
              </a:rPr>
              <a:t>committee</a:t>
            </a:r>
            <a:r>
              <a:rPr lang="cs-CZ" sz="2400" spc="-1" dirty="0">
                <a:solidFill>
                  <a:srgbClr val="000000"/>
                </a:solidFill>
                <a:latin typeface="Arial"/>
              </a:rPr>
              <a:t>)</a:t>
            </a: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sldNum"/>
          </p:nvPr>
        </p:nvSpPr>
        <p:spPr>
          <a:xfrm>
            <a:off x="7491600" y="643176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BCD6D9DC-4D4A-4CE3-B666-83865FB91F36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9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44992</TotalTime>
  <Words>1226</Words>
  <Application>Microsoft Office PowerPoint</Application>
  <PresentationFormat>Širokoúhlá obrazovka</PresentationFormat>
  <Paragraphs>133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20" baseType="lpstr">
      <vt:lpstr>Arial</vt:lpstr>
      <vt:lpstr>Calibri</vt:lpstr>
      <vt:lpstr>Roboto</vt:lpstr>
      <vt:lpstr>Symbol</vt:lpstr>
      <vt:lpstr>Tahoma</vt:lpstr>
      <vt:lpstr>Times New Roman</vt:lpstr>
      <vt:lpstr>Wingdings</vt:lpstr>
      <vt:lpstr>Office Theme</vt:lpstr>
      <vt:lpstr>Office Theme</vt:lpstr>
      <vt:lpstr>Office Theme</vt:lpstr>
      <vt:lpstr>Biomolecular Chemistry and Bioinformatics (BINFO) National Centre for Biomolecular Research</vt:lpstr>
      <vt:lpstr>Prezentace aplikace PowerPoint</vt:lpstr>
      <vt:lpstr>As PhD student you should:</vt:lpstr>
      <vt:lpstr>Milestones and deadlines</vt:lpstr>
      <vt:lpstr>Studies roadmap – Mandatory duties</vt:lpstr>
      <vt:lpstr>CB060/CC060 NCBR seminar</vt:lpstr>
      <vt:lpstr>CB100 Thesis Advisory Committee (TAC)</vt:lpstr>
      <vt:lpstr>CB030/CC030 Teaching Assistance</vt:lpstr>
      <vt:lpstr>Doctoral State Exam (DSE)</vt:lpstr>
      <vt:lpstr>Thesis defense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PhD Day 2020 – Faculty of Science</dc:title>
  <dc:subject/>
  <dc:creator>Simona Kopalová</dc:creator>
  <dc:description/>
  <cp:lastModifiedBy>Helena Budínová</cp:lastModifiedBy>
  <cp:revision>95</cp:revision>
  <dcterms:created xsi:type="dcterms:W3CDTF">2020-10-06T18:49:46Z</dcterms:created>
  <dcterms:modified xsi:type="dcterms:W3CDTF">2024-09-25T11:24:58Z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Širokoúhlá obrazovka</vt:lpwstr>
  </property>
  <property fmtid="{D5CDD505-2E9C-101B-9397-08002B2CF9AE}" pid="3" name="Slides">
    <vt:i4>10</vt:i4>
  </property>
</Properties>
</file>