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31" r:id="rId2"/>
    <p:sldId id="510" r:id="rId3"/>
    <p:sldId id="524" r:id="rId4"/>
    <p:sldId id="525" r:id="rId5"/>
    <p:sldId id="531" r:id="rId6"/>
    <p:sldId id="532" r:id="rId7"/>
    <p:sldId id="533" r:id="rId8"/>
    <p:sldId id="535" r:id="rId9"/>
    <p:sldId id="534" r:id="rId10"/>
    <p:sldId id="512" r:id="rId11"/>
    <p:sldId id="526" r:id="rId12"/>
    <p:sldId id="517" r:id="rId13"/>
    <p:sldId id="529" r:id="rId14"/>
    <p:sldId id="519" r:id="rId15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93" autoAdjust="0"/>
    <p:restoredTop sz="96878" autoAdjust="0"/>
  </p:normalViewPr>
  <p:slideViewPr>
    <p:cSldViewPr>
      <p:cViewPr>
        <p:scale>
          <a:sx n="125" d="100"/>
          <a:sy n="125" d="100"/>
        </p:scale>
        <p:origin x="768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děk Bláha" userId="42617b0c-9dcc-4722-9496-b1459645750d" providerId="ADAL" clId="{06BEE5AC-E781-48B0-850D-B3FD0F9D8654}"/>
    <pc:docChg chg="custSel delSld modSld">
      <pc:chgData name="Luděk Bláha" userId="42617b0c-9dcc-4722-9496-b1459645750d" providerId="ADAL" clId="{06BEE5AC-E781-48B0-850D-B3FD0F9D8654}" dt="2024-11-28T11:43:36.817" v="403" actId="13926"/>
      <pc:docMkLst>
        <pc:docMk/>
      </pc:docMkLst>
      <pc:sldChg chg="modSp mod">
        <pc:chgData name="Luděk Bláha" userId="42617b0c-9dcc-4722-9496-b1459645750d" providerId="ADAL" clId="{06BEE5AC-E781-48B0-850D-B3FD0F9D8654}" dt="2024-11-28T10:46:30.346" v="2" actId="207"/>
        <pc:sldMkLst>
          <pc:docMk/>
          <pc:sldMk cId="0" sldId="510"/>
        </pc:sldMkLst>
        <pc:spChg chg="mod">
          <ac:chgData name="Luděk Bláha" userId="42617b0c-9dcc-4722-9496-b1459645750d" providerId="ADAL" clId="{06BEE5AC-E781-48B0-850D-B3FD0F9D8654}" dt="2024-11-28T10:46:30.346" v="2" actId="207"/>
          <ac:spMkLst>
            <pc:docMk/>
            <pc:sldMk cId="0" sldId="510"/>
            <ac:spMk id="3075" creationId="{00000000-0000-0000-0000-000000000000}"/>
          </ac:spMkLst>
        </pc:spChg>
      </pc:sldChg>
      <pc:sldChg chg="modSp mod">
        <pc:chgData name="Luděk Bláha" userId="42617b0c-9dcc-4722-9496-b1459645750d" providerId="ADAL" clId="{06BEE5AC-E781-48B0-850D-B3FD0F9D8654}" dt="2024-11-28T11:43:36.817" v="403" actId="13926"/>
        <pc:sldMkLst>
          <pc:docMk/>
          <pc:sldMk cId="0" sldId="519"/>
        </pc:sldMkLst>
        <pc:spChg chg="mod">
          <ac:chgData name="Luděk Bláha" userId="42617b0c-9dcc-4722-9496-b1459645750d" providerId="ADAL" clId="{06BEE5AC-E781-48B0-850D-B3FD0F9D8654}" dt="2024-11-28T11:43:36.817" v="403" actId="13926"/>
          <ac:spMkLst>
            <pc:docMk/>
            <pc:sldMk cId="0" sldId="519"/>
            <ac:spMk id="12290" creationId="{00000000-0000-0000-0000-000000000000}"/>
          </ac:spMkLst>
        </pc:spChg>
      </pc:sldChg>
      <pc:sldChg chg="modSp del mod">
        <pc:chgData name="Luděk Bláha" userId="42617b0c-9dcc-4722-9496-b1459645750d" providerId="ADAL" clId="{06BEE5AC-E781-48B0-850D-B3FD0F9D8654}" dt="2024-11-28T10:51:13.657" v="387" actId="2696"/>
        <pc:sldMkLst>
          <pc:docMk/>
          <pc:sldMk cId="463210035" sldId="530"/>
        </pc:sldMkLst>
        <pc:spChg chg="mod">
          <ac:chgData name="Luděk Bláha" userId="42617b0c-9dcc-4722-9496-b1459645750d" providerId="ADAL" clId="{06BEE5AC-E781-48B0-850D-B3FD0F9D8654}" dt="2024-11-28T10:51:07.483" v="386" actId="6549"/>
          <ac:spMkLst>
            <pc:docMk/>
            <pc:sldMk cId="463210035" sldId="530"/>
            <ac:spMk id="3074" creationId="{00000000-0000-0000-0000-000000000000}"/>
          </ac:spMkLst>
        </pc:spChg>
      </pc:sldChg>
      <pc:sldChg chg="modSp mod">
        <pc:chgData name="Luděk Bláha" userId="42617b0c-9dcc-4722-9496-b1459645750d" providerId="ADAL" clId="{06BEE5AC-E781-48B0-850D-B3FD0F9D8654}" dt="2024-11-28T10:48:16.293" v="165" actId="20577"/>
        <pc:sldMkLst>
          <pc:docMk/>
          <pc:sldMk cId="592358641" sldId="531"/>
        </pc:sldMkLst>
        <pc:spChg chg="mod">
          <ac:chgData name="Luděk Bláha" userId="42617b0c-9dcc-4722-9496-b1459645750d" providerId="ADAL" clId="{06BEE5AC-E781-48B0-850D-B3FD0F9D8654}" dt="2024-11-28T10:48:16.293" v="165" actId="20577"/>
          <ac:spMkLst>
            <pc:docMk/>
            <pc:sldMk cId="592358641" sldId="531"/>
            <ac:spMk id="3075" creationId="{00000000-0000-0000-0000-000000000000}"/>
          </ac:spMkLst>
        </pc:spChg>
      </pc:sldChg>
      <pc:sldChg chg="modSp mod">
        <pc:chgData name="Luděk Bláha" userId="42617b0c-9dcc-4722-9496-b1459645750d" providerId="ADAL" clId="{06BEE5AC-E781-48B0-850D-B3FD0F9D8654}" dt="2024-11-28T10:49:14.025" v="273" actId="20577"/>
        <pc:sldMkLst>
          <pc:docMk/>
          <pc:sldMk cId="1997545071" sldId="532"/>
        </pc:sldMkLst>
        <pc:spChg chg="mod">
          <ac:chgData name="Luděk Bláha" userId="42617b0c-9dcc-4722-9496-b1459645750d" providerId="ADAL" clId="{06BEE5AC-E781-48B0-850D-B3FD0F9D8654}" dt="2024-11-28T10:49:14.025" v="273" actId="20577"/>
          <ac:spMkLst>
            <pc:docMk/>
            <pc:sldMk cId="1997545071" sldId="532"/>
            <ac:spMk id="7171" creationId="{00000000-0000-0000-0000-000000000000}"/>
          </ac:spMkLst>
        </pc:spChg>
      </pc:sldChg>
      <pc:sldChg chg="modSp mod">
        <pc:chgData name="Luděk Bláha" userId="42617b0c-9dcc-4722-9496-b1459645750d" providerId="ADAL" clId="{06BEE5AC-E781-48B0-850D-B3FD0F9D8654}" dt="2024-11-28T10:50:02.450" v="368" actId="20577"/>
        <pc:sldMkLst>
          <pc:docMk/>
          <pc:sldMk cId="2226945067" sldId="533"/>
        </pc:sldMkLst>
        <pc:spChg chg="mod">
          <ac:chgData name="Luděk Bláha" userId="42617b0c-9dcc-4722-9496-b1459645750d" providerId="ADAL" clId="{06BEE5AC-E781-48B0-850D-B3FD0F9D8654}" dt="2024-11-28T10:50:02.450" v="368" actId="20577"/>
          <ac:spMkLst>
            <pc:docMk/>
            <pc:sldMk cId="2226945067" sldId="533"/>
            <ac:spMk id="4" creationId="{00000000-0000-0000-0000-000000000000}"/>
          </ac:spMkLst>
        </pc:spChg>
      </pc:sldChg>
      <pc:sldChg chg="modSp mod">
        <pc:chgData name="Luděk Bláha" userId="42617b0c-9dcc-4722-9496-b1459645750d" providerId="ADAL" clId="{06BEE5AC-E781-48B0-850D-B3FD0F9D8654}" dt="2024-11-28T10:50:35.214" v="382" actId="113"/>
        <pc:sldMkLst>
          <pc:docMk/>
          <pc:sldMk cId="4094487940" sldId="534"/>
        </pc:sldMkLst>
        <pc:spChg chg="mod">
          <ac:chgData name="Luděk Bláha" userId="42617b0c-9dcc-4722-9496-b1459645750d" providerId="ADAL" clId="{06BEE5AC-E781-48B0-850D-B3FD0F9D8654}" dt="2024-11-28T10:50:35.214" v="382" actId="113"/>
          <ac:spMkLst>
            <pc:docMk/>
            <pc:sldMk cId="4094487940" sldId="534"/>
            <ac:spMk id="4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2DB209-CE3B-44D8-AA8E-DC01340C431A}" type="datetimeFigureOut">
              <a:rPr lang="cs-CZ"/>
              <a:pPr>
                <a:defRPr/>
              </a:pPr>
              <a:t>28.11.2024</a:t>
            </a:fld>
            <a:endParaRPr lang="cs-CZ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70E509-2310-4A73-BC9C-E8275F25BF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6813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7224B5-C6C1-45CC-B0F8-B01F6A68CD5A}" type="datetimeFigureOut">
              <a:rPr lang="cs-CZ"/>
              <a:pPr>
                <a:defRPr/>
              </a:pPr>
              <a:t>28.11.2024</a:t>
            </a:fld>
            <a:endParaRPr lang="cs-CZ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FEA0E6-8A63-47F3-A152-8F11A64829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32692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68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99EE14-DEF6-462C-8AFC-B41DDF3CA9BB}" type="slidenum">
              <a:rPr lang="cs-CZ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68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99EE14-DEF6-462C-8AFC-B41DDF3CA9BB}" type="slidenum">
              <a:rPr lang="cs-CZ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19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6ED838-A940-4F29-B705-CBEF6229C0A0}" type="slidenum">
              <a:rPr lang="cs-CZ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19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6ED838-A940-4F29-B705-CBEF6229C0A0}" type="slidenum">
              <a:rPr lang="cs-CZ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403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582F7E-3806-4C47-BE29-B8C925798F3B}" type="slidenum">
              <a:rPr lang="cs-CZ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F3D0A-A245-4850-A3F0-F323F428C56E}" type="slidenum">
              <a:rPr lang="cs-CZ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F3D0A-A245-4850-A3F0-F323F428C56E}" type="slidenum">
              <a:rPr lang="cs-CZ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F3D0A-A245-4850-A3F0-F323F428C56E}" type="slidenum">
              <a:rPr lang="cs-CZ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F3D0A-A245-4850-A3F0-F323F428C56E}" type="slidenum">
              <a:rPr lang="cs-CZ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89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B5BC809-2D4D-4185-86DC-8AC6DAC331EA}" type="slidenum">
              <a:rPr lang="cs-CZ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99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516299-9770-4430-90AB-3D16643F5BA5}" type="slidenum">
              <a:rPr lang="cs-CZ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08ABC7-5D4A-423D-87F9-0D3970A59648}" type="slidenum">
              <a:rPr lang="cs-CZ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09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D1FBDF9-56C2-468A-B550-54A6B4E701AE}" type="slidenum">
              <a:rPr lang="cs-CZ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Klepnutím lze upravit styl předlohy podnadpisů.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C494E-6413-4D07-9001-F87B297528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0A2C-E34E-4194-8B9F-2828A9CE09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3B3C9-86E0-47B8-B570-25D4CC3E60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A284B-2CD9-44BA-9DA7-ACC55AA291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F367F-5CD2-435A-8CA4-1932E60B51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CC82B-F7F1-4D38-8B17-29EC0256CD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76DFA-F56E-4004-9B38-6B8B0690ED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39172-2349-4A4B-B60D-89403753C8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F0F8A-36F4-405B-8429-F4B1F13614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53C7-E785-4839-BB67-9CA1366879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AA2ED-B296-454B-B8B2-C24DCCDC74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BB0C0-826C-4F34-9CDD-6FC0A348BB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B4670F-B1B7-4809-8F8A-E37A6D0538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Obrázek 9" descr="logo_mu_cerne.gif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5613" y="6323013"/>
            <a:ext cx="18161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00" r:id="rId2"/>
    <p:sldLayoutId id="214748381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odnadpis 2"/>
          <p:cNvSpPr>
            <a:spLocks/>
          </p:cNvSpPr>
          <p:nvPr/>
        </p:nvSpPr>
        <p:spPr bwMode="auto">
          <a:xfrm>
            <a:off x="1331640" y="4221088"/>
            <a:ext cx="64008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br>
              <a:rPr lang="cs-CZ" sz="2000" b="1" dirty="0">
                <a:solidFill>
                  <a:srgbClr val="000066"/>
                </a:solidFill>
                <a:latin typeface="Tahoma" pitchFamily="34" charset="0"/>
              </a:rPr>
            </a:b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Luděk Bláha, </a:t>
            </a:r>
            <a:r>
              <a:rPr lang="cs-CZ" sz="2000" dirty="0" err="1">
                <a:solidFill>
                  <a:srgbClr val="000066"/>
                </a:solidFill>
                <a:latin typeface="Tahoma" pitchFamily="34" charset="0"/>
              </a:rPr>
              <a:t>PřF</a:t>
            </a: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MU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, RECETOX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www.recetox.cz</a:t>
            </a:r>
            <a:endParaRPr lang="cs-CZ" sz="2000" dirty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457200" y="2384425"/>
            <a:ext cx="838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sz="2800" dirty="0">
                <a:solidFill>
                  <a:srgbClr val="FF3300"/>
                </a:solidFill>
              </a:rPr>
              <a:t>BIOMARKERS AND TOXICITY MECHANISMS</a:t>
            </a:r>
          </a:p>
          <a:p>
            <a:pPr algn="ctr" eaLnBrk="0" hangingPunct="0"/>
            <a:r>
              <a:rPr lang="cs-CZ" sz="3600" b="1" dirty="0">
                <a:solidFill>
                  <a:srgbClr val="FF3300"/>
                </a:solidFill>
              </a:rPr>
              <a:t>10 – BIOMARKERS</a:t>
            </a:r>
          </a:p>
          <a:p>
            <a:pPr algn="ctr" eaLnBrk="0" hangingPunct="0"/>
            <a:r>
              <a:rPr lang="cs-CZ" sz="3600" b="1" dirty="0" err="1">
                <a:solidFill>
                  <a:srgbClr val="FF3300"/>
                </a:solidFill>
              </a:rPr>
              <a:t>Introduction</a:t>
            </a:r>
            <a:endParaRPr lang="en-GB" sz="3600" b="1" dirty="0">
              <a:solidFill>
                <a:srgbClr val="FF3300"/>
              </a:solidFill>
            </a:endParaRPr>
          </a:p>
          <a:p>
            <a:pPr algn="ctr" eaLnBrk="0" hangingPunct="0"/>
            <a:endParaRPr lang="cs-CZ" sz="4000" dirty="0"/>
          </a:p>
        </p:txBody>
      </p:sp>
      <p:pic>
        <p:nvPicPr>
          <p:cNvPr id="4100" name="Picture 7" descr="OPVK_MU_stred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5487988"/>
            <a:ext cx="4537075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3178696" cy="1008112"/>
          </a:xfrm>
        </p:spPr>
        <p:txBody>
          <a:bodyPr/>
          <a:lstStyle/>
          <a:p>
            <a:pPr algn="l" eaLnBrk="1" hangingPunct="1"/>
            <a:r>
              <a:rPr lang="cs-CZ">
                <a:solidFill>
                  <a:schemeClr val="tx1"/>
                </a:solidFill>
              </a:rPr>
              <a:t>Biomarkers 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&amp; Exposure</a:t>
            </a:r>
            <a:endParaRPr lang="cs-CZ" b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609600"/>
            <a:ext cx="8839200" cy="4800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b="1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b="1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b="1" dirty="0"/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cs-CZ" sz="1600" b="1" dirty="0"/>
              <a:t>h: </a:t>
            </a:r>
            <a:r>
              <a:rPr lang="cs-CZ" sz="1600" b="1" dirty="0" err="1"/>
              <a:t>homeostatic</a:t>
            </a:r>
            <a:r>
              <a:rPr lang="cs-CZ" sz="1600" b="1" dirty="0"/>
              <a:t> </a:t>
            </a:r>
            <a:r>
              <a:rPr lang="cs-CZ" sz="1600" b="1" dirty="0" err="1"/>
              <a:t>conditions</a:t>
            </a:r>
            <a:endParaRPr lang="cs-CZ" sz="1600" b="1" dirty="0"/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cs-CZ" sz="1600" b="1" dirty="0"/>
              <a:t>c: </a:t>
            </a:r>
            <a:r>
              <a:rPr lang="cs-CZ" sz="1600" b="1" dirty="0" err="1"/>
              <a:t>reversible</a:t>
            </a:r>
            <a:r>
              <a:rPr lang="cs-CZ" sz="1600" b="1" dirty="0"/>
              <a:t> </a:t>
            </a:r>
            <a:r>
              <a:rPr lang="cs-CZ" sz="1600" b="1" dirty="0" err="1"/>
              <a:t>stage</a:t>
            </a:r>
            <a:endParaRPr lang="cs-CZ" sz="1600" b="1" dirty="0"/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cs-CZ" sz="1600" b="1" dirty="0"/>
              <a:t>r: </a:t>
            </a:r>
            <a:r>
              <a:rPr lang="cs-CZ" sz="1600" b="1" dirty="0" err="1"/>
              <a:t>irreversible</a:t>
            </a:r>
            <a:r>
              <a:rPr lang="cs-CZ" sz="1600" b="1" dirty="0"/>
              <a:t> </a:t>
            </a:r>
            <a:r>
              <a:rPr lang="cs-CZ" sz="1600" b="1" dirty="0" err="1"/>
              <a:t>effects</a:t>
            </a:r>
            <a:r>
              <a:rPr lang="cs-CZ" sz="1600" b="1" dirty="0"/>
              <a:t> of </a:t>
            </a:r>
            <a:r>
              <a:rPr lang="cs-CZ" sz="1600" b="1" dirty="0" err="1"/>
              <a:t>pollutants</a:t>
            </a:r>
            <a:endParaRPr lang="cs-CZ" sz="1600" b="1" dirty="0"/>
          </a:p>
          <a:p>
            <a:pPr marL="533400" indent="-533400" eaLnBrk="1" hangingPunct="1">
              <a:lnSpc>
                <a:spcPct val="90000"/>
              </a:lnSpc>
              <a:buFontTx/>
              <a:buChar char="-"/>
            </a:pPr>
            <a:endParaRPr lang="cs-CZ" sz="1600" b="1" dirty="0"/>
          </a:p>
          <a:p>
            <a:pPr marL="533400" indent="-533400" eaLnBrk="1" hangingPunct="1">
              <a:lnSpc>
                <a:spcPct val="90000"/>
              </a:lnSpc>
              <a:buFontTx/>
              <a:buChar char="-"/>
            </a:pPr>
            <a:endParaRPr lang="cs-CZ" sz="1600" b="1" dirty="0"/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cs-CZ" sz="1600" b="1" dirty="0" err="1"/>
              <a:t>Various</a:t>
            </a:r>
            <a:r>
              <a:rPr lang="cs-CZ" sz="1600" b="1" dirty="0"/>
              <a:t> </a:t>
            </a:r>
            <a:r>
              <a:rPr lang="cs-CZ" sz="1600" b="1" dirty="0" err="1"/>
              <a:t>biomarker</a:t>
            </a:r>
            <a:r>
              <a:rPr lang="cs-CZ" sz="1600" b="1" dirty="0"/>
              <a:t> </a:t>
            </a:r>
            <a:r>
              <a:rPr lang="cs-CZ" sz="1600" b="1" dirty="0" err="1"/>
              <a:t>profiles</a:t>
            </a:r>
            <a:br>
              <a:rPr lang="cs-CZ" sz="1600" b="1" dirty="0"/>
            </a:br>
            <a:br>
              <a:rPr lang="en-US" sz="1600" dirty="0"/>
            </a:br>
            <a:r>
              <a:rPr lang="cs-CZ" sz="1600" dirty="0"/>
              <a:t>- </a:t>
            </a:r>
            <a:r>
              <a:rPr lang="en-US" sz="1600" dirty="0"/>
              <a:t>temporal change</a:t>
            </a:r>
            <a:r>
              <a:rPr lang="cs-CZ" sz="1600" dirty="0"/>
              <a:t>s–B2</a:t>
            </a:r>
            <a:r>
              <a:rPr lang="en-US" sz="1600" dirty="0"/>
              <a:t>;</a:t>
            </a:r>
            <a:r>
              <a:rPr lang="cs-CZ" sz="1600" dirty="0"/>
              <a:t> B4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en-US" sz="1600" dirty="0"/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cs-CZ" sz="1600" dirty="0"/>
              <a:t>	- </a:t>
            </a:r>
            <a:r>
              <a:rPr lang="cs-CZ" sz="1600" dirty="0" err="1"/>
              <a:t>repeated</a:t>
            </a:r>
            <a:r>
              <a:rPr lang="cs-CZ" sz="1600" dirty="0"/>
              <a:t> </a:t>
            </a:r>
            <a:r>
              <a:rPr lang="en-US" sz="1600" dirty="0"/>
              <a:t>occurrence </a:t>
            </a:r>
            <a:r>
              <a:rPr lang="cs-CZ" sz="1600" dirty="0"/>
              <a:t>(</a:t>
            </a:r>
            <a:r>
              <a:rPr lang="cs-CZ" sz="1600" b="1" dirty="0">
                <a:solidFill>
                  <a:srgbClr val="FF0000"/>
                </a:solidFill>
              </a:rPr>
              <a:t>B5</a:t>
            </a:r>
            <a:r>
              <a:rPr lang="cs-CZ" sz="1600" dirty="0"/>
              <a:t>) 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br>
              <a:rPr lang="en-US" sz="1600" dirty="0"/>
            </a:br>
            <a:r>
              <a:rPr lang="cs-CZ" sz="1600" dirty="0"/>
              <a:t> - </a:t>
            </a:r>
            <a:r>
              <a:rPr lang="cs-CZ" sz="1600" dirty="0" err="1"/>
              <a:t>continuous</a:t>
            </a:r>
            <a:r>
              <a:rPr lang="cs-CZ" sz="1600" dirty="0"/>
              <a:t> </a:t>
            </a:r>
            <a:r>
              <a:rPr lang="cs-CZ" sz="1600" dirty="0" err="1"/>
              <a:t>increase</a:t>
            </a:r>
            <a:r>
              <a:rPr lang="cs-CZ" sz="1600" dirty="0"/>
              <a:t> (B1)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1600" dirty="0"/>
              <a:t>	</a:t>
            </a:r>
            <a:r>
              <a:rPr lang="cs-CZ" sz="1600" dirty="0"/>
              <a:t>- </a:t>
            </a:r>
            <a:r>
              <a:rPr lang="cs-CZ" sz="1600" dirty="0" err="1"/>
              <a:t>increase</a:t>
            </a:r>
            <a:r>
              <a:rPr lang="cs-CZ" sz="1600" dirty="0"/>
              <a:t> </a:t>
            </a:r>
            <a:r>
              <a:rPr lang="cs-CZ" sz="1600" dirty="0" err="1"/>
              <a:t>with</a:t>
            </a:r>
            <a:r>
              <a:rPr lang="cs-CZ" sz="1600" dirty="0"/>
              <a:t> maximum (B3)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cs-CZ" sz="1600" dirty="0"/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cs-CZ" sz="1600" b="1" dirty="0">
                <a:solidFill>
                  <a:schemeClr val="tx2"/>
                </a:solidFill>
              </a:rPr>
              <a:t>: B1 + B3 are </a:t>
            </a:r>
            <a:r>
              <a:rPr lang="cs-CZ" sz="1600" b="1" dirty="0" err="1">
                <a:solidFill>
                  <a:schemeClr val="tx2"/>
                </a:solidFill>
              </a:rPr>
              <a:t>candidate</a:t>
            </a:r>
            <a:r>
              <a:rPr lang="cs-CZ" sz="1600" b="1" dirty="0">
                <a:solidFill>
                  <a:schemeClr val="tx2"/>
                </a:solidFill>
              </a:rPr>
              <a:t> </a:t>
            </a:r>
            <a:r>
              <a:rPr lang="cs-CZ" sz="1600" b="1" dirty="0" err="1">
                <a:solidFill>
                  <a:schemeClr val="tx2"/>
                </a:solidFill>
              </a:rPr>
              <a:t>biomarkers</a:t>
            </a:r>
            <a:r>
              <a:rPr lang="cs-CZ" sz="1600" b="1" dirty="0">
                <a:solidFill>
                  <a:schemeClr val="tx2"/>
                </a:solidFill>
              </a:rPr>
              <a:t> !</a:t>
            </a:r>
          </a:p>
        </p:txBody>
      </p:sp>
      <p:pic>
        <p:nvPicPr>
          <p:cNvPr id="5124" name="Picture 4" descr="1850"/>
          <p:cNvPicPr>
            <a:picLocks noChangeAspect="1" noChangeArrowheads="1"/>
          </p:cNvPicPr>
          <p:nvPr/>
        </p:nvPicPr>
        <p:blipFill>
          <a:blip r:embed="rId3" cstate="print"/>
          <a:srcRect l="25275" r="21877" b="14366"/>
          <a:stretch>
            <a:fillRect/>
          </a:stretch>
        </p:blipFill>
        <p:spPr bwMode="auto">
          <a:xfrm>
            <a:off x="3886200" y="228600"/>
            <a:ext cx="5165725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886200" y="3521075"/>
            <a:ext cx="137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b="1" dirty="0" err="1">
                <a:solidFill>
                  <a:srgbClr val="000000"/>
                </a:solidFill>
                <a:latin typeface="Arial" charset="0"/>
              </a:rPr>
              <a:t>Biomarker</a:t>
            </a:r>
            <a:r>
              <a:rPr lang="cs-CZ" sz="1200" b="1" dirty="0">
                <a:solidFill>
                  <a:srgbClr val="000000"/>
                </a:solidFill>
                <a:latin typeface="Arial" charset="0"/>
              </a:rPr>
              <a:t> intensity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810000" y="228600"/>
            <a:ext cx="2057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b="1" dirty="0" err="1">
                <a:solidFill>
                  <a:srgbClr val="000000"/>
                </a:solidFill>
                <a:latin typeface="Arial" charset="0"/>
              </a:rPr>
              <a:t>Health</a:t>
            </a:r>
            <a:r>
              <a:rPr lang="cs-CZ" sz="12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cs-CZ" sz="1200" b="1" dirty="0" err="1">
                <a:solidFill>
                  <a:srgbClr val="000000"/>
                </a:solidFill>
                <a:latin typeface="Arial" charset="0"/>
              </a:rPr>
              <a:t>effect</a:t>
            </a:r>
            <a:r>
              <a:rPr lang="cs-CZ" sz="1200" b="1" dirty="0">
                <a:solidFill>
                  <a:srgbClr val="000000"/>
                </a:solidFill>
                <a:latin typeface="Arial" charset="0"/>
              </a:rPr>
              <a:t> intensity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7467600" y="2590800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b="1" i="1">
                <a:solidFill>
                  <a:srgbClr val="000000"/>
                </a:solidFill>
                <a:latin typeface="Arial" charset="0"/>
              </a:rPr>
              <a:t>Stressor</a:t>
            </a:r>
            <a:r>
              <a:rPr lang="en-US" sz="1400" b="1" i="1">
                <a:solidFill>
                  <a:srgbClr val="000000"/>
                </a:solidFill>
                <a:latin typeface="Arial" charset="0"/>
              </a:rPr>
              <a:t> / time</a:t>
            </a:r>
            <a:endParaRPr lang="cs-CZ" sz="1400" b="1" i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7467600" y="6096000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b="1" i="1">
                <a:solidFill>
                  <a:srgbClr val="000000"/>
                </a:solidFill>
                <a:latin typeface="Arial" charset="0"/>
              </a:rPr>
              <a:t>Stressor</a:t>
            </a:r>
            <a:r>
              <a:rPr lang="en-US" sz="1400" b="1" i="1">
                <a:solidFill>
                  <a:srgbClr val="000000"/>
                </a:solidFill>
                <a:latin typeface="Arial" charset="0"/>
              </a:rPr>
              <a:t> / time</a:t>
            </a:r>
            <a:endParaRPr lang="cs-CZ" sz="1400" b="1" i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Elipsa 8"/>
          <p:cNvSpPr/>
          <p:nvPr/>
        </p:nvSpPr>
        <p:spPr>
          <a:xfrm>
            <a:off x="5436096" y="2492896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Elipsa 11"/>
          <p:cNvSpPr/>
          <p:nvPr/>
        </p:nvSpPr>
        <p:spPr>
          <a:xfrm>
            <a:off x="6444208" y="2204864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Elipsa 12"/>
          <p:cNvSpPr/>
          <p:nvPr/>
        </p:nvSpPr>
        <p:spPr>
          <a:xfrm>
            <a:off x="7452320" y="1484784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Elipsa 13"/>
          <p:cNvSpPr/>
          <p:nvPr/>
        </p:nvSpPr>
        <p:spPr>
          <a:xfrm>
            <a:off x="5436096" y="5301208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Elipsa 14"/>
          <p:cNvSpPr/>
          <p:nvPr/>
        </p:nvSpPr>
        <p:spPr>
          <a:xfrm>
            <a:off x="7884368" y="4509120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640960" cy="576064"/>
          </a:xfrm>
        </p:spPr>
        <p:txBody>
          <a:bodyPr/>
          <a:lstStyle/>
          <a:p>
            <a:pPr eaLnBrk="1" hangingPunct="1"/>
            <a:r>
              <a:rPr lang="cs-CZ" dirty="0" err="1">
                <a:solidFill>
                  <a:schemeClr val="tx1"/>
                </a:solidFill>
              </a:rPr>
              <a:t>Ideal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biomarker</a:t>
            </a:r>
            <a:endParaRPr lang="cs-CZ" b="0" dirty="0">
              <a:solidFill>
                <a:schemeClr val="tx1"/>
              </a:solidFill>
            </a:endParaRPr>
          </a:p>
        </p:txBody>
      </p:sp>
      <p:pic>
        <p:nvPicPr>
          <p:cNvPr id="72706" name="Picture 2" descr="http://www.jcancer.org/v01/p0150/jcav01p0150g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484784"/>
            <a:ext cx="6882428" cy="41109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04664"/>
            <a:ext cx="1751112" cy="457200"/>
          </a:xfrm>
        </p:spPr>
        <p:txBody>
          <a:bodyPr/>
          <a:lstStyle/>
          <a:p>
            <a:pPr eaLnBrk="1" hangingPunct="1"/>
            <a:r>
              <a:rPr lang="cs-CZ" sz="1600">
                <a:solidFill>
                  <a:schemeClr val="tx1"/>
                </a:solidFill>
              </a:rPr>
              <a:t>EXAMPLE</a:t>
            </a:r>
            <a:br>
              <a:rPr lang="cs-CZ" sz="1600">
                <a:solidFill>
                  <a:schemeClr val="tx1"/>
                </a:solidFill>
              </a:rPr>
            </a:br>
            <a:r>
              <a:rPr lang="cs-CZ" sz="1600" b="0">
                <a:solidFill>
                  <a:schemeClr val="tx1"/>
                </a:solidFill>
              </a:rPr>
              <a:t>- Paracetamol</a:t>
            </a:r>
          </a:p>
        </p:txBody>
      </p:sp>
      <p:pic>
        <p:nvPicPr>
          <p:cNvPr id="53250" name="Picture 2" descr="http://upload.wikimedia.org/wikipedia/commons/thumb/1/12/Paracetamol_metabolism.svg/2000px-Paracetamol_metabolism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0509" y="523452"/>
            <a:ext cx="5857875" cy="5857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04664"/>
            <a:ext cx="1751112" cy="457200"/>
          </a:xfrm>
        </p:spPr>
        <p:txBody>
          <a:bodyPr/>
          <a:lstStyle/>
          <a:p>
            <a:pPr eaLnBrk="1" hangingPunct="1"/>
            <a:r>
              <a:rPr lang="cs-CZ" sz="1600">
                <a:solidFill>
                  <a:schemeClr val="tx1"/>
                </a:solidFill>
              </a:rPr>
              <a:t>EXAMPLE</a:t>
            </a:r>
            <a:br>
              <a:rPr lang="cs-CZ" sz="1600">
                <a:solidFill>
                  <a:schemeClr val="tx1"/>
                </a:solidFill>
              </a:rPr>
            </a:br>
            <a:r>
              <a:rPr lang="cs-CZ" sz="1600" b="0">
                <a:solidFill>
                  <a:schemeClr val="tx1"/>
                </a:solidFill>
              </a:rPr>
              <a:t>- Paracetamol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24744"/>
            <a:ext cx="8839200" cy="4800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b="1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b="1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b="1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b="1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b="1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800" b="1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arenBoth"/>
            </a:pPr>
            <a:r>
              <a:rPr lang="cs-CZ" sz="1600" dirty="0"/>
              <a:t>paracetamol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arenBoth"/>
            </a:pPr>
            <a:r>
              <a:rPr lang="cs-CZ" sz="1600" dirty="0" err="1"/>
              <a:t>parent</a:t>
            </a:r>
            <a:r>
              <a:rPr lang="cs-CZ" sz="1600" dirty="0"/>
              <a:t> </a:t>
            </a:r>
            <a:r>
              <a:rPr lang="cs-CZ" sz="1600" dirty="0" err="1"/>
              <a:t>compound</a:t>
            </a:r>
            <a:r>
              <a:rPr lang="cs-CZ" sz="1600" dirty="0"/>
              <a:t> </a:t>
            </a:r>
            <a:r>
              <a:rPr lang="cs-CZ" sz="1600" dirty="0" err="1"/>
              <a:t>measurement</a:t>
            </a:r>
            <a:r>
              <a:rPr lang="cs-CZ" sz="1600" dirty="0"/>
              <a:t> - </a:t>
            </a:r>
            <a:r>
              <a:rPr lang="cs-CZ" sz="1600" b="1" dirty="0" err="1">
                <a:solidFill>
                  <a:schemeClr val="tx2"/>
                </a:solidFill>
              </a:rPr>
              <a:t>biomarker</a:t>
            </a:r>
            <a:r>
              <a:rPr lang="cs-CZ" sz="1600" b="1" dirty="0">
                <a:solidFill>
                  <a:schemeClr val="tx2"/>
                </a:solidFill>
              </a:rPr>
              <a:t> of </a:t>
            </a:r>
            <a:r>
              <a:rPr lang="cs-CZ" sz="1600" b="1" dirty="0" err="1">
                <a:solidFill>
                  <a:schemeClr val="tx2"/>
                </a:solidFill>
              </a:rPr>
              <a:t>exposure</a:t>
            </a:r>
            <a:endParaRPr lang="cs-CZ" sz="1600" b="1" dirty="0">
              <a:solidFill>
                <a:schemeClr val="tx2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arenBoth"/>
            </a:pPr>
            <a:r>
              <a:rPr lang="cs-CZ" sz="1600" dirty="0" err="1"/>
              <a:t>activation</a:t>
            </a:r>
            <a:r>
              <a:rPr lang="cs-CZ" sz="1600" dirty="0"/>
              <a:t> to </a:t>
            </a:r>
            <a:r>
              <a:rPr lang="cs-CZ" sz="1600" dirty="0" err="1"/>
              <a:t>reactive</a:t>
            </a:r>
            <a:r>
              <a:rPr lang="cs-CZ" sz="1600" dirty="0"/>
              <a:t> metabolite (N-</a:t>
            </a:r>
            <a:r>
              <a:rPr lang="cs-CZ" sz="1600" dirty="0" err="1"/>
              <a:t>ac</a:t>
            </a:r>
            <a:r>
              <a:rPr lang="cs-CZ" sz="1600" dirty="0"/>
              <a:t>-p-</a:t>
            </a:r>
            <a:r>
              <a:rPr lang="cs-CZ" sz="1600" dirty="0" err="1"/>
              <a:t>benzoquinone</a:t>
            </a:r>
            <a:r>
              <a:rPr lang="cs-CZ" sz="1600" dirty="0"/>
              <a:t>, NAPQI) by CYP</a:t>
            </a:r>
            <a:br>
              <a:rPr lang="en-GB" sz="1600" dirty="0"/>
            </a:br>
            <a:r>
              <a:rPr lang="en-GB" sz="1600" dirty="0">
                <a:sym typeface="Wingdings" pitchFamily="2" charset="2"/>
              </a:rPr>
              <a:t></a:t>
            </a:r>
            <a:r>
              <a:rPr lang="en-US" sz="1600" dirty="0"/>
              <a:t> reaction with GSH / measurement </a:t>
            </a:r>
            <a:r>
              <a:rPr lang="cs-CZ" sz="1600" dirty="0"/>
              <a:t>– </a:t>
            </a:r>
            <a:r>
              <a:rPr lang="cs-CZ" sz="1600" dirty="0" err="1"/>
              <a:t>levels</a:t>
            </a:r>
            <a:r>
              <a:rPr lang="cs-CZ" sz="1600" dirty="0"/>
              <a:t> of </a:t>
            </a:r>
            <a:r>
              <a:rPr lang="cs-CZ" sz="1600" dirty="0" err="1"/>
              <a:t>CYPs</a:t>
            </a:r>
            <a:r>
              <a:rPr lang="en-US" sz="1600" dirty="0"/>
              <a:t>; </a:t>
            </a:r>
            <a:r>
              <a:rPr lang="en-US" sz="1600" b="1" dirty="0">
                <a:solidFill>
                  <a:schemeClr val="tx2"/>
                </a:solidFill>
              </a:rPr>
              <a:t>levels of GSH</a:t>
            </a:r>
            <a:r>
              <a:rPr lang="cs-CZ" sz="1600" b="1" dirty="0">
                <a:solidFill>
                  <a:schemeClr val="tx2"/>
                </a:solidFill>
              </a:rPr>
              <a:t> – susceptibility</a:t>
            </a:r>
            <a:endParaRPr lang="cs-CZ" sz="1600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arenBoth"/>
            </a:pPr>
            <a:r>
              <a:rPr lang="cs-CZ" sz="1600" dirty="0"/>
              <a:t>GSH-NAPQI </a:t>
            </a:r>
            <a:r>
              <a:rPr lang="cs-CZ" sz="1600" dirty="0" err="1"/>
              <a:t>conjugate</a:t>
            </a:r>
            <a:r>
              <a:rPr lang="cs-CZ" sz="1600" dirty="0"/>
              <a:t> – </a:t>
            </a:r>
            <a:r>
              <a:rPr lang="cs-CZ" sz="1600" b="1" dirty="0" err="1">
                <a:solidFill>
                  <a:schemeClr val="tx2"/>
                </a:solidFill>
              </a:rPr>
              <a:t>exposure</a:t>
            </a:r>
            <a:r>
              <a:rPr lang="cs-CZ" sz="1600" b="1" dirty="0">
                <a:solidFill>
                  <a:schemeClr val="tx2"/>
                </a:solidFill>
              </a:rPr>
              <a:t>, susceptibility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arenBoth"/>
            </a:pPr>
            <a:r>
              <a:rPr lang="cs-CZ" sz="1600" dirty="0"/>
              <a:t>NAPQI-protein </a:t>
            </a:r>
            <a:r>
              <a:rPr lang="cs-CZ" sz="1600" dirty="0" err="1"/>
              <a:t>adducts</a:t>
            </a:r>
            <a:r>
              <a:rPr lang="cs-CZ" sz="1600" dirty="0"/>
              <a:t> </a:t>
            </a:r>
            <a:r>
              <a:rPr lang="en-US" sz="1600" dirty="0">
                <a:sym typeface="Wingdings" pitchFamily="2" charset="2"/>
              </a:rPr>
              <a:t> </a:t>
            </a:r>
            <a:r>
              <a:rPr lang="en-US" sz="1600" dirty="0" err="1"/>
              <a:t>toxicit</a:t>
            </a:r>
            <a:r>
              <a:rPr lang="cs-CZ" sz="1600" dirty="0"/>
              <a:t>y: </a:t>
            </a:r>
            <a:r>
              <a:rPr lang="cs-CZ" sz="1600" b="1" dirty="0" err="1">
                <a:solidFill>
                  <a:schemeClr val="tx2"/>
                </a:solidFill>
              </a:rPr>
              <a:t>exposure</a:t>
            </a:r>
            <a:r>
              <a:rPr lang="cs-CZ" sz="1600" b="1" dirty="0">
                <a:solidFill>
                  <a:schemeClr val="tx2"/>
                </a:solidFill>
              </a:rPr>
              <a:t>, </a:t>
            </a:r>
            <a:r>
              <a:rPr lang="cs-CZ" sz="1600" b="1" dirty="0" err="1">
                <a:solidFill>
                  <a:schemeClr val="tx2"/>
                </a:solidFill>
              </a:rPr>
              <a:t>effective</a:t>
            </a:r>
            <a:r>
              <a:rPr lang="cs-CZ" sz="1600" b="1" dirty="0">
                <a:solidFill>
                  <a:schemeClr val="tx2"/>
                </a:solidFill>
              </a:rPr>
              <a:t> </a:t>
            </a:r>
            <a:r>
              <a:rPr lang="cs-CZ" sz="1600" b="1" dirty="0" err="1">
                <a:solidFill>
                  <a:schemeClr val="tx2"/>
                </a:solidFill>
              </a:rPr>
              <a:t>dose</a:t>
            </a:r>
            <a:endParaRPr lang="cs-CZ" sz="1600" b="1" dirty="0">
              <a:solidFill>
                <a:schemeClr val="tx2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arenBoth"/>
            </a:pPr>
            <a:r>
              <a:rPr lang="cs-CZ" sz="1600" dirty="0" err="1"/>
              <a:t>adaptations</a:t>
            </a:r>
            <a:r>
              <a:rPr lang="cs-CZ" sz="1600" dirty="0"/>
              <a:t>: GSH </a:t>
            </a:r>
            <a:r>
              <a:rPr lang="cs-CZ" sz="1600" dirty="0" err="1"/>
              <a:t>depletion</a:t>
            </a:r>
            <a:r>
              <a:rPr lang="cs-CZ" sz="1600" dirty="0"/>
              <a:t>, </a:t>
            </a:r>
            <a:r>
              <a:rPr lang="cs-CZ" sz="1600" dirty="0" err="1"/>
              <a:t>inhibition</a:t>
            </a:r>
            <a:r>
              <a:rPr lang="cs-CZ" sz="1600" dirty="0"/>
              <a:t> of protein </a:t>
            </a:r>
            <a:r>
              <a:rPr lang="cs-CZ" sz="1600" dirty="0" err="1"/>
              <a:t>synthesis</a:t>
            </a:r>
            <a:r>
              <a:rPr lang="cs-CZ" sz="1600" dirty="0"/>
              <a:t> – </a:t>
            </a:r>
            <a:r>
              <a:rPr lang="cs-CZ" sz="1600" b="1" dirty="0" err="1">
                <a:solidFill>
                  <a:schemeClr val="tx2"/>
                </a:solidFill>
              </a:rPr>
              <a:t>biomarkers</a:t>
            </a:r>
            <a:r>
              <a:rPr lang="cs-CZ" sz="1600" b="1" dirty="0">
                <a:solidFill>
                  <a:schemeClr val="tx2"/>
                </a:solidFill>
              </a:rPr>
              <a:t> of response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arenBoth"/>
            </a:pPr>
            <a:r>
              <a:rPr lang="cs-CZ" sz="1600" dirty="0"/>
              <a:t>protein </a:t>
            </a:r>
            <a:r>
              <a:rPr lang="cs-CZ" sz="1600" dirty="0" err="1"/>
              <a:t>alkylation</a:t>
            </a:r>
            <a:r>
              <a:rPr lang="cs-CZ" sz="1600" dirty="0"/>
              <a:t> </a:t>
            </a:r>
            <a:r>
              <a:rPr lang="en-GB" sz="1600" dirty="0">
                <a:sym typeface="Wingdings" pitchFamily="2" charset="2"/>
              </a:rPr>
              <a:t></a:t>
            </a:r>
            <a:r>
              <a:rPr lang="en-US" sz="1600" dirty="0"/>
              <a:t> degeneration of </a:t>
            </a:r>
            <a:r>
              <a:rPr lang="en-US" sz="1600" dirty="0" err="1"/>
              <a:t>hepatoc</a:t>
            </a:r>
            <a:r>
              <a:rPr lang="cs-CZ" sz="1600" dirty="0" err="1"/>
              <a:t>ytes</a:t>
            </a:r>
            <a:r>
              <a:rPr lang="cs-CZ" sz="1600" dirty="0"/>
              <a:t>: </a:t>
            </a:r>
            <a:r>
              <a:rPr lang="cs-CZ" sz="1600" dirty="0" err="1"/>
              <a:t>necrosis</a:t>
            </a:r>
            <a:r>
              <a:rPr lang="cs-CZ" sz="1600" dirty="0"/>
              <a:t> </a:t>
            </a:r>
            <a:br>
              <a:rPr lang="en-US" sz="1600" dirty="0"/>
            </a:br>
            <a:r>
              <a:rPr lang="en-GB" sz="1600" dirty="0">
                <a:sym typeface="Wingdings" pitchFamily="2" charset="2"/>
              </a:rPr>
              <a:t></a:t>
            </a:r>
            <a:r>
              <a:rPr lang="en-US" sz="1600" dirty="0"/>
              <a:t> increase concentrations of </a:t>
            </a:r>
            <a:r>
              <a:rPr lang="en-US" sz="1600" dirty="0" err="1"/>
              <a:t>bilirubin</a:t>
            </a:r>
            <a:r>
              <a:rPr lang="en-US" sz="1600" dirty="0"/>
              <a:t> in plasma + inflammation - </a:t>
            </a:r>
            <a:r>
              <a:rPr lang="cs-CZ" sz="1600" b="1" dirty="0">
                <a:solidFill>
                  <a:schemeClr val="tx2"/>
                </a:solidFill>
              </a:rPr>
              <a:t>response / </a:t>
            </a:r>
            <a:r>
              <a:rPr lang="cs-CZ" sz="1600" b="1" dirty="0" err="1">
                <a:solidFill>
                  <a:schemeClr val="tx2"/>
                </a:solidFill>
              </a:rPr>
              <a:t>effect</a:t>
            </a:r>
            <a:endParaRPr lang="cs-CZ" sz="1600" b="1" dirty="0">
              <a:solidFill>
                <a:schemeClr val="tx2"/>
              </a:solidFill>
            </a:endParaRPr>
          </a:p>
        </p:txBody>
      </p:sp>
      <p:pic>
        <p:nvPicPr>
          <p:cNvPr id="10244" name="Picture 4" descr="C:\Documents and Settings\Ludek Blaha\Dokumenty\katedra\vyuka\Biomarkery-Mechanismy\_SCAN_Gen&amp;Apll_Toxicology\1843.jpg"/>
          <p:cNvPicPr>
            <a:picLocks noChangeAspect="1" noChangeArrowheads="1"/>
          </p:cNvPicPr>
          <p:nvPr/>
        </p:nvPicPr>
        <p:blipFill>
          <a:blip r:embed="rId3" cstate="print"/>
          <a:srcRect t="2815" r="4167" b="15802"/>
          <a:stretch>
            <a:fillRect/>
          </a:stretch>
        </p:blipFill>
        <p:spPr bwMode="auto">
          <a:xfrm>
            <a:off x="2051720" y="116632"/>
            <a:ext cx="7010400" cy="426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143000"/>
            <a:ext cx="18288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-2704"/>
            <a:ext cx="9108504" cy="767408"/>
          </a:xfrm>
        </p:spPr>
        <p:txBody>
          <a:bodyPr/>
          <a:lstStyle/>
          <a:p>
            <a:pPr algn="ctr" eaLnBrk="1" hangingPunct="1"/>
            <a:r>
              <a:rPr lang="cs-CZ" sz="2000" b="1" dirty="0">
                <a:solidFill>
                  <a:schemeClr val="tx1"/>
                </a:solidFill>
              </a:rPr>
              <a:t>B</a:t>
            </a:r>
            <a:r>
              <a:rPr lang="en-US" sz="2000" b="1" dirty="0" err="1">
                <a:solidFill>
                  <a:schemeClr val="tx1"/>
                </a:solidFill>
              </a:rPr>
              <a:t>iomarkers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cs-CZ" sz="2000" b="1" dirty="0">
                <a:solidFill>
                  <a:schemeClr val="tx1"/>
                </a:solidFill>
              </a:rPr>
              <a:t>in </a:t>
            </a:r>
            <a:r>
              <a:rPr lang="cs-CZ" sz="2000" b="1" dirty="0" err="1">
                <a:solidFill>
                  <a:schemeClr val="tx1"/>
                </a:solidFill>
              </a:rPr>
              <a:t>toxicology</a:t>
            </a:r>
            <a:r>
              <a:rPr lang="cs-CZ" sz="2000" b="1" dirty="0">
                <a:solidFill>
                  <a:schemeClr val="tx1"/>
                </a:solidFill>
              </a:rPr>
              <a:t> –</a:t>
            </a:r>
            <a:r>
              <a:rPr lang="cs-CZ" sz="2000" b="1" dirty="0">
                <a:solidFill>
                  <a:schemeClr val="tx2"/>
                </a:solidFill>
              </a:rPr>
              <a:t> </a:t>
            </a:r>
            <a:r>
              <a:rPr lang="cs-CZ" sz="2000" b="1" dirty="0" err="1">
                <a:solidFill>
                  <a:schemeClr val="tx2"/>
                </a:solidFill>
              </a:rPr>
              <a:t>example</a:t>
            </a:r>
            <a:r>
              <a:rPr lang="en-US" sz="2000" b="1" dirty="0">
                <a:solidFill>
                  <a:schemeClr val="tx2"/>
                </a:solidFill>
              </a:rPr>
              <a:t>s</a:t>
            </a:r>
            <a:r>
              <a:rPr lang="cs-CZ" sz="2000" b="1" dirty="0">
                <a:solidFill>
                  <a:schemeClr val="tx2"/>
                </a:solidFill>
              </a:rPr>
              <a:t> / </a:t>
            </a:r>
            <a:r>
              <a:rPr lang="cs-CZ" sz="2000" b="1" dirty="0" err="1">
                <a:solidFill>
                  <a:schemeClr val="tx2"/>
                </a:solidFill>
              </a:rPr>
              <a:t>overview</a:t>
            </a:r>
            <a:br>
              <a:rPr lang="cs-CZ" sz="2000" b="1" dirty="0">
                <a:solidFill>
                  <a:schemeClr val="tx1"/>
                </a:solidFill>
              </a:rPr>
            </a:br>
            <a:r>
              <a:rPr lang="cs-CZ" sz="2000" b="0" dirty="0">
                <a:solidFill>
                  <a:schemeClr val="tx1"/>
                </a:solidFill>
              </a:rPr>
              <a:t>(</a:t>
            </a:r>
            <a:r>
              <a:rPr lang="cs-CZ" sz="2000" b="0" dirty="0" err="1">
                <a:solidFill>
                  <a:schemeClr val="tx1"/>
                </a:solidFill>
              </a:rPr>
              <a:t>some</a:t>
            </a:r>
            <a:r>
              <a:rPr lang="cs-CZ" sz="2000" b="0" dirty="0">
                <a:solidFill>
                  <a:schemeClr val="tx1"/>
                </a:solidFill>
              </a:rPr>
              <a:t> are </a:t>
            </a:r>
            <a:r>
              <a:rPr lang="cs-CZ" sz="2000" b="0" dirty="0" err="1">
                <a:solidFill>
                  <a:schemeClr val="tx1"/>
                </a:solidFill>
              </a:rPr>
              <a:t>discussed</a:t>
            </a:r>
            <a:r>
              <a:rPr lang="cs-CZ" sz="2000" b="0" dirty="0">
                <a:solidFill>
                  <a:schemeClr val="tx1"/>
                </a:solidFill>
              </a:rPr>
              <a:t> in detail in </a:t>
            </a:r>
            <a:r>
              <a:rPr lang="cs-CZ" sz="2000" b="0" dirty="0" err="1">
                <a:solidFill>
                  <a:schemeClr val="tx1"/>
                </a:solidFill>
              </a:rPr>
              <a:t>following</a:t>
            </a:r>
            <a:r>
              <a:rPr lang="cs-CZ" sz="2000" b="0" dirty="0">
                <a:solidFill>
                  <a:schemeClr val="tx1"/>
                </a:solidFill>
              </a:rPr>
              <a:t> </a:t>
            </a:r>
            <a:r>
              <a:rPr lang="cs-CZ" sz="2000" b="0" dirty="0" err="1">
                <a:solidFill>
                  <a:schemeClr val="tx1"/>
                </a:solidFill>
              </a:rPr>
              <a:t>lectures</a:t>
            </a:r>
            <a:r>
              <a:rPr lang="cs-CZ" sz="2000" b="0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12291" name="Picture 4" descr="1847"/>
          <p:cNvPicPr>
            <a:picLocks noChangeAspect="1" noChangeArrowheads="1"/>
          </p:cNvPicPr>
          <p:nvPr/>
        </p:nvPicPr>
        <p:blipFill>
          <a:blip r:embed="rId3" cstate="print"/>
          <a:srcRect t="2809" r="3334"/>
          <a:stretch>
            <a:fillRect/>
          </a:stretch>
        </p:blipFill>
        <p:spPr bwMode="auto">
          <a:xfrm>
            <a:off x="0" y="836712"/>
            <a:ext cx="9144000" cy="545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F07A3B57-F19E-27E5-258B-02CAE5EE75E8}"/>
              </a:ext>
            </a:extLst>
          </p:cNvPr>
          <p:cNvSpPr/>
          <p:nvPr/>
        </p:nvSpPr>
        <p:spPr>
          <a:xfrm>
            <a:off x="1547664" y="1124744"/>
            <a:ext cx="655272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457200"/>
          </a:xfrm>
        </p:spPr>
        <p:txBody>
          <a:bodyPr/>
          <a:lstStyle/>
          <a:p>
            <a:pPr algn="ctr" eaLnBrk="1" hangingPunct="1"/>
            <a:r>
              <a:rPr lang="cs-CZ" sz="2000" dirty="0" err="1">
                <a:solidFill>
                  <a:schemeClr val="tx1"/>
                </a:solidFill>
              </a:rPr>
              <a:t>Definition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and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applications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52736"/>
            <a:ext cx="8839200" cy="4800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b="1" dirty="0"/>
              <a:t>- </a:t>
            </a:r>
            <a:r>
              <a:rPr lang="cs-CZ" dirty="0" err="1"/>
              <a:t>markers</a:t>
            </a:r>
            <a:r>
              <a:rPr lang="cs-CZ" dirty="0"/>
              <a:t> in </a:t>
            </a:r>
            <a:r>
              <a:rPr lang="cs-CZ" dirty="0" err="1"/>
              <a:t>biological</a:t>
            </a:r>
            <a:r>
              <a:rPr lang="cs-CZ" dirty="0"/>
              <a:t> </a:t>
            </a:r>
            <a:r>
              <a:rPr lang="cs-CZ" dirty="0" err="1"/>
              <a:t>systems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b="1" dirty="0"/>
              <a:t>a </a:t>
            </a:r>
            <a:r>
              <a:rPr lang="cs-CZ" i="1" dirty="0" err="1">
                <a:solidFill>
                  <a:schemeClr val="tx2"/>
                </a:solidFill>
              </a:rPr>
              <a:t>sufficently</a:t>
            </a:r>
            <a:r>
              <a:rPr lang="cs-CZ" i="1" dirty="0">
                <a:solidFill>
                  <a:schemeClr val="tx2"/>
                </a:solidFill>
              </a:rPr>
              <a:t> </a:t>
            </a:r>
            <a:r>
              <a:rPr lang="cs-CZ" i="1" dirty="0" err="1">
                <a:solidFill>
                  <a:schemeClr val="tx2"/>
                </a:solidFill>
              </a:rPr>
              <a:t>long</a:t>
            </a:r>
            <a:r>
              <a:rPr lang="cs-CZ" i="1" dirty="0">
                <a:solidFill>
                  <a:schemeClr val="tx2"/>
                </a:solidFill>
              </a:rPr>
              <a:t> half-</a:t>
            </a:r>
            <a:r>
              <a:rPr lang="cs-CZ" i="1" dirty="0" err="1">
                <a:solidFill>
                  <a:schemeClr val="tx2"/>
                </a:solidFill>
              </a:rPr>
              <a:t>life</a:t>
            </a:r>
            <a:r>
              <a:rPr lang="cs-CZ" i="1" dirty="0">
                <a:solidFill>
                  <a:schemeClr val="tx2"/>
                </a:solidFill>
              </a:rPr>
              <a:t>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allow</a:t>
            </a:r>
            <a:r>
              <a:rPr lang="cs-CZ" dirty="0"/>
              <a:t> </a:t>
            </a:r>
            <a:r>
              <a:rPr lang="cs-CZ" dirty="0" err="1"/>
              <a:t>location</a:t>
            </a:r>
            <a:r>
              <a:rPr lang="cs-CZ" dirty="0"/>
              <a:t> </a:t>
            </a:r>
            <a:r>
              <a:rPr lang="cs-CZ" i="1" dirty="0" err="1">
                <a:solidFill>
                  <a:schemeClr val="tx2"/>
                </a:solidFill>
              </a:rPr>
              <a:t>where</a:t>
            </a:r>
            <a:r>
              <a:rPr lang="cs-CZ" i="1" dirty="0">
                <a:solidFill>
                  <a:schemeClr val="tx2"/>
                </a:solidFill>
              </a:rPr>
              <a:t> </a:t>
            </a:r>
            <a:r>
              <a:rPr lang="cs-CZ" dirty="0"/>
              <a:t>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biological</a:t>
            </a:r>
            <a:r>
              <a:rPr lang="cs-CZ" dirty="0"/>
              <a:t> </a:t>
            </a:r>
            <a:r>
              <a:rPr lang="cs-CZ" dirty="0" err="1"/>
              <a:t>system</a:t>
            </a:r>
            <a:r>
              <a:rPr lang="cs-CZ" dirty="0"/>
              <a:t> </a:t>
            </a:r>
            <a:r>
              <a:rPr lang="cs-CZ" dirty="0" err="1"/>
              <a:t>change</a:t>
            </a:r>
            <a:r>
              <a:rPr lang="cs-CZ" dirty="0"/>
              <a:t> </a:t>
            </a:r>
            <a:r>
              <a:rPr lang="cs-CZ" dirty="0" err="1"/>
              <a:t>occur</a:t>
            </a:r>
            <a:r>
              <a:rPr lang="cs-CZ" dirty="0"/>
              <a:t> </a:t>
            </a:r>
            <a:r>
              <a:rPr lang="cs-CZ" dirty="0" err="1"/>
              <a:t>and</a:t>
            </a:r>
            <a:r>
              <a:rPr lang="cs-CZ" dirty="0"/>
              <a:t> </a:t>
            </a:r>
            <a:r>
              <a:rPr lang="cs-CZ" i="1" dirty="0">
                <a:solidFill>
                  <a:schemeClr val="tx2"/>
                </a:solidFill>
              </a:rPr>
              <a:t>to </a:t>
            </a:r>
            <a:r>
              <a:rPr lang="cs-CZ" i="1" dirty="0" err="1">
                <a:solidFill>
                  <a:schemeClr val="tx2"/>
                </a:solidFill>
              </a:rPr>
              <a:t>quantify</a:t>
            </a:r>
            <a:r>
              <a:rPr lang="cs-CZ" i="1" dirty="0">
                <a:solidFill>
                  <a:schemeClr val="tx2"/>
                </a:solidFill>
              </a:rPr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change</a:t>
            </a:r>
            <a:r>
              <a:rPr lang="cs-CZ" dirty="0"/>
              <a:t>.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b="1" dirty="0" err="1"/>
              <a:t>Various</a:t>
            </a:r>
            <a:r>
              <a:rPr lang="cs-CZ" b="1" dirty="0"/>
              <a:t> </a:t>
            </a:r>
            <a:r>
              <a:rPr lang="cs-CZ" b="1" dirty="0" err="1"/>
              <a:t>definitions</a:t>
            </a:r>
            <a:r>
              <a:rPr lang="cs-CZ" b="1" dirty="0"/>
              <a:t> </a:t>
            </a:r>
            <a:r>
              <a:rPr lang="cs-CZ" b="1" dirty="0" err="1"/>
              <a:t>and</a:t>
            </a:r>
            <a:r>
              <a:rPr lang="cs-CZ" b="1" dirty="0"/>
              <a:t> </a:t>
            </a:r>
            <a:r>
              <a:rPr lang="cs-CZ" b="1" dirty="0" err="1"/>
              <a:t>applications</a:t>
            </a:r>
            <a:r>
              <a:rPr lang="cs-CZ" b="1" dirty="0"/>
              <a:t> of „</a:t>
            </a:r>
            <a:r>
              <a:rPr lang="cs-CZ" b="1" dirty="0" err="1"/>
              <a:t>biomarkers</a:t>
            </a:r>
            <a:r>
              <a:rPr lang="cs-CZ" b="1" dirty="0"/>
              <a:t>“ </a:t>
            </a:r>
          </a:p>
          <a:p>
            <a:pPr marL="933450" lvl="1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dirty="0"/>
              <a:t>– 	</a:t>
            </a:r>
            <a:r>
              <a:rPr lang="cs-CZ" dirty="0" err="1"/>
              <a:t>Ecology</a:t>
            </a:r>
            <a:r>
              <a:rPr lang="cs-CZ" dirty="0"/>
              <a:t> / Geology</a:t>
            </a:r>
          </a:p>
          <a:p>
            <a:pPr marL="933450" lvl="1" indent="-533400" eaLnBrk="1" hangingPunct="1">
              <a:lnSpc>
                <a:spcPct val="90000"/>
              </a:lnSpc>
              <a:buFontTx/>
              <a:buChar char="-"/>
            </a:pPr>
            <a:r>
              <a:rPr lang="cs-CZ" dirty="0" err="1"/>
              <a:t>Human</a:t>
            </a:r>
            <a:r>
              <a:rPr lang="cs-CZ" dirty="0"/>
              <a:t> </a:t>
            </a:r>
            <a:r>
              <a:rPr lang="cs-CZ" dirty="0" err="1"/>
              <a:t>health</a:t>
            </a:r>
            <a:r>
              <a:rPr lang="cs-CZ" dirty="0"/>
              <a:t> </a:t>
            </a:r>
            <a:r>
              <a:rPr lang="cs-CZ" dirty="0" err="1"/>
              <a:t>and</a:t>
            </a:r>
            <a:r>
              <a:rPr lang="cs-CZ" dirty="0"/>
              <a:t> </a:t>
            </a:r>
            <a:r>
              <a:rPr lang="cs-CZ" dirty="0" err="1"/>
              <a:t>diseases</a:t>
            </a:r>
            <a:endParaRPr lang="cs-CZ" dirty="0"/>
          </a:p>
          <a:p>
            <a:pPr marL="933450" lvl="1" indent="-533400" eaLnBrk="1" hangingPunct="1">
              <a:lnSpc>
                <a:spcPct val="90000"/>
              </a:lnSpc>
              <a:buFontTx/>
              <a:buChar char="-"/>
            </a:pPr>
            <a:r>
              <a:rPr lang="cs-CZ" b="1" dirty="0" err="1">
                <a:solidFill>
                  <a:schemeClr val="tx2"/>
                </a:solidFill>
              </a:rPr>
              <a:t>Toxicology</a:t>
            </a:r>
            <a:r>
              <a:rPr lang="en-GB" b="1" dirty="0">
                <a:solidFill>
                  <a:schemeClr val="tx2"/>
                </a:solidFill>
              </a:rPr>
              <a:t> </a:t>
            </a:r>
            <a:r>
              <a:rPr lang="en-GB" dirty="0">
                <a:solidFill>
                  <a:schemeClr val="tx2"/>
                </a:solidFill>
              </a:rPr>
              <a:t>(special focus in this class)</a:t>
            </a:r>
            <a:endParaRPr lang="cs-CZ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457200"/>
          </a:xfrm>
        </p:spPr>
        <p:txBody>
          <a:bodyPr/>
          <a:lstStyle/>
          <a:p>
            <a:pPr algn="ctr" eaLnBrk="1" hangingPunct="1"/>
            <a:r>
              <a:rPr lang="cs-CZ" sz="2000" dirty="0" err="1">
                <a:solidFill>
                  <a:schemeClr val="tx1"/>
                </a:solidFill>
              </a:rPr>
              <a:t>Biomarkers</a:t>
            </a:r>
            <a:r>
              <a:rPr lang="cs-CZ" sz="2000" dirty="0">
                <a:solidFill>
                  <a:schemeClr val="tx1"/>
                </a:solidFill>
              </a:rPr>
              <a:t> in ECOLOGY / GEOLOGY</a:t>
            </a:r>
          </a:p>
        </p:txBody>
      </p:sp>
      <p:pic>
        <p:nvPicPr>
          <p:cNvPr id="38914" name="Picture 2" descr="http://www.birmingham.ac.uk/Images/College-LES-only/GEES/staff-research/high-utility-biomarker-applicati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1" y="1135689"/>
            <a:ext cx="6836178" cy="4730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457200"/>
          </a:xfrm>
        </p:spPr>
        <p:txBody>
          <a:bodyPr/>
          <a:lstStyle/>
          <a:p>
            <a:pPr algn="ctr" eaLnBrk="1" hangingPunct="1"/>
            <a:r>
              <a:rPr lang="cs-CZ" sz="2000" dirty="0" err="1">
                <a:solidFill>
                  <a:schemeClr val="tx1"/>
                </a:solidFill>
              </a:rPr>
              <a:t>Biomarkers</a:t>
            </a:r>
            <a:r>
              <a:rPr lang="cs-CZ" sz="2000" dirty="0">
                <a:solidFill>
                  <a:schemeClr val="tx1"/>
                </a:solidFill>
              </a:rPr>
              <a:t> in HUMAN HEALTH</a:t>
            </a:r>
          </a:p>
        </p:txBody>
      </p:sp>
      <p:pic>
        <p:nvPicPr>
          <p:cNvPr id="70658" name="Picture 2" descr="http://www.nature.com/nrd/journal/v12/n5/images/nrd3979-f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88" y="1963029"/>
            <a:ext cx="9010650" cy="4048125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5292080" y="836712"/>
            <a:ext cx="27238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>
                <a:solidFill>
                  <a:schemeClr val="tx2"/>
                </a:solidFill>
              </a:rPr>
              <a:t>Examples</a:t>
            </a:r>
            <a:r>
              <a:rPr lang="cs-CZ" b="1" dirty="0">
                <a:solidFill>
                  <a:schemeClr val="tx2"/>
                </a:solidFill>
              </a:rPr>
              <a:t> </a:t>
            </a:r>
            <a:r>
              <a:rPr lang="cs-CZ" b="1" dirty="0"/>
              <a:t>of biomarker</a:t>
            </a:r>
          </a:p>
          <a:p>
            <a:r>
              <a:rPr lang="cs-CZ" b="1" dirty="0" err="1"/>
              <a:t>applications</a:t>
            </a:r>
            <a:r>
              <a:rPr lang="cs-CZ" b="1" dirty="0"/>
              <a:t> </a:t>
            </a:r>
          </a:p>
          <a:p>
            <a:r>
              <a:rPr lang="cs-CZ" b="1" dirty="0"/>
              <a:t>in </a:t>
            </a:r>
            <a:r>
              <a:rPr lang="cs-CZ" b="1" dirty="0" err="1"/>
              <a:t>human</a:t>
            </a:r>
            <a:r>
              <a:rPr lang="cs-CZ" b="1" dirty="0"/>
              <a:t> </a:t>
            </a:r>
            <a:r>
              <a:rPr lang="cs-CZ" b="1" dirty="0" err="1"/>
              <a:t>health</a:t>
            </a:r>
            <a:r>
              <a:rPr lang="cs-CZ" b="1" dirty="0"/>
              <a:t>: </a:t>
            </a:r>
            <a:endParaRPr lang="en-GB" b="1" dirty="0"/>
          </a:p>
        </p:txBody>
      </p:sp>
      <p:sp>
        <p:nvSpPr>
          <p:cNvPr id="6" name="Šipka dolů 5"/>
          <p:cNvSpPr/>
          <p:nvPr/>
        </p:nvSpPr>
        <p:spPr>
          <a:xfrm>
            <a:off x="4716016" y="1327994"/>
            <a:ext cx="43204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E01D0BE-50CE-1E67-B20B-140D38252B4A}"/>
              </a:ext>
            </a:extLst>
          </p:cNvPr>
          <p:cNvSpPr/>
          <p:nvPr/>
        </p:nvSpPr>
        <p:spPr>
          <a:xfrm>
            <a:off x="2411760" y="3573016"/>
            <a:ext cx="1800200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457200"/>
          </a:xfrm>
        </p:spPr>
        <p:txBody>
          <a:bodyPr/>
          <a:lstStyle/>
          <a:p>
            <a:pPr algn="ctr" eaLnBrk="1" hangingPunct="1"/>
            <a:r>
              <a:rPr lang="cs-CZ" sz="2000" dirty="0" err="1">
                <a:solidFill>
                  <a:schemeClr val="tx1"/>
                </a:solidFill>
              </a:rPr>
              <a:t>Biomarkers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b="1" dirty="0">
                <a:solidFill>
                  <a:schemeClr val="tx2"/>
                </a:solidFill>
              </a:rPr>
              <a:t>in TOXICOLOGY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76672"/>
            <a:ext cx="8839200" cy="4800600"/>
          </a:xfrm>
        </p:spPr>
        <p:txBody>
          <a:bodyPr>
            <a:normAutofit fontScale="55000" lnSpcReduction="20000"/>
          </a:bodyPr>
          <a:lstStyle/>
          <a:p>
            <a:pPr marL="533400" indent="-533400" eaLnBrk="1" hangingPunct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cs-CZ" b="1" dirty="0" err="1"/>
              <a:t>Identification</a:t>
            </a:r>
            <a:r>
              <a:rPr lang="cs-CZ" b="1" dirty="0"/>
              <a:t> of </a:t>
            </a:r>
            <a:r>
              <a:rPr lang="cs-CZ" b="1" dirty="0" err="1"/>
              <a:t>markers</a:t>
            </a:r>
            <a:r>
              <a:rPr lang="cs-CZ" b="1" dirty="0"/>
              <a:t> </a:t>
            </a:r>
            <a:r>
              <a:rPr lang="cs-CZ" b="1" dirty="0" err="1"/>
              <a:t>that</a:t>
            </a:r>
            <a:r>
              <a:rPr lang="cs-CZ" b="1" dirty="0"/>
              <a:t> </a:t>
            </a:r>
            <a:r>
              <a:rPr lang="cs-CZ" b="1" dirty="0" err="1"/>
              <a:t>inform</a:t>
            </a:r>
            <a:r>
              <a:rPr lang="cs-CZ" b="1" dirty="0"/>
              <a:t>/</a:t>
            </a:r>
            <a:r>
              <a:rPr lang="cs-CZ" b="1" dirty="0" err="1"/>
              <a:t>predict</a:t>
            </a:r>
            <a:r>
              <a:rPr lang="cs-CZ" b="1" dirty="0"/>
              <a:t> </a:t>
            </a:r>
            <a:r>
              <a:rPr lang="cs-CZ" b="1" dirty="0" err="1"/>
              <a:t>about</a:t>
            </a:r>
            <a:r>
              <a:rPr lang="cs-CZ" b="1" dirty="0"/>
              <a:t> long-term </a:t>
            </a:r>
            <a:r>
              <a:rPr lang="cs-CZ" b="1" dirty="0" err="1"/>
              <a:t>risks</a:t>
            </a:r>
            <a:endParaRPr lang="cs-CZ" b="1" dirty="0"/>
          </a:p>
          <a:p>
            <a:pPr marL="933450" lvl="1" indent="-533400" eaLnBrk="1" hangingPunct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cs-CZ" b="1" dirty="0" err="1"/>
              <a:t>Human</a:t>
            </a:r>
            <a:r>
              <a:rPr lang="cs-CZ" dirty="0"/>
              <a:t>: </a:t>
            </a:r>
            <a:r>
              <a:rPr lang="cs-CZ" dirty="0" err="1"/>
              <a:t>chronic</a:t>
            </a:r>
            <a:r>
              <a:rPr lang="cs-CZ" dirty="0"/>
              <a:t> </a:t>
            </a:r>
            <a:r>
              <a:rPr lang="cs-CZ" dirty="0" err="1"/>
              <a:t>health</a:t>
            </a:r>
            <a:r>
              <a:rPr lang="cs-CZ" dirty="0"/>
              <a:t> –</a:t>
            </a:r>
            <a:r>
              <a:rPr lang="cs-CZ" dirty="0" err="1"/>
              <a:t>e.g</a:t>
            </a:r>
            <a:r>
              <a:rPr lang="cs-CZ" dirty="0"/>
              <a:t>. early </a:t>
            </a:r>
            <a:r>
              <a:rPr lang="cs-CZ" dirty="0" err="1"/>
              <a:t>stages</a:t>
            </a:r>
            <a:r>
              <a:rPr lang="cs-CZ" dirty="0"/>
              <a:t> of liver </a:t>
            </a:r>
            <a:r>
              <a:rPr lang="cs-CZ" dirty="0" err="1"/>
              <a:t>steatosis</a:t>
            </a:r>
            <a:r>
              <a:rPr lang="cs-CZ" dirty="0"/>
              <a:t>, </a:t>
            </a:r>
            <a:r>
              <a:rPr lang="cs-CZ" dirty="0" err="1"/>
              <a:t>carcinogenesis</a:t>
            </a:r>
            <a:endParaRPr lang="cs-CZ" dirty="0"/>
          </a:p>
          <a:p>
            <a:pPr marL="933450" lvl="1" indent="-533400" eaLnBrk="1" hangingPunct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cs-CZ" b="1" dirty="0"/>
              <a:t>Ecotoxicology: </a:t>
            </a:r>
            <a:r>
              <a:rPr lang="cs-CZ" dirty="0"/>
              <a:t>early </a:t>
            </a:r>
            <a:r>
              <a:rPr lang="cs-CZ" dirty="0" err="1"/>
              <a:t>markers</a:t>
            </a:r>
            <a:r>
              <a:rPr lang="cs-CZ" dirty="0"/>
              <a:t> of </a:t>
            </a:r>
            <a:r>
              <a:rPr lang="cs-CZ" dirty="0" err="1"/>
              <a:t>ecotoxic</a:t>
            </a:r>
            <a:r>
              <a:rPr lang="cs-CZ" dirty="0"/>
              <a:t> </a:t>
            </a:r>
            <a:r>
              <a:rPr lang="cs-CZ" dirty="0" err="1"/>
              <a:t>effects</a:t>
            </a:r>
            <a:endParaRPr lang="cs-CZ" dirty="0"/>
          </a:p>
          <a:p>
            <a:pPr marL="933450" lvl="1" indent="-533400" eaLnBrk="1" hangingPunct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endParaRPr lang="cs-CZ" dirty="0"/>
          </a:p>
          <a:p>
            <a:pPr marL="533400" indent="-533400" eaLnBrk="1" hangingPunct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cs-CZ" dirty="0"/>
              <a:t>BIOMARKER</a:t>
            </a:r>
          </a:p>
          <a:p>
            <a:pPr marL="933450" lvl="1" indent="-533400" eaLnBrk="1" hangingPunct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cs-CZ" dirty="0"/>
              <a:t>c</a:t>
            </a:r>
            <a:r>
              <a:rPr lang="en-GB" dirty="0" err="1"/>
              <a:t>hange</a:t>
            </a:r>
            <a:r>
              <a:rPr lang="en-GB" dirty="0"/>
              <a:t> which occurs as </a:t>
            </a:r>
            <a:r>
              <a:rPr lang="cs-CZ" dirty="0"/>
              <a:t>a </a:t>
            </a:r>
            <a:r>
              <a:rPr lang="en-GB" dirty="0"/>
              <a:t>response to "stressors“ (xenobiotics, disease, temperature...) </a:t>
            </a:r>
            <a:r>
              <a:rPr lang="en-GB" b="1" dirty="0">
                <a:solidFill>
                  <a:schemeClr val="tx2"/>
                </a:solidFill>
              </a:rPr>
              <a:t>extend</a:t>
            </a:r>
            <a:r>
              <a:rPr lang="cs-CZ" b="1" dirty="0">
                <a:solidFill>
                  <a:schemeClr val="tx2"/>
                </a:solidFill>
              </a:rPr>
              <a:t>ing</a:t>
            </a:r>
            <a:r>
              <a:rPr lang="en-GB" b="1" dirty="0">
                <a:solidFill>
                  <a:schemeClr val="tx2"/>
                </a:solidFill>
              </a:rPr>
              <a:t> the adaptive response beyond the normal range</a:t>
            </a:r>
            <a:br>
              <a:rPr lang="en-GB" dirty="0"/>
            </a:br>
            <a:endParaRPr lang="cs-CZ" dirty="0"/>
          </a:p>
          <a:p>
            <a:pPr marL="933450" lvl="1" indent="-533400" eaLnBrk="1" hangingPunct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endParaRPr lang="cs-CZ" dirty="0"/>
          </a:p>
          <a:p>
            <a:pPr marL="933450" lvl="1" indent="-533400" eaLnBrk="1" hangingPunct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endParaRPr lang="en-GB" dirty="0"/>
          </a:p>
          <a:p>
            <a:pPr marL="533400" indent="-533400" eaLnBrk="1" hangingPunct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GB" b="1" dirty="0"/>
              <a:t>In vivo biomarkers:</a:t>
            </a:r>
            <a:endParaRPr lang="cs-CZ" b="1" dirty="0"/>
          </a:p>
          <a:p>
            <a:pPr marL="933450" lvl="1" indent="-533400" eaLnBrk="1" hangingPunct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cs-CZ" dirty="0"/>
              <a:t>c</a:t>
            </a:r>
            <a:r>
              <a:rPr lang="en-GB" dirty="0" err="1"/>
              <a:t>hanges</a:t>
            </a:r>
            <a:r>
              <a:rPr lang="en-GB" dirty="0"/>
              <a:t> measured in stressed </a:t>
            </a:r>
            <a:r>
              <a:rPr lang="cs-CZ" dirty="0" err="1"/>
              <a:t>organisms</a:t>
            </a:r>
            <a:r>
              <a:rPr lang="cs-CZ" dirty="0"/>
              <a:t>, </a:t>
            </a:r>
            <a:r>
              <a:rPr lang="cs-CZ" dirty="0" err="1"/>
              <a:t>i.e</a:t>
            </a:r>
            <a:r>
              <a:rPr lang="cs-CZ" dirty="0"/>
              <a:t>. in </a:t>
            </a:r>
            <a:r>
              <a:rPr lang="cs-CZ" dirty="0" err="1"/>
              <a:t>vivo</a:t>
            </a:r>
            <a:r>
              <a:rPr lang="cs-CZ" dirty="0"/>
              <a:t> </a:t>
            </a:r>
            <a:r>
              <a:rPr lang="en-GB" dirty="0"/>
              <a:t>(</a:t>
            </a:r>
            <a:r>
              <a:rPr lang="en-GB" dirty="0">
                <a:solidFill>
                  <a:schemeClr val="tx2"/>
                </a:solidFill>
              </a:rPr>
              <a:t>"classical biomarkers</a:t>
            </a:r>
            <a:r>
              <a:rPr lang="cs-CZ" dirty="0">
                <a:solidFill>
                  <a:schemeClr val="tx2"/>
                </a:solidFill>
              </a:rPr>
              <a:t>“ in </a:t>
            </a:r>
            <a:r>
              <a:rPr lang="cs-CZ" dirty="0" err="1">
                <a:solidFill>
                  <a:schemeClr val="tx2"/>
                </a:solidFill>
              </a:rPr>
              <a:t>toxicological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 err="1">
                <a:solidFill>
                  <a:schemeClr val="tx2"/>
                </a:solidFill>
              </a:rPr>
              <a:t>research</a:t>
            </a:r>
            <a:r>
              <a:rPr lang="en-GB" dirty="0"/>
              <a:t>)</a:t>
            </a:r>
            <a:endParaRPr lang="cs-CZ" dirty="0"/>
          </a:p>
          <a:p>
            <a:pPr marL="933450" lvl="1" indent="-533400" eaLnBrk="1" hangingPunct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endParaRPr lang="cs-CZ" dirty="0"/>
          </a:p>
          <a:p>
            <a:pPr marL="533400" indent="-533400" eaLnBrk="1" hangingPunct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GB" sz="2900" b="1" i="1" dirty="0">
                <a:solidFill>
                  <a:schemeClr val="bg1">
                    <a:lumMod val="65000"/>
                  </a:schemeClr>
                </a:solidFill>
              </a:rPr>
              <a:t>In vitro biomarkers </a:t>
            </a:r>
            <a:endParaRPr lang="cs-CZ" sz="2900" b="1" i="1" dirty="0">
              <a:solidFill>
                <a:schemeClr val="bg1">
                  <a:lumMod val="65000"/>
                </a:schemeClr>
              </a:solidFill>
            </a:endParaRPr>
          </a:p>
          <a:p>
            <a:pPr marL="933450" lvl="1" indent="-533400" eaLnBrk="1" hangingPunct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GB" sz="2500" i="1" dirty="0">
                <a:solidFill>
                  <a:schemeClr val="bg1">
                    <a:lumMod val="65000"/>
                  </a:schemeClr>
                </a:solidFill>
              </a:rPr>
              <a:t>in vitro testing </a:t>
            </a:r>
            <a:r>
              <a:rPr lang="en-GB" sz="2500" i="1" dirty="0" err="1">
                <a:solidFill>
                  <a:schemeClr val="bg1">
                    <a:lumMod val="65000"/>
                  </a:schemeClr>
                </a:solidFill>
              </a:rPr>
              <a:t>characteriz</a:t>
            </a:r>
            <a:r>
              <a:rPr lang="cs-CZ" sz="2500" i="1" dirty="0">
                <a:solidFill>
                  <a:schemeClr val="bg1">
                    <a:lumMod val="65000"/>
                  </a:schemeClr>
                </a:solidFill>
              </a:rPr>
              <a:t>ing</a:t>
            </a:r>
            <a:r>
              <a:rPr lang="en-GB" sz="2500" i="1" dirty="0">
                <a:solidFill>
                  <a:schemeClr val="bg1">
                    <a:lumMod val="65000"/>
                  </a:schemeClr>
                </a:solidFill>
              </a:rPr>
              <a:t> potencies  of </a:t>
            </a:r>
            <a:r>
              <a:rPr lang="en-GB" sz="2500" i="1" dirty="0" err="1">
                <a:solidFill>
                  <a:schemeClr val="bg1">
                    <a:lumMod val="65000"/>
                  </a:schemeClr>
                </a:solidFill>
              </a:rPr>
              <a:t>xenobiotic</a:t>
            </a:r>
            <a:r>
              <a:rPr lang="en-GB" sz="2500" i="1" dirty="0">
                <a:solidFill>
                  <a:schemeClr val="bg1">
                    <a:lumMod val="65000"/>
                  </a:schemeClr>
                </a:solidFill>
              </a:rPr>
              <a:t> to induce specific biological activity </a:t>
            </a:r>
            <a:r>
              <a:rPr lang="cs-CZ" sz="2500" i="1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cs-CZ" sz="2500" i="1" dirty="0" err="1">
                <a:solidFill>
                  <a:schemeClr val="bg1">
                    <a:lumMod val="65000"/>
                  </a:schemeClr>
                </a:solidFill>
              </a:rPr>
              <a:t>or</a:t>
            </a:r>
            <a:r>
              <a:rPr lang="cs-CZ" sz="2500" i="1" dirty="0">
                <a:solidFill>
                  <a:schemeClr val="bg1">
                    <a:lumMod val="65000"/>
                  </a:schemeClr>
                </a:solidFill>
              </a:rPr>
              <a:t> toxicity </a:t>
            </a:r>
            <a:r>
              <a:rPr lang="cs-CZ" sz="2500" i="1" dirty="0" err="1">
                <a:solidFill>
                  <a:schemeClr val="bg1">
                    <a:lumMod val="65000"/>
                  </a:schemeClr>
                </a:solidFill>
              </a:rPr>
              <a:t>mechanism</a:t>
            </a:r>
            <a:r>
              <a:rPr lang="cs-CZ" sz="2500" i="1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marL="1333500" lvl="2" indent="-533400" eaLnBrk="1" hangingPunct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cs-CZ" sz="2200" i="1" dirty="0">
                <a:solidFill>
                  <a:schemeClr val="bg1">
                    <a:lumMod val="65000"/>
                  </a:schemeClr>
                </a:solidFill>
              </a:rPr>
              <a:t>=</a:t>
            </a:r>
            <a:r>
              <a:rPr lang="en-GB" sz="2200" i="1" dirty="0">
                <a:solidFill>
                  <a:schemeClr val="bg1">
                    <a:lumMod val="65000"/>
                  </a:schemeClr>
                </a:solidFill>
              </a:rPr>
              <a:t> biological potencies (markers of potential hazards</a:t>
            </a:r>
            <a:r>
              <a:rPr lang="cs-CZ" sz="2200" i="1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marL="1333500" lvl="2" indent="-533400" eaLnBrk="1" hangingPunct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endParaRPr lang="en-GB" i="1" dirty="0">
              <a:solidFill>
                <a:schemeClr val="bg1">
                  <a:lumMod val="65000"/>
                </a:schemeClr>
              </a:solidFill>
            </a:endParaRPr>
          </a:p>
          <a:p>
            <a:pPr marL="533400" indent="-533400" eaLnBrk="1" hangingPunct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endParaRPr lang="en-GB" dirty="0"/>
          </a:p>
          <a:p>
            <a:pPr marL="533400" indent="-533400" eaLnBrk="1" hangingPunct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2358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458200" cy="457200"/>
          </a:xfrm>
        </p:spPr>
        <p:txBody>
          <a:bodyPr/>
          <a:lstStyle/>
          <a:p>
            <a:pPr algn="ctr" eaLnBrk="1" hangingPunct="1"/>
            <a:r>
              <a:rPr lang="en-US" sz="2800" dirty="0">
                <a:solidFill>
                  <a:schemeClr val="tx1"/>
                </a:solidFill>
              </a:rPr>
              <a:t>Biomarkers </a:t>
            </a:r>
            <a:r>
              <a:rPr lang="cs-CZ" sz="2800" dirty="0">
                <a:solidFill>
                  <a:schemeClr val="tx1"/>
                </a:solidFill>
              </a:rPr>
              <a:t>- </a:t>
            </a:r>
            <a:r>
              <a:rPr lang="cs-CZ" sz="2800" dirty="0" err="1">
                <a:solidFill>
                  <a:schemeClr val="tx1"/>
                </a:solidFill>
              </a:rPr>
              <a:t>classification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97296" y="1052736"/>
            <a:ext cx="8839200" cy="48006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b="1" dirty="0" err="1"/>
              <a:t>Categorization</a:t>
            </a:r>
            <a:r>
              <a:rPr lang="cs-CZ" sz="2400" b="1" dirty="0"/>
              <a:t> by US </a:t>
            </a:r>
            <a:r>
              <a:rPr lang="cs-CZ" sz="2400" b="1" dirty="0" err="1"/>
              <a:t>National</a:t>
            </a:r>
            <a:r>
              <a:rPr lang="cs-CZ" sz="2400" b="1" dirty="0"/>
              <a:t> </a:t>
            </a:r>
            <a:r>
              <a:rPr lang="cs-CZ" sz="2400" b="1" dirty="0" err="1"/>
              <a:t>Academy</a:t>
            </a:r>
            <a:r>
              <a:rPr lang="cs-CZ" sz="2400" b="1" dirty="0"/>
              <a:t> of </a:t>
            </a:r>
            <a:r>
              <a:rPr lang="cs-CZ" sz="2400" b="1" dirty="0" err="1"/>
              <a:t>Sciences</a:t>
            </a:r>
            <a:endParaRPr lang="cs-CZ" sz="2400" b="1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1800" dirty="0"/>
              <a:t>	</a:t>
            </a:r>
            <a:r>
              <a:rPr lang="cs-CZ" sz="1800" dirty="0">
                <a:solidFill>
                  <a:schemeClr val="tx2"/>
                </a:solidFill>
              </a:rPr>
              <a:t>- </a:t>
            </a:r>
            <a:r>
              <a:rPr lang="cs-CZ" sz="1800" dirty="0" err="1">
                <a:solidFill>
                  <a:schemeClr val="tx2"/>
                </a:solidFill>
              </a:rPr>
              <a:t>Biomarkers</a:t>
            </a:r>
            <a:r>
              <a:rPr lang="cs-CZ" sz="1800" dirty="0">
                <a:solidFill>
                  <a:schemeClr val="tx2"/>
                </a:solidFill>
              </a:rPr>
              <a:t> of </a:t>
            </a:r>
            <a:r>
              <a:rPr lang="cs-CZ" sz="1800" dirty="0" err="1">
                <a:solidFill>
                  <a:schemeClr val="tx2"/>
                </a:solidFill>
              </a:rPr>
              <a:t>exposure</a:t>
            </a:r>
            <a:endParaRPr lang="cs-CZ" sz="1800" dirty="0">
              <a:solidFill>
                <a:schemeClr val="tx2"/>
              </a:solidFill>
            </a:endParaRP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1800" dirty="0">
                <a:solidFill>
                  <a:schemeClr val="tx2"/>
                </a:solidFill>
              </a:rPr>
              <a:t>	- </a:t>
            </a:r>
            <a:r>
              <a:rPr lang="cs-CZ" sz="1800" dirty="0" err="1">
                <a:solidFill>
                  <a:schemeClr val="tx2"/>
                </a:solidFill>
              </a:rPr>
              <a:t>Biomarkers</a:t>
            </a:r>
            <a:r>
              <a:rPr lang="cs-CZ" sz="1800" dirty="0">
                <a:solidFill>
                  <a:schemeClr val="tx2"/>
                </a:solidFill>
              </a:rPr>
              <a:t> of response </a:t>
            </a:r>
            <a:r>
              <a:rPr lang="cs-CZ" sz="1800" dirty="0" err="1">
                <a:solidFill>
                  <a:schemeClr val="tx2"/>
                </a:solidFill>
              </a:rPr>
              <a:t>or</a:t>
            </a:r>
            <a:r>
              <a:rPr lang="cs-CZ" sz="1800" dirty="0">
                <a:solidFill>
                  <a:schemeClr val="tx2"/>
                </a:solidFill>
              </a:rPr>
              <a:t> </a:t>
            </a:r>
            <a:r>
              <a:rPr lang="cs-CZ" sz="1800" dirty="0" err="1">
                <a:solidFill>
                  <a:schemeClr val="tx2"/>
                </a:solidFill>
              </a:rPr>
              <a:t>effect</a:t>
            </a:r>
            <a:endParaRPr lang="cs-CZ" sz="1800" dirty="0">
              <a:solidFill>
                <a:schemeClr val="tx2"/>
              </a:solidFill>
            </a:endParaRP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1800" dirty="0">
                <a:solidFill>
                  <a:schemeClr val="tx2"/>
                </a:solidFill>
              </a:rPr>
              <a:t>	- </a:t>
            </a:r>
            <a:r>
              <a:rPr lang="cs-CZ" sz="1800" dirty="0" err="1">
                <a:solidFill>
                  <a:schemeClr val="tx2"/>
                </a:solidFill>
              </a:rPr>
              <a:t>Biomarkers</a:t>
            </a:r>
            <a:r>
              <a:rPr lang="cs-CZ" sz="1800" dirty="0">
                <a:solidFill>
                  <a:schemeClr val="tx2"/>
                </a:solidFill>
              </a:rPr>
              <a:t> of susceptibility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500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b="1" i="1" dirty="0" err="1"/>
              <a:t>Continuum</a:t>
            </a:r>
            <a:r>
              <a:rPr lang="cs-CZ" sz="2400" b="1" i="1" dirty="0"/>
              <a:t> </a:t>
            </a:r>
            <a:r>
              <a:rPr lang="cs-CZ" sz="2400" b="1" i="1" dirty="0" err="1"/>
              <a:t>exists</a:t>
            </a:r>
            <a:r>
              <a:rPr lang="cs-CZ" sz="2400" b="1" i="1" dirty="0"/>
              <a:t> </a:t>
            </a:r>
            <a:r>
              <a:rPr lang="cs-CZ" sz="2400" b="1" i="1" dirty="0" err="1"/>
              <a:t>among</a:t>
            </a:r>
            <a:r>
              <a:rPr lang="cs-CZ" sz="2400" b="1" i="1" dirty="0"/>
              <a:t> </a:t>
            </a:r>
            <a:r>
              <a:rPr lang="cs-CZ" sz="2400" b="1" i="1" dirty="0" err="1"/>
              <a:t>biomarkers</a:t>
            </a:r>
            <a:endParaRPr lang="cs-CZ" sz="2400" b="1" i="1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1600" b="1" i="1" dirty="0"/>
              <a:t>	</a:t>
            </a:r>
            <a:r>
              <a:rPr lang="cs-CZ" sz="1600" i="1" u="sng" dirty="0" err="1"/>
              <a:t>Example</a:t>
            </a:r>
            <a:r>
              <a:rPr lang="cs-CZ" sz="1600" i="1" u="sng" dirty="0"/>
              <a:t>:</a:t>
            </a:r>
            <a:r>
              <a:rPr lang="cs-CZ" sz="1600" i="1" dirty="0"/>
              <a:t> </a:t>
            </a:r>
            <a:r>
              <a:rPr lang="cs-CZ" sz="1600" i="1" dirty="0" err="1"/>
              <a:t>adducts</a:t>
            </a:r>
            <a:r>
              <a:rPr lang="cs-CZ" sz="1600" i="1" dirty="0"/>
              <a:t> of a </a:t>
            </a:r>
            <a:r>
              <a:rPr lang="cs-CZ" sz="1600" i="1" dirty="0" err="1"/>
              <a:t>toxicant</a:t>
            </a:r>
            <a:r>
              <a:rPr lang="cs-CZ" sz="1600" i="1" dirty="0"/>
              <a:t> </a:t>
            </a:r>
            <a:r>
              <a:rPr lang="cs-CZ" sz="1600" i="1" dirty="0" err="1"/>
              <a:t>bound</a:t>
            </a:r>
            <a:r>
              <a:rPr lang="cs-CZ" sz="1600" i="1" dirty="0"/>
              <a:t> to </a:t>
            </a:r>
            <a:r>
              <a:rPr lang="cs-CZ" sz="1600" i="1" dirty="0" err="1"/>
              <a:t>nucleotide</a:t>
            </a:r>
            <a:r>
              <a:rPr lang="cs-CZ" sz="1600" i="1" dirty="0"/>
              <a:t>    </a:t>
            </a:r>
            <a:br>
              <a:rPr lang="cs-CZ" sz="1600" i="1" dirty="0"/>
            </a:br>
            <a:r>
              <a:rPr lang="cs-CZ" sz="1600" i="1" dirty="0"/>
              <a:t>	? biomarker of </a:t>
            </a:r>
            <a:r>
              <a:rPr lang="cs-CZ" sz="1600" i="1" dirty="0" err="1"/>
              <a:t>exposure</a:t>
            </a:r>
            <a:r>
              <a:rPr lang="cs-CZ" sz="1600" i="1" dirty="0"/>
              <a:t> (</a:t>
            </a:r>
            <a:r>
              <a:rPr lang="cs-CZ" sz="1600" i="1" dirty="0" err="1"/>
              <a:t>proof</a:t>
            </a:r>
            <a:r>
              <a:rPr lang="cs-CZ" sz="1600" i="1" dirty="0"/>
              <a:t> of </a:t>
            </a:r>
            <a:r>
              <a:rPr lang="cs-CZ" sz="1600" i="1" dirty="0" err="1"/>
              <a:t>toxicant</a:t>
            </a:r>
            <a:r>
              <a:rPr lang="cs-CZ" sz="1600" i="1" dirty="0"/>
              <a:t>)</a:t>
            </a:r>
            <a:br>
              <a:rPr lang="cs-CZ" sz="1600" i="1" dirty="0"/>
            </a:br>
            <a:r>
              <a:rPr lang="cs-CZ" sz="1600" i="1" dirty="0"/>
              <a:t>	? biomarker of response </a:t>
            </a:r>
            <a:r>
              <a:rPr lang="cs-CZ" sz="1600" i="1" dirty="0" err="1"/>
              <a:t>or</a:t>
            </a:r>
            <a:r>
              <a:rPr lang="cs-CZ" sz="1600" i="1" dirty="0"/>
              <a:t> </a:t>
            </a:r>
            <a:r>
              <a:rPr lang="cs-CZ" sz="1600" i="1" dirty="0" err="1"/>
              <a:t>effect</a:t>
            </a:r>
            <a:r>
              <a:rPr lang="cs-CZ" sz="1600" i="1" dirty="0"/>
              <a:t> (</a:t>
            </a:r>
            <a:r>
              <a:rPr lang="cs-CZ" sz="1600" i="1" dirty="0" err="1"/>
              <a:t>modified</a:t>
            </a:r>
            <a:r>
              <a:rPr lang="cs-CZ" sz="1600" i="1" dirty="0"/>
              <a:t> </a:t>
            </a:r>
            <a:r>
              <a:rPr lang="cs-CZ" sz="1600" i="1" dirty="0" err="1"/>
              <a:t>nucleotide</a:t>
            </a:r>
            <a:r>
              <a:rPr lang="cs-CZ" sz="1600" i="1" dirty="0"/>
              <a:t> = </a:t>
            </a:r>
            <a:r>
              <a:rPr lang="cs-CZ" sz="1600" i="1" dirty="0" err="1"/>
              <a:t>effect</a:t>
            </a:r>
            <a:r>
              <a:rPr lang="cs-CZ" sz="1600" i="1" dirty="0"/>
              <a:t>)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cs-CZ" dirty="0"/>
          </a:p>
          <a:p>
            <a:pPr marL="533400" indent="-533400" eaLnBrk="1" hangingPunct="1">
              <a:buFont typeface="Wingdings" pitchFamily="2" charset="2"/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997545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</a:rPr>
              <a:t>Various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biomarker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types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Specific (selective) </a:t>
            </a:r>
            <a:r>
              <a:rPr lang="en-GB" b="1" dirty="0"/>
              <a:t>in vivo biomarkers 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/>
              <a:t>Biomarkers selectively </a:t>
            </a:r>
            <a:r>
              <a:rPr lang="en-GB" dirty="0">
                <a:solidFill>
                  <a:srgbClr val="00B050"/>
                </a:solidFill>
              </a:rPr>
              <a:t>reflecting specific types (mechanisms) of toxicity</a:t>
            </a:r>
          </a:p>
          <a:p>
            <a:pPr lvl="2"/>
            <a:r>
              <a:rPr lang="en-GB" dirty="0"/>
              <a:t>E.g. inhibition of </a:t>
            </a:r>
            <a:r>
              <a:rPr lang="en-GB" dirty="0" err="1"/>
              <a:t>AcCholE</a:t>
            </a:r>
            <a:r>
              <a:rPr lang="en-GB" dirty="0"/>
              <a:t> : </a:t>
            </a:r>
            <a:br>
              <a:rPr lang="en-GB" dirty="0"/>
            </a:br>
            <a:r>
              <a:rPr lang="en-GB" dirty="0"/>
              <a:t>	exposure = organophosphates; effect = neurotoxicity</a:t>
            </a:r>
          </a:p>
          <a:p>
            <a:pPr>
              <a:buNone/>
            </a:pPr>
            <a:r>
              <a:rPr lang="cs-CZ" dirty="0"/>
              <a:t>	</a:t>
            </a:r>
          </a:p>
          <a:p>
            <a:pPr>
              <a:buNone/>
            </a:pPr>
            <a:r>
              <a:rPr lang="cs-CZ" dirty="0"/>
              <a:t>	</a:t>
            </a:r>
            <a:r>
              <a:rPr lang="en-GB" b="1" dirty="0"/>
              <a:t>+</a:t>
            </a:r>
            <a:r>
              <a:rPr lang="en-GB" dirty="0"/>
              <a:t> provides specific information</a:t>
            </a:r>
          </a:p>
          <a:p>
            <a:pPr>
              <a:buNone/>
            </a:pPr>
            <a:r>
              <a:rPr lang="cs-CZ" dirty="0"/>
              <a:t>	</a:t>
            </a:r>
            <a:r>
              <a:rPr lang="en-GB" b="1" dirty="0"/>
              <a:t>-  </a:t>
            </a:r>
            <a:r>
              <a:rPr lang="en-GB" dirty="0"/>
              <a:t>multiple biomarkers </a:t>
            </a:r>
            <a:r>
              <a:rPr lang="cs-CZ" dirty="0" err="1"/>
              <a:t>need</a:t>
            </a:r>
            <a:r>
              <a:rPr lang="cs-CZ" dirty="0"/>
              <a:t> to </a:t>
            </a:r>
            <a:r>
              <a:rPr lang="en-GB" dirty="0"/>
              <a:t>be measured in parallel</a:t>
            </a:r>
            <a:r>
              <a:rPr lang="cs-CZ" dirty="0"/>
              <a:t> </a:t>
            </a:r>
            <a:r>
              <a:rPr lang="cs-CZ" dirty="0" err="1"/>
              <a:t>when</a:t>
            </a:r>
            <a:r>
              <a:rPr lang="cs-CZ" dirty="0"/>
              <a:t> </a:t>
            </a:r>
            <a:r>
              <a:rPr lang="cs-CZ" dirty="0" err="1"/>
              <a:t>searching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a cause of </a:t>
            </a:r>
            <a:r>
              <a:rPr lang="cs-CZ" dirty="0" err="1"/>
              <a:t>intoxication</a:t>
            </a:r>
            <a:r>
              <a:rPr lang="cs-CZ" dirty="0"/>
              <a:t> </a:t>
            </a:r>
            <a:endParaRPr lang="en-GB" dirty="0"/>
          </a:p>
          <a:p>
            <a:endParaRPr lang="cs-CZ" dirty="0"/>
          </a:p>
          <a:p>
            <a:endParaRPr lang="en-GB" dirty="0"/>
          </a:p>
          <a:p>
            <a:r>
              <a:rPr lang="en-GB" b="1" dirty="0">
                <a:solidFill>
                  <a:schemeClr val="tx2"/>
                </a:solidFill>
              </a:rPr>
              <a:t>Non-specific (non-selective) </a:t>
            </a:r>
            <a:r>
              <a:rPr lang="en-GB" b="1" dirty="0"/>
              <a:t>in vivo biomarkers 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>
                <a:solidFill>
                  <a:srgbClr val="00B050"/>
                </a:solidFill>
              </a:rPr>
              <a:t>Biomarkers of general stress</a:t>
            </a:r>
          </a:p>
          <a:p>
            <a:pPr lvl="2"/>
            <a:r>
              <a:rPr lang="en-GB" dirty="0"/>
              <a:t>E.g. induction of Heat Shock Proteins (</a:t>
            </a:r>
            <a:r>
              <a:rPr lang="en-GB" dirty="0" err="1"/>
              <a:t>hsp</a:t>
            </a:r>
            <a:r>
              <a:rPr lang="en-GB" dirty="0"/>
              <a:t>)</a:t>
            </a:r>
          </a:p>
          <a:p>
            <a:pPr>
              <a:buNone/>
            </a:pPr>
            <a:r>
              <a:rPr lang="cs-CZ" dirty="0"/>
              <a:t>	</a:t>
            </a:r>
          </a:p>
          <a:p>
            <a:pPr>
              <a:buNone/>
            </a:pPr>
            <a:r>
              <a:rPr lang="cs-CZ" dirty="0"/>
              <a:t>	</a:t>
            </a:r>
            <a:r>
              <a:rPr lang="en-GB" b="1" dirty="0"/>
              <a:t>+</a:t>
            </a:r>
            <a:r>
              <a:rPr lang="en-GB" dirty="0"/>
              <a:t> general information about stress </a:t>
            </a:r>
          </a:p>
          <a:p>
            <a:pPr>
              <a:buNone/>
            </a:pPr>
            <a:r>
              <a:rPr lang="cs-CZ" dirty="0"/>
              <a:t>	</a:t>
            </a:r>
            <a:r>
              <a:rPr lang="en-GB" b="1" dirty="0"/>
              <a:t>- </a:t>
            </a:r>
            <a:r>
              <a:rPr lang="en-GB" dirty="0"/>
              <a:t>sensitive to many "stressors" (</a:t>
            </a:r>
            <a:r>
              <a:rPr lang="cs-CZ" dirty="0" err="1"/>
              <a:t>chemicals</a:t>
            </a:r>
            <a:r>
              <a:rPr lang="cs-CZ" dirty="0"/>
              <a:t>, </a:t>
            </a:r>
            <a:r>
              <a:rPr lang="en-GB" dirty="0"/>
              <a:t>temperature, salinity ...)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6945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9552" y="476672"/>
            <a:ext cx="2750840" cy="2654424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tx1"/>
                </a:solidFill>
              </a:rPr>
              <a:t>Biomarkers </a:t>
            </a:r>
            <a:br>
              <a:rPr lang="cs-CZ">
                <a:solidFill>
                  <a:schemeClr val="tx1"/>
                </a:solidFill>
              </a:rPr>
            </a:br>
            <a:r>
              <a:rPr lang="cs-CZ">
                <a:solidFill>
                  <a:schemeClr val="tx1"/>
                </a:solidFill>
              </a:rPr>
              <a:t>at different</a:t>
            </a:r>
            <a:br>
              <a:rPr lang="cs-CZ">
                <a:solidFill>
                  <a:schemeClr val="tx1"/>
                </a:solidFill>
              </a:rPr>
            </a:br>
            <a:r>
              <a:rPr lang="cs-CZ">
                <a:solidFill>
                  <a:schemeClr val="tx1"/>
                </a:solidFill>
              </a:rPr>
              <a:t>levels</a:t>
            </a:r>
            <a:br>
              <a:rPr lang="cs-CZ">
                <a:solidFill>
                  <a:schemeClr val="tx1"/>
                </a:solidFill>
              </a:rPr>
            </a:br>
            <a:r>
              <a:rPr lang="cs-CZ">
                <a:solidFill>
                  <a:schemeClr val="tx1"/>
                </a:solidFill>
              </a:rPr>
              <a:t>of biological</a:t>
            </a:r>
            <a:br>
              <a:rPr lang="cs-CZ">
                <a:solidFill>
                  <a:schemeClr val="tx1"/>
                </a:solidFill>
              </a:rPr>
            </a:br>
            <a:r>
              <a:rPr lang="cs-CZ">
                <a:solidFill>
                  <a:schemeClr val="tx1"/>
                </a:solidFill>
              </a:rPr>
              <a:t>organisation</a:t>
            </a:r>
          </a:p>
        </p:txBody>
      </p:sp>
      <p:pic>
        <p:nvPicPr>
          <p:cNvPr id="6147" name="Picture 1027" descr="C:\Documents and Settings\Ludek Blaha\Dokumenty\katedra\vyuka\Biomarkery-Mechanismy\_SCAN_Gen&amp;Apll_Toxicology\1842.jpg"/>
          <p:cNvPicPr>
            <a:picLocks noChangeAspect="1" noChangeArrowheads="1"/>
          </p:cNvPicPr>
          <p:nvPr/>
        </p:nvPicPr>
        <p:blipFill>
          <a:blip r:embed="rId3" cstate="print"/>
          <a:srcRect t="2727" r="2856" b="19090"/>
          <a:stretch>
            <a:fillRect/>
          </a:stretch>
        </p:blipFill>
        <p:spPr bwMode="auto">
          <a:xfrm>
            <a:off x="3657600" y="152400"/>
            <a:ext cx="5181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délník 1"/>
          <p:cNvSpPr/>
          <p:nvPr/>
        </p:nvSpPr>
        <p:spPr>
          <a:xfrm>
            <a:off x="3131840" y="1916832"/>
            <a:ext cx="3672408" cy="47887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ovéPole 2"/>
          <p:cNvSpPr txBox="1"/>
          <p:nvPr/>
        </p:nvSpPr>
        <p:spPr>
          <a:xfrm>
            <a:off x="3275856" y="3140968"/>
            <a:ext cx="106952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These</a:t>
            </a:r>
            <a:br>
              <a:rPr lang="cs-CZ" dirty="0">
                <a:solidFill>
                  <a:schemeClr val="tx2"/>
                </a:solidFill>
              </a:rPr>
            </a:br>
            <a:r>
              <a:rPr lang="cs-CZ" dirty="0" err="1">
                <a:solidFill>
                  <a:schemeClr val="tx2"/>
                </a:solidFill>
              </a:rPr>
              <a:t>BMs</a:t>
            </a:r>
            <a:endParaRPr lang="cs-CZ" dirty="0">
              <a:solidFill>
                <a:schemeClr val="tx2"/>
              </a:solidFill>
            </a:endParaRPr>
          </a:p>
          <a:p>
            <a:r>
              <a:rPr lang="cs-CZ" dirty="0">
                <a:solidFill>
                  <a:schemeClr val="tx2"/>
                </a:solidFill>
              </a:rPr>
              <a:t>are</a:t>
            </a:r>
          </a:p>
          <a:p>
            <a:r>
              <a:rPr lang="cs-CZ" dirty="0" err="1">
                <a:solidFill>
                  <a:schemeClr val="tx2"/>
                </a:solidFill>
              </a:rPr>
              <a:t>mainly</a:t>
            </a:r>
            <a:br>
              <a:rPr lang="cs-CZ" dirty="0">
                <a:solidFill>
                  <a:schemeClr val="tx2"/>
                </a:solidFill>
              </a:rPr>
            </a:br>
            <a:r>
              <a:rPr lang="cs-CZ" dirty="0" err="1">
                <a:solidFill>
                  <a:schemeClr val="tx2"/>
                </a:solidFill>
              </a:rPr>
              <a:t>covered</a:t>
            </a:r>
            <a:r>
              <a:rPr lang="cs-CZ" dirty="0">
                <a:solidFill>
                  <a:schemeClr val="tx2"/>
                </a:solidFill>
              </a:rPr>
              <a:t> </a:t>
            </a:r>
            <a:br>
              <a:rPr lang="cs-CZ" dirty="0">
                <a:solidFill>
                  <a:schemeClr val="tx2"/>
                </a:solidFill>
              </a:rPr>
            </a:br>
            <a:r>
              <a:rPr lang="cs-CZ" dirty="0">
                <a:solidFill>
                  <a:schemeClr val="tx2"/>
                </a:solidFill>
              </a:rPr>
              <a:t>in </a:t>
            </a:r>
            <a:r>
              <a:rPr lang="cs-CZ" dirty="0" err="1">
                <a:solidFill>
                  <a:schemeClr val="tx2"/>
                </a:solidFill>
              </a:rPr>
              <a:t>our</a:t>
            </a:r>
            <a:br>
              <a:rPr lang="cs-CZ" dirty="0">
                <a:solidFill>
                  <a:schemeClr val="tx2"/>
                </a:solidFill>
              </a:rPr>
            </a:br>
            <a:r>
              <a:rPr lang="cs-CZ" dirty="0" err="1">
                <a:solidFill>
                  <a:schemeClr val="tx2"/>
                </a:solidFill>
              </a:rPr>
              <a:t>lecture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306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490066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Sa</a:t>
            </a:r>
            <a:r>
              <a:rPr lang="cs-CZ" dirty="0" err="1">
                <a:solidFill>
                  <a:schemeClr val="tx1"/>
                </a:solidFill>
              </a:rPr>
              <a:t>mpling</a:t>
            </a:r>
            <a:r>
              <a:rPr lang="en-GB" dirty="0">
                <a:solidFill>
                  <a:schemeClr val="tx1"/>
                </a:solidFill>
              </a:rPr>
              <a:t> biological materials for biomarker analyses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23528" y="1124744"/>
            <a:ext cx="8291264" cy="2448271"/>
          </a:xfrm>
        </p:spPr>
        <p:txBody>
          <a:bodyPr>
            <a:normAutofit fontScale="47500" lnSpcReduction="20000"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Non-destructive (non-invasive)</a:t>
            </a:r>
            <a:endParaRPr lang="cs-CZ" b="1" dirty="0">
              <a:solidFill>
                <a:schemeClr val="tx2"/>
              </a:solidFill>
            </a:endParaRPr>
          </a:p>
          <a:p>
            <a:pPr lvl="1"/>
            <a:r>
              <a:rPr lang="en-GB" dirty="0"/>
              <a:t>blood / </a:t>
            </a:r>
            <a:r>
              <a:rPr lang="en-GB" dirty="0" err="1"/>
              <a:t>haemolymph</a:t>
            </a:r>
            <a:r>
              <a:rPr lang="en-GB" dirty="0"/>
              <a:t> collection &amp; analyses</a:t>
            </a:r>
            <a:endParaRPr lang="cs-CZ" dirty="0"/>
          </a:p>
          <a:p>
            <a:pPr lvl="1"/>
            <a:r>
              <a:rPr lang="en-GB" dirty="0"/>
              <a:t>skin, feather, hair</a:t>
            </a:r>
            <a:r>
              <a:rPr lang="cs-CZ" dirty="0"/>
              <a:t>, urine</a:t>
            </a:r>
            <a:r>
              <a:rPr lang="en-GB" dirty="0"/>
              <a:t> …</a:t>
            </a:r>
            <a:endParaRPr lang="cs-CZ" dirty="0"/>
          </a:p>
          <a:p>
            <a:pPr lvl="1">
              <a:buNone/>
            </a:pPr>
            <a:r>
              <a:rPr lang="cs-CZ" dirty="0"/>
              <a:t>(</a:t>
            </a:r>
            <a:r>
              <a:rPr lang="en-GB" dirty="0"/>
              <a:t>life of the organism not affected</a:t>
            </a:r>
            <a:r>
              <a:rPr lang="cs-CZ" dirty="0"/>
              <a:t>)</a:t>
            </a:r>
            <a:endParaRPr lang="en-GB" dirty="0"/>
          </a:p>
          <a:p>
            <a:endParaRPr lang="en-GB" dirty="0"/>
          </a:p>
          <a:p>
            <a:r>
              <a:rPr lang="en-GB" b="1" dirty="0">
                <a:solidFill>
                  <a:schemeClr val="tx2"/>
                </a:solidFill>
              </a:rPr>
              <a:t>Destructive (invasive)</a:t>
            </a:r>
            <a:endParaRPr lang="cs-CZ" b="1" dirty="0">
              <a:solidFill>
                <a:schemeClr val="tx2"/>
              </a:solidFill>
            </a:endParaRPr>
          </a:p>
          <a:p>
            <a:pPr lvl="1"/>
            <a:r>
              <a:rPr lang="en-GB" dirty="0"/>
              <a:t>whole animal </a:t>
            </a:r>
            <a:br>
              <a:rPr lang="en-GB" dirty="0"/>
            </a:br>
            <a:r>
              <a:rPr lang="en-GB" dirty="0">
                <a:sym typeface="Wingdings" pitchFamily="2" charset="2"/>
              </a:rPr>
              <a:t> </a:t>
            </a:r>
            <a:r>
              <a:rPr lang="cs-CZ" dirty="0" err="1">
                <a:sym typeface="Wingdings" pitchFamily="2" charset="2"/>
              </a:rPr>
              <a:t>research</a:t>
            </a:r>
            <a:r>
              <a:rPr lang="cs-CZ" dirty="0">
                <a:sym typeface="Wingdings" pitchFamily="2" charset="2"/>
              </a:rPr>
              <a:t> </a:t>
            </a:r>
            <a:r>
              <a:rPr lang="cs-CZ" dirty="0" err="1">
                <a:sym typeface="Wingdings" pitchFamily="2" charset="2"/>
              </a:rPr>
              <a:t>should</a:t>
            </a:r>
            <a:r>
              <a:rPr lang="cs-CZ" dirty="0">
                <a:sym typeface="Wingdings" pitchFamily="2" charset="2"/>
              </a:rPr>
              <a:t> </a:t>
            </a:r>
            <a:r>
              <a:rPr lang="cs-CZ" dirty="0" err="1">
                <a:sym typeface="Wingdings" pitchFamily="2" charset="2"/>
              </a:rPr>
              <a:t>follow</a:t>
            </a:r>
            <a:r>
              <a:rPr lang="cs-CZ" dirty="0">
                <a:sym typeface="Wingdings" pitchFamily="2" charset="2"/>
              </a:rPr>
              <a:t> </a:t>
            </a:r>
            <a:r>
              <a:rPr lang="en-GB" dirty="0">
                <a:solidFill>
                  <a:srgbClr val="00B050"/>
                </a:solidFill>
                <a:sym typeface="Wingdings" pitchFamily="2" charset="2"/>
              </a:rPr>
              <a:t>3R principles</a:t>
            </a:r>
            <a:r>
              <a:rPr lang="cs-CZ" dirty="0">
                <a:solidFill>
                  <a:srgbClr val="00B050"/>
                </a:solidFill>
                <a:sym typeface="Wingdings" pitchFamily="2" charset="2"/>
              </a:rPr>
              <a:t> </a:t>
            </a:r>
            <a:r>
              <a:rPr lang="cs-CZ" dirty="0">
                <a:sym typeface="Wingdings" pitchFamily="2" charset="2"/>
              </a:rPr>
              <a:t>(</a:t>
            </a:r>
            <a:r>
              <a:rPr lang="cs-CZ" dirty="0" err="1">
                <a:sym typeface="Wingdings" pitchFamily="2" charset="2"/>
              </a:rPr>
              <a:t>Replacement</a:t>
            </a:r>
            <a:r>
              <a:rPr lang="cs-CZ" dirty="0">
                <a:sym typeface="Wingdings" pitchFamily="2" charset="2"/>
              </a:rPr>
              <a:t>, </a:t>
            </a:r>
            <a:r>
              <a:rPr lang="cs-CZ" dirty="0" err="1">
                <a:sym typeface="Wingdings" pitchFamily="2" charset="2"/>
              </a:rPr>
              <a:t>Reduction</a:t>
            </a:r>
            <a:r>
              <a:rPr lang="cs-CZ" dirty="0">
                <a:sym typeface="Wingdings" pitchFamily="2" charset="2"/>
              </a:rPr>
              <a:t> and </a:t>
            </a:r>
            <a:r>
              <a:rPr lang="cs-CZ" dirty="0" err="1">
                <a:sym typeface="Wingdings" pitchFamily="2" charset="2"/>
              </a:rPr>
              <a:t>Refinement</a:t>
            </a:r>
            <a:r>
              <a:rPr lang="cs-CZ" dirty="0">
                <a:sym typeface="Wingdings" pitchFamily="2" charset="2"/>
              </a:rPr>
              <a:t>)</a:t>
            </a:r>
          </a:p>
          <a:p>
            <a:pPr marL="457200" lvl="1" indent="0">
              <a:buNone/>
            </a:pPr>
            <a:r>
              <a:rPr lang="en-GB" b="1" dirty="0">
                <a:sym typeface="Wingdings" panose="05000000000000000000" pitchFamily="2" charset="2"/>
              </a:rPr>
              <a:t>	</a:t>
            </a:r>
            <a:r>
              <a:rPr lang="cs-CZ" b="1" dirty="0">
                <a:sym typeface="Wingdings" panose="05000000000000000000" pitchFamily="2" charset="2"/>
              </a:rPr>
              <a:t></a:t>
            </a:r>
            <a:r>
              <a:rPr lang="en-GB" b="1" dirty="0">
                <a:sym typeface="Wingdings" pitchFamily="2" charset="2"/>
              </a:rPr>
              <a:t> maximum use of the </a:t>
            </a:r>
            <a:r>
              <a:rPr lang="cs-CZ" b="1" dirty="0" err="1">
                <a:sym typeface="Wingdings" pitchFamily="2" charset="2"/>
              </a:rPr>
              <a:t>biological</a:t>
            </a:r>
            <a:r>
              <a:rPr lang="cs-CZ" b="1" dirty="0">
                <a:sym typeface="Wingdings" pitchFamily="2" charset="2"/>
              </a:rPr>
              <a:t> </a:t>
            </a:r>
            <a:r>
              <a:rPr lang="en-GB" b="1" dirty="0">
                <a:sym typeface="Wingdings" pitchFamily="2" charset="2"/>
              </a:rPr>
              <a:t>material</a:t>
            </a:r>
          </a:p>
          <a:p>
            <a:pPr lvl="1"/>
            <a:r>
              <a:rPr lang="en-GB" dirty="0">
                <a:solidFill>
                  <a:srgbClr val="00B050"/>
                </a:solidFill>
              </a:rPr>
              <a:t>multiple biomarker evaluation</a:t>
            </a:r>
            <a:br>
              <a:rPr lang="en-GB" dirty="0"/>
            </a:br>
            <a:endParaRPr lang="en-GB" dirty="0"/>
          </a:p>
          <a:p>
            <a:endParaRPr lang="en-GB" dirty="0"/>
          </a:p>
        </p:txBody>
      </p:sp>
      <p:pic>
        <p:nvPicPr>
          <p:cNvPr id="5" name="Picture 5" descr="1851"/>
          <p:cNvPicPr>
            <a:picLocks noChangeAspect="1" noChangeArrowheads="1"/>
          </p:cNvPicPr>
          <p:nvPr/>
        </p:nvPicPr>
        <p:blipFill>
          <a:blip r:embed="rId3" cstate="print"/>
          <a:srcRect l="12408" t="5124" r="14758" b="11774"/>
          <a:stretch>
            <a:fillRect/>
          </a:stretch>
        </p:blipFill>
        <p:spPr bwMode="auto">
          <a:xfrm>
            <a:off x="4572000" y="3154613"/>
            <a:ext cx="4536504" cy="36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448794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3403</TotalTime>
  <Words>676</Words>
  <Application>Microsoft Office PowerPoint</Application>
  <PresentationFormat>On-screen Show (4:3)</PresentationFormat>
  <Paragraphs>120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Tahoma</vt:lpstr>
      <vt:lpstr>Wingdings</vt:lpstr>
      <vt:lpstr>Motiv sady Office</vt:lpstr>
      <vt:lpstr>PowerPoint Presentation</vt:lpstr>
      <vt:lpstr>Definition and applications</vt:lpstr>
      <vt:lpstr>Biomarkers in ECOLOGY / GEOLOGY</vt:lpstr>
      <vt:lpstr>Biomarkers in HUMAN HEALTH</vt:lpstr>
      <vt:lpstr>Biomarkers in TOXICOLOGY </vt:lpstr>
      <vt:lpstr>Biomarkers - classification</vt:lpstr>
      <vt:lpstr>Various biomarker types</vt:lpstr>
      <vt:lpstr>Biomarkers  at different levels of biological organisation</vt:lpstr>
      <vt:lpstr>Sampling biological materials for biomarker analyses</vt:lpstr>
      <vt:lpstr>Biomarkers  &amp; Exposure</vt:lpstr>
      <vt:lpstr>Ideal biomarker</vt:lpstr>
      <vt:lpstr>EXAMPLE - Paracetamol</vt:lpstr>
      <vt:lpstr>EXAMPLE - Paracetamol</vt:lpstr>
      <vt:lpstr>Biomarkers in toxicology – examples / overview (some are discussed in detail in following lectures)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Luděk Bláha</cp:lastModifiedBy>
  <cp:revision>224</cp:revision>
  <dcterms:created xsi:type="dcterms:W3CDTF">2010-05-17T15:27:49Z</dcterms:created>
  <dcterms:modified xsi:type="dcterms:W3CDTF">2024-11-28T11:43:37Z</dcterms:modified>
</cp:coreProperties>
</file>