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9" r:id="rId1"/>
  </p:sldMasterIdLst>
  <p:notesMasterIdLst>
    <p:notesMasterId r:id="rId48"/>
  </p:notesMasterIdLst>
  <p:handoutMasterIdLst>
    <p:handoutMasterId r:id="rId49"/>
  </p:handoutMasterIdLst>
  <p:sldIdLst>
    <p:sldId id="256" r:id="rId2"/>
    <p:sldId id="364" r:id="rId3"/>
    <p:sldId id="359" r:id="rId4"/>
    <p:sldId id="2371" r:id="rId5"/>
    <p:sldId id="366" r:id="rId6"/>
    <p:sldId id="345" r:id="rId7"/>
    <p:sldId id="382" r:id="rId8"/>
    <p:sldId id="361" r:id="rId9"/>
    <p:sldId id="2363" r:id="rId10"/>
    <p:sldId id="344" r:id="rId11"/>
    <p:sldId id="347" r:id="rId12"/>
    <p:sldId id="348" r:id="rId13"/>
    <p:sldId id="258" r:id="rId14"/>
    <p:sldId id="262" r:id="rId15"/>
    <p:sldId id="273" r:id="rId16"/>
    <p:sldId id="281" r:id="rId17"/>
    <p:sldId id="272" r:id="rId18"/>
    <p:sldId id="318" r:id="rId19"/>
    <p:sldId id="2366" r:id="rId20"/>
    <p:sldId id="2365" r:id="rId21"/>
    <p:sldId id="277" r:id="rId22"/>
    <p:sldId id="287" r:id="rId23"/>
    <p:sldId id="261" r:id="rId24"/>
    <p:sldId id="2374" r:id="rId25"/>
    <p:sldId id="2375" r:id="rId26"/>
    <p:sldId id="390" r:id="rId27"/>
    <p:sldId id="369" r:id="rId28"/>
    <p:sldId id="368" r:id="rId29"/>
    <p:sldId id="2369" r:id="rId30"/>
    <p:sldId id="2372" r:id="rId31"/>
    <p:sldId id="2373" r:id="rId32"/>
    <p:sldId id="376" r:id="rId33"/>
    <p:sldId id="388" r:id="rId34"/>
    <p:sldId id="2368" r:id="rId35"/>
    <p:sldId id="374" r:id="rId36"/>
    <p:sldId id="377" r:id="rId37"/>
    <p:sldId id="378" r:id="rId38"/>
    <p:sldId id="2357" r:id="rId39"/>
    <p:sldId id="393" r:id="rId40"/>
    <p:sldId id="2360" r:id="rId41"/>
    <p:sldId id="2359" r:id="rId42"/>
    <p:sldId id="391" r:id="rId43"/>
    <p:sldId id="275" r:id="rId44"/>
    <p:sldId id="2361" r:id="rId45"/>
    <p:sldId id="2355" r:id="rId46"/>
    <p:sldId id="392" r:id="rId4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islav Vrana" initials="BV" lastIdx="1" clrIdx="0">
    <p:extLst>
      <p:ext uri="{19B8F6BF-5375-455C-9EA6-DF929625EA0E}">
        <p15:presenceInfo xmlns:p15="http://schemas.microsoft.com/office/powerpoint/2012/main" userId="Branislav Vrana" providerId="None"/>
      </p:ext>
    </p:extLst>
  </p:cmAuthor>
  <p:cmAuthor id="2" name="Pavla Fialová" initials="PF" lastIdx="13" clrIdx="1">
    <p:extLst>
      <p:ext uri="{19B8F6BF-5375-455C-9EA6-DF929625EA0E}">
        <p15:presenceInfo xmlns:p15="http://schemas.microsoft.com/office/powerpoint/2012/main" userId="Pavla Fial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AEF"/>
    <a:srgbClr val="F01928"/>
    <a:srgbClr val="0000DC"/>
    <a:srgbClr val="00AF3F"/>
    <a:srgbClr val="9DCEFF"/>
    <a:srgbClr val="FFFF9D"/>
    <a:srgbClr val="94C9ED"/>
    <a:srgbClr val="008C78"/>
    <a:srgbClr val="40A9B9"/>
    <a:srgbClr val="46C8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BD033-F931-4FE4-B608-4BC2317622C0}" v="6" dt="2024-10-18T08:32:06.2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66397" autoAdjust="0"/>
  </p:normalViewPr>
  <p:slideViewPr>
    <p:cSldViewPr snapToGrid="0">
      <p:cViewPr varScale="1">
        <p:scale>
          <a:sx n="86" d="100"/>
          <a:sy n="86" d="100"/>
        </p:scale>
        <p:origin x="2177" y="3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15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54" d="100"/>
          <a:sy n="154" d="100"/>
        </p:scale>
        <p:origin x="472" y="-53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stredne%20skoly\ryby%20kontaminace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stredne%20skoly\ryby%20kontaminace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stredne%20skoly\ryby%20kontaminace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cnmuni-my.sharepoint.com/personal/111624_muni_cz/Documents/emise_Leciv_COV_Modrice2018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Koncentrace v tuku</a:t>
            </a:r>
            <a:r>
              <a:rPr lang="sk-SK"/>
              <a:t> (m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g/kg)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Koncentrace v tuku</c:v>
                </c:pt>
              </c:strCache>
            </c:strRef>
          </c:tx>
          <c:spPr>
            <a:gradFill flip="none" rotWithShape="1">
              <a:gsLst>
                <a:gs pos="0">
                  <a:srgbClr val="F01928">
                    <a:shade val="30000"/>
                    <a:satMod val="115000"/>
                  </a:srgbClr>
                </a:gs>
                <a:gs pos="50000">
                  <a:srgbClr val="F01928">
                    <a:shade val="67500"/>
                    <a:satMod val="115000"/>
                  </a:srgbClr>
                </a:gs>
                <a:gs pos="100000">
                  <a:srgbClr val="F01928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štika</c:v>
                </c:pt>
                <c:pt idx="1">
                  <c:v>bolen</c:v>
                </c:pt>
                <c:pt idx="2">
                  <c:v>úhoř</c:v>
                </c:pt>
                <c:pt idx="3">
                  <c:v>parma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157</c:v>
                </c:pt>
                <c:pt idx="2">
                  <c:v>43</c:v>
                </c:pt>
                <c:pt idx="3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1-4ABA-9269-4B0DA6F1D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73766648"/>
        <c:axId val="573766976"/>
      </c:barChart>
      <c:catAx>
        <c:axId val="57376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976"/>
        <c:crosses val="autoZero"/>
        <c:auto val="1"/>
        <c:lblAlgn val="ctr"/>
        <c:lblOffset val="100"/>
        <c:noMultiLvlLbl val="0"/>
      </c:catAx>
      <c:valAx>
        <c:axId val="57376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Koncentrace v tuku</a:t>
            </a:r>
            <a:r>
              <a:rPr lang="sk-SK"/>
              <a:t> (m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g/kg)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Koncentrace v tuku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Sheet1!$A$9:$A$13</c:f>
              <c:strCache>
                <c:ptCount val="5"/>
                <c:pt idx="0">
                  <c:v>cejn</c:v>
                </c:pt>
                <c:pt idx="1">
                  <c:v>kapr</c:v>
                </c:pt>
                <c:pt idx="2">
                  <c:v>amur</c:v>
                </c:pt>
                <c:pt idx="3">
                  <c:v>jelec</c:v>
                </c:pt>
                <c:pt idx="4">
                  <c:v>sumec</c:v>
                </c:pt>
              </c:strCache>
            </c:strRef>
          </c:cat>
          <c:val>
            <c:numRef>
              <c:f>Sheet1!$B$9:$B$13</c:f>
              <c:numCache>
                <c:formatCode>0.00</c:formatCode>
                <c:ptCount val="5"/>
                <c:pt idx="0">
                  <c:v>0.22650000000000001</c:v>
                </c:pt>
                <c:pt idx="1">
                  <c:v>4.1849999999999991E-2</c:v>
                </c:pt>
                <c:pt idx="2">
                  <c:v>6.5133333333333335E-2</c:v>
                </c:pt>
                <c:pt idx="3">
                  <c:v>0.1905</c:v>
                </c:pt>
                <c:pt idx="4">
                  <c:v>1.3822333333333336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D0-4FBB-BB6F-46BE73B7D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73766648"/>
        <c:axId val="573766976"/>
      </c:barChart>
      <c:catAx>
        <c:axId val="57376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976"/>
        <c:crosses val="autoZero"/>
        <c:auto val="1"/>
        <c:lblAlgn val="ctr"/>
        <c:lblOffset val="100"/>
        <c:noMultiLvlLbl val="0"/>
      </c:catAx>
      <c:valAx>
        <c:axId val="57376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Koncentrace v tuku</a:t>
            </a:r>
            <a:r>
              <a:rPr lang="sk-SK"/>
              <a:t> (m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g/kg)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Koncentrace v tuku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Sheet1!$A$9:$A$13</c:f>
              <c:strCache>
                <c:ptCount val="5"/>
                <c:pt idx="0">
                  <c:v>cejn</c:v>
                </c:pt>
                <c:pt idx="1">
                  <c:v>kapr</c:v>
                </c:pt>
                <c:pt idx="2">
                  <c:v>amur</c:v>
                </c:pt>
                <c:pt idx="3">
                  <c:v>jelec</c:v>
                </c:pt>
                <c:pt idx="4">
                  <c:v>sumec</c:v>
                </c:pt>
              </c:strCache>
            </c:strRef>
          </c:cat>
          <c:val>
            <c:numRef>
              <c:f>Sheet1!$B$9:$B$13</c:f>
              <c:numCache>
                <c:formatCode>0.00</c:formatCode>
                <c:ptCount val="5"/>
                <c:pt idx="0">
                  <c:v>0.22650000000000001</c:v>
                </c:pt>
                <c:pt idx="1">
                  <c:v>4.1849999999999991E-2</c:v>
                </c:pt>
                <c:pt idx="2">
                  <c:v>6.5133333333333335E-2</c:v>
                </c:pt>
                <c:pt idx="3">
                  <c:v>0.1905</c:v>
                </c:pt>
                <c:pt idx="4">
                  <c:v>1.3822333333333336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11-46C3-AFFC-DF84FAB14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73766648"/>
        <c:axId val="573766976"/>
      </c:barChart>
      <c:catAx>
        <c:axId val="57376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976"/>
        <c:crosses val="autoZero"/>
        <c:auto val="1"/>
        <c:lblAlgn val="ctr"/>
        <c:lblOffset val="100"/>
        <c:noMultiLvlLbl val="0"/>
      </c:catAx>
      <c:valAx>
        <c:axId val="573766976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[graphs_JDS3_JDS4.xlsx]DDX_JDS4!PivotTable1</c:name>
    <c:fmtId val="10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5509820985692523E-2"/>
          <c:y val="0.10255570711097503"/>
          <c:w val="0.78566709338624263"/>
          <c:h val="0.735690671628379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DDX_JDS4!$B$3:$B$4</c:f>
              <c:strCache>
                <c:ptCount val="1"/>
                <c:pt idx="0">
                  <c:v>opDDE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DDX_JDS4!$A$5:$A$13</c:f>
              <c:strCache>
                <c:ptCount val="9"/>
                <c:pt idx="0">
                  <c:v>Jochenstein </c:v>
                </c:pt>
                <c:pt idx="1">
                  <c:v>Čunovo </c:v>
                </c:pt>
                <c:pt idx="2">
                  <c:v>Budapest M0 </c:v>
                </c:pt>
                <c:pt idx="3">
                  <c:v>Batina </c:v>
                </c:pt>
                <c:pt idx="4">
                  <c:v>Pančevo bridge </c:v>
                </c:pt>
                <c:pt idx="5">
                  <c:v>Kladovo </c:v>
                </c:pt>
                <c:pt idx="6">
                  <c:v>Vidin</c:v>
                </c:pt>
                <c:pt idx="7">
                  <c:v>Ruse </c:v>
                </c:pt>
                <c:pt idx="8">
                  <c:v>Galati </c:v>
                </c:pt>
              </c:strCache>
            </c:strRef>
          </c:cat>
          <c:val>
            <c:numRef>
              <c:f>DDX_JDS4!$B$5:$B$13</c:f>
              <c:numCache>
                <c:formatCode>General</c:formatCode>
                <c:ptCount val="9"/>
                <c:pt idx="0">
                  <c:v>0.5884559699049785</c:v>
                </c:pt>
                <c:pt idx="1">
                  <c:v>0.28330583726500469</c:v>
                </c:pt>
                <c:pt idx="2">
                  <c:v>0.74642708937805946</c:v>
                </c:pt>
                <c:pt idx="3">
                  <c:v>2.0139064678611502</c:v>
                </c:pt>
                <c:pt idx="4">
                  <c:v>1.7501773594784547</c:v>
                </c:pt>
                <c:pt idx="5">
                  <c:v>1.8781921102559902</c:v>
                </c:pt>
                <c:pt idx="6">
                  <c:v>1.8998182223554529</c:v>
                </c:pt>
                <c:pt idx="7">
                  <c:v>2.731924103638165</c:v>
                </c:pt>
                <c:pt idx="8">
                  <c:v>2.2471132718924234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11-4528-A675-1EF895BEFA5D}"/>
            </c:ext>
          </c:extLst>
        </c:ser>
        <c:ser>
          <c:idx val="1"/>
          <c:order val="1"/>
          <c:tx>
            <c:strRef>
              <c:f>DDX_JDS4!$C$3:$C$4</c:f>
              <c:strCache>
                <c:ptCount val="1"/>
                <c:pt idx="0">
                  <c:v>ppDDE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DDX_JDS4!$A$5:$A$13</c:f>
              <c:strCache>
                <c:ptCount val="9"/>
                <c:pt idx="0">
                  <c:v>Jochenstein </c:v>
                </c:pt>
                <c:pt idx="1">
                  <c:v>Čunovo </c:v>
                </c:pt>
                <c:pt idx="2">
                  <c:v>Budapest M0 </c:v>
                </c:pt>
                <c:pt idx="3">
                  <c:v>Batina </c:v>
                </c:pt>
                <c:pt idx="4">
                  <c:v>Pančevo bridge </c:v>
                </c:pt>
                <c:pt idx="5">
                  <c:v>Kladovo </c:v>
                </c:pt>
                <c:pt idx="6">
                  <c:v>Vidin</c:v>
                </c:pt>
                <c:pt idx="7">
                  <c:v>Ruse </c:v>
                </c:pt>
                <c:pt idx="8">
                  <c:v>Galati </c:v>
                </c:pt>
              </c:strCache>
            </c:strRef>
          </c:cat>
          <c:val>
            <c:numRef>
              <c:f>DDX_JDS4!$C$5:$C$13</c:f>
              <c:numCache>
                <c:formatCode>General</c:formatCode>
                <c:ptCount val="9"/>
                <c:pt idx="0">
                  <c:v>4.8187008874155373</c:v>
                </c:pt>
                <c:pt idx="1">
                  <c:v>6.6023743877807295</c:v>
                </c:pt>
                <c:pt idx="2">
                  <c:v>17.308213526088885</c:v>
                </c:pt>
                <c:pt idx="3">
                  <c:v>42.533300680387327</c:v>
                </c:pt>
                <c:pt idx="4">
                  <c:v>30.031215186111933</c:v>
                </c:pt>
                <c:pt idx="5">
                  <c:v>27.513870226368716</c:v>
                </c:pt>
                <c:pt idx="6">
                  <c:v>27.488096699827516</c:v>
                </c:pt>
                <c:pt idx="7">
                  <c:v>75.650801103970551</c:v>
                </c:pt>
                <c:pt idx="8">
                  <c:v>40.062684067938484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11-4528-A675-1EF895BEFA5D}"/>
            </c:ext>
          </c:extLst>
        </c:ser>
        <c:ser>
          <c:idx val="2"/>
          <c:order val="2"/>
          <c:tx>
            <c:strRef>
              <c:f>DDX_JDS4!$D$3:$D$4</c:f>
              <c:strCache>
                <c:ptCount val="1"/>
                <c:pt idx="0">
                  <c:v>opDDD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DDX_JDS4!$A$5:$A$13</c:f>
              <c:strCache>
                <c:ptCount val="9"/>
                <c:pt idx="0">
                  <c:v>Jochenstein </c:v>
                </c:pt>
                <c:pt idx="1">
                  <c:v>Čunovo </c:v>
                </c:pt>
                <c:pt idx="2">
                  <c:v>Budapest M0 </c:v>
                </c:pt>
                <c:pt idx="3">
                  <c:v>Batina </c:v>
                </c:pt>
                <c:pt idx="4">
                  <c:v>Pančevo bridge </c:v>
                </c:pt>
                <c:pt idx="5">
                  <c:v>Kladovo </c:v>
                </c:pt>
                <c:pt idx="6">
                  <c:v>Vidin</c:v>
                </c:pt>
                <c:pt idx="7">
                  <c:v>Ruse </c:v>
                </c:pt>
                <c:pt idx="8">
                  <c:v>Galati </c:v>
                </c:pt>
              </c:strCache>
            </c:strRef>
          </c:cat>
          <c:val>
            <c:numRef>
              <c:f>DDX_JDS4!$D$5:$D$13</c:f>
              <c:numCache>
                <c:formatCode>General</c:formatCode>
                <c:ptCount val="9"/>
                <c:pt idx="0">
                  <c:v>0</c:v>
                </c:pt>
                <c:pt idx="1">
                  <c:v>4.5688562905251322</c:v>
                </c:pt>
                <c:pt idx="2">
                  <c:v>11.415717897125727</c:v>
                </c:pt>
                <c:pt idx="3">
                  <c:v>23.674748767225772</c:v>
                </c:pt>
                <c:pt idx="4">
                  <c:v>25.221633084987175</c:v>
                </c:pt>
                <c:pt idx="5">
                  <c:v>29.633135171779987</c:v>
                </c:pt>
                <c:pt idx="6">
                  <c:v>24.357518100604342</c:v>
                </c:pt>
                <c:pt idx="7">
                  <c:v>17.206460823545459</c:v>
                </c:pt>
                <c:pt idx="8">
                  <c:v>17.187690841192314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11-4528-A675-1EF895BEFA5D}"/>
            </c:ext>
          </c:extLst>
        </c:ser>
        <c:ser>
          <c:idx val="3"/>
          <c:order val="3"/>
          <c:tx>
            <c:strRef>
              <c:f>DDX_JDS4!$E$3:$E$4</c:f>
              <c:strCache>
                <c:ptCount val="1"/>
                <c:pt idx="0">
                  <c:v>ppDDD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DDX_JDS4!$A$5:$A$13</c:f>
              <c:strCache>
                <c:ptCount val="9"/>
                <c:pt idx="0">
                  <c:v>Jochenstein </c:v>
                </c:pt>
                <c:pt idx="1">
                  <c:v>Čunovo </c:v>
                </c:pt>
                <c:pt idx="2">
                  <c:v>Budapest M0 </c:v>
                </c:pt>
                <c:pt idx="3">
                  <c:v>Batina </c:v>
                </c:pt>
                <c:pt idx="4">
                  <c:v>Pančevo bridge </c:v>
                </c:pt>
                <c:pt idx="5">
                  <c:v>Kladovo </c:v>
                </c:pt>
                <c:pt idx="6">
                  <c:v>Vidin</c:v>
                </c:pt>
                <c:pt idx="7">
                  <c:v>Ruse </c:v>
                </c:pt>
                <c:pt idx="8">
                  <c:v>Galati </c:v>
                </c:pt>
              </c:strCache>
            </c:strRef>
          </c:cat>
          <c:val>
            <c:numRef>
              <c:f>DDX_JDS4!$E$5:$E$13</c:f>
              <c:numCache>
                <c:formatCode>General</c:formatCode>
                <c:ptCount val="9"/>
                <c:pt idx="0">
                  <c:v>0</c:v>
                </c:pt>
                <c:pt idx="1">
                  <c:v>10.469027105911858</c:v>
                </c:pt>
                <c:pt idx="2">
                  <c:v>21.43846266722435</c:v>
                </c:pt>
                <c:pt idx="3">
                  <c:v>66.510249901577239</c:v>
                </c:pt>
                <c:pt idx="4">
                  <c:v>49.514164397371069</c:v>
                </c:pt>
                <c:pt idx="5">
                  <c:v>58.918842822575108</c:v>
                </c:pt>
                <c:pt idx="6">
                  <c:v>54.251596080415773</c:v>
                </c:pt>
                <c:pt idx="7">
                  <c:v>47.97780387337378</c:v>
                </c:pt>
                <c:pt idx="8">
                  <c:v>47.292203214211646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11-4528-A675-1EF895BEFA5D}"/>
            </c:ext>
          </c:extLst>
        </c:ser>
        <c:ser>
          <c:idx val="4"/>
          <c:order val="4"/>
          <c:tx>
            <c:strRef>
              <c:f>DDX_JDS4!$F$3:$F$4</c:f>
              <c:strCache>
                <c:ptCount val="1"/>
                <c:pt idx="0">
                  <c:v>opDDT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DDX_JDS4!$A$5:$A$13</c:f>
              <c:strCache>
                <c:ptCount val="9"/>
                <c:pt idx="0">
                  <c:v>Jochenstein </c:v>
                </c:pt>
                <c:pt idx="1">
                  <c:v>Čunovo </c:v>
                </c:pt>
                <c:pt idx="2">
                  <c:v>Budapest M0 </c:v>
                </c:pt>
                <c:pt idx="3">
                  <c:v>Batina </c:v>
                </c:pt>
                <c:pt idx="4">
                  <c:v>Pančevo bridge </c:v>
                </c:pt>
                <c:pt idx="5">
                  <c:v>Kladovo </c:v>
                </c:pt>
                <c:pt idx="6">
                  <c:v>Vidin</c:v>
                </c:pt>
                <c:pt idx="7">
                  <c:v>Ruse </c:v>
                </c:pt>
                <c:pt idx="8">
                  <c:v>Galati </c:v>
                </c:pt>
              </c:strCache>
            </c:strRef>
          </c:cat>
          <c:val>
            <c:numRef>
              <c:f>DDX_JDS4!$F$5:$F$13</c:f>
              <c:numCache>
                <c:formatCode>General</c:formatCode>
                <c:ptCount val="9"/>
                <c:pt idx="0">
                  <c:v>0</c:v>
                </c:pt>
                <c:pt idx="1">
                  <c:v>0.98357414693800715</c:v>
                </c:pt>
                <c:pt idx="2">
                  <c:v>1.9614941754477859</c:v>
                </c:pt>
                <c:pt idx="3">
                  <c:v>5.4276251926048511</c:v>
                </c:pt>
                <c:pt idx="4">
                  <c:v>4.0983533297563</c:v>
                </c:pt>
                <c:pt idx="5">
                  <c:v>5.751851126526474</c:v>
                </c:pt>
                <c:pt idx="6">
                  <c:v>5.6752564581347649</c:v>
                </c:pt>
                <c:pt idx="7">
                  <c:v>5.0149453789871297</c:v>
                </c:pt>
                <c:pt idx="8">
                  <c:v>3.4504973101984411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11-4528-A675-1EF895BEFA5D}"/>
            </c:ext>
          </c:extLst>
        </c:ser>
        <c:ser>
          <c:idx val="5"/>
          <c:order val="5"/>
          <c:tx>
            <c:strRef>
              <c:f>DDX_JDS4!$G$3:$G$4</c:f>
              <c:strCache>
                <c:ptCount val="1"/>
                <c:pt idx="0">
                  <c:v>ppDDT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DDX_JDS4!$A$5:$A$13</c:f>
              <c:strCache>
                <c:ptCount val="9"/>
                <c:pt idx="0">
                  <c:v>Jochenstein </c:v>
                </c:pt>
                <c:pt idx="1">
                  <c:v>Čunovo </c:v>
                </c:pt>
                <c:pt idx="2">
                  <c:v>Budapest M0 </c:v>
                </c:pt>
                <c:pt idx="3">
                  <c:v>Batina </c:v>
                </c:pt>
                <c:pt idx="4">
                  <c:v>Pančevo bridge </c:v>
                </c:pt>
                <c:pt idx="5">
                  <c:v>Kladovo </c:v>
                </c:pt>
                <c:pt idx="6">
                  <c:v>Vidin</c:v>
                </c:pt>
                <c:pt idx="7">
                  <c:v>Ruse </c:v>
                </c:pt>
                <c:pt idx="8">
                  <c:v>Galati </c:v>
                </c:pt>
              </c:strCache>
            </c:strRef>
          </c:cat>
          <c:val>
            <c:numRef>
              <c:f>DDX_JDS4!$G$5:$G$13</c:f>
              <c:numCache>
                <c:formatCode>General</c:formatCode>
                <c:ptCount val="9"/>
                <c:pt idx="0">
                  <c:v>0</c:v>
                </c:pt>
                <c:pt idx="1">
                  <c:v>1.6108806206743906</c:v>
                </c:pt>
                <c:pt idx="2">
                  <c:v>2.8475737168392206</c:v>
                </c:pt>
                <c:pt idx="3">
                  <c:v>7.2722926355474247</c:v>
                </c:pt>
                <c:pt idx="4">
                  <c:v>5.8997738206344739</c:v>
                </c:pt>
                <c:pt idx="5">
                  <c:v>7.7061431353154344</c:v>
                </c:pt>
                <c:pt idx="6">
                  <c:v>11.785621993384382</c:v>
                </c:pt>
                <c:pt idx="7">
                  <c:v>13.348525837008777</c:v>
                </c:pt>
                <c:pt idx="8">
                  <c:v>5.3285030257754498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611-4528-A675-1EF895BEF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1496175"/>
        <c:axId val="1634983855"/>
      </c:barChart>
      <c:catAx>
        <c:axId val="184149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4983855"/>
        <c:crosses val="autoZero"/>
        <c:auto val="1"/>
        <c:lblAlgn val="ctr"/>
        <c:lblOffset val="100"/>
        <c:noMultiLvlLbl val="0"/>
      </c:catAx>
      <c:valAx>
        <c:axId val="1634983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Concentration</a:t>
                </a:r>
                <a:r>
                  <a:rPr lang="en-US" sz="1200" baseline="0">
                    <a:solidFill>
                      <a:sysClr val="windowText" lastClr="000000"/>
                    </a:solidFill>
                  </a:rPr>
                  <a:t> (</a:t>
                </a:r>
                <a:r>
                  <a:rPr lang="sk-SK" sz="1200" baseline="0">
                    <a:solidFill>
                      <a:sysClr val="windowText" lastClr="000000"/>
                    </a:solidFill>
                  </a:rPr>
                  <a:t>p</a:t>
                </a:r>
                <a:r>
                  <a:rPr lang="en-US" sz="1200" baseline="0">
                    <a:solidFill>
                      <a:sysClr val="windowText" lastClr="000000"/>
                    </a:solidFill>
                  </a:rPr>
                  <a:t>g/L)</a:t>
                </a:r>
                <a:endParaRPr lang="en-US" sz="12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49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19789163238083"/>
          <c:y val="0.32586730789363683"/>
          <c:w val="0.12061413191902455"/>
          <c:h val="0.49822737877949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[emise_Leciv_COV_Modrice2018.xlsx]pivot!PivotTable2</c:name>
    <c:fmtId val="7"/>
  </c:pivotSource>
  <c:chart>
    <c:autoTitleDeleted val="1"/>
    <c:pivotFmts>
      <c:pivotFmt>
        <c:idx val="0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pivot!$A$4:$A$13</c:f>
              <c:strCache>
                <c:ptCount val="9"/>
                <c:pt idx="0">
                  <c:v>nervový systém</c:v>
                </c:pt>
                <c:pt idx="1">
                  <c:v>kardiovaskulární</c:v>
                </c:pt>
                <c:pt idx="2">
                  <c:v>antibiotika</c:v>
                </c:pt>
                <c:pt idx="3">
                  <c:v>protizánětové</c:v>
                </c:pt>
                <c:pt idx="4">
                  <c:v>metabolit</c:v>
                </c:pt>
                <c:pt idx="5">
                  <c:v>dýchací systém</c:v>
                </c:pt>
                <c:pt idx="6">
                  <c:v>trávící trakt</c:v>
                </c:pt>
                <c:pt idx="7">
                  <c:v>urologika</c:v>
                </c:pt>
                <c:pt idx="8">
                  <c:v>ostatní</c:v>
                </c:pt>
              </c:strCache>
            </c:strRef>
          </c:cat>
          <c:val>
            <c:numRef>
              <c:f>pivot!$B$4:$B$13</c:f>
              <c:numCache>
                <c:formatCode>0.0</c:formatCode>
                <c:ptCount val="9"/>
                <c:pt idx="0">
                  <c:v>564.82362287348644</c:v>
                </c:pt>
                <c:pt idx="1">
                  <c:v>125.48804395892977</c:v>
                </c:pt>
                <c:pt idx="2">
                  <c:v>119.02996982365305</c:v>
                </c:pt>
                <c:pt idx="3">
                  <c:v>59.014674403889344</c:v>
                </c:pt>
                <c:pt idx="4">
                  <c:v>68.097662919431841</c:v>
                </c:pt>
                <c:pt idx="5">
                  <c:v>28.996814310216518</c:v>
                </c:pt>
                <c:pt idx="6">
                  <c:v>0.12406956077126818</c:v>
                </c:pt>
                <c:pt idx="7">
                  <c:v>0.17519462358219726</c:v>
                </c:pt>
                <c:pt idx="8">
                  <c:v>13.885989136961307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7-4948-8195-A7EE2DC84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9723247"/>
        <c:axId val="1869723727"/>
      </c:barChart>
      <c:catAx>
        <c:axId val="186972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723727"/>
        <c:crosses val="autoZero"/>
        <c:auto val="1"/>
        <c:lblAlgn val="ctr"/>
        <c:lblOffset val="100"/>
        <c:noMultiLvlLbl val="0"/>
      </c:catAx>
      <c:valAx>
        <c:axId val="1869723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>
                    <a:solidFill>
                      <a:sysClr val="windowText" lastClr="000000"/>
                    </a:solidFill>
                  </a:rPr>
                  <a:t>Emise kg/rok</a:t>
                </a:r>
                <a:endParaRPr lang="en-US" sz="14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723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1-17T14:56:38.833" idx="12">
    <p:pos x="10" y="10"/>
    <p:text>Neměly by tu být 4 teploměry? Nebo pokud se ten úplně vpravo vztahuje k té rybě, tak bych ho dala pod ni.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245393-7DA3-488E-855F-20F7B34A1B5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924797-F863-4183-8CB8-FBAF4B7C1389}">
      <dgm:prSet/>
      <dgm:spPr/>
      <dgm:t>
        <a:bodyPr/>
        <a:lstStyle/>
        <a:p>
          <a:r>
            <a:rPr lang="en-US" b="1" dirty="0" err="1"/>
            <a:t>Metodika</a:t>
          </a:r>
          <a:r>
            <a:rPr lang="en-US" b="1" dirty="0"/>
            <a:t>: </a:t>
          </a:r>
          <a:r>
            <a:rPr lang="en-US" dirty="0" err="1"/>
            <a:t>terénní</a:t>
          </a:r>
          <a:r>
            <a:rPr lang="en-US" dirty="0"/>
            <a:t> </a:t>
          </a:r>
          <a:r>
            <a:rPr lang="en-US" dirty="0" err="1"/>
            <a:t>měření</a:t>
          </a:r>
          <a:r>
            <a:rPr lang="en-US" dirty="0"/>
            <a:t>, </a:t>
          </a:r>
          <a:r>
            <a:rPr lang="en-US" dirty="0" err="1"/>
            <a:t>pasivní</a:t>
          </a:r>
          <a:r>
            <a:rPr lang="en-US" dirty="0"/>
            <a:t> </a:t>
          </a:r>
          <a:r>
            <a:rPr lang="en-US" dirty="0" err="1"/>
            <a:t>odběry</a:t>
          </a:r>
          <a:r>
            <a:rPr lang="en-US" dirty="0"/>
            <a:t> </a:t>
          </a:r>
          <a:r>
            <a:rPr lang="en-US" dirty="0" err="1"/>
            <a:t>ve</a:t>
          </a:r>
          <a:r>
            <a:rPr lang="en-US" dirty="0"/>
            <a:t> </a:t>
          </a:r>
          <a:r>
            <a:rPr lang="en-US" dirty="0" err="1"/>
            <a:t>vodě</a:t>
          </a:r>
          <a:br>
            <a:rPr lang="cs-CZ" dirty="0"/>
          </a:br>
          <a:r>
            <a:rPr lang="en-US" dirty="0"/>
            <a:t> a </a:t>
          </a:r>
          <a:r>
            <a:rPr lang="cs-CZ" dirty="0"/>
            <a:t>v </a:t>
          </a:r>
          <a:r>
            <a:rPr lang="en-US" dirty="0" err="1"/>
            <a:t>rybách</a:t>
          </a:r>
          <a:r>
            <a:rPr lang="en-US" dirty="0"/>
            <a:t>, </a:t>
          </a:r>
          <a:r>
            <a:rPr lang="en-US" dirty="0" err="1"/>
            <a:t>chemický</a:t>
          </a:r>
          <a:r>
            <a:rPr lang="en-US" dirty="0"/>
            <a:t> </a:t>
          </a:r>
          <a:r>
            <a:rPr lang="en-US" dirty="0" err="1"/>
            <a:t>rozbor</a:t>
          </a:r>
          <a:endParaRPr lang="en-US" dirty="0"/>
        </a:p>
      </dgm:t>
    </dgm:pt>
    <dgm:pt modelId="{BBC67848-5AF7-4D13-A0C3-0B044BC51E84}" type="parTrans" cxnId="{2E3DC16B-AA9B-4422-9335-36DA8AF5F7BD}">
      <dgm:prSet/>
      <dgm:spPr/>
      <dgm:t>
        <a:bodyPr/>
        <a:lstStyle/>
        <a:p>
          <a:endParaRPr lang="en-US"/>
        </a:p>
      </dgm:t>
    </dgm:pt>
    <dgm:pt modelId="{7CD21DC6-F28D-4D72-A4E1-DF2E0363EB0D}" type="sibTrans" cxnId="{2E3DC16B-AA9B-4422-9335-36DA8AF5F7BD}">
      <dgm:prSet/>
      <dgm:spPr/>
      <dgm:t>
        <a:bodyPr/>
        <a:lstStyle/>
        <a:p>
          <a:endParaRPr lang="en-US"/>
        </a:p>
      </dgm:t>
    </dgm:pt>
    <dgm:pt modelId="{A2DA6FC4-FD72-4DC8-8588-483837A5BED8}">
      <dgm:prSet/>
      <dgm:spPr/>
      <dgm:t>
        <a:bodyPr/>
        <a:lstStyle/>
        <a:p>
          <a:r>
            <a:rPr lang="cs-CZ" b="1" dirty="0"/>
            <a:t>Zjištění</a:t>
          </a:r>
          <a:r>
            <a:rPr lang="en-US" b="1" dirty="0"/>
            <a:t>: </a:t>
          </a:r>
          <a:r>
            <a:rPr lang="en-US" b="0" dirty="0" err="1"/>
            <a:t>Trofick</a:t>
          </a:r>
          <a:r>
            <a:rPr lang="cs-CZ" b="0" dirty="0"/>
            <a:t>á</a:t>
          </a:r>
          <a:r>
            <a:rPr lang="en-US" b="0" dirty="0"/>
            <a:t> </a:t>
          </a:r>
          <a:r>
            <a:rPr lang="cs-CZ" b="0" dirty="0" err="1"/>
            <a:t>magnifikace</a:t>
          </a:r>
          <a:r>
            <a:rPr lang="en-US" b="0" dirty="0"/>
            <a:t> </a:t>
          </a:r>
          <a:r>
            <a:rPr lang="en-US" b="0" dirty="0" err="1"/>
            <a:t>ve</a:t>
          </a:r>
          <a:r>
            <a:rPr lang="en-US" b="0" dirty="0"/>
            <a:t> </a:t>
          </a:r>
          <a:r>
            <a:rPr lang="en-US" b="0" dirty="0" err="1"/>
            <a:t>sladkovodních</a:t>
          </a:r>
          <a:r>
            <a:rPr lang="en-US" b="0" dirty="0"/>
            <a:t> </a:t>
          </a:r>
          <a:r>
            <a:rPr lang="en-US" b="0" dirty="0" err="1"/>
            <a:t>potravních</a:t>
          </a:r>
          <a:r>
            <a:rPr lang="en-US" b="0" dirty="0"/>
            <a:t> </a:t>
          </a:r>
          <a:r>
            <a:rPr lang="en-US" b="0" dirty="0" err="1"/>
            <a:t>řetězcích</a:t>
          </a:r>
          <a:r>
            <a:rPr lang="en-US" b="0" dirty="0"/>
            <a:t> </a:t>
          </a:r>
          <a:r>
            <a:rPr lang="en-US" b="0" dirty="0" err="1"/>
            <a:t>jen</a:t>
          </a:r>
          <a:r>
            <a:rPr lang="en-US" b="0" dirty="0"/>
            <a:t> </a:t>
          </a:r>
          <a:r>
            <a:rPr lang="en-US" b="0" dirty="0" err="1"/>
            <a:t>zřídka</a:t>
          </a:r>
          <a:r>
            <a:rPr lang="en-US" b="0" dirty="0"/>
            <a:t> z</a:t>
          </a:r>
          <a:r>
            <a:rPr lang="cs-CZ" b="0" dirty="0"/>
            <a:t>výší úroveň</a:t>
          </a:r>
          <a:r>
            <a:rPr lang="en-US" b="0" dirty="0"/>
            <a:t> </a:t>
          </a:r>
          <a:r>
            <a:rPr lang="en-US" b="0" dirty="0" err="1"/>
            <a:t>perzistentních</a:t>
          </a:r>
          <a:r>
            <a:rPr lang="en-US" b="0" dirty="0"/>
            <a:t> HOC v </a:t>
          </a:r>
          <a:r>
            <a:rPr lang="en-US" b="0" dirty="0" err="1"/>
            <a:t>rybách</a:t>
          </a:r>
          <a:r>
            <a:rPr lang="en-US" b="0" dirty="0"/>
            <a:t> </a:t>
          </a:r>
          <a:r>
            <a:rPr lang="en-US" b="0" dirty="0" err="1"/>
            <a:t>nad</a:t>
          </a:r>
          <a:r>
            <a:rPr lang="en-US" b="0" dirty="0"/>
            <a:t> </a:t>
          </a:r>
          <a:r>
            <a:rPr lang="cs-CZ" b="0" dirty="0"/>
            <a:t>úroveň v</a:t>
          </a:r>
          <a:r>
            <a:rPr lang="en-US" b="0" dirty="0"/>
            <a:t> </a:t>
          </a:r>
          <a:r>
            <a:rPr lang="cs-CZ" b="0" dirty="0"/>
            <a:t>jejich </a:t>
          </a:r>
          <a:r>
            <a:rPr lang="en-US" b="0" dirty="0" err="1"/>
            <a:t>prostředí</a:t>
          </a:r>
          <a:r>
            <a:rPr lang="sk-SK" b="0" dirty="0"/>
            <a:t>.  </a:t>
          </a:r>
          <a:endParaRPr lang="en-US" b="0" dirty="0"/>
        </a:p>
      </dgm:t>
    </dgm:pt>
    <dgm:pt modelId="{150F3ABD-5738-4DF3-B560-6C2521AD2CE7}" type="parTrans" cxnId="{33408343-9DF1-45C6-9356-0314977B7ADD}">
      <dgm:prSet/>
      <dgm:spPr/>
      <dgm:t>
        <a:bodyPr/>
        <a:lstStyle/>
        <a:p>
          <a:endParaRPr lang="en-US"/>
        </a:p>
      </dgm:t>
    </dgm:pt>
    <dgm:pt modelId="{55EBA63B-6AB6-483C-95AA-D0601103A9CE}" type="sibTrans" cxnId="{33408343-9DF1-45C6-9356-0314977B7ADD}">
      <dgm:prSet/>
      <dgm:spPr/>
      <dgm:t>
        <a:bodyPr/>
        <a:lstStyle/>
        <a:p>
          <a:endParaRPr lang="en-US"/>
        </a:p>
      </dgm:t>
    </dgm:pt>
    <dgm:pt modelId="{E4811881-EB1C-4566-AE50-003C82AD194E}" type="pres">
      <dgm:prSet presAssocID="{27245393-7DA3-488E-855F-20F7B34A1B59}" presName="Name0" presStyleCnt="0">
        <dgm:presLayoutVars>
          <dgm:dir/>
          <dgm:resizeHandles val="exact"/>
        </dgm:presLayoutVars>
      </dgm:prSet>
      <dgm:spPr/>
    </dgm:pt>
    <dgm:pt modelId="{C7ECF7C3-3E0A-4978-A3E2-16ED8EE3E696}" type="pres">
      <dgm:prSet presAssocID="{21924797-F863-4183-8CB8-FBAF4B7C1389}" presName="node" presStyleLbl="node1" presStyleIdx="0" presStyleCnt="2">
        <dgm:presLayoutVars>
          <dgm:bulletEnabled val="1"/>
        </dgm:presLayoutVars>
      </dgm:prSet>
      <dgm:spPr/>
    </dgm:pt>
    <dgm:pt modelId="{CDF26271-D6CD-4EFE-802A-DD8A2F56DA61}" type="pres">
      <dgm:prSet presAssocID="{7CD21DC6-F28D-4D72-A4E1-DF2E0363EB0D}" presName="sibTrans" presStyleLbl="sibTrans2D1" presStyleIdx="0" presStyleCnt="1"/>
      <dgm:spPr/>
    </dgm:pt>
    <dgm:pt modelId="{053668F7-5923-455F-8CEE-B58A368B3C09}" type="pres">
      <dgm:prSet presAssocID="{7CD21DC6-F28D-4D72-A4E1-DF2E0363EB0D}" presName="connectorText" presStyleLbl="sibTrans2D1" presStyleIdx="0" presStyleCnt="1"/>
      <dgm:spPr/>
    </dgm:pt>
    <dgm:pt modelId="{2DA9EC21-68C4-4D90-9701-1093614609E0}" type="pres">
      <dgm:prSet presAssocID="{A2DA6FC4-FD72-4DC8-8588-483837A5BED8}" presName="node" presStyleLbl="node1" presStyleIdx="1" presStyleCnt="2">
        <dgm:presLayoutVars>
          <dgm:bulletEnabled val="1"/>
        </dgm:presLayoutVars>
      </dgm:prSet>
      <dgm:spPr/>
    </dgm:pt>
  </dgm:ptLst>
  <dgm:cxnLst>
    <dgm:cxn modelId="{4129485F-019D-4C71-B345-7D9717E77513}" type="presOf" srcId="{A2DA6FC4-FD72-4DC8-8588-483837A5BED8}" destId="{2DA9EC21-68C4-4D90-9701-1093614609E0}" srcOrd="0" destOrd="0" presId="urn:microsoft.com/office/officeart/2005/8/layout/process1"/>
    <dgm:cxn modelId="{F7D8C25F-6F0E-4739-98C1-895DA2041343}" type="presOf" srcId="{7CD21DC6-F28D-4D72-A4E1-DF2E0363EB0D}" destId="{CDF26271-D6CD-4EFE-802A-DD8A2F56DA61}" srcOrd="0" destOrd="0" presId="urn:microsoft.com/office/officeart/2005/8/layout/process1"/>
    <dgm:cxn modelId="{33408343-9DF1-45C6-9356-0314977B7ADD}" srcId="{27245393-7DA3-488E-855F-20F7B34A1B59}" destId="{A2DA6FC4-FD72-4DC8-8588-483837A5BED8}" srcOrd="1" destOrd="0" parTransId="{150F3ABD-5738-4DF3-B560-6C2521AD2CE7}" sibTransId="{55EBA63B-6AB6-483C-95AA-D0601103A9CE}"/>
    <dgm:cxn modelId="{2E3DC16B-AA9B-4422-9335-36DA8AF5F7BD}" srcId="{27245393-7DA3-488E-855F-20F7B34A1B59}" destId="{21924797-F863-4183-8CB8-FBAF4B7C1389}" srcOrd="0" destOrd="0" parTransId="{BBC67848-5AF7-4D13-A0C3-0B044BC51E84}" sibTransId="{7CD21DC6-F28D-4D72-A4E1-DF2E0363EB0D}"/>
    <dgm:cxn modelId="{8DB515AC-3A7A-4CE6-B078-6B7151791614}" type="presOf" srcId="{7CD21DC6-F28D-4D72-A4E1-DF2E0363EB0D}" destId="{053668F7-5923-455F-8CEE-B58A368B3C09}" srcOrd="1" destOrd="0" presId="urn:microsoft.com/office/officeart/2005/8/layout/process1"/>
    <dgm:cxn modelId="{07586CD1-3DAE-4540-9999-E2A5E7D52F49}" type="presOf" srcId="{27245393-7DA3-488E-855F-20F7B34A1B59}" destId="{E4811881-EB1C-4566-AE50-003C82AD194E}" srcOrd="0" destOrd="0" presId="urn:microsoft.com/office/officeart/2005/8/layout/process1"/>
    <dgm:cxn modelId="{10033DF7-45AF-447B-81CC-C6A9FE4A9EEF}" type="presOf" srcId="{21924797-F863-4183-8CB8-FBAF4B7C1389}" destId="{C7ECF7C3-3E0A-4978-A3E2-16ED8EE3E696}" srcOrd="0" destOrd="0" presId="urn:microsoft.com/office/officeart/2005/8/layout/process1"/>
    <dgm:cxn modelId="{4D70F6F6-8AC1-4D4E-A2A0-A7F70F8B7B7A}" type="presParOf" srcId="{E4811881-EB1C-4566-AE50-003C82AD194E}" destId="{C7ECF7C3-3E0A-4978-A3E2-16ED8EE3E696}" srcOrd="0" destOrd="0" presId="urn:microsoft.com/office/officeart/2005/8/layout/process1"/>
    <dgm:cxn modelId="{884D8FF9-40EF-4EE4-B641-60E11E0E8240}" type="presParOf" srcId="{E4811881-EB1C-4566-AE50-003C82AD194E}" destId="{CDF26271-D6CD-4EFE-802A-DD8A2F56DA61}" srcOrd="1" destOrd="0" presId="urn:microsoft.com/office/officeart/2005/8/layout/process1"/>
    <dgm:cxn modelId="{0695E061-9C64-481F-ADF7-2C5BB876E264}" type="presParOf" srcId="{CDF26271-D6CD-4EFE-802A-DD8A2F56DA61}" destId="{053668F7-5923-455F-8CEE-B58A368B3C09}" srcOrd="0" destOrd="0" presId="urn:microsoft.com/office/officeart/2005/8/layout/process1"/>
    <dgm:cxn modelId="{F643B20D-0FFF-43B7-B767-AEBE4566DF02}" type="presParOf" srcId="{E4811881-EB1C-4566-AE50-003C82AD194E}" destId="{2DA9EC21-68C4-4D90-9701-1093614609E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A4471F-3206-42B0-AC7B-C165F97698E2}" type="doc">
      <dgm:prSet loTypeId="urn:microsoft.com/office/officeart/2005/8/layout/radial5" loCatId="cycle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cs-CZ"/>
        </a:p>
      </dgm:t>
    </dgm:pt>
    <dgm:pt modelId="{EC2EB34D-A800-4DC7-AAA4-7D26B88ED0B6}">
      <dgm:prSet phldrT="[Text]" phldr="1" custT="1"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BEDF593F-C8F6-46CF-B00E-731905ABEC37}" type="parTrans" cxnId="{76B7B004-07E8-4D32-8E27-15D9484C1723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5E4B451E-D2E7-475D-B5F0-AFE40AE584AA}" type="sibTrans" cxnId="{76B7B004-07E8-4D32-8E27-15D9484C1723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EEBCF299-DC38-4AEE-9FFA-AB703073AE3C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2400" b="1">
              <a:latin typeface="+mn-lt"/>
            </a:rPr>
            <a:t>Lokální</a:t>
          </a:r>
          <a:endParaRPr lang="cs-CZ" sz="2400" b="1" dirty="0">
            <a:latin typeface="+mn-lt"/>
          </a:endParaRPr>
        </a:p>
      </dgm:t>
    </dgm:pt>
    <dgm:pt modelId="{5F241FD9-82A9-43B5-9F80-77C580876CC3}" type="parTrans" cxnId="{0151B8E9-CF6B-48EA-AAEF-860A763979CD}">
      <dgm:prSet custT="1"/>
      <dgm:spPr>
        <a:solidFill>
          <a:srgbClr val="FF0000"/>
        </a:solidFill>
      </dgm:spPr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C5CEB760-19AA-4139-A6FC-F4F8F7DA20E5}" type="sibTrans" cxnId="{0151B8E9-CF6B-48EA-AAEF-860A763979CD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2CA3E72C-99B6-40BD-BC72-BE0409711D22}">
      <dgm:prSet phldrT="[Text]" custT="1"/>
      <dgm:spPr>
        <a:solidFill>
          <a:srgbClr val="00B0F0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Regionální</a:t>
          </a:r>
        </a:p>
      </dgm:t>
    </dgm:pt>
    <dgm:pt modelId="{1881A555-5A1F-468F-BAE4-FE87CFD26F90}" type="parTrans" cxnId="{044A4D64-9910-4506-B48F-00BCE967970E}">
      <dgm:prSet custT="1"/>
      <dgm:spPr>
        <a:solidFill>
          <a:srgbClr val="FF0000"/>
        </a:solidFill>
      </dgm:spPr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3D4C6CCF-4B40-48AE-A190-A2DC771E3C85}" type="sibTrans" cxnId="{044A4D64-9910-4506-B48F-00BCE967970E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20BCA87A-2E75-4800-BA7A-57566624A508}">
      <dgm:prSet phldrT="[Text]" custT="1"/>
      <dgm:spPr>
        <a:solidFill>
          <a:srgbClr val="00B0F0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Globální</a:t>
          </a:r>
        </a:p>
      </dgm:t>
    </dgm:pt>
    <dgm:pt modelId="{7F01C3CD-FFF2-448E-99F8-09B1629B3F04}" type="parTrans" cxnId="{82A768D6-0434-4088-9445-6F1EE23ABF1E}">
      <dgm:prSet custT="1"/>
      <dgm:spPr>
        <a:solidFill>
          <a:srgbClr val="FF0000"/>
        </a:solidFill>
      </dgm:spPr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81A5895F-B8C2-48F7-8513-212119413F85}" type="sibTrans" cxnId="{82A768D6-0434-4088-9445-6F1EE23ABF1E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BCEBB132-F04E-49D1-AF0B-23F501AA0954}" type="pres">
      <dgm:prSet presAssocID="{E7A4471F-3206-42B0-AC7B-C165F97698E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059D010-9D7C-4856-82E0-DAD8C7034DDE}" type="pres">
      <dgm:prSet presAssocID="{EC2EB34D-A800-4DC7-AAA4-7D26B88ED0B6}" presName="centerShape" presStyleLbl="node0" presStyleIdx="0" presStyleCnt="1"/>
      <dgm:spPr/>
    </dgm:pt>
    <dgm:pt modelId="{56599A68-C392-4287-AB26-98D83CEFE675}" type="pres">
      <dgm:prSet presAssocID="{5F241FD9-82A9-43B5-9F80-77C580876CC3}" presName="parTrans" presStyleLbl="sibTrans2D1" presStyleIdx="0" presStyleCnt="3" custScaleX="148878" custScaleY="125949"/>
      <dgm:spPr/>
    </dgm:pt>
    <dgm:pt modelId="{58A40165-68B7-4317-AFFD-7AE3A4496C66}" type="pres">
      <dgm:prSet presAssocID="{5F241FD9-82A9-43B5-9F80-77C580876CC3}" presName="connectorText" presStyleLbl="sibTrans2D1" presStyleIdx="0" presStyleCnt="3"/>
      <dgm:spPr/>
    </dgm:pt>
    <dgm:pt modelId="{C6E8E560-844F-493A-B8EA-60E469AB61B5}" type="pres">
      <dgm:prSet presAssocID="{EEBCF299-DC38-4AEE-9FFA-AB703073AE3C}" presName="node" presStyleLbl="node1" presStyleIdx="0" presStyleCnt="3" custScaleX="133334" custScaleY="110806">
        <dgm:presLayoutVars>
          <dgm:bulletEnabled val="1"/>
        </dgm:presLayoutVars>
      </dgm:prSet>
      <dgm:spPr/>
    </dgm:pt>
    <dgm:pt modelId="{14A093EF-DCCD-450C-9369-4980C388E9B1}" type="pres">
      <dgm:prSet presAssocID="{1881A555-5A1F-468F-BAE4-FE87CFD26F90}" presName="parTrans" presStyleLbl="sibTrans2D1" presStyleIdx="1" presStyleCnt="3" custScaleX="156196" custScaleY="120095" custLinFactNeighborX="36107" custLinFactNeighborY="-33385"/>
      <dgm:spPr/>
    </dgm:pt>
    <dgm:pt modelId="{9E893E19-F15B-4474-AA45-7BFE66D202D2}" type="pres">
      <dgm:prSet presAssocID="{1881A555-5A1F-468F-BAE4-FE87CFD26F90}" presName="connectorText" presStyleLbl="sibTrans2D1" presStyleIdx="1" presStyleCnt="3"/>
      <dgm:spPr/>
    </dgm:pt>
    <dgm:pt modelId="{F2AEF250-587D-481D-850A-33A8E87AC75F}" type="pres">
      <dgm:prSet presAssocID="{2CA3E72C-99B6-40BD-BC72-BE0409711D22}" presName="node" presStyleLbl="node1" presStyleIdx="1" presStyleCnt="3" custScaleX="145397" custScaleY="106337" custRadScaleRad="112260" custRadScaleInc="-17695">
        <dgm:presLayoutVars>
          <dgm:bulletEnabled val="1"/>
        </dgm:presLayoutVars>
      </dgm:prSet>
      <dgm:spPr/>
    </dgm:pt>
    <dgm:pt modelId="{2BF97FD2-D7E8-48E0-9C3D-212C182AE6A7}" type="pres">
      <dgm:prSet presAssocID="{7F01C3CD-FFF2-448E-99F8-09B1629B3F04}" presName="parTrans" presStyleLbl="sibTrans2D1" presStyleIdx="2" presStyleCnt="3" custScaleX="143255" custScaleY="119363" custLinFactNeighborX="-10469" custLinFactNeighborY="-5505"/>
      <dgm:spPr/>
    </dgm:pt>
    <dgm:pt modelId="{2DD62D1A-281E-4E0F-B3C7-D80C3D4F6F61}" type="pres">
      <dgm:prSet presAssocID="{7F01C3CD-FFF2-448E-99F8-09B1629B3F04}" presName="connectorText" presStyleLbl="sibTrans2D1" presStyleIdx="2" presStyleCnt="3"/>
      <dgm:spPr/>
    </dgm:pt>
    <dgm:pt modelId="{66FB57B3-CB76-41D3-A31C-977F12732124}" type="pres">
      <dgm:prSet presAssocID="{20BCA87A-2E75-4800-BA7A-57566624A508}" presName="node" presStyleLbl="node1" presStyleIdx="2" presStyleCnt="3" custScaleX="124305" custScaleY="107780" custRadScaleRad="107388" custRadScaleInc="9882">
        <dgm:presLayoutVars>
          <dgm:bulletEnabled val="1"/>
        </dgm:presLayoutVars>
      </dgm:prSet>
      <dgm:spPr/>
    </dgm:pt>
  </dgm:ptLst>
  <dgm:cxnLst>
    <dgm:cxn modelId="{76B7B004-07E8-4D32-8E27-15D9484C1723}" srcId="{E7A4471F-3206-42B0-AC7B-C165F97698E2}" destId="{EC2EB34D-A800-4DC7-AAA4-7D26B88ED0B6}" srcOrd="0" destOrd="0" parTransId="{BEDF593F-C8F6-46CF-B00E-731905ABEC37}" sibTransId="{5E4B451E-D2E7-475D-B5F0-AFE40AE584AA}"/>
    <dgm:cxn modelId="{0B428C06-CBFD-4BE1-9AD9-8C9E5DA1F87C}" type="presOf" srcId="{EEBCF299-DC38-4AEE-9FFA-AB703073AE3C}" destId="{C6E8E560-844F-493A-B8EA-60E469AB61B5}" srcOrd="0" destOrd="0" presId="urn:microsoft.com/office/officeart/2005/8/layout/radial5"/>
    <dgm:cxn modelId="{102F6A1C-50F3-42EF-90B5-D5286C8E8CB1}" type="presOf" srcId="{1881A555-5A1F-468F-BAE4-FE87CFD26F90}" destId="{9E893E19-F15B-4474-AA45-7BFE66D202D2}" srcOrd="1" destOrd="0" presId="urn:microsoft.com/office/officeart/2005/8/layout/radial5"/>
    <dgm:cxn modelId="{0EFDFA2F-C39C-4FCE-B790-2B7F51CB2E38}" type="presOf" srcId="{1881A555-5A1F-468F-BAE4-FE87CFD26F90}" destId="{14A093EF-DCCD-450C-9369-4980C388E9B1}" srcOrd="0" destOrd="0" presId="urn:microsoft.com/office/officeart/2005/8/layout/radial5"/>
    <dgm:cxn modelId="{6922C037-C4E5-40F3-999F-08924E34E1AD}" type="presOf" srcId="{E7A4471F-3206-42B0-AC7B-C165F97698E2}" destId="{BCEBB132-F04E-49D1-AF0B-23F501AA0954}" srcOrd="0" destOrd="0" presId="urn:microsoft.com/office/officeart/2005/8/layout/radial5"/>
    <dgm:cxn modelId="{044A4D64-9910-4506-B48F-00BCE967970E}" srcId="{EC2EB34D-A800-4DC7-AAA4-7D26B88ED0B6}" destId="{2CA3E72C-99B6-40BD-BC72-BE0409711D22}" srcOrd="1" destOrd="0" parTransId="{1881A555-5A1F-468F-BAE4-FE87CFD26F90}" sibTransId="{3D4C6CCF-4B40-48AE-A190-A2DC771E3C85}"/>
    <dgm:cxn modelId="{D092E351-C22A-4A02-9950-F45B0C58A3D5}" type="presOf" srcId="{5F241FD9-82A9-43B5-9F80-77C580876CC3}" destId="{56599A68-C392-4287-AB26-98D83CEFE675}" srcOrd="0" destOrd="0" presId="urn:microsoft.com/office/officeart/2005/8/layout/radial5"/>
    <dgm:cxn modelId="{6E8B1D7B-4A9E-4208-9849-47CC699A63DC}" type="presOf" srcId="{7F01C3CD-FFF2-448E-99F8-09B1629B3F04}" destId="{2BF97FD2-D7E8-48E0-9C3D-212C182AE6A7}" srcOrd="0" destOrd="0" presId="urn:microsoft.com/office/officeart/2005/8/layout/radial5"/>
    <dgm:cxn modelId="{A449D48A-F69C-4D2B-B82F-7508903C8CC2}" type="presOf" srcId="{20BCA87A-2E75-4800-BA7A-57566624A508}" destId="{66FB57B3-CB76-41D3-A31C-977F12732124}" srcOrd="0" destOrd="0" presId="urn:microsoft.com/office/officeart/2005/8/layout/radial5"/>
    <dgm:cxn modelId="{438AD0A1-BED8-423B-9AB0-3A6A5EAABEBC}" type="presOf" srcId="{5F241FD9-82A9-43B5-9F80-77C580876CC3}" destId="{58A40165-68B7-4317-AFFD-7AE3A4496C66}" srcOrd="1" destOrd="0" presId="urn:microsoft.com/office/officeart/2005/8/layout/radial5"/>
    <dgm:cxn modelId="{17B4ECB9-E993-4CF2-914A-910907958C28}" type="presOf" srcId="{2CA3E72C-99B6-40BD-BC72-BE0409711D22}" destId="{F2AEF250-587D-481D-850A-33A8E87AC75F}" srcOrd="0" destOrd="0" presId="urn:microsoft.com/office/officeart/2005/8/layout/radial5"/>
    <dgm:cxn modelId="{E5F0CFD0-65C8-4A13-A747-EE584780AA88}" type="presOf" srcId="{EC2EB34D-A800-4DC7-AAA4-7D26B88ED0B6}" destId="{5059D010-9D7C-4856-82E0-DAD8C7034DDE}" srcOrd="0" destOrd="0" presId="urn:microsoft.com/office/officeart/2005/8/layout/radial5"/>
    <dgm:cxn modelId="{82A768D6-0434-4088-9445-6F1EE23ABF1E}" srcId="{EC2EB34D-A800-4DC7-AAA4-7D26B88ED0B6}" destId="{20BCA87A-2E75-4800-BA7A-57566624A508}" srcOrd="2" destOrd="0" parTransId="{7F01C3CD-FFF2-448E-99F8-09B1629B3F04}" sibTransId="{81A5895F-B8C2-48F7-8513-212119413F85}"/>
    <dgm:cxn modelId="{E670D2D9-47E6-4232-A87C-72F3DC9DDD11}" type="presOf" srcId="{7F01C3CD-FFF2-448E-99F8-09B1629B3F04}" destId="{2DD62D1A-281E-4E0F-B3C7-D80C3D4F6F61}" srcOrd="1" destOrd="0" presId="urn:microsoft.com/office/officeart/2005/8/layout/radial5"/>
    <dgm:cxn modelId="{0151B8E9-CF6B-48EA-AAEF-860A763979CD}" srcId="{EC2EB34D-A800-4DC7-AAA4-7D26B88ED0B6}" destId="{EEBCF299-DC38-4AEE-9FFA-AB703073AE3C}" srcOrd="0" destOrd="0" parTransId="{5F241FD9-82A9-43B5-9F80-77C580876CC3}" sibTransId="{C5CEB760-19AA-4139-A6FC-F4F8F7DA20E5}"/>
    <dgm:cxn modelId="{B8156BD7-0634-447C-A90E-F99635E5DC21}" type="presParOf" srcId="{BCEBB132-F04E-49D1-AF0B-23F501AA0954}" destId="{5059D010-9D7C-4856-82E0-DAD8C7034DDE}" srcOrd="0" destOrd="0" presId="urn:microsoft.com/office/officeart/2005/8/layout/radial5"/>
    <dgm:cxn modelId="{B40E094E-AE32-4782-8FEF-877CF88BC689}" type="presParOf" srcId="{BCEBB132-F04E-49D1-AF0B-23F501AA0954}" destId="{56599A68-C392-4287-AB26-98D83CEFE675}" srcOrd="1" destOrd="0" presId="urn:microsoft.com/office/officeart/2005/8/layout/radial5"/>
    <dgm:cxn modelId="{DF024F22-294C-4BA4-9A43-319DC9041080}" type="presParOf" srcId="{56599A68-C392-4287-AB26-98D83CEFE675}" destId="{58A40165-68B7-4317-AFFD-7AE3A4496C66}" srcOrd="0" destOrd="0" presId="urn:microsoft.com/office/officeart/2005/8/layout/radial5"/>
    <dgm:cxn modelId="{125E7E62-E5B7-4564-AE6E-D1041233D5DB}" type="presParOf" srcId="{BCEBB132-F04E-49D1-AF0B-23F501AA0954}" destId="{C6E8E560-844F-493A-B8EA-60E469AB61B5}" srcOrd="2" destOrd="0" presId="urn:microsoft.com/office/officeart/2005/8/layout/radial5"/>
    <dgm:cxn modelId="{38CC8DCF-BEF6-4364-B4B3-BFF43E1DB83F}" type="presParOf" srcId="{BCEBB132-F04E-49D1-AF0B-23F501AA0954}" destId="{14A093EF-DCCD-450C-9369-4980C388E9B1}" srcOrd="3" destOrd="0" presId="urn:microsoft.com/office/officeart/2005/8/layout/radial5"/>
    <dgm:cxn modelId="{FCEC221A-85DC-465F-A72A-AF1C4F327C6D}" type="presParOf" srcId="{14A093EF-DCCD-450C-9369-4980C388E9B1}" destId="{9E893E19-F15B-4474-AA45-7BFE66D202D2}" srcOrd="0" destOrd="0" presId="urn:microsoft.com/office/officeart/2005/8/layout/radial5"/>
    <dgm:cxn modelId="{8BD46C0C-A56A-4B4B-8142-58FEE20B8648}" type="presParOf" srcId="{BCEBB132-F04E-49D1-AF0B-23F501AA0954}" destId="{F2AEF250-587D-481D-850A-33A8E87AC75F}" srcOrd="4" destOrd="0" presId="urn:microsoft.com/office/officeart/2005/8/layout/radial5"/>
    <dgm:cxn modelId="{2A4AE414-CBB9-4060-8CD6-CEECD6D2C593}" type="presParOf" srcId="{BCEBB132-F04E-49D1-AF0B-23F501AA0954}" destId="{2BF97FD2-D7E8-48E0-9C3D-212C182AE6A7}" srcOrd="5" destOrd="0" presId="urn:microsoft.com/office/officeart/2005/8/layout/radial5"/>
    <dgm:cxn modelId="{01B4C84C-6986-4BBF-9CAD-136CCBFE854C}" type="presParOf" srcId="{2BF97FD2-D7E8-48E0-9C3D-212C182AE6A7}" destId="{2DD62D1A-281E-4E0F-B3C7-D80C3D4F6F61}" srcOrd="0" destOrd="0" presId="urn:microsoft.com/office/officeart/2005/8/layout/radial5"/>
    <dgm:cxn modelId="{581CDB22-2CAB-40F7-B220-DF6B982083C0}" type="presParOf" srcId="{BCEBB132-F04E-49D1-AF0B-23F501AA0954}" destId="{66FB57B3-CB76-41D3-A31C-977F12732124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CF7C3-3E0A-4978-A3E2-16ED8EE3E696}">
      <dsp:nvSpPr>
        <dsp:cNvPr id="0" name=""/>
        <dsp:cNvSpPr/>
      </dsp:nvSpPr>
      <dsp:spPr>
        <a:xfrm>
          <a:off x="1020" y="513510"/>
          <a:ext cx="2176077" cy="2543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Metodika</a:t>
          </a:r>
          <a:r>
            <a:rPr lang="en-US" sz="1800" b="1" kern="1200" dirty="0"/>
            <a:t>: </a:t>
          </a:r>
          <a:r>
            <a:rPr lang="en-US" sz="1800" kern="1200" dirty="0" err="1"/>
            <a:t>terénní</a:t>
          </a:r>
          <a:r>
            <a:rPr lang="en-US" sz="1800" kern="1200" dirty="0"/>
            <a:t> </a:t>
          </a:r>
          <a:r>
            <a:rPr lang="en-US" sz="1800" kern="1200" dirty="0" err="1"/>
            <a:t>měření</a:t>
          </a:r>
          <a:r>
            <a:rPr lang="en-US" sz="1800" kern="1200" dirty="0"/>
            <a:t>, </a:t>
          </a:r>
          <a:r>
            <a:rPr lang="en-US" sz="1800" kern="1200" dirty="0" err="1"/>
            <a:t>pasivní</a:t>
          </a:r>
          <a:r>
            <a:rPr lang="en-US" sz="1800" kern="1200" dirty="0"/>
            <a:t> </a:t>
          </a:r>
          <a:r>
            <a:rPr lang="en-US" sz="1800" kern="1200" dirty="0" err="1"/>
            <a:t>odběry</a:t>
          </a:r>
          <a:r>
            <a:rPr lang="en-US" sz="1800" kern="1200" dirty="0"/>
            <a:t> </a:t>
          </a:r>
          <a:r>
            <a:rPr lang="en-US" sz="1800" kern="1200" dirty="0" err="1"/>
            <a:t>ve</a:t>
          </a:r>
          <a:r>
            <a:rPr lang="en-US" sz="1800" kern="1200" dirty="0"/>
            <a:t> </a:t>
          </a:r>
          <a:r>
            <a:rPr lang="en-US" sz="1800" kern="1200" dirty="0" err="1"/>
            <a:t>vodě</a:t>
          </a:r>
          <a:br>
            <a:rPr lang="cs-CZ" sz="1800" kern="1200" dirty="0"/>
          </a:br>
          <a:r>
            <a:rPr lang="en-US" sz="1800" kern="1200" dirty="0"/>
            <a:t> a </a:t>
          </a:r>
          <a:r>
            <a:rPr lang="cs-CZ" sz="1800" kern="1200" dirty="0"/>
            <a:t>v </a:t>
          </a:r>
          <a:r>
            <a:rPr lang="en-US" sz="1800" kern="1200" dirty="0" err="1"/>
            <a:t>rybách</a:t>
          </a:r>
          <a:r>
            <a:rPr lang="en-US" sz="1800" kern="1200" dirty="0"/>
            <a:t>, </a:t>
          </a:r>
          <a:r>
            <a:rPr lang="en-US" sz="1800" kern="1200" dirty="0" err="1"/>
            <a:t>chemický</a:t>
          </a:r>
          <a:r>
            <a:rPr lang="en-US" sz="1800" kern="1200" dirty="0"/>
            <a:t> </a:t>
          </a:r>
          <a:r>
            <a:rPr lang="en-US" sz="1800" kern="1200" dirty="0" err="1"/>
            <a:t>rozbor</a:t>
          </a:r>
          <a:endParaRPr lang="en-US" sz="1800" kern="1200" dirty="0"/>
        </a:p>
      </dsp:txBody>
      <dsp:txXfrm>
        <a:off x="64755" y="577245"/>
        <a:ext cx="2048607" cy="2415608"/>
      </dsp:txXfrm>
    </dsp:sp>
    <dsp:sp modelId="{CDF26271-D6CD-4EFE-802A-DD8A2F56DA61}">
      <dsp:nvSpPr>
        <dsp:cNvPr id="0" name=""/>
        <dsp:cNvSpPr/>
      </dsp:nvSpPr>
      <dsp:spPr>
        <a:xfrm>
          <a:off x="2394706" y="1515215"/>
          <a:ext cx="461328" cy="5396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394706" y="1623148"/>
        <a:ext cx="322930" cy="323801"/>
      </dsp:txXfrm>
    </dsp:sp>
    <dsp:sp modelId="{2DA9EC21-68C4-4D90-9701-1093614609E0}">
      <dsp:nvSpPr>
        <dsp:cNvPr id="0" name=""/>
        <dsp:cNvSpPr/>
      </dsp:nvSpPr>
      <dsp:spPr>
        <a:xfrm>
          <a:off x="3047529" y="513510"/>
          <a:ext cx="2176077" cy="2543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Zjištění</a:t>
          </a:r>
          <a:r>
            <a:rPr lang="en-US" sz="1800" b="1" kern="1200" dirty="0"/>
            <a:t>: </a:t>
          </a:r>
          <a:r>
            <a:rPr lang="en-US" sz="1800" b="0" kern="1200" dirty="0" err="1"/>
            <a:t>Trofick</a:t>
          </a:r>
          <a:r>
            <a:rPr lang="cs-CZ" sz="1800" b="0" kern="1200" dirty="0"/>
            <a:t>á</a:t>
          </a:r>
          <a:r>
            <a:rPr lang="en-US" sz="1800" b="0" kern="1200" dirty="0"/>
            <a:t> </a:t>
          </a:r>
          <a:r>
            <a:rPr lang="cs-CZ" sz="1800" b="0" kern="1200" dirty="0" err="1"/>
            <a:t>magnifikace</a:t>
          </a:r>
          <a:r>
            <a:rPr lang="en-US" sz="1800" b="0" kern="1200" dirty="0"/>
            <a:t> </a:t>
          </a:r>
          <a:r>
            <a:rPr lang="en-US" sz="1800" b="0" kern="1200" dirty="0" err="1"/>
            <a:t>ve</a:t>
          </a:r>
          <a:r>
            <a:rPr lang="en-US" sz="1800" b="0" kern="1200" dirty="0"/>
            <a:t> </a:t>
          </a:r>
          <a:r>
            <a:rPr lang="en-US" sz="1800" b="0" kern="1200" dirty="0" err="1"/>
            <a:t>sladkovodních</a:t>
          </a:r>
          <a:r>
            <a:rPr lang="en-US" sz="1800" b="0" kern="1200" dirty="0"/>
            <a:t> </a:t>
          </a:r>
          <a:r>
            <a:rPr lang="en-US" sz="1800" b="0" kern="1200" dirty="0" err="1"/>
            <a:t>potravních</a:t>
          </a:r>
          <a:r>
            <a:rPr lang="en-US" sz="1800" b="0" kern="1200" dirty="0"/>
            <a:t> </a:t>
          </a:r>
          <a:r>
            <a:rPr lang="en-US" sz="1800" b="0" kern="1200" dirty="0" err="1"/>
            <a:t>řetězcích</a:t>
          </a:r>
          <a:r>
            <a:rPr lang="en-US" sz="1800" b="0" kern="1200" dirty="0"/>
            <a:t> </a:t>
          </a:r>
          <a:r>
            <a:rPr lang="en-US" sz="1800" b="0" kern="1200" dirty="0" err="1"/>
            <a:t>jen</a:t>
          </a:r>
          <a:r>
            <a:rPr lang="en-US" sz="1800" b="0" kern="1200" dirty="0"/>
            <a:t> </a:t>
          </a:r>
          <a:r>
            <a:rPr lang="en-US" sz="1800" b="0" kern="1200" dirty="0" err="1"/>
            <a:t>zřídka</a:t>
          </a:r>
          <a:r>
            <a:rPr lang="en-US" sz="1800" b="0" kern="1200" dirty="0"/>
            <a:t> z</a:t>
          </a:r>
          <a:r>
            <a:rPr lang="cs-CZ" sz="1800" b="0" kern="1200" dirty="0"/>
            <a:t>výší úroveň</a:t>
          </a:r>
          <a:r>
            <a:rPr lang="en-US" sz="1800" b="0" kern="1200" dirty="0"/>
            <a:t> </a:t>
          </a:r>
          <a:r>
            <a:rPr lang="en-US" sz="1800" b="0" kern="1200" dirty="0" err="1"/>
            <a:t>perzistentních</a:t>
          </a:r>
          <a:r>
            <a:rPr lang="en-US" sz="1800" b="0" kern="1200" dirty="0"/>
            <a:t> HOC v </a:t>
          </a:r>
          <a:r>
            <a:rPr lang="en-US" sz="1800" b="0" kern="1200" dirty="0" err="1"/>
            <a:t>rybách</a:t>
          </a:r>
          <a:r>
            <a:rPr lang="en-US" sz="1800" b="0" kern="1200" dirty="0"/>
            <a:t> </a:t>
          </a:r>
          <a:r>
            <a:rPr lang="en-US" sz="1800" b="0" kern="1200" dirty="0" err="1"/>
            <a:t>nad</a:t>
          </a:r>
          <a:r>
            <a:rPr lang="en-US" sz="1800" b="0" kern="1200" dirty="0"/>
            <a:t> </a:t>
          </a:r>
          <a:r>
            <a:rPr lang="cs-CZ" sz="1800" b="0" kern="1200" dirty="0"/>
            <a:t>úroveň v</a:t>
          </a:r>
          <a:r>
            <a:rPr lang="en-US" sz="1800" b="0" kern="1200" dirty="0"/>
            <a:t> </a:t>
          </a:r>
          <a:r>
            <a:rPr lang="cs-CZ" sz="1800" b="0" kern="1200" dirty="0"/>
            <a:t>jejich </a:t>
          </a:r>
          <a:r>
            <a:rPr lang="en-US" sz="1800" b="0" kern="1200" dirty="0" err="1"/>
            <a:t>prostředí</a:t>
          </a:r>
          <a:r>
            <a:rPr lang="sk-SK" sz="1800" b="0" kern="1200" dirty="0"/>
            <a:t>.  </a:t>
          </a:r>
          <a:endParaRPr lang="en-US" sz="1800" b="0" kern="1200" dirty="0"/>
        </a:p>
      </dsp:txBody>
      <dsp:txXfrm>
        <a:off x="3111264" y="577245"/>
        <a:ext cx="2048607" cy="2415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9D010-9D7C-4856-82E0-DAD8C7034DDE}">
      <dsp:nvSpPr>
        <dsp:cNvPr id="0" name=""/>
        <dsp:cNvSpPr/>
      </dsp:nvSpPr>
      <dsp:spPr>
        <a:xfrm>
          <a:off x="2875074" y="2349260"/>
          <a:ext cx="1453503" cy="145350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>
        <a:off x="3087935" y="2562121"/>
        <a:ext cx="1027781" cy="1027781"/>
      </dsp:txXfrm>
    </dsp:sp>
    <dsp:sp modelId="{56599A68-C392-4287-AB26-98D83CEFE675}">
      <dsp:nvSpPr>
        <dsp:cNvPr id="0" name=""/>
        <dsp:cNvSpPr/>
      </dsp:nvSpPr>
      <dsp:spPr>
        <a:xfrm rot="16200000">
          <a:off x="3350851" y="1695759"/>
          <a:ext cx="501948" cy="68994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>
        <a:off x="3426143" y="1909040"/>
        <a:ext cx="351364" cy="413966"/>
      </dsp:txXfrm>
    </dsp:sp>
    <dsp:sp modelId="{C6E8E560-844F-493A-B8EA-60E469AB61B5}">
      <dsp:nvSpPr>
        <dsp:cNvPr id="0" name=""/>
        <dsp:cNvSpPr/>
      </dsp:nvSpPr>
      <dsp:spPr>
        <a:xfrm>
          <a:off x="2527709" y="-72150"/>
          <a:ext cx="2148233" cy="1785270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>
              <a:latin typeface="+mn-lt"/>
            </a:rPr>
            <a:t>Lokální</a:t>
          </a:r>
          <a:endParaRPr lang="cs-CZ" sz="2400" b="1" kern="1200" dirty="0">
            <a:latin typeface="+mn-lt"/>
          </a:endParaRPr>
        </a:p>
      </dsp:txBody>
      <dsp:txXfrm>
        <a:off x="2842310" y="189297"/>
        <a:ext cx="1519031" cy="1262376"/>
      </dsp:txXfrm>
    </dsp:sp>
    <dsp:sp modelId="{14A093EF-DCCD-450C-9369-4980C388E9B1}">
      <dsp:nvSpPr>
        <dsp:cNvPr id="0" name=""/>
        <dsp:cNvSpPr/>
      </dsp:nvSpPr>
      <dsp:spPr>
        <a:xfrm rot="1162980">
          <a:off x="4448654" y="2915866"/>
          <a:ext cx="568202" cy="65787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>
        <a:off x="4453485" y="3019155"/>
        <a:ext cx="397741" cy="394726"/>
      </dsp:txXfrm>
    </dsp:sp>
    <dsp:sp modelId="{F2AEF250-587D-481D-850A-33A8E87AC75F}">
      <dsp:nvSpPr>
        <dsp:cNvPr id="0" name=""/>
        <dsp:cNvSpPr/>
      </dsp:nvSpPr>
      <dsp:spPr>
        <a:xfrm>
          <a:off x="4819072" y="3059720"/>
          <a:ext cx="2342589" cy="1713267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Regionální</a:t>
          </a:r>
        </a:p>
      </dsp:txBody>
      <dsp:txXfrm>
        <a:off x="5162136" y="3310622"/>
        <a:ext cx="1656461" cy="1211463"/>
      </dsp:txXfrm>
    </dsp:sp>
    <dsp:sp modelId="{2BF97FD2-D7E8-48E0-9C3D-212C182AE6A7}">
      <dsp:nvSpPr>
        <dsp:cNvPr id="0" name=""/>
        <dsp:cNvSpPr/>
      </dsp:nvSpPr>
      <dsp:spPr>
        <a:xfrm rot="9355752">
          <a:off x="2305762" y="3157854"/>
          <a:ext cx="547001" cy="65386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 rot="10800000">
        <a:off x="2462727" y="3255162"/>
        <a:ext cx="382901" cy="392320"/>
      </dsp:txXfrm>
    </dsp:sp>
    <dsp:sp modelId="{66FB57B3-CB76-41D3-A31C-977F12732124}">
      <dsp:nvSpPr>
        <dsp:cNvPr id="0" name=""/>
        <dsp:cNvSpPr/>
      </dsp:nvSpPr>
      <dsp:spPr>
        <a:xfrm>
          <a:off x="388905" y="3195671"/>
          <a:ext cx="2002761" cy="1736516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Globální</a:t>
          </a:r>
        </a:p>
      </dsp:txBody>
      <dsp:txXfrm>
        <a:off x="682203" y="3449978"/>
        <a:ext cx="1416165" cy="1227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Glob%C3%A1ln%C3%AD_zm%C4%9Bna_klimatu" TargetMode="External"/><Relationship Id="rId13" Type="http://schemas.openxmlformats.org/officeDocument/2006/relationships/hyperlink" Target="https://cs.wikipedia.org/w/index.php?title=Planet%C3%A1rn%C3%AD_meze&amp;action=edit&amp;section=3" TargetMode="External"/><Relationship Id="rId18" Type="http://schemas.openxmlformats.org/officeDocument/2006/relationships/hyperlink" Target="https://cs.wikipedia.org/wiki/Fosfor" TargetMode="External"/><Relationship Id="rId26" Type="http://schemas.openxmlformats.org/officeDocument/2006/relationships/hyperlink" Target="https://cs.wikipedia.org/w/index.php?title=Planet%C3%A1rn%C3%AD_meze&amp;action=edit&amp;section=10" TargetMode="External"/><Relationship Id="rId3" Type="http://schemas.openxmlformats.org/officeDocument/2006/relationships/hyperlink" Target="https://cs.wikipedia.org/wiki/Antropoc%C3%A9n" TargetMode="External"/><Relationship Id="rId21" Type="http://schemas.openxmlformats.org/officeDocument/2006/relationships/hyperlink" Target="https://cs.wikipedia.org/wiki/PH" TargetMode="External"/><Relationship Id="rId7" Type="http://schemas.openxmlformats.org/officeDocument/2006/relationships/hyperlink" Target="https://cs.wikipedia.org/w/index.php?title=Planet%C3%A1rn%C3%AD_meze&amp;action=edit&amp;section=2" TargetMode="External"/><Relationship Id="rId12" Type="http://schemas.openxmlformats.org/officeDocument/2006/relationships/hyperlink" Target="https://cs.wikipedia.org/w/index.php?title=Planet%C3%A1rn%C3%AD_meze&amp;veaction=edit&amp;section=3" TargetMode="External"/><Relationship Id="rId17" Type="http://schemas.openxmlformats.org/officeDocument/2006/relationships/hyperlink" Target="https://cs.wikipedia.org/wiki/Dus%C3%ADk" TargetMode="External"/><Relationship Id="rId25" Type="http://schemas.openxmlformats.org/officeDocument/2006/relationships/hyperlink" Target="https://cs.wikipedia.org/w/index.php?title=Planet%C3%A1rn%C3%AD_meze&amp;veaction=edit&amp;section=10" TargetMode="External"/><Relationship Id="rId2" Type="http://schemas.openxmlformats.org/officeDocument/2006/relationships/slide" Target="../slides/slide46.xml"/><Relationship Id="rId16" Type="http://schemas.openxmlformats.org/officeDocument/2006/relationships/hyperlink" Target="https://cs.wikipedia.org/w/index.php?title=Planet%C3%A1rn%C3%AD_meze&amp;action=edit&amp;section=4" TargetMode="External"/><Relationship Id="rId20" Type="http://schemas.openxmlformats.org/officeDocument/2006/relationships/hyperlink" Target="https://cs.wikipedia.org/w/index.php?title=Planet%C3%A1rn%C3%AD_meze&amp;action=edit&amp;section=5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/index.php?title=Planet%C3%A1rn%C3%AD_meze&amp;veaction=edit&amp;section=2" TargetMode="External"/><Relationship Id="rId11" Type="http://schemas.openxmlformats.org/officeDocument/2006/relationships/hyperlink" Target="https://cs.wikipedia.org/wiki/IPCC" TargetMode="External"/><Relationship Id="rId24" Type="http://schemas.openxmlformats.org/officeDocument/2006/relationships/hyperlink" Target="https://cs.wikipedia.org/w/index.php?title=Planet%C3%A1rn%C3%AD_meze&amp;action=edit&amp;section=7" TargetMode="External"/><Relationship Id="rId5" Type="http://schemas.openxmlformats.org/officeDocument/2006/relationships/hyperlink" Target="https://cs.wikipedia.org/wiki/Ekologick%C3%A1_katastrofa" TargetMode="External"/><Relationship Id="rId15" Type="http://schemas.openxmlformats.org/officeDocument/2006/relationships/hyperlink" Target="https://cs.wikipedia.org/w/index.php?title=Planet%C3%A1rn%C3%AD_meze&amp;veaction=edit&amp;section=4" TargetMode="External"/><Relationship Id="rId23" Type="http://schemas.openxmlformats.org/officeDocument/2006/relationships/hyperlink" Target="https://cs.wikipedia.org/w/index.php?title=Planet%C3%A1rn%C3%AD_meze&amp;veaction=edit&amp;section=7" TargetMode="External"/><Relationship Id="rId10" Type="http://schemas.openxmlformats.org/officeDocument/2006/relationships/hyperlink" Target="https://cs.wikipedia.org/wiki/Oxid_uhli%C4%8Dit%C3%BD" TargetMode="External"/><Relationship Id="rId19" Type="http://schemas.openxmlformats.org/officeDocument/2006/relationships/hyperlink" Target="https://cs.wikipedia.org/w/index.php?title=Planet%C3%A1rn%C3%AD_meze&amp;veaction=edit&amp;section=5" TargetMode="External"/><Relationship Id="rId4" Type="http://schemas.openxmlformats.org/officeDocument/2006/relationships/hyperlink" Target="https://cs.wikipedia.org/wiki/Ekosyst%C3%A9mov%C3%A9_slu%C5%BEby" TargetMode="External"/><Relationship Id="rId9" Type="http://schemas.openxmlformats.org/officeDocument/2006/relationships/hyperlink" Target="https://cs.wikipedia.org/wiki/Sklen%C3%ADkov%C3%A9_plyny" TargetMode="External"/><Relationship Id="rId14" Type="http://schemas.openxmlformats.org/officeDocument/2006/relationships/hyperlink" Target="https://cs.wikipedia.org/wiki/Biodiverzita" TargetMode="External"/><Relationship Id="rId22" Type="http://schemas.openxmlformats.org/officeDocument/2006/relationships/hyperlink" Target="https://cs.wikipedia.org/wiki/Aragoni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Výzkumný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program se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dlouhodobě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zaměřuje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získávání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experimentálních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stavu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kontaminaci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životního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prostředí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včetně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jeho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působení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člověka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modelování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transportu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distribuce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environmentálních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polutantů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akumulace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živých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organismech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predikci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souvisejících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rizik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3129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4431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DD60C7CE-88A6-4888-9522-83A44AA81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8599E1-8C06-413A-AB59-540178DB20E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DA744C72-06DA-48EC-8F02-6DAE4A219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7A8FF803-2F58-4ABB-B1AA-CB9B7F7F8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Přístupná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voda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se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zajištěnou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dodávkou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v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současnosti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pochází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více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než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osmdesáti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povrchových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zdrojů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a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necelých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dvaceti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podzemních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. </a:t>
            </a:r>
            <a:r>
              <a:rPr lang="cs-CZ" b="0" i="0" dirty="0">
                <a:solidFill>
                  <a:srgbClr val="444444"/>
                </a:solidFill>
                <a:effectLst/>
                <a:latin typeface="PT Serif"/>
              </a:rPr>
              <a:t>P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optávka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po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vodě</a:t>
            </a:r>
            <a:r>
              <a:rPr lang="cs-CZ" b="0" i="0" dirty="0">
                <a:solidFill>
                  <a:srgbClr val="444444"/>
                </a:solidFill>
                <a:effectLst/>
                <a:latin typeface="PT Serif"/>
              </a:rPr>
              <a:t> se bude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zvyšovat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do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té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míry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,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že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v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roce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2030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bude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chybět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2700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miliard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krychlových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metrů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,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tedy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asi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40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globálních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potřeb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. 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44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Planetární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meze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anglicky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Planetary boundaries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koncepce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formuloval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Johan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Rockstrom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spolupracovníky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Stockholmského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ústavu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výzkum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odolnosti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Stockholm Resilience Centre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v r. 2009.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Základní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článek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časopise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titul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„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Bezpečný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lidské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aktivity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Safe Operating Space for Humanity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Tento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„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bezpečný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vymezen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právě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planetárními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mezemi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Lidská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činnost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přitom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začala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Antropocén"/>
              </a:rPr>
              <a:t>antropocénu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prudce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kulminovat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meze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překročila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Autoři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této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koncepce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identifikovali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9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rámci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měli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antropogenní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aktivity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držet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aby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předešlo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devastacím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ekosystémů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omezování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Ekosystémové služby"/>
              </a:rPr>
              <a:t>ekosystémových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Ekosystémové služb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Ekosystémové služby"/>
              </a:rPr>
              <a:t>služeb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závažným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Ekologická katastrofa"/>
              </a:rPr>
              <a:t>ekologickým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Ekologická katastrof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Ekologická katastrofa"/>
              </a:rPr>
              <a:t>katastrofám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Pro 7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těchto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indikátory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navrženy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přípustné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pro 2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atmosférický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aerosol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chemická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navržené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vzhledem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problematičnosti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vymezení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Autoři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překročeny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biogeochemický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dusíku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ztráta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biodiverzity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těchto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případech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lidstvo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nepohybuje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bezpečném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operačním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Změna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klimatu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Editace sekce: Změna klimatu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Editace sekce: Změna klimatu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Editace sekce: Změna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Editace sekce: Změna klimatu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hlavní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příčinu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globální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změny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označeny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emise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kleníkové plyny"/>
              </a:rPr>
              <a:t>skleníkových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kleníkové plyn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kleníkové plyny"/>
              </a:rPr>
              <a:t>plynů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koncentrace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hlavních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skleníkových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xid uhličitý"/>
              </a:rPr>
              <a:t>oxidu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xid uhličitý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xid uhličitý"/>
              </a:rPr>
              <a:t>uhličitého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spolehlivostí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 50. let 20.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století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 40%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oxidu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uhličitého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okolo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1900,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389 ppm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parts per million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podrobných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měření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pravidelně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uváděných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zprávách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Mezivládního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panelu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1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IPCC"/>
              </a:rPr>
              <a:t>Intergovernmental Panel on Climate Change - IPCC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Nejvyšší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naměřena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4.5.2013,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celosvětová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koncentrace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dosáhla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400 ppm. Oxid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uhličitý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brán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ekvivalent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němuž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připočtou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všechny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další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skleníkové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globálního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ohřívacího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potenciálu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planetární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navrhována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350 ppm.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Ztráta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biologické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rozmanitosti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Editace sekce: Ztráta biologické rozmanitosti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Editace sekce: Ztráta biologické rozmanitosti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Editace sekce: Ztráta biologické rozmanitosti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Editace sekce: Ztráta biologické rozmanitosti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relativně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pomalu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běžící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proces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zlomové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body.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Navrhovaným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indikátorem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počet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druhů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vyhynou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milion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druhů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navrhovaná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10,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realita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100,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předindustriální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0,1 – 1).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Česká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republika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tom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oblasti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Biodiverzita"/>
              </a:rPr>
              <a:t>biodiverzity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špatně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poslední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největší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pozornost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věnuje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biodiverzitě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ukazuje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značně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trpí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především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nadměrným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rybolovem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systém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potravního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řetězce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vztahy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rámci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ekosystému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jasné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dojde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ale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jistě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bude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následek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výrazné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ochuzení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biodiverzity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Biogeochemické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toky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fosforu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dusíku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Editace sekce: Biogeochemické toky fosforu a dusíku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Editace sekce: Biogeochemické toky fosforu a dusíku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Editace sekce: Biogeochemické toky fosforu a dusík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Editace sekce: Biogeochemické toky fosforu a dusíku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Indikátory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Dusík"/>
              </a:rPr>
              <a:t>dusíku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znamená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počet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odebírán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miliónech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tun),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navrhovaná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35 mil. tun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překročeno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 to 121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miliónu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U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Fosfor"/>
              </a:rPr>
              <a:t>fosforu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třeba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zhodnotit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kolik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ho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dostává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Acidifikace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Editace sekce: Acidifikace oceánu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Editace sekce: Acidifikace oceánu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Editace sekce: Acidifikace oceán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Editace sekce: Acidifikace oceánu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PH"/>
              </a:rPr>
              <a:t>pH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8,1,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předindustriální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8,2.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se, aby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stanovila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průměrné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nasycenosti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Aragonit"/>
              </a:rPr>
              <a:t>aragonitu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měla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stanovena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2,75 -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pokud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bylo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1,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aragonit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se v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rozpouštěl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korály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rozpouštěny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už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pokud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to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3, v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dnešní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2,9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Zdroje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sladké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Editace sekce: Zdroje sladké vody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Editace sekce: Zdroje sladké vody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Editace sekce: Zdroje sladké vod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Editace sekce: Zdroje sladké vody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Neměla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spotřeba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4 000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krychlových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km/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(2020) je 3 800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krychlových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km/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předindustriální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415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krychlových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km/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Chemická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Editace sekce: Chemická kontaminace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Editace sekce: Chemická kontaminace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Editace sekce: Chemická kontaminace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Editace sekce: Chemická kontaminace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Chemickou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zabývá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REACH – (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politika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EU,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podchycuje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výrobu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chemikálií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problémy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prokazováním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zapříčiněných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chemickou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jelikož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toxicita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látek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těžko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dokazuje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alt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799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sk-SK" altLang="cs-CZ" kern="0" dirty="0"/>
              <a:t>Nové znečišťující látky</a:t>
            </a:r>
            <a:r>
              <a:rPr lang="en-US" altLang="cs-CZ" kern="0" dirty="0"/>
              <a:t> </a:t>
            </a:r>
            <a:r>
              <a:rPr lang="cs-CZ" altLang="cs-CZ" kern="0" dirty="0"/>
              <a:t>jsou rozšířeny v prostředí a zahrnují přírodní i antropogenní látky </a:t>
            </a:r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cs-CZ" altLang="cs-CZ" kern="0" dirty="0"/>
              <a:t>Mají různou chemickou strukturu a působí na velmi nízkých koncentracích – obtížně chemicky stanovitelné</a:t>
            </a:r>
            <a:endParaRPr lang="en-US" altLang="cs-CZ" kern="0" dirty="0"/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cs-CZ" altLang="cs-CZ" kern="0" dirty="0"/>
              <a:t>Mnohé mohou mít závažné důsledky pro volně žijící organismy, neboť mohou být toxické nebo narušovat reprodukci a tím i „</a:t>
            </a:r>
            <a:r>
              <a:rPr lang="en-US" altLang="cs-CZ" kern="0" dirty="0" err="1"/>
              <a:t>evolu</a:t>
            </a:r>
            <a:r>
              <a:rPr lang="cs-CZ" altLang="cs-CZ" kern="0" dirty="0"/>
              <a:t>ční kondici“</a:t>
            </a:r>
            <a:endParaRPr lang="en-US" altLang="cs-CZ" kern="0" dirty="0"/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cs-CZ" kern="0" dirty="0"/>
              <a:t>Biologic</a:t>
            </a:r>
            <a:r>
              <a:rPr lang="cs-CZ" altLang="cs-CZ" kern="0" dirty="0"/>
              <a:t>ké testy hrají významnou roli v detekci, charakterizaci potenciálního vlivu znečišťujících látek, a hodnocení jejich odstraňování v čistírenských procesech, což je velmi aktuální problematika</a:t>
            </a:r>
            <a:endParaRPr lang="en-US" altLang="cs-CZ" kern="0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5549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3074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8C583-FBC8-DDFC-3255-8C1411556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6CC47C-5ACB-827C-8730-7C9C2D9752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5AC4C6-1510-FBD9-E906-744BC6A97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eaLnBrk="1" hangingPunct="1">
              <a:spcBef>
                <a:spcPts val="1200"/>
              </a:spcBef>
            </a:pPr>
            <a:r>
              <a:rPr lang="de-DE" altLang="de-DE" sz="2400" dirty="0" err="1">
                <a:solidFill>
                  <a:srgbClr val="FFFF99"/>
                </a:solidFill>
              </a:rPr>
              <a:t>Priorit</a:t>
            </a:r>
            <a:r>
              <a:rPr lang="cs-CZ" altLang="de-DE" sz="2400" dirty="0">
                <a:solidFill>
                  <a:srgbClr val="FFFF99"/>
                </a:solidFill>
              </a:rPr>
              <a:t>ní znečišťující látky</a:t>
            </a:r>
            <a:r>
              <a:rPr lang="de-DE" altLang="de-DE" sz="2400" dirty="0">
                <a:solidFill>
                  <a:srgbClr val="FFFF99"/>
                </a:solidFill>
              </a:rPr>
              <a:t> 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typické jsou nepolární persistentní organické látky a těžké kovy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většinou </a:t>
            </a:r>
            <a:r>
              <a:rPr lang="cs-CZ" altLang="de-DE" sz="2400" dirty="0" err="1">
                <a:solidFill>
                  <a:srgbClr val="FFFF99"/>
                </a:solidFill>
              </a:rPr>
              <a:t>zakáz</a:t>
            </a:r>
            <a:r>
              <a:rPr lang="cs-CZ" altLang="de-DE" sz="2400" dirty="0">
                <a:solidFill>
                  <a:srgbClr val="FFFF99"/>
                </a:solidFill>
              </a:rPr>
              <a:t> používání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často nevysvětlují pozorované účinky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cs-CZ" altLang="de-DE" sz="2400" dirty="0">
              <a:solidFill>
                <a:srgbClr val="FFFF99"/>
              </a:solidFill>
            </a:endParaRPr>
          </a:p>
          <a:p>
            <a:pPr marL="0" indent="0" algn="l" eaLnBrk="1" hangingPunct="1">
              <a:spcBef>
                <a:spcPts val="1200"/>
              </a:spcBef>
            </a:pPr>
            <a:r>
              <a:rPr lang="sk-SK" altLang="de-DE" sz="2400" dirty="0">
                <a:solidFill>
                  <a:srgbClr val="FFFF99"/>
                </a:solidFill>
              </a:rPr>
              <a:t>Nové „</a:t>
            </a:r>
            <a:r>
              <a:rPr lang="sk-SK" altLang="de-DE" sz="2400" dirty="0" err="1">
                <a:solidFill>
                  <a:srgbClr val="FFFF99"/>
                </a:solidFill>
              </a:rPr>
              <a:t>emergentní</a:t>
            </a:r>
            <a:r>
              <a:rPr lang="sk-SK" altLang="de-DE" sz="2400" dirty="0">
                <a:solidFill>
                  <a:srgbClr val="FFFF99"/>
                </a:solidFill>
              </a:rPr>
              <a:t>“ látky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rozšířeny 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neregulovány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 err="1">
                <a:solidFill>
                  <a:srgbClr val="FFFF99"/>
                </a:solidFill>
              </a:rPr>
              <a:t>zřídka</a:t>
            </a:r>
            <a:r>
              <a:rPr lang="sk-SK" altLang="de-DE" sz="2400" dirty="0">
                <a:solidFill>
                  <a:srgbClr val="FFFF99"/>
                </a:solidFill>
              </a:rPr>
              <a:t> </a:t>
            </a:r>
            <a:r>
              <a:rPr lang="sk-SK" altLang="de-DE" sz="2400" dirty="0" err="1">
                <a:solidFill>
                  <a:srgbClr val="FFFF99"/>
                </a:solidFill>
              </a:rPr>
              <a:t>monitorovány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 err="1">
                <a:solidFill>
                  <a:srgbClr val="FFFF99"/>
                </a:solidFill>
              </a:rPr>
              <a:t>většinou</a:t>
            </a:r>
            <a:r>
              <a:rPr lang="sk-SK" altLang="de-DE" sz="2400" dirty="0">
                <a:solidFill>
                  <a:srgbClr val="FFFF99"/>
                </a:solidFill>
              </a:rPr>
              <a:t> </a:t>
            </a:r>
            <a:r>
              <a:rPr lang="sk-SK" altLang="de-DE" sz="2400" dirty="0" err="1">
                <a:solidFill>
                  <a:srgbClr val="FFFF99"/>
                </a:solidFill>
              </a:rPr>
              <a:t>polární</a:t>
            </a:r>
            <a:endParaRPr lang="sk-SK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 err="1">
                <a:solidFill>
                  <a:srgbClr val="FFFF99"/>
                </a:solidFill>
              </a:rPr>
              <a:t>nízká</a:t>
            </a:r>
            <a:r>
              <a:rPr lang="sk-SK" altLang="de-DE" sz="2400" dirty="0">
                <a:solidFill>
                  <a:srgbClr val="FFFF99"/>
                </a:solidFill>
              </a:rPr>
              <a:t> </a:t>
            </a:r>
            <a:r>
              <a:rPr lang="sk-SK" altLang="de-DE" sz="2400" dirty="0" err="1">
                <a:solidFill>
                  <a:srgbClr val="FFFF99"/>
                </a:solidFill>
              </a:rPr>
              <a:t>účinnost</a:t>
            </a:r>
            <a:r>
              <a:rPr lang="sk-SK" altLang="de-DE" sz="2400" dirty="0">
                <a:solidFill>
                  <a:srgbClr val="FFFF99"/>
                </a:solidFill>
              </a:rPr>
              <a:t> </a:t>
            </a:r>
            <a:r>
              <a:rPr lang="sk-SK" altLang="de-DE" sz="2400" dirty="0" err="1">
                <a:solidFill>
                  <a:srgbClr val="FFFF99"/>
                </a:solidFill>
              </a:rPr>
              <a:t>odstraňování</a:t>
            </a:r>
            <a:r>
              <a:rPr lang="sk-SK" altLang="de-DE" sz="2400" dirty="0">
                <a:solidFill>
                  <a:srgbClr val="FFFF99"/>
                </a:solidFill>
              </a:rPr>
              <a:t> na ČOV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 err="1">
                <a:solidFill>
                  <a:srgbClr val="FFFF99"/>
                </a:solidFill>
              </a:rPr>
              <a:t>směsi</a:t>
            </a:r>
            <a:endParaRPr lang="sk-SK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 err="1">
                <a:solidFill>
                  <a:srgbClr val="FFFF99"/>
                </a:solidFill>
              </a:rPr>
              <a:t>mohou</a:t>
            </a:r>
            <a:r>
              <a:rPr lang="sk-SK" altLang="de-DE" sz="2400" dirty="0">
                <a:solidFill>
                  <a:srgbClr val="FFFF99"/>
                </a:solidFill>
              </a:rPr>
              <a:t> </a:t>
            </a:r>
            <a:r>
              <a:rPr lang="sk-SK" altLang="de-DE" sz="2400" dirty="0" err="1">
                <a:solidFill>
                  <a:srgbClr val="FFFF99"/>
                </a:solidFill>
              </a:rPr>
              <a:t>mít</a:t>
            </a:r>
            <a:r>
              <a:rPr lang="sk-SK" altLang="de-DE" sz="2400" dirty="0">
                <a:solidFill>
                  <a:srgbClr val="FFFF99"/>
                </a:solidFill>
              </a:rPr>
              <a:t> vysokou biologickou aktivitu 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de-DE" altLang="de-DE" sz="2400" dirty="0">
              <a:solidFill>
                <a:srgbClr val="FFFF99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4A228-B7B6-1DAA-E80A-02581DA22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3337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4069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</a:rPr>
              <a:t>spotřebují se tuny léků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2"/>
                </a:solidFill>
              </a:rPr>
              <a:t>až </a:t>
            </a:r>
            <a:r>
              <a:rPr lang="cs-CZ" dirty="0">
                <a:solidFill>
                  <a:schemeClr val="tx2"/>
                </a:solidFill>
              </a:rPr>
              <a:t>90</a:t>
            </a:r>
            <a:r>
              <a:rPr lang="en-US" dirty="0">
                <a:solidFill>
                  <a:schemeClr val="tx2"/>
                </a:solidFill>
              </a:rPr>
              <a:t>% se </a:t>
            </a:r>
            <a:r>
              <a:rPr lang="en-US" dirty="0" err="1">
                <a:solidFill>
                  <a:schemeClr val="tx2"/>
                </a:solidFill>
              </a:rPr>
              <a:t>vylou</a:t>
            </a:r>
            <a:r>
              <a:rPr lang="sk-SK" dirty="0">
                <a:solidFill>
                  <a:schemeClr val="tx2"/>
                </a:solidFill>
              </a:rPr>
              <a:t>čí močí, stolicí, k</a:t>
            </a:r>
            <a:r>
              <a:rPr lang="cs-CZ" dirty="0">
                <a:solidFill>
                  <a:schemeClr val="tx2"/>
                </a:solidFill>
              </a:rPr>
              <a:t>ůží…</a:t>
            </a: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</a:rPr>
              <a:t>jako původní látka nebo metabolit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</a:rPr>
              <a:t>Čistírny odpadních vod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4306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trvalé zvyšování jejich spotřeby na obyvatele</a:t>
            </a:r>
          </a:p>
          <a:p>
            <a:r>
              <a:rPr lang="cs-CZ" dirty="0"/>
              <a:t>koncentrace v životním prostředí se budou pravděpodobně zvyšovat úměrně stárnutí a nárůstu populace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1092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Podařilo se dosáhnout pokroku, neboť v současné době se hodnocení rizik pro životní prostředí provádí povinně u všech léčivých přípravků </a:t>
            </a:r>
          </a:p>
          <a:p>
            <a:r>
              <a:rPr lang="cs-CZ" dirty="0"/>
              <a:t>léčivé přípravky jako výrobky jsou osvobozeny od většiny ustanovení všeobecných právních předpisů Unie o chemických látkách</a:t>
            </a:r>
          </a:p>
          <a:p>
            <a:r>
              <a:rPr lang="cs-CZ" dirty="0"/>
              <a:t>látky používané při výrobě léčivých přípravků jsou rovněž osvobozeny, pokud jsou přítomny v konečném výrobku.</a:t>
            </a:r>
          </a:p>
          <a:p>
            <a:r>
              <a:rPr lang="cs-CZ" dirty="0"/>
              <a:t>látky, které byly použity, ale v konečném výrobku přítomny nejsou, podléhají ustanovením o registraci a hodnocení podle nařízení REACH a mohou se na ně vztahovat povolení a omezení </a:t>
            </a:r>
            <a:endParaRPr lang="cs-CZ" altLang="cs-CZ" dirty="0"/>
          </a:p>
          <a:p>
            <a:endParaRPr lang="de-DE" alt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9075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Antropogenní i přírodní látky, které přímo nebo nepřímo ovlivňují hormonální systém a mohou působit na velmi nízkých koncentracích</a:t>
            </a:r>
            <a:endParaRPr lang="de-DE" alt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1788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18BD2-61B7-4F04-996A-D0504B0B7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3615C-95AD-46AF-9EC3-64778E685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51364-4B17-4670-B795-8D664881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68A3B-3568-4DE0-A295-7C2015F9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317D2-D999-42C2-B705-65A6B7FB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3432057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731A-F89C-440D-B493-A88740A63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DFC87-B498-4E2E-9742-15F66F4BE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F596B-2BD8-4F08-AB05-2DF05FE3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DDDD4-0569-404F-978F-BB3A1B2EC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444A2-ABF9-4106-BD6E-336A3480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1123695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B5D25A-B5A3-4FF3-84C6-DF2B01969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CEF47-913D-457C-AE18-35BFFF04F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C005D-5618-458C-B1B6-3383BB97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86619-B63C-4224-A283-88B4EBD2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31095-2BE2-47FA-92C6-C08E6E95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0274320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57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pic>
        <p:nvPicPr>
          <p:cNvPr id="8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79690" y="6147545"/>
            <a:ext cx="3470885" cy="4097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8382199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AE3D4A-0CE4-AF44-BB96-DF3F2209C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9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AFDB40-EA75-5945-8087-09C2D6EE7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51D845A-5E2C-7A44-A9CE-09D803849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C5AE2A-F9E6-524D-850D-4EC6FC68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37BEF52-5859-CC4E-9507-70E3257C5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B5CB-ED24-477B-8487-CC728786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70723-433E-4435-BF4B-647D73AE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43-5787-4FB6-8E05-7836F9F0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FF56-9BF5-42EF-9FD0-66A0AA966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A450C-E8F6-4FBA-9C7E-1F71DC16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8314158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46D0E4-9382-4F42-834D-C9207AF4E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86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1A256C-CA81-4F41-9332-10CBF3ADD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73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84FA96-36B0-C440-A1F3-056211161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5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4EAFF-3718-4B19-8AE6-271E1C04E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352AF-EE5C-4675-907D-A31A862AE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D337F-935A-4DD7-A18C-F1F16D793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1184F-0F3F-4F22-93B6-F2A29136D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569B4-D635-47FA-AD3A-DEA11064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9670861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67C8-E61E-4A0D-A92E-43C92F249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24726-051F-444B-87FE-982D5D6FF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800AB-C03E-4049-A9AF-4AB9D3194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A4CE-CD17-4A2C-882E-DF20A3F4C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356DE-4FEA-45B8-91C7-5304DE672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5B34A-7335-4DBD-942C-9026D3418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7356635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DB57-26D7-44B2-8777-0E76C496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90F76-F4B4-4CAF-8108-A91494CC0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4D1EF-7ADC-45A5-96B0-3993ED49E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9A5697-4C6E-4425-AEE1-DCE101300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619ADA-0C1B-4A66-B59D-CE3B042DB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E787E-052B-48E7-8D0F-7D3C5BDA0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72DC1-EF70-4B12-848D-759FE7F0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39687-10C8-4600-89C3-E672C142C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213129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75B4-18A6-4BF6-AD9B-1D4C88858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E3F3E-463A-4BA4-95CC-2F4D273FC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A73CE-8EBA-454D-BE93-43E60703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182D3-F6E1-4F8A-8086-142E2491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1072058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7BC226-A99E-4699-948E-421E6440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D0135-BB47-4415-A269-F5AF17B5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3E8D1-5354-454B-A613-696BE640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422461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C69D-7BC5-4F9B-9AEB-2D12DABA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335F3-AAAC-406E-A05C-72A1FD3B7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89F21-19F9-47C9-A31A-3A671A22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05EAF-DA59-4235-8447-AF499E6D5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C61AB-F2F7-482F-888A-3AC8D578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E2EBB-441B-46DB-8469-F966D776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8161139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452A-DC44-4574-8747-42BEA3AA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9FFEA-2AC4-40E0-8A32-D080FDA5D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FC6BD-A539-4087-96B2-7DCD263E7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EE0EF-B151-439A-9EF3-CEED4BAC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40BB3-890E-481E-B6DA-9B0F7D05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CB71F-E03F-49B5-BB1E-2F0631772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0769055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EC7EB-403D-4419-B8A2-DBC2BE69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94AC8-EF66-4BCA-A55D-2E0224E70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F0CD5-8268-4D3E-8720-6A7B62C1A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1B6FB-D1D1-4DD4-99FA-C1AAEC9CF73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0E975-9CBE-4CAE-8D2F-EED7CF0BE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BA87-2825-4A2A-9975-1C3B28B08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29E60AC-5ECE-4201-97BC-CE6C4EDFC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4" r:id="rId14"/>
    <p:sldLayoutId id="2147483690" r:id="rId15"/>
    <p:sldLayoutId id="2147483685" r:id="rId16"/>
    <p:sldLayoutId id="2147483673" r:id="rId17"/>
    <p:sldLayoutId id="2147483675" r:id="rId18"/>
    <p:sldLayoutId id="2147483677" r:id="rId19"/>
    <p:sldLayoutId id="2147483694" r:id="rId20"/>
    <p:sldLayoutId id="2147483692" r:id="rId21"/>
    <p:sldLayoutId id="2147483693" r:id="rId22"/>
    <p:sldLayoutId id="2147483695" r:id="rId23"/>
    <p:sldLayoutId id="2147483738" r:id="rId24"/>
    <p:sldLayoutId id="2147483755" r:id="rId25"/>
    <p:sldLayoutId id="2147483756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emf"/><Relationship Id="rId7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23.wmf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emf"/><Relationship Id="rId5" Type="http://schemas.openxmlformats.org/officeDocument/2006/relationships/image" Target="../media/image37.em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comments" Target="../comments/comment1.xml"/><Relationship Id="rId5" Type="http://schemas.openxmlformats.org/officeDocument/2006/relationships/image" Target="../media/image50.png"/><Relationship Id="rId10" Type="http://schemas.openxmlformats.org/officeDocument/2006/relationships/image" Target="../media/image2.emf"/><Relationship Id="rId4" Type="http://schemas.openxmlformats.org/officeDocument/2006/relationships/image" Target="../media/image49.jpe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62.jpeg"/><Relationship Id="rId3" Type="http://schemas.openxmlformats.org/officeDocument/2006/relationships/chart" Target="../charts/chart1.xml"/><Relationship Id="rId7" Type="http://schemas.openxmlformats.org/officeDocument/2006/relationships/image" Target="../media/image57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11" Type="http://schemas.openxmlformats.org/officeDocument/2006/relationships/image" Target="../media/image60.png"/><Relationship Id="rId5" Type="http://schemas.openxmlformats.org/officeDocument/2006/relationships/image" Target="../media/image55.jpeg"/><Relationship Id="rId10" Type="http://schemas.openxmlformats.org/officeDocument/2006/relationships/image" Target="../media/image59.jpeg"/><Relationship Id="rId4" Type="http://schemas.openxmlformats.org/officeDocument/2006/relationships/image" Target="../media/image54.jpeg"/><Relationship Id="rId9" Type="http://schemas.openxmlformats.org/officeDocument/2006/relationships/image" Target="../media/image58.jpeg"/><Relationship Id="rId1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66.jp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gif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wmf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gif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F61E049-3091-AD44-8656-D26A17B4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18" y="1912266"/>
            <a:ext cx="11361600" cy="845074"/>
          </a:xfrm>
        </p:spPr>
        <p:txBody>
          <a:bodyPr>
            <a:noAutofit/>
          </a:bodyPr>
          <a:lstStyle/>
          <a:p>
            <a:pPr algn="ctr"/>
            <a:r>
              <a:rPr lang="cs-CZ" sz="5400" dirty="0"/>
              <a:t>Kvalita vod a související rizika</a:t>
            </a:r>
            <a:br>
              <a:rPr lang="cs-CZ" sz="5400" dirty="0"/>
            </a:br>
            <a:r>
              <a:rPr lang="cs-CZ" sz="5400" dirty="0"/>
              <a:t>pro životní prostředí a člověka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894DC26-555C-114E-B24E-1004ECF7E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286" y="3431833"/>
            <a:ext cx="11361600" cy="1615956"/>
          </a:xfrm>
        </p:spPr>
        <p:txBody>
          <a:bodyPr/>
          <a:lstStyle/>
          <a:p>
            <a:pPr algn="ctr"/>
            <a:r>
              <a:rPr lang="sk-SK" dirty="0"/>
              <a:t>Branislav Vrana</a:t>
            </a:r>
          </a:p>
          <a:p>
            <a:r>
              <a:rPr lang="sk-SK" dirty="0" err="1"/>
              <a:t>Výzkumný</a:t>
            </a:r>
            <a:r>
              <a:rPr lang="sk-SK" dirty="0"/>
              <a:t> program: </a:t>
            </a:r>
            <a:r>
              <a:rPr lang="sk-SK" dirty="0" err="1"/>
              <a:t>Environmentální</a:t>
            </a:r>
            <a:r>
              <a:rPr lang="sk-SK" dirty="0"/>
              <a:t> </a:t>
            </a:r>
            <a:r>
              <a:rPr lang="sk-SK" dirty="0" err="1"/>
              <a:t>chemie</a:t>
            </a:r>
            <a:r>
              <a:rPr lang="sk-SK" dirty="0"/>
              <a:t> a </a:t>
            </a:r>
            <a:r>
              <a:rPr lang="sk-SK" dirty="0" err="1"/>
              <a:t>modelování</a:t>
            </a:r>
            <a:br>
              <a:rPr lang="sk-SK" dirty="0"/>
            </a:br>
            <a:r>
              <a:rPr lang="sk-SK" dirty="0"/>
              <a:t>Pracovná skupina: </a:t>
            </a:r>
            <a:r>
              <a:rPr lang="sk-SK" dirty="0" err="1"/>
              <a:t>Chemodynamika</a:t>
            </a:r>
            <a:r>
              <a:rPr lang="sk-SK" dirty="0"/>
              <a:t> </a:t>
            </a:r>
            <a:r>
              <a:rPr lang="sk-SK" dirty="0" err="1"/>
              <a:t>znečištění</a:t>
            </a:r>
            <a:r>
              <a:rPr lang="sk-SK" dirty="0"/>
              <a:t> </a:t>
            </a:r>
            <a:r>
              <a:rPr lang="sk-SK" dirty="0" err="1"/>
              <a:t>životního</a:t>
            </a:r>
            <a:r>
              <a:rPr lang="sk-SK" dirty="0"/>
              <a:t> </a:t>
            </a:r>
            <a:r>
              <a:rPr lang="sk-SK" dirty="0" err="1"/>
              <a:t>prostředí</a:t>
            </a:r>
            <a:endParaRPr lang="sk-SK" dirty="0"/>
          </a:p>
          <a:p>
            <a:pPr algn="ctr"/>
            <a:endParaRPr lang="sk-SK" dirty="0"/>
          </a:p>
          <a:p>
            <a:pPr algn="ctr"/>
            <a:endParaRPr lang="cs-CZ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sp>
        <p:nvSpPr>
          <p:cNvPr id="8" name="Podnadpis 4">
            <a:extLst>
              <a:ext uri="{FF2B5EF4-FFF2-40B4-BE49-F238E27FC236}">
                <a16:creationId xmlns:a16="http://schemas.microsoft.com/office/drawing/2014/main" id="{9894DC26-555C-114E-B24E-1004ECF7E6B2}"/>
              </a:ext>
            </a:extLst>
          </p:cNvPr>
          <p:cNvSpPr txBox="1">
            <a:spLocks/>
          </p:cNvSpPr>
          <p:nvPr/>
        </p:nvSpPr>
        <p:spPr>
          <a:xfrm>
            <a:off x="166286" y="5308975"/>
            <a:ext cx="3452045" cy="20998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>
                <a:cs typeface="Arial"/>
              </a:rPr>
              <a:t>RECETOX </a:t>
            </a:r>
            <a:br>
              <a:rPr lang="cs-CZ" kern="0" dirty="0">
                <a:cs typeface="Arial"/>
              </a:rPr>
            </a:br>
            <a:r>
              <a:rPr lang="cs-CZ" kern="0" dirty="0">
                <a:cs typeface="Arial"/>
              </a:rPr>
              <a:t>Přírodovědecká fakulta</a:t>
            </a:r>
            <a:br>
              <a:rPr lang="cs-CZ" kern="0" dirty="0">
                <a:cs typeface="Arial"/>
              </a:rPr>
            </a:br>
            <a:r>
              <a:rPr lang="cs-CZ" kern="0" dirty="0">
                <a:cs typeface="Arial"/>
              </a:rPr>
              <a:t>Masarykova univerzita</a:t>
            </a:r>
            <a:br>
              <a:rPr lang="cs-CZ" kern="0" dirty="0">
                <a:cs typeface="Arial"/>
              </a:rPr>
            </a:br>
            <a:r>
              <a:rPr lang="cs-CZ" kern="0" dirty="0">
                <a:cs typeface="Arial"/>
              </a:rPr>
              <a:t>Brno, Česká republika</a:t>
            </a:r>
            <a:br>
              <a:rPr lang="cs-CZ" kern="0" dirty="0">
                <a:cs typeface="Arial"/>
              </a:rPr>
            </a:br>
            <a:endParaRPr lang="cs-CZ" kern="0" dirty="0">
              <a:cs typeface="Arial"/>
            </a:endParaRPr>
          </a:p>
        </p:txBody>
      </p:sp>
      <p:pic>
        <p:nvPicPr>
          <p:cNvPr id="10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  <p:pic>
        <p:nvPicPr>
          <p:cNvPr id="11" name="Obrázek 5">
            <a:extLst>
              <a:ext uri="{FF2B5EF4-FFF2-40B4-BE49-F238E27FC236}">
                <a16:creationId xmlns:a16="http://schemas.microsoft.com/office/drawing/2014/main" id="{BA405319-54C6-47AB-B02A-F4FAFA9718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72881" y="4371818"/>
            <a:ext cx="3719119" cy="248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Nadpis 3">
            <a:extLst>
              <a:ext uri="{FF2B5EF4-FFF2-40B4-BE49-F238E27FC236}">
                <a16:creationId xmlns:a16="http://schemas.microsoft.com/office/drawing/2014/main" id="{6F61E049-3091-AD44-8656-D26A17B4762D}"/>
              </a:ext>
            </a:extLst>
          </p:cNvPr>
          <p:cNvSpPr txBox="1">
            <a:spLocks/>
          </p:cNvSpPr>
          <p:nvPr/>
        </p:nvSpPr>
        <p:spPr>
          <a:xfrm>
            <a:off x="7535517" y="3841998"/>
            <a:ext cx="3072890" cy="867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</a:pPr>
            <a:endParaRPr lang="cs-CZ" sz="2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9" name="Picture 8" descr="A picture containing person, person, wall, wearing&#10;&#10;Description automatically generated">
            <a:extLst>
              <a:ext uri="{FF2B5EF4-FFF2-40B4-BE49-F238E27FC236}">
                <a16:creationId xmlns:a16="http://schemas.microsoft.com/office/drawing/2014/main" id="{F4E65E70-A092-49EF-269E-8DBCEA318F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6679" y="3286950"/>
            <a:ext cx="1310566" cy="96947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853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6296582" y="1305545"/>
            <a:ext cx="55367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2800" b="1" dirty="0">
                <a:solidFill>
                  <a:schemeClr val="bg1"/>
                </a:solidFill>
              </a:rPr>
              <a:t>Jaký je stav vod v Evropě dnes</a:t>
            </a:r>
            <a:r>
              <a:rPr lang="en-US" altLang="de-DE" sz="2800" b="1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55469" y="2065323"/>
            <a:ext cx="5314950" cy="3795934"/>
            <a:chOff x="2819400" y="2290156"/>
            <a:chExt cx="5314950" cy="3795934"/>
          </a:xfrm>
        </p:grpSpPr>
        <p:sp>
          <p:nvSpPr>
            <p:cNvPr id="5126" name="Rechteck 6"/>
            <p:cNvSpPr>
              <a:spLocks noChangeArrowheads="1"/>
            </p:cNvSpPr>
            <p:nvPr/>
          </p:nvSpPr>
          <p:spPr bwMode="auto">
            <a:xfrm>
              <a:off x="2819400" y="2290156"/>
              <a:ext cx="5314950" cy="3795934"/>
            </a:xfrm>
            <a:prstGeom prst="rect">
              <a:avLst/>
            </a:prstGeom>
            <a:solidFill>
              <a:schemeClr val="accent1"/>
            </a:solidFill>
            <a:ln w="63500" algn="ctr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5127" name="Textfeld 7"/>
            <p:cNvSpPr txBox="1">
              <a:spLocks noChangeArrowheads="1"/>
            </p:cNvSpPr>
            <p:nvPr/>
          </p:nvSpPr>
          <p:spPr bwMode="auto">
            <a:xfrm>
              <a:off x="2909888" y="2621107"/>
              <a:ext cx="5133975" cy="319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sk-SK" altLang="de-DE" sz="2400" dirty="0">
                  <a:solidFill>
                    <a:schemeClr val="bg1"/>
                  </a:solidFill>
                </a:rPr>
                <a:t>Ve většině evropských řek </a:t>
              </a:r>
              <a:br>
                <a:rPr lang="sk-SK" altLang="de-DE" sz="2400" dirty="0">
                  <a:solidFill>
                    <a:schemeClr val="bg1"/>
                  </a:solidFill>
                </a:rPr>
              </a:br>
              <a:r>
                <a:rPr lang="sk-SK" altLang="de-DE" sz="2400" dirty="0">
                  <a:solidFill>
                    <a:schemeClr val="bg1"/>
                  </a:solidFill>
                </a:rPr>
                <a:t>a jezer není dosaženo dobrého ekologického stavu</a:t>
              </a:r>
              <a:r>
                <a:rPr lang="de-DE" altLang="de-DE" sz="2400" dirty="0">
                  <a:solidFill>
                    <a:schemeClr val="bg1"/>
                  </a:solidFill>
                </a:rPr>
                <a:t> (</a:t>
              </a:r>
              <a:r>
                <a:rPr lang="sk-SK" altLang="de-DE" sz="2400" dirty="0">
                  <a:solidFill>
                    <a:schemeClr val="bg1"/>
                  </a:solidFill>
                </a:rPr>
                <a:t>Vodní rámcová směrnice 2000</a:t>
              </a:r>
              <a:r>
                <a:rPr lang="en-US" altLang="de-DE" sz="2400" dirty="0">
                  <a:solidFill>
                    <a:schemeClr val="bg1"/>
                  </a:solidFill>
                </a:rPr>
                <a:t>/60/ES</a:t>
              </a:r>
              <a:r>
                <a:rPr lang="de-DE" altLang="de-DE" sz="2400" dirty="0">
                  <a:solidFill>
                    <a:schemeClr val="bg1"/>
                  </a:solidFill>
                </a:rPr>
                <a:t>)</a:t>
              </a:r>
              <a:endParaRPr lang="sk-SK" altLang="de-DE" sz="2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endParaRPr lang="de-DE" altLang="de-DE" sz="2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sk-SK" altLang="de-DE" sz="2400" dirty="0">
                  <a:solidFill>
                    <a:schemeClr val="bg1"/>
                  </a:solidFill>
                </a:rPr>
                <a:t>Chemické látky stále hrají významnou roli </a:t>
              </a:r>
              <a:r>
                <a:rPr lang="sk-SK" altLang="de-DE" sz="2400" dirty="0" err="1">
                  <a:solidFill>
                    <a:schemeClr val="bg1"/>
                  </a:solidFill>
                </a:rPr>
                <a:t>ve</a:t>
              </a:r>
              <a:r>
                <a:rPr lang="sk-SK" altLang="de-DE" sz="2400" dirty="0">
                  <a:solidFill>
                    <a:schemeClr val="bg1"/>
                  </a:solidFill>
                </a:rPr>
                <a:t> zhoršování stavu</a:t>
              </a:r>
              <a:endParaRPr lang="de-DE" altLang="de-DE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89630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Group 9"/>
          <p:cNvGrpSpPr/>
          <p:nvPr/>
        </p:nvGrpSpPr>
        <p:grpSpPr>
          <a:xfrm>
            <a:off x="343586" y="431707"/>
            <a:ext cx="5594350" cy="5448300"/>
            <a:chOff x="343586" y="431707"/>
            <a:chExt cx="5594350" cy="5448300"/>
          </a:xfrm>
        </p:grpSpPr>
        <p:grpSp>
          <p:nvGrpSpPr>
            <p:cNvPr id="6" name="Group 5"/>
            <p:cNvGrpSpPr/>
            <p:nvPr/>
          </p:nvGrpSpPr>
          <p:grpSpPr>
            <a:xfrm>
              <a:off x="343586" y="431707"/>
              <a:ext cx="5594350" cy="5448300"/>
              <a:chOff x="497292" y="726890"/>
              <a:chExt cx="5594350" cy="54483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97292" y="726890"/>
                <a:ext cx="5594350" cy="5448300"/>
                <a:chOff x="497292" y="726890"/>
                <a:chExt cx="5594350" cy="544830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292" y="726890"/>
                  <a:ext cx="5594350" cy="5448300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789" y="4403287"/>
                  <a:ext cx="1663700" cy="463550"/>
                </a:xfrm>
                <a:prstGeom prst="rect">
                  <a:avLst/>
                </a:prstGeom>
              </p:spPr>
            </p:pic>
          </p:grpSp>
          <p:pic>
            <p:nvPicPr>
              <p:cNvPr id="8194" name="Picture 2" descr="European Environment Agenc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292" y="726890"/>
                <a:ext cx="2552700" cy="523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392797" y="1074712"/>
              <a:ext cx="549592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k-SK" dirty="0"/>
                <a:t>Ekologický stav povrchových vod, 2018</a:t>
              </a:r>
              <a:endParaRPr lang="cs-CZ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1" y="2065323"/>
            <a:ext cx="5715000" cy="3168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0" y="2344702"/>
            <a:ext cx="5626100" cy="251460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B27F644-41BC-463F-8913-CC4AE224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96F49-3F3A-4D10-A319-56D1797A5F48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27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11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7172" name="Rechteck 3"/>
          <p:cNvSpPr>
            <a:spLocks noChangeArrowheads="1"/>
          </p:cNvSpPr>
          <p:nvPr/>
        </p:nvSpPr>
        <p:spPr bwMode="auto">
          <a:xfrm>
            <a:off x="1952626" y="723900"/>
            <a:ext cx="8105775" cy="5391150"/>
          </a:xfrm>
          <a:prstGeom prst="rect">
            <a:avLst/>
          </a:prstGeom>
          <a:solidFill>
            <a:schemeClr val="accent1"/>
          </a:solidFill>
          <a:ln w="635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7173" name="Ellipse 4"/>
          <p:cNvSpPr>
            <a:spLocks noChangeArrowheads="1"/>
          </p:cNvSpPr>
          <p:nvPr/>
        </p:nvSpPr>
        <p:spPr bwMode="auto">
          <a:xfrm>
            <a:off x="2066925" y="1000125"/>
            <a:ext cx="3938588" cy="5029200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6150" name="Ellipse 5"/>
          <p:cNvSpPr>
            <a:spLocks noChangeArrowheads="1"/>
          </p:cNvSpPr>
          <p:nvPr/>
        </p:nvSpPr>
        <p:spPr bwMode="auto">
          <a:xfrm>
            <a:off x="2828926" y="4181476"/>
            <a:ext cx="2847975" cy="18764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4295775"/>
            <a:ext cx="25447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feld 7"/>
          <p:cNvSpPr txBox="1">
            <a:spLocks noChangeArrowheads="1"/>
          </p:cNvSpPr>
          <p:nvPr/>
        </p:nvSpPr>
        <p:spPr bwMode="auto">
          <a:xfrm>
            <a:off x="2066925" y="742950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FFFF00"/>
                </a:solidFill>
              </a:rPr>
              <a:t>Chemos</a:t>
            </a:r>
            <a:r>
              <a:rPr lang="cs-CZ" altLang="de-DE" sz="1800" dirty="0">
                <a:solidFill>
                  <a:srgbClr val="FFFF00"/>
                </a:solidFill>
              </a:rPr>
              <a:t>féra</a:t>
            </a:r>
            <a:endParaRPr lang="de-DE" altLang="de-DE" sz="1800" dirty="0">
              <a:solidFill>
                <a:srgbClr val="FFFF00"/>
              </a:solidFill>
            </a:endParaRPr>
          </a:p>
        </p:txBody>
      </p:sp>
      <p:sp>
        <p:nvSpPr>
          <p:cNvPr id="7178" name="Textfeld 9"/>
          <p:cNvSpPr txBox="1">
            <a:spLocks noChangeArrowheads="1"/>
          </p:cNvSpPr>
          <p:nvPr/>
        </p:nvSpPr>
        <p:spPr bwMode="auto">
          <a:xfrm>
            <a:off x="2735263" y="1524001"/>
            <a:ext cx="2941638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70 mi</a:t>
            </a:r>
            <a:r>
              <a:rPr lang="cs-CZ" altLang="de-DE" sz="1800" dirty="0">
                <a:solidFill>
                  <a:srgbClr val="D6A300"/>
                </a:solidFill>
              </a:rPr>
              <a:t>l.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chemických látek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14 mi</a:t>
            </a:r>
            <a:r>
              <a:rPr lang="cs-CZ" altLang="de-DE" sz="1800" dirty="0">
                <a:solidFill>
                  <a:srgbClr val="D6A300"/>
                </a:solidFill>
              </a:rPr>
              <a:t>l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komerčně dostupných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&gt; 100.000 </a:t>
            </a:r>
            <a:r>
              <a:rPr lang="cs-CZ" altLang="de-DE" sz="1800" dirty="0">
                <a:solidFill>
                  <a:srgbClr val="D6A300"/>
                </a:solidFill>
              </a:rPr>
              <a:t>denně používáno</a:t>
            </a:r>
            <a:endParaRPr lang="de-DE" altLang="de-DE" sz="1800" dirty="0">
              <a:solidFill>
                <a:srgbClr val="D6A300"/>
              </a:solidFill>
            </a:endParaRPr>
          </a:p>
        </p:txBody>
      </p:sp>
      <p:sp>
        <p:nvSpPr>
          <p:cNvPr id="6155" name="Textfeld 10"/>
          <p:cNvSpPr txBox="1">
            <a:spLocks noChangeArrowheads="1"/>
          </p:cNvSpPr>
          <p:nvPr/>
        </p:nvSpPr>
        <p:spPr bwMode="auto">
          <a:xfrm>
            <a:off x="2233614" y="3525839"/>
            <a:ext cx="254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996600"/>
                </a:solidFill>
              </a:rPr>
              <a:t>&gt; 10.000 </a:t>
            </a:r>
            <a:r>
              <a:rPr lang="cs-CZ" altLang="de-DE" sz="1800" dirty="0">
                <a:solidFill>
                  <a:srgbClr val="996600"/>
                </a:solidFill>
              </a:rPr>
              <a:t>látek ve vzorcích životního prostředí</a:t>
            </a:r>
            <a:r>
              <a:rPr lang="de-DE" altLang="de-DE" sz="18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6156" name="Ellipse 11"/>
          <p:cNvSpPr>
            <a:spLocks noChangeArrowheads="1"/>
          </p:cNvSpPr>
          <p:nvPr/>
        </p:nvSpPr>
        <p:spPr bwMode="auto">
          <a:xfrm>
            <a:off x="5091113" y="4295775"/>
            <a:ext cx="119062" cy="152400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rgbClr val="C00000"/>
              </a:solidFill>
            </a:endParaRPr>
          </a:p>
        </p:txBody>
      </p:sp>
      <p:sp>
        <p:nvSpPr>
          <p:cNvPr id="6157" name="Textfeld 12"/>
          <p:cNvSpPr txBox="1">
            <a:spLocks noChangeArrowheads="1"/>
          </p:cNvSpPr>
          <p:nvPr/>
        </p:nvSpPr>
        <p:spPr bwMode="auto">
          <a:xfrm>
            <a:off x="4165600" y="3060894"/>
            <a:ext cx="1852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C00000"/>
                </a:solidFill>
              </a:rPr>
              <a:t>41 </a:t>
            </a:r>
            <a:r>
              <a:rPr lang="cs-CZ" altLang="de-DE" sz="1800" dirty="0">
                <a:solidFill>
                  <a:srgbClr val="C00000"/>
                </a:solidFill>
              </a:rPr>
              <a:t>prioritních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r>
              <a:rPr lang="cs-CZ" altLang="de-DE" sz="1800" dirty="0">
                <a:solidFill>
                  <a:srgbClr val="C00000"/>
                </a:solidFill>
              </a:rPr>
              <a:t>znečišťujících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cs-CZ" altLang="de-DE" sz="1800" dirty="0">
                <a:solidFill>
                  <a:srgbClr val="C00000"/>
                </a:solidFill>
              </a:rPr>
              <a:t>látek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de-DE" altLang="de-DE" sz="1800" dirty="0">
                <a:solidFill>
                  <a:srgbClr val="C00000"/>
                </a:solidFill>
              </a:rPr>
              <a:t>(</a:t>
            </a:r>
            <a:r>
              <a:rPr lang="cs-CZ" altLang="de-DE" sz="1800" dirty="0">
                <a:solidFill>
                  <a:srgbClr val="C00000"/>
                </a:solidFill>
              </a:rPr>
              <a:t>chemický stav</a:t>
            </a:r>
            <a:r>
              <a:rPr lang="de-DE" altLang="de-DE" sz="1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735263" y="42029"/>
            <a:ext cx="699794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Jaký je stav vod v Evropě dnes</a:t>
            </a:r>
            <a:r>
              <a:rPr lang="en-US" altLang="de-DE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045170" y="723900"/>
            <a:ext cx="3938906" cy="5213350"/>
            <a:chOff x="6086475" y="796925"/>
            <a:chExt cx="3938906" cy="5213350"/>
          </a:xfrm>
        </p:grpSpPr>
        <p:sp>
          <p:nvSpPr>
            <p:cNvPr id="28" name="Ellipse 8"/>
            <p:cNvSpPr>
              <a:spLocks noChangeArrowheads="1"/>
            </p:cNvSpPr>
            <p:nvPr/>
          </p:nvSpPr>
          <p:spPr bwMode="auto">
            <a:xfrm>
              <a:off x="6086475" y="981075"/>
              <a:ext cx="3938588" cy="5029200"/>
            </a:xfrm>
            <a:prstGeom prst="ellipse">
              <a:avLst/>
            </a:prstGeom>
            <a:solidFill>
              <a:srgbClr val="E0F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29" name="Textfeld 13"/>
            <p:cNvSpPr txBox="1">
              <a:spLocks noChangeArrowheads="1"/>
            </p:cNvSpPr>
            <p:nvPr/>
          </p:nvSpPr>
          <p:spPr bwMode="auto">
            <a:xfrm>
              <a:off x="8712201" y="796925"/>
              <a:ext cx="13131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E0FEB0"/>
                  </a:solidFill>
                </a:rPr>
                <a:t>E</a:t>
              </a:r>
              <a:r>
                <a:rPr lang="sk-SK" altLang="de-DE" sz="1800" dirty="0">
                  <a:solidFill>
                    <a:srgbClr val="E0FEB0"/>
                  </a:solidFill>
                </a:rPr>
                <a:t>kosystém</a:t>
              </a:r>
              <a:endParaRPr lang="de-DE" altLang="de-DE" sz="1800" dirty="0">
                <a:solidFill>
                  <a:srgbClr val="E0FEB0"/>
                </a:solidFill>
              </a:endParaRPr>
            </a:p>
          </p:txBody>
        </p:sp>
        <p:sp>
          <p:nvSpPr>
            <p:cNvPr id="30" name="Ellipse 14"/>
            <p:cNvSpPr>
              <a:spLocks noChangeArrowheads="1"/>
            </p:cNvSpPr>
            <p:nvPr/>
          </p:nvSpPr>
          <p:spPr bwMode="auto">
            <a:xfrm>
              <a:off x="7216776" y="11652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31" name="Ellipse 15"/>
            <p:cNvSpPr>
              <a:spLocks noChangeArrowheads="1"/>
            </p:cNvSpPr>
            <p:nvPr/>
          </p:nvSpPr>
          <p:spPr bwMode="auto">
            <a:xfrm>
              <a:off x="8132764" y="25114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32" name="Ellipse 16"/>
            <p:cNvSpPr>
              <a:spLocks noChangeArrowheads="1"/>
            </p:cNvSpPr>
            <p:nvPr/>
          </p:nvSpPr>
          <p:spPr bwMode="auto">
            <a:xfrm>
              <a:off x="7664451" y="40735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pic>
          <p:nvPicPr>
            <p:cNvPr id="33" name="Picture 2" descr="http://www.flussnetzwerke.nrw.de/uebungen/images/gammarus_roeselii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951" y="2622551"/>
              <a:ext cx="1287463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feld 17"/>
            <p:cNvSpPr txBox="1">
              <a:spLocks noChangeArrowheads="1"/>
            </p:cNvSpPr>
            <p:nvPr/>
          </p:nvSpPr>
          <p:spPr bwMode="auto">
            <a:xfrm>
              <a:off x="8414386" y="3464873"/>
              <a:ext cx="9701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400" dirty="0">
                  <a:solidFill>
                    <a:srgbClr val="002060"/>
                  </a:solidFill>
                </a:rPr>
                <a:t>bezobratlí</a:t>
              </a:r>
              <a:endParaRPr lang="de-DE" altLang="de-DE" sz="1400" dirty="0">
                <a:solidFill>
                  <a:srgbClr val="002060"/>
                </a:solidFill>
              </a:endParaRPr>
            </a:p>
          </p:txBody>
        </p:sp>
        <p:pic>
          <p:nvPicPr>
            <p:cNvPr id="35" name="Picture 4" descr="http://static.freepik.com/fotos-kostenlos/forelle-nahaufnahme_2102279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976" y="4348163"/>
              <a:ext cx="96837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feld 18"/>
            <p:cNvSpPr txBox="1">
              <a:spLocks noChangeArrowheads="1"/>
            </p:cNvSpPr>
            <p:nvPr/>
          </p:nvSpPr>
          <p:spPr bwMode="auto">
            <a:xfrm>
              <a:off x="8143876" y="505777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ryby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0" t="22766" r="18185" b="30589"/>
            <a:stretch>
              <a:fillRect/>
            </a:stretch>
          </p:blipFill>
          <p:spPr bwMode="auto">
            <a:xfrm>
              <a:off x="7392988" y="1400176"/>
              <a:ext cx="1143000" cy="779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feld 19"/>
            <p:cNvSpPr txBox="1">
              <a:spLocks noChangeArrowheads="1"/>
            </p:cNvSpPr>
            <p:nvPr/>
          </p:nvSpPr>
          <p:spPr bwMode="auto">
            <a:xfrm>
              <a:off x="7615238" y="218122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řasy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feld 20"/>
            <p:cNvSpPr txBox="1">
              <a:spLocks noChangeArrowheads="1"/>
            </p:cNvSpPr>
            <p:nvPr/>
          </p:nvSpPr>
          <p:spPr bwMode="auto">
            <a:xfrm>
              <a:off x="6219825" y="2759075"/>
              <a:ext cx="20510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002060"/>
                  </a:solidFill>
                </a:rPr>
                <a:t>Biologic</a:t>
              </a:r>
              <a:r>
                <a:rPr lang="sk-SK" altLang="de-DE" sz="1800" dirty="0">
                  <a:solidFill>
                    <a:srgbClr val="002060"/>
                  </a:solidFill>
                </a:rPr>
                <a:t>ké prvky kvality</a:t>
              </a:r>
              <a:r>
                <a:rPr lang="de-DE" altLang="de-DE" sz="1800" dirty="0">
                  <a:solidFill>
                    <a:srgbClr val="002060"/>
                  </a:solidFill>
                </a:rPr>
                <a:t> (BQEs) + </a:t>
              </a:r>
              <a:r>
                <a:rPr lang="sk-SK" altLang="de-DE" sz="1800" dirty="0">
                  <a:solidFill>
                    <a:srgbClr val="002060"/>
                  </a:solidFill>
                </a:rPr>
                <a:t>podpůrné</a:t>
              </a:r>
              <a:r>
                <a:rPr lang="cs-CZ" altLang="de-DE" sz="1800" dirty="0">
                  <a:solidFill>
                    <a:srgbClr val="002060"/>
                  </a:solidFill>
                </a:rPr>
                <a:t> faktory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B4B48B-C770-400B-86B0-5D2F4D41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3E996F49-3F3A-4D10-A319-56D1797A5F48}" type="slidenum">
              <a:rPr lang="cs-CZ" altLang="cs-CZ" smtClean="0"/>
              <a:pPr algn="r">
                <a:defRPr/>
              </a:pPr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790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5" grpId="0"/>
      <p:bldP spid="6156" grpId="0" animBg="1"/>
      <p:bldP spid="61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12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7172" name="Rechteck 3"/>
          <p:cNvSpPr>
            <a:spLocks noChangeArrowheads="1"/>
          </p:cNvSpPr>
          <p:nvPr/>
        </p:nvSpPr>
        <p:spPr bwMode="auto">
          <a:xfrm>
            <a:off x="1952626" y="723900"/>
            <a:ext cx="8105775" cy="5391150"/>
          </a:xfrm>
          <a:prstGeom prst="rect">
            <a:avLst/>
          </a:prstGeom>
          <a:solidFill>
            <a:schemeClr val="accent1"/>
          </a:solidFill>
          <a:ln w="635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7173" name="Ellipse 4"/>
          <p:cNvSpPr>
            <a:spLocks noChangeArrowheads="1"/>
          </p:cNvSpPr>
          <p:nvPr/>
        </p:nvSpPr>
        <p:spPr bwMode="auto">
          <a:xfrm>
            <a:off x="2066925" y="1000125"/>
            <a:ext cx="3938588" cy="5029200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6150" name="Ellipse 5"/>
          <p:cNvSpPr>
            <a:spLocks noChangeArrowheads="1"/>
          </p:cNvSpPr>
          <p:nvPr/>
        </p:nvSpPr>
        <p:spPr bwMode="auto">
          <a:xfrm>
            <a:off x="2828926" y="4181476"/>
            <a:ext cx="2847975" cy="18764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4295775"/>
            <a:ext cx="25447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feld 7"/>
          <p:cNvSpPr txBox="1">
            <a:spLocks noChangeArrowheads="1"/>
          </p:cNvSpPr>
          <p:nvPr/>
        </p:nvSpPr>
        <p:spPr bwMode="auto">
          <a:xfrm>
            <a:off x="2066925" y="742950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FFFF00"/>
                </a:solidFill>
              </a:rPr>
              <a:t>Chemos</a:t>
            </a:r>
            <a:r>
              <a:rPr lang="cs-CZ" altLang="de-DE" sz="1800" dirty="0">
                <a:solidFill>
                  <a:srgbClr val="FFFF00"/>
                </a:solidFill>
              </a:rPr>
              <a:t>féra</a:t>
            </a:r>
            <a:endParaRPr lang="de-DE" altLang="de-DE" sz="1800" dirty="0">
              <a:solidFill>
                <a:srgbClr val="FFFF00"/>
              </a:solidFill>
            </a:endParaRPr>
          </a:p>
        </p:txBody>
      </p:sp>
      <p:sp>
        <p:nvSpPr>
          <p:cNvPr id="7178" name="Textfeld 9"/>
          <p:cNvSpPr txBox="1">
            <a:spLocks noChangeArrowheads="1"/>
          </p:cNvSpPr>
          <p:nvPr/>
        </p:nvSpPr>
        <p:spPr bwMode="auto">
          <a:xfrm>
            <a:off x="2735263" y="1524001"/>
            <a:ext cx="2941638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70 mi</a:t>
            </a:r>
            <a:r>
              <a:rPr lang="cs-CZ" altLang="de-DE" sz="1800" dirty="0">
                <a:solidFill>
                  <a:srgbClr val="D6A300"/>
                </a:solidFill>
              </a:rPr>
              <a:t>l.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chemických látek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14 mi</a:t>
            </a:r>
            <a:r>
              <a:rPr lang="cs-CZ" altLang="de-DE" sz="1800" dirty="0">
                <a:solidFill>
                  <a:srgbClr val="D6A300"/>
                </a:solidFill>
              </a:rPr>
              <a:t>l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komerčně dostupných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&gt; 100.000 </a:t>
            </a:r>
            <a:r>
              <a:rPr lang="cs-CZ" altLang="de-DE" sz="1800" dirty="0">
                <a:solidFill>
                  <a:srgbClr val="D6A300"/>
                </a:solidFill>
              </a:rPr>
              <a:t>denně používáno</a:t>
            </a:r>
            <a:endParaRPr lang="de-DE" altLang="de-DE" sz="1800" dirty="0">
              <a:solidFill>
                <a:srgbClr val="D6A300"/>
              </a:solidFill>
            </a:endParaRPr>
          </a:p>
        </p:txBody>
      </p:sp>
      <p:sp>
        <p:nvSpPr>
          <p:cNvPr id="6155" name="Textfeld 10"/>
          <p:cNvSpPr txBox="1">
            <a:spLocks noChangeArrowheads="1"/>
          </p:cNvSpPr>
          <p:nvPr/>
        </p:nvSpPr>
        <p:spPr bwMode="auto">
          <a:xfrm>
            <a:off x="2233614" y="3525839"/>
            <a:ext cx="254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996600"/>
                </a:solidFill>
              </a:rPr>
              <a:t>&gt; 10.000 </a:t>
            </a:r>
            <a:r>
              <a:rPr lang="cs-CZ" altLang="de-DE" sz="1800" dirty="0">
                <a:solidFill>
                  <a:srgbClr val="996600"/>
                </a:solidFill>
              </a:rPr>
              <a:t>látek ve vzorcích životního prostředí</a:t>
            </a:r>
            <a:r>
              <a:rPr lang="de-DE" altLang="de-DE" sz="18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6156" name="Ellipse 11"/>
          <p:cNvSpPr>
            <a:spLocks noChangeArrowheads="1"/>
          </p:cNvSpPr>
          <p:nvPr/>
        </p:nvSpPr>
        <p:spPr bwMode="auto">
          <a:xfrm>
            <a:off x="5091113" y="4295775"/>
            <a:ext cx="119062" cy="152400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rgbClr val="C00000"/>
              </a:solidFill>
            </a:endParaRPr>
          </a:p>
        </p:txBody>
      </p:sp>
      <p:sp>
        <p:nvSpPr>
          <p:cNvPr id="6157" name="Textfeld 12"/>
          <p:cNvSpPr txBox="1">
            <a:spLocks noChangeArrowheads="1"/>
          </p:cNvSpPr>
          <p:nvPr/>
        </p:nvSpPr>
        <p:spPr bwMode="auto">
          <a:xfrm>
            <a:off x="4165600" y="3060894"/>
            <a:ext cx="1852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C00000"/>
                </a:solidFill>
              </a:rPr>
              <a:t>41 </a:t>
            </a:r>
            <a:r>
              <a:rPr lang="cs-CZ" altLang="de-DE" sz="1800" dirty="0">
                <a:solidFill>
                  <a:srgbClr val="C00000"/>
                </a:solidFill>
              </a:rPr>
              <a:t>prioritních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r>
              <a:rPr lang="cs-CZ" altLang="de-DE" sz="1800" dirty="0">
                <a:solidFill>
                  <a:srgbClr val="C00000"/>
                </a:solidFill>
              </a:rPr>
              <a:t>znečišťujících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cs-CZ" altLang="de-DE" sz="1800" dirty="0">
                <a:solidFill>
                  <a:srgbClr val="C00000"/>
                </a:solidFill>
              </a:rPr>
              <a:t>látek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de-DE" altLang="de-DE" sz="1800" dirty="0">
                <a:solidFill>
                  <a:srgbClr val="C00000"/>
                </a:solidFill>
              </a:rPr>
              <a:t>(</a:t>
            </a:r>
            <a:r>
              <a:rPr lang="cs-CZ" altLang="de-DE" sz="1800" dirty="0">
                <a:solidFill>
                  <a:srgbClr val="C00000"/>
                </a:solidFill>
              </a:rPr>
              <a:t>chemický stav</a:t>
            </a:r>
            <a:r>
              <a:rPr lang="de-DE" altLang="de-DE" sz="1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735263" y="15276"/>
            <a:ext cx="699794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Jaký je stav vod v Evropě dnes</a:t>
            </a:r>
            <a:r>
              <a:rPr lang="en-US" altLang="de-DE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" name="Textfeld 16"/>
          <p:cNvSpPr txBox="1">
            <a:spLocks noChangeArrowheads="1"/>
          </p:cNvSpPr>
          <p:nvPr/>
        </p:nvSpPr>
        <p:spPr bwMode="auto">
          <a:xfrm>
            <a:off x="5741988" y="1460455"/>
            <a:ext cx="406717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ts val="1200"/>
              </a:spcBef>
            </a:pPr>
            <a:r>
              <a:rPr lang="de-DE" altLang="de-DE" sz="2400" dirty="0">
                <a:solidFill>
                  <a:srgbClr val="FFFF99"/>
                </a:solidFill>
              </a:rPr>
              <a:t>Priorit</a:t>
            </a:r>
            <a:r>
              <a:rPr lang="cs-CZ" altLang="de-DE" sz="2400" dirty="0">
                <a:solidFill>
                  <a:srgbClr val="FFFF99"/>
                </a:solidFill>
              </a:rPr>
              <a:t>ní znečišťující látky</a:t>
            </a:r>
            <a:r>
              <a:rPr lang="de-DE" altLang="de-DE" sz="2400" dirty="0">
                <a:solidFill>
                  <a:srgbClr val="FFFF99"/>
                </a:solidFill>
              </a:rPr>
              <a:t> 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typické jsou nepolární persistentní organické látky a těžké kovy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většinou zakáz používání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často nevysvětlují pozorované účinky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eaLnBrk="1" hangingPunct="1">
              <a:spcBef>
                <a:spcPts val="1200"/>
              </a:spcBef>
              <a:buFont typeface="Courier New" panose="02070309020205020404" pitchFamily="49" charset="0"/>
              <a:buChar char="o"/>
            </a:pPr>
            <a:endParaRPr lang="de-DE" altLang="de-DE" sz="2400" dirty="0">
              <a:solidFill>
                <a:srgbClr val="FFFF99"/>
              </a:solidFill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altLang="de-DE" sz="2400" dirty="0">
              <a:solidFill>
                <a:srgbClr val="FFFF9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3191EE-3B91-4601-8765-AAD4C990C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3E996F49-3F3A-4D10-A319-56D1797A5F48}" type="slidenum">
              <a:rPr lang="cs-CZ" altLang="cs-CZ" smtClean="0"/>
              <a:pPr algn="r">
                <a:defRPr/>
              </a:pPr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4746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5" grpId="0"/>
      <p:bldP spid="6156" grpId="0" animBg="1"/>
      <p:bldP spid="61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Příklad: PCB</a:t>
            </a:r>
            <a:endParaRPr lang="cs-CZ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3104" y="1915007"/>
            <a:ext cx="10753200" cy="4139998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POLYCHL</a:t>
            </a:r>
            <a:r>
              <a:rPr lang="sk-SK" dirty="0"/>
              <a:t>OROVANÉ BIFENYLY</a:t>
            </a: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dirty="0"/>
              <a:t>Substituční deriváty bifenylu -209 kongenerů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se stupňem chlorace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roste stabilita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klesá rozpustnost ve vodě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roste rozpustnost v tuku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dirty="0"/>
              <a:t>persistentní organické látky</a:t>
            </a: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dirty="0"/>
              <a:t>jednotlivé kongenery mají různou toxicitu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843" y="3445062"/>
            <a:ext cx="4915613" cy="2212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127" y="257384"/>
            <a:ext cx="2895849" cy="1998136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34" y="6119122"/>
            <a:ext cx="4158308" cy="469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1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484882" y="6319880"/>
            <a:ext cx="3470885" cy="4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34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222" y="-31062"/>
            <a:ext cx="12247222" cy="6889062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5004" y="473546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Polychlorované bifenyly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959" y="496319"/>
            <a:ext cx="2895849" cy="1998136"/>
          </a:xfrm>
          <a:prstGeom prst="rect">
            <a:avLst/>
          </a:prstGeom>
        </p:spPr>
      </p:pic>
      <p:pic>
        <p:nvPicPr>
          <p:cNvPr id="12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899296" y="6362700"/>
            <a:ext cx="3201512" cy="3779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ontent Placeholder 6"/>
          <p:cNvSpPr txBox="1">
            <a:spLocks/>
          </p:cNvSpPr>
          <p:nvPr/>
        </p:nvSpPr>
        <p:spPr>
          <a:xfrm>
            <a:off x="275004" y="1508174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 PCB: podnik Chemko Strážske r.1959-1984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Výrobky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>
                <a:solidFill>
                  <a:schemeClr val="bg1"/>
                </a:solidFill>
              </a:rPr>
              <a:t>Delor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Hydelor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Delotherm</a:t>
            </a:r>
            <a:r>
              <a:rPr lang="es-ES" dirty="0">
                <a:solidFill>
                  <a:schemeClr val="bg1"/>
                </a:solidFill>
              </a:rPr>
              <a:t> (21 000 t)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kern="0" dirty="0">
                <a:solidFill>
                  <a:schemeClr val="bg1"/>
                </a:solidFill>
              </a:rPr>
              <a:t> Použitií: při výrobě transformátorů a kondenzátorů,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kern="0" dirty="0">
                <a:solidFill>
                  <a:schemeClr val="bg1"/>
                </a:solidFill>
              </a:rPr>
              <a:t> nátěrové hmoty, teplonosné kapaliny, aditiva plastů...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9095087" y="6362700"/>
            <a:ext cx="2809930" cy="331732"/>
          </a:xfrm>
          <a:prstGeom prst="rect">
            <a:avLst/>
          </a:prstGeom>
        </p:spPr>
      </p:pic>
      <p:pic>
        <p:nvPicPr>
          <p:cNvPr id="11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9095087" y="6391918"/>
            <a:ext cx="2860680" cy="33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33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 bwMode="auto">
          <a:xfrm>
            <a:off x="120580" y="1192059"/>
            <a:ext cx="11352620" cy="4712677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215" y="23672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Bioakumulace</a:t>
            </a:r>
            <a:r>
              <a:rPr lang="en-US" dirty="0"/>
              <a:t> PCB</a:t>
            </a:r>
            <a:endParaRPr lang="cs-CZ" dirty="0"/>
          </a:p>
        </p:txBody>
      </p:sp>
      <p:sp>
        <p:nvSpPr>
          <p:cNvPr id="10" name="TextBox 9"/>
          <p:cNvSpPr txBox="1"/>
          <p:nvPr/>
        </p:nvSpPr>
        <p:spPr>
          <a:xfrm>
            <a:off x="3408008" y="1427973"/>
            <a:ext cx="174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4800" dirty="0"/>
              <a:t>ČAS</a:t>
            </a:r>
            <a:endParaRPr lang="cs-CZ" sz="4800" dirty="0"/>
          </a:p>
        </p:txBody>
      </p:sp>
      <p:grpSp>
        <p:nvGrpSpPr>
          <p:cNvPr id="6" name="Group 5"/>
          <p:cNvGrpSpPr/>
          <p:nvPr/>
        </p:nvGrpSpPr>
        <p:grpSpPr>
          <a:xfrm>
            <a:off x="251143" y="2909157"/>
            <a:ext cx="1361684" cy="1773176"/>
            <a:chOff x="251143" y="2909157"/>
            <a:chExt cx="1361684" cy="1773176"/>
          </a:xfrm>
        </p:grpSpPr>
        <p:grpSp>
          <p:nvGrpSpPr>
            <p:cNvPr id="3" name="Group 2"/>
            <p:cNvGrpSpPr/>
            <p:nvPr/>
          </p:nvGrpSpPr>
          <p:grpSpPr>
            <a:xfrm>
              <a:off x="654752" y="3456222"/>
              <a:ext cx="958075" cy="639241"/>
              <a:chOff x="1454724" y="2269066"/>
              <a:chExt cx="2236895" cy="1521600"/>
            </a:xfrm>
          </p:grpSpPr>
          <p:pic>
            <p:nvPicPr>
              <p:cNvPr id="4" name="Picture 3" descr="fish-clip-art-black-and-white-1058727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454724" y="2269066"/>
                <a:ext cx="2236895" cy="1210734"/>
              </a:xfrm>
              <a:prstGeom prst="rect">
                <a:avLst/>
              </a:prstGeom>
              <a:noFill/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981200" y="3513667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cs-CZ" sz="1200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51143" y="2909157"/>
              <a:ext cx="958075" cy="639241"/>
              <a:chOff x="1454724" y="2269066"/>
              <a:chExt cx="2236895" cy="1521600"/>
            </a:xfrm>
          </p:grpSpPr>
          <p:pic>
            <p:nvPicPr>
              <p:cNvPr id="31" name="Picture 30" descr="fish-clip-art-black-and-white-1058727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454724" y="2269066"/>
                <a:ext cx="2236895" cy="1210734"/>
              </a:xfrm>
              <a:prstGeom prst="rect">
                <a:avLst/>
              </a:prstGeom>
              <a:noFill/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981200" y="3513667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cs-CZ" sz="1200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48601" y="4043092"/>
              <a:ext cx="958075" cy="639241"/>
              <a:chOff x="1454724" y="2269066"/>
              <a:chExt cx="2236895" cy="1521600"/>
            </a:xfrm>
          </p:grpSpPr>
          <p:pic>
            <p:nvPicPr>
              <p:cNvPr id="34" name="Picture 33" descr="fish-clip-art-black-and-white-1058727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454724" y="2269066"/>
                <a:ext cx="2236895" cy="1210734"/>
              </a:xfrm>
              <a:prstGeom prst="rect">
                <a:avLst/>
              </a:prstGeom>
              <a:noFill/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1981200" y="3513667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cs-CZ" sz="1200"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776373" y="2058160"/>
            <a:ext cx="2576558" cy="2683583"/>
            <a:chOff x="1776373" y="2058160"/>
            <a:chExt cx="2576558" cy="2683583"/>
          </a:xfrm>
        </p:grpSpPr>
        <p:grpSp>
          <p:nvGrpSpPr>
            <p:cNvPr id="26" name="Group 25"/>
            <p:cNvGrpSpPr/>
            <p:nvPr/>
          </p:nvGrpSpPr>
          <p:grpSpPr>
            <a:xfrm>
              <a:off x="1823843" y="2058160"/>
              <a:ext cx="1714917" cy="1408931"/>
              <a:chOff x="4009338" y="2523774"/>
              <a:chExt cx="2237386" cy="1671004"/>
            </a:xfrm>
          </p:grpSpPr>
          <p:pic>
            <p:nvPicPr>
              <p:cNvPr id="17" name="Picture 16" descr="fish-clip-art-black-and-white-1058727.png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009338" y="2984044"/>
                <a:ext cx="2236894" cy="1210734"/>
              </a:xfrm>
              <a:prstGeom prst="rect">
                <a:avLst/>
              </a:prstGeom>
              <a:noFill/>
            </p:spPr>
          </p:pic>
          <p:pic>
            <p:nvPicPr>
              <p:cNvPr id="25" name="Picture 24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3127"/>
              <a:stretch/>
            </p:blipFill>
            <p:spPr>
              <a:xfrm flipH="1">
                <a:off x="4009830" y="2523774"/>
                <a:ext cx="2236894" cy="1210734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2638014" y="2848400"/>
              <a:ext cx="1714917" cy="1408931"/>
              <a:chOff x="4009338" y="2523774"/>
              <a:chExt cx="2237386" cy="1671004"/>
            </a:xfrm>
          </p:grpSpPr>
          <p:pic>
            <p:nvPicPr>
              <p:cNvPr id="28" name="Picture 27" descr="fish-clip-art-black-and-white-1058727.png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009338" y="2984044"/>
                <a:ext cx="2236894" cy="1210734"/>
              </a:xfrm>
              <a:prstGeom prst="rect">
                <a:avLst/>
              </a:prstGeom>
              <a:noFill/>
            </p:spPr>
          </p:pic>
          <p:pic>
            <p:nvPicPr>
              <p:cNvPr id="29" name="Picture 28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3127"/>
              <a:stretch/>
            </p:blipFill>
            <p:spPr>
              <a:xfrm flipH="1">
                <a:off x="4009830" y="2523774"/>
                <a:ext cx="2236894" cy="1210734"/>
              </a:xfrm>
              <a:prstGeom prst="rect">
                <a:avLst/>
              </a:prstGeom>
              <a:noFill/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1776373" y="3332812"/>
              <a:ext cx="1714917" cy="1408931"/>
              <a:chOff x="4009338" y="2523774"/>
              <a:chExt cx="2237386" cy="1671004"/>
            </a:xfrm>
          </p:grpSpPr>
          <p:pic>
            <p:nvPicPr>
              <p:cNvPr id="37" name="Picture 36" descr="fish-clip-art-black-and-white-1058727.png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009338" y="2984044"/>
                <a:ext cx="2236894" cy="1210734"/>
              </a:xfrm>
              <a:prstGeom prst="rect">
                <a:avLst/>
              </a:prstGeom>
              <a:noFill/>
            </p:spPr>
          </p:pic>
          <p:pic>
            <p:nvPicPr>
              <p:cNvPr id="38" name="Picture 37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3127"/>
              <a:stretch/>
            </p:blipFill>
            <p:spPr>
              <a:xfrm flipH="1">
                <a:off x="4009830" y="2523774"/>
                <a:ext cx="2236894" cy="1210734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6663235" y="1378645"/>
            <a:ext cx="4601658" cy="4416290"/>
            <a:chOff x="6663235" y="1378645"/>
            <a:chExt cx="4601658" cy="4416290"/>
          </a:xfrm>
        </p:grpSpPr>
        <p:pic>
          <p:nvPicPr>
            <p:cNvPr id="15" name="Picture 14" descr="fish-clip-art-black-and-white-1058727.png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63235" y="1378645"/>
              <a:ext cx="3020290" cy="1634752"/>
            </a:xfrm>
            <a:prstGeom prst="rect">
              <a:avLst/>
            </a:prstGeom>
            <a:noFill/>
          </p:spPr>
        </p:pic>
        <p:pic>
          <p:nvPicPr>
            <p:cNvPr id="39" name="Picture 38" descr="fish-clip-art-black-and-white-1058727.png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24198" y="2571032"/>
              <a:ext cx="2910973" cy="1575583"/>
            </a:xfrm>
            <a:prstGeom prst="rect">
              <a:avLst/>
            </a:prstGeom>
            <a:noFill/>
          </p:spPr>
        </p:pic>
        <p:pic>
          <p:nvPicPr>
            <p:cNvPr id="40" name="Picture 39" descr="fish-clip-art-black-and-white-1058727.png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151432" y="4109754"/>
              <a:ext cx="3113461" cy="1685181"/>
            </a:xfrm>
            <a:prstGeom prst="rect">
              <a:avLst/>
            </a:prstGeom>
            <a:noFill/>
          </p:spPr>
        </p:pic>
      </p:grpSp>
      <p:grpSp>
        <p:nvGrpSpPr>
          <p:cNvPr id="8" name="Group 7"/>
          <p:cNvGrpSpPr/>
          <p:nvPr/>
        </p:nvGrpSpPr>
        <p:grpSpPr>
          <a:xfrm>
            <a:off x="4282625" y="1535772"/>
            <a:ext cx="3452374" cy="3491937"/>
            <a:chOff x="4282625" y="1535772"/>
            <a:chExt cx="3452374" cy="3491937"/>
          </a:xfrm>
        </p:grpSpPr>
        <p:grpSp>
          <p:nvGrpSpPr>
            <p:cNvPr id="44" name="Group 43"/>
            <p:cNvGrpSpPr/>
            <p:nvPr/>
          </p:nvGrpSpPr>
          <p:grpSpPr>
            <a:xfrm>
              <a:off x="4374899" y="1535772"/>
              <a:ext cx="2217459" cy="1876609"/>
              <a:chOff x="4874858" y="2124216"/>
              <a:chExt cx="2217459" cy="1876609"/>
            </a:xfrm>
          </p:grpSpPr>
          <p:pic>
            <p:nvPicPr>
              <p:cNvPr id="42" name="Picture 41" descr="fish-clip-art-black-and-white-1058727.png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75518" y="2800968"/>
                <a:ext cx="2216799" cy="1199857"/>
              </a:xfrm>
              <a:prstGeom prst="rect">
                <a:avLst/>
              </a:prstGeom>
              <a:noFill/>
            </p:spPr>
          </p:pic>
          <p:pic>
            <p:nvPicPr>
              <p:cNvPr id="41" name="Picture 40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31487"/>
              <a:stretch/>
            </p:blipFill>
            <p:spPr>
              <a:xfrm flipH="1">
                <a:off x="4874858" y="2124216"/>
                <a:ext cx="2216799" cy="1199857"/>
              </a:xfrm>
              <a:prstGeom prst="rect">
                <a:avLst/>
              </a:prstGeom>
              <a:noFill/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5517540" y="2336645"/>
              <a:ext cx="2217459" cy="1876609"/>
              <a:chOff x="4874858" y="2124216"/>
              <a:chExt cx="2217459" cy="1876609"/>
            </a:xfrm>
          </p:grpSpPr>
          <p:pic>
            <p:nvPicPr>
              <p:cNvPr id="46" name="Picture 45" descr="fish-clip-art-black-and-white-1058727.png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75518" y="2800968"/>
                <a:ext cx="2216799" cy="1199857"/>
              </a:xfrm>
              <a:prstGeom prst="rect">
                <a:avLst/>
              </a:prstGeom>
              <a:noFill/>
            </p:spPr>
          </p:pic>
          <p:pic>
            <p:nvPicPr>
              <p:cNvPr id="47" name="Picture 46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31487"/>
              <a:stretch/>
            </p:blipFill>
            <p:spPr>
              <a:xfrm flipH="1">
                <a:off x="4874858" y="2124216"/>
                <a:ext cx="2216799" cy="1199857"/>
              </a:xfrm>
              <a:prstGeom prst="rect">
                <a:avLst/>
              </a:prstGeom>
              <a:noFill/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4282625" y="3151100"/>
              <a:ext cx="2217459" cy="1876609"/>
              <a:chOff x="4874858" y="2124216"/>
              <a:chExt cx="2217459" cy="1876609"/>
            </a:xfrm>
          </p:grpSpPr>
          <p:pic>
            <p:nvPicPr>
              <p:cNvPr id="49" name="Picture 48" descr="fish-clip-art-black-and-white-1058727.png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75518" y="2800968"/>
                <a:ext cx="2216799" cy="1199857"/>
              </a:xfrm>
              <a:prstGeom prst="rect">
                <a:avLst/>
              </a:prstGeom>
              <a:noFill/>
            </p:spPr>
          </p:pic>
          <p:pic>
            <p:nvPicPr>
              <p:cNvPr id="50" name="Picture 49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31487"/>
              <a:stretch/>
            </p:blipFill>
            <p:spPr>
              <a:xfrm flipH="1">
                <a:off x="4874858" y="2124216"/>
                <a:ext cx="2216799" cy="1199857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307" y="4830482"/>
            <a:ext cx="964819" cy="192963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05" y="4731473"/>
            <a:ext cx="1019682" cy="20393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5729" y="4624148"/>
            <a:ext cx="1052053" cy="210410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22C-11AC-416F-8324-D296DA14341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0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767" y="2428484"/>
            <a:ext cx="2564622" cy="451576"/>
          </a:xfrm>
        </p:spPr>
        <p:txBody>
          <a:bodyPr>
            <a:normAutofit fontScale="90000"/>
          </a:bodyPr>
          <a:lstStyle/>
          <a:p>
            <a:r>
              <a:rPr lang="cs-CZ" sz="1800" dirty="0"/>
              <a:t>Pieter Brueghel: Velké ryby žerou malé ryby</a:t>
            </a:r>
          </a:p>
        </p:txBody>
      </p:sp>
      <p:pic>
        <p:nvPicPr>
          <p:cNvPr id="2050" name="Picture 2" descr="Big Fish Eat Little Fish, After Pieter Bruegel the Elder (Netherlandish, Breda (?) ca. 1525â1569 Brussels), Engraving; fourth state of fou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483" y="918913"/>
            <a:ext cx="6253011" cy="500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05011" y="2628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cs-CZ" sz="4400" b="0" dirty="0">
                <a:solidFill>
                  <a:schemeClr val="tx1"/>
                </a:solidFill>
              </a:rPr>
              <a:t>Potravní řetězec ve vodním ekosystému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pic>
        <p:nvPicPr>
          <p:cNvPr id="9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484882" y="6319880"/>
            <a:ext cx="3470885" cy="4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8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9268" y="205760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PCB a ryby - biomagnifikace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0000" y="864186"/>
            <a:ext cx="9477657" cy="3401568"/>
            <a:chOff x="-1051418" y="401935"/>
            <a:chExt cx="12993886" cy="6456066"/>
          </a:xfrm>
        </p:grpSpPr>
        <p:grpSp>
          <p:nvGrpSpPr>
            <p:cNvPr id="2053" name="Group 2052"/>
            <p:cNvGrpSpPr/>
            <p:nvPr/>
          </p:nvGrpSpPr>
          <p:grpSpPr>
            <a:xfrm>
              <a:off x="-1051418" y="401935"/>
              <a:ext cx="8671251" cy="6456066"/>
              <a:chOff x="-1051418" y="401935"/>
              <a:chExt cx="8671251" cy="6456066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-1051418" y="401935"/>
                <a:ext cx="8671251" cy="6456066"/>
                <a:chOff x="-1051418" y="401935"/>
                <a:chExt cx="8671251" cy="6456066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051418" y="401935"/>
                  <a:ext cx="8671251" cy="6456066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11369" y="5921987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7805" y="4495598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5177" y="5421767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2014" y="4644467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11715" y="3906301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3830" y="4080041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5349" y="3279083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2616" y="2825513"/>
                  <a:ext cx="712733" cy="304800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7768" y="2134873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5742" y="1462591"/>
                  <a:ext cx="712733" cy="320730"/>
                </a:xfrm>
                <a:prstGeom prst="rect">
                  <a:avLst/>
                </a:prstGeom>
              </p:spPr>
            </p:pic>
          </p:grpSp>
          <p:sp>
            <p:nvSpPr>
              <p:cNvPr id="38" name="Left Arrow 37"/>
              <p:cNvSpPr/>
              <p:nvPr/>
            </p:nvSpPr>
            <p:spPr bwMode="auto">
              <a:xfrm>
                <a:off x="4284697" y="3707802"/>
                <a:ext cx="677140" cy="347634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2052" name="Group 2051"/>
            <p:cNvGrpSpPr/>
            <p:nvPr/>
          </p:nvGrpSpPr>
          <p:grpSpPr>
            <a:xfrm>
              <a:off x="5091129" y="2662813"/>
              <a:ext cx="4632028" cy="2194836"/>
              <a:chOff x="5091129" y="2662813"/>
              <a:chExt cx="4632028" cy="219483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091129" y="2662813"/>
                <a:ext cx="4632028" cy="2194836"/>
                <a:chOff x="5974824" y="1588845"/>
                <a:chExt cx="4632028" cy="3376755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974824" y="1588845"/>
                  <a:ext cx="4632028" cy="3376755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90416" y="3161344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7653" y="3608886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9034" y="2633222"/>
                  <a:ext cx="712733" cy="320730"/>
                </a:xfrm>
                <a:prstGeom prst="rect">
                  <a:avLst/>
                </a:prstGeom>
              </p:spPr>
            </p:pic>
          </p:grpSp>
          <p:sp>
            <p:nvSpPr>
              <p:cNvPr id="37" name="Left Arrow 36"/>
              <p:cNvSpPr/>
              <p:nvPr/>
            </p:nvSpPr>
            <p:spPr bwMode="auto">
              <a:xfrm>
                <a:off x="8194275" y="3615329"/>
                <a:ext cx="677140" cy="347634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2051" name="Group 2050"/>
            <p:cNvGrpSpPr/>
            <p:nvPr/>
          </p:nvGrpSpPr>
          <p:grpSpPr>
            <a:xfrm>
              <a:off x="9064717" y="3305680"/>
              <a:ext cx="2877751" cy="1170531"/>
              <a:chOff x="9064717" y="3305680"/>
              <a:chExt cx="2877751" cy="1170531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9064717" y="3305680"/>
                <a:ext cx="1974032" cy="1170531"/>
                <a:chOff x="8050203" y="4205741"/>
                <a:chExt cx="1974032" cy="1415362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8050203" y="4205741"/>
                  <a:ext cx="1974032" cy="1415362"/>
                  <a:chOff x="1454724" y="2269066"/>
                  <a:chExt cx="2236895" cy="1521600"/>
                </a:xfrm>
              </p:grpSpPr>
              <p:pic>
                <p:nvPicPr>
                  <p:cNvPr id="10" name="Picture 9" descr="fish-clip-art-black-and-white-1058727.png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454724" y="2269066"/>
                    <a:ext cx="2236895" cy="121073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981200" y="3513667"/>
                    <a:ext cx="18473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cs-CZ" sz="1200" dirty="0"/>
                  </a:p>
                </p:txBody>
              </p:sp>
            </p:grp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95352" y="4573342"/>
                  <a:ext cx="543377" cy="244520"/>
                </a:xfrm>
                <a:prstGeom prst="rect">
                  <a:avLst/>
                </a:prstGeom>
              </p:spPr>
            </p:pic>
          </p:grpSp>
          <p:grpSp>
            <p:nvGrpSpPr>
              <p:cNvPr id="2049" name="Group 2048"/>
              <p:cNvGrpSpPr/>
              <p:nvPr/>
            </p:nvGrpSpPr>
            <p:grpSpPr>
              <a:xfrm>
                <a:off x="11326600" y="3531939"/>
                <a:ext cx="615868" cy="533400"/>
                <a:chOff x="11326600" y="3531939"/>
                <a:chExt cx="615868" cy="533400"/>
              </a:xfrm>
            </p:grpSpPr>
            <p:sp>
              <p:nvSpPr>
                <p:cNvPr id="34" name="Freeform 33"/>
                <p:cNvSpPr/>
                <p:nvPr/>
              </p:nvSpPr>
              <p:spPr>
                <a:xfrm>
                  <a:off x="11326600" y="3531939"/>
                  <a:ext cx="615868" cy="533400"/>
                </a:xfrm>
                <a:custGeom>
                  <a:avLst/>
                  <a:gdLst>
                    <a:gd name="connsiteX0" fmla="*/ 609600 w 615868"/>
                    <a:gd name="connsiteY0" fmla="*/ 143934 h 533400"/>
                    <a:gd name="connsiteX1" fmla="*/ 609600 w 615868"/>
                    <a:gd name="connsiteY1" fmla="*/ 143934 h 533400"/>
                    <a:gd name="connsiteX2" fmla="*/ 440266 w 615868"/>
                    <a:gd name="connsiteY2" fmla="*/ 67734 h 533400"/>
                    <a:gd name="connsiteX3" fmla="*/ 406400 w 615868"/>
                    <a:gd name="connsiteY3" fmla="*/ 59267 h 533400"/>
                    <a:gd name="connsiteX4" fmla="*/ 389466 w 615868"/>
                    <a:gd name="connsiteY4" fmla="*/ 42334 h 533400"/>
                    <a:gd name="connsiteX5" fmla="*/ 313266 w 615868"/>
                    <a:gd name="connsiteY5" fmla="*/ 0 h 533400"/>
                    <a:gd name="connsiteX6" fmla="*/ 254000 w 615868"/>
                    <a:gd name="connsiteY6" fmla="*/ 8467 h 533400"/>
                    <a:gd name="connsiteX7" fmla="*/ 237066 w 615868"/>
                    <a:gd name="connsiteY7" fmla="*/ 25400 h 533400"/>
                    <a:gd name="connsiteX8" fmla="*/ 194733 w 615868"/>
                    <a:gd name="connsiteY8" fmla="*/ 42334 h 533400"/>
                    <a:gd name="connsiteX9" fmla="*/ 152400 w 615868"/>
                    <a:gd name="connsiteY9" fmla="*/ 76200 h 533400"/>
                    <a:gd name="connsiteX10" fmla="*/ 101600 w 615868"/>
                    <a:gd name="connsiteY10" fmla="*/ 110067 h 533400"/>
                    <a:gd name="connsiteX11" fmla="*/ 67733 w 615868"/>
                    <a:gd name="connsiteY11" fmla="*/ 127000 h 533400"/>
                    <a:gd name="connsiteX12" fmla="*/ 42333 w 615868"/>
                    <a:gd name="connsiteY12" fmla="*/ 177800 h 533400"/>
                    <a:gd name="connsiteX13" fmla="*/ 8466 w 615868"/>
                    <a:gd name="connsiteY13" fmla="*/ 211667 h 533400"/>
                    <a:gd name="connsiteX14" fmla="*/ 0 w 615868"/>
                    <a:gd name="connsiteY14" fmla="*/ 237067 h 533400"/>
                    <a:gd name="connsiteX15" fmla="*/ 16933 w 615868"/>
                    <a:gd name="connsiteY15" fmla="*/ 304800 h 533400"/>
                    <a:gd name="connsiteX16" fmla="*/ 33866 w 615868"/>
                    <a:gd name="connsiteY16" fmla="*/ 321734 h 533400"/>
                    <a:gd name="connsiteX17" fmla="*/ 50800 w 615868"/>
                    <a:gd name="connsiteY17" fmla="*/ 347134 h 533400"/>
                    <a:gd name="connsiteX18" fmla="*/ 67733 w 615868"/>
                    <a:gd name="connsiteY18" fmla="*/ 406400 h 533400"/>
                    <a:gd name="connsiteX19" fmla="*/ 76200 w 615868"/>
                    <a:gd name="connsiteY19" fmla="*/ 431800 h 533400"/>
                    <a:gd name="connsiteX20" fmla="*/ 118533 w 615868"/>
                    <a:gd name="connsiteY20" fmla="*/ 533400 h 533400"/>
                    <a:gd name="connsiteX21" fmla="*/ 169333 w 615868"/>
                    <a:gd name="connsiteY21" fmla="*/ 516467 h 533400"/>
                    <a:gd name="connsiteX22" fmla="*/ 194733 w 615868"/>
                    <a:gd name="connsiteY22" fmla="*/ 508000 h 533400"/>
                    <a:gd name="connsiteX23" fmla="*/ 220133 w 615868"/>
                    <a:gd name="connsiteY23" fmla="*/ 491067 h 533400"/>
                    <a:gd name="connsiteX24" fmla="*/ 237066 w 615868"/>
                    <a:gd name="connsiteY24" fmla="*/ 457200 h 533400"/>
                    <a:gd name="connsiteX25" fmla="*/ 254000 w 615868"/>
                    <a:gd name="connsiteY25" fmla="*/ 440267 h 533400"/>
                    <a:gd name="connsiteX26" fmla="*/ 270933 w 615868"/>
                    <a:gd name="connsiteY26" fmla="*/ 414867 h 533400"/>
                    <a:gd name="connsiteX27" fmla="*/ 279400 w 615868"/>
                    <a:gd name="connsiteY27" fmla="*/ 287867 h 533400"/>
                    <a:gd name="connsiteX28" fmla="*/ 304800 w 615868"/>
                    <a:gd name="connsiteY28" fmla="*/ 262467 h 533400"/>
                    <a:gd name="connsiteX29" fmla="*/ 355600 w 615868"/>
                    <a:gd name="connsiteY29" fmla="*/ 237067 h 533400"/>
                    <a:gd name="connsiteX30" fmla="*/ 406400 w 615868"/>
                    <a:gd name="connsiteY30" fmla="*/ 245534 h 533400"/>
                    <a:gd name="connsiteX31" fmla="*/ 448733 w 615868"/>
                    <a:gd name="connsiteY31" fmla="*/ 296334 h 533400"/>
                    <a:gd name="connsiteX32" fmla="*/ 499533 w 615868"/>
                    <a:gd name="connsiteY32" fmla="*/ 330200 h 533400"/>
                    <a:gd name="connsiteX33" fmla="*/ 575733 w 615868"/>
                    <a:gd name="connsiteY33" fmla="*/ 313267 h 533400"/>
                    <a:gd name="connsiteX34" fmla="*/ 601133 w 615868"/>
                    <a:gd name="connsiteY34" fmla="*/ 296334 h 533400"/>
                    <a:gd name="connsiteX35" fmla="*/ 601133 w 615868"/>
                    <a:gd name="connsiteY35" fmla="*/ 169334 h 533400"/>
                    <a:gd name="connsiteX36" fmla="*/ 575733 w 615868"/>
                    <a:gd name="connsiteY36" fmla="*/ 118534 h 533400"/>
                    <a:gd name="connsiteX37" fmla="*/ 533400 w 615868"/>
                    <a:gd name="connsiteY37" fmla="*/ 110067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615868" h="533400">
                      <a:moveTo>
                        <a:pt x="609600" y="143934"/>
                      </a:moveTo>
                      <a:lnTo>
                        <a:pt x="609600" y="143934"/>
                      </a:lnTo>
                      <a:cubicBezTo>
                        <a:pt x="553155" y="118534"/>
                        <a:pt x="497401" y="91540"/>
                        <a:pt x="440266" y="67734"/>
                      </a:cubicBezTo>
                      <a:cubicBezTo>
                        <a:pt x="429525" y="63259"/>
                        <a:pt x="416808" y="64471"/>
                        <a:pt x="406400" y="59267"/>
                      </a:cubicBezTo>
                      <a:cubicBezTo>
                        <a:pt x="399260" y="55697"/>
                        <a:pt x="395852" y="47123"/>
                        <a:pt x="389466" y="42334"/>
                      </a:cubicBezTo>
                      <a:cubicBezTo>
                        <a:pt x="342884" y="7398"/>
                        <a:pt x="352867" y="13201"/>
                        <a:pt x="313266" y="0"/>
                      </a:cubicBezTo>
                      <a:cubicBezTo>
                        <a:pt x="293511" y="2822"/>
                        <a:pt x="272932" y="2156"/>
                        <a:pt x="254000" y="8467"/>
                      </a:cubicBezTo>
                      <a:cubicBezTo>
                        <a:pt x="246427" y="10991"/>
                        <a:pt x="243997" y="21440"/>
                        <a:pt x="237066" y="25400"/>
                      </a:cubicBezTo>
                      <a:cubicBezTo>
                        <a:pt x="223870" y="32940"/>
                        <a:pt x="208844" y="36689"/>
                        <a:pt x="194733" y="42334"/>
                      </a:cubicBezTo>
                      <a:cubicBezTo>
                        <a:pt x="163445" y="89267"/>
                        <a:pt x="195702" y="52144"/>
                        <a:pt x="152400" y="76200"/>
                      </a:cubicBezTo>
                      <a:cubicBezTo>
                        <a:pt x="134610" y="86083"/>
                        <a:pt x="119803" y="100966"/>
                        <a:pt x="101600" y="110067"/>
                      </a:cubicBezTo>
                      <a:lnTo>
                        <a:pt x="67733" y="127000"/>
                      </a:lnTo>
                      <a:cubicBezTo>
                        <a:pt x="14024" y="180713"/>
                        <a:pt x="94352" y="94572"/>
                        <a:pt x="42333" y="177800"/>
                      </a:cubicBezTo>
                      <a:cubicBezTo>
                        <a:pt x="33871" y="191338"/>
                        <a:pt x="8466" y="211667"/>
                        <a:pt x="8466" y="211667"/>
                      </a:cubicBezTo>
                      <a:cubicBezTo>
                        <a:pt x="5644" y="220134"/>
                        <a:pt x="0" y="228142"/>
                        <a:pt x="0" y="237067"/>
                      </a:cubicBezTo>
                      <a:cubicBezTo>
                        <a:pt x="0" y="243140"/>
                        <a:pt x="10251" y="293663"/>
                        <a:pt x="16933" y="304800"/>
                      </a:cubicBezTo>
                      <a:cubicBezTo>
                        <a:pt x="21040" y="311645"/>
                        <a:pt x="28879" y="315501"/>
                        <a:pt x="33866" y="321734"/>
                      </a:cubicBezTo>
                      <a:cubicBezTo>
                        <a:pt x="40223" y="329680"/>
                        <a:pt x="45155" y="338667"/>
                        <a:pt x="50800" y="347134"/>
                      </a:cubicBezTo>
                      <a:cubicBezTo>
                        <a:pt x="71105" y="408055"/>
                        <a:pt x="46462" y="331956"/>
                        <a:pt x="67733" y="406400"/>
                      </a:cubicBezTo>
                      <a:cubicBezTo>
                        <a:pt x="70185" y="414981"/>
                        <a:pt x="74193" y="423104"/>
                        <a:pt x="76200" y="431800"/>
                      </a:cubicBezTo>
                      <a:cubicBezTo>
                        <a:pt x="98571" y="528740"/>
                        <a:pt x="67968" y="499691"/>
                        <a:pt x="118533" y="533400"/>
                      </a:cubicBezTo>
                      <a:lnTo>
                        <a:pt x="169333" y="516467"/>
                      </a:lnTo>
                      <a:cubicBezTo>
                        <a:pt x="177800" y="513645"/>
                        <a:pt x="187307" y="512950"/>
                        <a:pt x="194733" y="508000"/>
                      </a:cubicBezTo>
                      <a:lnTo>
                        <a:pt x="220133" y="491067"/>
                      </a:lnTo>
                      <a:cubicBezTo>
                        <a:pt x="225777" y="479778"/>
                        <a:pt x="230065" y="467702"/>
                        <a:pt x="237066" y="457200"/>
                      </a:cubicBezTo>
                      <a:cubicBezTo>
                        <a:pt x="241494" y="450558"/>
                        <a:pt x="249013" y="446500"/>
                        <a:pt x="254000" y="440267"/>
                      </a:cubicBezTo>
                      <a:cubicBezTo>
                        <a:pt x="260357" y="432321"/>
                        <a:pt x="265289" y="423334"/>
                        <a:pt x="270933" y="414867"/>
                      </a:cubicBezTo>
                      <a:cubicBezTo>
                        <a:pt x="273755" y="372534"/>
                        <a:pt x="270196" y="329284"/>
                        <a:pt x="279400" y="287867"/>
                      </a:cubicBezTo>
                      <a:cubicBezTo>
                        <a:pt x="281997" y="276178"/>
                        <a:pt x="295602" y="270132"/>
                        <a:pt x="304800" y="262467"/>
                      </a:cubicBezTo>
                      <a:cubicBezTo>
                        <a:pt x="326683" y="244231"/>
                        <a:pt x="330144" y="245553"/>
                        <a:pt x="355600" y="237067"/>
                      </a:cubicBezTo>
                      <a:cubicBezTo>
                        <a:pt x="372533" y="239889"/>
                        <a:pt x="390713" y="238562"/>
                        <a:pt x="406400" y="245534"/>
                      </a:cubicBezTo>
                      <a:cubicBezTo>
                        <a:pt x="426044" y="254265"/>
                        <a:pt x="436165" y="281252"/>
                        <a:pt x="448733" y="296334"/>
                      </a:cubicBezTo>
                      <a:cubicBezTo>
                        <a:pt x="473126" y="325606"/>
                        <a:pt x="468228" y="319766"/>
                        <a:pt x="499533" y="330200"/>
                      </a:cubicBezTo>
                      <a:cubicBezTo>
                        <a:pt x="519049" y="326948"/>
                        <a:pt x="554888" y="323690"/>
                        <a:pt x="575733" y="313267"/>
                      </a:cubicBezTo>
                      <a:cubicBezTo>
                        <a:pt x="584834" y="308716"/>
                        <a:pt x="592666" y="301978"/>
                        <a:pt x="601133" y="296334"/>
                      </a:cubicBezTo>
                      <a:cubicBezTo>
                        <a:pt x="615868" y="237395"/>
                        <a:pt x="614116" y="260208"/>
                        <a:pt x="601133" y="169334"/>
                      </a:cubicBezTo>
                      <a:cubicBezTo>
                        <a:pt x="599154" y="155481"/>
                        <a:pt x="586550" y="127188"/>
                        <a:pt x="575733" y="118534"/>
                      </a:cubicBezTo>
                      <a:cubicBezTo>
                        <a:pt x="562918" y="108282"/>
                        <a:pt x="547912" y="110067"/>
                        <a:pt x="533400" y="110067"/>
                      </a:cubicBez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63405" y="3599813"/>
                  <a:ext cx="543377" cy="202223"/>
                </a:xfrm>
                <a:prstGeom prst="rect">
                  <a:avLst/>
                </a:prstGeom>
              </p:spPr>
            </p:pic>
          </p:grpSp>
          <p:sp>
            <p:nvSpPr>
              <p:cNvPr id="2048" name="Left Arrow 2047"/>
              <p:cNvSpPr/>
              <p:nvPr/>
            </p:nvSpPr>
            <p:spPr bwMode="auto">
              <a:xfrm>
                <a:off x="11089837" y="3556915"/>
                <a:ext cx="273567" cy="347634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251" y="3857081"/>
            <a:ext cx="1019682" cy="21925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888" y="3881988"/>
            <a:ext cx="1096252" cy="219250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623" y="3857081"/>
            <a:ext cx="1052053" cy="2192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118" y="5043456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Hladina PCB:</a:t>
            </a:r>
            <a:endParaRPr lang="cs-CZ" dirty="0"/>
          </a:p>
        </p:txBody>
      </p:sp>
      <p:pic>
        <p:nvPicPr>
          <p:cNvPr id="41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pic>
        <p:nvPicPr>
          <p:cNvPr id="42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484882" y="6319880"/>
            <a:ext cx="3470885" cy="4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1900" y="148053"/>
            <a:ext cx="10753200" cy="1125614"/>
          </a:xfrm>
        </p:spPr>
        <p:txBody>
          <a:bodyPr/>
          <a:lstStyle/>
          <a:p>
            <a:pPr algn="ctr"/>
            <a:r>
              <a:rPr lang="en-US" dirty="0" err="1"/>
              <a:t>Srovn</a:t>
            </a:r>
            <a:r>
              <a:rPr lang="sk-SK" dirty="0"/>
              <a:t>ání kontaminace PCB</a:t>
            </a:r>
            <a:endParaRPr lang="cs-CZ" dirty="0"/>
          </a:p>
        </p:txBody>
      </p:sp>
      <p:grpSp>
        <p:nvGrpSpPr>
          <p:cNvPr id="17" name="Group 16"/>
          <p:cNvGrpSpPr/>
          <p:nvPr/>
        </p:nvGrpSpPr>
        <p:grpSpPr>
          <a:xfrm>
            <a:off x="418081" y="1358797"/>
            <a:ext cx="5439794" cy="5080103"/>
            <a:chOff x="418081" y="1358797"/>
            <a:chExt cx="5439794" cy="5080103"/>
          </a:xfrm>
        </p:grpSpPr>
        <p:grpSp>
          <p:nvGrpSpPr>
            <p:cNvPr id="2" name="Group 1"/>
            <p:cNvGrpSpPr/>
            <p:nvPr/>
          </p:nvGrpSpPr>
          <p:grpSpPr>
            <a:xfrm>
              <a:off x="418081" y="1820462"/>
              <a:ext cx="5439794" cy="4618438"/>
              <a:chOff x="3399406" y="1629695"/>
              <a:chExt cx="6079958" cy="4724274"/>
            </a:xfrm>
          </p:grpSpPr>
          <p:graphicFrame>
            <p:nvGraphicFramePr>
              <p:cNvPr id="11" name="Chart 10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23762756"/>
                  </p:ext>
                </p:extLst>
              </p:nvPr>
            </p:nvGraphicFramePr>
            <p:xfrm>
              <a:off x="3399406" y="1629695"/>
              <a:ext cx="6079958" cy="472427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pic>
            <p:nvPicPr>
              <p:cNvPr id="6148" name="Picture 4" descr="VÃ½sledok vyhÄ¾adÃ¡vania obrÃ¡zkov pre dopyt eel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9952" y="4308806"/>
                <a:ext cx="1554239" cy="782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0" name="Picture 6" descr="VÃ½sledok vyhÄ¾adÃ¡vania obrÃ¡zkov pre dopyt bolen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375945" y="2856773"/>
                <a:ext cx="1441310" cy="559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4" name="Picture 10" descr="VÃ½sledok vyhÄ¾adÃ¡vania obrÃ¡zkov pre dopyt barbus barbu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4191" y="1868087"/>
                <a:ext cx="1069510" cy="578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6" name="Picture 12" descr="VÃ½sledok vyhÄ¾adÃ¡vania obrÃ¡zkov pre dopyt stika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7104" y="4703926"/>
                <a:ext cx="1510365" cy="774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1829286" y="1358797"/>
              <a:ext cx="26173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Zemplínska Šírava</a:t>
              </a:r>
              <a:endParaRPr lang="cs-CZ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57875" y="1326785"/>
            <a:ext cx="5905500" cy="5031153"/>
            <a:chOff x="5857875" y="1326785"/>
            <a:chExt cx="5905500" cy="5031153"/>
          </a:xfrm>
        </p:grpSpPr>
        <p:sp>
          <p:nvSpPr>
            <p:cNvPr id="13" name="TextBox 12"/>
            <p:cNvSpPr txBox="1"/>
            <p:nvPr/>
          </p:nvSpPr>
          <p:spPr>
            <a:xfrm>
              <a:off x="7458365" y="1326785"/>
              <a:ext cx="2836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Rybn</a:t>
              </a:r>
              <a:r>
                <a:rPr lang="cs-CZ" dirty="0" err="1"/>
                <a:t>ík</a:t>
              </a:r>
              <a:r>
                <a:rPr lang="cs-CZ" dirty="0"/>
                <a:t> Jižní Morava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857875" y="1820462"/>
              <a:ext cx="5905500" cy="4537476"/>
              <a:chOff x="5857875" y="1820462"/>
              <a:chExt cx="5905500" cy="4537476"/>
            </a:xfrm>
          </p:grpSpPr>
          <p:graphicFrame>
            <p:nvGraphicFramePr>
              <p:cNvPr id="12" name="Chart 11"/>
              <p:cNvGraphicFramePr>
                <a:graphicFrameLocks/>
              </p:cNvGraphicFramePr>
              <p:nvPr/>
            </p:nvGraphicFramePr>
            <p:xfrm>
              <a:off x="5857875" y="1820462"/>
              <a:ext cx="5905500" cy="4537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9203" y="4720590"/>
                <a:ext cx="919162" cy="575310"/>
              </a:xfrm>
              <a:prstGeom prst="rect">
                <a:avLst/>
              </a:prstGeom>
            </p:spPr>
          </p:pic>
          <p:pic>
            <p:nvPicPr>
              <p:cNvPr id="15" name="Picture 2" descr="VÃ½sledok vyhÄ¾adÃ¡vania obrÃ¡zkov pre dopyt jelec tlouÅ¡Å¥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153146" flipV="1">
                <a:off x="9416256" y="4933549"/>
                <a:ext cx="1236127" cy="453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58365" y="5204329"/>
                <a:ext cx="1138728" cy="58382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21931" y="5276852"/>
                <a:ext cx="894324" cy="43877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82337" y="2222417"/>
                <a:ext cx="1062645" cy="589285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5857875" y="1905592"/>
            <a:ext cx="5978720" cy="4537476"/>
            <a:chOff x="5456380" y="3811165"/>
            <a:chExt cx="5978720" cy="4537476"/>
          </a:xfrm>
        </p:grpSpPr>
        <p:grpSp>
          <p:nvGrpSpPr>
            <p:cNvPr id="25" name="Group 24"/>
            <p:cNvGrpSpPr/>
            <p:nvPr/>
          </p:nvGrpSpPr>
          <p:grpSpPr>
            <a:xfrm>
              <a:off x="5456380" y="3811165"/>
              <a:ext cx="5978720" cy="4537476"/>
              <a:chOff x="1017217" y="4129681"/>
              <a:chExt cx="5978720" cy="4537476"/>
            </a:xfrm>
          </p:grpSpPr>
          <p:graphicFrame>
            <p:nvGraphicFramePr>
              <p:cNvPr id="19" name="Chart 18"/>
              <p:cNvGraphicFramePr>
                <a:graphicFrameLocks/>
              </p:cNvGraphicFramePr>
              <p:nvPr/>
            </p:nvGraphicFramePr>
            <p:xfrm>
              <a:off x="1017217" y="4129681"/>
              <a:ext cx="5978720" cy="4537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4"/>
              </a:graphicData>
            </a:graphic>
          </p:graphicFrame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92342" y="7496699"/>
                <a:ext cx="919162" cy="57531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42114" y="7492442"/>
                <a:ext cx="1138728" cy="5838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2452" y="7587913"/>
                <a:ext cx="894324" cy="438777"/>
              </a:xfrm>
              <a:prstGeom prst="rect">
                <a:avLst/>
              </a:prstGeom>
            </p:spPr>
          </p:pic>
          <p:pic>
            <p:nvPicPr>
              <p:cNvPr id="23" name="Picture 2" descr="VÃ½sledok vyhÄ¾adÃ¡vania obrÃ¡zkov pre dopyt jelec tlouÅ¡Å¥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153146" flipV="1">
                <a:off x="4478200" y="7604050"/>
                <a:ext cx="1236127" cy="453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6615" y="7203257"/>
              <a:ext cx="1062645" cy="589285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22C-11AC-416F-8324-D296DA14341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7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491EC3-1812-5DDF-DEF7-E166CE4A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35" y="83344"/>
            <a:ext cx="11340899" cy="1325563"/>
          </a:xfrm>
        </p:spPr>
        <p:txBody>
          <a:bodyPr>
            <a:normAutofit/>
          </a:bodyPr>
          <a:lstStyle/>
          <a:p>
            <a:r>
              <a:rPr lang="en-US" sz="2800" dirty="0" err="1"/>
              <a:t>Zkoumání</a:t>
            </a:r>
            <a:r>
              <a:rPr lang="en-US" sz="2800" dirty="0"/>
              <a:t> </a:t>
            </a:r>
            <a:r>
              <a:rPr lang="en-US" sz="2800" dirty="0" err="1"/>
              <a:t>vztahu</a:t>
            </a:r>
            <a:r>
              <a:rPr lang="en-US" sz="2800" dirty="0"/>
              <a:t> </a:t>
            </a:r>
            <a:r>
              <a:rPr lang="en-US" sz="2800" dirty="0" err="1"/>
              <a:t>mezi</a:t>
            </a:r>
            <a:r>
              <a:rPr lang="en-US" sz="2800" dirty="0"/>
              <a:t> </a:t>
            </a:r>
            <a:r>
              <a:rPr lang="en-US" sz="2800" dirty="0" err="1"/>
              <a:t>koncentracemi</a:t>
            </a:r>
            <a:r>
              <a:rPr lang="en-US" sz="2800" dirty="0"/>
              <a:t> </a:t>
            </a:r>
            <a:r>
              <a:rPr lang="en-US" sz="2800" dirty="0" err="1"/>
              <a:t>hydrofobních</a:t>
            </a:r>
            <a:r>
              <a:rPr lang="en-US" sz="2800" dirty="0"/>
              <a:t> </a:t>
            </a:r>
            <a:r>
              <a:rPr lang="en-US" sz="2800" dirty="0" err="1"/>
              <a:t>organických</a:t>
            </a:r>
            <a:r>
              <a:rPr lang="en-US" sz="2800" dirty="0"/>
              <a:t> </a:t>
            </a:r>
            <a:r>
              <a:rPr lang="en-US" sz="2800" dirty="0" err="1"/>
              <a:t>kontaminantů</a:t>
            </a:r>
            <a:r>
              <a:rPr lang="en-US" sz="2800" dirty="0"/>
              <a:t> (HOC)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sladkovodních</a:t>
            </a:r>
            <a:r>
              <a:rPr lang="en-US" sz="2800" dirty="0"/>
              <a:t> </a:t>
            </a:r>
            <a:r>
              <a:rPr lang="en-US" sz="2800" dirty="0" err="1"/>
              <a:t>rybách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různých</a:t>
            </a:r>
            <a:r>
              <a:rPr lang="en-US" sz="2800" dirty="0"/>
              <a:t> </a:t>
            </a:r>
            <a:r>
              <a:rPr lang="en-US" sz="2800" dirty="0" err="1"/>
              <a:t>trofických</a:t>
            </a:r>
            <a:r>
              <a:rPr lang="en-US" sz="2800" dirty="0"/>
              <a:t> </a:t>
            </a:r>
            <a:r>
              <a:rPr lang="en-US" sz="2800" dirty="0" err="1"/>
              <a:t>úrovních</a:t>
            </a:r>
            <a:r>
              <a:rPr lang="en-US" sz="2800" dirty="0"/>
              <a:t> a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vodě</a:t>
            </a:r>
            <a:r>
              <a:rPr lang="en-US" sz="2800" dirty="0"/>
              <a:t> </a:t>
            </a:r>
            <a:r>
              <a:rPr lang="en-US" sz="2800" dirty="0" err="1"/>
              <a:t>pomocí</a:t>
            </a:r>
            <a:r>
              <a:rPr lang="en-US" sz="2800" dirty="0"/>
              <a:t> </a:t>
            </a:r>
            <a:r>
              <a:rPr lang="en-US" sz="2800" dirty="0" err="1"/>
              <a:t>pasivního</a:t>
            </a:r>
            <a:r>
              <a:rPr lang="en-US" sz="2800" dirty="0"/>
              <a:t> </a:t>
            </a:r>
            <a:r>
              <a:rPr lang="en-US" sz="2800" dirty="0" err="1"/>
              <a:t>vzorkování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C51884-274F-2565-217B-8B6576B9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F1FCF2-E652-77E7-07D5-0FAA07B1387F}"/>
              </a:ext>
            </a:extLst>
          </p:cNvPr>
          <p:cNvGrpSpPr/>
          <p:nvPr/>
        </p:nvGrpSpPr>
        <p:grpSpPr>
          <a:xfrm>
            <a:off x="5931018" y="1341795"/>
            <a:ext cx="5613316" cy="5117728"/>
            <a:chOff x="7327783" y="931654"/>
            <a:chExt cx="3966294" cy="31610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A31420-E0F7-8D46-76A1-F60F0946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7783" y="931654"/>
              <a:ext cx="3966294" cy="18336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5729C0-120A-94C7-B69B-CB0626DFB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2646" y="2803661"/>
              <a:ext cx="3756568" cy="1289018"/>
            </a:xfrm>
            <a:prstGeom prst="rect">
              <a:avLst/>
            </a:prstGeom>
          </p:spPr>
        </p:pic>
      </p:grpSp>
      <p:graphicFrame>
        <p:nvGraphicFramePr>
          <p:cNvPr id="16" name="TextBox 3">
            <a:extLst>
              <a:ext uri="{FF2B5EF4-FFF2-40B4-BE49-F238E27FC236}">
                <a16:creationId xmlns:a16="http://schemas.microsoft.com/office/drawing/2014/main" id="{6DF1BA41-4034-9260-B4E0-37158B357C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2339874"/>
              </p:ext>
            </p:extLst>
          </p:nvPr>
        </p:nvGraphicFramePr>
        <p:xfrm>
          <a:off x="647666" y="2013358"/>
          <a:ext cx="5224628" cy="35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962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2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518610" y="116302"/>
            <a:ext cx="784663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Znečištění vod chemickými látkami</a:t>
            </a:r>
            <a:endParaRPr lang="en-US" altLang="de-DE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 2"/>
          <p:cNvGrpSpPr/>
          <p:nvPr/>
        </p:nvGrpSpPr>
        <p:grpSpPr>
          <a:xfrm>
            <a:off x="301162" y="655010"/>
            <a:ext cx="9271813" cy="5456550"/>
            <a:chOff x="243274" y="544680"/>
            <a:chExt cx="9271813" cy="5789351"/>
          </a:xfrm>
        </p:grpSpPr>
        <p:pic>
          <p:nvPicPr>
            <p:cNvPr id="9218" name="Picture 2" descr="http://www.filterwater.com/images/upload/waterpollutionsourc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74" y="567000"/>
              <a:ext cx="7844651" cy="5767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43274" y="544680"/>
              <a:ext cx="2977375" cy="737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7712" y="566999"/>
              <a:ext cx="2977375" cy="737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7887628" y="1613814"/>
            <a:ext cx="41222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sídla - tuhý a kapalný odpad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průmyslová výroba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zemědělská výroba (hnojiva, pesticidy, odpadní vody)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doprava (exhaláty, ropné produkty)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BF581-63FF-4D15-A73D-4CC34013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96F49-3F3A-4D10-A319-56D1797A5F48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697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2CE65CF-0651-4A7A-9D84-D2BF9A84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05" y="365125"/>
            <a:ext cx="11195201" cy="1325563"/>
          </a:xfrm>
        </p:spPr>
        <p:txBody>
          <a:bodyPr>
            <a:normAutofit/>
          </a:bodyPr>
          <a:lstStyle/>
          <a:p>
            <a:r>
              <a:rPr lang="cs-CZ" sz="4000" dirty="0"/>
              <a:t>Společný průzkum Dunaje:</a:t>
            </a:r>
            <a:r>
              <a:rPr lang="en-US" sz="4000" dirty="0"/>
              <a:t> Joint Danube Survey JDS4</a:t>
            </a:r>
            <a:endParaRPr lang="cs-CZ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C5C20-B076-4CBD-8656-2EFF8C8786AA}"/>
              </a:ext>
            </a:extLst>
          </p:cNvPr>
          <p:cNvSpPr txBox="1"/>
          <p:nvPr/>
        </p:nvSpPr>
        <p:spPr>
          <a:xfrm>
            <a:off x="8041638" y="1607127"/>
            <a:ext cx="3652857" cy="4154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10 supersites in the Danube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Deployment: May-August 2019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Stationary deployment</a:t>
            </a:r>
            <a:r>
              <a:rPr kumimoji="0" lang="cs-CZ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br>
              <a:rPr kumimoji="0" lang="cs-CZ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cs-CZ" sz="2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of</a:t>
            </a:r>
            <a:r>
              <a:rPr kumimoji="0" lang="cs-CZ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cs-CZ" sz="2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passive</a:t>
            </a:r>
            <a:r>
              <a:rPr kumimoji="0" lang="cs-CZ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cs-CZ" sz="2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samplers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Hydrophobic compounds:</a:t>
            </a:r>
            <a:b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silicone sampler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Hydrophilic compounds:</a:t>
            </a:r>
          </a:p>
          <a:p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AttractSPE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™ disks HLB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C746E8D-A87E-40AA-85D0-E4CB0691D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4" y="1407271"/>
            <a:ext cx="7302137" cy="4807131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B24F48D6-C2A2-9427-E8FB-BDC1A0F31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614" y="123630"/>
            <a:ext cx="55367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2800" b="1" dirty="0">
                <a:solidFill>
                  <a:schemeClr val="accent1"/>
                </a:solidFill>
              </a:rPr>
              <a:t>Jaký je stav vod v Evropě dnes</a:t>
            </a:r>
            <a:r>
              <a:rPr lang="en-US" altLang="de-DE" sz="2800" b="1" dirty="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9A4C1BC4-5EE2-94A8-B121-0A50B1389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0" y="1417615"/>
            <a:ext cx="2462828" cy="10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F99E4F34-01A7-4089-B77C-16A82DC3A0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9" y="1634868"/>
            <a:ext cx="3789218" cy="2526145"/>
          </a:xfrm>
          <a:prstGeom prst="rect">
            <a:avLst/>
          </a:prstGeom>
        </p:spPr>
      </p:pic>
      <p:pic>
        <p:nvPicPr>
          <p:cNvPr id="10" name="Picture 9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CE7CC181-DD9F-4BE0-94D2-5214FAA4A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24" y="1211744"/>
            <a:ext cx="3552116" cy="4038269"/>
          </a:xfrm>
          <a:prstGeom prst="rect">
            <a:avLst/>
          </a:prstGeom>
        </p:spPr>
      </p:pic>
      <p:pic>
        <p:nvPicPr>
          <p:cNvPr id="12" name="Picture 11" descr="A picture containing outdoor, person, building, water&#10;&#10;Description automatically generated">
            <a:extLst>
              <a:ext uri="{FF2B5EF4-FFF2-40B4-BE49-F238E27FC236}">
                <a16:creationId xmlns:a16="http://schemas.microsoft.com/office/drawing/2014/main" id="{04A35327-B967-4A07-802E-D93B1E662D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9" y="4298926"/>
            <a:ext cx="3789218" cy="2526145"/>
          </a:xfrm>
          <a:prstGeom prst="rect">
            <a:avLst/>
          </a:prstGeom>
        </p:spPr>
      </p:pic>
      <p:pic>
        <p:nvPicPr>
          <p:cNvPr id="14" name="Picture 13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9F63EBE2-CF91-433C-9F95-82A03E2287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80" y="626867"/>
            <a:ext cx="4549465" cy="2559074"/>
          </a:xfrm>
          <a:prstGeom prst="rect">
            <a:avLst/>
          </a:prstGeom>
        </p:spPr>
      </p:pic>
      <p:pic>
        <p:nvPicPr>
          <p:cNvPr id="16" name="Picture 15" descr="A picture containing person, man, outdoor, building&#10;&#10;Description automatically generated">
            <a:extLst>
              <a:ext uri="{FF2B5EF4-FFF2-40B4-BE49-F238E27FC236}">
                <a16:creationId xmlns:a16="http://schemas.microsoft.com/office/drawing/2014/main" id="{9AFB944B-1F34-4E47-B834-8642E904FA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59156" y="3992226"/>
            <a:ext cx="3626041" cy="2039648"/>
          </a:xfrm>
          <a:prstGeom prst="rect">
            <a:avLst/>
          </a:prstGeom>
        </p:spPr>
      </p:pic>
      <p:pic>
        <p:nvPicPr>
          <p:cNvPr id="20" name="Picture 19" descr="A close up of a wire fence&#10;&#10;Description automatically generated">
            <a:extLst>
              <a:ext uri="{FF2B5EF4-FFF2-40B4-BE49-F238E27FC236}">
                <a16:creationId xmlns:a16="http://schemas.microsoft.com/office/drawing/2014/main" id="{4D34A644-532E-4933-8CDF-2B7EF32EF3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1416" y="3780152"/>
            <a:ext cx="3672056" cy="2509816"/>
          </a:xfrm>
          <a:prstGeom prst="rect">
            <a:avLst/>
          </a:prstGeom>
        </p:spPr>
      </p:pic>
      <p:pic>
        <p:nvPicPr>
          <p:cNvPr id="22" name="Picture 21" descr="A close up of a cage&#10;&#10;Description automatically generated">
            <a:extLst>
              <a:ext uri="{FF2B5EF4-FFF2-40B4-BE49-F238E27FC236}">
                <a16:creationId xmlns:a16="http://schemas.microsoft.com/office/drawing/2014/main" id="{6CE36CA0-7073-4E76-8A3B-33CC4451B7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54" y="4137109"/>
            <a:ext cx="3703782" cy="27778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C80238-D515-4EAC-91B8-84AFC5EF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451" y="1701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Pasivní vzorkování </a:t>
            </a:r>
            <a:br>
              <a:rPr lang="cs-CZ" dirty="0"/>
            </a:br>
            <a:r>
              <a:rPr lang="cs-CZ" dirty="0"/>
              <a:t>v Dunaji 2019</a:t>
            </a:r>
            <a:endParaRPr lang="en-US" dirty="0"/>
          </a:p>
        </p:txBody>
      </p:sp>
      <p:pic>
        <p:nvPicPr>
          <p:cNvPr id="13" name="Picture 12" descr="logo_norman_petit_foormat">
            <a:extLst>
              <a:ext uri="{FF2B5EF4-FFF2-40B4-BE49-F238E27FC236}">
                <a16:creationId xmlns:a16="http://schemas.microsoft.com/office/drawing/2014/main" id="{6673990A-5215-1767-3971-928A308B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107" y="-60118"/>
            <a:ext cx="3307737" cy="110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EC89D74F-3E23-9262-15AC-362B7A1861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878"/>
            <a:ext cx="2462828" cy="10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64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10503A2-7B7F-4C32-B799-929CEA1E5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20725"/>
            <a:ext cx="10752138" cy="45085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JDS4:  DDT a metabolity </a:t>
            </a:r>
            <a:r>
              <a:rPr lang="sk-SK" dirty="0" err="1"/>
              <a:t>ve</a:t>
            </a:r>
            <a:r>
              <a:rPr lang="sk-SK" dirty="0"/>
              <a:t> </a:t>
            </a:r>
            <a:r>
              <a:rPr lang="sk-SK" dirty="0" err="1"/>
              <a:t>vodě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B662CC7-C0EA-4D84-8D34-FF61DA66127D}"/>
              </a:ext>
            </a:extLst>
          </p:cNvPr>
          <p:cNvGraphicFramePr>
            <a:graphicFrameLocks/>
          </p:cNvGraphicFramePr>
          <p:nvPr/>
        </p:nvGraphicFramePr>
        <p:xfrm>
          <a:off x="1996656" y="946150"/>
          <a:ext cx="8222518" cy="516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3E604E3-943D-4F87-B3EE-0B1DF1674E5B}"/>
              </a:ext>
            </a:extLst>
          </p:cNvPr>
          <p:cNvSpPr txBox="1"/>
          <p:nvPr/>
        </p:nvSpPr>
        <p:spPr>
          <a:xfrm>
            <a:off x="3016473" y="4933741"/>
            <a:ext cx="2462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sz="1800" dirty="0"/>
              <a:t>X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65ACC-6731-45F0-8E3B-CB320DC1E777}"/>
              </a:ext>
            </a:extLst>
          </p:cNvPr>
          <p:cNvSpPr txBox="1"/>
          <p:nvPr/>
        </p:nvSpPr>
        <p:spPr>
          <a:xfrm>
            <a:off x="282070" y="6127226"/>
            <a:ext cx="48676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X – analytical issues, loss of </a:t>
            </a:r>
            <a:r>
              <a:rPr kumimoji="0" lang="sk-SK" sz="16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13</a:t>
            </a:r>
            <a:r>
              <a:rPr kumimoji="0" lang="sk-SK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 labelled standards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B51AE-B175-939C-B5C8-BF17134C7B4C}"/>
              </a:ext>
            </a:extLst>
          </p:cNvPr>
          <p:cNvSpPr txBox="1"/>
          <p:nvPr/>
        </p:nvSpPr>
        <p:spPr>
          <a:xfrm>
            <a:off x="354435" y="946150"/>
            <a:ext cx="18686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Výsledky analýz </a:t>
            </a:r>
            <a:r>
              <a:rPr lang="sk-SK" dirty="0" err="1"/>
              <a:t>silikonového</a:t>
            </a:r>
            <a:r>
              <a:rPr lang="sk-SK" dirty="0"/>
              <a:t> vzorkovače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A60DAF0A-7372-EC43-BF39-DBEF41B65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172" y="0"/>
            <a:ext cx="2462828" cy="10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97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70904E1-07AD-4F85-B177-098E26DA9D21}"/>
              </a:ext>
            </a:extLst>
          </p:cNvPr>
          <p:cNvSpPr txBox="1"/>
          <p:nvPr/>
        </p:nvSpPr>
        <p:spPr>
          <a:xfrm>
            <a:off x="2518181" y="19663"/>
            <a:ext cx="6718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JDS4: Trend znečištění po proudu Dunaje – </a:t>
            </a:r>
            <a:br>
              <a:rPr lang="cs-CZ"/>
            </a:br>
            <a:r>
              <a:rPr lang="cs-CZ"/>
              <a:t>hlavní skupiny emergentních znečišťujících látek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7A3540D-CE28-42F0-8BD5-749DAC0967C0}"/>
              </a:ext>
            </a:extLst>
          </p:cNvPr>
          <p:cNvSpPr txBox="1"/>
          <p:nvPr/>
        </p:nvSpPr>
        <p:spPr>
          <a:xfrm>
            <a:off x="239531" y="5422565"/>
            <a:ext cx="11793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Apparent differences among communal and agriculture pattern of pollution  - ongoing dilution of communal/industrial pollution downstream and pesticides jump up at lower stretch of the Danube.</a:t>
            </a:r>
            <a:endParaRPr lang="en-US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92C5F3-AFA3-4C33-BA8C-4D2242CB6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268" y="862260"/>
            <a:ext cx="7067547" cy="4560305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1D4B8F9-197A-460B-5237-22FFE272F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172" y="0"/>
            <a:ext cx="2462828" cy="10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54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0582F-D418-A362-3A99-6D1E36193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49E89D-4E11-9196-E669-FD528DF84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en-GB" altLang="cs-CZ" smtClean="0"/>
              <a:pPr/>
              <a:t>24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F85004-412C-7579-6783-ADFA5973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9720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Organické </a:t>
            </a:r>
            <a:r>
              <a:rPr lang="cs-CZ" dirty="0" err="1"/>
              <a:t>mikropolutanty</a:t>
            </a:r>
            <a:r>
              <a:rPr lang="cs-CZ" dirty="0"/>
              <a:t> ve vodě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3068F95-3013-D5A1-9935-DD0EEF33D666}"/>
              </a:ext>
            </a:extLst>
          </p:cNvPr>
          <p:cNvSpPr/>
          <p:nvPr/>
        </p:nvSpPr>
        <p:spPr bwMode="auto">
          <a:xfrm>
            <a:off x="4256567" y="1944002"/>
            <a:ext cx="3678865" cy="385626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&gt; 350,000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800" dirty="0">
                <a:solidFill>
                  <a:schemeClr val="bg1"/>
                </a:solidFill>
                <a:latin typeface="+mn-lt"/>
              </a:rPr>
              <a:t>Chemických látek</a:t>
            </a:r>
            <a:br>
              <a:rPr lang="cs-CZ" sz="2800" dirty="0">
                <a:solidFill>
                  <a:schemeClr val="bg1"/>
                </a:solidFill>
                <a:latin typeface="+mn-lt"/>
              </a:rPr>
            </a:br>
            <a:r>
              <a:rPr lang="cs-CZ" sz="2800" dirty="0">
                <a:solidFill>
                  <a:schemeClr val="bg1"/>
                </a:solidFill>
                <a:latin typeface="+mn-lt"/>
              </a:rPr>
              <a:t>a jejich směsí </a:t>
            </a:r>
            <a:br>
              <a:rPr lang="cs-CZ" sz="2800" dirty="0">
                <a:solidFill>
                  <a:schemeClr val="bg1"/>
                </a:solidFill>
                <a:latin typeface="+mn-lt"/>
              </a:rPr>
            </a:br>
            <a:r>
              <a:rPr lang="cs-CZ" sz="2800" dirty="0">
                <a:solidFill>
                  <a:schemeClr val="bg1"/>
                </a:solidFill>
                <a:latin typeface="+mn-lt"/>
              </a:rPr>
              <a:t>na globálním trhu</a:t>
            </a:r>
            <a:r>
              <a:rPr lang="cs-CZ" sz="2800" baseline="30000" dirty="0">
                <a:solidFill>
                  <a:schemeClr val="bg1"/>
                </a:solidFill>
                <a:latin typeface="+mn-lt"/>
              </a:rPr>
              <a:t>1</a:t>
            </a:r>
            <a:endParaRPr kumimoji="0" lang="cs-CZ" sz="2800" b="0" i="0" u="none" strike="noStrike" cap="none" normalizeH="0" baseline="3000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A2B43-ED01-EB19-A8FB-D3077947856F}"/>
              </a:ext>
            </a:extLst>
          </p:cNvPr>
          <p:cNvSpPr txBox="1"/>
          <p:nvPr/>
        </p:nvSpPr>
        <p:spPr>
          <a:xfrm>
            <a:off x="4495799" y="6228000"/>
            <a:ext cx="6022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i="1" baseline="30000" dirty="0">
                <a:latin typeface="+mn-lt"/>
              </a:rPr>
              <a:t>1</a:t>
            </a:r>
            <a:r>
              <a:rPr lang="cs-CZ" sz="1400" i="1" dirty="0">
                <a:latin typeface="+mn-lt"/>
              </a:rPr>
              <a:t>Wang, Z. et al. </a:t>
            </a:r>
            <a:r>
              <a:rPr lang="cs-CZ" sz="1400" i="1" dirty="0" err="1">
                <a:latin typeface="+mn-lt"/>
              </a:rPr>
              <a:t>Environ</a:t>
            </a:r>
            <a:r>
              <a:rPr lang="cs-CZ" sz="1400" i="1" dirty="0">
                <a:latin typeface="+mn-lt"/>
              </a:rPr>
              <a:t> </a:t>
            </a:r>
            <a:r>
              <a:rPr lang="cs-CZ" sz="1400" i="1" dirty="0" err="1">
                <a:latin typeface="+mn-lt"/>
              </a:rPr>
              <a:t>Sci</a:t>
            </a:r>
            <a:r>
              <a:rPr lang="cs-CZ" sz="1400" i="1" dirty="0">
                <a:latin typeface="+mn-lt"/>
              </a:rPr>
              <a:t> </a:t>
            </a:r>
            <a:r>
              <a:rPr lang="cs-CZ" sz="1400" i="1" dirty="0" err="1">
                <a:latin typeface="+mn-lt"/>
              </a:rPr>
              <a:t>Technol</a:t>
            </a:r>
            <a:r>
              <a:rPr lang="cs-CZ" sz="1400" i="1" dirty="0">
                <a:latin typeface="+mn-lt"/>
              </a:rPr>
              <a:t> 54 (2020) 2575–2584</a:t>
            </a:r>
          </a:p>
          <a:p>
            <a:pPr algn="l"/>
            <a:r>
              <a:rPr lang="cs-CZ" sz="1400" i="1" baseline="30000" dirty="0">
                <a:latin typeface="+mn-lt"/>
              </a:rPr>
              <a:t>2</a:t>
            </a:r>
            <a:r>
              <a:rPr lang="cs-CZ" sz="1400" i="1" dirty="0">
                <a:latin typeface="+mn-lt"/>
              </a:rPr>
              <a:t>EU </a:t>
            </a:r>
            <a:r>
              <a:rPr lang="cs-CZ" sz="1400" i="1" dirty="0" err="1">
                <a:latin typeface="+mn-lt"/>
              </a:rPr>
              <a:t>Parliament</a:t>
            </a:r>
            <a:r>
              <a:rPr lang="cs-CZ" sz="1400" i="1" dirty="0">
                <a:latin typeface="+mn-lt"/>
              </a:rPr>
              <a:t> and </a:t>
            </a:r>
            <a:r>
              <a:rPr lang="cs-CZ" sz="1400" i="1" dirty="0" err="1">
                <a:latin typeface="+mn-lt"/>
              </a:rPr>
              <a:t>Council</a:t>
            </a:r>
            <a:r>
              <a:rPr lang="cs-CZ" sz="1400" i="1" dirty="0">
                <a:latin typeface="+mn-lt"/>
              </a:rPr>
              <a:t>, </a:t>
            </a:r>
            <a:r>
              <a:rPr lang="cs-CZ" sz="1400" i="1" dirty="0" err="1">
                <a:latin typeface="+mn-lt"/>
              </a:rPr>
              <a:t>Official</a:t>
            </a:r>
            <a:r>
              <a:rPr lang="cs-CZ" sz="1400" i="1" dirty="0">
                <a:latin typeface="+mn-lt"/>
              </a:rPr>
              <a:t> </a:t>
            </a:r>
            <a:r>
              <a:rPr lang="cs-CZ" sz="1400" i="1" dirty="0" err="1">
                <a:latin typeface="+mn-lt"/>
              </a:rPr>
              <a:t>Journal</a:t>
            </a:r>
            <a:r>
              <a:rPr lang="cs-CZ" sz="1400" i="1" dirty="0">
                <a:latin typeface="+mn-lt"/>
              </a:rPr>
              <a:t> </a:t>
            </a:r>
            <a:r>
              <a:rPr lang="cs-CZ" sz="1400" i="1" dirty="0" err="1">
                <a:latin typeface="+mn-lt"/>
              </a:rPr>
              <a:t>of</a:t>
            </a:r>
            <a:r>
              <a:rPr lang="cs-CZ" sz="1400" i="1" dirty="0">
                <a:latin typeface="+mn-lt"/>
              </a:rPr>
              <a:t> </a:t>
            </a:r>
            <a:r>
              <a:rPr lang="cs-CZ" sz="1400" i="1" dirty="0" err="1">
                <a:latin typeface="+mn-lt"/>
              </a:rPr>
              <a:t>the</a:t>
            </a:r>
            <a:r>
              <a:rPr lang="cs-CZ" sz="1400" i="1" dirty="0">
                <a:latin typeface="+mn-lt"/>
              </a:rPr>
              <a:t> EU L 226 (2013) 1–17 </a:t>
            </a:r>
            <a:endParaRPr lang="en-US" sz="1400" i="1" dirty="0" err="1">
              <a:latin typeface="+mn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193B98-FE87-5B86-22E3-8E3529E43416}"/>
              </a:ext>
            </a:extLst>
          </p:cNvPr>
          <p:cNvSpPr/>
          <p:nvPr/>
        </p:nvSpPr>
        <p:spPr bwMode="auto">
          <a:xfrm>
            <a:off x="4256567" y="3787220"/>
            <a:ext cx="478465" cy="49973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45</a:t>
            </a:r>
            <a:endParaRPr kumimoji="0" lang="en-US" sz="20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79E714-221F-B518-5649-6CEC5AF8CC88}"/>
              </a:ext>
            </a:extLst>
          </p:cNvPr>
          <p:cNvSpPr/>
          <p:nvPr/>
        </p:nvSpPr>
        <p:spPr bwMode="auto">
          <a:xfrm>
            <a:off x="247650" y="3248026"/>
            <a:ext cx="4008917" cy="15623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800" dirty="0">
                <a:latin typeface="+mn-lt"/>
              </a:rPr>
              <a:t>Prioritní látky </a:t>
            </a:r>
            <a:br>
              <a:rPr lang="cs-CZ" sz="2800" dirty="0">
                <a:latin typeface="+mn-lt"/>
              </a:rPr>
            </a:br>
            <a:r>
              <a:rPr lang="cs-CZ" sz="2800" dirty="0">
                <a:latin typeface="+mn-lt"/>
              </a:rPr>
              <a:t>podle Vodní rámcové</a:t>
            </a:r>
            <a:br>
              <a:rPr lang="cs-CZ" sz="2800" dirty="0">
                <a:latin typeface="+mn-lt"/>
              </a:rPr>
            </a:br>
            <a:r>
              <a:rPr lang="cs-CZ" sz="2800" dirty="0">
                <a:latin typeface="+mn-lt"/>
              </a:rPr>
              <a:t>směrnice</a:t>
            </a:r>
            <a:r>
              <a:rPr lang="cs-CZ" sz="2800" baseline="30000" dirty="0">
                <a:latin typeface="+mn-lt"/>
              </a:rPr>
              <a:t>2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4331D5-098E-50BF-4CDF-7102A8E21BEE}"/>
              </a:ext>
            </a:extLst>
          </p:cNvPr>
          <p:cNvSpPr/>
          <p:nvPr/>
        </p:nvSpPr>
        <p:spPr bwMode="auto">
          <a:xfrm>
            <a:off x="5782768" y="1944002"/>
            <a:ext cx="4388348" cy="102934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800" dirty="0">
                <a:solidFill>
                  <a:schemeClr val="bg1"/>
                </a:solidFill>
              </a:rPr>
              <a:t>Nové znečišťující látky</a:t>
            </a: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9" name="Graphic 18" descr="Fish with solid fill">
            <a:extLst>
              <a:ext uri="{FF2B5EF4-FFF2-40B4-BE49-F238E27FC236}">
                <a16:creationId xmlns:a16="http://schemas.microsoft.com/office/drawing/2014/main" id="{4DDAC9F6-421A-5337-0D27-396CC12BB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54632" y="5166659"/>
            <a:ext cx="914400" cy="914400"/>
          </a:xfrm>
          <a:prstGeom prst="rect">
            <a:avLst/>
          </a:prstGeom>
        </p:spPr>
      </p:pic>
      <p:pic>
        <p:nvPicPr>
          <p:cNvPr id="23" name="Graphic 22" descr="Seaweed with solid fill">
            <a:extLst>
              <a:ext uri="{FF2B5EF4-FFF2-40B4-BE49-F238E27FC236}">
                <a16:creationId xmlns:a16="http://schemas.microsoft.com/office/drawing/2014/main" id="{07E0FD1B-56BB-4261-7941-68EBB31C4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6716" y="5223600"/>
            <a:ext cx="914400" cy="914400"/>
          </a:xfrm>
          <a:prstGeom prst="rect">
            <a:avLst/>
          </a:prstGeom>
        </p:spPr>
      </p:pic>
      <p:pic>
        <p:nvPicPr>
          <p:cNvPr id="25" name="Graphic 24" descr="Crab with solid fill">
            <a:extLst>
              <a:ext uri="{FF2B5EF4-FFF2-40B4-BE49-F238E27FC236}">
                <a16:creationId xmlns:a16="http://schemas.microsoft.com/office/drawing/2014/main" id="{F6C9FDC4-D644-17A7-5334-4084D9F84A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58800" y="5166659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9D9637-D86C-B5C9-81B4-51CF5AFA8F16}"/>
              </a:ext>
            </a:extLst>
          </p:cNvPr>
          <p:cNvSpPr txBox="1"/>
          <p:nvPr/>
        </p:nvSpPr>
        <p:spPr>
          <a:xfrm>
            <a:off x="7935431" y="2995489"/>
            <a:ext cx="40089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err="1">
                <a:latin typeface="+mn-lt"/>
              </a:rPr>
              <a:t>PPCPs</a:t>
            </a:r>
            <a:r>
              <a:rPr lang="cs-CZ" dirty="0">
                <a:latin typeface="+mn-lt"/>
              </a:rPr>
              <a:t> = léčiva,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produkty osobní péče</a:t>
            </a:r>
          </a:p>
          <a:p>
            <a:pPr algn="l"/>
            <a:r>
              <a:rPr lang="cs-CZ" dirty="0">
                <a:latin typeface="+mn-lt"/>
              </a:rPr>
              <a:t>pesticidy</a:t>
            </a:r>
          </a:p>
          <a:p>
            <a:pPr algn="l"/>
            <a:r>
              <a:rPr lang="cs-CZ" dirty="0">
                <a:latin typeface="+mn-lt"/>
              </a:rPr>
              <a:t>Průmyslové chemikálie</a:t>
            </a:r>
          </a:p>
          <a:p>
            <a:pPr algn="l"/>
            <a:r>
              <a:rPr lang="cs-CZ" sz="2800" dirty="0">
                <a:latin typeface="+mn-lt"/>
              </a:rPr>
              <a:t>…</a:t>
            </a:r>
          </a:p>
          <a:p>
            <a:pPr algn="l"/>
            <a:r>
              <a:rPr lang="en-US" sz="1400" dirty="0">
                <a:latin typeface="+mn-lt"/>
              </a:rPr>
              <a:t>https://www.norman-network.com/nds/susdat/</a:t>
            </a:r>
          </a:p>
        </p:txBody>
      </p:sp>
    </p:spTree>
    <p:extLst>
      <p:ext uri="{BB962C8B-B14F-4D97-AF65-F5344CB8AC3E}">
        <p14:creationId xmlns:p14="http://schemas.microsoft.com/office/powerpoint/2010/main" val="33314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25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283" y="358154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4858" y="1331817"/>
            <a:ext cx="56698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2"/>
                </a:solidFill>
                <a:latin typeface="Open Sans"/>
              </a:rPr>
              <a:t>Na trhu cca. 3000 účinných </a:t>
            </a:r>
            <a:r>
              <a:rPr lang="sk-SK" dirty="0" err="1">
                <a:solidFill>
                  <a:schemeClr val="tx2"/>
                </a:solidFill>
                <a:latin typeface="Open Sans"/>
              </a:rPr>
              <a:t>složek</a:t>
            </a:r>
            <a:endParaRPr lang="sk-SK" dirty="0">
              <a:solidFill>
                <a:schemeClr val="tx2"/>
              </a:solidFill>
              <a:latin typeface="Open San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2"/>
                </a:solidFill>
                <a:latin typeface="Open Sans"/>
              </a:rPr>
              <a:t>Český trh 98 mld. Kč (v cenách výrobců).</a:t>
            </a:r>
            <a:endParaRPr lang="cs-CZ" dirty="0">
              <a:solidFill>
                <a:schemeClr val="tx2"/>
              </a:solidFill>
              <a:latin typeface="Open San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  <a:latin typeface="Open Sans"/>
              </a:rPr>
              <a:t>1</a:t>
            </a:r>
            <a:r>
              <a:rPr lang="en-US" dirty="0">
                <a:solidFill>
                  <a:schemeClr val="tx2"/>
                </a:solidFill>
                <a:latin typeface="Open Sans"/>
              </a:rPr>
              <a:t>80,4</a:t>
            </a:r>
            <a:r>
              <a:rPr lang="cs-CZ" dirty="0">
                <a:solidFill>
                  <a:schemeClr val="tx2"/>
                </a:solidFill>
                <a:latin typeface="Open Sans"/>
              </a:rPr>
              <a:t> mil. </a:t>
            </a:r>
            <a:r>
              <a:rPr lang="en-US" dirty="0">
                <a:solidFill>
                  <a:schemeClr val="tx2"/>
                </a:solidFill>
                <a:latin typeface="Open Sans"/>
              </a:rPr>
              <a:t>b</a:t>
            </a:r>
            <a:r>
              <a:rPr lang="cs-CZ" dirty="0" err="1">
                <a:solidFill>
                  <a:schemeClr val="tx2"/>
                </a:solidFill>
                <a:latin typeface="Open Sans"/>
              </a:rPr>
              <a:t>alení</a:t>
            </a:r>
            <a:r>
              <a:rPr lang="en-US" dirty="0">
                <a:solidFill>
                  <a:schemeClr val="tx2"/>
                </a:solidFill>
                <a:latin typeface="Open Sans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Open Sans"/>
              </a:rPr>
              <a:t>na</a:t>
            </a:r>
            <a:r>
              <a:rPr lang="en-US" dirty="0">
                <a:solidFill>
                  <a:schemeClr val="tx2"/>
                </a:solidFill>
                <a:latin typeface="Open Sans"/>
              </a:rPr>
              <a:t> p</a:t>
            </a:r>
            <a:r>
              <a:rPr lang="cs-CZ" dirty="0" err="1">
                <a:solidFill>
                  <a:schemeClr val="tx2"/>
                </a:solidFill>
                <a:latin typeface="Open Sans"/>
              </a:rPr>
              <a:t>ředpis</a:t>
            </a:r>
            <a:endParaRPr lang="cs-CZ" dirty="0">
              <a:solidFill>
                <a:schemeClr val="tx2"/>
              </a:solidFill>
              <a:latin typeface="Open San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  <a:latin typeface="Open Sans"/>
              </a:rPr>
              <a:t>84,5 mil. balení volný prodej</a:t>
            </a:r>
            <a:r>
              <a:rPr lang="en-US" dirty="0">
                <a:solidFill>
                  <a:schemeClr val="tx2"/>
                </a:solidFill>
                <a:latin typeface="Open Sans"/>
              </a:rPr>
              <a:t> </a:t>
            </a:r>
            <a:endParaRPr lang="cs-CZ" dirty="0">
              <a:solidFill>
                <a:schemeClr val="tx2"/>
              </a:solidFill>
              <a:latin typeface="Open Sans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l-PL" dirty="0">
              <a:solidFill>
                <a:schemeClr val="tx2"/>
              </a:solidFill>
              <a:latin typeface="Open Sans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l-PL" dirty="0">
              <a:solidFill>
                <a:schemeClr val="tx2"/>
              </a:solidFill>
              <a:latin typeface="Open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921" y="760331"/>
            <a:ext cx="4297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altLang="de-DE" dirty="0"/>
              <a:t>Spotřeba léčiv v ČR v 20</a:t>
            </a:r>
            <a:r>
              <a:rPr lang="en-US" altLang="de-DE" dirty="0"/>
              <a:t>22</a:t>
            </a:r>
            <a:endParaRPr lang="cs-CZ" altLang="de-DE" dirty="0"/>
          </a:p>
        </p:txBody>
      </p:sp>
      <p:pic>
        <p:nvPicPr>
          <p:cNvPr id="8196" name="Picture 4" descr="VÃ½sledok vyhÄ¾adÃ¡vania obrÃ¡zkov pre dopyt pollution by pharmaceutical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7" y="3185487"/>
            <a:ext cx="4379853" cy="24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17EEF9-D63D-DF90-83AF-4E096960F7A8}"/>
              </a:ext>
            </a:extLst>
          </p:cNvPr>
          <p:cNvSpPr txBox="1"/>
          <p:nvPr/>
        </p:nvSpPr>
        <p:spPr>
          <a:xfrm>
            <a:off x="299760" y="5732443"/>
            <a:ext cx="5115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https://www.mpo.cz/assets/cz/rozcestnik/analyticke-materialy-a-statistiky/analyticke-materialy/2024/2/IQVIA_MPO_Sektorova-analyza-farm--prumyslu-v-CR_Master_24ledna24.docx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2DCE3-C3C4-719A-6ADD-76D66D6E5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21" y="175376"/>
            <a:ext cx="5971191" cy="28982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1904A7-7D54-79C3-CD8A-6BBF60A86478}"/>
              </a:ext>
            </a:extLst>
          </p:cNvPr>
          <p:cNvSpPr txBox="1"/>
          <p:nvPr/>
        </p:nvSpPr>
        <p:spPr>
          <a:xfrm>
            <a:off x="5655021" y="3058116"/>
            <a:ext cx="6446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Vývoj</a:t>
            </a:r>
            <a:r>
              <a:rPr lang="en-US" sz="1600" dirty="0"/>
              <a:t> </a:t>
            </a:r>
            <a:r>
              <a:rPr lang="en-US" sz="1600" dirty="0" err="1"/>
              <a:t>hodnoty</a:t>
            </a:r>
            <a:r>
              <a:rPr lang="en-US" sz="1600" dirty="0"/>
              <a:t> </a:t>
            </a:r>
            <a:r>
              <a:rPr lang="en-US" sz="1600" dirty="0" err="1"/>
              <a:t>farmaceutického</a:t>
            </a:r>
            <a:r>
              <a:rPr lang="en-US" sz="1600" dirty="0"/>
              <a:t> </a:t>
            </a:r>
            <a:r>
              <a:rPr lang="en-US" sz="1600" dirty="0" err="1"/>
              <a:t>trhu</a:t>
            </a:r>
            <a:r>
              <a:rPr lang="en-US" sz="1600" dirty="0"/>
              <a:t> s </a:t>
            </a:r>
            <a:r>
              <a:rPr lang="en-US" sz="1600" dirty="0" err="1"/>
              <a:t>léky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předpis</a:t>
            </a:r>
            <a:r>
              <a:rPr lang="en-US" sz="1600" dirty="0"/>
              <a:t> a </a:t>
            </a:r>
            <a:r>
              <a:rPr lang="en-US" sz="1600" dirty="0" err="1"/>
              <a:t>volně</a:t>
            </a:r>
            <a:r>
              <a:rPr lang="en-US" sz="1600" dirty="0"/>
              <a:t> </a:t>
            </a:r>
            <a:r>
              <a:rPr lang="en-US" sz="1600" dirty="0" err="1"/>
              <a:t>prodejnými</a:t>
            </a:r>
            <a:r>
              <a:rPr lang="en-US" sz="1600" dirty="0"/>
              <a:t> </a:t>
            </a:r>
            <a:r>
              <a:rPr lang="en-US" sz="1600" dirty="0" err="1"/>
              <a:t>registrovanými</a:t>
            </a:r>
            <a:r>
              <a:rPr lang="en-US" sz="1600" dirty="0"/>
              <a:t> </a:t>
            </a:r>
            <a:r>
              <a:rPr lang="en-US" sz="1600" dirty="0" err="1"/>
              <a:t>přípravky</a:t>
            </a:r>
            <a:r>
              <a:rPr lang="en-US" sz="1600" dirty="0"/>
              <a:t> v ČR (</a:t>
            </a:r>
            <a:r>
              <a:rPr lang="en-US" sz="1600" dirty="0" err="1"/>
              <a:t>mld</a:t>
            </a:r>
            <a:r>
              <a:rPr lang="en-US" sz="1600" dirty="0"/>
              <a:t>. </a:t>
            </a:r>
            <a:r>
              <a:rPr lang="en-US" sz="1600" dirty="0" err="1"/>
              <a:t>Kč</a:t>
            </a:r>
            <a:r>
              <a:rPr lang="en-US" sz="1600" dirty="0"/>
              <a:t>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10D22-03F4-2B7B-0EE2-9C59436EB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513419"/>
            <a:ext cx="5727700" cy="27800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90E15D-1A6C-62BC-2CB6-C8337F576682}"/>
              </a:ext>
            </a:extLst>
          </p:cNvPr>
          <p:cNvSpPr txBox="1"/>
          <p:nvPr/>
        </p:nvSpPr>
        <p:spPr>
          <a:xfrm>
            <a:off x="5806440" y="6084347"/>
            <a:ext cx="638556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2B3A42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Vývoj prodaných balení léků na předpis a volně prodejných registrovaných přípravků v ČR (mil. balení) </a:t>
            </a:r>
            <a:endParaRPr lang="en-US" sz="1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34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01110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</a:t>
            </a:r>
            <a:r>
              <a:rPr lang="cs-CZ" dirty="0"/>
              <a:t>éčiva – kde to všechno končí?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65081-87F8-4A1E-8391-00E36A21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26</a:t>
            </a:fld>
            <a:endParaRPr lang="cs-CZ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12" y="1338987"/>
            <a:ext cx="1014056" cy="144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23" y="3487101"/>
            <a:ext cx="912813" cy="146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8" y="3825299"/>
            <a:ext cx="1619411" cy="1237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8" y="2405565"/>
            <a:ext cx="1037267" cy="1273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01" y="3733844"/>
            <a:ext cx="2657133" cy="16265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819" y="2299825"/>
            <a:ext cx="1341280" cy="113114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42227" y="1342250"/>
            <a:ext cx="1508746" cy="1605455"/>
            <a:chOff x="5193844" y="1271067"/>
            <a:chExt cx="1508746" cy="16054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545" y="1271067"/>
              <a:ext cx="1205345" cy="120534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93844" y="2476412"/>
              <a:ext cx="1508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/>
                <a:t>Domácnosti</a:t>
              </a: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200416" y="1484421"/>
            <a:ext cx="1472666" cy="50255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užívání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597679" y="1484422"/>
            <a:ext cx="1472666" cy="50255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likvidace</a:t>
            </a:r>
          </a:p>
        </p:txBody>
      </p:sp>
      <p:cxnSp>
        <p:nvCxnSpPr>
          <p:cNvPr id="20" name="Straight Arrow Connector 19"/>
          <p:cNvCxnSpPr>
            <a:endCxn id="17" idx="3"/>
          </p:cNvCxnSpPr>
          <p:nvPr/>
        </p:nvCxnSpPr>
        <p:spPr bwMode="auto">
          <a:xfrm flipH="1">
            <a:off x="4673082" y="1735700"/>
            <a:ext cx="669145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8" idx="1"/>
          </p:cNvCxnSpPr>
          <p:nvPr/>
        </p:nvCxnSpPr>
        <p:spPr bwMode="auto">
          <a:xfrm>
            <a:off x="6850973" y="1735700"/>
            <a:ext cx="746706" cy="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1"/>
            <a:endCxn id="27" idx="3"/>
          </p:cNvCxnSpPr>
          <p:nvPr/>
        </p:nvCxnSpPr>
        <p:spPr bwMode="auto">
          <a:xfrm flipH="1">
            <a:off x="1724994" y="2059027"/>
            <a:ext cx="34691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-14841" y="1858972"/>
            <a:ext cx="1739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i="1" dirty="0">
                <a:solidFill>
                  <a:schemeClr val="accent3">
                    <a:lumMod val="75000"/>
                  </a:schemeClr>
                </a:solidFill>
              </a:rPr>
              <a:t>metabolismus</a:t>
            </a:r>
          </a:p>
        </p:txBody>
      </p:sp>
      <p:cxnSp>
        <p:nvCxnSpPr>
          <p:cNvPr id="28" name="Straight Arrow Connector 27"/>
          <p:cNvCxnSpPr>
            <a:stCxn id="7" idx="2"/>
            <a:endCxn id="8" idx="0"/>
          </p:cNvCxnSpPr>
          <p:nvPr/>
        </p:nvCxnSpPr>
        <p:spPr bwMode="auto">
          <a:xfrm>
            <a:off x="2578940" y="2779067"/>
            <a:ext cx="1388390" cy="70803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3"/>
            <a:endCxn id="13" idx="1"/>
          </p:cNvCxnSpPr>
          <p:nvPr/>
        </p:nvCxnSpPr>
        <p:spPr bwMode="auto">
          <a:xfrm>
            <a:off x="4423736" y="4217351"/>
            <a:ext cx="572665" cy="32976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912371" y="5361868"/>
            <a:ext cx="1559017" cy="1533460"/>
            <a:chOff x="4272747" y="5095056"/>
            <a:chExt cx="1559017" cy="15334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12007" y="5095056"/>
              <a:ext cx="653720" cy="8255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272747" y="5920630"/>
              <a:ext cx="15590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/>
                <a:t>kal a hnůj</a:t>
              </a:r>
              <a:br>
                <a:rPr lang="cs-CZ" sz="2000" dirty="0"/>
              </a:br>
              <a:r>
                <a:rPr lang="cs-CZ" sz="2000" dirty="0"/>
                <a:t>jako hnojivo</a:t>
              </a:r>
            </a:p>
          </p:txBody>
        </p:sp>
      </p:grpSp>
      <p:cxnSp>
        <p:nvCxnSpPr>
          <p:cNvPr id="39" name="Straight Arrow Connector 38"/>
          <p:cNvCxnSpPr>
            <a:stCxn id="13" idx="2"/>
          </p:cNvCxnSpPr>
          <p:nvPr/>
        </p:nvCxnSpPr>
        <p:spPr bwMode="auto">
          <a:xfrm flipH="1">
            <a:off x="3037553" y="5360388"/>
            <a:ext cx="3287415" cy="50566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52" y="3816866"/>
            <a:ext cx="912813" cy="1460500"/>
          </a:xfrm>
          <a:prstGeom prst="rect">
            <a:avLst/>
          </a:prstGeom>
        </p:spPr>
      </p:pic>
      <p:cxnSp>
        <p:nvCxnSpPr>
          <p:cNvPr id="43" name="Straight Arrow Connector 42"/>
          <p:cNvCxnSpPr>
            <a:stCxn id="42" idx="1"/>
            <a:endCxn id="13" idx="3"/>
          </p:cNvCxnSpPr>
          <p:nvPr/>
        </p:nvCxnSpPr>
        <p:spPr bwMode="auto">
          <a:xfrm flipH="1">
            <a:off x="7653534" y="4547116"/>
            <a:ext cx="23251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4" idx="2"/>
            <a:endCxn id="42" idx="0"/>
          </p:cNvCxnSpPr>
          <p:nvPr/>
        </p:nvCxnSpPr>
        <p:spPr bwMode="auto">
          <a:xfrm>
            <a:off x="8342459" y="3430971"/>
            <a:ext cx="0" cy="3858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21" y="3627703"/>
            <a:ext cx="1076027" cy="133737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3185" y="2344090"/>
            <a:ext cx="917300" cy="1062455"/>
          </a:xfrm>
          <a:prstGeom prst="rect">
            <a:avLst/>
          </a:prstGeom>
        </p:spPr>
      </p:pic>
      <p:cxnSp>
        <p:nvCxnSpPr>
          <p:cNvPr id="54" name="Straight Arrow Connector 53"/>
          <p:cNvCxnSpPr>
            <a:stCxn id="14" idx="3"/>
            <a:endCxn id="53" idx="3"/>
          </p:cNvCxnSpPr>
          <p:nvPr/>
        </p:nvCxnSpPr>
        <p:spPr bwMode="auto">
          <a:xfrm>
            <a:off x="9013099" y="2865398"/>
            <a:ext cx="1530086" cy="992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3" idx="2"/>
            <a:endCxn id="52" idx="0"/>
          </p:cNvCxnSpPr>
          <p:nvPr/>
        </p:nvCxnSpPr>
        <p:spPr bwMode="auto">
          <a:xfrm>
            <a:off x="11001835" y="3406545"/>
            <a:ext cx="0" cy="22115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225753" y="2732974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až 90</a:t>
            </a:r>
            <a:r>
              <a:rPr lang="en-US" sz="2000" dirty="0"/>
              <a:t>%</a:t>
            </a:r>
            <a:endParaRPr lang="cs-CZ" sz="2000" dirty="0"/>
          </a:p>
        </p:txBody>
      </p:sp>
      <p:sp>
        <p:nvSpPr>
          <p:cNvPr id="64" name="TextBox 63"/>
          <p:cNvSpPr txBox="1"/>
          <p:nvPr/>
        </p:nvSpPr>
        <p:spPr>
          <a:xfrm>
            <a:off x="6928169" y="1284366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5</a:t>
            </a:r>
            <a:r>
              <a:rPr lang="en-US" sz="2000" dirty="0"/>
              <a:t>%</a:t>
            </a:r>
            <a:endParaRPr lang="cs-CZ" sz="2000" dirty="0"/>
          </a:p>
        </p:txBody>
      </p:sp>
      <p:sp>
        <p:nvSpPr>
          <p:cNvPr id="65" name="Rectangle 64"/>
          <p:cNvSpPr/>
          <p:nvPr/>
        </p:nvSpPr>
        <p:spPr bwMode="auto">
          <a:xfrm>
            <a:off x="9030721" y="5864840"/>
            <a:ext cx="2656636" cy="6116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Podzemní</a:t>
            </a:r>
            <a:r>
              <a:rPr kumimoji="0" lang="cs-CZ" sz="2800" b="0" i="0" u="none" strike="noStrike" cap="none" normalizeH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 voda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4880143" y="5864840"/>
            <a:ext cx="2889650" cy="6116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Povrchová</a:t>
            </a:r>
            <a:r>
              <a:rPr kumimoji="0" lang="cs-CZ" sz="2800" b="0" i="0" u="none" strike="noStrike" cap="none" normalizeH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 voda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</a:endParaRPr>
          </a:p>
        </p:txBody>
      </p:sp>
      <p:cxnSp>
        <p:nvCxnSpPr>
          <p:cNvPr id="68" name="Straight Arrow Connector 67"/>
          <p:cNvCxnSpPr>
            <a:stCxn id="13" idx="2"/>
            <a:endCxn id="66" idx="0"/>
          </p:cNvCxnSpPr>
          <p:nvPr/>
        </p:nvCxnSpPr>
        <p:spPr bwMode="auto">
          <a:xfrm>
            <a:off x="6324968" y="5360388"/>
            <a:ext cx="0" cy="50445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8086180" y="5454899"/>
            <a:ext cx="906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výluh</a:t>
            </a:r>
          </a:p>
        </p:txBody>
      </p:sp>
      <p:cxnSp>
        <p:nvCxnSpPr>
          <p:cNvPr id="93" name="Straight Arrow Connector 92"/>
          <p:cNvCxnSpPr>
            <a:stCxn id="52" idx="2"/>
            <a:endCxn id="65" idx="0"/>
          </p:cNvCxnSpPr>
          <p:nvPr/>
        </p:nvCxnSpPr>
        <p:spPr bwMode="auto">
          <a:xfrm flipH="1">
            <a:off x="10359039" y="4965075"/>
            <a:ext cx="642796" cy="89976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52" idx="1"/>
            <a:endCxn id="92" idx="3"/>
          </p:cNvCxnSpPr>
          <p:nvPr/>
        </p:nvCxnSpPr>
        <p:spPr bwMode="auto">
          <a:xfrm flipH="1">
            <a:off x="8992198" y="4296389"/>
            <a:ext cx="1471623" cy="132778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92" idx="1"/>
          </p:cNvCxnSpPr>
          <p:nvPr/>
        </p:nvCxnSpPr>
        <p:spPr bwMode="auto">
          <a:xfrm flipH="1" flipV="1">
            <a:off x="7224326" y="5177836"/>
            <a:ext cx="861854" cy="4463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6605307" y="3839288"/>
            <a:ext cx="1153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i="1" dirty="0">
                <a:solidFill>
                  <a:schemeClr val="accent3">
                    <a:lumMod val="75000"/>
                  </a:schemeClr>
                </a:solidFill>
              </a:rPr>
              <a:t>rozklad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432452" y="5939853"/>
            <a:ext cx="1153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i="1" dirty="0">
                <a:solidFill>
                  <a:schemeClr val="accent3">
                    <a:lumMod val="75000"/>
                  </a:schemeClr>
                </a:solidFill>
              </a:rPr>
              <a:t>rozklad</a:t>
            </a:r>
          </a:p>
        </p:txBody>
      </p:sp>
      <p:cxnSp>
        <p:nvCxnSpPr>
          <p:cNvPr id="142" name="Elbow Connector 141"/>
          <p:cNvCxnSpPr>
            <a:stCxn id="9" idx="3"/>
          </p:cNvCxnSpPr>
          <p:nvPr/>
        </p:nvCxnSpPr>
        <p:spPr bwMode="auto">
          <a:xfrm>
            <a:off x="2232259" y="4444217"/>
            <a:ext cx="3372846" cy="515686"/>
          </a:xfrm>
          <a:prstGeom prst="bentConnector3">
            <a:avLst>
              <a:gd name="adj1" fmla="val 29168"/>
            </a:avLst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0" name="Picture 14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077" y="5277366"/>
            <a:ext cx="1233986" cy="966021"/>
          </a:xfrm>
          <a:prstGeom prst="rect">
            <a:avLst/>
          </a:prstGeom>
        </p:spPr>
      </p:pic>
      <p:cxnSp>
        <p:nvCxnSpPr>
          <p:cNvPr id="151" name="Straight Arrow Connector 150"/>
          <p:cNvCxnSpPr>
            <a:stCxn id="150" idx="1"/>
            <a:endCxn id="12" idx="3"/>
          </p:cNvCxnSpPr>
          <p:nvPr/>
        </p:nvCxnSpPr>
        <p:spPr bwMode="auto">
          <a:xfrm>
            <a:off x="1878063" y="5760377"/>
            <a:ext cx="473568" cy="1427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4" idx="3"/>
          </p:cNvCxnSpPr>
          <p:nvPr/>
        </p:nvCxnSpPr>
        <p:spPr bwMode="auto">
          <a:xfrm flipV="1">
            <a:off x="9013099" y="1735700"/>
            <a:ext cx="1680568" cy="112969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7" name="Picture 156"/>
          <p:cNvPicPr>
            <a:picLocks noChangeAspect="1"/>
          </p:cNvPicPr>
          <p:nvPr/>
        </p:nvPicPr>
        <p:blipFill>
          <a:blip r:embed="rId1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67" y="826623"/>
            <a:ext cx="971890" cy="1160355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5591968" y="3216678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ČOV</a:t>
            </a:r>
          </a:p>
        </p:txBody>
      </p:sp>
    </p:spTree>
    <p:extLst>
      <p:ext uri="{BB962C8B-B14F-4D97-AF65-F5344CB8AC3E}">
        <p14:creationId xmlns:p14="http://schemas.microsoft.com/office/powerpoint/2010/main" val="1129062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3886200"/>
            <a:ext cx="3962400" cy="2971800"/>
          </a:xfrm>
          <a:prstGeom prst="rect">
            <a:avLst/>
          </a:prstGeom>
        </p:spPr>
      </p:pic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27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002" y="305151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 – kde to všechno končí?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5926" y="816276"/>
            <a:ext cx="10753200" cy="413999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omezené účinnosti odstranění na ČOV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sorpce na kal (různé vlastnosti)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biodegradace na metabolity, nebo až na CO</a:t>
            </a:r>
            <a:r>
              <a:rPr lang="pl-PL" baseline="-25000" dirty="0"/>
              <a:t>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účinnost odstranění 0 –100 %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závisí od struktury látek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hledají se nové postupy odstranění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2" y="894366"/>
            <a:ext cx="1925836" cy="1925836"/>
          </a:xfrm>
          <a:prstGeom prst="rect">
            <a:avLst/>
          </a:prstGeom>
        </p:spPr>
      </p:pic>
      <p:pic>
        <p:nvPicPr>
          <p:cNvPr id="12290" name="Picture 2" descr="VÃ½sledok vyhÄ¾adÃ¡vania obrÃ¡zkov pre dopyt kanaliz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97" y="4732213"/>
            <a:ext cx="3549429" cy="20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98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28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112" y="610914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 a znečištění vod - účinky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D50C86-75D0-4339-AA17-DF39710B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28</a:t>
            </a:fld>
            <a:endParaRPr lang="cs-CZ" altLang="en-US" dirty="0"/>
          </a:p>
        </p:txBody>
      </p:sp>
      <p:pic>
        <p:nvPicPr>
          <p:cNvPr id="9222" name="Picture 6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74" y="1519766"/>
            <a:ext cx="5339076" cy="378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2910" y="1448657"/>
            <a:ext cx="331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biologické účinky při nízkých koncentracích</a:t>
            </a:r>
            <a:endParaRPr lang="cs-CZ" dirty="0"/>
          </a:p>
        </p:txBody>
      </p:sp>
      <p:sp>
        <p:nvSpPr>
          <p:cNvPr id="20" name="TextBox 19"/>
          <p:cNvSpPr txBox="1"/>
          <p:nvPr/>
        </p:nvSpPr>
        <p:spPr>
          <a:xfrm>
            <a:off x="8734390" y="1935385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antibiotická rezistence</a:t>
            </a:r>
            <a:endParaRPr lang="cs-CZ" dirty="0"/>
          </a:p>
        </p:txBody>
      </p:sp>
      <p:sp>
        <p:nvSpPr>
          <p:cNvPr id="21" name="TextBox 20"/>
          <p:cNvSpPr txBox="1"/>
          <p:nvPr/>
        </p:nvSpPr>
        <p:spPr>
          <a:xfrm>
            <a:off x="247913" y="4842171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účinek směsí látek </a:t>
            </a:r>
            <a:endParaRPr lang="cs-CZ" dirty="0"/>
          </a:p>
        </p:txBody>
      </p:sp>
      <p:sp>
        <p:nvSpPr>
          <p:cNvPr id="22" name="TextBox 21"/>
          <p:cNvSpPr txBox="1"/>
          <p:nvPr/>
        </p:nvSpPr>
        <p:spPr>
          <a:xfrm>
            <a:off x="8815073" y="3296343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endokrinní disruptory</a:t>
            </a:r>
            <a:endParaRPr lang="cs-CZ" dirty="0"/>
          </a:p>
        </p:txBody>
      </p:sp>
      <p:sp>
        <p:nvSpPr>
          <p:cNvPr id="23" name="TextBox 22"/>
          <p:cNvSpPr txBox="1"/>
          <p:nvPr/>
        </p:nvSpPr>
        <p:spPr>
          <a:xfrm>
            <a:off x="8734390" y="4723135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poškození ekosystému</a:t>
            </a:r>
            <a:endParaRPr 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247913" y="3842517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chronická expozice</a:t>
            </a:r>
            <a:endParaRPr lang="cs-CZ" dirty="0"/>
          </a:p>
        </p:txBody>
      </p:sp>
      <p:sp>
        <p:nvSpPr>
          <p:cNvPr id="25" name="TextBox 24"/>
          <p:cNvSpPr txBox="1"/>
          <p:nvPr/>
        </p:nvSpPr>
        <p:spPr>
          <a:xfrm>
            <a:off x="122910" y="2554244"/>
            <a:ext cx="331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persistence nebo pseudo - persistence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7397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93E38-7CD8-CC92-DBB5-3EDA778B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Monitorování léčiv a pesticidů v odpadní vodě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D4CE6-3671-F009-2FCB-BC5C4F15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F1D858-F21A-B886-E120-72EAB55B4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0088"/>
            <a:ext cx="3958210" cy="53879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35EBC2-1DEA-B3AF-8E59-850C9D491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989" y="2810312"/>
            <a:ext cx="3939670" cy="3546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EEEE7A-9070-BD48-440D-971292779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195" y="1444578"/>
            <a:ext cx="3616809" cy="305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62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79690" y="6147545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6074075" y="200754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8" name="TextBox 17"/>
          <p:cNvSpPr txBox="1"/>
          <p:nvPr/>
        </p:nvSpPr>
        <p:spPr>
          <a:xfrm>
            <a:off x="412596" y="123409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2596" y="150254"/>
            <a:ext cx="5537022" cy="4154340"/>
            <a:chOff x="412596" y="1793862"/>
            <a:chExt cx="5537022" cy="41543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96" y="1795435"/>
              <a:ext cx="5537022" cy="415276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12596" y="1793862"/>
              <a:ext cx="5537022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1986: Únik chemikálií do Rýna 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21580" y="678683"/>
            <a:ext cx="6877439" cy="3823883"/>
            <a:chOff x="6529774" y="1234098"/>
            <a:chExt cx="6134476" cy="3277396"/>
          </a:xfrm>
        </p:grpSpPr>
        <p:grpSp>
          <p:nvGrpSpPr>
            <p:cNvPr id="23" name="Group 22"/>
            <p:cNvGrpSpPr/>
            <p:nvPr/>
          </p:nvGrpSpPr>
          <p:grpSpPr>
            <a:xfrm>
              <a:off x="6530833" y="1234098"/>
              <a:ext cx="6133417" cy="3277396"/>
              <a:chOff x="6530833" y="1234098"/>
              <a:chExt cx="6133417" cy="32773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0833" y="1234098"/>
                <a:ext cx="4729500" cy="327739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568250" y="4218705"/>
                <a:ext cx="6096000" cy="2462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cs-CZ" sz="1000" dirty="0">
                    <a:solidFill>
                      <a:schemeClr val="bg1"/>
                    </a:solidFill>
                  </a:rPr>
                  <a:t>Photo: Délmagyarország/Karnok Csaba </a:t>
                </a: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6529774" y="1257382"/>
              <a:ext cx="4729500" cy="3956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2000: Únik kyanidu do Tisy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83028" y="1233405"/>
            <a:ext cx="5850445" cy="3663394"/>
            <a:chOff x="4602756" y="2366506"/>
            <a:chExt cx="5850445" cy="36633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078" y="2747432"/>
              <a:ext cx="5834123" cy="328246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602756" y="2366506"/>
              <a:ext cx="5834122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2002: Povodeň na Labi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08" y="2485467"/>
            <a:ext cx="5282155" cy="3523197"/>
          </a:xfrm>
        </p:spPr>
      </p:pic>
      <p:sp>
        <p:nvSpPr>
          <p:cNvPr id="8" name="Rectangle 7"/>
          <p:cNvSpPr/>
          <p:nvPr/>
        </p:nvSpPr>
        <p:spPr>
          <a:xfrm>
            <a:off x="1309676" y="2062439"/>
            <a:ext cx="5280501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2010: Protržení hráze odkaliště, Ajka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460300" y="2618035"/>
            <a:ext cx="5635163" cy="4137211"/>
            <a:chOff x="4652389" y="2457766"/>
            <a:chExt cx="6400800" cy="428603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389" y="2476603"/>
              <a:ext cx="6400800" cy="42672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652389" y="2457766"/>
              <a:ext cx="6400800" cy="47827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2012: Únik ropních látek do Dunaje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B738FAF1-34E4-4A68-90DB-B6B5DE331D5E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3E996F49-3F3A-4D10-A319-56D1797A5F48}" type="slidenum">
              <a:rPr lang="cs-CZ" altLang="cs-CZ" sz="1200" smtClean="0"/>
              <a:pPr algn="r">
                <a:defRPr/>
              </a:pPr>
              <a:t>3</a:t>
            </a:fld>
            <a:endParaRPr lang="cs-CZ" altLang="cs-CZ" sz="1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B20429-0668-6685-6B2D-ACAD866B2B61}"/>
              </a:ext>
            </a:extLst>
          </p:cNvPr>
          <p:cNvGrpSpPr/>
          <p:nvPr/>
        </p:nvGrpSpPr>
        <p:grpSpPr>
          <a:xfrm>
            <a:off x="3965196" y="3331922"/>
            <a:ext cx="4499296" cy="3381918"/>
            <a:chOff x="3965196" y="3331922"/>
            <a:chExt cx="4499296" cy="3381918"/>
          </a:xfrm>
        </p:grpSpPr>
        <p:pic>
          <p:nvPicPr>
            <p:cNvPr id="3" name="Picture 2" descr="A group of fish in a body of water&#10;&#10;Description automatically generated with low confidence">
              <a:extLst>
                <a:ext uri="{FF2B5EF4-FFF2-40B4-BE49-F238E27FC236}">
                  <a16:creationId xmlns:a16="http://schemas.microsoft.com/office/drawing/2014/main" id="{C1DC9232-4CC7-E37F-B752-82F19E829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196" y="3339367"/>
              <a:ext cx="4499296" cy="337447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7215E9D-C0E6-8F89-6D58-3463FF8054F9}"/>
                </a:ext>
              </a:extLst>
            </p:cNvPr>
            <p:cNvSpPr txBox="1"/>
            <p:nvPr/>
          </p:nvSpPr>
          <p:spPr>
            <a:xfrm>
              <a:off x="3965196" y="3331922"/>
              <a:ext cx="448773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2020: Únik </a:t>
              </a:r>
              <a:r>
                <a:rPr lang="sk-SK" dirty="0" err="1">
                  <a:solidFill>
                    <a:schemeClr val="bg1"/>
                  </a:solidFill>
                </a:rPr>
                <a:t>kyanidů</a:t>
              </a:r>
              <a:r>
                <a:rPr lang="sk-SK" dirty="0">
                  <a:solidFill>
                    <a:schemeClr val="bg1"/>
                  </a:solidFill>
                </a:rPr>
                <a:t> do </a:t>
              </a:r>
              <a:r>
                <a:rPr lang="sk-SK" dirty="0" err="1">
                  <a:solidFill>
                    <a:schemeClr val="bg1"/>
                  </a:solidFill>
                </a:rPr>
                <a:t>Bečvy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53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461BD-62EB-DEAD-6015-5400AEC3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35" y="1098182"/>
            <a:ext cx="10609092" cy="4567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382" y="1352551"/>
            <a:ext cx="2005933" cy="2005933"/>
          </a:xfrm>
          <a:prstGeom prst="rect">
            <a:avLst/>
          </a:prstGeom>
        </p:spPr>
      </p:pic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30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4023" y="502450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Koncentrace léčiv ve vodě na odtoku z ČOV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2482" y="5502546"/>
            <a:ext cx="9901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Měření: 100 léčiv</a:t>
            </a:r>
            <a:r>
              <a:rPr lang="en-GB" dirty="0"/>
              <a:t> </a:t>
            </a:r>
            <a:r>
              <a:rPr lang="cs-CZ" dirty="0"/>
              <a:t>v 14 terapeutických skupinách</a:t>
            </a:r>
          </a:p>
        </p:txBody>
      </p:sp>
    </p:spTree>
    <p:extLst>
      <p:ext uri="{BB962C8B-B14F-4D97-AF65-F5344CB8AC3E}">
        <p14:creationId xmlns:p14="http://schemas.microsoft.com/office/powerpoint/2010/main" val="3719689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2754D30-797B-4F05-274D-29E8E945EAA2}"/>
              </a:ext>
            </a:extLst>
          </p:cNvPr>
          <p:cNvGraphicFramePr>
            <a:graphicFrameLocks/>
          </p:cNvGraphicFramePr>
          <p:nvPr/>
        </p:nvGraphicFramePr>
        <p:xfrm>
          <a:off x="4065392" y="1844675"/>
          <a:ext cx="5905500" cy="4519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31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6873" y="399246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Emise léčiv </a:t>
            </a:r>
            <a:r>
              <a:rPr lang="en-US" sz="3600" dirty="0" err="1"/>
              <a:t>ve</a:t>
            </a:r>
            <a:r>
              <a:rPr lang="en-US" sz="3600" dirty="0"/>
              <a:t> </a:t>
            </a:r>
            <a:r>
              <a:rPr lang="en-US" sz="3600" dirty="0" err="1"/>
              <a:t>vy</a:t>
            </a:r>
            <a:r>
              <a:rPr lang="cs-CZ" sz="3600" dirty="0"/>
              <a:t>čištěných odpadních vodách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9" y="1365340"/>
            <a:ext cx="2005933" cy="20059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905" y="3538709"/>
            <a:ext cx="30787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Měření cca 100 léčiv </a:t>
            </a:r>
            <a:br>
              <a:rPr lang="cs-CZ" dirty="0"/>
            </a:br>
            <a:r>
              <a:rPr lang="cs-CZ" dirty="0"/>
              <a:t>v 14 terapeutických skupinách</a:t>
            </a:r>
          </a:p>
          <a:p>
            <a:endParaRPr lang="sk-SK" dirty="0"/>
          </a:p>
          <a:p>
            <a:r>
              <a:rPr lang="en-US" dirty="0"/>
              <a:t>c</a:t>
            </a:r>
            <a:r>
              <a:rPr lang="sk-SK" dirty="0" err="1"/>
              <a:t>ca</a:t>
            </a:r>
            <a:r>
              <a:rPr lang="sk-SK" dirty="0"/>
              <a:t> </a:t>
            </a:r>
            <a:r>
              <a:rPr lang="en-GB" dirty="0"/>
              <a:t>980</a:t>
            </a:r>
            <a:r>
              <a:rPr lang="sk-SK" dirty="0"/>
              <a:t> kg</a:t>
            </a:r>
            <a:r>
              <a:rPr lang="en-US" dirty="0"/>
              <a:t>/</a:t>
            </a:r>
            <a:r>
              <a:rPr lang="en-US" dirty="0" err="1"/>
              <a:t>rok</a:t>
            </a:r>
            <a:endParaRPr lang="sk-SK" dirty="0"/>
          </a:p>
          <a:p>
            <a:endParaRPr lang="sk-S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D3810-3EDC-1FD0-82C9-4116AD7DAB5C}"/>
              </a:ext>
            </a:extLst>
          </p:cNvPr>
          <p:cNvSpPr txBox="1"/>
          <p:nvPr/>
        </p:nvSpPr>
        <p:spPr>
          <a:xfrm>
            <a:off x="4232365" y="1013678"/>
            <a:ext cx="68833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Odhad</a:t>
            </a:r>
            <a:r>
              <a:rPr lang="en-US" dirty="0"/>
              <a:t> </a:t>
            </a:r>
            <a:r>
              <a:rPr lang="en-US" dirty="0" err="1"/>
              <a:t>roční</a:t>
            </a:r>
            <a:r>
              <a:rPr lang="en-US" dirty="0"/>
              <a:t> </a:t>
            </a:r>
            <a:r>
              <a:rPr lang="en-US" dirty="0" err="1"/>
              <a:t>emise</a:t>
            </a:r>
            <a:r>
              <a:rPr lang="en-US" dirty="0"/>
              <a:t> </a:t>
            </a:r>
            <a:r>
              <a:rPr lang="en-US" dirty="0" err="1"/>
              <a:t>léčiv</a:t>
            </a:r>
            <a:r>
              <a:rPr lang="en-US" dirty="0"/>
              <a:t> z </a:t>
            </a:r>
            <a:r>
              <a:rPr lang="en-US" dirty="0" err="1"/>
              <a:t>odtoku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Č</a:t>
            </a:r>
            <a:r>
              <a:rPr lang="en-US" dirty="0"/>
              <a:t>OV Brno-</a:t>
            </a:r>
            <a:r>
              <a:rPr lang="en-US" dirty="0" err="1"/>
              <a:t>Modřice</a:t>
            </a:r>
            <a:r>
              <a:rPr lang="en-US" dirty="0"/>
              <a:t>,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B44FC7-0E4F-DBB8-D173-A6857EA74B34}"/>
              </a:ext>
            </a:extLst>
          </p:cNvPr>
          <p:cNvSpPr txBox="1"/>
          <p:nvPr/>
        </p:nvSpPr>
        <p:spPr>
          <a:xfrm>
            <a:off x="4807131" y="1853642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17</a:t>
            </a:r>
            <a:endParaRPr lang="en-US" sz="1400" dirty="0" err="1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7C8F2-A457-F891-2E4D-DCAD966406B6}"/>
              </a:ext>
            </a:extLst>
          </p:cNvPr>
          <p:cNvSpPr txBox="1"/>
          <p:nvPr/>
        </p:nvSpPr>
        <p:spPr>
          <a:xfrm>
            <a:off x="5425225" y="418318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12</a:t>
            </a:r>
            <a:endParaRPr lang="en-US" sz="1400" dirty="0" err="1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F9EE4C-27F0-AC7D-750A-6ABCFA5946E8}"/>
              </a:ext>
            </a:extLst>
          </p:cNvPr>
          <p:cNvSpPr txBox="1"/>
          <p:nvPr/>
        </p:nvSpPr>
        <p:spPr>
          <a:xfrm>
            <a:off x="5955155" y="418318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9</a:t>
            </a:r>
            <a:endParaRPr lang="en-US" sz="1400" dirty="0" err="1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35C0A9-C1C6-63DC-62FB-A880AECD6C9C}"/>
              </a:ext>
            </a:extLst>
          </p:cNvPr>
          <p:cNvSpPr txBox="1"/>
          <p:nvPr/>
        </p:nvSpPr>
        <p:spPr>
          <a:xfrm>
            <a:off x="6586526" y="453898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1</a:t>
            </a:r>
            <a:endParaRPr lang="en-US" sz="1400" dirty="0" err="1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7FE575-0D22-B98E-2F21-5F811320A7AD}"/>
              </a:ext>
            </a:extLst>
          </p:cNvPr>
          <p:cNvSpPr txBox="1"/>
          <p:nvPr/>
        </p:nvSpPr>
        <p:spPr>
          <a:xfrm>
            <a:off x="7163923" y="447536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7</a:t>
            </a:r>
            <a:endParaRPr lang="en-US" sz="1400" dirty="0" err="1"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B33263-8B60-45B1-0FA8-C144008A4643}"/>
              </a:ext>
            </a:extLst>
          </p:cNvPr>
          <p:cNvSpPr txBox="1"/>
          <p:nvPr/>
        </p:nvSpPr>
        <p:spPr>
          <a:xfrm>
            <a:off x="7705958" y="463690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3</a:t>
            </a:r>
            <a:endParaRPr lang="en-US" sz="1400" dirty="0" err="1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A11FCD-94CF-1830-B537-28163024FD16}"/>
              </a:ext>
            </a:extLst>
          </p:cNvPr>
          <p:cNvSpPr txBox="1"/>
          <p:nvPr/>
        </p:nvSpPr>
        <p:spPr>
          <a:xfrm>
            <a:off x="8341611" y="4783138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2</a:t>
            </a:r>
            <a:endParaRPr lang="en-US" sz="1400" dirty="0" err="1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E8EE2D-5D9F-FC98-70D2-248562BB6E51}"/>
              </a:ext>
            </a:extLst>
          </p:cNvPr>
          <p:cNvSpPr txBox="1"/>
          <p:nvPr/>
        </p:nvSpPr>
        <p:spPr>
          <a:xfrm>
            <a:off x="8776982" y="4790796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1</a:t>
            </a:r>
            <a:endParaRPr lang="en-US" sz="1400" dirty="0" err="1"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E10A6D-3932-1892-B404-008C987828DB}"/>
              </a:ext>
            </a:extLst>
          </p:cNvPr>
          <p:cNvSpPr txBox="1"/>
          <p:nvPr/>
        </p:nvSpPr>
        <p:spPr>
          <a:xfrm>
            <a:off x="9346495" y="4771618"/>
            <a:ext cx="459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11</a:t>
            </a:r>
            <a:endParaRPr lang="en-US" sz="14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2663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32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112" y="610914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 a znečištění vod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42302-0344-44A3-A7DF-5D6ADC91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32</a:t>
            </a:fld>
            <a:endParaRPr lang="cs-CZ" altLang="en-US" dirty="0"/>
          </a:p>
        </p:txBody>
      </p:sp>
      <p:pic>
        <p:nvPicPr>
          <p:cNvPr id="13" name="Picture 2" descr="VÃ½sledok vyhÄ¾adÃ¡vania obrÃ¡zkov pre dopyt Br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7" y="1824171"/>
            <a:ext cx="3604845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8517" y="1166530"/>
            <a:ext cx="10997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Koncentrace v řekách závisí od</a:t>
            </a:r>
            <a:r>
              <a:rPr lang="en-US" dirty="0"/>
              <a:t> </a:t>
            </a:r>
            <a:r>
              <a:rPr lang="sk-SK" dirty="0"/>
              <a:t>účinnosti</a:t>
            </a:r>
            <a:r>
              <a:rPr lang="en-US" dirty="0"/>
              <a:t> </a:t>
            </a:r>
            <a:r>
              <a:rPr lang="en-US" dirty="0" err="1"/>
              <a:t>odstran</a:t>
            </a:r>
            <a:r>
              <a:rPr lang="sk-SK" dirty="0"/>
              <a:t>ění na ČOV a ředícího poměru</a:t>
            </a:r>
            <a:endParaRPr lang="cs-CZ" dirty="0"/>
          </a:p>
        </p:txBody>
      </p:sp>
      <p:pic>
        <p:nvPicPr>
          <p:cNvPr id="13314" name="Picture 2" descr="VÃ½sledok vyhÄ¾adÃ¡vania obrÃ¡zkov pre dopyt Kosic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61" y="1824171"/>
            <a:ext cx="293632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23362" y="4296820"/>
            <a:ext cx="37875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ČOV Košice: 225 000 obyvatel</a:t>
            </a:r>
          </a:p>
          <a:p>
            <a:r>
              <a:rPr lang="sk-SK" sz="2000" dirty="0"/>
              <a:t>Emise 5.2 kg</a:t>
            </a:r>
            <a:r>
              <a:rPr lang="en-US" sz="2000" dirty="0"/>
              <a:t>/den – 1900 kg/</a:t>
            </a:r>
            <a:r>
              <a:rPr lang="en-US" sz="2000" dirty="0" err="1"/>
              <a:t>rok</a:t>
            </a:r>
            <a:endParaRPr lang="en-US" sz="2000" dirty="0"/>
          </a:p>
          <a:p>
            <a:r>
              <a:rPr lang="en-US" sz="2000" dirty="0" err="1"/>
              <a:t>Pr</a:t>
            </a:r>
            <a:r>
              <a:rPr lang="cs-CZ" sz="2000" dirty="0"/>
              <a:t>ůtok na ČOV:  0.7 m</a:t>
            </a:r>
            <a:r>
              <a:rPr lang="cs-CZ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sk-SK" sz="2000" dirty="0"/>
              <a:t>Řeka Hornád:     22 m</a:t>
            </a:r>
            <a:r>
              <a:rPr lang="sk-SK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en-US" sz="1200" dirty="0" err="1"/>
              <a:t>Zdroj</a:t>
            </a:r>
            <a:r>
              <a:rPr lang="en-US" sz="1200" dirty="0"/>
              <a:t>: STU Bratislava</a:t>
            </a:r>
            <a:endParaRPr lang="cs-CZ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01162" y="4296820"/>
            <a:ext cx="36779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/>
              <a:t>ČOV </a:t>
            </a:r>
            <a:r>
              <a:rPr lang="en-US" sz="2000" dirty="0"/>
              <a:t>Brno</a:t>
            </a:r>
            <a:r>
              <a:rPr lang="sk-SK" sz="2000" dirty="0"/>
              <a:t>: 378 000 obyvatel</a:t>
            </a:r>
          </a:p>
          <a:p>
            <a:r>
              <a:rPr lang="sk-SK" sz="2000" dirty="0"/>
              <a:t>Emise </a:t>
            </a:r>
            <a:r>
              <a:rPr lang="en-US" sz="2000" dirty="0"/>
              <a:t>0.4 </a:t>
            </a:r>
            <a:r>
              <a:rPr lang="sk-SK" sz="2000" dirty="0"/>
              <a:t>kg</a:t>
            </a:r>
            <a:r>
              <a:rPr lang="en-US" sz="2000" dirty="0"/>
              <a:t>/den – 153 kg/</a:t>
            </a:r>
            <a:r>
              <a:rPr lang="en-US" sz="2000" dirty="0" err="1"/>
              <a:t>rok</a:t>
            </a:r>
            <a:endParaRPr lang="en-US" sz="2000" dirty="0"/>
          </a:p>
          <a:p>
            <a:r>
              <a:rPr lang="en-US" sz="2000" dirty="0" err="1"/>
              <a:t>Pr</a:t>
            </a:r>
            <a:r>
              <a:rPr lang="cs-CZ" sz="2000" dirty="0"/>
              <a:t>ůtok na ČOV:  </a:t>
            </a:r>
            <a:r>
              <a:rPr lang="en-US" sz="2000" dirty="0"/>
              <a:t>1.0</a:t>
            </a:r>
            <a:r>
              <a:rPr lang="cs-CZ" sz="2000" dirty="0"/>
              <a:t> m</a:t>
            </a:r>
            <a:r>
              <a:rPr lang="cs-CZ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sk-SK" sz="2000" dirty="0"/>
              <a:t>Řeka </a:t>
            </a:r>
            <a:r>
              <a:rPr lang="en-US" sz="2000" dirty="0" err="1"/>
              <a:t>Svratka</a:t>
            </a:r>
            <a:r>
              <a:rPr lang="sk-SK" sz="2000" dirty="0"/>
              <a:t>:     </a:t>
            </a:r>
            <a:r>
              <a:rPr lang="en-US" sz="2000" dirty="0"/>
              <a:t>7.68</a:t>
            </a:r>
            <a:r>
              <a:rPr lang="sk-SK" sz="2000" dirty="0"/>
              <a:t> m</a:t>
            </a:r>
            <a:r>
              <a:rPr lang="sk-SK" sz="2000" baseline="30000" dirty="0"/>
              <a:t>3</a:t>
            </a:r>
            <a:r>
              <a:rPr lang="en-US" sz="2000" dirty="0"/>
              <a:t>/s</a:t>
            </a:r>
            <a:endParaRPr lang="cs-CZ" sz="2000" dirty="0"/>
          </a:p>
        </p:txBody>
      </p:sp>
      <p:pic>
        <p:nvPicPr>
          <p:cNvPr id="13318" name="Picture 6" descr="VÃ½sledok vyhÄ¾adÃ¡vania obrÃ¡zkov pre dopyt Bratislav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880" y="1824171"/>
            <a:ext cx="3642263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910880" y="4296820"/>
            <a:ext cx="395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ČOV Bratislava: 500 000 obyvatel</a:t>
            </a:r>
          </a:p>
          <a:p>
            <a:r>
              <a:rPr lang="sk-SK" sz="2000" dirty="0"/>
              <a:t>Emise ?</a:t>
            </a:r>
            <a:endParaRPr lang="en-US" sz="2000" dirty="0"/>
          </a:p>
          <a:p>
            <a:r>
              <a:rPr lang="en-US" sz="2000" dirty="0" err="1"/>
              <a:t>Pr</a:t>
            </a:r>
            <a:r>
              <a:rPr lang="cs-CZ" sz="2000" dirty="0"/>
              <a:t>ůtok na ČOV:  1.2 m</a:t>
            </a:r>
            <a:r>
              <a:rPr lang="cs-CZ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sk-SK" sz="2000" dirty="0"/>
              <a:t>Dunaj:		2 025 m³/s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9412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33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164" y="332072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Opatření na snížení dopad</a:t>
            </a:r>
            <a:r>
              <a:rPr lang="cs-CZ" dirty="0"/>
              <a:t>ů </a:t>
            </a:r>
            <a:br>
              <a:rPr lang="cs-CZ" dirty="0"/>
            </a:br>
            <a:r>
              <a:rPr lang="cs-CZ" dirty="0"/>
              <a:t>na životní prostředi</a:t>
            </a:r>
            <a:r>
              <a:rPr lang="sk-SK" dirty="0"/>
              <a:t> </a:t>
            </a:r>
            <a:endParaRPr lang="cs-C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163" y="1396438"/>
            <a:ext cx="10960795" cy="4139998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zvyšovat informovanost a podporovat uvážlivé používání</a:t>
            </a:r>
            <a:br>
              <a:rPr lang="cs-CZ" dirty="0"/>
            </a:br>
            <a:r>
              <a:rPr lang="cs-CZ" dirty="0"/>
              <a:t>léčivých přípravků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vývoj „ekologičtějších“ léčivých přípravků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zkvalitnění hodnocení rizik pro životní prostředí a jeho přezkoumání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omezit plýtvání a zlepšit nakládání s odpady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rozšířit monitorování životního prostředí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odstranit další mezery ve znalostech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9" name="Rectangle 8"/>
          <p:cNvSpPr/>
          <p:nvPr/>
        </p:nvSpPr>
        <p:spPr>
          <a:xfrm>
            <a:off x="8843963" y="4861397"/>
            <a:ext cx="2959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Strategický přístup Evropské unie k léčivým přípravkům v životním prostředí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663" y="4812185"/>
            <a:ext cx="2615527" cy="101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54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couple of men holding a sign by a river&#10;&#10;Description automatically generated with low confidence">
            <a:extLst>
              <a:ext uri="{FF2B5EF4-FFF2-40B4-BE49-F238E27FC236}">
                <a16:creationId xmlns:a16="http://schemas.microsoft.com/office/drawing/2014/main" id="{37BC3A9D-B382-C925-DF7D-8E2CC9272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8B2D7-3EFE-392F-B25B-E39B74C1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en-US" altLang="cs-CZ" smtClean="0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34</a:t>
            </a:fld>
            <a:endParaRPr lang="en-US" altLang="cs-CZ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07531-91C6-37DC-A261-8444055EE220}"/>
              </a:ext>
            </a:extLst>
          </p:cNvPr>
          <p:cNvSpPr txBox="1"/>
          <p:nvPr/>
        </p:nvSpPr>
        <p:spPr>
          <a:xfrm>
            <a:off x="3870408" y="107730"/>
            <a:ext cx="4128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/>
              <a:t>Děkuji za Vaši pozornost</a:t>
            </a:r>
            <a:r>
              <a:rPr lang="en-US" sz="4000"/>
              <a:t>!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99555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35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8114" y="610914"/>
            <a:ext cx="11142198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/>
              <a:t>Endokrinní </a:t>
            </a:r>
            <a:r>
              <a:rPr lang="cs-CZ" altLang="cs-CZ" dirty="0" err="1"/>
              <a:t>disruptory</a:t>
            </a:r>
            <a:r>
              <a:rPr lang="cs-CZ" altLang="cs-CZ" dirty="0"/>
              <a:t>: Důvod</a:t>
            </a:r>
            <a:r>
              <a:rPr lang="en-GB" altLang="cs-CZ" dirty="0"/>
              <a:t> intersexuality </a:t>
            </a:r>
            <a:r>
              <a:rPr lang="cs-CZ" altLang="cs-CZ" dirty="0"/>
              <a:t>v rybách</a:t>
            </a:r>
            <a:r>
              <a:rPr lang="en-GB" altLang="cs-CZ" dirty="0"/>
              <a:t>?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17558-D438-4A0D-B887-B83422F9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35</a:t>
            </a:fld>
            <a:endParaRPr lang="cs-CZ" alt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1155107"/>
            <a:ext cx="2971800" cy="360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5482" y="1323974"/>
            <a:ext cx="81786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Samci ryb jsou</a:t>
            </a:r>
            <a:r>
              <a:rPr lang="en-GB" altLang="cs-CZ" dirty="0"/>
              <a:t> ‘</a:t>
            </a:r>
            <a:r>
              <a:rPr lang="en-GB" altLang="cs-CZ" dirty="0" err="1"/>
              <a:t>feminiz</a:t>
            </a:r>
            <a:r>
              <a:rPr lang="cs-CZ" altLang="cs-CZ" dirty="0"/>
              <a:t>ováni</a:t>
            </a:r>
            <a:r>
              <a:rPr lang="en-GB" altLang="cs-CZ" dirty="0"/>
              <a:t>’</a:t>
            </a:r>
            <a:r>
              <a:rPr lang="cs-CZ" altLang="cs-CZ" dirty="0"/>
              <a:t> estrogenními látkami</a:t>
            </a:r>
            <a:endParaRPr lang="en-GB" altLang="cs-CZ" dirty="0"/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GB" altLang="cs-CZ" dirty="0"/>
              <a:t>M</a:t>
            </a:r>
            <a:r>
              <a:rPr lang="cs-CZ" altLang="cs-CZ" dirty="0"/>
              <a:t>noho látek s estrogenní </a:t>
            </a:r>
            <a:r>
              <a:rPr lang="en-GB" altLang="cs-CZ" dirty="0"/>
              <a:t>a</a:t>
            </a:r>
            <a:r>
              <a:rPr lang="cs-CZ" altLang="cs-CZ" dirty="0"/>
              <a:t>k</a:t>
            </a:r>
            <a:r>
              <a:rPr lang="en-GB" altLang="cs-CZ" dirty="0" err="1"/>
              <a:t>tivit</a:t>
            </a:r>
            <a:r>
              <a:rPr lang="cs-CZ" altLang="cs-CZ" dirty="0"/>
              <a:t>ou je přítomno ve výpustích ČOV</a:t>
            </a:r>
            <a:r>
              <a:rPr lang="en-GB" altLang="cs-CZ" dirty="0"/>
              <a:t> a</a:t>
            </a:r>
            <a:r>
              <a:rPr lang="cs-CZ" altLang="cs-CZ" dirty="0"/>
              <a:t> tak uvolňováno do řek</a:t>
            </a:r>
            <a:r>
              <a:rPr lang="en-GB" altLang="cs-CZ" dirty="0"/>
              <a:t> 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GB" altLang="cs-CZ" b="1" dirty="0"/>
              <a:t>Steroid</a:t>
            </a:r>
            <a:r>
              <a:rPr lang="cs-CZ" altLang="cs-CZ" b="1" dirty="0"/>
              <a:t>ní</a:t>
            </a:r>
            <a:r>
              <a:rPr lang="en-GB" altLang="cs-CZ" b="1" dirty="0"/>
              <a:t> </a:t>
            </a:r>
            <a:r>
              <a:rPr lang="en-GB" altLang="cs-CZ" b="1" dirty="0" err="1"/>
              <a:t>estrogen</a:t>
            </a:r>
            <a:r>
              <a:rPr lang="cs-CZ" altLang="cs-CZ" b="1" dirty="0"/>
              <a:t>y</a:t>
            </a:r>
            <a:r>
              <a:rPr lang="en-GB" altLang="cs-CZ" dirty="0"/>
              <a:t>, </a:t>
            </a:r>
            <a:r>
              <a:rPr lang="cs-CZ" altLang="cs-CZ" dirty="0"/>
              <a:t>jak přírodní</a:t>
            </a:r>
            <a:r>
              <a:rPr lang="en-GB" altLang="cs-CZ" dirty="0"/>
              <a:t> (</a:t>
            </a:r>
            <a:r>
              <a:rPr lang="cs-CZ" altLang="cs-CZ" dirty="0"/>
              <a:t>např. </a:t>
            </a:r>
            <a:r>
              <a:rPr lang="en-GB" altLang="cs-CZ" dirty="0" err="1"/>
              <a:t>estradiol</a:t>
            </a:r>
            <a:r>
              <a:rPr lang="en-GB" altLang="cs-CZ" dirty="0"/>
              <a:t>, </a:t>
            </a:r>
            <a:r>
              <a:rPr lang="en-GB" altLang="cs-CZ" dirty="0" err="1"/>
              <a:t>estrone</a:t>
            </a:r>
            <a:r>
              <a:rPr lang="en-GB" altLang="cs-CZ" dirty="0"/>
              <a:t>)</a:t>
            </a:r>
            <a:r>
              <a:rPr lang="cs-CZ" altLang="cs-CZ" dirty="0"/>
              <a:t>,</a:t>
            </a:r>
            <a:r>
              <a:rPr lang="en-GB" altLang="cs-CZ" dirty="0"/>
              <a:t> </a:t>
            </a:r>
            <a:r>
              <a:rPr lang="cs-CZ" altLang="cs-CZ" dirty="0"/>
              <a:t>t</a:t>
            </a:r>
            <a:r>
              <a:rPr lang="en-GB" altLang="cs-CZ" dirty="0"/>
              <a:t>a</a:t>
            </a:r>
            <a:r>
              <a:rPr lang="cs-CZ" altLang="cs-CZ" dirty="0"/>
              <a:t>k</a:t>
            </a:r>
            <a:r>
              <a:rPr lang="en-GB" altLang="cs-CZ" dirty="0"/>
              <a:t> </a:t>
            </a:r>
            <a:r>
              <a:rPr lang="en-GB" altLang="cs-CZ" dirty="0" err="1"/>
              <a:t>syntetic</a:t>
            </a:r>
            <a:r>
              <a:rPr lang="cs-CZ" altLang="cs-CZ" dirty="0"/>
              <a:t>ké</a:t>
            </a:r>
            <a:r>
              <a:rPr lang="en-GB" altLang="cs-CZ" dirty="0"/>
              <a:t> (</a:t>
            </a:r>
            <a:r>
              <a:rPr lang="cs-CZ" altLang="cs-CZ" dirty="0"/>
              <a:t>např. </a:t>
            </a:r>
            <a:r>
              <a:rPr lang="cs-CZ" altLang="cs-CZ" b="1" dirty="0"/>
              <a:t>e</a:t>
            </a:r>
            <a:r>
              <a:rPr lang="en-GB" altLang="cs-CZ" b="1" dirty="0" err="1"/>
              <a:t>th</a:t>
            </a:r>
            <a:r>
              <a:rPr lang="cs-CZ" altLang="cs-CZ" b="1" dirty="0"/>
              <a:t>y</a:t>
            </a:r>
            <a:r>
              <a:rPr lang="en-GB" altLang="cs-CZ" b="1" dirty="0" err="1"/>
              <a:t>nylestradiol</a:t>
            </a:r>
            <a:r>
              <a:rPr lang="sk-SK" altLang="cs-CZ" b="1" dirty="0"/>
              <a:t>- EE2</a:t>
            </a:r>
            <a:r>
              <a:rPr lang="en-GB" altLang="cs-CZ" dirty="0"/>
              <a:t>) </a:t>
            </a:r>
            <a:r>
              <a:rPr lang="cs-CZ" altLang="cs-CZ" dirty="0"/>
              <a:t>jsou pravděpodobně hlavní příčinou</a:t>
            </a:r>
            <a:endParaRPr lang="en-GB" altLang="cs-C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34" y="3564089"/>
            <a:ext cx="3160977" cy="253125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163" y="4619345"/>
            <a:ext cx="3690938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319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i-senior.cz/wp-content/uploads/P%C5%99ehrada-lipno-cklip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36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0217" y="305457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Jak účinný je syntetický estrogen EE2?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13D325-2DA2-4F77-A84E-E6A872FE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36</a:t>
            </a:fld>
            <a:endParaRPr lang="cs-CZ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11" y="5751661"/>
            <a:ext cx="1278487" cy="10237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08910" y="4978289"/>
            <a:ext cx="832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C000"/>
                </a:solidFill>
              </a:rPr>
              <a:t>návrh </a:t>
            </a:r>
            <a:r>
              <a:rPr lang="en-US" dirty="0">
                <a:solidFill>
                  <a:srgbClr val="FFC000"/>
                </a:solidFill>
              </a:rPr>
              <a:t>NEK =</a:t>
            </a:r>
            <a:r>
              <a:rPr lang="sk-SK" dirty="0">
                <a:solidFill>
                  <a:srgbClr val="FFC000"/>
                </a:solidFill>
              </a:rPr>
              <a:t>35 pg/</a:t>
            </a:r>
            <a:r>
              <a:rPr lang="en-US" dirty="0">
                <a:solidFill>
                  <a:srgbClr val="FFC000"/>
                </a:solidFill>
              </a:rPr>
              <a:t>l</a:t>
            </a:r>
            <a:r>
              <a:rPr lang="sk-SK" dirty="0">
                <a:solidFill>
                  <a:srgbClr val="FFC000"/>
                </a:solidFill>
              </a:rPr>
              <a:t> =</a:t>
            </a:r>
            <a:r>
              <a:rPr lang="en-US" dirty="0">
                <a:solidFill>
                  <a:srgbClr val="FFC000"/>
                </a:solidFill>
              </a:rPr>
              <a:t> 3,5x10</a:t>
            </a:r>
            <a:r>
              <a:rPr lang="en-US" baseline="30000" dirty="0">
                <a:solidFill>
                  <a:srgbClr val="FFC000"/>
                </a:solidFill>
              </a:rPr>
              <a:t>-11</a:t>
            </a:r>
            <a:r>
              <a:rPr lang="en-US" dirty="0">
                <a:solidFill>
                  <a:srgbClr val="FFC000"/>
                </a:solidFill>
              </a:rPr>
              <a:t> g/l = 0,000000000035 g/l</a:t>
            </a:r>
            <a:r>
              <a:rPr lang="sk-SK" dirty="0">
                <a:solidFill>
                  <a:srgbClr val="FFC000"/>
                </a:solidFill>
              </a:rPr>
              <a:t>  </a:t>
            </a: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04" y="5439954"/>
            <a:ext cx="2950415" cy="115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77081" y="2645516"/>
            <a:ext cx="2554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1 g    = 1000 mg</a:t>
            </a:r>
          </a:p>
          <a:p>
            <a:r>
              <a:rPr lang="sk-SK" dirty="0"/>
              <a:t>1 mg = 1000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µg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 µg  </a:t>
            </a:r>
            <a:r>
              <a:rPr lang="sk-SK" dirty="0"/>
              <a:t>=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1000 ng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 ng  =  1000 pg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k-SK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332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37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4B258-C959-433A-813A-66BFCDEFF7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2212" y="1048870"/>
            <a:ext cx="5525778" cy="4783129"/>
          </a:xfrm>
        </p:spPr>
        <p:txBody>
          <a:bodyPr/>
          <a:lstStyle/>
          <a:p>
            <a:pPr marL="72000" indent="0">
              <a:buNone/>
            </a:pPr>
            <a:r>
              <a:rPr lang="sk-SK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Které látky mohou být EDC?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armaceuti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antikoncepce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léky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,…)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Antibioti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Produkty rozkladu d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etergent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ů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Pesticid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herbicid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insecticid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sk-SK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fungicidy...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Změkčovače plastů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Rostlinné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metabolit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kálie z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vaření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hoření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Kovy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4"/>
          </p:nvPr>
        </p:nvSpPr>
        <p:spPr>
          <a:xfrm>
            <a:off x="590756" y="1186866"/>
            <a:ext cx="5218413" cy="4899635"/>
          </a:xfrm>
        </p:spPr>
        <p:txBody>
          <a:bodyPr/>
          <a:lstStyle/>
          <a:p>
            <a:r>
              <a:rPr lang="sk-SK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Jaké jsou následky disrupce? 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Neschopnost udržet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homeost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ázu</a:t>
            </a:r>
            <a:endParaRPr lang="en-US" alt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Narušení růstu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vývoje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Narušení odpovědi na vnější impulsy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chování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Potlačená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gametogene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Embryon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ální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malforma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Zvýšená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neoplasi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arcinogene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</a:t>
            </a:r>
            <a:endParaRPr lang="cs-CZ" dirty="0"/>
          </a:p>
          <a:p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25425"/>
            <a:ext cx="10753725" cy="45085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Endokrinní disruptory - EDC</a:t>
            </a:r>
          </a:p>
        </p:txBody>
      </p:sp>
      <p:pic>
        <p:nvPicPr>
          <p:cNvPr id="10" name="Picture 6" descr="Image result for endocrine disruptor human health effects 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21" y="5105181"/>
            <a:ext cx="2208213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undulu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34" y="3636683"/>
            <a:ext cx="1389145" cy="113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VÃ½sledok vyhÄ¾adÃ¡vania obrÃ¡zkov pre dopyt pharmaceutical consumptio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80" y="5613776"/>
            <a:ext cx="1805658" cy="9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9109" y="5105181"/>
            <a:ext cx="2524137" cy="14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7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50A2E6-9C49-4C82-A357-7965E1BE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problém: Acidifikace oceánu</a:t>
            </a:r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8C0EF14-9C2A-42C9-BA2D-61BB35BFA0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8" y="1362635"/>
            <a:ext cx="8116659" cy="47666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ED704A-A885-4D9B-AA7E-8F0EDB900700}"/>
              </a:ext>
            </a:extLst>
          </p:cNvPr>
          <p:cNvSpPr/>
          <p:nvPr/>
        </p:nvSpPr>
        <p:spPr>
          <a:xfrm>
            <a:off x="197224" y="1171575"/>
            <a:ext cx="3101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Oceány</a:t>
            </a:r>
            <a:r>
              <a:rPr lang="en-US" dirty="0"/>
              <a:t> </a:t>
            </a:r>
            <a:r>
              <a:rPr lang="en-US" dirty="0" err="1"/>
              <a:t>pohlcují</a:t>
            </a:r>
            <a:r>
              <a:rPr lang="en-US" dirty="0"/>
              <a:t> </a:t>
            </a:r>
            <a:r>
              <a:rPr lang="en-US" dirty="0" err="1"/>
              <a:t>oxid</a:t>
            </a:r>
            <a:r>
              <a:rPr lang="en-US" dirty="0"/>
              <a:t> </a:t>
            </a:r>
            <a:r>
              <a:rPr lang="en-US" dirty="0" err="1"/>
              <a:t>uhličitý</a:t>
            </a:r>
            <a:r>
              <a:rPr lang="en-US" dirty="0"/>
              <a:t> z </a:t>
            </a:r>
            <a:r>
              <a:rPr lang="en-US" dirty="0" err="1"/>
              <a:t>atmosféry</a:t>
            </a:r>
            <a:r>
              <a:rPr lang="en-US" dirty="0"/>
              <a:t>,</a:t>
            </a:r>
            <a:br>
              <a:rPr lang="cs-CZ" dirty="0"/>
            </a:br>
            <a:r>
              <a:rPr lang="en-US" dirty="0"/>
              <a:t>a proto </a:t>
            </a:r>
            <a:r>
              <a:rPr lang="en-US" dirty="0" err="1"/>
              <a:t>stoupá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acidita</a:t>
            </a:r>
            <a:r>
              <a:rPr lang="en-US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5CD81F-21D3-4B9A-B38C-58C4EF2FA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6644"/>
            <a:ext cx="4049808" cy="24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40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780C-E84E-42F2-B89B-7DB3D53C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problém: Acidifikace oceánu</a:t>
            </a:r>
            <a:endParaRPr lang="en-US" dirty="0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1F4BF3B8-0347-4A86-B23A-FCB3023A1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39" y="1512981"/>
            <a:ext cx="6148061" cy="41402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8A883F-0D39-42D0-82B4-43C72D81D45D}"/>
              </a:ext>
            </a:extLst>
          </p:cNvPr>
          <p:cNvSpPr/>
          <p:nvPr/>
        </p:nvSpPr>
        <p:spPr>
          <a:xfrm>
            <a:off x="332232" y="1620162"/>
            <a:ext cx="49031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Odhaduje se, že průměrné pH mořské vody pokleslo od roku 1750 z </a:t>
            </a:r>
            <a:r>
              <a:rPr lang="en-US" dirty="0"/>
              <a:t>8.19 </a:t>
            </a:r>
            <a:r>
              <a:rPr lang="en-US" dirty="0" err="1"/>
              <a:t>na</a:t>
            </a:r>
            <a:r>
              <a:rPr lang="en-US" dirty="0"/>
              <a:t> 8.05, </a:t>
            </a:r>
          </a:p>
          <a:p>
            <a:endParaRPr lang="en-US" dirty="0"/>
          </a:p>
          <a:p>
            <a:r>
              <a:rPr lang="cs-CZ" dirty="0"/>
              <a:t>co znamená</a:t>
            </a:r>
            <a:r>
              <a:rPr lang="en-US" dirty="0"/>
              <a:t> t</a:t>
            </a:r>
            <a:r>
              <a:rPr lang="sk-SK" dirty="0"/>
              <a:t>éměř</a:t>
            </a:r>
            <a:r>
              <a:rPr lang="en-US" dirty="0"/>
              <a:t> 40% </a:t>
            </a:r>
            <a:r>
              <a:rPr lang="cs-CZ" dirty="0"/>
              <a:t>nárůst </a:t>
            </a:r>
            <a:r>
              <a:rPr lang="en-US" dirty="0" err="1"/>
              <a:t>koncentrace</a:t>
            </a:r>
            <a:r>
              <a:rPr lang="en-US" dirty="0"/>
              <a:t> H</a:t>
            </a:r>
            <a:r>
              <a:rPr lang="en-US" baseline="30000" dirty="0"/>
              <a:t>+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Acidifikace</a:t>
            </a:r>
            <a:r>
              <a:rPr lang="en-US" dirty="0"/>
              <a:t> m</a:t>
            </a:r>
            <a:r>
              <a:rPr lang="cs-CZ" dirty="0"/>
              <a:t>ůže způsobit zásadní narušení fungování mořských ekosystémů.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D029AD-346E-A1CE-6EEE-861A44878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190" y="3310320"/>
            <a:ext cx="1259020" cy="158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5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685BB-E633-652D-A22F-095DC242F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492" y="489507"/>
            <a:ext cx="3727507" cy="16554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4000" dirty="0"/>
              <a:t>Globální znečištění vod </a:t>
            </a:r>
            <a:r>
              <a:rPr lang="cs-CZ" sz="4000"/>
              <a:t>chemickými látkami</a:t>
            </a:r>
            <a:endParaRPr lang="en-US" sz="4000" dirty="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29529-3450-F353-CDBD-D36617E37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512754"/>
            <a:ext cx="8333954" cy="5383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06439A-7DC4-A51C-7483-FC55CE32D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3569">
            <a:off x="-191053" y="2875499"/>
            <a:ext cx="7589225" cy="1427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DA6AC8-1D35-1F66-650D-7FEF9312A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733" y="2132408"/>
            <a:ext cx="3189839" cy="1799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2EF732-8038-AA1A-CF87-668C8E167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759" y="3978028"/>
            <a:ext cx="3251786" cy="217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6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7E8C-FF08-461E-94D3-F6C1BEF0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Biogeochemické</a:t>
            </a:r>
            <a:r>
              <a:rPr lang="en-US" dirty="0"/>
              <a:t> </a:t>
            </a:r>
            <a:r>
              <a:rPr lang="en-US" dirty="0" err="1"/>
              <a:t>toky</a:t>
            </a:r>
            <a:r>
              <a:rPr lang="en-US" dirty="0"/>
              <a:t> </a:t>
            </a:r>
            <a:r>
              <a:rPr lang="en-US" dirty="0" err="1"/>
              <a:t>dusíku</a:t>
            </a:r>
            <a:r>
              <a:rPr lang="en-US" dirty="0"/>
              <a:t> a </a:t>
            </a:r>
            <a:r>
              <a:rPr lang="en-US" dirty="0" err="1"/>
              <a:t>fosforu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C25F94-6B1D-4B39-89C7-C4C15A2FA59A}"/>
              </a:ext>
            </a:extLst>
          </p:cNvPr>
          <p:cNvSpPr/>
          <p:nvPr/>
        </p:nvSpPr>
        <p:spPr>
          <a:xfrm>
            <a:off x="448236" y="1448272"/>
            <a:ext cx="38279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Biogeochemické</a:t>
            </a:r>
            <a:r>
              <a:rPr lang="en-US" dirty="0"/>
              <a:t> </a:t>
            </a:r>
            <a:r>
              <a:rPr lang="en-US" dirty="0" err="1"/>
              <a:t>cykly</a:t>
            </a:r>
            <a:r>
              <a:rPr lang="en-US" dirty="0"/>
              <a:t> </a:t>
            </a:r>
            <a:r>
              <a:rPr lang="en-US" dirty="0" err="1"/>
              <a:t>dusíku</a:t>
            </a:r>
            <a:r>
              <a:rPr lang="en-US" dirty="0"/>
              <a:t> a </a:t>
            </a:r>
            <a:r>
              <a:rPr lang="en-US" dirty="0" err="1"/>
              <a:t>fosforu</a:t>
            </a:r>
            <a:r>
              <a:rPr lang="en-US" dirty="0"/>
              <a:t> </a:t>
            </a:r>
            <a:r>
              <a:rPr lang="en-US" dirty="0" err="1"/>
              <a:t>byly</a:t>
            </a:r>
            <a:r>
              <a:rPr lang="en-US" dirty="0"/>
              <a:t> </a:t>
            </a:r>
            <a:r>
              <a:rPr lang="en-US" dirty="0" err="1"/>
              <a:t>lidmi</a:t>
            </a:r>
            <a:r>
              <a:rPr lang="en-US" dirty="0"/>
              <a:t> </a:t>
            </a:r>
            <a:r>
              <a:rPr lang="en-US" dirty="0" err="1"/>
              <a:t>radikálně</a:t>
            </a:r>
            <a:r>
              <a:rPr lang="en-US" dirty="0"/>
              <a:t> </a:t>
            </a:r>
            <a:r>
              <a:rPr lang="en-US" dirty="0" err="1"/>
              <a:t>změněny</a:t>
            </a:r>
            <a:r>
              <a:rPr lang="en-US" dirty="0"/>
              <a:t> 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mnoha</a:t>
            </a:r>
            <a:r>
              <a:rPr lang="en-US" dirty="0"/>
              <a:t> </a:t>
            </a:r>
            <a:r>
              <a:rPr lang="en-US" dirty="0" err="1"/>
              <a:t>průmyslových</a:t>
            </a:r>
            <a:r>
              <a:rPr lang="en-US" dirty="0"/>
              <a:t> a </a:t>
            </a:r>
            <a:r>
              <a:rPr lang="en-US" dirty="0" err="1"/>
              <a:t>zemědělských</a:t>
            </a:r>
            <a:r>
              <a:rPr lang="en-US" dirty="0"/>
              <a:t> </a:t>
            </a:r>
            <a:r>
              <a:rPr lang="en-US" dirty="0" err="1"/>
              <a:t>procesů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190738E-1595-4985-A65F-66C939090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5" y="1448272"/>
            <a:ext cx="6986617" cy="486783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873C929-F502-4EAF-AC49-FEBF5A4B4F66}"/>
              </a:ext>
            </a:extLst>
          </p:cNvPr>
          <p:cNvGrpSpPr/>
          <p:nvPr/>
        </p:nvGrpSpPr>
        <p:grpSpPr>
          <a:xfrm>
            <a:off x="161365" y="3882189"/>
            <a:ext cx="3971385" cy="2255811"/>
            <a:chOff x="161365" y="3882189"/>
            <a:chExt cx="3971385" cy="22558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96B642-59C7-49B2-9770-E0C9C66D0707}"/>
                </a:ext>
              </a:extLst>
            </p:cNvPr>
            <p:cNvGrpSpPr/>
            <p:nvPr/>
          </p:nvGrpSpPr>
          <p:grpSpPr>
            <a:xfrm>
              <a:off x="161365" y="3882189"/>
              <a:ext cx="2095767" cy="2255811"/>
              <a:chOff x="161365" y="3882189"/>
              <a:chExt cx="2095767" cy="225581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A51D3C8-01EA-423D-816B-21845B148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236" y="3882189"/>
                <a:ext cx="1370403" cy="1938142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E0585D-3593-4FCD-9723-8EB2DD3EF03E}"/>
                  </a:ext>
                </a:extLst>
              </p:cNvPr>
              <p:cNvSpPr txBox="1"/>
              <p:nvPr/>
            </p:nvSpPr>
            <p:spPr>
              <a:xfrm>
                <a:off x="161365" y="5830223"/>
                <a:ext cx="20957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dirty="0"/>
                  <a:t>Fritz Haber (1868-1934</a:t>
                </a:r>
                <a:r>
                  <a:rPr lang="en-US" sz="1400" dirty="0"/>
                  <a:t>)</a:t>
                </a:r>
              </a:p>
            </p:txBody>
          </p:sp>
        </p:grpSp>
        <p:pic>
          <p:nvPicPr>
            <p:cNvPr id="9" name="Picture 8" descr="A factory in the background&#10;&#10;Description automatically generated">
              <a:extLst>
                <a:ext uri="{FF2B5EF4-FFF2-40B4-BE49-F238E27FC236}">
                  <a16:creationId xmlns:a16="http://schemas.microsoft.com/office/drawing/2014/main" id="{B4AD5DA6-7ECD-4938-9508-1D374E059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054" y="4180266"/>
              <a:ext cx="2170696" cy="1341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9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A790D0-16DE-4717-A4A0-9180E75C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834"/>
            <a:ext cx="12212878" cy="5800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CBBF5-E750-427E-AC42-8BF30ACC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48236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Eutrofizace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2E52DDC-1808-4419-8E8F-42792FF91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11" y="2644530"/>
            <a:ext cx="3197577" cy="421346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kern="1200">
                <a:latin typeface="Tahoma" pitchFamily="34" charset="0"/>
              </a:rPr>
              <a:t>Obohacov</a:t>
            </a:r>
            <a:r>
              <a:rPr lang="sk-SK" sz="2400" kern="1200">
                <a:latin typeface="Tahoma" pitchFamily="34" charset="0"/>
              </a:rPr>
              <a:t>ání vod o živiny- dusík a fosfor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400" kern="1200">
                <a:solidFill>
                  <a:schemeClr val="accent1"/>
                </a:solidFill>
                <a:latin typeface="Tahoma" pitchFamily="34" charset="0"/>
              </a:rPr>
              <a:t>Přirozená </a:t>
            </a:r>
            <a:r>
              <a:rPr lang="sk-SK" sz="2400" kern="1200">
                <a:latin typeface="Tahoma" pitchFamily="34" charset="0"/>
              </a:rPr>
              <a:t>– výplach z p</a:t>
            </a:r>
            <a:r>
              <a:rPr lang="cs-CZ" sz="2400" kern="1200">
                <a:latin typeface="Tahoma" pitchFamily="34" charset="0"/>
              </a:rPr>
              <a:t>ůdy, rozklad mrtvých organismů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kern="1200">
                <a:solidFill>
                  <a:schemeClr val="accent1"/>
                </a:solidFill>
                <a:latin typeface="Tahoma" pitchFamily="34" charset="0"/>
              </a:rPr>
              <a:t>Nepřirozená</a:t>
            </a:r>
            <a:r>
              <a:rPr lang="cs-CZ" sz="2400" kern="1200">
                <a:latin typeface="Tahoma" pitchFamily="34" charset="0"/>
              </a:rPr>
              <a:t> – lidská činnost (hnojiva, čistící prostředky, průmyslové a komunální odpadní vody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A01AC-61E6-40A8-8C72-788B0467B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929" y="2536955"/>
            <a:ext cx="5595029" cy="387280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1A28169-F4C0-436F-9D9D-67330152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45" y="1057834"/>
            <a:ext cx="4558233" cy="580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43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DDB8DB-0244-4776-9900-975BAD4866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33" y="2612555"/>
            <a:ext cx="4871716" cy="3965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834941-D3A0-4398-9C1F-F83E7E9DADF6}"/>
              </a:ext>
            </a:extLst>
          </p:cNvPr>
          <p:cNvSpPr txBox="1"/>
          <p:nvPr/>
        </p:nvSpPr>
        <p:spPr>
          <a:xfrm>
            <a:off x="5896238" y="2562384"/>
            <a:ext cx="43658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Kde je na Zemi sladká voda?</a:t>
            </a:r>
            <a:endParaRPr lang="en-US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A4136E64-997C-463F-8DEA-7389191C2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091"/>
            <a:ext cx="4365811" cy="558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F3C6A-6B49-4EDB-ACC0-8531246C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13812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Globální problém: Zdroje sladké vody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1C512-9ABD-4DDA-86FD-3C5AEA374D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8B75-3100-4738-B298-071BF1667419}"/>
              </a:ext>
            </a:extLst>
          </p:cNvPr>
          <p:cNvSpPr/>
          <p:nvPr/>
        </p:nvSpPr>
        <p:spPr>
          <a:xfrm>
            <a:off x="4509246" y="1062176"/>
            <a:ext cx="6875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třetiny</a:t>
            </a:r>
            <a:r>
              <a:rPr lang="en-US" dirty="0"/>
              <a:t> </a:t>
            </a:r>
            <a:r>
              <a:rPr lang="en-US" dirty="0" err="1"/>
              <a:t>světové</a:t>
            </a:r>
            <a:r>
              <a:rPr lang="en-US" dirty="0"/>
              <a:t> populace (4 </a:t>
            </a:r>
            <a:r>
              <a:rPr lang="en-US" dirty="0" err="1"/>
              <a:t>miliardy</a:t>
            </a:r>
            <a:r>
              <a:rPr lang="en-US" dirty="0"/>
              <a:t> </a:t>
            </a:r>
            <a:r>
              <a:rPr lang="en-US" dirty="0" err="1"/>
              <a:t>lidí</a:t>
            </a:r>
            <a:r>
              <a:rPr lang="en-US" dirty="0"/>
              <a:t>) </a:t>
            </a:r>
            <a:r>
              <a:rPr lang="en-US" dirty="0" err="1"/>
              <a:t>žijí</a:t>
            </a:r>
            <a:r>
              <a:rPr lang="en-US" dirty="0"/>
              <a:t> v </a:t>
            </a:r>
            <a:r>
              <a:rPr lang="en-US" dirty="0" err="1"/>
              <a:t>podmínkách</a:t>
            </a:r>
            <a:r>
              <a:rPr lang="en-US" dirty="0"/>
              <a:t> </a:t>
            </a:r>
            <a:r>
              <a:rPr lang="en-US" dirty="0" err="1"/>
              <a:t>vážného</a:t>
            </a:r>
            <a:r>
              <a:rPr lang="en-US" dirty="0"/>
              <a:t> </a:t>
            </a:r>
            <a:r>
              <a:rPr lang="en-US" dirty="0" err="1"/>
              <a:t>nedostatku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 err="1"/>
              <a:t>alespoň</a:t>
            </a:r>
            <a:r>
              <a:rPr lang="en-US" dirty="0"/>
              <a:t> 1 </a:t>
            </a:r>
            <a:r>
              <a:rPr lang="en-US" dirty="0" err="1"/>
              <a:t>měsíc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35F56E-FEE3-4007-9769-E68AD79F641C}"/>
              </a:ext>
            </a:extLst>
          </p:cNvPr>
          <p:cNvGrpSpPr/>
          <p:nvPr/>
        </p:nvGrpSpPr>
        <p:grpSpPr>
          <a:xfrm>
            <a:off x="4276164" y="2424370"/>
            <a:ext cx="8080255" cy="4433630"/>
            <a:chOff x="4175865" y="2496088"/>
            <a:chExt cx="8080255" cy="4433630"/>
          </a:xfrm>
        </p:grpSpPr>
        <p:pic>
          <p:nvPicPr>
            <p:cNvPr id="9" name="Picture 8" descr="A close up of a map&#10;&#10;Description automatically generated">
              <a:extLst>
                <a:ext uri="{FF2B5EF4-FFF2-40B4-BE49-F238E27FC236}">
                  <a16:creationId xmlns:a16="http://schemas.microsoft.com/office/drawing/2014/main" id="{572FE367-3F8E-4853-8FCE-0F6EE8444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865" y="2496088"/>
              <a:ext cx="8016135" cy="4048148"/>
            </a:xfrm>
            <a:prstGeom prst="rect">
              <a:avLst/>
            </a:prstGeom>
          </p:spPr>
        </p:pic>
        <p:pic>
          <p:nvPicPr>
            <p:cNvPr id="12" name="Picture 11" descr="A person in a dirty area&#10;&#10;Description automatically generated">
              <a:extLst>
                <a:ext uri="{FF2B5EF4-FFF2-40B4-BE49-F238E27FC236}">
                  <a16:creationId xmlns:a16="http://schemas.microsoft.com/office/drawing/2014/main" id="{DBACB89A-2D6B-43CB-A076-705FA5239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2893" y="5043631"/>
              <a:ext cx="2323227" cy="1886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988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C7EFEAF-56BB-40C9-8EB5-1D81619A0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348" y="853082"/>
            <a:ext cx="84582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84175" indent="-384175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Voda je kritickým zdrojem pro udržení života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EF5272B-5956-43DF-AC6C-2D855A197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88913"/>
            <a:ext cx="8424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Odhadovaná spotřeba vody </a:t>
            </a:r>
            <a:endParaRPr kumimoji="0"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19458" name="Picture 2" descr="porovnání spotřeby vody v roce 2010 a 2030">
            <a:extLst>
              <a:ext uri="{FF2B5EF4-FFF2-40B4-BE49-F238E27FC236}">
                <a16:creationId xmlns:a16="http://schemas.microsoft.com/office/drawing/2014/main" id="{14A184A2-65B5-4938-9721-013B9B73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368" y="1396322"/>
            <a:ext cx="6013132" cy="48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993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23364DF-4361-4A92-8D19-DA9CFB40660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294966" y="1282754"/>
            <a:ext cx="8897420" cy="4515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Environmentální problémy: Aralské moře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F3C6A-6B49-4EDB-ACC0-8531246C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problém: Zdroje sladké vody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A009E8-992B-4275-B192-D3C05CD7872C}"/>
              </a:ext>
            </a:extLst>
          </p:cNvPr>
          <p:cNvGrpSpPr/>
          <p:nvPr/>
        </p:nvGrpSpPr>
        <p:grpSpPr>
          <a:xfrm>
            <a:off x="3731278" y="1845508"/>
            <a:ext cx="5802638" cy="4929975"/>
            <a:chOff x="3283043" y="1810530"/>
            <a:chExt cx="5802638" cy="4929975"/>
          </a:xfrm>
        </p:grpSpPr>
        <p:pic>
          <p:nvPicPr>
            <p:cNvPr id="7" name="Picture 6" descr="A picture containing sitting, bird, cow, black&#10;&#10;Description automatically generated">
              <a:extLst>
                <a:ext uri="{FF2B5EF4-FFF2-40B4-BE49-F238E27FC236}">
                  <a16:creationId xmlns:a16="http://schemas.microsoft.com/office/drawing/2014/main" id="{2387F6B5-58C8-45E7-8745-87E01AF7A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043" y="1810530"/>
              <a:ext cx="5802638" cy="4929975"/>
            </a:xfrm>
            <a:prstGeom prst="rect">
              <a:avLst/>
            </a:prstGeom>
          </p:spPr>
        </p:pic>
        <p:sp>
          <p:nvSpPr>
            <p:cNvPr id="13" name="Content Placeholder 10">
              <a:extLst>
                <a:ext uri="{FF2B5EF4-FFF2-40B4-BE49-F238E27FC236}">
                  <a16:creationId xmlns:a16="http://schemas.microsoft.com/office/drawing/2014/main" id="{1A8CB5BC-BCEC-4DE1-A9F7-DF7774D4FA96}"/>
                </a:ext>
              </a:extLst>
            </p:cNvPr>
            <p:cNvSpPr txBox="1">
              <a:spLocks/>
            </p:cNvSpPr>
            <p:nvPr/>
          </p:nvSpPr>
          <p:spPr>
            <a:xfrm>
              <a:off x="3283043" y="1962930"/>
              <a:ext cx="2185428" cy="45157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cs-CZ" kern="0" dirty="0">
                  <a:solidFill>
                    <a:schemeClr val="bg1"/>
                  </a:solidFill>
                </a:rPr>
                <a:t>1989</a:t>
              </a:r>
              <a:endParaRPr lang="en-US" kern="0" dirty="0">
                <a:solidFill>
                  <a:schemeClr val="bg1"/>
                </a:solidFill>
              </a:endParaRPr>
            </a:p>
          </p:txBody>
        </p:sp>
        <p:sp>
          <p:nvSpPr>
            <p:cNvPr id="14" name="Content Placeholder 10">
              <a:extLst>
                <a:ext uri="{FF2B5EF4-FFF2-40B4-BE49-F238E27FC236}">
                  <a16:creationId xmlns:a16="http://schemas.microsoft.com/office/drawing/2014/main" id="{AD52E957-B742-45AC-89AE-C6F5E483D43B}"/>
                </a:ext>
              </a:extLst>
            </p:cNvPr>
            <p:cNvSpPr txBox="1">
              <a:spLocks/>
            </p:cNvSpPr>
            <p:nvPr/>
          </p:nvSpPr>
          <p:spPr>
            <a:xfrm>
              <a:off x="6277254" y="1962930"/>
              <a:ext cx="2185428" cy="45157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cs-CZ" kern="0" dirty="0">
                  <a:solidFill>
                    <a:schemeClr val="bg1"/>
                  </a:solidFill>
                </a:rPr>
                <a:t>2014</a:t>
              </a:r>
              <a:endParaRPr lang="en-US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79ABF2F-0D6C-4795-BD67-1086B9B521C0}"/>
              </a:ext>
            </a:extLst>
          </p:cNvPr>
          <p:cNvSpPr txBox="1"/>
          <p:nvPr/>
        </p:nvSpPr>
        <p:spPr>
          <a:xfrm>
            <a:off x="368533" y="2709461"/>
            <a:ext cx="30559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 </a:t>
            </a:r>
            <a:r>
              <a:rPr lang="en-US" dirty="0" err="1"/>
              <a:t>nadměrné</a:t>
            </a:r>
            <a:r>
              <a:rPr lang="en-US" dirty="0"/>
              <a:t> </a:t>
            </a:r>
            <a:r>
              <a:rPr lang="cs-CZ" dirty="0"/>
              <a:t>exploataci</a:t>
            </a:r>
            <a:r>
              <a:rPr lang="en-US" dirty="0"/>
              <a:t> </a:t>
            </a:r>
            <a:r>
              <a:rPr lang="en-US" dirty="0" err="1"/>
              <a:t>dochází</a:t>
            </a:r>
            <a:r>
              <a:rPr lang="en-US" dirty="0"/>
              <a:t>, </a:t>
            </a:r>
            <a:r>
              <a:rPr lang="en-US" dirty="0" err="1"/>
              <a:t>pokud</a:t>
            </a:r>
            <a:r>
              <a:rPr lang="en-US" dirty="0"/>
              <a:t> je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zdroj</a:t>
            </a:r>
            <a:r>
              <a:rPr lang="en-US" dirty="0"/>
              <a:t> </a:t>
            </a:r>
            <a:r>
              <a:rPr lang="en-US" dirty="0" err="1"/>
              <a:t>těžen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extrahován</a:t>
            </a:r>
            <a:r>
              <a:rPr lang="en-US" dirty="0"/>
              <a:t> </a:t>
            </a:r>
            <a:r>
              <a:rPr lang="en-US" dirty="0" err="1"/>
              <a:t>rychlostí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překračuje</a:t>
            </a:r>
            <a:r>
              <a:rPr lang="en-US" dirty="0"/>
              <a:t>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cs-CZ" dirty="0"/>
              <a:t>doplňování</a:t>
            </a:r>
            <a:r>
              <a:rPr lang="en-US" dirty="0"/>
              <a:t>.</a:t>
            </a:r>
          </a:p>
        </p:txBody>
      </p:sp>
      <p:pic>
        <p:nvPicPr>
          <p:cNvPr id="1026" name="Picture 2" descr="Central Asia: Aral Sea Disappearance Cause For Concern">
            <a:extLst>
              <a:ext uri="{FF2B5EF4-FFF2-40B4-BE49-F238E27FC236}">
                <a16:creationId xmlns:a16="http://schemas.microsoft.com/office/drawing/2014/main" id="{50E64C29-A698-45A3-B79E-77D8DDD36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659" y="4543299"/>
            <a:ext cx="3469341" cy="23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198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202A9AF-6CE7-4542-BF01-6DB94ED9F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499208"/>
              </p:ext>
            </p:extLst>
          </p:nvPr>
        </p:nvGraphicFramePr>
        <p:xfrm>
          <a:off x="2324911" y="1021404"/>
          <a:ext cx="7373566" cy="499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452BECD-F355-4EC0-BDA4-3B2F78E1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1527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Problémy planety a jejich dopady</a:t>
            </a:r>
            <a:br>
              <a:rPr lang="pl-PL" dirty="0"/>
            </a:br>
            <a:endParaRPr lang="en-US" dirty="0"/>
          </a:p>
        </p:txBody>
      </p:sp>
      <p:pic>
        <p:nvPicPr>
          <p:cNvPr id="7" name="Picture 6" descr="A picture containing sitting, table, animal, white&#10;&#10;Description automatically generated">
            <a:extLst>
              <a:ext uri="{FF2B5EF4-FFF2-40B4-BE49-F238E27FC236}">
                <a16:creationId xmlns:a16="http://schemas.microsoft.com/office/drawing/2014/main" id="{C456EC68-8821-4D90-9A2E-F67186EA7A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51" y="3289151"/>
            <a:ext cx="1535747" cy="162709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6D58F258-FC3A-4AF9-9819-0BC8523AA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59" y="623056"/>
            <a:ext cx="5898584" cy="6082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161803-C563-4B7C-BB81-C9C86888F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753200" cy="50383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Planetární meze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BA57F-AF20-45AD-9F1A-E5F6A95D14C2}"/>
              </a:ext>
            </a:extLst>
          </p:cNvPr>
          <p:cNvSpPr/>
          <p:nvPr/>
        </p:nvSpPr>
        <p:spPr>
          <a:xfrm>
            <a:off x="257296" y="1895464"/>
            <a:ext cx="38538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Úzký vztah s hydrosférou: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Acidifik</a:t>
            </a:r>
            <a:r>
              <a:rPr lang="cs-CZ" dirty="0"/>
              <a:t>ace</a:t>
            </a:r>
            <a:r>
              <a:rPr lang="en-US" dirty="0"/>
              <a:t> </a:t>
            </a:r>
            <a:r>
              <a:rPr lang="en-US" dirty="0" err="1"/>
              <a:t>oceánu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Biogeochemické toky fosforu a dusíku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Zdroje</a:t>
            </a:r>
            <a:r>
              <a:rPr lang="en-US" dirty="0"/>
              <a:t> </a:t>
            </a:r>
            <a:r>
              <a:rPr lang="en-US" dirty="0" err="1"/>
              <a:t>sladk</a:t>
            </a:r>
            <a:r>
              <a:rPr lang="cs-CZ" dirty="0"/>
              <a:t>é</a:t>
            </a:r>
            <a:r>
              <a:rPr lang="en-US" dirty="0"/>
              <a:t> </a:t>
            </a:r>
            <a:r>
              <a:rPr lang="en-US" dirty="0" err="1"/>
              <a:t>vody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Chemické znečištění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94FCA8-39EB-4441-87BB-008DCA1BD6CE}"/>
              </a:ext>
            </a:extLst>
          </p:cNvPr>
          <p:cNvGrpSpPr/>
          <p:nvPr/>
        </p:nvGrpSpPr>
        <p:grpSpPr>
          <a:xfrm>
            <a:off x="4758230" y="1520358"/>
            <a:ext cx="4474341" cy="4313205"/>
            <a:chOff x="4758230" y="1520358"/>
            <a:chExt cx="4474341" cy="43132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17942A-6B09-4868-A457-B1EE2FBD2858}"/>
                </a:ext>
              </a:extLst>
            </p:cNvPr>
            <p:cNvSpPr/>
            <p:nvPr/>
          </p:nvSpPr>
          <p:spPr bwMode="auto">
            <a:xfrm>
              <a:off x="6882251" y="4990880"/>
              <a:ext cx="1434353" cy="84268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7B7B79-36FD-4254-8278-9B1E94A4E02F}"/>
                </a:ext>
              </a:extLst>
            </p:cNvPr>
            <p:cNvSpPr/>
            <p:nvPr/>
          </p:nvSpPr>
          <p:spPr bwMode="auto">
            <a:xfrm>
              <a:off x="7798218" y="1612022"/>
              <a:ext cx="1434353" cy="84268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B91C005-0463-4CFC-9A0A-47A2AF4B828D}"/>
                </a:ext>
              </a:extLst>
            </p:cNvPr>
            <p:cNvSpPr/>
            <p:nvPr/>
          </p:nvSpPr>
          <p:spPr bwMode="auto">
            <a:xfrm>
              <a:off x="4758230" y="1520358"/>
              <a:ext cx="1004049" cy="7502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CF85EB-E439-441F-BC4A-461F19F91455}"/>
                </a:ext>
              </a:extLst>
            </p:cNvPr>
            <p:cNvSpPr/>
            <p:nvPr/>
          </p:nvSpPr>
          <p:spPr bwMode="auto">
            <a:xfrm>
              <a:off x="8101303" y="3830124"/>
              <a:ext cx="1004049" cy="7502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C1F429C-3C03-43D6-BDFA-342E031E1B16}"/>
                </a:ext>
              </a:extLst>
            </p:cNvPr>
            <p:cNvSpPr/>
            <p:nvPr/>
          </p:nvSpPr>
          <p:spPr bwMode="auto">
            <a:xfrm>
              <a:off x="8013369" y="4559491"/>
              <a:ext cx="1004049" cy="7502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80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5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506231" y="254558"/>
            <a:ext cx="1029140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Regionální znečištění vod chemickými látkami</a:t>
            </a:r>
            <a:endParaRPr lang="en-US" altLang="de-DE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1" y="1400174"/>
            <a:ext cx="10379929" cy="4487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316" y="1529109"/>
            <a:ext cx="37153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BSK5-</a:t>
            </a:r>
            <a:r>
              <a:rPr lang="sk-SK" dirty="0"/>
              <a:t>řeky-Evropský trend</a:t>
            </a:r>
            <a:endParaRPr lang="cs-CZ" dirty="0"/>
          </a:p>
        </p:txBody>
      </p:sp>
      <p:sp>
        <p:nvSpPr>
          <p:cNvPr id="13" name="TextBox 12"/>
          <p:cNvSpPr txBox="1"/>
          <p:nvPr/>
        </p:nvSpPr>
        <p:spPr>
          <a:xfrm>
            <a:off x="5282928" y="1529108"/>
            <a:ext cx="41660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Amoniak-</a:t>
            </a:r>
            <a:r>
              <a:rPr lang="sk-SK" dirty="0"/>
              <a:t>řeky-Evropský trend</a:t>
            </a:r>
            <a:endParaRPr lang="cs-CZ" dirty="0"/>
          </a:p>
        </p:txBody>
      </p:sp>
      <p:pic>
        <p:nvPicPr>
          <p:cNvPr id="11266" name="Picture 2" descr="VÃ½sledok vyhÄ¾adÃ¡vania obrÃ¡zkov pre dopyt COV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966" y="2703256"/>
            <a:ext cx="2508672" cy="188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7AD0B-AA32-4BD4-81FB-BFAAC72E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3E996F49-3F3A-4D10-A319-56D1797A5F48}" type="slidenum">
              <a:rPr lang="cs-CZ" altLang="cs-CZ" smtClean="0"/>
              <a:pPr algn="r">
                <a:defRPr/>
              </a:pPr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5174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3"/>
          <p:cNvSpPr>
            <a:spLocks noChangeArrowheads="1"/>
          </p:cNvSpPr>
          <p:nvPr/>
        </p:nvSpPr>
        <p:spPr bwMode="auto">
          <a:xfrm>
            <a:off x="2036605" y="769298"/>
            <a:ext cx="8105775" cy="5391150"/>
          </a:xfrm>
          <a:prstGeom prst="rect">
            <a:avLst/>
          </a:prstGeom>
          <a:solidFill>
            <a:schemeClr val="accent1"/>
          </a:solidFill>
          <a:ln w="635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 dirty="0">
              <a:solidFill>
                <a:schemeClr val="bg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86475" y="796925"/>
            <a:ext cx="3938906" cy="5213350"/>
            <a:chOff x="6086475" y="796925"/>
            <a:chExt cx="3938906" cy="5213350"/>
          </a:xfrm>
        </p:grpSpPr>
        <p:sp>
          <p:nvSpPr>
            <p:cNvPr id="6147" name="Ellipse 8"/>
            <p:cNvSpPr>
              <a:spLocks noChangeArrowheads="1"/>
            </p:cNvSpPr>
            <p:nvPr/>
          </p:nvSpPr>
          <p:spPr bwMode="auto">
            <a:xfrm>
              <a:off x="6086475" y="981075"/>
              <a:ext cx="3938588" cy="5029200"/>
            </a:xfrm>
            <a:prstGeom prst="ellipse">
              <a:avLst/>
            </a:prstGeom>
            <a:solidFill>
              <a:srgbClr val="E0F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6148" name="Textfeld 13"/>
            <p:cNvSpPr txBox="1">
              <a:spLocks noChangeArrowheads="1"/>
            </p:cNvSpPr>
            <p:nvPr/>
          </p:nvSpPr>
          <p:spPr bwMode="auto">
            <a:xfrm>
              <a:off x="8712201" y="796925"/>
              <a:ext cx="13131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E0FEB0"/>
                  </a:solidFill>
                </a:rPr>
                <a:t>E</a:t>
              </a:r>
              <a:r>
                <a:rPr lang="sk-SK" altLang="de-DE" sz="1800" dirty="0">
                  <a:solidFill>
                    <a:srgbClr val="E0FEB0"/>
                  </a:solidFill>
                </a:rPr>
                <a:t>kosystém</a:t>
              </a:r>
              <a:endParaRPr lang="de-DE" altLang="de-DE" sz="1800" dirty="0">
                <a:solidFill>
                  <a:srgbClr val="E0FEB0"/>
                </a:solidFill>
              </a:endParaRPr>
            </a:p>
          </p:txBody>
        </p:sp>
        <p:sp>
          <p:nvSpPr>
            <p:cNvPr id="6149" name="Ellipse 14"/>
            <p:cNvSpPr>
              <a:spLocks noChangeArrowheads="1"/>
            </p:cNvSpPr>
            <p:nvPr/>
          </p:nvSpPr>
          <p:spPr bwMode="auto">
            <a:xfrm>
              <a:off x="7216776" y="11652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6150" name="Ellipse 15"/>
            <p:cNvSpPr>
              <a:spLocks noChangeArrowheads="1"/>
            </p:cNvSpPr>
            <p:nvPr/>
          </p:nvSpPr>
          <p:spPr bwMode="auto">
            <a:xfrm>
              <a:off x="8132764" y="25114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6151" name="Ellipse 16"/>
            <p:cNvSpPr>
              <a:spLocks noChangeArrowheads="1"/>
            </p:cNvSpPr>
            <p:nvPr/>
          </p:nvSpPr>
          <p:spPr bwMode="auto">
            <a:xfrm>
              <a:off x="7664451" y="40735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pic>
          <p:nvPicPr>
            <p:cNvPr id="6152" name="Picture 2" descr="http://www.flussnetzwerke.nrw.de/uebungen/images/gammarus_roeselii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951" y="2622551"/>
              <a:ext cx="1287463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3" name="Textfeld 17"/>
            <p:cNvSpPr txBox="1">
              <a:spLocks noChangeArrowheads="1"/>
            </p:cNvSpPr>
            <p:nvPr/>
          </p:nvSpPr>
          <p:spPr bwMode="auto">
            <a:xfrm>
              <a:off x="8414386" y="3464873"/>
              <a:ext cx="9701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400" dirty="0">
                  <a:solidFill>
                    <a:srgbClr val="002060"/>
                  </a:solidFill>
                </a:rPr>
                <a:t>bezobratlí</a:t>
              </a:r>
              <a:endParaRPr lang="de-DE" altLang="de-DE" sz="1400" dirty="0">
                <a:solidFill>
                  <a:srgbClr val="002060"/>
                </a:solidFill>
              </a:endParaRPr>
            </a:p>
          </p:txBody>
        </p:sp>
        <p:pic>
          <p:nvPicPr>
            <p:cNvPr id="6154" name="Picture 4" descr="http://static.freepik.com/fotos-kostenlos/forelle-nahaufnahme_2102279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976" y="4348163"/>
              <a:ext cx="96837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5" name="Textfeld 18"/>
            <p:cNvSpPr txBox="1">
              <a:spLocks noChangeArrowheads="1"/>
            </p:cNvSpPr>
            <p:nvPr/>
          </p:nvSpPr>
          <p:spPr bwMode="auto">
            <a:xfrm>
              <a:off x="8143876" y="505777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ryby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pic>
          <p:nvPicPr>
            <p:cNvPr id="615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0" t="22766" r="18185" b="30589"/>
            <a:stretch>
              <a:fillRect/>
            </a:stretch>
          </p:blipFill>
          <p:spPr bwMode="auto">
            <a:xfrm>
              <a:off x="7392988" y="1400176"/>
              <a:ext cx="1143000" cy="779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57" name="Textfeld 19"/>
            <p:cNvSpPr txBox="1">
              <a:spLocks noChangeArrowheads="1"/>
            </p:cNvSpPr>
            <p:nvPr/>
          </p:nvSpPr>
          <p:spPr bwMode="auto">
            <a:xfrm>
              <a:off x="7615238" y="218122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řasy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sp>
          <p:nvSpPr>
            <p:cNvPr id="6158" name="Textfeld 20"/>
            <p:cNvSpPr txBox="1">
              <a:spLocks noChangeArrowheads="1"/>
            </p:cNvSpPr>
            <p:nvPr/>
          </p:nvSpPr>
          <p:spPr bwMode="auto">
            <a:xfrm>
              <a:off x="6219825" y="2759075"/>
              <a:ext cx="20510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002060"/>
                  </a:solidFill>
                </a:rPr>
                <a:t>Biologic</a:t>
              </a:r>
              <a:r>
                <a:rPr lang="sk-SK" altLang="de-DE" sz="1800" dirty="0">
                  <a:solidFill>
                    <a:srgbClr val="002060"/>
                  </a:solidFill>
                </a:rPr>
                <a:t>ké prvky kvality</a:t>
              </a:r>
              <a:r>
                <a:rPr lang="de-DE" altLang="de-DE" sz="1800" dirty="0">
                  <a:solidFill>
                    <a:srgbClr val="002060"/>
                  </a:solidFill>
                </a:rPr>
                <a:t> (BQEs) + </a:t>
              </a:r>
              <a:r>
                <a:rPr lang="sk-SK" altLang="de-DE" sz="1800" dirty="0">
                  <a:solidFill>
                    <a:srgbClr val="002060"/>
                  </a:solidFill>
                </a:rPr>
                <a:t>p</a:t>
              </a:r>
              <a:r>
                <a:rPr lang="en-US" altLang="de-DE" sz="1800" dirty="0" err="1">
                  <a:solidFill>
                    <a:srgbClr val="002060"/>
                  </a:solidFill>
                </a:rPr>
                <a:t>odp</a:t>
              </a:r>
              <a:r>
                <a:rPr lang="cs-CZ" altLang="de-DE" sz="1800" dirty="0">
                  <a:solidFill>
                    <a:srgbClr val="002060"/>
                  </a:solidFill>
                </a:rPr>
                <a:t>ůrné faktory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135" name="Textfeld 22"/>
          <p:cNvSpPr txBox="1">
            <a:spLocks noChangeArrowheads="1"/>
          </p:cNvSpPr>
          <p:nvPr/>
        </p:nvSpPr>
        <p:spPr bwMode="auto">
          <a:xfrm>
            <a:off x="2036605" y="1818268"/>
            <a:ext cx="429418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defRPr/>
            </a:pPr>
            <a:r>
              <a:rPr lang="de-DE" altLang="de-DE" sz="2800" dirty="0">
                <a:solidFill>
                  <a:srgbClr val="E0FEB0"/>
                </a:solidFill>
              </a:rPr>
              <a:t>Ekologi</a:t>
            </a:r>
            <a:r>
              <a:rPr lang="cs-CZ" altLang="de-DE" sz="2800" dirty="0">
                <a:solidFill>
                  <a:srgbClr val="E0FEB0"/>
                </a:solidFill>
              </a:rPr>
              <a:t>cký stav</a:t>
            </a:r>
            <a:r>
              <a:rPr lang="de-DE" altLang="de-DE" sz="2800" dirty="0">
                <a:solidFill>
                  <a:srgbClr val="E0FEB0"/>
                </a:solidFill>
              </a:rPr>
              <a:t>:</a:t>
            </a:r>
            <a:br>
              <a:rPr lang="cs-CZ" altLang="de-DE" sz="2800" dirty="0">
                <a:solidFill>
                  <a:srgbClr val="E0FEB0"/>
                </a:solidFill>
              </a:rPr>
            </a:br>
            <a:r>
              <a:rPr lang="de-DE" altLang="de-DE" sz="2800" dirty="0">
                <a:solidFill>
                  <a:srgbClr val="E0FEB0"/>
                </a:solidFill>
              </a:rPr>
              <a:t>holistic</a:t>
            </a:r>
            <a:r>
              <a:rPr lang="cs-CZ" altLang="de-DE" sz="2800" dirty="0">
                <a:solidFill>
                  <a:srgbClr val="E0FEB0"/>
                </a:solidFill>
              </a:rPr>
              <a:t>ký přístup</a:t>
            </a:r>
            <a:endParaRPr lang="de-DE" altLang="de-DE" sz="2800" dirty="0">
              <a:solidFill>
                <a:srgbClr val="E0FEB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cs-CZ" altLang="de-DE" sz="2000" dirty="0">
                <a:solidFill>
                  <a:srgbClr val="E0FEB0"/>
                </a:solidFill>
              </a:rPr>
              <a:t>charakterizuje kumulativní</a:t>
            </a:r>
            <a:br>
              <a:rPr lang="cs-CZ" altLang="de-DE" sz="2000" dirty="0">
                <a:solidFill>
                  <a:srgbClr val="E0FEB0"/>
                </a:solidFill>
              </a:rPr>
            </a:br>
            <a:r>
              <a:rPr lang="cs-CZ" altLang="de-DE" sz="2000" dirty="0">
                <a:solidFill>
                  <a:srgbClr val="E0FEB0"/>
                </a:solidFill>
              </a:rPr>
              <a:t>účinek stresorů</a:t>
            </a:r>
            <a:endParaRPr lang="en-US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Hydromor</a:t>
            </a:r>
            <a:r>
              <a:rPr lang="cs-CZ" altLang="de-DE" sz="2000" dirty="0">
                <a:solidFill>
                  <a:srgbClr val="E0FEB0"/>
                </a:solidFill>
              </a:rPr>
              <a:t>f</a:t>
            </a:r>
            <a:r>
              <a:rPr lang="de-DE" altLang="de-DE" sz="2000" dirty="0">
                <a:solidFill>
                  <a:srgbClr val="E0FEB0"/>
                </a:solidFill>
              </a:rPr>
              <a:t>olog</a:t>
            </a:r>
            <a:r>
              <a:rPr lang="cs-CZ" altLang="de-DE" sz="2000" dirty="0">
                <a:solidFill>
                  <a:srgbClr val="E0FEB0"/>
                </a:solidFill>
              </a:rPr>
              <a:t>ie</a:t>
            </a:r>
            <a:endParaRPr lang="en-US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Eutro</a:t>
            </a:r>
            <a:r>
              <a:rPr lang="cs-CZ" altLang="de-DE" sz="2000" dirty="0">
                <a:solidFill>
                  <a:srgbClr val="E0FEB0"/>
                </a:solidFill>
              </a:rPr>
              <a:t>f</a:t>
            </a:r>
            <a:r>
              <a:rPr lang="de-DE" altLang="de-DE" sz="2000" dirty="0">
                <a:solidFill>
                  <a:srgbClr val="E0FEB0"/>
                </a:solidFill>
              </a:rPr>
              <a:t>i</a:t>
            </a:r>
            <a:r>
              <a:rPr lang="cs-CZ" altLang="de-DE" sz="2000" dirty="0">
                <a:solidFill>
                  <a:srgbClr val="E0FEB0"/>
                </a:solidFill>
              </a:rPr>
              <a:t>z</a:t>
            </a:r>
            <a:r>
              <a:rPr lang="de-DE" altLang="de-DE" sz="2000" dirty="0">
                <a:solidFill>
                  <a:srgbClr val="E0FEB0"/>
                </a:solidFill>
              </a:rPr>
              <a:t>a</a:t>
            </a:r>
            <a:r>
              <a:rPr lang="cs-CZ" altLang="de-DE" sz="2000" dirty="0">
                <a:solidFill>
                  <a:srgbClr val="E0FEB0"/>
                </a:solidFill>
              </a:rPr>
              <a:t>ce</a:t>
            </a:r>
            <a:endParaRPr lang="de-DE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Teplota, pH</a:t>
            </a: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Invazivn</a:t>
            </a:r>
            <a:r>
              <a:rPr lang="sk-SK" altLang="de-DE" sz="2000" dirty="0">
                <a:solidFill>
                  <a:srgbClr val="E0FEB0"/>
                </a:solidFill>
              </a:rPr>
              <a:t>í druhy</a:t>
            </a:r>
            <a:endParaRPr lang="de-DE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sk-SK" altLang="de-DE" sz="2000" b="1" dirty="0">
                <a:solidFill>
                  <a:srgbClr val="FFFF00"/>
                </a:solidFill>
              </a:rPr>
              <a:t>C</a:t>
            </a:r>
            <a:r>
              <a:rPr lang="de-DE" altLang="de-DE" sz="2000" b="1" dirty="0">
                <a:solidFill>
                  <a:srgbClr val="FFFF00"/>
                </a:solidFill>
              </a:rPr>
              <a:t>hemic</a:t>
            </a:r>
            <a:r>
              <a:rPr lang="cs-CZ" altLang="de-DE" sz="2000" b="1" dirty="0">
                <a:solidFill>
                  <a:srgbClr val="FFFF00"/>
                </a:solidFill>
              </a:rPr>
              <a:t>ké látky</a:t>
            </a:r>
            <a:endParaRPr lang="de-DE" altLang="de-DE" sz="2000" b="1" dirty="0">
              <a:solidFill>
                <a:srgbClr val="FFFF00"/>
              </a:solidFill>
            </a:endParaRPr>
          </a:p>
        </p:txBody>
      </p:sp>
      <p:pic>
        <p:nvPicPr>
          <p:cNvPr id="17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720854" y="12244"/>
            <a:ext cx="699794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Jaký je stav vod v Evropě dnes</a:t>
            </a:r>
            <a:r>
              <a:rPr lang="en-US" altLang="de-DE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8609" y="866131"/>
            <a:ext cx="5186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Vodní rámcova směrnice 2000</a:t>
            </a:r>
            <a:r>
              <a:rPr lang="en-US" dirty="0">
                <a:solidFill>
                  <a:schemeClr val="bg1"/>
                </a:solidFill>
              </a:rPr>
              <a:t>/60/ES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BDEC9-A729-4B73-B338-9975B24F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96F49-3F3A-4D10-A319-56D1797A5F48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3944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B5357EAD-0274-4DD2-993A-A74B433723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88" y="-14941"/>
            <a:ext cx="10309412" cy="687294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E383AA-02F7-4BB6-82AD-5A1F1184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7</a:t>
            </a:fld>
            <a:endParaRPr lang="cs-CZ" altLang="en-US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8C2624E-E1BA-CD15-8D30-53578730543B}"/>
              </a:ext>
            </a:extLst>
          </p:cNvPr>
          <p:cNvSpPr/>
          <p:nvPr/>
        </p:nvSpPr>
        <p:spPr>
          <a:xfrm>
            <a:off x="7520032" y="-551372"/>
            <a:ext cx="4261607" cy="3154261"/>
          </a:xfrm>
          <a:prstGeom prst="cloudCallout">
            <a:avLst>
              <a:gd name="adj1" fmla="val -80085"/>
              <a:gd name="adj2" fmla="val 7979"/>
            </a:avLst>
          </a:prstGeom>
          <a:solidFill>
            <a:srgbClr val="E1EAE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Co </a:t>
            </a:r>
            <a:r>
              <a:rPr lang="en-US" sz="2800" dirty="0" err="1">
                <a:solidFill>
                  <a:schemeClr val="tx1"/>
                </a:solidFill>
              </a:rPr>
              <a:t>způsobuje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nedosažení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dobrého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stavu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vod</a:t>
            </a:r>
            <a:r>
              <a:rPr lang="en-US" sz="2800" dirty="0">
                <a:solidFill>
                  <a:schemeClr val="tx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5193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9" y="0"/>
            <a:ext cx="12219978" cy="6858000"/>
          </a:xfrm>
          <a:prstGeom prst="rect">
            <a:avLst/>
          </a:prstGeom>
        </p:spPr>
      </p:pic>
      <p:pic>
        <p:nvPicPr>
          <p:cNvPr id="8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89630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9166302" y="6342458"/>
            <a:ext cx="24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/>
              <a:t>Autor: Ján Kautman</a:t>
            </a:r>
          </a:p>
        </p:txBody>
      </p:sp>
    </p:spTree>
    <p:extLst>
      <p:ext uri="{BB962C8B-B14F-4D97-AF65-F5344CB8AC3E}">
        <p14:creationId xmlns:p14="http://schemas.microsoft.com/office/powerpoint/2010/main" val="363644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E191E5-9E79-413D-99EC-BF8596EA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4" name="Picture 3" descr="A large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E0DD3CD9-3FB0-4F88-BFE2-999C64EF10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3" y="0"/>
            <a:ext cx="10273553" cy="68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5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Presentation_MU_EN</Template>
  <TotalTime>17381</TotalTime>
  <Words>2736</Words>
  <Application>Microsoft Office PowerPoint</Application>
  <PresentationFormat>Widescreen</PresentationFormat>
  <Paragraphs>370</Paragraphs>
  <Slides>46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Calibri</vt:lpstr>
      <vt:lpstr>Calibri Light</vt:lpstr>
      <vt:lpstr>Courier New</vt:lpstr>
      <vt:lpstr>Garamond</vt:lpstr>
      <vt:lpstr>Open Sans</vt:lpstr>
      <vt:lpstr>PT Serif</vt:lpstr>
      <vt:lpstr>Tahoma</vt:lpstr>
      <vt:lpstr>Times New Roman</vt:lpstr>
      <vt:lpstr>Wingdings</vt:lpstr>
      <vt:lpstr>Office Theme</vt:lpstr>
      <vt:lpstr>Kvalita vod a související rizika pro životní prostředí a člověka</vt:lpstr>
      <vt:lpstr>PowerPoint Presentation</vt:lpstr>
      <vt:lpstr>PowerPoint Presentation</vt:lpstr>
      <vt:lpstr>Globální znečištění vod chemickými látkami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Příklad: PCB</vt:lpstr>
      <vt:lpstr>Polychlorované bifenyly</vt:lpstr>
      <vt:lpstr>Bioakumulace PCB</vt:lpstr>
      <vt:lpstr>Pieter Brueghel: Velké ryby žerou malé ryby</vt:lpstr>
      <vt:lpstr>PCB a ryby - biomagnifikace</vt:lpstr>
      <vt:lpstr>Srovnání kontaminace PCB</vt:lpstr>
      <vt:lpstr>Zkoumání vztahu mezi koncentracemi hydrofobních organických kontaminantů (HOC) ve sladkovodních rybách na různých trofických úrovních a ve vodě pomocí pasivního vzorkování</vt:lpstr>
      <vt:lpstr>Společný průzkum Dunaje: Joint Danube Survey JDS4</vt:lpstr>
      <vt:lpstr>Pasivní vzorkování  v Dunaji 2019</vt:lpstr>
      <vt:lpstr>JDS4:  DDT a metabolity ve vodě</vt:lpstr>
      <vt:lpstr>PowerPoint Presentation</vt:lpstr>
      <vt:lpstr>Organické mikropolutanty ve vodě</vt:lpstr>
      <vt:lpstr>Léčiva</vt:lpstr>
      <vt:lpstr>Léčiva – kde to všechno končí?</vt:lpstr>
      <vt:lpstr>Léčiva – kde to všechno končí?</vt:lpstr>
      <vt:lpstr>Léčiva a znečištění vod - účinky</vt:lpstr>
      <vt:lpstr>Monitorování léčiv a pesticidů v odpadní vodě</vt:lpstr>
      <vt:lpstr>Koncentrace léčiv ve vodě na odtoku z ČOV</vt:lpstr>
      <vt:lpstr>Emise léčiv ve vyčištěných odpadních vodách</vt:lpstr>
      <vt:lpstr>Léčiva a znečištění vod</vt:lpstr>
      <vt:lpstr>Opatření na snížení dopadů  na životní prostředi </vt:lpstr>
      <vt:lpstr>PowerPoint Presentation</vt:lpstr>
      <vt:lpstr>Endokrinní disruptory: Důvod intersexuality v rybách?</vt:lpstr>
      <vt:lpstr>Jak účinný je syntetický estrogen EE2? </vt:lpstr>
      <vt:lpstr>Endokrinní disruptory - EDC</vt:lpstr>
      <vt:lpstr>Globální problém: Acidifikace oceánu</vt:lpstr>
      <vt:lpstr>Globální problém: Acidifikace oceánu</vt:lpstr>
      <vt:lpstr>Biogeochemické toky dusíku a fosforu</vt:lpstr>
      <vt:lpstr>Eutrofizace</vt:lpstr>
      <vt:lpstr>Globální problém: Zdroje sladké vody</vt:lpstr>
      <vt:lpstr>PowerPoint Presentation</vt:lpstr>
      <vt:lpstr>Globální problém: Zdroje sladké vody</vt:lpstr>
      <vt:lpstr>Problémy planety a jejich dopady </vt:lpstr>
      <vt:lpstr>Planetární meze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Branislav Vrana</cp:lastModifiedBy>
  <cp:revision>555</cp:revision>
  <cp:lastPrinted>1601-01-01T00:00:00Z</cp:lastPrinted>
  <dcterms:created xsi:type="dcterms:W3CDTF">2018-11-28T09:04:29Z</dcterms:created>
  <dcterms:modified xsi:type="dcterms:W3CDTF">2024-10-21T12:55:44Z</dcterms:modified>
</cp:coreProperties>
</file>