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0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2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</p:sldMasterIdLst>
  <p:notesMasterIdLst>
    <p:notesMasterId r:id="rId54"/>
  </p:notesMasterIdLst>
  <p:sldIdLst>
    <p:sldId id="256" r:id="rId5"/>
    <p:sldId id="298" r:id="rId6"/>
    <p:sldId id="299" r:id="rId7"/>
    <p:sldId id="300" r:id="rId8"/>
    <p:sldId id="301" r:id="rId9"/>
    <p:sldId id="302" r:id="rId10"/>
    <p:sldId id="303" r:id="rId11"/>
    <p:sldId id="305" r:id="rId12"/>
    <p:sldId id="257" r:id="rId13"/>
    <p:sldId id="258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71" r:id="rId27"/>
    <p:sldId id="272" r:id="rId28"/>
    <p:sldId id="273" r:id="rId29"/>
    <p:sldId id="274" r:id="rId30"/>
    <p:sldId id="275" r:id="rId31"/>
    <p:sldId id="276" r:id="rId32"/>
    <p:sldId id="277" r:id="rId33"/>
    <p:sldId id="278" r:id="rId34"/>
    <p:sldId id="279" r:id="rId35"/>
    <p:sldId id="280" r:id="rId36"/>
    <p:sldId id="281" r:id="rId37"/>
    <p:sldId id="282" r:id="rId38"/>
    <p:sldId id="283" r:id="rId39"/>
    <p:sldId id="284" r:id="rId40"/>
    <p:sldId id="285" r:id="rId41"/>
    <p:sldId id="286" r:id="rId42"/>
    <p:sldId id="287" r:id="rId43"/>
    <p:sldId id="288" r:id="rId44"/>
    <p:sldId id="289" r:id="rId45"/>
    <p:sldId id="290" r:id="rId46"/>
    <p:sldId id="291" r:id="rId47"/>
    <p:sldId id="292" r:id="rId48"/>
    <p:sldId id="293" r:id="rId49"/>
    <p:sldId id="294" r:id="rId50"/>
    <p:sldId id="295" r:id="rId51"/>
    <p:sldId id="296" r:id="rId52"/>
    <p:sldId id="297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0C2141-8648-C4F9-C37F-8A3DFF5983B3}" v="191" dt="2024-11-18T07:48:05.4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tableStyles" Target="tableStyle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20.svg"/><Relationship Id="rId1" Type="http://schemas.openxmlformats.org/officeDocument/2006/relationships/image" Target="../media/image19.png"/><Relationship Id="rId6" Type="http://schemas.openxmlformats.org/officeDocument/2006/relationships/image" Target="../media/image24.sv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0" Type="http://schemas.openxmlformats.org/officeDocument/2006/relationships/image" Target="../media/image28.svg"/><Relationship Id="rId4" Type="http://schemas.openxmlformats.org/officeDocument/2006/relationships/image" Target="../media/image22.svg"/><Relationship Id="rId9" Type="http://schemas.openxmlformats.org/officeDocument/2006/relationships/image" Target="../media/image27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svg"/><Relationship Id="rId1" Type="http://schemas.openxmlformats.org/officeDocument/2006/relationships/image" Target="../media/image59.png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svg"/><Relationship Id="rId1" Type="http://schemas.openxmlformats.org/officeDocument/2006/relationships/image" Target="../media/image45.png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48.sv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svg"/><Relationship Id="rId1" Type="http://schemas.openxmlformats.org/officeDocument/2006/relationships/image" Target="../media/image53.png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5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3F49393-4C1E-4F16-B3C6-42BCB32D5CD7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0B026EEF-1CDC-466D-9D09-A6A76380D43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Molekula</a:t>
          </a:r>
          <a:r>
            <a:rPr lang="cs-CZ" sz="1600" dirty="0"/>
            <a:t> </a:t>
          </a:r>
          <a:r>
            <a:rPr lang="cs-CZ" sz="1600" b="1" dirty="0"/>
            <a:t>a její stav </a:t>
          </a:r>
          <a:r>
            <a:rPr lang="cs-CZ" sz="1600" dirty="0"/>
            <a:t>(mutace DNA, hodnota exprese </a:t>
          </a:r>
          <a:r>
            <a:rPr lang="cs-CZ" sz="1600" dirty="0" err="1"/>
            <a:t>miRNA</a:t>
          </a:r>
          <a:r>
            <a:rPr lang="cs-CZ" sz="1600" dirty="0"/>
            <a:t>, zvýšená hladina proteinu…)</a:t>
          </a:r>
          <a:endParaRPr lang="en-US" sz="1600" dirty="0"/>
        </a:p>
      </dgm:t>
    </dgm:pt>
    <dgm:pt modelId="{AA6A2998-26CA-42C3-B4E9-E551C9D3889E}" type="parTrans" cxnId="{CB67C051-8B03-42F6-99A3-2B45DA106C9D}">
      <dgm:prSet/>
      <dgm:spPr/>
      <dgm:t>
        <a:bodyPr/>
        <a:lstStyle/>
        <a:p>
          <a:endParaRPr lang="en-US"/>
        </a:p>
      </dgm:t>
    </dgm:pt>
    <dgm:pt modelId="{8B5FFA97-0D8D-4061-AE60-1E3424B9894B}" type="sibTrans" cxnId="{CB67C051-8B03-42F6-99A3-2B45DA106C9D}">
      <dgm:prSet/>
      <dgm:spPr/>
      <dgm:t>
        <a:bodyPr/>
        <a:lstStyle/>
        <a:p>
          <a:endParaRPr lang="en-US"/>
        </a:p>
      </dgm:t>
    </dgm:pt>
    <dgm:pt modelId="{DFF8810E-C931-4118-B001-88BA4E5AB73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Aktivita buněk </a:t>
          </a:r>
          <a:r>
            <a:rPr lang="cs-CZ" sz="1600" dirty="0"/>
            <a:t>v konkrétních oblastech (lymfocyty v invazivním frontu nádoru)</a:t>
          </a:r>
          <a:endParaRPr lang="en-US" sz="1600" dirty="0"/>
        </a:p>
      </dgm:t>
    </dgm:pt>
    <dgm:pt modelId="{8BE83ED4-6A9A-4370-BF97-81A8D7A3FE1D}" type="parTrans" cxnId="{6218E90D-DCEC-4D3D-9DC4-502AE1C91954}">
      <dgm:prSet/>
      <dgm:spPr/>
      <dgm:t>
        <a:bodyPr/>
        <a:lstStyle/>
        <a:p>
          <a:endParaRPr lang="en-US"/>
        </a:p>
      </dgm:t>
    </dgm:pt>
    <dgm:pt modelId="{173F16D8-A40F-4570-9487-41020B6272D1}" type="sibTrans" cxnId="{6218E90D-DCEC-4D3D-9DC4-502AE1C91954}">
      <dgm:prSet/>
      <dgm:spPr/>
      <dgm:t>
        <a:bodyPr/>
        <a:lstStyle/>
        <a:p>
          <a:endParaRPr lang="en-US"/>
        </a:p>
      </dgm:t>
    </dgm:pt>
    <dgm:pt modelId="{F2916767-3E4F-462C-A6FF-E4CA967D58D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Přítomnost mikroorganizmu</a:t>
          </a:r>
          <a:endParaRPr lang="en-US" sz="1600" b="1" dirty="0"/>
        </a:p>
      </dgm:t>
    </dgm:pt>
    <dgm:pt modelId="{D47372F4-841C-4792-BD1F-06A02BBDBEC9}" type="parTrans" cxnId="{8B3FBA49-6532-41E0-92DB-D23872630289}">
      <dgm:prSet/>
      <dgm:spPr/>
      <dgm:t>
        <a:bodyPr/>
        <a:lstStyle/>
        <a:p>
          <a:endParaRPr lang="en-US"/>
        </a:p>
      </dgm:t>
    </dgm:pt>
    <dgm:pt modelId="{900A31B4-8412-45EC-A030-044F3E453BF4}" type="sibTrans" cxnId="{8B3FBA49-6532-41E0-92DB-D23872630289}">
      <dgm:prSet/>
      <dgm:spPr/>
      <dgm:t>
        <a:bodyPr/>
        <a:lstStyle/>
        <a:p>
          <a:endParaRPr lang="en-US"/>
        </a:p>
      </dgm:t>
    </dgm:pt>
    <dgm:pt modelId="{357879DD-90EA-4964-B6F1-F727E23E69B5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/>
            <a:t>Proces</a:t>
          </a:r>
          <a:r>
            <a:rPr lang="cs-CZ" sz="1600" dirty="0"/>
            <a:t> (zvýšená proliferace, přítomnost </a:t>
          </a:r>
          <a:r>
            <a:rPr lang="cs-CZ" sz="1600" dirty="0" err="1"/>
            <a:t>stromální</a:t>
          </a:r>
          <a:r>
            <a:rPr lang="cs-CZ" sz="1600" dirty="0"/>
            <a:t> reakce v nádoru, …)</a:t>
          </a:r>
          <a:endParaRPr lang="en-US" sz="1600" dirty="0"/>
        </a:p>
      </dgm:t>
    </dgm:pt>
    <dgm:pt modelId="{09A8E194-14E6-4524-8FDB-322301F11D58}" type="parTrans" cxnId="{6284BC09-95C6-46A7-8180-E71B7956609A}">
      <dgm:prSet/>
      <dgm:spPr/>
      <dgm:t>
        <a:bodyPr/>
        <a:lstStyle/>
        <a:p>
          <a:endParaRPr lang="en-US"/>
        </a:p>
      </dgm:t>
    </dgm:pt>
    <dgm:pt modelId="{0D04F6EC-638E-4434-8F98-BCB384588B2F}" type="sibTrans" cxnId="{6284BC09-95C6-46A7-8180-E71B7956609A}">
      <dgm:prSet/>
      <dgm:spPr/>
      <dgm:t>
        <a:bodyPr/>
        <a:lstStyle/>
        <a:p>
          <a:endParaRPr lang="en-US"/>
        </a:p>
      </dgm:t>
    </dgm:pt>
    <dgm:pt modelId="{88949182-FFC4-4D22-BBB0-8CB5B8EFAD8F}">
      <dgm:prSet/>
      <dgm:spPr/>
      <dgm:t>
        <a:bodyPr/>
        <a:lstStyle/>
        <a:p>
          <a:pPr>
            <a:lnSpc>
              <a:spcPct val="100000"/>
            </a:lnSpc>
          </a:pPr>
          <a:r>
            <a:rPr lang="cs-CZ" dirty="0"/>
            <a:t>.... </a:t>
          </a:r>
          <a:endParaRPr lang="en-US" dirty="0"/>
        </a:p>
      </dgm:t>
    </dgm:pt>
    <dgm:pt modelId="{D34520D0-5043-4AF1-B383-C17C4F7FC18E}" type="parTrans" cxnId="{2A834EBF-92DB-41A2-9323-E0F12570BC94}">
      <dgm:prSet/>
      <dgm:spPr/>
      <dgm:t>
        <a:bodyPr/>
        <a:lstStyle/>
        <a:p>
          <a:endParaRPr lang="en-US"/>
        </a:p>
      </dgm:t>
    </dgm:pt>
    <dgm:pt modelId="{C42A30A8-7BCB-4D29-BE9D-CD6A9CE51FB1}" type="sibTrans" cxnId="{2A834EBF-92DB-41A2-9323-E0F12570BC94}">
      <dgm:prSet/>
      <dgm:spPr/>
      <dgm:t>
        <a:bodyPr/>
        <a:lstStyle/>
        <a:p>
          <a:endParaRPr lang="en-US"/>
        </a:p>
      </dgm:t>
    </dgm:pt>
    <dgm:pt modelId="{2EBE6527-2774-4EAB-895C-EE411FE0963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cs-CZ" sz="1600" b="1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dirty="0">
            <a:solidFill>
              <a:srgbClr val="FF0000"/>
            </a:solidFill>
          </a:endParaRPr>
        </a:p>
      </dgm:t>
    </dgm:pt>
    <dgm:pt modelId="{C2573D99-D652-413C-BB4B-513848BE718D}" type="parTrans" cxnId="{382FD474-F25E-4EDC-AC01-25976738F9E7}">
      <dgm:prSet/>
      <dgm:spPr/>
      <dgm:t>
        <a:bodyPr/>
        <a:lstStyle/>
        <a:p>
          <a:endParaRPr lang="en-US"/>
        </a:p>
      </dgm:t>
    </dgm:pt>
    <dgm:pt modelId="{823CEAB4-2B38-4D20-ACD4-FE2196D319CC}" type="sibTrans" cxnId="{382FD474-F25E-4EDC-AC01-25976738F9E7}">
      <dgm:prSet/>
      <dgm:spPr/>
      <dgm:t>
        <a:bodyPr/>
        <a:lstStyle/>
        <a:p>
          <a:endParaRPr lang="en-US"/>
        </a:p>
      </dgm:t>
    </dgm:pt>
    <dgm:pt modelId="{2B747EBB-875A-46DD-93B4-2AB444346CA1}" type="pres">
      <dgm:prSet presAssocID="{43F49393-4C1E-4F16-B3C6-42BCB32D5CD7}" presName="root" presStyleCnt="0">
        <dgm:presLayoutVars>
          <dgm:dir/>
          <dgm:resizeHandles val="exact"/>
        </dgm:presLayoutVars>
      </dgm:prSet>
      <dgm:spPr/>
    </dgm:pt>
    <dgm:pt modelId="{CF276B63-EF5E-4C1A-BB83-2E7FD91F3B76}" type="pres">
      <dgm:prSet presAssocID="{0B026EEF-1CDC-466D-9D09-A6A76380D43D}" presName="compNode" presStyleCnt="0"/>
      <dgm:spPr/>
    </dgm:pt>
    <dgm:pt modelId="{F97C35E4-A9AF-4EC0-AD50-6B0A80969FB7}" type="pres">
      <dgm:prSet presAssocID="{0B026EEF-1CDC-466D-9D09-A6A76380D43D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NA"/>
        </a:ext>
      </dgm:extLst>
    </dgm:pt>
    <dgm:pt modelId="{1E9BA28D-BA17-4AF5-B6DF-94C6472F6A7A}" type="pres">
      <dgm:prSet presAssocID="{0B026EEF-1CDC-466D-9D09-A6A76380D43D}" presName="spaceRect" presStyleCnt="0"/>
      <dgm:spPr/>
    </dgm:pt>
    <dgm:pt modelId="{6FA8737A-3B90-4714-9CD0-E0D1A8C2C03F}" type="pres">
      <dgm:prSet presAssocID="{0B026EEF-1CDC-466D-9D09-A6A76380D43D}" presName="textRect" presStyleLbl="revTx" presStyleIdx="0" presStyleCnt="6">
        <dgm:presLayoutVars>
          <dgm:chMax val="1"/>
          <dgm:chPref val="1"/>
        </dgm:presLayoutVars>
      </dgm:prSet>
      <dgm:spPr/>
    </dgm:pt>
    <dgm:pt modelId="{87CA5853-2966-451E-A58D-E4ECA10E29FC}" type="pres">
      <dgm:prSet presAssocID="{8B5FFA97-0D8D-4061-AE60-1E3424B9894B}" presName="sibTrans" presStyleCnt="0"/>
      <dgm:spPr/>
    </dgm:pt>
    <dgm:pt modelId="{3719833D-1567-45CA-A065-D23EDBBFC6A6}" type="pres">
      <dgm:prSet presAssocID="{DFF8810E-C931-4118-B001-88BA4E5AB732}" presName="compNode" presStyleCnt="0"/>
      <dgm:spPr/>
    </dgm:pt>
    <dgm:pt modelId="{45A50F0D-2E36-4EFE-8B41-B7B9B0E487C1}" type="pres">
      <dgm:prSet presAssocID="{DFF8810E-C931-4118-B001-88BA4E5AB732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AEBE0BA0-1AAB-4C5A-BFAF-6465046063CA}" type="pres">
      <dgm:prSet presAssocID="{DFF8810E-C931-4118-B001-88BA4E5AB732}" presName="spaceRect" presStyleCnt="0"/>
      <dgm:spPr/>
    </dgm:pt>
    <dgm:pt modelId="{B97B1602-F7E8-4DCB-84B9-FD07D7A64E19}" type="pres">
      <dgm:prSet presAssocID="{DFF8810E-C931-4118-B001-88BA4E5AB732}" presName="textRect" presStyleLbl="revTx" presStyleIdx="1" presStyleCnt="6">
        <dgm:presLayoutVars>
          <dgm:chMax val="1"/>
          <dgm:chPref val="1"/>
        </dgm:presLayoutVars>
      </dgm:prSet>
      <dgm:spPr/>
    </dgm:pt>
    <dgm:pt modelId="{E3AFBEA0-B9F6-418C-B9BA-4CB852C37D1F}" type="pres">
      <dgm:prSet presAssocID="{173F16D8-A40F-4570-9487-41020B6272D1}" presName="sibTrans" presStyleCnt="0"/>
      <dgm:spPr/>
    </dgm:pt>
    <dgm:pt modelId="{43EB255E-BB23-4647-99E1-467AE0906A3D}" type="pres">
      <dgm:prSet presAssocID="{F2916767-3E4F-462C-A6FF-E4CA967D58D2}" presName="compNode" presStyleCnt="0"/>
      <dgm:spPr/>
    </dgm:pt>
    <dgm:pt modelId="{FB6E96BE-27EA-41F4-9C25-F78F46EC9629}" type="pres">
      <dgm:prSet presAssocID="{F2916767-3E4F-462C-A6FF-E4CA967D58D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77FB6ADC-4C66-485A-A6C8-7E3CFF335575}" type="pres">
      <dgm:prSet presAssocID="{F2916767-3E4F-462C-A6FF-E4CA967D58D2}" presName="spaceRect" presStyleCnt="0"/>
      <dgm:spPr/>
    </dgm:pt>
    <dgm:pt modelId="{C7AB1A41-786B-4AD4-A777-C6E463419E0A}" type="pres">
      <dgm:prSet presAssocID="{F2916767-3E4F-462C-A6FF-E4CA967D58D2}" presName="textRect" presStyleLbl="revTx" presStyleIdx="2" presStyleCnt="6">
        <dgm:presLayoutVars>
          <dgm:chMax val="1"/>
          <dgm:chPref val="1"/>
        </dgm:presLayoutVars>
      </dgm:prSet>
      <dgm:spPr/>
    </dgm:pt>
    <dgm:pt modelId="{1D4D3FD8-06C5-4370-BC69-ED9D267868C4}" type="pres">
      <dgm:prSet presAssocID="{900A31B4-8412-45EC-A030-044F3E453BF4}" presName="sibTrans" presStyleCnt="0"/>
      <dgm:spPr/>
    </dgm:pt>
    <dgm:pt modelId="{FAC9A26C-8118-41D3-A53A-4736CEA8F7E2}" type="pres">
      <dgm:prSet presAssocID="{357879DD-90EA-4964-B6F1-F727E23E69B5}" presName="compNode" presStyleCnt="0"/>
      <dgm:spPr/>
    </dgm:pt>
    <dgm:pt modelId="{AB665059-7A45-4370-AD8E-B020A4F4571A}" type="pres">
      <dgm:prSet presAssocID="{357879DD-90EA-4964-B6F1-F727E23E69B5}" presName="iconRect" presStyleLbl="node1" presStyleIdx="3" presStyleCnt="6" custLinFactNeighborX="-185" custLinFactNeighborY="8117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lask"/>
        </a:ext>
      </dgm:extLst>
    </dgm:pt>
    <dgm:pt modelId="{8E89C7D8-4FFE-452A-AF98-1FCCDAD29D4D}" type="pres">
      <dgm:prSet presAssocID="{357879DD-90EA-4964-B6F1-F727E23E69B5}" presName="spaceRect" presStyleCnt="0"/>
      <dgm:spPr/>
    </dgm:pt>
    <dgm:pt modelId="{20589967-8478-4E1B-A1C9-8254B962DCFB}" type="pres">
      <dgm:prSet presAssocID="{357879DD-90EA-4964-B6F1-F727E23E69B5}" presName="textRect" presStyleLbl="revTx" presStyleIdx="3" presStyleCnt="6" custLinFactNeighborX="-1638" custLinFactNeighborY="-2152">
        <dgm:presLayoutVars>
          <dgm:chMax val="1"/>
          <dgm:chPref val="1"/>
        </dgm:presLayoutVars>
      </dgm:prSet>
      <dgm:spPr/>
    </dgm:pt>
    <dgm:pt modelId="{F3D1F9C2-2C45-434E-A170-7AD40B74C755}" type="pres">
      <dgm:prSet presAssocID="{0D04F6EC-638E-4434-8F98-BCB384588B2F}" presName="sibTrans" presStyleCnt="0"/>
      <dgm:spPr/>
    </dgm:pt>
    <dgm:pt modelId="{8DEB0A0F-842B-4981-A4BE-EC323C524758}" type="pres">
      <dgm:prSet presAssocID="{88949182-FFC4-4D22-BBB0-8CB5B8EFAD8F}" presName="compNode" presStyleCnt="0"/>
      <dgm:spPr/>
    </dgm:pt>
    <dgm:pt modelId="{899BA070-B14D-4484-85D3-3372275B0E07}" type="pres">
      <dgm:prSet presAssocID="{88949182-FFC4-4D22-BBB0-8CB5B8EFAD8F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5232428A-3443-472E-8C4E-8D331D648857}" type="pres">
      <dgm:prSet presAssocID="{88949182-FFC4-4D22-BBB0-8CB5B8EFAD8F}" presName="spaceRect" presStyleCnt="0"/>
      <dgm:spPr/>
    </dgm:pt>
    <dgm:pt modelId="{9E1084BB-A6A7-4FB8-BA4B-2C8E52685849}" type="pres">
      <dgm:prSet presAssocID="{88949182-FFC4-4D22-BBB0-8CB5B8EFAD8F}" presName="textRect" presStyleLbl="revTx" presStyleIdx="4" presStyleCnt="6">
        <dgm:presLayoutVars>
          <dgm:chMax val="1"/>
          <dgm:chPref val="1"/>
        </dgm:presLayoutVars>
      </dgm:prSet>
      <dgm:spPr/>
    </dgm:pt>
    <dgm:pt modelId="{6217F779-3C1F-4F89-916A-0584EB977201}" type="pres">
      <dgm:prSet presAssocID="{C42A30A8-7BCB-4D29-BE9D-CD6A9CE51FB1}" presName="sibTrans" presStyleCnt="0"/>
      <dgm:spPr/>
    </dgm:pt>
    <dgm:pt modelId="{AF268FE0-CD6F-47B8-8770-DE46654C2A67}" type="pres">
      <dgm:prSet presAssocID="{2EBE6527-2774-4EAB-895C-EE411FE09639}" presName="compNode" presStyleCnt="0"/>
      <dgm:spPr/>
    </dgm:pt>
    <dgm:pt modelId="{35A24CB7-3673-49FE-8F0C-D80D01DB6B5C}" type="pres">
      <dgm:prSet presAssocID="{2EBE6527-2774-4EAB-895C-EE411FE09639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dd"/>
        </a:ext>
      </dgm:extLst>
    </dgm:pt>
    <dgm:pt modelId="{AD0724E9-50DB-447B-93E7-8F359338AC20}" type="pres">
      <dgm:prSet presAssocID="{2EBE6527-2774-4EAB-895C-EE411FE09639}" presName="spaceRect" presStyleCnt="0"/>
      <dgm:spPr/>
    </dgm:pt>
    <dgm:pt modelId="{047B6282-E1C0-42CE-9E9A-7F420E42B722}" type="pres">
      <dgm:prSet presAssocID="{2EBE6527-2774-4EAB-895C-EE411FE09639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6284BC09-95C6-46A7-8180-E71B7956609A}" srcId="{43F49393-4C1E-4F16-B3C6-42BCB32D5CD7}" destId="{357879DD-90EA-4964-B6F1-F727E23E69B5}" srcOrd="3" destOrd="0" parTransId="{09A8E194-14E6-4524-8FDB-322301F11D58}" sibTransId="{0D04F6EC-638E-4434-8F98-BCB384588B2F}"/>
    <dgm:cxn modelId="{6218E90D-DCEC-4D3D-9DC4-502AE1C91954}" srcId="{43F49393-4C1E-4F16-B3C6-42BCB32D5CD7}" destId="{DFF8810E-C931-4118-B001-88BA4E5AB732}" srcOrd="1" destOrd="0" parTransId="{8BE83ED4-6A9A-4370-BF97-81A8D7A3FE1D}" sibTransId="{173F16D8-A40F-4570-9487-41020B6272D1}"/>
    <dgm:cxn modelId="{A5B6031C-3BA7-1D46-9855-92AFA985C3EF}" type="presOf" srcId="{43F49393-4C1E-4F16-B3C6-42BCB32D5CD7}" destId="{2B747EBB-875A-46DD-93B4-2AB444346CA1}" srcOrd="0" destOrd="0" presId="urn:microsoft.com/office/officeart/2018/2/layout/IconLabelList"/>
    <dgm:cxn modelId="{3BEFAE5C-1488-3F48-8069-40CAD74F19E3}" type="presOf" srcId="{F2916767-3E4F-462C-A6FF-E4CA967D58D2}" destId="{C7AB1A41-786B-4AD4-A777-C6E463419E0A}" srcOrd="0" destOrd="0" presId="urn:microsoft.com/office/officeart/2018/2/layout/IconLabelList"/>
    <dgm:cxn modelId="{CF20B363-3085-854C-ACFF-1FEE09E3FC3C}" type="presOf" srcId="{88949182-FFC4-4D22-BBB0-8CB5B8EFAD8F}" destId="{9E1084BB-A6A7-4FB8-BA4B-2C8E52685849}" srcOrd="0" destOrd="0" presId="urn:microsoft.com/office/officeart/2018/2/layout/IconLabelList"/>
    <dgm:cxn modelId="{8B3FBA49-6532-41E0-92DB-D23872630289}" srcId="{43F49393-4C1E-4F16-B3C6-42BCB32D5CD7}" destId="{F2916767-3E4F-462C-A6FF-E4CA967D58D2}" srcOrd="2" destOrd="0" parTransId="{D47372F4-841C-4792-BD1F-06A02BBDBEC9}" sibTransId="{900A31B4-8412-45EC-A030-044F3E453BF4}"/>
    <dgm:cxn modelId="{E3D7D369-8891-EF49-A406-745C127CEDC6}" type="presOf" srcId="{357879DD-90EA-4964-B6F1-F727E23E69B5}" destId="{20589967-8478-4E1B-A1C9-8254B962DCFB}" srcOrd="0" destOrd="0" presId="urn:microsoft.com/office/officeart/2018/2/layout/IconLabelList"/>
    <dgm:cxn modelId="{9570416D-0E47-0A44-9074-D1C16D464916}" type="presOf" srcId="{DFF8810E-C931-4118-B001-88BA4E5AB732}" destId="{B97B1602-F7E8-4DCB-84B9-FD07D7A64E19}" srcOrd="0" destOrd="0" presId="urn:microsoft.com/office/officeart/2018/2/layout/IconLabelList"/>
    <dgm:cxn modelId="{CB67C051-8B03-42F6-99A3-2B45DA106C9D}" srcId="{43F49393-4C1E-4F16-B3C6-42BCB32D5CD7}" destId="{0B026EEF-1CDC-466D-9D09-A6A76380D43D}" srcOrd="0" destOrd="0" parTransId="{AA6A2998-26CA-42C3-B4E9-E551C9D3889E}" sibTransId="{8B5FFA97-0D8D-4061-AE60-1E3424B9894B}"/>
    <dgm:cxn modelId="{382FD474-F25E-4EDC-AC01-25976738F9E7}" srcId="{43F49393-4C1E-4F16-B3C6-42BCB32D5CD7}" destId="{2EBE6527-2774-4EAB-895C-EE411FE09639}" srcOrd="5" destOrd="0" parTransId="{C2573D99-D652-413C-BB4B-513848BE718D}" sibTransId="{823CEAB4-2B38-4D20-ACD4-FE2196D319CC}"/>
    <dgm:cxn modelId="{D6B69891-1A77-6641-A358-673A8FECB3D1}" type="presOf" srcId="{0B026EEF-1CDC-466D-9D09-A6A76380D43D}" destId="{6FA8737A-3B90-4714-9CD0-E0D1A8C2C03F}" srcOrd="0" destOrd="0" presId="urn:microsoft.com/office/officeart/2018/2/layout/IconLabelList"/>
    <dgm:cxn modelId="{43AF66A8-54E9-7A48-9EF4-A416C66CA592}" type="presOf" srcId="{2EBE6527-2774-4EAB-895C-EE411FE09639}" destId="{047B6282-E1C0-42CE-9E9A-7F420E42B722}" srcOrd="0" destOrd="0" presId="urn:microsoft.com/office/officeart/2018/2/layout/IconLabelList"/>
    <dgm:cxn modelId="{2A834EBF-92DB-41A2-9323-E0F12570BC94}" srcId="{43F49393-4C1E-4F16-B3C6-42BCB32D5CD7}" destId="{88949182-FFC4-4D22-BBB0-8CB5B8EFAD8F}" srcOrd="4" destOrd="0" parTransId="{D34520D0-5043-4AF1-B383-C17C4F7FC18E}" sibTransId="{C42A30A8-7BCB-4D29-BE9D-CD6A9CE51FB1}"/>
    <dgm:cxn modelId="{8ED21276-D487-FE41-B727-F3039F14DA1B}" type="presParOf" srcId="{2B747EBB-875A-46DD-93B4-2AB444346CA1}" destId="{CF276B63-EF5E-4C1A-BB83-2E7FD91F3B76}" srcOrd="0" destOrd="0" presId="urn:microsoft.com/office/officeart/2018/2/layout/IconLabelList"/>
    <dgm:cxn modelId="{0AB4335D-F720-BA4B-9046-B6E1B4136FF9}" type="presParOf" srcId="{CF276B63-EF5E-4C1A-BB83-2E7FD91F3B76}" destId="{F97C35E4-A9AF-4EC0-AD50-6B0A80969FB7}" srcOrd="0" destOrd="0" presId="urn:microsoft.com/office/officeart/2018/2/layout/IconLabelList"/>
    <dgm:cxn modelId="{81D95C85-89EB-4F44-B50E-94A9E72ADD1E}" type="presParOf" srcId="{CF276B63-EF5E-4C1A-BB83-2E7FD91F3B76}" destId="{1E9BA28D-BA17-4AF5-B6DF-94C6472F6A7A}" srcOrd="1" destOrd="0" presId="urn:microsoft.com/office/officeart/2018/2/layout/IconLabelList"/>
    <dgm:cxn modelId="{FF442DF9-1584-6047-8C6C-8B22C5D8BD4E}" type="presParOf" srcId="{CF276B63-EF5E-4C1A-BB83-2E7FD91F3B76}" destId="{6FA8737A-3B90-4714-9CD0-E0D1A8C2C03F}" srcOrd="2" destOrd="0" presId="urn:microsoft.com/office/officeart/2018/2/layout/IconLabelList"/>
    <dgm:cxn modelId="{74FDE378-C3D0-FF46-B299-F73E5FBA4273}" type="presParOf" srcId="{2B747EBB-875A-46DD-93B4-2AB444346CA1}" destId="{87CA5853-2966-451E-A58D-E4ECA10E29FC}" srcOrd="1" destOrd="0" presId="urn:microsoft.com/office/officeart/2018/2/layout/IconLabelList"/>
    <dgm:cxn modelId="{221CC220-1C66-F840-8FEE-E05255E9F799}" type="presParOf" srcId="{2B747EBB-875A-46DD-93B4-2AB444346CA1}" destId="{3719833D-1567-45CA-A065-D23EDBBFC6A6}" srcOrd="2" destOrd="0" presId="urn:microsoft.com/office/officeart/2018/2/layout/IconLabelList"/>
    <dgm:cxn modelId="{9C753F1D-4502-2440-AD89-6C2C7EEE55FC}" type="presParOf" srcId="{3719833D-1567-45CA-A065-D23EDBBFC6A6}" destId="{45A50F0D-2E36-4EFE-8B41-B7B9B0E487C1}" srcOrd="0" destOrd="0" presId="urn:microsoft.com/office/officeart/2018/2/layout/IconLabelList"/>
    <dgm:cxn modelId="{95D153F9-B23F-1D42-AB29-E827066D2F8F}" type="presParOf" srcId="{3719833D-1567-45CA-A065-D23EDBBFC6A6}" destId="{AEBE0BA0-1AAB-4C5A-BFAF-6465046063CA}" srcOrd="1" destOrd="0" presId="urn:microsoft.com/office/officeart/2018/2/layout/IconLabelList"/>
    <dgm:cxn modelId="{7FBB48D8-35E2-4A40-A571-55119D320758}" type="presParOf" srcId="{3719833D-1567-45CA-A065-D23EDBBFC6A6}" destId="{B97B1602-F7E8-4DCB-84B9-FD07D7A64E19}" srcOrd="2" destOrd="0" presId="urn:microsoft.com/office/officeart/2018/2/layout/IconLabelList"/>
    <dgm:cxn modelId="{3830C94C-F0B5-8A4C-8173-0ABB793AD191}" type="presParOf" srcId="{2B747EBB-875A-46DD-93B4-2AB444346CA1}" destId="{E3AFBEA0-B9F6-418C-B9BA-4CB852C37D1F}" srcOrd="3" destOrd="0" presId="urn:microsoft.com/office/officeart/2018/2/layout/IconLabelList"/>
    <dgm:cxn modelId="{48EAEE56-260B-264A-B600-13FCA674CC57}" type="presParOf" srcId="{2B747EBB-875A-46DD-93B4-2AB444346CA1}" destId="{43EB255E-BB23-4647-99E1-467AE0906A3D}" srcOrd="4" destOrd="0" presId="urn:microsoft.com/office/officeart/2018/2/layout/IconLabelList"/>
    <dgm:cxn modelId="{63757F38-AAA0-DA4E-B10C-EAD80251E28E}" type="presParOf" srcId="{43EB255E-BB23-4647-99E1-467AE0906A3D}" destId="{FB6E96BE-27EA-41F4-9C25-F78F46EC9629}" srcOrd="0" destOrd="0" presId="urn:microsoft.com/office/officeart/2018/2/layout/IconLabelList"/>
    <dgm:cxn modelId="{8F135F1E-D274-7541-94DF-ADB772AF6CC0}" type="presParOf" srcId="{43EB255E-BB23-4647-99E1-467AE0906A3D}" destId="{77FB6ADC-4C66-485A-A6C8-7E3CFF335575}" srcOrd="1" destOrd="0" presId="urn:microsoft.com/office/officeart/2018/2/layout/IconLabelList"/>
    <dgm:cxn modelId="{0D444104-FD48-1648-873D-73443F61A0EB}" type="presParOf" srcId="{43EB255E-BB23-4647-99E1-467AE0906A3D}" destId="{C7AB1A41-786B-4AD4-A777-C6E463419E0A}" srcOrd="2" destOrd="0" presId="urn:microsoft.com/office/officeart/2018/2/layout/IconLabelList"/>
    <dgm:cxn modelId="{19ACBA84-241D-4E4D-AC4D-7ADEAB9452DA}" type="presParOf" srcId="{2B747EBB-875A-46DD-93B4-2AB444346CA1}" destId="{1D4D3FD8-06C5-4370-BC69-ED9D267868C4}" srcOrd="5" destOrd="0" presId="urn:microsoft.com/office/officeart/2018/2/layout/IconLabelList"/>
    <dgm:cxn modelId="{58671C3F-185E-C448-9AB3-53BFAA666A70}" type="presParOf" srcId="{2B747EBB-875A-46DD-93B4-2AB444346CA1}" destId="{FAC9A26C-8118-41D3-A53A-4736CEA8F7E2}" srcOrd="6" destOrd="0" presId="urn:microsoft.com/office/officeart/2018/2/layout/IconLabelList"/>
    <dgm:cxn modelId="{EB9C54EC-4A31-A948-8669-9BF7185C6F46}" type="presParOf" srcId="{FAC9A26C-8118-41D3-A53A-4736CEA8F7E2}" destId="{AB665059-7A45-4370-AD8E-B020A4F4571A}" srcOrd="0" destOrd="0" presId="urn:microsoft.com/office/officeart/2018/2/layout/IconLabelList"/>
    <dgm:cxn modelId="{6B71D937-B5EC-7344-9495-2EF64929AF00}" type="presParOf" srcId="{FAC9A26C-8118-41D3-A53A-4736CEA8F7E2}" destId="{8E89C7D8-4FFE-452A-AF98-1FCCDAD29D4D}" srcOrd="1" destOrd="0" presId="urn:microsoft.com/office/officeart/2018/2/layout/IconLabelList"/>
    <dgm:cxn modelId="{9ACF6EA8-7E0B-1643-82C2-96BBDBC0EC38}" type="presParOf" srcId="{FAC9A26C-8118-41D3-A53A-4736CEA8F7E2}" destId="{20589967-8478-4E1B-A1C9-8254B962DCFB}" srcOrd="2" destOrd="0" presId="urn:microsoft.com/office/officeart/2018/2/layout/IconLabelList"/>
    <dgm:cxn modelId="{16096DE9-B467-B446-9194-87D4DE0CA56A}" type="presParOf" srcId="{2B747EBB-875A-46DD-93B4-2AB444346CA1}" destId="{F3D1F9C2-2C45-434E-A170-7AD40B74C755}" srcOrd="7" destOrd="0" presId="urn:microsoft.com/office/officeart/2018/2/layout/IconLabelList"/>
    <dgm:cxn modelId="{C682D9B2-52ED-6D49-BF84-94544CB6CFF4}" type="presParOf" srcId="{2B747EBB-875A-46DD-93B4-2AB444346CA1}" destId="{8DEB0A0F-842B-4981-A4BE-EC323C524758}" srcOrd="8" destOrd="0" presId="urn:microsoft.com/office/officeart/2018/2/layout/IconLabelList"/>
    <dgm:cxn modelId="{618B02CB-4A8D-864A-8B85-FBC0943933A1}" type="presParOf" srcId="{8DEB0A0F-842B-4981-A4BE-EC323C524758}" destId="{899BA070-B14D-4484-85D3-3372275B0E07}" srcOrd="0" destOrd="0" presId="urn:microsoft.com/office/officeart/2018/2/layout/IconLabelList"/>
    <dgm:cxn modelId="{A814EC1F-072A-4F4C-8978-F548D0FB37BA}" type="presParOf" srcId="{8DEB0A0F-842B-4981-A4BE-EC323C524758}" destId="{5232428A-3443-472E-8C4E-8D331D648857}" srcOrd="1" destOrd="0" presId="urn:microsoft.com/office/officeart/2018/2/layout/IconLabelList"/>
    <dgm:cxn modelId="{1A94FC84-A895-B840-9AE6-321828E44567}" type="presParOf" srcId="{8DEB0A0F-842B-4981-A4BE-EC323C524758}" destId="{9E1084BB-A6A7-4FB8-BA4B-2C8E52685849}" srcOrd="2" destOrd="0" presId="urn:microsoft.com/office/officeart/2018/2/layout/IconLabelList"/>
    <dgm:cxn modelId="{A68DCA18-57C7-FC41-A8C1-998DD7D310C3}" type="presParOf" srcId="{2B747EBB-875A-46DD-93B4-2AB444346CA1}" destId="{6217F779-3C1F-4F89-916A-0584EB977201}" srcOrd="9" destOrd="0" presId="urn:microsoft.com/office/officeart/2018/2/layout/IconLabelList"/>
    <dgm:cxn modelId="{DCFEA69E-0BC7-3047-AEB5-1E742B1D510C}" type="presParOf" srcId="{2B747EBB-875A-46DD-93B4-2AB444346CA1}" destId="{AF268FE0-CD6F-47B8-8770-DE46654C2A67}" srcOrd="10" destOrd="0" presId="urn:microsoft.com/office/officeart/2018/2/layout/IconLabelList"/>
    <dgm:cxn modelId="{E59996C7-B5DC-9B4D-8AC7-C2F07B9EDC7C}" type="presParOf" srcId="{AF268FE0-CD6F-47B8-8770-DE46654C2A67}" destId="{35A24CB7-3673-49FE-8F0C-D80D01DB6B5C}" srcOrd="0" destOrd="0" presId="urn:microsoft.com/office/officeart/2018/2/layout/IconLabelList"/>
    <dgm:cxn modelId="{0ED0B82E-9284-8A40-9930-1AA3406FBA94}" type="presParOf" srcId="{AF268FE0-CD6F-47B8-8770-DE46654C2A67}" destId="{AD0724E9-50DB-447B-93E7-8F359338AC20}" srcOrd="1" destOrd="0" presId="urn:microsoft.com/office/officeart/2018/2/layout/IconLabelList"/>
    <dgm:cxn modelId="{1F287B91-A342-7E47-B64F-20CDE969D7D4}" type="presParOf" srcId="{AF268FE0-CD6F-47B8-8770-DE46654C2A67}" destId="{047B6282-E1C0-42CE-9E9A-7F420E42B722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74000CF-0B8B-4798-B6A3-031BB162AE9B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5892CD8-C193-4901-9558-F17CC2902389}">
      <dgm:prSet custT="1"/>
      <dgm:spPr/>
      <dgm:t>
        <a:bodyPr/>
        <a:lstStyle/>
        <a:p>
          <a:r>
            <a:rPr lang="cs-CZ" sz="2800" dirty="0"/>
            <a:t>Když se nedá test založený na </a:t>
          </a:r>
          <a:r>
            <a:rPr lang="cs-CZ" sz="2800" dirty="0" err="1"/>
            <a:t>omics</a:t>
          </a:r>
          <a:r>
            <a:rPr lang="cs-CZ" sz="2800" dirty="0"/>
            <a:t> biomarkerech biologicky odůvodnit, je o to důležitější ho správně VYTVOŘIT a poté správně VALIDOVAT, aby byla zajištěna vědecká spolehlivost! </a:t>
          </a:r>
          <a:endParaRPr lang="en-US" sz="2800" dirty="0"/>
        </a:p>
      </dgm:t>
    </dgm:pt>
    <dgm:pt modelId="{7A4E5427-9C6B-464C-A231-FDBBD4F8F7CC}" type="parTrans" cxnId="{1AB6CEA5-03FE-43DA-9940-4251E55FB9B9}">
      <dgm:prSet/>
      <dgm:spPr/>
      <dgm:t>
        <a:bodyPr/>
        <a:lstStyle/>
        <a:p>
          <a:endParaRPr lang="en-US"/>
        </a:p>
      </dgm:t>
    </dgm:pt>
    <dgm:pt modelId="{0F297C83-E561-4CC9-A94A-831C5AF30FAD}" type="sibTrans" cxnId="{1AB6CEA5-03FE-43DA-9940-4251E55FB9B9}">
      <dgm:prSet/>
      <dgm:spPr/>
      <dgm:t>
        <a:bodyPr/>
        <a:lstStyle/>
        <a:p>
          <a:endParaRPr lang="en-US"/>
        </a:p>
      </dgm:t>
    </dgm:pt>
    <dgm:pt modelId="{3AA11FA8-E3F4-4A86-B654-DD3D7D01F7E8}">
      <dgm:prSet custT="1"/>
      <dgm:spPr/>
      <dgm:t>
        <a:bodyPr/>
        <a:lstStyle/>
        <a:p>
          <a:r>
            <a:rPr lang="cs-CZ" sz="2800" dirty="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2800" dirty="0"/>
        </a:p>
      </dgm:t>
    </dgm:pt>
    <dgm:pt modelId="{5EAF795C-0538-4D4F-BE10-DD310B927F2C}" type="parTrans" cxnId="{1815FCB6-BF92-4804-9704-28523B56F10A}">
      <dgm:prSet/>
      <dgm:spPr/>
      <dgm:t>
        <a:bodyPr/>
        <a:lstStyle/>
        <a:p>
          <a:endParaRPr lang="en-US"/>
        </a:p>
      </dgm:t>
    </dgm:pt>
    <dgm:pt modelId="{72DD4920-1745-4EA3-A53A-18B9DFADD8D8}" type="sibTrans" cxnId="{1815FCB6-BF92-4804-9704-28523B56F10A}">
      <dgm:prSet/>
      <dgm:spPr/>
      <dgm:t>
        <a:bodyPr/>
        <a:lstStyle/>
        <a:p>
          <a:endParaRPr lang="en-US"/>
        </a:p>
      </dgm:t>
    </dgm:pt>
    <dgm:pt modelId="{F01D390C-B42F-4246-BB21-91FF69D76933}" type="pres">
      <dgm:prSet presAssocID="{F74000CF-0B8B-4798-B6A3-031BB162AE9B}" presName="vert0" presStyleCnt="0">
        <dgm:presLayoutVars>
          <dgm:dir/>
          <dgm:animOne val="branch"/>
          <dgm:animLvl val="lvl"/>
        </dgm:presLayoutVars>
      </dgm:prSet>
      <dgm:spPr/>
    </dgm:pt>
    <dgm:pt modelId="{4EB324F3-B1E2-6C45-AA7E-F7E2D26594D4}" type="pres">
      <dgm:prSet presAssocID="{D5892CD8-C193-4901-9558-F17CC2902389}" presName="thickLine" presStyleLbl="alignNode1" presStyleIdx="0" presStyleCnt="2"/>
      <dgm:spPr/>
    </dgm:pt>
    <dgm:pt modelId="{8C75A263-5CB0-824A-BF75-15CB2EAF1FCA}" type="pres">
      <dgm:prSet presAssocID="{D5892CD8-C193-4901-9558-F17CC2902389}" presName="horz1" presStyleCnt="0"/>
      <dgm:spPr/>
    </dgm:pt>
    <dgm:pt modelId="{168B1F92-7FD1-644B-A2A6-08FC671E2875}" type="pres">
      <dgm:prSet presAssocID="{D5892CD8-C193-4901-9558-F17CC2902389}" presName="tx1" presStyleLbl="revTx" presStyleIdx="0" presStyleCnt="2"/>
      <dgm:spPr/>
    </dgm:pt>
    <dgm:pt modelId="{A1E4F3E4-F401-924F-AFE3-926947C95A44}" type="pres">
      <dgm:prSet presAssocID="{D5892CD8-C193-4901-9558-F17CC2902389}" presName="vert1" presStyleCnt="0"/>
      <dgm:spPr/>
    </dgm:pt>
    <dgm:pt modelId="{13E608A6-59D0-064B-9D65-57F5E967BBAB}" type="pres">
      <dgm:prSet presAssocID="{3AA11FA8-E3F4-4A86-B654-DD3D7D01F7E8}" presName="thickLine" presStyleLbl="alignNode1" presStyleIdx="1" presStyleCnt="2"/>
      <dgm:spPr/>
    </dgm:pt>
    <dgm:pt modelId="{B4AEB3E4-AD9A-2C42-A248-A47C175C7244}" type="pres">
      <dgm:prSet presAssocID="{3AA11FA8-E3F4-4A86-B654-DD3D7D01F7E8}" presName="horz1" presStyleCnt="0"/>
      <dgm:spPr/>
    </dgm:pt>
    <dgm:pt modelId="{C50FAE9D-C4DB-4448-970B-7BCC4C5F0706}" type="pres">
      <dgm:prSet presAssocID="{3AA11FA8-E3F4-4A86-B654-DD3D7D01F7E8}" presName="tx1" presStyleLbl="revTx" presStyleIdx="1" presStyleCnt="2"/>
      <dgm:spPr/>
    </dgm:pt>
    <dgm:pt modelId="{B88BA31A-EFA6-3340-99DA-0EA3ED921140}" type="pres">
      <dgm:prSet presAssocID="{3AA11FA8-E3F4-4A86-B654-DD3D7D01F7E8}" presName="vert1" presStyleCnt="0"/>
      <dgm:spPr/>
    </dgm:pt>
  </dgm:ptLst>
  <dgm:cxnLst>
    <dgm:cxn modelId="{75F87D09-A29C-ED4E-ADCB-4D00E3F601F1}" type="presOf" srcId="{F74000CF-0B8B-4798-B6A3-031BB162AE9B}" destId="{F01D390C-B42F-4246-BB21-91FF69D76933}" srcOrd="0" destOrd="0" presId="urn:microsoft.com/office/officeart/2008/layout/LinedList"/>
    <dgm:cxn modelId="{905AEA72-2A4E-6E4E-A510-1722664BF77F}" type="presOf" srcId="{D5892CD8-C193-4901-9558-F17CC2902389}" destId="{168B1F92-7FD1-644B-A2A6-08FC671E2875}" srcOrd="0" destOrd="0" presId="urn:microsoft.com/office/officeart/2008/layout/LinedList"/>
    <dgm:cxn modelId="{0C335E8F-2408-D54A-998E-D1A7A3FDA1E3}" type="presOf" srcId="{3AA11FA8-E3F4-4A86-B654-DD3D7D01F7E8}" destId="{C50FAE9D-C4DB-4448-970B-7BCC4C5F0706}" srcOrd="0" destOrd="0" presId="urn:microsoft.com/office/officeart/2008/layout/LinedList"/>
    <dgm:cxn modelId="{1AB6CEA5-03FE-43DA-9940-4251E55FB9B9}" srcId="{F74000CF-0B8B-4798-B6A3-031BB162AE9B}" destId="{D5892CD8-C193-4901-9558-F17CC2902389}" srcOrd="0" destOrd="0" parTransId="{7A4E5427-9C6B-464C-A231-FDBBD4F8F7CC}" sibTransId="{0F297C83-E561-4CC9-A94A-831C5AF30FAD}"/>
    <dgm:cxn modelId="{1815FCB6-BF92-4804-9704-28523B56F10A}" srcId="{F74000CF-0B8B-4798-B6A3-031BB162AE9B}" destId="{3AA11FA8-E3F4-4A86-B654-DD3D7D01F7E8}" srcOrd="1" destOrd="0" parTransId="{5EAF795C-0538-4D4F-BE10-DD310B927F2C}" sibTransId="{72DD4920-1745-4EA3-A53A-18B9DFADD8D8}"/>
    <dgm:cxn modelId="{019F6F38-CFA1-5844-BD60-E864EA6721DA}" type="presParOf" srcId="{F01D390C-B42F-4246-BB21-91FF69D76933}" destId="{4EB324F3-B1E2-6C45-AA7E-F7E2D26594D4}" srcOrd="0" destOrd="0" presId="urn:microsoft.com/office/officeart/2008/layout/LinedList"/>
    <dgm:cxn modelId="{02A64E8B-D512-A24C-8A32-984EE931F656}" type="presParOf" srcId="{F01D390C-B42F-4246-BB21-91FF69D76933}" destId="{8C75A263-5CB0-824A-BF75-15CB2EAF1FCA}" srcOrd="1" destOrd="0" presId="urn:microsoft.com/office/officeart/2008/layout/LinedList"/>
    <dgm:cxn modelId="{B9CCBBB7-9179-2D48-9F4E-145E3A923D41}" type="presParOf" srcId="{8C75A263-5CB0-824A-BF75-15CB2EAF1FCA}" destId="{168B1F92-7FD1-644B-A2A6-08FC671E2875}" srcOrd="0" destOrd="0" presId="urn:microsoft.com/office/officeart/2008/layout/LinedList"/>
    <dgm:cxn modelId="{DFFE1E81-A155-8149-9C67-790A5F39BE31}" type="presParOf" srcId="{8C75A263-5CB0-824A-BF75-15CB2EAF1FCA}" destId="{A1E4F3E4-F401-924F-AFE3-926947C95A44}" srcOrd="1" destOrd="0" presId="urn:microsoft.com/office/officeart/2008/layout/LinedList"/>
    <dgm:cxn modelId="{91C0ADEF-E44A-6C4A-9C1A-C350F1EF771B}" type="presParOf" srcId="{F01D390C-B42F-4246-BB21-91FF69D76933}" destId="{13E608A6-59D0-064B-9D65-57F5E967BBAB}" srcOrd="2" destOrd="0" presId="urn:microsoft.com/office/officeart/2008/layout/LinedList"/>
    <dgm:cxn modelId="{DB3DDC12-B975-8249-BAFF-FA1ED8E43C2B}" type="presParOf" srcId="{F01D390C-B42F-4246-BB21-91FF69D76933}" destId="{B4AEB3E4-AD9A-2C42-A248-A47C175C7244}" srcOrd="3" destOrd="0" presId="urn:microsoft.com/office/officeart/2008/layout/LinedList"/>
    <dgm:cxn modelId="{4713BF40-4010-DB4F-AD50-46AFD927030C}" type="presParOf" srcId="{B4AEB3E4-AD9A-2C42-A248-A47C175C7244}" destId="{C50FAE9D-C4DB-4448-970B-7BCC4C5F0706}" srcOrd="0" destOrd="0" presId="urn:microsoft.com/office/officeart/2008/layout/LinedList"/>
    <dgm:cxn modelId="{263D85ED-BAA0-D243-8927-BBEC9361A169}" type="presParOf" srcId="{B4AEB3E4-AD9A-2C42-A248-A47C175C7244}" destId="{B88BA31A-EFA6-3340-99DA-0EA3ED921140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12A7611-0509-43BC-A3EB-89F54A08646E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238F9C-F2BB-4CE5-BCC4-CCB1E83AA72C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K dispozici jsou databázové úložiště pro soubory </a:t>
          </a:r>
          <a:r>
            <a:rPr lang="cs-CZ" dirty="0" err="1">
              <a:solidFill>
                <a:schemeClr val="tx1"/>
              </a:solidFill>
            </a:rPr>
            <a:t>omicsových</a:t>
          </a:r>
          <a:r>
            <a:rPr lang="cs-CZ" dirty="0">
              <a:solidFill>
                <a:schemeClr val="tx1"/>
              </a:solidFill>
            </a:rPr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dirty="0">
            <a:solidFill>
              <a:schemeClr val="tx1"/>
            </a:solidFill>
          </a:endParaRPr>
        </a:p>
      </dgm:t>
    </dgm:pt>
    <dgm:pt modelId="{537FE8FE-B819-42F9-AE8F-CB82B8A9DF73}" type="parTrans" cxnId="{1DCA053B-CFA2-42C7-8499-28F57C5AE3A5}">
      <dgm:prSet/>
      <dgm:spPr/>
      <dgm:t>
        <a:bodyPr/>
        <a:lstStyle/>
        <a:p>
          <a:endParaRPr lang="en-US"/>
        </a:p>
      </dgm:t>
    </dgm:pt>
    <dgm:pt modelId="{310CF8E5-7125-43FA-9D0D-4D07D35E1FF7}" type="sibTrans" cxnId="{1DCA053B-CFA2-42C7-8499-28F57C5AE3A5}">
      <dgm:prSet/>
      <dgm:spPr/>
      <dgm:t>
        <a:bodyPr/>
        <a:lstStyle/>
        <a:p>
          <a:endParaRPr lang="en-US"/>
        </a:p>
      </dgm:t>
    </dgm:pt>
    <dgm:pt modelId="{0D97F0AB-B816-44B0-B4D0-857C1916B730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I když nezávislé validační studie jsou drahé, potřeba replikace v </a:t>
          </a:r>
          <a:r>
            <a:rPr lang="cs-CZ" dirty="0" err="1">
              <a:solidFill>
                <a:schemeClr val="tx1"/>
              </a:solidFill>
            </a:rPr>
            <a:t>omicsových</a:t>
          </a:r>
          <a:r>
            <a:rPr lang="cs-CZ" dirty="0">
              <a:solidFill>
                <a:schemeClr val="tx1"/>
              </a:solidFill>
            </a:rPr>
            <a:t> studiích je nutná vzhledem ke složitosti dat, které mohou vést k chybám (od jednoduchých chyb správy dat až po nesprávně navržené výpočetní modely). </a:t>
          </a:r>
          <a:endParaRPr lang="en-US" dirty="0">
            <a:solidFill>
              <a:schemeClr val="tx1"/>
            </a:solidFill>
          </a:endParaRPr>
        </a:p>
      </dgm:t>
    </dgm:pt>
    <dgm:pt modelId="{2C38ED33-47E3-4177-8790-378E8E2C65B2}" type="parTrans" cxnId="{7BAD86C0-0DD9-44C9-B0B8-3F354B51BD10}">
      <dgm:prSet/>
      <dgm:spPr/>
      <dgm:t>
        <a:bodyPr/>
        <a:lstStyle/>
        <a:p>
          <a:endParaRPr lang="en-US"/>
        </a:p>
      </dgm:t>
    </dgm:pt>
    <dgm:pt modelId="{713FFC90-270F-4106-B63D-1F0182A09399}" type="sibTrans" cxnId="{7BAD86C0-0DD9-44C9-B0B8-3F354B51BD10}">
      <dgm:prSet/>
      <dgm:spPr/>
      <dgm:t>
        <a:bodyPr/>
        <a:lstStyle/>
        <a:p>
          <a:endParaRPr lang="en-US"/>
        </a:p>
      </dgm:t>
    </dgm:pt>
    <dgm:pt modelId="{DE00B144-2596-4D29-8672-2181DF06C752}">
      <dgm:prSet/>
      <dgm:spPr/>
      <dgm:t>
        <a:bodyPr/>
        <a:lstStyle/>
        <a:p>
          <a:r>
            <a:rPr lang="cs-CZ" dirty="0">
              <a:solidFill>
                <a:schemeClr val="tx1"/>
              </a:solidFill>
            </a:rPr>
            <a:t>Tato úroveň složitosti neexistuje pro výzkum, vývoj a validaci testů s jedním biomarkerem.</a:t>
          </a:r>
          <a:endParaRPr lang="en-US" dirty="0">
            <a:solidFill>
              <a:schemeClr val="tx1"/>
            </a:solidFill>
          </a:endParaRPr>
        </a:p>
      </dgm:t>
    </dgm:pt>
    <dgm:pt modelId="{218A74A3-F964-441A-8C7E-F207B95CB369}" type="parTrans" cxnId="{FD8EAAFA-DEDD-49E8-B4C8-108A29B38106}">
      <dgm:prSet/>
      <dgm:spPr/>
      <dgm:t>
        <a:bodyPr/>
        <a:lstStyle/>
        <a:p>
          <a:endParaRPr lang="en-US"/>
        </a:p>
      </dgm:t>
    </dgm:pt>
    <dgm:pt modelId="{38E9F52A-E44F-4950-840B-0E3256A0A30C}" type="sibTrans" cxnId="{FD8EAAFA-DEDD-49E8-B4C8-108A29B38106}">
      <dgm:prSet/>
      <dgm:spPr/>
      <dgm:t>
        <a:bodyPr/>
        <a:lstStyle/>
        <a:p>
          <a:endParaRPr lang="en-US"/>
        </a:p>
      </dgm:t>
    </dgm:pt>
    <dgm:pt modelId="{524D3DC0-8BC1-4135-B8EB-E7EEA524A028}" type="pres">
      <dgm:prSet presAssocID="{212A7611-0509-43BC-A3EB-89F54A08646E}" presName="root" presStyleCnt="0">
        <dgm:presLayoutVars>
          <dgm:dir/>
          <dgm:resizeHandles val="exact"/>
        </dgm:presLayoutVars>
      </dgm:prSet>
      <dgm:spPr/>
    </dgm:pt>
    <dgm:pt modelId="{70B88161-F530-4E56-AC89-3D8FF7724A01}" type="pres">
      <dgm:prSet presAssocID="{65238F9C-F2BB-4CE5-BCC4-CCB1E83AA72C}" presName="compNode" presStyleCnt="0"/>
      <dgm:spPr/>
    </dgm:pt>
    <dgm:pt modelId="{BEDB4CBE-5D4A-4B2B-8242-8FA014EA104B}" type="pres">
      <dgm:prSet presAssocID="{65238F9C-F2BB-4CE5-BCC4-CCB1E83AA72C}" presName="bgRect" presStyleLbl="bgShp" presStyleIdx="0" presStyleCnt="3"/>
      <dgm:spPr/>
    </dgm:pt>
    <dgm:pt modelId="{1C35D104-1F76-4975-A436-B702BD812E67}" type="pres">
      <dgm:prSet presAssocID="{65238F9C-F2BB-4CE5-BCC4-CCB1E83AA72C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959C986C-E195-4BE8-B452-477D84867256}" type="pres">
      <dgm:prSet presAssocID="{65238F9C-F2BB-4CE5-BCC4-CCB1E83AA72C}" presName="spaceRect" presStyleCnt="0"/>
      <dgm:spPr/>
    </dgm:pt>
    <dgm:pt modelId="{6DF74DE1-DA99-409C-A640-82B01E4F5B02}" type="pres">
      <dgm:prSet presAssocID="{65238F9C-F2BB-4CE5-BCC4-CCB1E83AA72C}" presName="parTx" presStyleLbl="revTx" presStyleIdx="0" presStyleCnt="3">
        <dgm:presLayoutVars>
          <dgm:chMax val="0"/>
          <dgm:chPref val="0"/>
        </dgm:presLayoutVars>
      </dgm:prSet>
      <dgm:spPr/>
    </dgm:pt>
    <dgm:pt modelId="{7E4AD52A-5853-4B44-83FA-7D09499B284B}" type="pres">
      <dgm:prSet presAssocID="{310CF8E5-7125-43FA-9D0D-4D07D35E1FF7}" presName="sibTrans" presStyleCnt="0"/>
      <dgm:spPr/>
    </dgm:pt>
    <dgm:pt modelId="{2D8433B9-4E0B-40A1-9199-0556DEC951DA}" type="pres">
      <dgm:prSet presAssocID="{0D97F0AB-B816-44B0-B4D0-857C1916B730}" presName="compNode" presStyleCnt="0"/>
      <dgm:spPr/>
    </dgm:pt>
    <dgm:pt modelId="{BB6E37B7-7EF9-45D1-AAF3-E04FEBBB1A10}" type="pres">
      <dgm:prSet presAssocID="{0D97F0AB-B816-44B0-B4D0-857C1916B730}" presName="bgRect" presStyleLbl="bgShp" presStyleIdx="1" presStyleCnt="3"/>
      <dgm:spPr/>
    </dgm:pt>
    <dgm:pt modelId="{382AF2BF-0F28-4E96-8B52-BC8FD5B8C2D4}" type="pres">
      <dgm:prSet presAssocID="{0D97F0AB-B816-44B0-B4D0-857C1916B73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ocessor"/>
        </a:ext>
      </dgm:extLst>
    </dgm:pt>
    <dgm:pt modelId="{3A984286-E7E4-4764-8AD4-C2E38B74A797}" type="pres">
      <dgm:prSet presAssocID="{0D97F0AB-B816-44B0-B4D0-857C1916B730}" presName="spaceRect" presStyleCnt="0"/>
      <dgm:spPr/>
    </dgm:pt>
    <dgm:pt modelId="{117125F1-A009-4CE6-B83C-B2016B5FE765}" type="pres">
      <dgm:prSet presAssocID="{0D97F0AB-B816-44B0-B4D0-857C1916B730}" presName="parTx" presStyleLbl="revTx" presStyleIdx="1" presStyleCnt="3">
        <dgm:presLayoutVars>
          <dgm:chMax val="0"/>
          <dgm:chPref val="0"/>
        </dgm:presLayoutVars>
      </dgm:prSet>
      <dgm:spPr/>
    </dgm:pt>
    <dgm:pt modelId="{94295A19-30DA-4F42-8C04-6650682BDC3C}" type="pres">
      <dgm:prSet presAssocID="{713FFC90-270F-4106-B63D-1F0182A09399}" presName="sibTrans" presStyleCnt="0"/>
      <dgm:spPr/>
    </dgm:pt>
    <dgm:pt modelId="{7DAA0FA7-A8EB-45E9-A525-9F4928DDE08A}" type="pres">
      <dgm:prSet presAssocID="{DE00B144-2596-4D29-8672-2181DF06C752}" presName="compNode" presStyleCnt="0"/>
      <dgm:spPr/>
    </dgm:pt>
    <dgm:pt modelId="{CD06E65C-350C-4565-B0DF-0C9CE53AA3C6}" type="pres">
      <dgm:prSet presAssocID="{DE00B144-2596-4D29-8672-2181DF06C752}" presName="bgRect" presStyleLbl="bgShp" presStyleIdx="2" presStyleCnt="3"/>
      <dgm:spPr/>
    </dgm:pt>
    <dgm:pt modelId="{6DAAF5D0-9626-40F1-8083-0D90773849AB}" type="pres">
      <dgm:prSet presAssocID="{DE00B144-2596-4D29-8672-2181DF06C75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9694FFC9-CF5B-4508-AA8A-73EE26C0D2CD}" type="pres">
      <dgm:prSet presAssocID="{DE00B144-2596-4D29-8672-2181DF06C752}" presName="spaceRect" presStyleCnt="0"/>
      <dgm:spPr/>
    </dgm:pt>
    <dgm:pt modelId="{4C3F01A7-75AB-4353-859B-6EFF51596006}" type="pres">
      <dgm:prSet presAssocID="{DE00B144-2596-4D29-8672-2181DF06C752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DCA053B-CFA2-42C7-8499-28F57C5AE3A5}" srcId="{212A7611-0509-43BC-A3EB-89F54A08646E}" destId="{65238F9C-F2BB-4CE5-BCC4-CCB1E83AA72C}" srcOrd="0" destOrd="0" parTransId="{537FE8FE-B819-42F9-AE8F-CB82B8A9DF73}" sibTransId="{310CF8E5-7125-43FA-9D0D-4D07D35E1FF7}"/>
    <dgm:cxn modelId="{6A96903D-01ED-4DBC-A826-55DE62C2AE2B}" type="presOf" srcId="{DE00B144-2596-4D29-8672-2181DF06C752}" destId="{4C3F01A7-75AB-4353-859B-6EFF51596006}" srcOrd="0" destOrd="0" presId="urn:microsoft.com/office/officeart/2018/2/layout/IconVerticalSolidList"/>
    <dgm:cxn modelId="{1F2BA9A9-038D-465D-8E5D-9B84E696F45B}" type="presOf" srcId="{65238F9C-F2BB-4CE5-BCC4-CCB1E83AA72C}" destId="{6DF74DE1-DA99-409C-A640-82B01E4F5B02}" srcOrd="0" destOrd="0" presId="urn:microsoft.com/office/officeart/2018/2/layout/IconVerticalSolidList"/>
    <dgm:cxn modelId="{7BAD86C0-0DD9-44C9-B0B8-3F354B51BD10}" srcId="{212A7611-0509-43BC-A3EB-89F54A08646E}" destId="{0D97F0AB-B816-44B0-B4D0-857C1916B730}" srcOrd="1" destOrd="0" parTransId="{2C38ED33-47E3-4177-8790-378E8E2C65B2}" sibTransId="{713FFC90-270F-4106-B63D-1F0182A09399}"/>
    <dgm:cxn modelId="{61EC39CA-7214-45B7-A09B-E37E15FA4B05}" type="presOf" srcId="{212A7611-0509-43BC-A3EB-89F54A08646E}" destId="{524D3DC0-8BC1-4135-B8EB-E7EEA524A028}" srcOrd="0" destOrd="0" presId="urn:microsoft.com/office/officeart/2018/2/layout/IconVerticalSolidList"/>
    <dgm:cxn modelId="{7FE56DEA-F14C-4C55-9375-E40A8FD035A4}" type="presOf" srcId="{0D97F0AB-B816-44B0-B4D0-857C1916B730}" destId="{117125F1-A009-4CE6-B83C-B2016B5FE765}" srcOrd="0" destOrd="0" presId="urn:microsoft.com/office/officeart/2018/2/layout/IconVerticalSolidList"/>
    <dgm:cxn modelId="{FD8EAAFA-DEDD-49E8-B4C8-108A29B38106}" srcId="{212A7611-0509-43BC-A3EB-89F54A08646E}" destId="{DE00B144-2596-4D29-8672-2181DF06C752}" srcOrd="2" destOrd="0" parTransId="{218A74A3-F964-441A-8C7E-F207B95CB369}" sibTransId="{38E9F52A-E44F-4950-840B-0E3256A0A30C}"/>
    <dgm:cxn modelId="{DCBEF3D0-D0EC-4AED-B450-1C4E36A265ED}" type="presParOf" srcId="{524D3DC0-8BC1-4135-B8EB-E7EEA524A028}" destId="{70B88161-F530-4E56-AC89-3D8FF7724A01}" srcOrd="0" destOrd="0" presId="urn:microsoft.com/office/officeart/2018/2/layout/IconVerticalSolidList"/>
    <dgm:cxn modelId="{815D65EF-2DCB-4946-9266-DC7B561C3018}" type="presParOf" srcId="{70B88161-F530-4E56-AC89-3D8FF7724A01}" destId="{BEDB4CBE-5D4A-4B2B-8242-8FA014EA104B}" srcOrd="0" destOrd="0" presId="urn:microsoft.com/office/officeart/2018/2/layout/IconVerticalSolidList"/>
    <dgm:cxn modelId="{24195FE5-5103-4DE3-BFE6-C43A0B329ADD}" type="presParOf" srcId="{70B88161-F530-4E56-AC89-3D8FF7724A01}" destId="{1C35D104-1F76-4975-A436-B702BD812E67}" srcOrd="1" destOrd="0" presId="urn:microsoft.com/office/officeart/2018/2/layout/IconVerticalSolidList"/>
    <dgm:cxn modelId="{08922360-71DD-4687-89CC-B0248EC506B0}" type="presParOf" srcId="{70B88161-F530-4E56-AC89-3D8FF7724A01}" destId="{959C986C-E195-4BE8-B452-477D84867256}" srcOrd="2" destOrd="0" presId="urn:microsoft.com/office/officeart/2018/2/layout/IconVerticalSolidList"/>
    <dgm:cxn modelId="{06563BD3-96D9-4928-9AFD-3C637F5B2DF2}" type="presParOf" srcId="{70B88161-F530-4E56-AC89-3D8FF7724A01}" destId="{6DF74DE1-DA99-409C-A640-82B01E4F5B02}" srcOrd="3" destOrd="0" presId="urn:microsoft.com/office/officeart/2018/2/layout/IconVerticalSolidList"/>
    <dgm:cxn modelId="{7A594CEF-2E13-4029-BD05-526F5CD67BE9}" type="presParOf" srcId="{524D3DC0-8BC1-4135-B8EB-E7EEA524A028}" destId="{7E4AD52A-5853-4B44-83FA-7D09499B284B}" srcOrd="1" destOrd="0" presId="urn:microsoft.com/office/officeart/2018/2/layout/IconVerticalSolidList"/>
    <dgm:cxn modelId="{F75A47E4-02F6-461A-921E-060D6CBB852C}" type="presParOf" srcId="{524D3DC0-8BC1-4135-B8EB-E7EEA524A028}" destId="{2D8433B9-4E0B-40A1-9199-0556DEC951DA}" srcOrd="2" destOrd="0" presId="urn:microsoft.com/office/officeart/2018/2/layout/IconVerticalSolidList"/>
    <dgm:cxn modelId="{E208C242-AB0E-4D1A-8047-48F3A988D5D9}" type="presParOf" srcId="{2D8433B9-4E0B-40A1-9199-0556DEC951DA}" destId="{BB6E37B7-7EF9-45D1-AAF3-E04FEBBB1A10}" srcOrd="0" destOrd="0" presId="urn:microsoft.com/office/officeart/2018/2/layout/IconVerticalSolidList"/>
    <dgm:cxn modelId="{18938BD7-3ABE-4F41-B119-BC99EFF919DF}" type="presParOf" srcId="{2D8433B9-4E0B-40A1-9199-0556DEC951DA}" destId="{382AF2BF-0F28-4E96-8B52-BC8FD5B8C2D4}" srcOrd="1" destOrd="0" presId="urn:microsoft.com/office/officeart/2018/2/layout/IconVerticalSolidList"/>
    <dgm:cxn modelId="{E6CE3C59-75B2-4810-A6AE-FA437BE921AF}" type="presParOf" srcId="{2D8433B9-4E0B-40A1-9199-0556DEC951DA}" destId="{3A984286-E7E4-4764-8AD4-C2E38B74A797}" srcOrd="2" destOrd="0" presId="urn:microsoft.com/office/officeart/2018/2/layout/IconVerticalSolidList"/>
    <dgm:cxn modelId="{F1233DF4-9C90-475B-BD86-09015838DABF}" type="presParOf" srcId="{2D8433B9-4E0B-40A1-9199-0556DEC951DA}" destId="{117125F1-A009-4CE6-B83C-B2016B5FE765}" srcOrd="3" destOrd="0" presId="urn:microsoft.com/office/officeart/2018/2/layout/IconVerticalSolidList"/>
    <dgm:cxn modelId="{C2845838-FABC-44A9-BCDC-F2B80E977D1B}" type="presParOf" srcId="{524D3DC0-8BC1-4135-B8EB-E7EEA524A028}" destId="{94295A19-30DA-4F42-8C04-6650682BDC3C}" srcOrd="3" destOrd="0" presId="urn:microsoft.com/office/officeart/2018/2/layout/IconVerticalSolidList"/>
    <dgm:cxn modelId="{DBE90219-F16C-4306-86E4-B612C5BAD664}" type="presParOf" srcId="{524D3DC0-8BC1-4135-B8EB-E7EEA524A028}" destId="{7DAA0FA7-A8EB-45E9-A525-9F4928DDE08A}" srcOrd="4" destOrd="0" presId="urn:microsoft.com/office/officeart/2018/2/layout/IconVerticalSolidList"/>
    <dgm:cxn modelId="{CEE54930-C4E9-4DEF-A447-C4D6E0A39B01}" type="presParOf" srcId="{7DAA0FA7-A8EB-45E9-A525-9F4928DDE08A}" destId="{CD06E65C-350C-4565-B0DF-0C9CE53AA3C6}" srcOrd="0" destOrd="0" presId="urn:microsoft.com/office/officeart/2018/2/layout/IconVerticalSolidList"/>
    <dgm:cxn modelId="{A45088B5-3CFD-4B66-8D69-7CD04B0558E7}" type="presParOf" srcId="{7DAA0FA7-A8EB-45E9-A525-9F4928DDE08A}" destId="{6DAAF5D0-9626-40F1-8083-0D90773849AB}" srcOrd="1" destOrd="0" presId="urn:microsoft.com/office/officeart/2018/2/layout/IconVerticalSolidList"/>
    <dgm:cxn modelId="{79029C14-91A7-4F5F-8E55-63079492936C}" type="presParOf" srcId="{7DAA0FA7-A8EB-45E9-A525-9F4928DDE08A}" destId="{9694FFC9-CF5B-4508-AA8A-73EE26C0D2CD}" srcOrd="2" destOrd="0" presId="urn:microsoft.com/office/officeart/2018/2/layout/IconVerticalSolidList"/>
    <dgm:cxn modelId="{234A2F26-86EC-45DE-9016-A813DE6A6099}" type="presParOf" srcId="{7DAA0FA7-A8EB-45E9-A525-9F4928DDE08A}" destId="{4C3F01A7-75AB-4353-859B-6EFF5159600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9808C832-07EB-4D35-B622-B389E4F5D080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4EE305E-E3CC-4526-84D5-4C9F83C0A5E7}">
      <dgm:prSet/>
      <dgm:spPr/>
      <dgm:t>
        <a:bodyPr/>
        <a:lstStyle/>
        <a:p>
          <a:r>
            <a:rPr lang="cs-CZ"/>
            <a:t>Data obsahují velké množství technického i biologického šumu, který je nutné odstranit</a:t>
          </a:r>
          <a:endParaRPr lang="en-US"/>
        </a:p>
      </dgm:t>
    </dgm:pt>
    <dgm:pt modelId="{DE72A317-0490-40F9-B58D-0A66D654474B}" type="parTrans" cxnId="{DD957D97-E999-40EF-8DAB-AFB06C36CF63}">
      <dgm:prSet/>
      <dgm:spPr/>
      <dgm:t>
        <a:bodyPr/>
        <a:lstStyle/>
        <a:p>
          <a:endParaRPr lang="en-US"/>
        </a:p>
      </dgm:t>
    </dgm:pt>
    <dgm:pt modelId="{51615B2F-BC2B-4132-B0F3-C293FBDAC237}" type="sibTrans" cxnId="{DD957D97-E999-40EF-8DAB-AFB06C36CF63}">
      <dgm:prSet/>
      <dgm:spPr/>
      <dgm:t>
        <a:bodyPr/>
        <a:lstStyle/>
        <a:p>
          <a:endParaRPr lang="en-US"/>
        </a:p>
      </dgm:t>
    </dgm:pt>
    <dgm:pt modelId="{94FC4151-BC08-4C10-B16F-153192570A30}">
      <dgm:prSet/>
      <dgm:spPr/>
      <dgm:t>
        <a:bodyPr/>
        <a:lstStyle/>
        <a:p>
          <a:r>
            <a:rPr lang="cs-CZ"/>
            <a:t>Protože jedno spuštění přístroje obvykle není schopno analyzovat všechny vzorky, vytváří se nežádoucí matoucí efekty (efekty dávky), které je nutno odstranit</a:t>
          </a:r>
          <a:endParaRPr lang="en-US"/>
        </a:p>
      </dgm:t>
    </dgm:pt>
    <dgm:pt modelId="{9CE73EE4-C817-4193-8888-DDDEA2FABC89}" type="parTrans" cxnId="{120CA2E6-6DE1-45AB-A5FB-B9FE497829FD}">
      <dgm:prSet/>
      <dgm:spPr/>
      <dgm:t>
        <a:bodyPr/>
        <a:lstStyle/>
        <a:p>
          <a:endParaRPr lang="en-US"/>
        </a:p>
      </dgm:t>
    </dgm:pt>
    <dgm:pt modelId="{E2D4C4B7-F592-4115-B749-B63FFB514AEF}" type="sibTrans" cxnId="{120CA2E6-6DE1-45AB-A5FB-B9FE497829FD}">
      <dgm:prSet/>
      <dgm:spPr/>
      <dgm:t>
        <a:bodyPr/>
        <a:lstStyle/>
        <a:p>
          <a:endParaRPr lang="en-US"/>
        </a:p>
      </dgm:t>
    </dgm:pt>
    <dgm:pt modelId="{11F528A0-6D8C-4183-9B65-336FC032C296}">
      <dgm:prSet/>
      <dgm:spPr/>
      <dgm:t>
        <a:bodyPr/>
        <a:lstStyle/>
        <a:p>
          <a:r>
            <a:rPr lang="cs-CZ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/>
        </a:p>
      </dgm:t>
    </dgm:pt>
    <dgm:pt modelId="{70BA4F30-4F39-4A53-9C8F-DDDE76E01534}" type="parTrans" cxnId="{07C2FE3E-2A26-4A61-8708-8E4CDD82D1C8}">
      <dgm:prSet/>
      <dgm:spPr/>
      <dgm:t>
        <a:bodyPr/>
        <a:lstStyle/>
        <a:p>
          <a:endParaRPr lang="en-US"/>
        </a:p>
      </dgm:t>
    </dgm:pt>
    <dgm:pt modelId="{5C5F0162-D2D8-43A2-BCB5-7D9EAF652BBB}" type="sibTrans" cxnId="{07C2FE3E-2A26-4A61-8708-8E4CDD82D1C8}">
      <dgm:prSet/>
      <dgm:spPr/>
      <dgm:t>
        <a:bodyPr/>
        <a:lstStyle/>
        <a:p>
          <a:endParaRPr lang="en-US"/>
        </a:p>
      </dgm:t>
    </dgm:pt>
    <dgm:pt modelId="{863F9692-590C-3E4F-BB04-3240260D4F12}" type="pres">
      <dgm:prSet presAssocID="{9808C832-07EB-4D35-B622-B389E4F5D080}" presName="vert0" presStyleCnt="0">
        <dgm:presLayoutVars>
          <dgm:dir/>
          <dgm:animOne val="branch"/>
          <dgm:animLvl val="lvl"/>
        </dgm:presLayoutVars>
      </dgm:prSet>
      <dgm:spPr/>
    </dgm:pt>
    <dgm:pt modelId="{1A942E11-0C0D-584C-A26B-84F140207F5A}" type="pres">
      <dgm:prSet presAssocID="{24EE305E-E3CC-4526-84D5-4C9F83C0A5E7}" presName="thickLine" presStyleLbl="alignNode1" presStyleIdx="0" presStyleCnt="3"/>
      <dgm:spPr/>
    </dgm:pt>
    <dgm:pt modelId="{B18417D1-F614-194A-B8E0-025B305CE66E}" type="pres">
      <dgm:prSet presAssocID="{24EE305E-E3CC-4526-84D5-4C9F83C0A5E7}" presName="horz1" presStyleCnt="0"/>
      <dgm:spPr/>
    </dgm:pt>
    <dgm:pt modelId="{32EF794E-F55D-B044-8378-81D8E3B62FA4}" type="pres">
      <dgm:prSet presAssocID="{24EE305E-E3CC-4526-84D5-4C9F83C0A5E7}" presName="tx1" presStyleLbl="revTx" presStyleIdx="0" presStyleCnt="3"/>
      <dgm:spPr/>
    </dgm:pt>
    <dgm:pt modelId="{798DE0BE-20CA-904C-9D21-F36500344F11}" type="pres">
      <dgm:prSet presAssocID="{24EE305E-E3CC-4526-84D5-4C9F83C0A5E7}" presName="vert1" presStyleCnt="0"/>
      <dgm:spPr/>
    </dgm:pt>
    <dgm:pt modelId="{566639F5-CA71-A543-84C6-CD74C09FA3E1}" type="pres">
      <dgm:prSet presAssocID="{94FC4151-BC08-4C10-B16F-153192570A30}" presName="thickLine" presStyleLbl="alignNode1" presStyleIdx="1" presStyleCnt="3"/>
      <dgm:spPr/>
    </dgm:pt>
    <dgm:pt modelId="{8F3465D6-DC88-7B4C-B594-F8020A09C01D}" type="pres">
      <dgm:prSet presAssocID="{94FC4151-BC08-4C10-B16F-153192570A30}" presName="horz1" presStyleCnt="0"/>
      <dgm:spPr/>
    </dgm:pt>
    <dgm:pt modelId="{35C34DE8-F59B-204F-81B5-1F98553193BF}" type="pres">
      <dgm:prSet presAssocID="{94FC4151-BC08-4C10-B16F-153192570A30}" presName="tx1" presStyleLbl="revTx" presStyleIdx="1" presStyleCnt="3"/>
      <dgm:spPr/>
    </dgm:pt>
    <dgm:pt modelId="{1EB2C514-DB86-EF4B-83D0-D18369730D76}" type="pres">
      <dgm:prSet presAssocID="{94FC4151-BC08-4C10-B16F-153192570A30}" presName="vert1" presStyleCnt="0"/>
      <dgm:spPr/>
    </dgm:pt>
    <dgm:pt modelId="{2A468F2B-E70D-8542-9CFE-E0D6E65437D7}" type="pres">
      <dgm:prSet presAssocID="{11F528A0-6D8C-4183-9B65-336FC032C296}" presName="thickLine" presStyleLbl="alignNode1" presStyleIdx="2" presStyleCnt="3"/>
      <dgm:spPr/>
    </dgm:pt>
    <dgm:pt modelId="{1E0E54C8-8267-784E-9BF1-6C196C455C34}" type="pres">
      <dgm:prSet presAssocID="{11F528A0-6D8C-4183-9B65-336FC032C296}" presName="horz1" presStyleCnt="0"/>
      <dgm:spPr/>
    </dgm:pt>
    <dgm:pt modelId="{ED4A80CB-8647-7C4F-958D-2C2557FFD865}" type="pres">
      <dgm:prSet presAssocID="{11F528A0-6D8C-4183-9B65-336FC032C296}" presName="tx1" presStyleLbl="revTx" presStyleIdx="2" presStyleCnt="3"/>
      <dgm:spPr/>
    </dgm:pt>
    <dgm:pt modelId="{03AE2FD7-658C-AC49-B0B8-B0938A1AE598}" type="pres">
      <dgm:prSet presAssocID="{11F528A0-6D8C-4183-9B65-336FC032C296}" presName="vert1" presStyleCnt="0"/>
      <dgm:spPr/>
    </dgm:pt>
  </dgm:ptLst>
  <dgm:cxnLst>
    <dgm:cxn modelId="{6B66090F-469E-7341-BBE9-BF5157B9AE6E}" type="presOf" srcId="{24EE305E-E3CC-4526-84D5-4C9F83C0A5E7}" destId="{32EF794E-F55D-B044-8378-81D8E3B62FA4}" srcOrd="0" destOrd="0" presId="urn:microsoft.com/office/officeart/2008/layout/LinedList"/>
    <dgm:cxn modelId="{07C2FE3E-2A26-4A61-8708-8E4CDD82D1C8}" srcId="{9808C832-07EB-4D35-B622-B389E4F5D080}" destId="{11F528A0-6D8C-4183-9B65-336FC032C296}" srcOrd="2" destOrd="0" parTransId="{70BA4F30-4F39-4A53-9C8F-DDDE76E01534}" sibTransId="{5C5F0162-D2D8-43A2-BCB5-7D9EAF652BBB}"/>
    <dgm:cxn modelId="{67D92A6A-A8F1-4440-9F0B-A490E623BB7F}" type="presOf" srcId="{94FC4151-BC08-4C10-B16F-153192570A30}" destId="{35C34DE8-F59B-204F-81B5-1F98553193BF}" srcOrd="0" destOrd="0" presId="urn:microsoft.com/office/officeart/2008/layout/LinedList"/>
    <dgm:cxn modelId="{A9A6D97F-885F-0F42-9EA5-E9E62756DFFB}" type="presOf" srcId="{11F528A0-6D8C-4183-9B65-336FC032C296}" destId="{ED4A80CB-8647-7C4F-958D-2C2557FFD865}" srcOrd="0" destOrd="0" presId="urn:microsoft.com/office/officeart/2008/layout/LinedList"/>
    <dgm:cxn modelId="{DD957D97-E999-40EF-8DAB-AFB06C36CF63}" srcId="{9808C832-07EB-4D35-B622-B389E4F5D080}" destId="{24EE305E-E3CC-4526-84D5-4C9F83C0A5E7}" srcOrd="0" destOrd="0" parTransId="{DE72A317-0490-40F9-B58D-0A66D654474B}" sibTransId="{51615B2F-BC2B-4132-B0F3-C293FBDAC237}"/>
    <dgm:cxn modelId="{0C84FFA2-504C-7E46-9D4B-C2F049262311}" type="presOf" srcId="{9808C832-07EB-4D35-B622-B389E4F5D080}" destId="{863F9692-590C-3E4F-BB04-3240260D4F12}" srcOrd="0" destOrd="0" presId="urn:microsoft.com/office/officeart/2008/layout/LinedList"/>
    <dgm:cxn modelId="{120CA2E6-6DE1-45AB-A5FB-B9FE497829FD}" srcId="{9808C832-07EB-4D35-B622-B389E4F5D080}" destId="{94FC4151-BC08-4C10-B16F-153192570A30}" srcOrd="1" destOrd="0" parTransId="{9CE73EE4-C817-4193-8888-DDDEA2FABC89}" sibTransId="{E2D4C4B7-F592-4115-B749-B63FFB514AEF}"/>
    <dgm:cxn modelId="{E181BC5C-3436-A44B-933B-1C9F713F25F1}" type="presParOf" srcId="{863F9692-590C-3E4F-BB04-3240260D4F12}" destId="{1A942E11-0C0D-584C-A26B-84F140207F5A}" srcOrd="0" destOrd="0" presId="urn:microsoft.com/office/officeart/2008/layout/LinedList"/>
    <dgm:cxn modelId="{8A1AE639-0F65-2E4F-9EE4-BB35935BEC83}" type="presParOf" srcId="{863F9692-590C-3E4F-BB04-3240260D4F12}" destId="{B18417D1-F614-194A-B8E0-025B305CE66E}" srcOrd="1" destOrd="0" presId="urn:microsoft.com/office/officeart/2008/layout/LinedList"/>
    <dgm:cxn modelId="{412A294E-190F-F244-A622-65FA73DA7676}" type="presParOf" srcId="{B18417D1-F614-194A-B8E0-025B305CE66E}" destId="{32EF794E-F55D-B044-8378-81D8E3B62FA4}" srcOrd="0" destOrd="0" presId="urn:microsoft.com/office/officeart/2008/layout/LinedList"/>
    <dgm:cxn modelId="{AA3116AE-6CA3-3F45-9BD9-A563503FE13F}" type="presParOf" srcId="{B18417D1-F614-194A-B8E0-025B305CE66E}" destId="{798DE0BE-20CA-904C-9D21-F36500344F11}" srcOrd="1" destOrd="0" presId="urn:microsoft.com/office/officeart/2008/layout/LinedList"/>
    <dgm:cxn modelId="{C2233F00-D46D-9C43-B5DE-523547B6C022}" type="presParOf" srcId="{863F9692-590C-3E4F-BB04-3240260D4F12}" destId="{566639F5-CA71-A543-84C6-CD74C09FA3E1}" srcOrd="2" destOrd="0" presId="urn:microsoft.com/office/officeart/2008/layout/LinedList"/>
    <dgm:cxn modelId="{8751B673-DA94-EE42-B0CA-065CB64A8ED6}" type="presParOf" srcId="{863F9692-590C-3E4F-BB04-3240260D4F12}" destId="{8F3465D6-DC88-7B4C-B594-F8020A09C01D}" srcOrd="3" destOrd="0" presId="urn:microsoft.com/office/officeart/2008/layout/LinedList"/>
    <dgm:cxn modelId="{AFCE35BC-4662-6E41-B11F-800D801898EF}" type="presParOf" srcId="{8F3465D6-DC88-7B4C-B594-F8020A09C01D}" destId="{35C34DE8-F59B-204F-81B5-1F98553193BF}" srcOrd="0" destOrd="0" presId="urn:microsoft.com/office/officeart/2008/layout/LinedList"/>
    <dgm:cxn modelId="{E2EA20EE-C193-3740-A229-5E2D149A2C2F}" type="presParOf" srcId="{8F3465D6-DC88-7B4C-B594-F8020A09C01D}" destId="{1EB2C514-DB86-EF4B-83D0-D18369730D76}" srcOrd="1" destOrd="0" presId="urn:microsoft.com/office/officeart/2008/layout/LinedList"/>
    <dgm:cxn modelId="{C8ECA4C3-339F-4A41-8F3B-185C624F93C5}" type="presParOf" srcId="{863F9692-590C-3E4F-BB04-3240260D4F12}" destId="{2A468F2B-E70D-8542-9CFE-E0D6E65437D7}" srcOrd="4" destOrd="0" presId="urn:microsoft.com/office/officeart/2008/layout/LinedList"/>
    <dgm:cxn modelId="{04ACB6AC-3D67-4B4E-A2CA-B84F26AA83DA}" type="presParOf" srcId="{863F9692-590C-3E4F-BB04-3240260D4F12}" destId="{1E0E54C8-8267-784E-9BF1-6C196C455C34}" srcOrd="5" destOrd="0" presId="urn:microsoft.com/office/officeart/2008/layout/LinedList"/>
    <dgm:cxn modelId="{A110D446-C5D4-3446-A817-7E11623BEFD7}" type="presParOf" srcId="{1E0E54C8-8267-784E-9BF1-6C196C455C34}" destId="{ED4A80CB-8647-7C4F-958D-2C2557FFD865}" srcOrd="0" destOrd="0" presId="urn:microsoft.com/office/officeart/2008/layout/LinedList"/>
    <dgm:cxn modelId="{3519A10F-895C-554A-BA9B-D8491FF0092F}" type="presParOf" srcId="{1E0E54C8-8267-784E-9BF1-6C196C455C34}" destId="{03AE2FD7-658C-AC49-B0B8-B0938A1AE598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D86F335A-13E4-499C-B954-5F7DB83A8E94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C8384C52-E749-4DF2-ABF0-E987E888577C}">
      <dgm:prSet/>
      <dgm:spPr/>
      <dgm:t>
        <a:bodyPr/>
        <a:lstStyle/>
        <a:p>
          <a:r>
            <a:rPr lang="cs-CZ"/>
            <a:t>Jsou často komplexní:</a:t>
          </a:r>
          <a:endParaRPr lang="en-US"/>
        </a:p>
      </dgm:t>
    </dgm:pt>
    <dgm:pt modelId="{563966C9-4365-4F53-A6E7-E050093608F8}" type="parTrans" cxnId="{F2CBFD30-DBD1-4058-8B43-F47E9DFA2738}">
      <dgm:prSet/>
      <dgm:spPr/>
      <dgm:t>
        <a:bodyPr/>
        <a:lstStyle/>
        <a:p>
          <a:endParaRPr lang="en-US"/>
        </a:p>
      </dgm:t>
    </dgm:pt>
    <dgm:pt modelId="{F8FF7E17-96F2-4B44-94D3-82241A7B2468}" type="sibTrans" cxnId="{F2CBFD30-DBD1-4058-8B43-F47E9DFA2738}">
      <dgm:prSet/>
      <dgm:spPr/>
      <dgm:t>
        <a:bodyPr/>
        <a:lstStyle/>
        <a:p>
          <a:endParaRPr lang="en-US"/>
        </a:p>
      </dgm:t>
    </dgm:pt>
    <dgm:pt modelId="{00859409-EDB5-4F5F-BA16-A2C236D14553}">
      <dgm:prSet/>
      <dgm:spPr/>
      <dgm:t>
        <a:bodyPr/>
        <a:lstStyle/>
        <a:p>
          <a:r>
            <a:rPr lang="cs-CZ" b="1" dirty="0"/>
            <a:t>Složené z více charakteristik </a:t>
          </a:r>
          <a:r>
            <a:rPr lang="cs-CZ" dirty="0"/>
            <a:t>(více genů, proteinů…)</a:t>
          </a:r>
          <a:endParaRPr lang="en-US" dirty="0"/>
        </a:p>
      </dgm:t>
    </dgm:pt>
    <dgm:pt modelId="{C4C346A9-D132-465F-8268-53230525AA8F}" type="parTrans" cxnId="{05DB7641-049C-43F8-B164-64FB61CECB6B}">
      <dgm:prSet/>
      <dgm:spPr/>
      <dgm:t>
        <a:bodyPr/>
        <a:lstStyle/>
        <a:p>
          <a:endParaRPr lang="en-US"/>
        </a:p>
      </dgm:t>
    </dgm:pt>
    <dgm:pt modelId="{81B9D3EE-B164-4F9D-8162-ABDAE8A9FB0F}" type="sibTrans" cxnId="{05DB7641-049C-43F8-B164-64FB61CECB6B}">
      <dgm:prSet/>
      <dgm:spPr/>
      <dgm:t>
        <a:bodyPr/>
        <a:lstStyle/>
        <a:p>
          <a:endParaRPr lang="en-US"/>
        </a:p>
      </dgm:t>
    </dgm:pt>
    <dgm:pt modelId="{325D6518-6FA3-4B42-B236-D2F7363AEC34}">
      <dgm:prSet/>
      <dgm:spPr/>
      <dgm:t>
        <a:bodyPr/>
        <a:lstStyle/>
        <a:p>
          <a:r>
            <a:rPr lang="cs-CZ" b="1" dirty="0"/>
            <a:t>Bez</a:t>
          </a:r>
          <a:r>
            <a:rPr lang="cs-CZ" b="0" dirty="0"/>
            <a:t> jasně definovaného </a:t>
          </a:r>
          <a:r>
            <a:rPr lang="cs-CZ" b="1" dirty="0"/>
            <a:t>biologického</a:t>
          </a:r>
          <a:r>
            <a:rPr lang="cs-CZ" b="0" dirty="0"/>
            <a:t> </a:t>
          </a:r>
          <a:r>
            <a:rPr lang="cs-CZ" b="1" dirty="0"/>
            <a:t>zdůvodnění</a:t>
          </a:r>
          <a:endParaRPr lang="en-US" b="1" dirty="0"/>
        </a:p>
      </dgm:t>
    </dgm:pt>
    <dgm:pt modelId="{944566F1-6644-4455-B1AD-3DF91E71B88F}" type="parTrans" cxnId="{49B04FFD-5002-4471-910C-F0202145443E}">
      <dgm:prSet/>
      <dgm:spPr/>
      <dgm:t>
        <a:bodyPr/>
        <a:lstStyle/>
        <a:p>
          <a:endParaRPr lang="en-US"/>
        </a:p>
      </dgm:t>
    </dgm:pt>
    <dgm:pt modelId="{CC3B3823-FB3A-41FA-803E-B416DF1D65FC}" type="sibTrans" cxnId="{49B04FFD-5002-4471-910C-F0202145443E}">
      <dgm:prSet/>
      <dgm:spPr/>
      <dgm:t>
        <a:bodyPr/>
        <a:lstStyle/>
        <a:p>
          <a:endParaRPr lang="en-US"/>
        </a:p>
      </dgm:t>
    </dgm:pt>
    <dgm:pt modelId="{2C616476-677A-44AB-B48C-633AC09B31EF}">
      <dgm:prSet/>
      <dgm:spPr/>
      <dgm:t>
        <a:bodyPr/>
        <a:lstStyle/>
        <a:p>
          <a:r>
            <a:rPr lang="cs-CZ"/>
            <a:t>Pocházejí z dat:</a:t>
          </a:r>
          <a:endParaRPr lang="en-US"/>
        </a:p>
      </dgm:t>
    </dgm:pt>
    <dgm:pt modelId="{6A7FECD5-34B4-48BB-8239-12AD2C795325}" type="parTrans" cxnId="{CA1C0144-7D51-453F-9126-E2788928A642}">
      <dgm:prSet/>
      <dgm:spPr/>
      <dgm:t>
        <a:bodyPr/>
        <a:lstStyle/>
        <a:p>
          <a:endParaRPr lang="en-US"/>
        </a:p>
      </dgm:t>
    </dgm:pt>
    <dgm:pt modelId="{11B4F225-649A-4A67-A9D7-5123619FD36F}" type="sibTrans" cxnId="{CA1C0144-7D51-453F-9126-E2788928A642}">
      <dgm:prSet/>
      <dgm:spPr/>
      <dgm:t>
        <a:bodyPr/>
        <a:lstStyle/>
        <a:p>
          <a:endParaRPr lang="en-US"/>
        </a:p>
      </dgm:t>
    </dgm:pt>
    <dgm:pt modelId="{A631ABD7-B8A0-47BE-9A18-A2CD7FC5E9CD}">
      <dgm:prSet/>
      <dgm:spPr/>
      <dgm:t>
        <a:bodyPr/>
        <a:lstStyle/>
        <a:p>
          <a:r>
            <a:rPr lang="cs-CZ" dirty="0"/>
            <a:t>zatížených </a:t>
          </a:r>
          <a:r>
            <a:rPr lang="cs-CZ" b="1" dirty="0"/>
            <a:t>významným technickým šumem </a:t>
          </a:r>
          <a:r>
            <a:rPr lang="cs-CZ" dirty="0"/>
            <a:t>z různých zdrojů</a:t>
          </a:r>
          <a:endParaRPr lang="en-US" dirty="0"/>
        </a:p>
      </dgm:t>
    </dgm:pt>
    <dgm:pt modelId="{6CBF1B73-E8C2-400C-979F-013F130D290D}" type="parTrans" cxnId="{3ED10534-C87B-41E6-8BDB-F152A8AB09A0}">
      <dgm:prSet/>
      <dgm:spPr/>
      <dgm:t>
        <a:bodyPr/>
        <a:lstStyle/>
        <a:p>
          <a:endParaRPr lang="en-US"/>
        </a:p>
      </dgm:t>
    </dgm:pt>
    <dgm:pt modelId="{73920326-5BA3-4144-B619-7404DF55C88E}" type="sibTrans" cxnId="{3ED10534-C87B-41E6-8BDB-F152A8AB09A0}">
      <dgm:prSet/>
      <dgm:spPr/>
      <dgm:t>
        <a:bodyPr/>
        <a:lstStyle/>
        <a:p>
          <a:endParaRPr lang="en-US"/>
        </a:p>
      </dgm:t>
    </dgm:pt>
    <dgm:pt modelId="{063C3308-5003-4DD0-95E4-9620A545FD2B}">
      <dgm:prSet/>
      <dgm:spPr/>
      <dgm:t>
        <a:bodyPr/>
        <a:lstStyle/>
        <a:p>
          <a:r>
            <a:rPr lang="cs-CZ" dirty="0"/>
            <a:t>analyzovaných </a:t>
          </a:r>
          <a:r>
            <a:rPr lang="cs-CZ" b="1" dirty="0"/>
            <a:t>metodami</a:t>
          </a:r>
          <a:r>
            <a:rPr lang="cs-CZ" dirty="0"/>
            <a:t>, které </a:t>
          </a:r>
          <a:r>
            <a:rPr lang="cs-CZ" b="1" dirty="0"/>
            <a:t>nejsou standardizované</a:t>
          </a:r>
          <a:endParaRPr lang="en-US" b="1" dirty="0"/>
        </a:p>
      </dgm:t>
    </dgm:pt>
    <dgm:pt modelId="{1BB16EB7-5BF7-4F01-8750-E43504B947BD}" type="parTrans" cxnId="{F328CC39-1A5A-4AEA-802B-F67915FD3881}">
      <dgm:prSet/>
      <dgm:spPr/>
      <dgm:t>
        <a:bodyPr/>
        <a:lstStyle/>
        <a:p>
          <a:endParaRPr lang="en-US"/>
        </a:p>
      </dgm:t>
    </dgm:pt>
    <dgm:pt modelId="{106BBB20-CDF0-4376-A405-422951C40705}" type="sibTrans" cxnId="{F328CC39-1A5A-4AEA-802B-F67915FD3881}">
      <dgm:prSet/>
      <dgm:spPr/>
      <dgm:t>
        <a:bodyPr/>
        <a:lstStyle/>
        <a:p>
          <a:endParaRPr lang="en-US"/>
        </a:p>
      </dgm:t>
    </dgm:pt>
    <dgm:pt modelId="{6EE19317-7394-45BB-B764-E6C6FA37FEC2}">
      <dgm:prSet/>
      <dgm:spPr/>
      <dgm:t>
        <a:bodyPr/>
        <a:lstStyle/>
        <a:p>
          <a:r>
            <a:rPr lang="cs-CZ" dirty="0"/>
            <a:t>které jsou pouze </a:t>
          </a:r>
          <a:r>
            <a:rPr lang="cs-CZ" b="1" dirty="0"/>
            <a:t>korelované</a:t>
          </a:r>
          <a:r>
            <a:rPr lang="cs-CZ" dirty="0"/>
            <a:t> s měřenou proměnnou (např. nejsou koncentrace ani počty molekul)</a:t>
          </a:r>
          <a:endParaRPr lang="en-US" dirty="0"/>
        </a:p>
      </dgm:t>
    </dgm:pt>
    <dgm:pt modelId="{7A33162B-7131-4B2E-91DF-B16666DFC9C5}" type="parTrans" cxnId="{9D4EED59-F923-432A-9486-F7D78EAA956A}">
      <dgm:prSet/>
      <dgm:spPr/>
      <dgm:t>
        <a:bodyPr/>
        <a:lstStyle/>
        <a:p>
          <a:endParaRPr lang="en-US"/>
        </a:p>
      </dgm:t>
    </dgm:pt>
    <dgm:pt modelId="{FBB0B036-CACD-424F-AC0C-4E346EB118E9}" type="sibTrans" cxnId="{9D4EED59-F923-432A-9486-F7D78EAA956A}">
      <dgm:prSet/>
      <dgm:spPr/>
      <dgm:t>
        <a:bodyPr/>
        <a:lstStyle/>
        <a:p>
          <a:endParaRPr lang="en-US"/>
        </a:p>
      </dgm:t>
    </dgm:pt>
    <dgm:pt modelId="{1C91525E-972B-4748-BD22-ECB4A4B8947D}">
      <dgm:prSet/>
      <dgm:spPr/>
      <dgm:t>
        <a:bodyPr/>
        <a:lstStyle/>
        <a:p>
          <a:r>
            <a:rPr lang="cs-CZ" dirty="0"/>
            <a:t>které jsou </a:t>
          </a:r>
          <a:r>
            <a:rPr lang="cs-CZ" b="1" dirty="0"/>
            <a:t>komplexní</a:t>
          </a:r>
          <a:r>
            <a:rPr lang="cs-CZ" dirty="0"/>
            <a:t> a </a:t>
          </a:r>
          <a:r>
            <a:rPr lang="cs-CZ" b="1" dirty="0"/>
            <a:t>obtížně se sdílejí</a:t>
          </a:r>
          <a:endParaRPr lang="en-US" b="1" dirty="0"/>
        </a:p>
      </dgm:t>
    </dgm:pt>
    <dgm:pt modelId="{B82A2112-2D6C-4706-AECA-705FA14C5B5C}" type="parTrans" cxnId="{483188F9-872B-43D1-A303-3EFE52194580}">
      <dgm:prSet/>
      <dgm:spPr/>
      <dgm:t>
        <a:bodyPr/>
        <a:lstStyle/>
        <a:p>
          <a:endParaRPr lang="en-US"/>
        </a:p>
      </dgm:t>
    </dgm:pt>
    <dgm:pt modelId="{9FEF338C-7A77-45A1-BC83-341E333B2502}" type="sibTrans" cxnId="{483188F9-872B-43D1-A303-3EFE52194580}">
      <dgm:prSet/>
      <dgm:spPr/>
      <dgm:t>
        <a:bodyPr/>
        <a:lstStyle/>
        <a:p>
          <a:endParaRPr lang="en-US"/>
        </a:p>
      </dgm:t>
    </dgm:pt>
    <dgm:pt modelId="{1434CB6B-6A43-DA49-9A8E-14B766977F4B}" type="pres">
      <dgm:prSet presAssocID="{D86F335A-13E4-499C-B954-5F7DB83A8E94}" presName="linear" presStyleCnt="0">
        <dgm:presLayoutVars>
          <dgm:dir/>
          <dgm:animLvl val="lvl"/>
          <dgm:resizeHandles val="exact"/>
        </dgm:presLayoutVars>
      </dgm:prSet>
      <dgm:spPr/>
    </dgm:pt>
    <dgm:pt modelId="{A59515DC-4944-7C43-BFCE-3D1227510533}" type="pres">
      <dgm:prSet presAssocID="{C8384C52-E749-4DF2-ABF0-E987E888577C}" presName="parentLin" presStyleCnt="0"/>
      <dgm:spPr/>
    </dgm:pt>
    <dgm:pt modelId="{425D765B-A919-CD4B-8D27-877D1AB59B80}" type="pres">
      <dgm:prSet presAssocID="{C8384C52-E749-4DF2-ABF0-E987E888577C}" presName="parentLeftMargin" presStyleLbl="node1" presStyleIdx="0" presStyleCnt="2"/>
      <dgm:spPr/>
    </dgm:pt>
    <dgm:pt modelId="{32C402C3-E017-A34E-B476-2803CB696395}" type="pres">
      <dgm:prSet presAssocID="{C8384C52-E749-4DF2-ABF0-E987E888577C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1925ACA4-7EEF-D948-8B53-1C2288EEDC5D}" type="pres">
      <dgm:prSet presAssocID="{C8384C52-E749-4DF2-ABF0-E987E888577C}" presName="negativeSpace" presStyleCnt="0"/>
      <dgm:spPr/>
    </dgm:pt>
    <dgm:pt modelId="{2692CBAB-978C-9041-92D6-0FD026EFC27D}" type="pres">
      <dgm:prSet presAssocID="{C8384C52-E749-4DF2-ABF0-E987E888577C}" presName="childText" presStyleLbl="conFgAcc1" presStyleIdx="0" presStyleCnt="2">
        <dgm:presLayoutVars>
          <dgm:bulletEnabled val="1"/>
        </dgm:presLayoutVars>
      </dgm:prSet>
      <dgm:spPr/>
    </dgm:pt>
    <dgm:pt modelId="{3A4315CA-553A-8E41-93AE-41B0AEFD6258}" type="pres">
      <dgm:prSet presAssocID="{F8FF7E17-96F2-4B44-94D3-82241A7B2468}" presName="spaceBetweenRectangles" presStyleCnt="0"/>
      <dgm:spPr/>
    </dgm:pt>
    <dgm:pt modelId="{4896D204-E9E5-0C4E-8EEA-E83393AC9240}" type="pres">
      <dgm:prSet presAssocID="{2C616476-677A-44AB-B48C-633AC09B31EF}" presName="parentLin" presStyleCnt="0"/>
      <dgm:spPr/>
    </dgm:pt>
    <dgm:pt modelId="{C58FDBB0-9824-8F4A-AE3D-C537BE4B1782}" type="pres">
      <dgm:prSet presAssocID="{2C616476-677A-44AB-B48C-633AC09B31EF}" presName="parentLeftMargin" presStyleLbl="node1" presStyleIdx="0" presStyleCnt="2"/>
      <dgm:spPr/>
    </dgm:pt>
    <dgm:pt modelId="{0CE8BAA7-D18D-E948-AC42-CC28B0D265AB}" type="pres">
      <dgm:prSet presAssocID="{2C616476-677A-44AB-B48C-633AC09B31EF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A2FA60D6-31C2-E146-A6E7-418FADA49490}" type="pres">
      <dgm:prSet presAssocID="{2C616476-677A-44AB-B48C-633AC09B31EF}" presName="negativeSpace" presStyleCnt="0"/>
      <dgm:spPr/>
    </dgm:pt>
    <dgm:pt modelId="{FA7B8891-9A99-2C4E-88DF-F15342D73592}" type="pres">
      <dgm:prSet presAssocID="{2C616476-677A-44AB-B48C-633AC09B31EF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88158D0D-164D-AF4A-9019-441589D6D0B2}" type="presOf" srcId="{A631ABD7-B8A0-47BE-9A18-A2CD7FC5E9CD}" destId="{FA7B8891-9A99-2C4E-88DF-F15342D73592}" srcOrd="0" destOrd="0" presId="urn:microsoft.com/office/officeart/2005/8/layout/list1"/>
    <dgm:cxn modelId="{F475751D-C4DD-CF4C-989B-75AAEC1510D0}" type="presOf" srcId="{C8384C52-E749-4DF2-ABF0-E987E888577C}" destId="{32C402C3-E017-A34E-B476-2803CB696395}" srcOrd="1" destOrd="0" presId="urn:microsoft.com/office/officeart/2005/8/layout/list1"/>
    <dgm:cxn modelId="{F2CBFD30-DBD1-4058-8B43-F47E9DFA2738}" srcId="{D86F335A-13E4-499C-B954-5F7DB83A8E94}" destId="{C8384C52-E749-4DF2-ABF0-E987E888577C}" srcOrd="0" destOrd="0" parTransId="{563966C9-4365-4F53-A6E7-E050093608F8}" sibTransId="{F8FF7E17-96F2-4B44-94D3-82241A7B2468}"/>
    <dgm:cxn modelId="{272DD233-611C-4149-85E8-1D851EABB9C6}" type="presOf" srcId="{C8384C52-E749-4DF2-ABF0-E987E888577C}" destId="{425D765B-A919-CD4B-8D27-877D1AB59B80}" srcOrd="0" destOrd="0" presId="urn:microsoft.com/office/officeart/2005/8/layout/list1"/>
    <dgm:cxn modelId="{3ED10534-C87B-41E6-8BDB-F152A8AB09A0}" srcId="{2C616476-677A-44AB-B48C-633AC09B31EF}" destId="{A631ABD7-B8A0-47BE-9A18-A2CD7FC5E9CD}" srcOrd="0" destOrd="0" parTransId="{6CBF1B73-E8C2-400C-979F-013F130D290D}" sibTransId="{73920326-5BA3-4144-B619-7404DF55C88E}"/>
    <dgm:cxn modelId="{6E2FC935-446E-4743-8193-0D70123CB79B}" type="presOf" srcId="{D86F335A-13E4-499C-B954-5F7DB83A8E94}" destId="{1434CB6B-6A43-DA49-9A8E-14B766977F4B}" srcOrd="0" destOrd="0" presId="urn:microsoft.com/office/officeart/2005/8/layout/list1"/>
    <dgm:cxn modelId="{B2DAD035-0972-1A49-BE66-82BDBA48057A}" type="presOf" srcId="{2C616476-677A-44AB-B48C-633AC09B31EF}" destId="{C58FDBB0-9824-8F4A-AE3D-C537BE4B1782}" srcOrd="0" destOrd="0" presId="urn:microsoft.com/office/officeart/2005/8/layout/list1"/>
    <dgm:cxn modelId="{F328CC39-1A5A-4AEA-802B-F67915FD3881}" srcId="{2C616476-677A-44AB-B48C-633AC09B31EF}" destId="{063C3308-5003-4DD0-95E4-9620A545FD2B}" srcOrd="1" destOrd="0" parTransId="{1BB16EB7-5BF7-4F01-8750-E43504B947BD}" sibTransId="{106BBB20-CDF0-4376-A405-422951C40705}"/>
    <dgm:cxn modelId="{05DB7641-049C-43F8-B164-64FB61CECB6B}" srcId="{C8384C52-E749-4DF2-ABF0-E987E888577C}" destId="{00859409-EDB5-4F5F-BA16-A2C236D14553}" srcOrd="0" destOrd="0" parTransId="{C4C346A9-D132-465F-8268-53230525AA8F}" sibTransId="{81B9D3EE-B164-4F9D-8162-ABDAE8A9FB0F}"/>
    <dgm:cxn modelId="{CA1C0144-7D51-453F-9126-E2788928A642}" srcId="{D86F335A-13E4-499C-B954-5F7DB83A8E94}" destId="{2C616476-677A-44AB-B48C-633AC09B31EF}" srcOrd="1" destOrd="0" parTransId="{6A7FECD5-34B4-48BB-8239-12AD2C795325}" sibTransId="{11B4F225-649A-4A67-A9D7-5123619FD36F}"/>
    <dgm:cxn modelId="{B483DF44-AD86-5E44-8C1A-AD7368BDFBDF}" type="presOf" srcId="{063C3308-5003-4DD0-95E4-9620A545FD2B}" destId="{FA7B8891-9A99-2C4E-88DF-F15342D73592}" srcOrd="0" destOrd="1" presId="urn:microsoft.com/office/officeart/2005/8/layout/list1"/>
    <dgm:cxn modelId="{7F7B6074-1528-6E4F-9943-C45052AF12A6}" type="presOf" srcId="{1C91525E-972B-4748-BD22-ECB4A4B8947D}" destId="{FA7B8891-9A99-2C4E-88DF-F15342D73592}" srcOrd="0" destOrd="3" presId="urn:microsoft.com/office/officeart/2005/8/layout/list1"/>
    <dgm:cxn modelId="{9D4EED59-F923-432A-9486-F7D78EAA956A}" srcId="{2C616476-677A-44AB-B48C-633AC09B31EF}" destId="{6EE19317-7394-45BB-B764-E6C6FA37FEC2}" srcOrd="2" destOrd="0" parTransId="{7A33162B-7131-4B2E-91DF-B16666DFC9C5}" sibTransId="{FBB0B036-CACD-424F-AC0C-4E346EB118E9}"/>
    <dgm:cxn modelId="{F2F6437C-1B3E-FF42-9CF9-266CEE70A18B}" type="presOf" srcId="{00859409-EDB5-4F5F-BA16-A2C236D14553}" destId="{2692CBAB-978C-9041-92D6-0FD026EFC27D}" srcOrd="0" destOrd="0" presId="urn:microsoft.com/office/officeart/2005/8/layout/list1"/>
    <dgm:cxn modelId="{AA5E288E-EE55-7E49-A14A-E69F21AF6960}" type="presOf" srcId="{325D6518-6FA3-4B42-B236-D2F7363AEC34}" destId="{2692CBAB-978C-9041-92D6-0FD026EFC27D}" srcOrd="0" destOrd="1" presId="urn:microsoft.com/office/officeart/2005/8/layout/list1"/>
    <dgm:cxn modelId="{5C4E34CA-71F6-F047-9688-7EE8E6A922B9}" type="presOf" srcId="{2C616476-677A-44AB-B48C-633AC09B31EF}" destId="{0CE8BAA7-D18D-E948-AC42-CC28B0D265AB}" srcOrd="1" destOrd="0" presId="urn:microsoft.com/office/officeart/2005/8/layout/list1"/>
    <dgm:cxn modelId="{A0DBA8D5-1815-EB4A-9278-2B36E88B954D}" type="presOf" srcId="{6EE19317-7394-45BB-B764-E6C6FA37FEC2}" destId="{FA7B8891-9A99-2C4E-88DF-F15342D73592}" srcOrd="0" destOrd="2" presId="urn:microsoft.com/office/officeart/2005/8/layout/list1"/>
    <dgm:cxn modelId="{483188F9-872B-43D1-A303-3EFE52194580}" srcId="{2C616476-677A-44AB-B48C-633AC09B31EF}" destId="{1C91525E-972B-4748-BD22-ECB4A4B8947D}" srcOrd="3" destOrd="0" parTransId="{B82A2112-2D6C-4706-AECA-705FA14C5B5C}" sibTransId="{9FEF338C-7A77-45A1-BC83-341E333B2502}"/>
    <dgm:cxn modelId="{49B04FFD-5002-4471-910C-F0202145443E}" srcId="{C8384C52-E749-4DF2-ABF0-E987E888577C}" destId="{325D6518-6FA3-4B42-B236-D2F7363AEC34}" srcOrd="1" destOrd="0" parTransId="{944566F1-6644-4455-B1AD-3DF91E71B88F}" sibTransId="{CC3B3823-FB3A-41FA-803E-B416DF1D65FC}"/>
    <dgm:cxn modelId="{7D8BB89A-D3CA-F04D-966F-EB0F62C711EE}" type="presParOf" srcId="{1434CB6B-6A43-DA49-9A8E-14B766977F4B}" destId="{A59515DC-4944-7C43-BFCE-3D1227510533}" srcOrd="0" destOrd="0" presId="urn:microsoft.com/office/officeart/2005/8/layout/list1"/>
    <dgm:cxn modelId="{94082640-FA82-EB4E-AD78-06C1C4AAF7BD}" type="presParOf" srcId="{A59515DC-4944-7C43-BFCE-3D1227510533}" destId="{425D765B-A919-CD4B-8D27-877D1AB59B80}" srcOrd="0" destOrd="0" presId="urn:microsoft.com/office/officeart/2005/8/layout/list1"/>
    <dgm:cxn modelId="{019312EA-501A-7643-B093-66F902542F75}" type="presParOf" srcId="{A59515DC-4944-7C43-BFCE-3D1227510533}" destId="{32C402C3-E017-A34E-B476-2803CB696395}" srcOrd="1" destOrd="0" presId="urn:microsoft.com/office/officeart/2005/8/layout/list1"/>
    <dgm:cxn modelId="{128962A1-1EC4-0546-A043-9C322122B06F}" type="presParOf" srcId="{1434CB6B-6A43-DA49-9A8E-14B766977F4B}" destId="{1925ACA4-7EEF-D948-8B53-1C2288EEDC5D}" srcOrd="1" destOrd="0" presId="urn:microsoft.com/office/officeart/2005/8/layout/list1"/>
    <dgm:cxn modelId="{AEBC4752-7A09-434B-AB19-36FCD25D96A6}" type="presParOf" srcId="{1434CB6B-6A43-DA49-9A8E-14B766977F4B}" destId="{2692CBAB-978C-9041-92D6-0FD026EFC27D}" srcOrd="2" destOrd="0" presId="urn:microsoft.com/office/officeart/2005/8/layout/list1"/>
    <dgm:cxn modelId="{5500EECE-5D10-AF4F-94CB-2CFF7F974A90}" type="presParOf" srcId="{1434CB6B-6A43-DA49-9A8E-14B766977F4B}" destId="{3A4315CA-553A-8E41-93AE-41B0AEFD6258}" srcOrd="3" destOrd="0" presId="urn:microsoft.com/office/officeart/2005/8/layout/list1"/>
    <dgm:cxn modelId="{C0346320-6FED-D747-9530-BB02F93F47AC}" type="presParOf" srcId="{1434CB6B-6A43-DA49-9A8E-14B766977F4B}" destId="{4896D204-E9E5-0C4E-8EEA-E83393AC9240}" srcOrd="4" destOrd="0" presId="urn:microsoft.com/office/officeart/2005/8/layout/list1"/>
    <dgm:cxn modelId="{72266200-32E8-DD4A-8EA8-2725CC2DB894}" type="presParOf" srcId="{4896D204-E9E5-0C4E-8EEA-E83393AC9240}" destId="{C58FDBB0-9824-8F4A-AE3D-C537BE4B1782}" srcOrd="0" destOrd="0" presId="urn:microsoft.com/office/officeart/2005/8/layout/list1"/>
    <dgm:cxn modelId="{A60F0650-46FA-3149-A22D-7E5012FF384C}" type="presParOf" srcId="{4896D204-E9E5-0C4E-8EEA-E83393AC9240}" destId="{0CE8BAA7-D18D-E948-AC42-CC28B0D265AB}" srcOrd="1" destOrd="0" presId="urn:microsoft.com/office/officeart/2005/8/layout/list1"/>
    <dgm:cxn modelId="{4BD6B792-6D92-F741-AD5D-02E42E41CD61}" type="presParOf" srcId="{1434CB6B-6A43-DA49-9A8E-14B766977F4B}" destId="{A2FA60D6-31C2-E146-A6E7-418FADA49490}" srcOrd="5" destOrd="0" presId="urn:microsoft.com/office/officeart/2005/8/layout/list1"/>
    <dgm:cxn modelId="{BD081F33-3624-6A44-91C1-A0D5CF426158}" type="presParOf" srcId="{1434CB6B-6A43-DA49-9A8E-14B766977F4B}" destId="{FA7B8891-9A99-2C4E-88DF-F15342D73592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EF8B0-8062-4F98-85ED-D49D96EE8CAF}" type="doc">
      <dgm:prSet loTypeId="urn:microsoft.com/office/officeart/2008/layout/LinedList" loCatId="list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CB9380EA-94B2-41D8-B06A-AF407A10EC0F}">
      <dgm:prSet/>
      <dgm:spPr/>
      <dgm:t>
        <a:bodyPr/>
        <a:lstStyle/>
        <a:p>
          <a:r>
            <a:rPr lang="en-US" dirty="0" err="1"/>
            <a:t>Obsahují</a:t>
          </a:r>
          <a:r>
            <a:rPr lang="en-US" dirty="0"/>
            <a:t> </a:t>
          </a:r>
          <a:r>
            <a:rPr lang="en-US" b="1" dirty="0" err="1"/>
            <a:t>množství</a:t>
          </a:r>
          <a:r>
            <a:rPr lang="en-US" b="1" dirty="0"/>
            <a:t> </a:t>
          </a:r>
          <a:r>
            <a:rPr lang="en-US" b="1" dirty="0" err="1"/>
            <a:t>šumu</a:t>
          </a:r>
          <a:r>
            <a:rPr lang="en-US" b="1" dirty="0"/>
            <a:t> </a:t>
          </a:r>
          <a:r>
            <a:rPr lang="en-US" dirty="0"/>
            <a:t>(</a:t>
          </a:r>
          <a:r>
            <a:rPr lang="en-US" dirty="0" err="1"/>
            <a:t>technická</a:t>
          </a:r>
          <a:r>
            <a:rPr lang="en-US" dirty="0"/>
            <a:t> </a:t>
          </a:r>
          <a:r>
            <a:rPr lang="en-US" dirty="0" err="1"/>
            <a:t>i</a:t>
          </a:r>
          <a:r>
            <a:rPr lang="en-US" dirty="0"/>
            <a:t> </a:t>
          </a:r>
          <a:r>
            <a:rPr lang="en-US" dirty="0" err="1"/>
            <a:t>biologická</a:t>
          </a:r>
          <a:r>
            <a:rPr lang="en-US" dirty="0"/>
            <a:t> </a:t>
          </a:r>
          <a:r>
            <a:rPr lang="en-US" dirty="0" err="1"/>
            <a:t>variabilita</a:t>
          </a:r>
          <a:r>
            <a:rPr lang="en-US" dirty="0"/>
            <a:t>)</a:t>
          </a:r>
        </a:p>
      </dgm:t>
    </dgm:pt>
    <dgm:pt modelId="{0C5465BD-9260-4E36-8939-31CC01575C7B}" type="parTrans" cxnId="{021BF16E-B6B1-48F2-818D-BCAA51F8264F}">
      <dgm:prSet/>
      <dgm:spPr/>
      <dgm:t>
        <a:bodyPr/>
        <a:lstStyle/>
        <a:p>
          <a:endParaRPr lang="en-US"/>
        </a:p>
      </dgm:t>
    </dgm:pt>
    <dgm:pt modelId="{D3505BF6-1132-4C52-BAD4-1E69A42128CF}" type="sibTrans" cxnId="{021BF16E-B6B1-48F2-818D-BCAA51F8264F}">
      <dgm:prSet/>
      <dgm:spPr/>
      <dgm:t>
        <a:bodyPr/>
        <a:lstStyle/>
        <a:p>
          <a:endParaRPr lang="en-US"/>
        </a:p>
      </dgm:t>
    </dgm:pt>
    <dgm:pt modelId="{5E96F516-D90F-4FDE-B402-20B79EA85280}">
      <dgm:prSet/>
      <dgm:spPr/>
      <dgm:t>
        <a:bodyPr/>
        <a:lstStyle/>
        <a:p>
          <a:r>
            <a:rPr lang="en-US" dirty="0" err="1"/>
            <a:t>Jejich</a:t>
          </a:r>
          <a:r>
            <a:rPr lang="en-US" dirty="0"/>
            <a:t> </a:t>
          </a:r>
          <a:r>
            <a:rPr lang="en-US" dirty="0" err="1"/>
            <a:t>předzpracování</a:t>
          </a:r>
          <a:r>
            <a:rPr lang="en-US" dirty="0"/>
            <a:t> je </a:t>
          </a:r>
          <a:r>
            <a:rPr lang="en-US" b="1" dirty="0" err="1"/>
            <a:t>náročné</a:t>
          </a:r>
          <a:r>
            <a:rPr lang="en-US" dirty="0"/>
            <a:t> a </a:t>
          </a:r>
          <a:r>
            <a:rPr lang="en-US" b="1" dirty="0" err="1"/>
            <a:t>vysoce</a:t>
          </a:r>
          <a:r>
            <a:rPr lang="en-US" b="1" dirty="0"/>
            <a:t> </a:t>
          </a:r>
          <a:r>
            <a:rPr lang="en-US" b="1" dirty="0" err="1"/>
            <a:t>specifické</a:t>
          </a:r>
          <a:r>
            <a:rPr lang="en-US" b="1" dirty="0"/>
            <a:t> </a:t>
          </a:r>
          <a:r>
            <a:rPr lang="en-US" dirty="0"/>
            <a:t>pro </a:t>
          </a:r>
          <a:r>
            <a:rPr lang="en-US" dirty="0" err="1"/>
            <a:t>daný</a:t>
          </a:r>
          <a:r>
            <a:rPr lang="en-US" dirty="0"/>
            <a:t> </a:t>
          </a:r>
          <a:r>
            <a:rPr lang="en-US" dirty="0" err="1"/>
            <a:t>typ</a:t>
          </a:r>
          <a:r>
            <a:rPr lang="en-US" dirty="0"/>
            <a:t> platformy</a:t>
          </a:r>
        </a:p>
      </dgm:t>
    </dgm:pt>
    <dgm:pt modelId="{B8506FF8-6372-4803-9827-1C36192ECB8F}" type="parTrans" cxnId="{C3811E0E-B616-4322-B7E6-15BB2B8BB865}">
      <dgm:prSet/>
      <dgm:spPr/>
      <dgm:t>
        <a:bodyPr/>
        <a:lstStyle/>
        <a:p>
          <a:endParaRPr lang="en-US"/>
        </a:p>
      </dgm:t>
    </dgm:pt>
    <dgm:pt modelId="{D08FFD16-29D6-42DB-8ABB-50420CC72E39}" type="sibTrans" cxnId="{C3811E0E-B616-4322-B7E6-15BB2B8BB865}">
      <dgm:prSet/>
      <dgm:spPr/>
      <dgm:t>
        <a:bodyPr/>
        <a:lstStyle/>
        <a:p>
          <a:endParaRPr lang="en-US"/>
        </a:p>
      </dgm:t>
    </dgm:pt>
    <dgm:pt modelId="{18D888CE-0ED6-41F7-890B-42E10AD73038}">
      <dgm:prSet/>
      <dgm:spPr/>
      <dgm:t>
        <a:bodyPr/>
        <a:lstStyle/>
        <a:p>
          <a:r>
            <a:rPr lang="en-US" b="1" dirty="0" err="1"/>
            <a:t>Počet</a:t>
          </a:r>
          <a:r>
            <a:rPr lang="en-US" b="1" dirty="0"/>
            <a:t> </a:t>
          </a:r>
          <a:r>
            <a:rPr lang="en-US" b="1" dirty="0" err="1"/>
            <a:t>vzorků</a:t>
          </a:r>
          <a:r>
            <a:rPr lang="en-US" b="1" dirty="0"/>
            <a:t> </a:t>
          </a:r>
          <a:r>
            <a:rPr lang="en-US" dirty="0"/>
            <a:t>je </a:t>
          </a:r>
          <a:r>
            <a:rPr lang="en-US" dirty="0" err="1"/>
            <a:t>mnohem</a:t>
          </a:r>
          <a:r>
            <a:rPr lang="en-US" dirty="0"/>
            <a:t> </a:t>
          </a:r>
          <a:r>
            <a:rPr lang="en-US" b="1" dirty="0" err="1"/>
            <a:t>menší</a:t>
          </a:r>
          <a:r>
            <a:rPr lang="en-US" dirty="0"/>
            <a:t> </a:t>
          </a:r>
          <a:r>
            <a:rPr lang="en-US" b="1" dirty="0" err="1"/>
            <a:t>než</a:t>
          </a:r>
          <a:r>
            <a:rPr lang="en-US" dirty="0"/>
            <a:t> </a:t>
          </a:r>
          <a:r>
            <a:rPr lang="en-US" dirty="0" err="1"/>
            <a:t>počet</a:t>
          </a:r>
          <a:r>
            <a:rPr lang="en-US" dirty="0"/>
            <a:t> </a:t>
          </a:r>
          <a:r>
            <a:rPr lang="en-US" dirty="0" err="1"/>
            <a:t>sledovaných</a:t>
          </a:r>
          <a:r>
            <a:rPr lang="en-US" dirty="0"/>
            <a:t> </a:t>
          </a:r>
          <a:r>
            <a:rPr lang="en-US" b="1" dirty="0" err="1"/>
            <a:t>proměnných</a:t>
          </a:r>
          <a:r>
            <a:rPr lang="en-US" dirty="0"/>
            <a:t>.</a:t>
          </a:r>
        </a:p>
      </dgm:t>
    </dgm:pt>
    <dgm:pt modelId="{1FF83931-21D0-4CDC-98B3-B4576054487C}" type="parTrans" cxnId="{C0803A50-FC56-4D4A-9F09-C4EC9B7A5B62}">
      <dgm:prSet/>
      <dgm:spPr/>
      <dgm:t>
        <a:bodyPr/>
        <a:lstStyle/>
        <a:p>
          <a:endParaRPr lang="en-US"/>
        </a:p>
      </dgm:t>
    </dgm:pt>
    <dgm:pt modelId="{FD79B87B-2F6A-4601-B20F-043D4FBFBBB4}" type="sibTrans" cxnId="{C0803A50-FC56-4D4A-9F09-C4EC9B7A5B62}">
      <dgm:prSet/>
      <dgm:spPr/>
      <dgm:t>
        <a:bodyPr/>
        <a:lstStyle/>
        <a:p>
          <a:endParaRPr lang="en-US"/>
        </a:p>
      </dgm:t>
    </dgm:pt>
    <dgm:pt modelId="{D9EA4F69-155F-42F8-B887-33885F28B5CD}">
      <dgm:prSet/>
      <dgm:spPr/>
      <dgm:t>
        <a:bodyPr/>
        <a:lstStyle/>
        <a:p>
          <a:r>
            <a:rPr lang="en-US" dirty="0" err="1"/>
            <a:t>Zkoumané</a:t>
          </a:r>
          <a:r>
            <a:rPr lang="en-US" dirty="0"/>
            <a:t> </a:t>
          </a:r>
          <a:r>
            <a:rPr lang="en-US" b="1" dirty="0" err="1"/>
            <a:t>proměnné</a:t>
          </a:r>
          <a:r>
            <a:rPr lang="en-US" b="1" dirty="0"/>
            <a:t> </a:t>
          </a:r>
          <a:r>
            <a:rPr lang="en-US" b="1" dirty="0" err="1"/>
            <a:t>jsou</a:t>
          </a:r>
          <a:r>
            <a:rPr lang="en-US" b="1" dirty="0"/>
            <a:t> </a:t>
          </a:r>
          <a:r>
            <a:rPr lang="en-US" b="1" dirty="0" err="1"/>
            <a:t>často</a:t>
          </a:r>
          <a:r>
            <a:rPr lang="en-US" b="1" dirty="0"/>
            <a:t> </a:t>
          </a:r>
          <a:r>
            <a:rPr lang="en-US" b="1" dirty="0" err="1"/>
            <a:t>korelované</a:t>
          </a:r>
          <a:r>
            <a:rPr lang="en-US" b="1" dirty="0"/>
            <a:t> </a:t>
          </a:r>
          <a:r>
            <a:rPr lang="en-US" dirty="0"/>
            <a:t>a </a:t>
          </a:r>
          <a:r>
            <a:rPr lang="en-US" dirty="0" err="1"/>
            <a:t>mají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  <a:r>
            <a:rPr lang="en-US" dirty="0" err="1"/>
            <a:t>sebou</a:t>
          </a:r>
          <a:r>
            <a:rPr lang="en-US" dirty="0"/>
            <a:t> </a:t>
          </a:r>
          <a:r>
            <a:rPr lang="en-US" dirty="0" err="1"/>
            <a:t>komplexní</a:t>
          </a:r>
          <a:r>
            <a:rPr lang="en-US" dirty="0"/>
            <a:t> </a:t>
          </a:r>
          <a:r>
            <a:rPr lang="en-US" dirty="0" err="1"/>
            <a:t>vztahy</a:t>
          </a:r>
          <a:r>
            <a:rPr lang="en-US" dirty="0"/>
            <a:t> (</a:t>
          </a:r>
          <a:r>
            <a:rPr lang="en-US" dirty="0" err="1"/>
            <a:t>geny</a:t>
          </a:r>
          <a:r>
            <a:rPr lang="en-US" dirty="0"/>
            <a:t>, </a:t>
          </a:r>
          <a:r>
            <a:rPr lang="en-US" dirty="0" err="1"/>
            <a:t>proteiny</a:t>
          </a:r>
          <a:r>
            <a:rPr lang="en-US" dirty="0"/>
            <a:t>…)</a:t>
          </a:r>
        </a:p>
      </dgm:t>
    </dgm:pt>
    <dgm:pt modelId="{C044BA21-7FD0-4ACD-9C1B-17F2D25DED98}" type="parTrans" cxnId="{9EB135A4-020D-42BF-B148-97274F2A4429}">
      <dgm:prSet/>
      <dgm:spPr/>
      <dgm:t>
        <a:bodyPr/>
        <a:lstStyle/>
        <a:p>
          <a:endParaRPr lang="en-US"/>
        </a:p>
      </dgm:t>
    </dgm:pt>
    <dgm:pt modelId="{E60BDF87-0F15-47F0-AFB7-D8F8ED6EF2CF}" type="sibTrans" cxnId="{9EB135A4-020D-42BF-B148-97274F2A4429}">
      <dgm:prSet/>
      <dgm:spPr/>
      <dgm:t>
        <a:bodyPr/>
        <a:lstStyle/>
        <a:p>
          <a:endParaRPr lang="en-US"/>
        </a:p>
      </dgm:t>
    </dgm:pt>
    <dgm:pt modelId="{A5ED55B4-10CB-7F4B-A5D9-DFFDA89F50F6}">
      <dgm:prSet/>
      <dgm:spPr/>
      <dgm:t>
        <a:bodyPr/>
        <a:lstStyle/>
        <a:p>
          <a:r>
            <a:rPr lang="en-GB" dirty="0" err="1"/>
            <a:t>Pocházejí</a:t>
          </a:r>
          <a:r>
            <a:rPr lang="en-GB" dirty="0"/>
            <a:t> z </a:t>
          </a:r>
          <a:r>
            <a:rPr lang="en-GB" dirty="0" err="1"/>
            <a:t>komplexních</a:t>
          </a:r>
          <a:r>
            <a:rPr lang="en-GB" dirty="0"/>
            <a:t> </a:t>
          </a:r>
          <a:r>
            <a:rPr lang="en-GB" dirty="0" err="1"/>
            <a:t>technologií</a:t>
          </a:r>
          <a:r>
            <a:rPr lang="en-GB" dirty="0"/>
            <a:t>, </a:t>
          </a:r>
          <a:r>
            <a:rPr lang="en-GB" dirty="0" err="1"/>
            <a:t>které</a:t>
          </a:r>
          <a:r>
            <a:rPr lang="en-GB" dirty="0"/>
            <a:t> </a:t>
          </a:r>
          <a:r>
            <a:rPr lang="en-GB" dirty="0" err="1"/>
            <a:t>bývají</a:t>
          </a:r>
          <a:r>
            <a:rPr lang="en-GB" dirty="0"/>
            <a:t> </a:t>
          </a:r>
          <a:r>
            <a:rPr lang="en-GB" b="1" dirty="0" err="1"/>
            <a:t>velice</a:t>
          </a:r>
          <a:r>
            <a:rPr lang="en-GB" b="1" dirty="0"/>
            <a:t> </a:t>
          </a:r>
          <a:r>
            <a:rPr lang="en-GB" b="1" dirty="0" err="1"/>
            <a:t>citlivé</a:t>
          </a:r>
          <a:r>
            <a:rPr lang="en-GB" b="1" dirty="0"/>
            <a:t> </a:t>
          </a:r>
          <a:r>
            <a:rPr lang="en-GB" b="1" dirty="0" err="1"/>
            <a:t>na</a:t>
          </a:r>
          <a:r>
            <a:rPr lang="en-GB" b="1" dirty="0"/>
            <a:t> </a:t>
          </a:r>
          <a:r>
            <a:rPr lang="en-GB" b="1" dirty="0" err="1"/>
            <a:t>vnější</a:t>
          </a:r>
          <a:r>
            <a:rPr lang="en-GB" b="1" dirty="0"/>
            <a:t> </a:t>
          </a:r>
          <a:r>
            <a:rPr lang="en-GB" b="1" dirty="0" err="1"/>
            <a:t>vlivy</a:t>
          </a:r>
          <a:endParaRPr lang="en-GB" b="1" dirty="0"/>
        </a:p>
      </dgm:t>
    </dgm:pt>
    <dgm:pt modelId="{6AA6F294-9C27-5049-8BCB-C6628AE6713B}" type="parTrans" cxnId="{375880AA-692C-E94A-96EB-AA5310FA31AA}">
      <dgm:prSet/>
      <dgm:spPr/>
      <dgm:t>
        <a:bodyPr/>
        <a:lstStyle/>
        <a:p>
          <a:endParaRPr lang="en-GB"/>
        </a:p>
      </dgm:t>
    </dgm:pt>
    <dgm:pt modelId="{EF1F0116-F5C9-DF47-875E-2BDC453731B3}" type="sibTrans" cxnId="{375880AA-692C-E94A-96EB-AA5310FA31AA}">
      <dgm:prSet/>
      <dgm:spPr/>
      <dgm:t>
        <a:bodyPr/>
        <a:lstStyle/>
        <a:p>
          <a:endParaRPr lang="en-GB"/>
        </a:p>
      </dgm:t>
    </dgm:pt>
    <dgm:pt modelId="{1E10D1B9-103A-E64A-8565-F3A2D77E776C}">
      <dgm:prSet/>
      <dgm:spPr/>
      <dgm:t>
        <a:bodyPr/>
        <a:lstStyle/>
        <a:p>
          <a:r>
            <a:rPr lang="en-GB" dirty="0" err="1"/>
            <a:t>Nereprezentují</a:t>
          </a:r>
          <a:r>
            <a:rPr lang="en-GB" dirty="0"/>
            <a:t> </a:t>
          </a:r>
          <a:r>
            <a:rPr lang="en-GB" dirty="0" err="1"/>
            <a:t>skutečné</a:t>
          </a:r>
          <a:r>
            <a:rPr lang="en-GB" dirty="0"/>
            <a:t> </a:t>
          </a:r>
          <a:r>
            <a:rPr lang="en-GB" dirty="0" err="1"/>
            <a:t>hodnoty</a:t>
          </a:r>
          <a:r>
            <a:rPr lang="en-GB" dirty="0"/>
            <a:t> (</a:t>
          </a:r>
          <a:r>
            <a:rPr lang="en-GB" dirty="0" err="1"/>
            <a:t>koncentrace</a:t>
          </a:r>
          <a:r>
            <a:rPr lang="en-GB" dirty="0"/>
            <a:t>, </a:t>
          </a:r>
          <a:r>
            <a:rPr lang="en-GB" dirty="0" err="1"/>
            <a:t>počty</a:t>
          </a:r>
          <a:r>
            <a:rPr lang="en-GB" dirty="0"/>
            <a:t>) </a:t>
          </a:r>
          <a:r>
            <a:rPr lang="en-GB" dirty="0" err="1"/>
            <a:t>sledovaných</a:t>
          </a:r>
          <a:r>
            <a:rPr lang="en-GB" dirty="0"/>
            <a:t> </a:t>
          </a:r>
          <a:r>
            <a:rPr lang="en-GB" dirty="0" err="1"/>
            <a:t>molekul</a:t>
          </a:r>
          <a:r>
            <a:rPr lang="en-GB" dirty="0"/>
            <a:t> </a:t>
          </a:r>
        </a:p>
      </dgm:t>
    </dgm:pt>
    <dgm:pt modelId="{D2FA80F6-C36D-554C-B9E9-DADA8DBAB0E3}" type="parTrans" cxnId="{08F00077-2616-5E40-BA6B-15E90FB42C67}">
      <dgm:prSet/>
      <dgm:spPr/>
      <dgm:t>
        <a:bodyPr/>
        <a:lstStyle/>
        <a:p>
          <a:endParaRPr lang="en-GB"/>
        </a:p>
      </dgm:t>
    </dgm:pt>
    <dgm:pt modelId="{FC510D81-5C20-1447-A77B-70D95BAE1F99}" type="sibTrans" cxnId="{08F00077-2616-5E40-BA6B-15E90FB42C67}">
      <dgm:prSet/>
      <dgm:spPr/>
      <dgm:t>
        <a:bodyPr/>
        <a:lstStyle/>
        <a:p>
          <a:endParaRPr lang="en-GB"/>
        </a:p>
      </dgm:t>
    </dgm:pt>
    <dgm:pt modelId="{9D6791D5-3122-F549-902C-E7A6E66E2806}" type="pres">
      <dgm:prSet presAssocID="{F29EF8B0-8062-4F98-85ED-D49D96EE8CAF}" presName="vert0" presStyleCnt="0">
        <dgm:presLayoutVars>
          <dgm:dir/>
          <dgm:animOne val="branch"/>
          <dgm:animLvl val="lvl"/>
        </dgm:presLayoutVars>
      </dgm:prSet>
      <dgm:spPr/>
    </dgm:pt>
    <dgm:pt modelId="{F10DC336-98EC-F141-84C3-F5D51C0053C6}" type="pres">
      <dgm:prSet presAssocID="{CB9380EA-94B2-41D8-B06A-AF407A10EC0F}" presName="thickLine" presStyleLbl="alignNode1" presStyleIdx="0" presStyleCnt="6"/>
      <dgm:spPr/>
    </dgm:pt>
    <dgm:pt modelId="{3B5DE53A-D4DB-834A-891F-B24375135240}" type="pres">
      <dgm:prSet presAssocID="{CB9380EA-94B2-41D8-B06A-AF407A10EC0F}" presName="horz1" presStyleCnt="0"/>
      <dgm:spPr/>
    </dgm:pt>
    <dgm:pt modelId="{3B25408E-E1EF-CB4B-8910-B422BC4CE106}" type="pres">
      <dgm:prSet presAssocID="{CB9380EA-94B2-41D8-B06A-AF407A10EC0F}" presName="tx1" presStyleLbl="revTx" presStyleIdx="0" presStyleCnt="6"/>
      <dgm:spPr/>
    </dgm:pt>
    <dgm:pt modelId="{93E6C41E-F430-9047-974D-F2BBE2ADFEC9}" type="pres">
      <dgm:prSet presAssocID="{CB9380EA-94B2-41D8-B06A-AF407A10EC0F}" presName="vert1" presStyleCnt="0"/>
      <dgm:spPr/>
    </dgm:pt>
    <dgm:pt modelId="{93D38CA8-D7EE-B64E-BEDA-01361E6295C9}" type="pres">
      <dgm:prSet presAssocID="{1E10D1B9-103A-E64A-8565-F3A2D77E776C}" presName="thickLine" presStyleLbl="alignNode1" presStyleIdx="1" presStyleCnt="6"/>
      <dgm:spPr/>
    </dgm:pt>
    <dgm:pt modelId="{F8D1E858-BE08-0143-964C-2D34763A411B}" type="pres">
      <dgm:prSet presAssocID="{1E10D1B9-103A-E64A-8565-F3A2D77E776C}" presName="horz1" presStyleCnt="0"/>
      <dgm:spPr/>
    </dgm:pt>
    <dgm:pt modelId="{0A86E84B-4C00-864F-A5FD-79B1B7F82319}" type="pres">
      <dgm:prSet presAssocID="{1E10D1B9-103A-E64A-8565-F3A2D77E776C}" presName="tx1" presStyleLbl="revTx" presStyleIdx="1" presStyleCnt="6"/>
      <dgm:spPr/>
    </dgm:pt>
    <dgm:pt modelId="{58411BDD-E471-3B45-99B6-1AB80C1876D5}" type="pres">
      <dgm:prSet presAssocID="{1E10D1B9-103A-E64A-8565-F3A2D77E776C}" presName="vert1" presStyleCnt="0"/>
      <dgm:spPr/>
    </dgm:pt>
    <dgm:pt modelId="{323F4276-1EA9-4F4F-AB24-E3688C9355B9}" type="pres">
      <dgm:prSet presAssocID="{A5ED55B4-10CB-7F4B-A5D9-DFFDA89F50F6}" presName="thickLine" presStyleLbl="alignNode1" presStyleIdx="2" presStyleCnt="6"/>
      <dgm:spPr/>
    </dgm:pt>
    <dgm:pt modelId="{FD0E295C-4324-CB4C-8345-939A64A797D4}" type="pres">
      <dgm:prSet presAssocID="{A5ED55B4-10CB-7F4B-A5D9-DFFDA89F50F6}" presName="horz1" presStyleCnt="0"/>
      <dgm:spPr/>
    </dgm:pt>
    <dgm:pt modelId="{A840D8E5-BF30-7A4B-9557-D4D14D9F0DE8}" type="pres">
      <dgm:prSet presAssocID="{A5ED55B4-10CB-7F4B-A5D9-DFFDA89F50F6}" presName="tx1" presStyleLbl="revTx" presStyleIdx="2" presStyleCnt="6"/>
      <dgm:spPr/>
    </dgm:pt>
    <dgm:pt modelId="{1B883079-6917-E040-874E-CE8FE542105B}" type="pres">
      <dgm:prSet presAssocID="{A5ED55B4-10CB-7F4B-A5D9-DFFDA89F50F6}" presName="vert1" presStyleCnt="0"/>
      <dgm:spPr/>
    </dgm:pt>
    <dgm:pt modelId="{C5BBACEE-D75E-434D-A05D-F8CC52740882}" type="pres">
      <dgm:prSet presAssocID="{5E96F516-D90F-4FDE-B402-20B79EA85280}" presName="thickLine" presStyleLbl="alignNode1" presStyleIdx="3" presStyleCnt="6"/>
      <dgm:spPr/>
    </dgm:pt>
    <dgm:pt modelId="{DF1244B6-F388-BC44-BE90-6C376D80B772}" type="pres">
      <dgm:prSet presAssocID="{5E96F516-D90F-4FDE-B402-20B79EA85280}" presName="horz1" presStyleCnt="0"/>
      <dgm:spPr/>
    </dgm:pt>
    <dgm:pt modelId="{A5C5CB4E-4C8F-6D44-8709-58ADD0505389}" type="pres">
      <dgm:prSet presAssocID="{5E96F516-D90F-4FDE-B402-20B79EA85280}" presName="tx1" presStyleLbl="revTx" presStyleIdx="3" presStyleCnt="6"/>
      <dgm:spPr/>
    </dgm:pt>
    <dgm:pt modelId="{903FF167-250B-0C40-B3F2-FE7534A8D46E}" type="pres">
      <dgm:prSet presAssocID="{5E96F516-D90F-4FDE-B402-20B79EA85280}" presName="vert1" presStyleCnt="0"/>
      <dgm:spPr/>
    </dgm:pt>
    <dgm:pt modelId="{B53651F4-7973-DF4A-970D-5DBC052F6F3D}" type="pres">
      <dgm:prSet presAssocID="{18D888CE-0ED6-41F7-890B-42E10AD73038}" presName="thickLine" presStyleLbl="alignNode1" presStyleIdx="4" presStyleCnt="6"/>
      <dgm:spPr/>
    </dgm:pt>
    <dgm:pt modelId="{EF18F879-CF49-A44F-8FD3-2BA176196877}" type="pres">
      <dgm:prSet presAssocID="{18D888CE-0ED6-41F7-890B-42E10AD73038}" presName="horz1" presStyleCnt="0"/>
      <dgm:spPr/>
    </dgm:pt>
    <dgm:pt modelId="{C9ED3413-C6CF-234D-9BC2-68A6D16287C4}" type="pres">
      <dgm:prSet presAssocID="{18D888CE-0ED6-41F7-890B-42E10AD73038}" presName="tx1" presStyleLbl="revTx" presStyleIdx="4" presStyleCnt="6"/>
      <dgm:spPr/>
    </dgm:pt>
    <dgm:pt modelId="{D87A8A91-29DA-0C47-99CE-FEB71BC20C66}" type="pres">
      <dgm:prSet presAssocID="{18D888CE-0ED6-41F7-890B-42E10AD73038}" presName="vert1" presStyleCnt="0"/>
      <dgm:spPr/>
    </dgm:pt>
    <dgm:pt modelId="{45090C2D-183A-E044-AB01-DBEA8C336D9C}" type="pres">
      <dgm:prSet presAssocID="{D9EA4F69-155F-42F8-B887-33885F28B5CD}" presName="thickLine" presStyleLbl="alignNode1" presStyleIdx="5" presStyleCnt="6"/>
      <dgm:spPr/>
    </dgm:pt>
    <dgm:pt modelId="{E70E2C07-708B-4E4A-9A4D-B0B89C705097}" type="pres">
      <dgm:prSet presAssocID="{D9EA4F69-155F-42F8-B887-33885F28B5CD}" presName="horz1" presStyleCnt="0"/>
      <dgm:spPr/>
    </dgm:pt>
    <dgm:pt modelId="{4DDB30F8-3A28-0240-A5E9-DD079FE60195}" type="pres">
      <dgm:prSet presAssocID="{D9EA4F69-155F-42F8-B887-33885F28B5CD}" presName="tx1" presStyleLbl="revTx" presStyleIdx="5" presStyleCnt="6"/>
      <dgm:spPr/>
    </dgm:pt>
    <dgm:pt modelId="{E9C7424B-A2E6-FB42-B3B9-6D1044943172}" type="pres">
      <dgm:prSet presAssocID="{D9EA4F69-155F-42F8-B887-33885F28B5CD}" presName="vert1" presStyleCnt="0"/>
      <dgm:spPr/>
    </dgm:pt>
  </dgm:ptLst>
  <dgm:cxnLst>
    <dgm:cxn modelId="{33343B03-DAD3-6942-9BA2-35882E35B022}" type="presOf" srcId="{1E10D1B9-103A-E64A-8565-F3A2D77E776C}" destId="{0A86E84B-4C00-864F-A5FD-79B1B7F82319}" srcOrd="0" destOrd="0" presId="urn:microsoft.com/office/officeart/2008/layout/LinedList"/>
    <dgm:cxn modelId="{002D0C06-EF21-4849-83E7-FD244955C8A9}" type="presOf" srcId="{CB9380EA-94B2-41D8-B06A-AF407A10EC0F}" destId="{3B25408E-E1EF-CB4B-8910-B422BC4CE106}" srcOrd="0" destOrd="0" presId="urn:microsoft.com/office/officeart/2008/layout/LinedList"/>
    <dgm:cxn modelId="{C3811E0E-B616-4322-B7E6-15BB2B8BB865}" srcId="{F29EF8B0-8062-4F98-85ED-D49D96EE8CAF}" destId="{5E96F516-D90F-4FDE-B402-20B79EA85280}" srcOrd="3" destOrd="0" parTransId="{B8506FF8-6372-4803-9827-1C36192ECB8F}" sibTransId="{D08FFD16-29D6-42DB-8ABB-50420CC72E39}"/>
    <dgm:cxn modelId="{021BF16E-B6B1-48F2-818D-BCAA51F8264F}" srcId="{F29EF8B0-8062-4F98-85ED-D49D96EE8CAF}" destId="{CB9380EA-94B2-41D8-B06A-AF407A10EC0F}" srcOrd="0" destOrd="0" parTransId="{0C5465BD-9260-4E36-8939-31CC01575C7B}" sibTransId="{D3505BF6-1132-4C52-BAD4-1E69A42128CF}"/>
    <dgm:cxn modelId="{C0803A50-FC56-4D4A-9F09-C4EC9B7A5B62}" srcId="{F29EF8B0-8062-4F98-85ED-D49D96EE8CAF}" destId="{18D888CE-0ED6-41F7-890B-42E10AD73038}" srcOrd="4" destOrd="0" parTransId="{1FF83931-21D0-4CDC-98B3-B4576054487C}" sibTransId="{FD79B87B-2F6A-4601-B20F-043D4FBFBBB4}"/>
    <dgm:cxn modelId="{6EEDEA71-EE34-104B-AAAF-1BED43904A57}" type="presOf" srcId="{D9EA4F69-155F-42F8-B887-33885F28B5CD}" destId="{4DDB30F8-3A28-0240-A5E9-DD079FE60195}" srcOrd="0" destOrd="0" presId="urn:microsoft.com/office/officeart/2008/layout/LinedList"/>
    <dgm:cxn modelId="{08F00077-2616-5E40-BA6B-15E90FB42C67}" srcId="{F29EF8B0-8062-4F98-85ED-D49D96EE8CAF}" destId="{1E10D1B9-103A-E64A-8565-F3A2D77E776C}" srcOrd="1" destOrd="0" parTransId="{D2FA80F6-C36D-554C-B9E9-DADA8DBAB0E3}" sibTransId="{FC510D81-5C20-1447-A77B-70D95BAE1F99}"/>
    <dgm:cxn modelId="{38641F9D-38D4-664F-9C98-84E889E69FE9}" type="presOf" srcId="{A5ED55B4-10CB-7F4B-A5D9-DFFDA89F50F6}" destId="{A840D8E5-BF30-7A4B-9557-D4D14D9F0DE8}" srcOrd="0" destOrd="0" presId="urn:microsoft.com/office/officeart/2008/layout/LinedList"/>
    <dgm:cxn modelId="{9EB135A4-020D-42BF-B148-97274F2A4429}" srcId="{F29EF8B0-8062-4F98-85ED-D49D96EE8CAF}" destId="{D9EA4F69-155F-42F8-B887-33885F28B5CD}" srcOrd="5" destOrd="0" parTransId="{C044BA21-7FD0-4ACD-9C1B-17F2D25DED98}" sibTransId="{E60BDF87-0F15-47F0-AFB7-D8F8ED6EF2CF}"/>
    <dgm:cxn modelId="{1AFD3EAA-7E51-644E-8F62-D346BFE831F3}" type="presOf" srcId="{F29EF8B0-8062-4F98-85ED-D49D96EE8CAF}" destId="{9D6791D5-3122-F549-902C-E7A6E66E2806}" srcOrd="0" destOrd="0" presId="urn:microsoft.com/office/officeart/2008/layout/LinedList"/>
    <dgm:cxn modelId="{375880AA-692C-E94A-96EB-AA5310FA31AA}" srcId="{F29EF8B0-8062-4F98-85ED-D49D96EE8CAF}" destId="{A5ED55B4-10CB-7F4B-A5D9-DFFDA89F50F6}" srcOrd="2" destOrd="0" parTransId="{6AA6F294-9C27-5049-8BCB-C6628AE6713B}" sibTransId="{EF1F0116-F5C9-DF47-875E-2BDC453731B3}"/>
    <dgm:cxn modelId="{FE1DEEC2-D344-044B-8B30-CC172BBC3224}" type="presOf" srcId="{5E96F516-D90F-4FDE-B402-20B79EA85280}" destId="{A5C5CB4E-4C8F-6D44-8709-58ADD0505389}" srcOrd="0" destOrd="0" presId="urn:microsoft.com/office/officeart/2008/layout/LinedList"/>
    <dgm:cxn modelId="{E542B2DA-E16C-984D-B5C1-B135F0670348}" type="presOf" srcId="{18D888CE-0ED6-41F7-890B-42E10AD73038}" destId="{C9ED3413-C6CF-234D-9BC2-68A6D16287C4}" srcOrd="0" destOrd="0" presId="urn:microsoft.com/office/officeart/2008/layout/LinedList"/>
    <dgm:cxn modelId="{7E8108F0-5F48-7C4B-AE3A-42C976F4596B}" type="presParOf" srcId="{9D6791D5-3122-F549-902C-E7A6E66E2806}" destId="{F10DC336-98EC-F141-84C3-F5D51C0053C6}" srcOrd="0" destOrd="0" presId="urn:microsoft.com/office/officeart/2008/layout/LinedList"/>
    <dgm:cxn modelId="{3DF6530A-24D2-1644-9C66-E8B7367F012C}" type="presParOf" srcId="{9D6791D5-3122-F549-902C-E7A6E66E2806}" destId="{3B5DE53A-D4DB-834A-891F-B24375135240}" srcOrd="1" destOrd="0" presId="urn:microsoft.com/office/officeart/2008/layout/LinedList"/>
    <dgm:cxn modelId="{74A86A84-73A2-5343-BD2D-F5B3C2068A7C}" type="presParOf" srcId="{3B5DE53A-D4DB-834A-891F-B24375135240}" destId="{3B25408E-E1EF-CB4B-8910-B422BC4CE106}" srcOrd="0" destOrd="0" presId="urn:microsoft.com/office/officeart/2008/layout/LinedList"/>
    <dgm:cxn modelId="{E2564F24-4B96-9B44-B14F-CDAC9AAE9BA1}" type="presParOf" srcId="{3B5DE53A-D4DB-834A-891F-B24375135240}" destId="{93E6C41E-F430-9047-974D-F2BBE2ADFEC9}" srcOrd="1" destOrd="0" presId="urn:microsoft.com/office/officeart/2008/layout/LinedList"/>
    <dgm:cxn modelId="{58381708-44D2-404A-8A30-86026BAC1A2A}" type="presParOf" srcId="{9D6791D5-3122-F549-902C-E7A6E66E2806}" destId="{93D38CA8-D7EE-B64E-BEDA-01361E6295C9}" srcOrd="2" destOrd="0" presId="urn:microsoft.com/office/officeart/2008/layout/LinedList"/>
    <dgm:cxn modelId="{7FF0628A-69E4-4643-A8D1-210BBC5D4640}" type="presParOf" srcId="{9D6791D5-3122-F549-902C-E7A6E66E2806}" destId="{F8D1E858-BE08-0143-964C-2D34763A411B}" srcOrd="3" destOrd="0" presId="urn:microsoft.com/office/officeart/2008/layout/LinedList"/>
    <dgm:cxn modelId="{9FEFA836-685B-CB46-863E-10CF5ED46124}" type="presParOf" srcId="{F8D1E858-BE08-0143-964C-2D34763A411B}" destId="{0A86E84B-4C00-864F-A5FD-79B1B7F82319}" srcOrd="0" destOrd="0" presId="urn:microsoft.com/office/officeart/2008/layout/LinedList"/>
    <dgm:cxn modelId="{1E16F5B9-78F3-FB43-B8C9-380DAE4450D5}" type="presParOf" srcId="{F8D1E858-BE08-0143-964C-2D34763A411B}" destId="{58411BDD-E471-3B45-99B6-1AB80C1876D5}" srcOrd="1" destOrd="0" presId="urn:microsoft.com/office/officeart/2008/layout/LinedList"/>
    <dgm:cxn modelId="{EFAF415B-2FC5-0D4F-8932-E56DDEF4461F}" type="presParOf" srcId="{9D6791D5-3122-F549-902C-E7A6E66E2806}" destId="{323F4276-1EA9-4F4F-AB24-E3688C9355B9}" srcOrd="4" destOrd="0" presId="urn:microsoft.com/office/officeart/2008/layout/LinedList"/>
    <dgm:cxn modelId="{3BDF783E-F47A-864B-9668-1F0AB369E9F0}" type="presParOf" srcId="{9D6791D5-3122-F549-902C-E7A6E66E2806}" destId="{FD0E295C-4324-CB4C-8345-939A64A797D4}" srcOrd="5" destOrd="0" presId="urn:microsoft.com/office/officeart/2008/layout/LinedList"/>
    <dgm:cxn modelId="{EEBAD096-5794-3F48-B42E-A873A5D8A630}" type="presParOf" srcId="{FD0E295C-4324-CB4C-8345-939A64A797D4}" destId="{A840D8E5-BF30-7A4B-9557-D4D14D9F0DE8}" srcOrd="0" destOrd="0" presId="urn:microsoft.com/office/officeart/2008/layout/LinedList"/>
    <dgm:cxn modelId="{653B1B94-1DE7-AE49-8813-B7F5BE572EC0}" type="presParOf" srcId="{FD0E295C-4324-CB4C-8345-939A64A797D4}" destId="{1B883079-6917-E040-874E-CE8FE542105B}" srcOrd="1" destOrd="0" presId="urn:microsoft.com/office/officeart/2008/layout/LinedList"/>
    <dgm:cxn modelId="{F141D988-F5F9-8744-822B-D66C3624EBBD}" type="presParOf" srcId="{9D6791D5-3122-F549-902C-E7A6E66E2806}" destId="{C5BBACEE-D75E-434D-A05D-F8CC52740882}" srcOrd="6" destOrd="0" presId="urn:microsoft.com/office/officeart/2008/layout/LinedList"/>
    <dgm:cxn modelId="{5B13C8E0-E8FA-C044-BE9B-F377B994B960}" type="presParOf" srcId="{9D6791D5-3122-F549-902C-E7A6E66E2806}" destId="{DF1244B6-F388-BC44-BE90-6C376D80B772}" srcOrd="7" destOrd="0" presId="urn:microsoft.com/office/officeart/2008/layout/LinedList"/>
    <dgm:cxn modelId="{BF9D9845-BDA1-D444-98EE-98A4E974077E}" type="presParOf" srcId="{DF1244B6-F388-BC44-BE90-6C376D80B772}" destId="{A5C5CB4E-4C8F-6D44-8709-58ADD0505389}" srcOrd="0" destOrd="0" presId="urn:microsoft.com/office/officeart/2008/layout/LinedList"/>
    <dgm:cxn modelId="{850A1208-F469-D444-9D63-3250C041C0F8}" type="presParOf" srcId="{DF1244B6-F388-BC44-BE90-6C376D80B772}" destId="{903FF167-250B-0C40-B3F2-FE7534A8D46E}" srcOrd="1" destOrd="0" presId="urn:microsoft.com/office/officeart/2008/layout/LinedList"/>
    <dgm:cxn modelId="{A60CE3B8-FA48-CF4E-ABF8-000852C7015D}" type="presParOf" srcId="{9D6791D5-3122-F549-902C-E7A6E66E2806}" destId="{B53651F4-7973-DF4A-970D-5DBC052F6F3D}" srcOrd="8" destOrd="0" presId="urn:microsoft.com/office/officeart/2008/layout/LinedList"/>
    <dgm:cxn modelId="{15CD1681-9A7B-6041-842A-1F9239C4A94D}" type="presParOf" srcId="{9D6791D5-3122-F549-902C-E7A6E66E2806}" destId="{EF18F879-CF49-A44F-8FD3-2BA176196877}" srcOrd="9" destOrd="0" presId="urn:microsoft.com/office/officeart/2008/layout/LinedList"/>
    <dgm:cxn modelId="{310E0FAE-47A3-DC4B-8428-24F2E9D80F44}" type="presParOf" srcId="{EF18F879-CF49-A44F-8FD3-2BA176196877}" destId="{C9ED3413-C6CF-234D-9BC2-68A6D16287C4}" srcOrd="0" destOrd="0" presId="urn:microsoft.com/office/officeart/2008/layout/LinedList"/>
    <dgm:cxn modelId="{8DC62B27-30D0-3E4B-B195-3B43D16D300E}" type="presParOf" srcId="{EF18F879-CF49-A44F-8FD3-2BA176196877}" destId="{D87A8A91-29DA-0C47-99CE-FEB71BC20C66}" srcOrd="1" destOrd="0" presId="urn:microsoft.com/office/officeart/2008/layout/LinedList"/>
    <dgm:cxn modelId="{E0BA5DC8-B50C-FE4B-A30A-A2BF24D1D150}" type="presParOf" srcId="{9D6791D5-3122-F549-902C-E7A6E66E2806}" destId="{45090C2D-183A-E044-AB01-DBEA8C336D9C}" srcOrd="10" destOrd="0" presId="urn:microsoft.com/office/officeart/2008/layout/LinedList"/>
    <dgm:cxn modelId="{D9006008-EBCB-424D-830E-6F1EB0F50851}" type="presParOf" srcId="{9D6791D5-3122-F549-902C-E7A6E66E2806}" destId="{E70E2C07-708B-4E4A-9A4D-B0B89C705097}" srcOrd="11" destOrd="0" presId="urn:microsoft.com/office/officeart/2008/layout/LinedList"/>
    <dgm:cxn modelId="{BB3F9751-11A0-7747-B60E-13AAB53FB500}" type="presParOf" srcId="{E70E2C07-708B-4E4A-9A4D-B0B89C705097}" destId="{4DDB30F8-3A28-0240-A5E9-DD079FE60195}" srcOrd="0" destOrd="0" presId="urn:microsoft.com/office/officeart/2008/layout/LinedList"/>
    <dgm:cxn modelId="{2718F47A-77E5-D747-B049-4334E85DF3FD}" type="presParOf" srcId="{E70E2C07-708B-4E4A-9A4D-B0B89C705097}" destId="{E9C7424B-A2E6-FB42-B3B9-6D104494317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400D358-3257-4727-91FF-54E6ED1CB351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1CD3FB55-7364-4AE4-A38A-00C4EFAE2764}">
      <dgm:prSet/>
      <dgm:spPr/>
      <dgm:t>
        <a:bodyPr/>
        <a:lstStyle/>
        <a:p>
          <a:r>
            <a:rPr lang="en-US" dirty="0"/>
            <a:t>2006 – Anil </a:t>
          </a:r>
          <a:r>
            <a:rPr lang="en-US" dirty="0" err="1"/>
            <a:t>Potti</a:t>
          </a:r>
          <a:r>
            <a:rPr lang="en-US" dirty="0"/>
            <a:t>, </a:t>
          </a:r>
          <a:r>
            <a:rPr lang="en-US" dirty="0" err="1"/>
            <a:t>nadějný</a:t>
          </a:r>
          <a:r>
            <a:rPr lang="en-US" dirty="0"/>
            <a:t> </a:t>
          </a:r>
          <a:r>
            <a:rPr lang="en-US" dirty="0" err="1"/>
            <a:t>vědec</a:t>
          </a:r>
          <a:r>
            <a:rPr lang="en-US" dirty="0"/>
            <a:t> z Duke University </a:t>
          </a:r>
          <a:r>
            <a:rPr lang="en-US" dirty="0" err="1"/>
            <a:t>publikuje</a:t>
          </a:r>
          <a:r>
            <a:rPr lang="en-US" dirty="0"/>
            <a:t> v Nature Medicine s </a:t>
          </a:r>
          <a:r>
            <a:rPr lang="en-US" dirty="0" err="1"/>
            <a:t>kolegy</a:t>
          </a:r>
          <a:r>
            <a:rPr lang="en-US" dirty="0"/>
            <a:t> </a:t>
          </a:r>
          <a:r>
            <a:rPr lang="en-US" dirty="0" err="1"/>
            <a:t>článek</a:t>
          </a:r>
          <a:r>
            <a:rPr lang="en-US" dirty="0"/>
            <a:t> o </a:t>
          </a:r>
          <a:r>
            <a:rPr lang="en-US" b="1" u="sng" dirty="0" err="1"/>
            <a:t>biomarkerech</a:t>
          </a:r>
          <a:r>
            <a:rPr lang="en-US" b="1" u="sng" dirty="0"/>
            <a:t> </a:t>
          </a:r>
          <a:r>
            <a:rPr lang="en-US" b="1" u="sng" dirty="0" err="1"/>
            <a:t>rezistence</a:t>
          </a:r>
          <a:r>
            <a:rPr lang="en-US" b="1" u="sng" dirty="0"/>
            <a:t> </a:t>
          </a:r>
          <a:r>
            <a:rPr lang="en-US" b="1" u="sng" dirty="0" err="1"/>
            <a:t>na</a:t>
          </a:r>
          <a:r>
            <a:rPr lang="en-US" b="1" u="sng" dirty="0"/>
            <a:t> </a:t>
          </a:r>
          <a:r>
            <a:rPr lang="en-US" b="1" u="sng" dirty="0" err="1"/>
            <a:t>chemoterapeutika</a:t>
          </a:r>
          <a:r>
            <a:rPr lang="en-US" b="1" u="sng" dirty="0"/>
            <a:t> v </a:t>
          </a:r>
          <a:r>
            <a:rPr lang="en-US" b="1" u="sng" dirty="0" err="1"/>
            <a:t>onkologii</a:t>
          </a:r>
          <a:r>
            <a:rPr lang="en-US" u="sng" dirty="0"/>
            <a:t>.</a:t>
          </a:r>
        </a:p>
      </dgm:t>
    </dgm:pt>
    <dgm:pt modelId="{E24029CB-AC13-4470-A085-012F11BAFE00}" type="parTrans" cxnId="{A53178DD-75FA-4767-8245-8176CE77D78D}">
      <dgm:prSet/>
      <dgm:spPr/>
      <dgm:t>
        <a:bodyPr/>
        <a:lstStyle/>
        <a:p>
          <a:endParaRPr lang="en-US"/>
        </a:p>
      </dgm:t>
    </dgm:pt>
    <dgm:pt modelId="{20333A55-860A-4D08-B8EA-18EB4E5AB3BE}" type="sibTrans" cxnId="{A53178DD-75FA-4767-8245-8176CE77D78D}">
      <dgm:prSet/>
      <dgm:spPr/>
      <dgm:t>
        <a:bodyPr/>
        <a:lstStyle/>
        <a:p>
          <a:endParaRPr lang="en-US"/>
        </a:p>
      </dgm:t>
    </dgm:pt>
    <dgm:pt modelId="{6E5965A3-4DB0-435E-BAA3-DBA5F924E84E}">
      <dgm:prSet/>
      <dgm:spPr/>
      <dgm:t>
        <a:bodyPr/>
        <a:lstStyle/>
        <a:p>
          <a:r>
            <a:rPr lang="en-US"/>
            <a:t>Genomické signatury byly odvozeny z analýzy exprese (mikročipy) senzitivních a rezistentních buněčných linií, výsledky validovány na pacientech.</a:t>
          </a:r>
        </a:p>
      </dgm:t>
    </dgm:pt>
    <dgm:pt modelId="{347C9D47-4879-4C16-96F9-DB1F2CF09AB9}" type="parTrans" cxnId="{7C8A0D42-464A-4C9A-98CF-7F4A9CC8335A}">
      <dgm:prSet/>
      <dgm:spPr/>
      <dgm:t>
        <a:bodyPr/>
        <a:lstStyle/>
        <a:p>
          <a:endParaRPr lang="en-US"/>
        </a:p>
      </dgm:t>
    </dgm:pt>
    <dgm:pt modelId="{449E46FB-C9FC-45F3-B82B-3EACB171AE00}" type="sibTrans" cxnId="{7C8A0D42-464A-4C9A-98CF-7F4A9CC8335A}">
      <dgm:prSet/>
      <dgm:spPr/>
      <dgm:t>
        <a:bodyPr/>
        <a:lstStyle/>
        <a:p>
          <a:endParaRPr lang="en-US"/>
        </a:p>
      </dgm:t>
    </dgm:pt>
    <dgm:pt modelId="{71E2C5A7-183D-4912-98D8-D9CA9A2FC6DC}">
      <dgm:prSet/>
      <dgm:spPr/>
      <dgm:t>
        <a:bodyPr/>
        <a:lstStyle/>
        <a:p>
          <a:r>
            <a:rPr lang="en-US" dirty="0" err="1"/>
            <a:t>Obrovský</a:t>
          </a:r>
          <a:r>
            <a:rPr lang="en-US" dirty="0"/>
            <a:t> </a:t>
          </a:r>
          <a:r>
            <a:rPr lang="en-US" dirty="0" err="1"/>
            <a:t>ohlas</a:t>
          </a:r>
          <a:r>
            <a:rPr lang="en-US" dirty="0"/>
            <a:t>, v </a:t>
          </a:r>
          <a:r>
            <a:rPr lang="en-US" dirty="0" err="1"/>
            <a:t>roce</a:t>
          </a:r>
          <a:r>
            <a:rPr lang="en-US" dirty="0"/>
            <a:t> 2006 </a:t>
          </a:r>
          <a:r>
            <a:rPr lang="en-US" dirty="0" err="1"/>
            <a:t>článek</a:t>
          </a:r>
          <a:r>
            <a:rPr lang="en-US" dirty="0"/>
            <a:t> </a:t>
          </a:r>
          <a:r>
            <a:rPr lang="en-US" dirty="0" err="1"/>
            <a:t>zařazen</a:t>
          </a:r>
          <a:r>
            <a:rPr lang="en-US" dirty="0"/>
            <a:t> </a:t>
          </a:r>
          <a:r>
            <a:rPr lang="en-US" dirty="0" err="1"/>
            <a:t>mezi</a:t>
          </a:r>
          <a:r>
            <a:rPr lang="en-US" dirty="0"/>
            <a:t> </a:t>
          </a:r>
        </a:p>
        <a:p>
          <a:r>
            <a:rPr lang="en-US" dirty="0"/>
            <a:t>“The Top 6 Genetic Stories of 2006”</a:t>
          </a:r>
        </a:p>
      </dgm:t>
    </dgm:pt>
    <dgm:pt modelId="{A2F9572E-CFCC-471F-85D2-F94288410717}" type="parTrans" cxnId="{F217F8D3-DF34-4F02-9CEC-1ECDF7CE368E}">
      <dgm:prSet/>
      <dgm:spPr/>
      <dgm:t>
        <a:bodyPr/>
        <a:lstStyle/>
        <a:p>
          <a:endParaRPr lang="en-US"/>
        </a:p>
      </dgm:t>
    </dgm:pt>
    <dgm:pt modelId="{A02432FF-1238-4B39-9492-5D01BB971108}" type="sibTrans" cxnId="{F217F8D3-DF34-4F02-9CEC-1ECDF7CE368E}">
      <dgm:prSet/>
      <dgm:spPr/>
      <dgm:t>
        <a:bodyPr/>
        <a:lstStyle/>
        <a:p>
          <a:endParaRPr lang="en-US"/>
        </a:p>
      </dgm:t>
    </dgm:pt>
    <dgm:pt modelId="{12A7B988-5A7F-AD41-9DB1-CB5EAB02E4D2}" type="pres">
      <dgm:prSet presAssocID="{7400D358-3257-4727-91FF-54E6ED1CB351}" presName="Name0" presStyleCnt="0">
        <dgm:presLayoutVars>
          <dgm:dir/>
          <dgm:animLvl val="lvl"/>
          <dgm:resizeHandles val="exact"/>
        </dgm:presLayoutVars>
      </dgm:prSet>
      <dgm:spPr/>
    </dgm:pt>
    <dgm:pt modelId="{44E3F415-4D93-E542-B536-141A2344A2D8}" type="pres">
      <dgm:prSet presAssocID="{71E2C5A7-183D-4912-98D8-D9CA9A2FC6DC}" presName="boxAndChildren" presStyleCnt="0"/>
      <dgm:spPr/>
    </dgm:pt>
    <dgm:pt modelId="{46C36553-0755-464F-B14C-7F555924A040}" type="pres">
      <dgm:prSet presAssocID="{71E2C5A7-183D-4912-98D8-D9CA9A2FC6DC}" presName="parentTextBox" presStyleLbl="node1" presStyleIdx="0" presStyleCnt="3"/>
      <dgm:spPr/>
    </dgm:pt>
    <dgm:pt modelId="{78AF6188-4EFE-2E43-8AA1-72B1F7A3723E}" type="pres">
      <dgm:prSet presAssocID="{449E46FB-C9FC-45F3-B82B-3EACB171AE00}" presName="sp" presStyleCnt="0"/>
      <dgm:spPr/>
    </dgm:pt>
    <dgm:pt modelId="{828A8B16-FD8D-F540-83A2-F6BFC3159E2E}" type="pres">
      <dgm:prSet presAssocID="{6E5965A3-4DB0-435E-BAA3-DBA5F924E84E}" presName="arrowAndChildren" presStyleCnt="0"/>
      <dgm:spPr/>
    </dgm:pt>
    <dgm:pt modelId="{C68D4E4D-E3D4-8849-B76B-B6B93D28A74D}" type="pres">
      <dgm:prSet presAssocID="{6E5965A3-4DB0-435E-BAA3-DBA5F924E84E}" presName="parentTextArrow" presStyleLbl="node1" presStyleIdx="1" presStyleCnt="3"/>
      <dgm:spPr/>
    </dgm:pt>
    <dgm:pt modelId="{CF920774-87FA-D64B-8191-9E2ADA81CCC7}" type="pres">
      <dgm:prSet presAssocID="{20333A55-860A-4D08-B8EA-18EB4E5AB3BE}" presName="sp" presStyleCnt="0"/>
      <dgm:spPr/>
    </dgm:pt>
    <dgm:pt modelId="{45A44937-B61F-074C-99DA-50A6995C5242}" type="pres">
      <dgm:prSet presAssocID="{1CD3FB55-7364-4AE4-A38A-00C4EFAE2764}" presName="arrowAndChildren" presStyleCnt="0"/>
      <dgm:spPr/>
    </dgm:pt>
    <dgm:pt modelId="{C8A93814-D578-B644-9667-3AD7E9DD1939}" type="pres">
      <dgm:prSet presAssocID="{1CD3FB55-7364-4AE4-A38A-00C4EFAE2764}" presName="parentTextArrow" presStyleLbl="node1" presStyleIdx="2" presStyleCnt="3"/>
      <dgm:spPr/>
    </dgm:pt>
  </dgm:ptLst>
  <dgm:cxnLst>
    <dgm:cxn modelId="{DEC6C52C-309A-7E43-B96A-3BDAA83FF621}" type="presOf" srcId="{71E2C5A7-183D-4912-98D8-D9CA9A2FC6DC}" destId="{46C36553-0755-464F-B14C-7F555924A040}" srcOrd="0" destOrd="0" presId="urn:microsoft.com/office/officeart/2005/8/layout/process4"/>
    <dgm:cxn modelId="{7C8A0D42-464A-4C9A-98CF-7F4A9CC8335A}" srcId="{7400D358-3257-4727-91FF-54E6ED1CB351}" destId="{6E5965A3-4DB0-435E-BAA3-DBA5F924E84E}" srcOrd="1" destOrd="0" parTransId="{347C9D47-4879-4C16-96F9-DB1F2CF09AB9}" sibTransId="{449E46FB-C9FC-45F3-B82B-3EACB171AE00}"/>
    <dgm:cxn modelId="{9B2A4B4B-4956-C446-91AD-6C11FFA31F27}" type="presOf" srcId="{1CD3FB55-7364-4AE4-A38A-00C4EFAE2764}" destId="{C8A93814-D578-B644-9667-3AD7E9DD1939}" srcOrd="0" destOrd="0" presId="urn:microsoft.com/office/officeart/2005/8/layout/process4"/>
    <dgm:cxn modelId="{4FAE1858-2199-8C4E-AF02-AB768A2900EB}" type="presOf" srcId="{6E5965A3-4DB0-435E-BAA3-DBA5F924E84E}" destId="{C68D4E4D-E3D4-8849-B76B-B6B93D28A74D}" srcOrd="0" destOrd="0" presId="urn:microsoft.com/office/officeart/2005/8/layout/process4"/>
    <dgm:cxn modelId="{F217F8D3-DF34-4F02-9CEC-1ECDF7CE368E}" srcId="{7400D358-3257-4727-91FF-54E6ED1CB351}" destId="{71E2C5A7-183D-4912-98D8-D9CA9A2FC6DC}" srcOrd="2" destOrd="0" parTransId="{A2F9572E-CFCC-471F-85D2-F94288410717}" sibTransId="{A02432FF-1238-4B39-9492-5D01BB971108}"/>
    <dgm:cxn modelId="{A53178DD-75FA-4767-8245-8176CE77D78D}" srcId="{7400D358-3257-4727-91FF-54E6ED1CB351}" destId="{1CD3FB55-7364-4AE4-A38A-00C4EFAE2764}" srcOrd="0" destOrd="0" parTransId="{E24029CB-AC13-4470-A085-012F11BAFE00}" sibTransId="{20333A55-860A-4D08-B8EA-18EB4E5AB3BE}"/>
    <dgm:cxn modelId="{7910C9E3-8B84-AD4F-BC08-BB11902F5672}" type="presOf" srcId="{7400D358-3257-4727-91FF-54E6ED1CB351}" destId="{12A7B988-5A7F-AD41-9DB1-CB5EAB02E4D2}" srcOrd="0" destOrd="0" presId="urn:microsoft.com/office/officeart/2005/8/layout/process4"/>
    <dgm:cxn modelId="{5829912E-C3B3-DC44-9C23-06B16D9F6316}" type="presParOf" srcId="{12A7B988-5A7F-AD41-9DB1-CB5EAB02E4D2}" destId="{44E3F415-4D93-E542-B536-141A2344A2D8}" srcOrd="0" destOrd="0" presId="urn:microsoft.com/office/officeart/2005/8/layout/process4"/>
    <dgm:cxn modelId="{9F02A5C5-AF3F-B34E-82E6-627BD6CD71BA}" type="presParOf" srcId="{44E3F415-4D93-E542-B536-141A2344A2D8}" destId="{46C36553-0755-464F-B14C-7F555924A040}" srcOrd="0" destOrd="0" presId="urn:microsoft.com/office/officeart/2005/8/layout/process4"/>
    <dgm:cxn modelId="{DF811D96-6895-6D44-8B8F-12671776ECE2}" type="presParOf" srcId="{12A7B988-5A7F-AD41-9DB1-CB5EAB02E4D2}" destId="{78AF6188-4EFE-2E43-8AA1-72B1F7A3723E}" srcOrd="1" destOrd="0" presId="urn:microsoft.com/office/officeart/2005/8/layout/process4"/>
    <dgm:cxn modelId="{E234DB4A-3E55-0743-989C-2EB7696DA1C2}" type="presParOf" srcId="{12A7B988-5A7F-AD41-9DB1-CB5EAB02E4D2}" destId="{828A8B16-FD8D-F540-83A2-F6BFC3159E2E}" srcOrd="2" destOrd="0" presId="urn:microsoft.com/office/officeart/2005/8/layout/process4"/>
    <dgm:cxn modelId="{78F2CD89-018B-EA46-95EC-7613D76794CA}" type="presParOf" srcId="{828A8B16-FD8D-F540-83A2-F6BFC3159E2E}" destId="{C68D4E4D-E3D4-8849-B76B-B6B93D28A74D}" srcOrd="0" destOrd="0" presId="urn:microsoft.com/office/officeart/2005/8/layout/process4"/>
    <dgm:cxn modelId="{7D20132A-E455-C74F-A013-B2BFCE0C708B}" type="presParOf" srcId="{12A7B988-5A7F-AD41-9DB1-CB5EAB02E4D2}" destId="{CF920774-87FA-D64B-8191-9E2ADA81CCC7}" srcOrd="3" destOrd="0" presId="urn:microsoft.com/office/officeart/2005/8/layout/process4"/>
    <dgm:cxn modelId="{53E3343E-5670-454D-BF2A-FDA96B11B8E3}" type="presParOf" srcId="{12A7B988-5A7F-AD41-9DB1-CB5EAB02E4D2}" destId="{45A44937-B61F-074C-99DA-50A6995C5242}" srcOrd="4" destOrd="0" presId="urn:microsoft.com/office/officeart/2005/8/layout/process4"/>
    <dgm:cxn modelId="{72D10C3C-0919-4A43-98C8-3F19B7603F9F}" type="presParOf" srcId="{45A44937-B61F-074C-99DA-50A6995C5242}" destId="{C8A93814-D578-B644-9667-3AD7E9DD1939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4AE7A2-EA49-4290-ADA4-BBB9C2ACD74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3C5C10AA-48A8-42F4-A637-D66E2150AF43}">
      <dgm:prSet/>
      <dgm:spPr/>
      <dgm:t>
        <a:bodyPr/>
        <a:lstStyle/>
        <a:p>
          <a:r>
            <a:rPr lang="en-US" b="1"/>
            <a:t>2006</a:t>
          </a:r>
          <a:r>
            <a:rPr lang="en-US"/>
            <a:t> – Biostatistici K. Coombes, J. Wang and K.A. Baggerly se snaží o aplikaci signatur na data výzkumníků z jejich univerzity, ovšem bez úspěchu.</a:t>
          </a:r>
        </a:p>
      </dgm:t>
    </dgm:pt>
    <dgm:pt modelId="{EF01327A-491B-4C0F-B2EC-7524331B42AF}" type="parTrans" cxnId="{73379FA8-A244-46BF-8756-038089A3A6CF}">
      <dgm:prSet/>
      <dgm:spPr/>
      <dgm:t>
        <a:bodyPr/>
        <a:lstStyle/>
        <a:p>
          <a:endParaRPr lang="en-US"/>
        </a:p>
      </dgm:t>
    </dgm:pt>
    <dgm:pt modelId="{802C6B0E-4971-49DE-9952-B048E1A8C0C5}" type="sibTrans" cxnId="{73379FA8-A244-46BF-8756-038089A3A6CF}">
      <dgm:prSet/>
      <dgm:spPr/>
      <dgm:t>
        <a:bodyPr/>
        <a:lstStyle/>
        <a:p>
          <a:endParaRPr lang="en-US"/>
        </a:p>
      </dgm:t>
    </dgm:pt>
    <dgm:pt modelId="{A725323D-3A48-4915-85CC-FECC66ACF68C}">
      <dgm:prSet/>
      <dgm:spPr/>
      <dgm:t>
        <a:bodyPr/>
        <a:lstStyle/>
        <a:p>
          <a:r>
            <a:rPr lang="en-US"/>
            <a:t>Aktivně konzultují s autory článku.</a:t>
          </a:r>
        </a:p>
      </dgm:t>
    </dgm:pt>
    <dgm:pt modelId="{39B65F87-845D-4021-9761-747D3C68A30F}" type="parTrans" cxnId="{5552B76A-1B4E-4E34-8993-535D07518F48}">
      <dgm:prSet/>
      <dgm:spPr/>
      <dgm:t>
        <a:bodyPr/>
        <a:lstStyle/>
        <a:p>
          <a:endParaRPr lang="en-US"/>
        </a:p>
      </dgm:t>
    </dgm:pt>
    <dgm:pt modelId="{8610C1B4-F29F-40C4-A4BE-92ABF162B0DF}" type="sibTrans" cxnId="{5552B76A-1B4E-4E34-8993-535D07518F48}">
      <dgm:prSet/>
      <dgm:spPr/>
      <dgm:t>
        <a:bodyPr/>
        <a:lstStyle/>
        <a:p>
          <a:endParaRPr lang="en-US"/>
        </a:p>
      </dgm:t>
    </dgm:pt>
    <dgm:pt modelId="{36BB0039-9C68-419D-B9CD-57711BA1601D}">
      <dgm:prSet/>
      <dgm:spPr/>
      <dgm:t>
        <a:bodyPr/>
        <a:lstStyle/>
        <a:p>
          <a:r>
            <a:rPr lang="en-US"/>
            <a:t>Čím více se noří do dat, tím více mají pochybností o validitě závěrů a správnosti samotných dat!</a:t>
          </a:r>
        </a:p>
      </dgm:t>
    </dgm:pt>
    <dgm:pt modelId="{757C39B9-30D4-4B7D-93AD-226BD6166EE6}" type="parTrans" cxnId="{D85430C7-6CCB-4F4C-9D32-8BF5C7C01965}">
      <dgm:prSet/>
      <dgm:spPr/>
      <dgm:t>
        <a:bodyPr/>
        <a:lstStyle/>
        <a:p>
          <a:endParaRPr lang="en-US"/>
        </a:p>
      </dgm:t>
    </dgm:pt>
    <dgm:pt modelId="{7ECCF518-2334-42F4-8ACA-205999956442}" type="sibTrans" cxnId="{D85430C7-6CCB-4F4C-9D32-8BF5C7C01965}">
      <dgm:prSet/>
      <dgm:spPr/>
      <dgm:t>
        <a:bodyPr/>
        <a:lstStyle/>
        <a:p>
          <a:endParaRPr lang="en-US"/>
        </a:p>
      </dgm:t>
    </dgm:pt>
    <dgm:pt modelId="{FE2788FA-D817-44E3-B248-0D155B9DC30F}" type="pres">
      <dgm:prSet presAssocID="{8B4AE7A2-EA49-4290-ADA4-BBB9C2ACD74C}" presName="root" presStyleCnt="0">
        <dgm:presLayoutVars>
          <dgm:dir/>
          <dgm:resizeHandles val="exact"/>
        </dgm:presLayoutVars>
      </dgm:prSet>
      <dgm:spPr/>
    </dgm:pt>
    <dgm:pt modelId="{A27CD19F-9A5A-4B5B-8820-B63781AB2ECB}" type="pres">
      <dgm:prSet presAssocID="{3C5C10AA-48A8-42F4-A637-D66E2150AF43}" presName="compNode" presStyleCnt="0"/>
      <dgm:spPr/>
    </dgm:pt>
    <dgm:pt modelId="{D97F4684-A699-4280-8E3B-BB946462628C}" type="pres">
      <dgm:prSet presAssocID="{3C5C10AA-48A8-42F4-A637-D66E2150AF43}" presName="bgRect" presStyleLbl="bgShp" presStyleIdx="0" presStyleCnt="3"/>
      <dgm:spPr/>
    </dgm:pt>
    <dgm:pt modelId="{1E5F6664-4D85-4AAA-9351-D5A2F8AC49BD}" type="pres">
      <dgm:prSet presAssocID="{3C5C10AA-48A8-42F4-A637-D66E2150AF4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BB06B61C-5819-4E1A-A52C-F3578A2A61B3}" type="pres">
      <dgm:prSet presAssocID="{3C5C10AA-48A8-42F4-A637-D66E2150AF43}" presName="spaceRect" presStyleCnt="0"/>
      <dgm:spPr/>
    </dgm:pt>
    <dgm:pt modelId="{BF9C9A9C-0514-4B22-A495-A17AE22A091C}" type="pres">
      <dgm:prSet presAssocID="{3C5C10AA-48A8-42F4-A637-D66E2150AF43}" presName="parTx" presStyleLbl="revTx" presStyleIdx="0" presStyleCnt="3">
        <dgm:presLayoutVars>
          <dgm:chMax val="0"/>
          <dgm:chPref val="0"/>
        </dgm:presLayoutVars>
      </dgm:prSet>
      <dgm:spPr/>
    </dgm:pt>
    <dgm:pt modelId="{D49BCD20-B978-4429-B1C8-B8E6B0266AB8}" type="pres">
      <dgm:prSet presAssocID="{802C6B0E-4971-49DE-9952-B048E1A8C0C5}" presName="sibTrans" presStyleCnt="0"/>
      <dgm:spPr/>
    </dgm:pt>
    <dgm:pt modelId="{85BD759E-D5EB-4BE9-B4F5-D03AD5388B70}" type="pres">
      <dgm:prSet presAssocID="{A725323D-3A48-4915-85CC-FECC66ACF68C}" presName="compNode" presStyleCnt="0"/>
      <dgm:spPr/>
    </dgm:pt>
    <dgm:pt modelId="{EF0198A8-93D6-478C-8B5C-4DEE618635F4}" type="pres">
      <dgm:prSet presAssocID="{A725323D-3A48-4915-85CC-FECC66ACF68C}" presName="bgRect" presStyleLbl="bgShp" presStyleIdx="1" presStyleCnt="3"/>
      <dgm:spPr/>
    </dgm:pt>
    <dgm:pt modelId="{0A12642D-8F76-4C97-B6B0-317C3EF57480}" type="pres">
      <dgm:prSet presAssocID="{A725323D-3A48-4915-85CC-FECC66ACF68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C2F4B312-F4FC-4EE8-944C-2C7B6B6FCA2C}" type="pres">
      <dgm:prSet presAssocID="{A725323D-3A48-4915-85CC-FECC66ACF68C}" presName="spaceRect" presStyleCnt="0"/>
      <dgm:spPr/>
    </dgm:pt>
    <dgm:pt modelId="{16532B0D-2327-49E2-BF1D-60C1358663D9}" type="pres">
      <dgm:prSet presAssocID="{A725323D-3A48-4915-85CC-FECC66ACF68C}" presName="parTx" presStyleLbl="revTx" presStyleIdx="1" presStyleCnt="3">
        <dgm:presLayoutVars>
          <dgm:chMax val="0"/>
          <dgm:chPref val="0"/>
        </dgm:presLayoutVars>
      </dgm:prSet>
      <dgm:spPr/>
    </dgm:pt>
    <dgm:pt modelId="{9FA88FBE-B339-42E9-84FC-2A653FE9C345}" type="pres">
      <dgm:prSet presAssocID="{8610C1B4-F29F-40C4-A4BE-92ABF162B0DF}" presName="sibTrans" presStyleCnt="0"/>
      <dgm:spPr/>
    </dgm:pt>
    <dgm:pt modelId="{0D9B2E51-1E7A-4067-8BB3-00EE76BA9A1C}" type="pres">
      <dgm:prSet presAssocID="{36BB0039-9C68-419D-B9CD-57711BA1601D}" presName="compNode" presStyleCnt="0"/>
      <dgm:spPr/>
    </dgm:pt>
    <dgm:pt modelId="{92BE59F4-DD69-431F-AB48-657DB2317AA1}" type="pres">
      <dgm:prSet presAssocID="{36BB0039-9C68-419D-B9CD-57711BA1601D}" presName="bgRect" presStyleLbl="bgShp" presStyleIdx="2" presStyleCnt="3"/>
      <dgm:spPr/>
    </dgm:pt>
    <dgm:pt modelId="{E2C93F0F-F93E-4DCC-84B1-887E4B153B05}" type="pres">
      <dgm:prSet presAssocID="{36BB0039-9C68-419D-B9CD-57711BA1601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eprechaun Hat"/>
        </a:ext>
      </dgm:extLst>
    </dgm:pt>
    <dgm:pt modelId="{3ADF1644-CC71-4F8A-A102-C998A7E2CED9}" type="pres">
      <dgm:prSet presAssocID="{36BB0039-9C68-419D-B9CD-57711BA1601D}" presName="spaceRect" presStyleCnt="0"/>
      <dgm:spPr/>
    </dgm:pt>
    <dgm:pt modelId="{3F60182D-74DC-4E1E-A9EE-BBA81767EF71}" type="pres">
      <dgm:prSet presAssocID="{36BB0039-9C68-419D-B9CD-57711BA1601D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5552B76A-1B4E-4E34-8993-535D07518F48}" srcId="{8B4AE7A2-EA49-4290-ADA4-BBB9C2ACD74C}" destId="{A725323D-3A48-4915-85CC-FECC66ACF68C}" srcOrd="1" destOrd="0" parTransId="{39B65F87-845D-4021-9761-747D3C68A30F}" sibTransId="{8610C1B4-F29F-40C4-A4BE-92ABF162B0DF}"/>
    <dgm:cxn modelId="{7EA9DF79-3E55-4066-B88D-FCA20EE3B07E}" type="presOf" srcId="{8B4AE7A2-EA49-4290-ADA4-BBB9C2ACD74C}" destId="{FE2788FA-D817-44E3-B248-0D155B9DC30F}" srcOrd="0" destOrd="0" presId="urn:microsoft.com/office/officeart/2018/2/layout/IconVerticalSolidList"/>
    <dgm:cxn modelId="{D94C1488-79E7-489F-893D-0CE7B0C27421}" type="presOf" srcId="{3C5C10AA-48A8-42F4-A637-D66E2150AF43}" destId="{BF9C9A9C-0514-4B22-A495-A17AE22A091C}" srcOrd="0" destOrd="0" presId="urn:microsoft.com/office/officeart/2018/2/layout/IconVerticalSolidList"/>
    <dgm:cxn modelId="{73379FA8-A244-46BF-8756-038089A3A6CF}" srcId="{8B4AE7A2-EA49-4290-ADA4-BBB9C2ACD74C}" destId="{3C5C10AA-48A8-42F4-A637-D66E2150AF43}" srcOrd="0" destOrd="0" parTransId="{EF01327A-491B-4C0F-B2EC-7524331B42AF}" sibTransId="{802C6B0E-4971-49DE-9952-B048E1A8C0C5}"/>
    <dgm:cxn modelId="{DAFB78BF-2763-4228-883D-234542228C9D}" type="presOf" srcId="{A725323D-3A48-4915-85CC-FECC66ACF68C}" destId="{16532B0D-2327-49E2-BF1D-60C1358663D9}" srcOrd="0" destOrd="0" presId="urn:microsoft.com/office/officeart/2018/2/layout/IconVerticalSolidList"/>
    <dgm:cxn modelId="{D85430C7-6CCB-4F4C-9D32-8BF5C7C01965}" srcId="{8B4AE7A2-EA49-4290-ADA4-BBB9C2ACD74C}" destId="{36BB0039-9C68-419D-B9CD-57711BA1601D}" srcOrd="2" destOrd="0" parTransId="{757C39B9-30D4-4B7D-93AD-226BD6166EE6}" sibTransId="{7ECCF518-2334-42F4-8ACA-205999956442}"/>
    <dgm:cxn modelId="{B20294C7-6F15-4C36-A778-7F14A220E6F0}" type="presOf" srcId="{36BB0039-9C68-419D-B9CD-57711BA1601D}" destId="{3F60182D-74DC-4E1E-A9EE-BBA81767EF71}" srcOrd="0" destOrd="0" presId="urn:microsoft.com/office/officeart/2018/2/layout/IconVerticalSolidList"/>
    <dgm:cxn modelId="{B9FEC2AD-1E26-4E81-8D30-000FDA73BB59}" type="presParOf" srcId="{FE2788FA-D817-44E3-B248-0D155B9DC30F}" destId="{A27CD19F-9A5A-4B5B-8820-B63781AB2ECB}" srcOrd="0" destOrd="0" presId="urn:microsoft.com/office/officeart/2018/2/layout/IconVerticalSolidList"/>
    <dgm:cxn modelId="{5E972ABC-E319-466D-ACAA-EB2DBAC74BCE}" type="presParOf" srcId="{A27CD19F-9A5A-4B5B-8820-B63781AB2ECB}" destId="{D97F4684-A699-4280-8E3B-BB946462628C}" srcOrd="0" destOrd="0" presId="urn:microsoft.com/office/officeart/2018/2/layout/IconVerticalSolidList"/>
    <dgm:cxn modelId="{314DCD3E-CC64-4A0E-A48B-C5BD3C9AB59B}" type="presParOf" srcId="{A27CD19F-9A5A-4B5B-8820-B63781AB2ECB}" destId="{1E5F6664-4D85-4AAA-9351-D5A2F8AC49BD}" srcOrd="1" destOrd="0" presId="urn:microsoft.com/office/officeart/2018/2/layout/IconVerticalSolidList"/>
    <dgm:cxn modelId="{7CF9D104-4E77-4980-8699-08D5B43DD3D7}" type="presParOf" srcId="{A27CD19F-9A5A-4B5B-8820-B63781AB2ECB}" destId="{BB06B61C-5819-4E1A-A52C-F3578A2A61B3}" srcOrd="2" destOrd="0" presId="urn:microsoft.com/office/officeart/2018/2/layout/IconVerticalSolidList"/>
    <dgm:cxn modelId="{FC359017-D680-4948-B1E6-76742DB6175B}" type="presParOf" srcId="{A27CD19F-9A5A-4B5B-8820-B63781AB2ECB}" destId="{BF9C9A9C-0514-4B22-A495-A17AE22A091C}" srcOrd="3" destOrd="0" presId="urn:microsoft.com/office/officeart/2018/2/layout/IconVerticalSolidList"/>
    <dgm:cxn modelId="{BB89C614-D758-4E28-AA7C-85891B65482B}" type="presParOf" srcId="{FE2788FA-D817-44E3-B248-0D155B9DC30F}" destId="{D49BCD20-B978-4429-B1C8-B8E6B0266AB8}" srcOrd="1" destOrd="0" presId="urn:microsoft.com/office/officeart/2018/2/layout/IconVerticalSolidList"/>
    <dgm:cxn modelId="{CECBB111-687C-4D63-8E65-6B42873A6CFE}" type="presParOf" srcId="{FE2788FA-D817-44E3-B248-0D155B9DC30F}" destId="{85BD759E-D5EB-4BE9-B4F5-D03AD5388B70}" srcOrd="2" destOrd="0" presId="urn:microsoft.com/office/officeart/2018/2/layout/IconVerticalSolidList"/>
    <dgm:cxn modelId="{0B723428-68A3-4D6A-8D7F-AF556D27329D}" type="presParOf" srcId="{85BD759E-D5EB-4BE9-B4F5-D03AD5388B70}" destId="{EF0198A8-93D6-478C-8B5C-4DEE618635F4}" srcOrd="0" destOrd="0" presId="urn:microsoft.com/office/officeart/2018/2/layout/IconVerticalSolidList"/>
    <dgm:cxn modelId="{FE9BAA21-1100-4255-A818-61BAB45E3F43}" type="presParOf" srcId="{85BD759E-D5EB-4BE9-B4F5-D03AD5388B70}" destId="{0A12642D-8F76-4C97-B6B0-317C3EF57480}" srcOrd="1" destOrd="0" presId="urn:microsoft.com/office/officeart/2018/2/layout/IconVerticalSolidList"/>
    <dgm:cxn modelId="{8884899E-C5D9-46C3-97D2-85BF70B00B32}" type="presParOf" srcId="{85BD759E-D5EB-4BE9-B4F5-D03AD5388B70}" destId="{C2F4B312-F4FC-4EE8-944C-2C7B6B6FCA2C}" srcOrd="2" destOrd="0" presId="urn:microsoft.com/office/officeart/2018/2/layout/IconVerticalSolidList"/>
    <dgm:cxn modelId="{D7E53D49-560C-4D52-A8DD-4545A35F17E1}" type="presParOf" srcId="{85BD759E-D5EB-4BE9-B4F5-D03AD5388B70}" destId="{16532B0D-2327-49E2-BF1D-60C1358663D9}" srcOrd="3" destOrd="0" presId="urn:microsoft.com/office/officeart/2018/2/layout/IconVerticalSolidList"/>
    <dgm:cxn modelId="{D52DF11E-9F33-44EA-A646-328EBDF57EB8}" type="presParOf" srcId="{FE2788FA-D817-44E3-B248-0D155B9DC30F}" destId="{9FA88FBE-B339-42E9-84FC-2A653FE9C345}" srcOrd="3" destOrd="0" presId="urn:microsoft.com/office/officeart/2018/2/layout/IconVerticalSolidList"/>
    <dgm:cxn modelId="{83761F3D-CCF7-4FF8-B08F-BD3309182D1B}" type="presParOf" srcId="{FE2788FA-D817-44E3-B248-0D155B9DC30F}" destId="{0D9B2E51-1E7A-4067-8BB3-00EE76BA9A1C}" srcOrd="4" destOrd="0" presId="urn:microsoft.com/office/officeart/2018/2/layout/IconVerticalSolidList"/>
    <dgm:cxn modelId="{D3A3E8F5-5368-4FCD-AC6D-3B30BB39883D}" type="presParOf" srcId="{0D9B2E51-1E7A-4067-8BB3-00EE76BA9A1C}" destId="{92BE59F4-DD69-431F-AB48-657DB2317AA1}" srcOrd="0" destOrd="0" presId="urn:microsoft.com/office/officeart/2018/2/layout/IconVerticalSolidList"/>
    <dgm:cxn modelId="{B2A79847-5F9F-44B3-909C-60ADCE48D489}" type="presParOf" srcId="{0D9B2E51-1E7A-4067-8BB3-00EE76BA9A1C}" destId="{E2C93F0F-F93E-4DCC-84B1-887E4B153B05}" srcOrd="1" destOrd="0" presId="urn:microsoft.com/office/officeart/2018/2/layout/IconVerticalSolidList"/>
    <dgm:cxn modelId="{FEF34CA8-5D2C-4BB4-8482-505BED58684E}" type="presParOf" srcId="{0D9B2E51-1E7A-4067-8BB3-00EE76BA9A1C}" destId="{3ADF1644-CC71-4F8A-A102-C998A7E2CED9}" srcOrd="2" destOrd="0" presId="urn:microsoft.com/office/officeart/2018/2/layout/IconVerticalSolidList"/>
    <dgm:cxn modelId="{952E5F3A-9ED3-49EF-B73C-542D3930211D}" type="presParOf" srcId="{0D9B2E51-1E7A-4067-8BB3-00EE76BA9A1C}" destId="{3F60182D-74DC-4E1E-A9EE-BBA81767EF7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22DB7AE-9233-4AD1-87AA-7CA6BD603C2F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ED34CDE0-BA2B-4881-A8C4-79DE57722885}">
      <dgm:prSet/>
      <dgm:spPr/>
      <dgm:t>
        <a:bodyPr/>
        <a:lstStyle/>
        <a:p>
          <a:r>
            <a:rPr lang="en-US" b="1" dirty="0"/>
            <a:t>2007 – Coombes a </a:t>
          </a:r>
          <a:r>
            <a:rPr lang="en-US" b="1" dirty="0" err="1"/>
            <a:t>kol</a:t>
          </a:r>
          <a:r>
            <a:rPr lang="en-US" b="1" dirty="0"/>
            <a:t>.</a:t>
          </a:r>
          <a:r>
            <a:rPr lang="en-US" dirty="0"/>
            <a:t> </a:t>
          </a:r>
          <a:r>
            <a:rPr lang="en-US" dirty="0" err="1"/>
            <a:t>publikují</a:t>
          </a:r>
          <a:r>
            <a:rPr lang="en-US" dirty="0"/>
            <a:t> v Nature Medicine </a:t>
          </a:r>
          <a:r>
            <a:rPr lang="en-US" dirty="0" err="1"/>
            <a:t>dopis</a:t>
          </a:r>
          <a:r>
            <a:rPr lang="en-US" dirty="0"/>
            <a:t> </a:t>
          </a:r>
          <a:r>
            <a:rPr lang="en-US" dirty="0" err="1"/>
            <a:t>zpochybňující</a:t>
          </a:r>
          <a:r>
            <a:rPr lang="en-US" dirty="0"/>
            <a:t> </a:t>
          </a:r>
          <a:r>
            <a:rPr lang="en-US" dirty="0" err="1"/>
            <a:t>Pottiho</a:t>
          </a:r>
          <a:r>
            <a:rPr lang="en-US" dirty="0"/>
            <a:t> </a:t>
          </a:r>
          <a:r>
            <a:rPr lang="en-US" dirty="0" err="1"/>
            <a:t>výzkum</a:t>
          </a:r>
          <a:r>
            <a:rPr lang="en-US" dirty="0"/>
            <a:t> </a:t>
          </a:r>
        </a:p>
        <a:p>
          <a:r>
            <a:rPr lang="en-US" dirty="0"/>
            <a:t>(</a:t>
          </a:r>
          <a:r>
            <a:rPr lang="en-US" i="1" dirty="0"/>
            <a:t>Coombes, Wang, </a:t>
          </a:r>
          <a:r>
            <a:rPr lang="en-US" i="1" dirty="0" err="1"/>
            <a:t>Baggerly</a:t>
          </a:r>
          <a:r>
            <a:rPr lang="en-US" i="1" dirty="0"/>
            <a:t>. Microarrays: retracing steps, Nature Medicine, 2007</a:t>
          </a:r>
          <a:r>
            <a:rPr lang="en-US" dirty="0"/>
            <a:t>)</a:t>
          </a:r>
        </a:p>
      </dgm:t>
    </dgm:pt>
    <dgm:pt modelId="{1DBB52F2-5A8E-4181-833E-1C8B0D910C1A}" type="parTrans" cxnId="{CA6964A0-2CB7-41AB-AE59-474F66F66D96}">
      <dgm:prSet/>
      <dgm:spPr/>
      <dgm:t>
        <a:bodyPr/>
        <a:lstStyle/>
        <a:p>
          <a:endParaRPr lang="en-US"/>
        </a:p>
      </dgm:t>
    </dgm:pt>
    <dgm:pt modelId="{9BD28B8F-90B2-461B-8CEF-7BCAB2227C98}" type="sibTrans" cxnId="{CA6964A0-2CB7-41AB-AE59-474F66F66D96}">
      <dgm:prSet/>
      <dgm:spPr/>
      <dgm:t>
        <a:bodyPr/>
        <a:lstStyle/>
        <a:p>
          <a:endParaRPr lang="en-US"/>
        </a:p>
      </dgm:t>
    </dgm:pt>
    <dgm:pt modelId="{3B95D69E-7500-4628-A2CB-F1048B4C78F6}">
      <dgm:prSet/>
      <dgm:spPr/>
      <dgm:t>
        <a:bodyPr/>
        <a:lstStyle/>
        <a:p>
          <a:r>
            <a:rPr lang="en-US" dirty="0" err="1"/>
            <a:t>Reportují</a:t>
          </a:r>
          <a:r>
            <a:rPr lang="en-US" dirty="0"/>
            <a:t> </a:t>
          </a:r>
          <a:r>
            <a:rPr lang="en-US" dirty="0" err="1"/>
            <a:t>tyto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:</a:t>
          </a:r>
        </a:p>
        <a:p>
          <a:endParaRPr lang="en-US" dirty="0"/>
        </a:p>
      </dgm:t>
    </dgm:pt>
    <dgm:pt modelId="{3FE0C3C4-40AA-4908-9AA7-8EE35C979384}" type="parTrans" cxnId="{E6A45DC6-3C40-4BE5-B258-5770362AEF52}">
      <dgm:prSet/>
      <dgm:spPr/>
      <dgm:t>
        <a:bodyPr/>
        <a:lstStyle/>
        <a:p>
          <a:endParaRPr lang="en-US"/>
        </a:p>
      </dgm:t>
    </dgm:pt>
    <dgm:pt modelId="{FA444479-3CEB-4443-A98B-5FBFAAA6921A}" type="sibTrans" cxnId="{E6A45DC6-3C40-4BE5-B258-5770362AEF52}">
      <dgm:prSet/>
      <dgm:spPr/>
      <dgm:t>
        <a:bodyPr/>
        <a:lstStyle/>
        <a:p>
          <a:endParaRPr lang="en-US"/>
        </a:p>
      </dgm:t>
    </dgm:pt>
    <dgm:pt modelId="{C6D8041D-AE0D-4AB9-84C1-61974DA29424}">
      <dgm:prSet custT="1"/>
      <dgm:spPr/>
      <dgm:t>
        <a:bodyPr/>
        <a:lstStyle/>
        <a:p>
          <a:r>
            <a:rPr lang="en-US" sz="1600" dirty="0" err="1"/>
            <a:t>označení</a:t>
          </a:r>
          <a:r>
            <a:rPr lang="en-US" sz="1600" dirty="0"/>
            <a:t> </a:t>
          </a:r>
          <a:r>
            <a:rPr lang="en-US" sz="1600" dirty="0" err="1"/>
            <a:t>senzitivních</a:t>
          </a:r>
          <a:r>
            <a:rPr lang="en-US" sz="1600" dirty="0"/>
            <a:t> a </a:t>
          </a:r>
          <a:r>
            <a:rPr lang="en-US" sz="1600" dirty="0" err="1"/>
            <a:t>rezistentních</a:t>
          </a:r>
          <a:r>
            <a:rPr lang="en-US" sz="1600" dirty="0"/>
            <a:t> </a:t>
          </a:r>
          <a:r>
            <a:rPr lang="en-US" sz="1600" dirty="0" err="1"/>
            <a:t>buněčných</a:t>
          </a:r>
          <a:r>
            <a:rPr lang="en-US" sz="1600" dirty="0"/>
            <a:t> </a:t>
          </a:r>
          <a:r>
            <a:rPr lang="en-US" sz="1600" dirty="0" err="1"/>
            <a:t>linií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!</a:t>
          </a:r>
        </a:p>
      </dgm:t>
    </dgm:pt>
    <dgm:pt modelId="{54E0950C-4A37-45A0-87FD-3FA6FEBFA2E1}" type="parTrans" cxnId="{77FFA842-58D5-4389-BDD5-7C2F0F3FABE0}">
      <dgm:prSet/>
      <dgm:spPr/>
      <dgm:t>
        <a:bodyPr/>
        <a:lstStyle/>
        <a:p>
          <a:endParaRPr lang="en-US"/>
        </a:p>
      </dgm:t>
    </dgm:pt>
    <dgm:pt modelId="{6CFA4005-3AD4-4A45-8F76-8BC43D161AC4}" type="sibTrans" cxnId="{77FFA842-58D5-4389-BDD5-7C2F0F3FABE0}">
      <dgm:prSet/>
      <dgm:spPr/>
      <dgm:t>
        <a:bodyPr/>
        <a:lstStyle/>
        <a:p>
          <a:endParaRPr lang="en-US"/>
        </a:p>
      </dgm:t>
    </dgm:pt>
    <dgm:pt modelId="{3F77BBAC-66BD-4E88-8C9E-F03E2256D754}">
      <dgm:prSet custT="1"/>
      <dgm:spPr/>
      <dgm:t>
        <a:bodyPr/>
        <a:lstStyle/>
        <a:p>
          <a:r>
            <a:rPr lang="en-US" sz="1600" dirty="0" err="1"/>
            <a:t>tabulka</a:t>
          </a:r>
          <a:r>
            <a:rPr lang="en-US" sz="1600" dirty="0"/>
            <a:t> se </a:t>
          </a:r>
          <a:r>
            <a:rPr lang="en-US" sz="1600" dirty="0" err="1"/>
            <a:t>seznamem</a:t>
          </a:r>
          <a:r>
            <a:rPr lang="en-US" sz="1600" dirty="0"/>
            <a:t> </a:t>
          </a:r>
          <a:r>
            <a:rPr lang="en-US" sz="1600" dirty="0" err="1"/>
            <a:t>významných</a:t>
          </a:r>
          <a:r>
            <a:rPr lang="en-US" sz="1600" dirty="0"/>
            <a:t> </a:t>
          </a:r>
          <a:r>
            <a:rPr lang="en-US" sz="1600" dirty="0" err="1"/>
            <a:t>genů</a:t>
          </a:r>
          <a:r>
            <a:rPr lang="en-US" sz="1600" dirty="0"/>
            <a:t> a </a:t>
          </a:r>
          <a:r>
            <a:rPr lang="en-US" sz="1600" dirty="0" err="1"/>
            <a:t>jejich</a:t>
          </a:r>
          <a:r>
            <a:rPr lang="en-US" sz="1600" dirty="0"/>
            <a:t> </a:t>
          </a:r>
          <a:r>
            <a:rPr lang="en-US" sz="1600" dirty="0" err="1"/>
            <a:t>sond</a:t>
          </a:r>
          <a:r>
            <a:rPr lang="en-US" sz="1600" dirty="0"/>
            <a:t> </a:t>
          </a:r>
          <a:r>
            <a:rPr lang="en-US" sz="1600" dirty="0" err="1"/>
            <a:t>obsahuje</a:t>
          </a:r>
          <a:r>
            <a:rPr lang="en-US" sz="1600" dirty="0"/>
            <a:t> </a:t>
          </a:r>
          <a:r>
            <a:rPr lang="en-US" sz="1600" dirty="0" err="1"/>
            <a:t>systematickou</a:t>
          </a:r>
          <a:r>
            <a:rPr lang="en-US" sz="1600" dirty="0"/>
            <a:t> </a:t>
          </a:r>
          <a:r>
            <a:rPr lang="en-US" sz="1600" dirty="0" err="1"/>
            <a:t>chybu</a:t>
          </a:r>
          <a:r>
            <a:rPr lang="en-US" sz="1600" dirty="0"/>
            <a:t> (</a:t>
          </a:r>
          <a:r>
            <a:rPr lang="en-US" sz="1600" dirty="0" err="1"/>
            <a:t>posun</a:t>
          </a:r>
          <a:r>
            <a:rPr lang="en-US" sz="1600" dirty="0"/>
            <a:t> o </a:t>
          </a:r>
          <a:r>
            <a:rPr lang="en-US" sz="1600" dirty="0" err="1"/>
            <a:t>políčko</a:t>
          </a:r>
          <a:r>
            <a:rPr lang="en-US" sz="1600" dirty="0"/>
            <a:t>) – </a:t>
          </a:r>
          <a:r>
            <a:rPr lang="en-US" sz="1600" dirty="0" err="1"/>
            <a:t>geny</a:t>
          </a:r>
          <a:r>
            <a:rPr lang="en-US" sz="1600" dirty="0"/>
            <a:t> </a:t>
          </a:r>
          <a:r>
            <a:rPr lang="en-US" sz="1600" dirty="0" err="1"/>
            <a:t>nesedí</a:t>
          </a:r>
          <a:r>
            <a:rPr lang="en-US" sz="1600" dirty="0"/>
            <a:t> se </a:t>
          </a:r>
          <a:r>
            <a:rPr lang="en-US" sz="1600" dirty="0" err="1"/>
            <a:t>sondami</a:t>
          </a:r>
          <a:r>
            <a:rPr lang="en-US" sz="1600" dirty="0"/>
            <a:t>,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tabulky</a:t>
          </a:r>
          <a:r>
            <a:rPr lang="en-US" sz="1600" dirty="0"/>
            <a:t> se </a:t>
          </a:r>
          <a:r>
            <a:rPr lang="en-US" sz="1600" dirty="0" err="1"/>
            <a:t>podařilo</a:t>
          </a:r>
          <a:r>
            <a:rPr lang="en-US" sz="1600" dirty="0"/>
            <a:t> </a:t>
          </a:r>
          <a:r>
            <a:rPr lang="en-US" sz="1600" dirty="0" err="1"/>
            <a:t>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 ze 7 </a:t>
          </a:r>
          <a:r>
            <a:rPr lang="en-US" sz="1600" dirty="0" err="1"/>
            <a:t>seznamů</a:t>
          </a:r>
          <a:r>
            <a:rPr lang="en-US" sz="1600" dirty="0"/>
            <a:t> a </a:t>
          </a:r>
          <a:r>
            <a:rPr lang="en-US" sz="1600" dirty="0" err="1"/>
            <a:t>výsledků</a:t>
          </a:r>
          <a:r>
            <a:rPr lang="en-US" sz="1600" dirty="0"/>
            <a:t> </a:t>
          </a:r>
          <a:r>
            <a:rPr lang="en-US" sz="1600" dirty="0" err="1"/>
            <a:t>senzitivity</a:t>
          </a:r>
          <a:endParaRPr lang="en-US" sz="1600" dirty="0"/>
        </a:p>
      </dgm:t>
    </dgm:pt>
    <dgm:pt modelId="{6D366A21-ED45-492F-8493-3E0FAAEED590}" type="parTrans" cxnId="{09C01D1E-127A-4759-95C7-779519D41588}">
      <dgm:prSet/>
      <dgm:spPr/>
      <dgm:t>
        <a:bodyPr/>
        <a:lstStyle/>
        <a:p>
          <a:endParaRPr lang="en-US"/>
        </a:p>
      </dgm:t>
    </dgm:pt>
    <dgm:pt modelId="{8CC8333A-4C36-4209-A48D-4C6843E93B2C}" type="sibTrans" cxnId="{09C01D1E-127A-4759-95C7-779519D41588}">
      <dgm:prSet/>
      <dgm:spPr/>
      <dgm:t>
        <a:bodyPr/>
        <a:lstStyle/>
        <a:p>
          <a:endParaRPr lang="en-US"/>
        </a:p>
      </dgm:t>
    </dgm:pt>
    <dgm:pt modelId="{A2CEA712-719C-43D1-945F-276E1F501C82}">
      <dgm:prSet custT="1"/>
      <dgm:spPr/>
      <dgm:t>
        <a:bodyPr/>
        <a:lstStyle/>
        <a:p>
          <a:r>
            <a:rPr lang="en-US" sz="1600" dirty="0"/>
            <a:t>Model </a:t>
          </a:r>
          <a:r>
            <a:rPr lang="en-US" sz="1600" dirty="0" err="1"/>
            <a:t>rezistence</a:t>
          </a:r>
          <a:r>
            <a:rPr lang="en-US" sz="1600" dirty="0"/>
            <a:t>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doxacel</a:t>
          </a:r>
          <a:r>
            <a:rPr lang="en-US" sz="1600" dirty="0"/>
            <a:t> – </a:t>
          </a:r>
          <a:r>
            <a:rPr lang="en-US" sz="1600" dirty="0" err="1"/>
            <a:t>podařilo</a:t>
          </a:r>
          <a:r>
            <a:rPr lang="en-US" sz="1600" dirty="0"/>
            <a:t> se </a:t>
          </a:r>
          <a:r>
            <a:rPr lang="en-US" sz="1600" dirty="0" err="1"/>
            <a:t>zreprodukovat</a:t>
          </a:r>
          <a:r>
            <a:rPr lang="en-US" sz="1600" dirty="0"/>
            <a:t> </a:t>
          </a:r>
          <a:r>
            <a:rPr lang="en-US" sz="1600" dirty="0" err="1"/>
            <a:t>pouze</a:t>
          </a:r>
          <a:r>
            <a:rPr lang="en-US" sz="1600" dirty="0"/>
            <a:t> 31 z 50 </a:t>
          </a:r>
          <a:r>
            <a:rPr lang="en-US" sz="1600" dirty="0" err="1"/>
            <a:t>genů</a:t>
          </a:r>
          <a:r>
            <a:rPr lang="en-US" sz="1600" dirty="0"/>
            <a:t> </a:t>
          </a:r>
          <a:r>
            <a:rPr lang="en-US" sz="1600" dirty="0" err="1"/>
            <a:t>publikovaných</a:t>
          </a:r>
          <a:r>
            <a:rPr lang="en-US" sz="1600" dirty="0"/>
            <a:t> v </a:t>
          </a:r>
          <a:r>
            <a:rPr lang="en-US" sz="1600" dirty="0" err="1"/>
            <a:t>článku</a:t>
          </a:r>
          <a:r>
            <a:rPr lang="en-US" sz="1600" dirty="0"/>
            <a:t>, </a:t>
          </a:r>
          <a:r>
            <a:rPr lang="en-US" sz="1600" dirty="0" err="1"/>
            <a:t>ostatních</a:t>
          </a:r>
          <a:r>
            <a:rPr lang="en-US" sz="1600" dirty="0"/>
            <a:t> 19 </a:t>
          </a:r>
          <a:r>
            <a:rPr lang="en-US" sz="1600" dirty="0" err="1"/>
            <a:t>bylo</a:t>
          </a:r>
          <a:r>
            <a:rPr lang="en-US" sz="1600" dirty="0"/>
            <a:t> </a:t>
          </a:r>
          <a:r>
            <a:rPr lang="en-US" sz="1600" dirty="0" err="1"/>
            <a:t>zřejmě</a:t>
          </a:r>
          <a:r>
            <a:rPr lang="en-US" sz="1600" dirty="0"/>
            <a:t> </a:t>
          </a:r>
          <a:r>
            <a:rPr lang="en-US" sz="1600" dirty="0" err="1"/>
            <a:t>přidáno</a:t>
          </a:r>
          <a:r>
            <a:rPr lang="en-US" sz="1600" dirty="0"/>
            <a:t> </a:t>
          </a:r>
          <a:r>
            <a:rPr lang="en-US" sz="1600" dirty="0" err="1"/>
            <a:t>ručně</a:t>
          </a:r>
          <a:r>
            <a:rPr lang="en-US" sz="1600" dirty="0"/>
            <a:t> “aby </a:t>
          </a:r>
          <a:r>
            <a:rPr lang="en-US" sz="1600" dirty="0" err="1"/>
            <a:t>byla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úspěšná</a:t>
          </a:r>
          <a:r>
            <a:rPr lang="en-US" sz="1600" dirty="0"/>
            <a:t>”</a:t>
          </a:r>
        </a:p>
      </dgm:t>
    </dgm:pt>
    <dgm:pt modelId="{26AEFBF7-F4D8-4056-AA90-6A7FAA2BCFE0}" type="parTrans" cxnId="{84DE6995-DDB3-4188-B802-2B8A18197303}">
      <dgm:prSet/>
      <dgm:spPr/>
      <dgm:t>
        <a:bodyPr/>
        <a:lstStyle/>
        <a:p>
          <a:endParaRPr lang="en-US"/>
        </a:p>
      </dgm:t>
    </dgm:pt>
    <dgm:pt modelId="{999C4078-13EC-4099-9F8F-AC8382087D71}" type="sibTrans" cxnId="{84DE6995-DDB3-4188-B802-2B8A18197303}">
      <dgm:prSet/>
      <dgm:spPr/>
      <dgm:t>
        <a:bodyPr/>
        <a:lstStyle/>
        <a:p>
          <a:endParaRPr lang="en-US"/>
        </a:p>
      </dgm:t>
    </dgm:pt>
    <dgm:pt modelId="{4F98C702-FE6A-44D0-94FE-A95E2F80B574}">
      <dgm:prSet custT="1"/>
      <dgm:spPr/>
      <dgm:t>
        <a:bodyPr/>
        <a:lstStyle/>
        <a:p>
          <a:r>
            <a:rPr lang="en-US" sz="1600" dirty="0" err="1"/>
            <a:t>Autorský</a:t>
          </a:r>
          <a:r>
            <a:rPr lang="en-US" sz="1600" dirty="0"/>
            <a:t> SW (</a:t>
          </a:r>
          <a:r>
            <a:rPr lang="en-US" sz="1600" dirty="0" err="1"/>
            <a:t>algoritmus</a:t>
          </a:r>
          <a:r>
            <a:rPr lang="en-US" sz="1600" dirty="0"/>
            <a:t>), </a:t>
          </a:r>
          <a:r>
            <a:rPr lang="en-US" sz="1600" dirty="0" err="1"/>
            <a:t>který</a:t>
          </a:r>
          <a:r>
            <a:rPr lang="en-US" sz="1600" dirty="0"/>
            <a:t> </a:t>
          </a:r>
          <a:r>
            <a:rPr lang="en-US" sz="1600" dirty="0" err="1"/>
            <a:t>Potti</a:t>
          </a:r>
          <a:r>
            <a:rPr lang="en-US" sz="1600" dirty="0"/>
            <a:t> </a:t>
          </a:r>
          <a:r>
            <a:rPr lang="en-US" sz="1600" dirty="0" err="1"/>
            <a:t>používá</a:t>
          </a:r>
          <a:r>
            <a:rPr lang="en-US" sz="1600" dirty="0"/>
            <a:t>, </a:t>
          </a:r>
          <a:r>
            <a:rPr lang="en-US" sz="1600" dirty="0" err="1"/>
            <a:t>pracuje</a:t>
          </a:r>
          <a:r>
            <a:rPr lang="en-US" sz="1600" dirty="0"/>
            <a:t> s </a:t>
          </a:r>
          <a:r>
            <a:rPr lang="en-US" sz="1600" dirty="0" err="1"/>
            <a:t>validačními</a:t>
          </a:r>
          <a:r>
            <a:rPr lang="en-US" sz="1600" dirty="0"/>
            <a:t> a </a:t>
          </a:r>
          <a:r>
            <a:rPr lang="en-US" sz="1600" dirty="0" err="1"/>
            <a:t>testovacími</a:t>
          </a:r>
          <a:r>
            <a:rPr lang="en-US" sz="1600" dirty="0"/>
            <a:t> </a:t>
          </a:r>
          <a:r>
            <a:rPr lang="en-US" sz="1600" dirty="0" err="1"/>
            <a:t>daty</a:t>
          </a:r>
          <a:r>
            <a:rPr lang="en-US" sz="1600" dirty="0"/>
            <a:t> </a:t>
          </a:r>
          <a:r>
            <a:rPr lang="en-US" sz="1600" dirty="0" err="1"/>
            <a:t>společně</a:t>
          </a:r>
          <a:r>
            <a:rPr lang="en-US" sz="1600" dirty="0"/>
            <a:t>. Po </a:t>
          </a:r>
          <a:r>
            <a:rPr lang="en-US" sz="1600" dirty="0" err="1"/>
            <a:t>korekci</a:t>
          </a:r>
          <a:r>
            <a:rPr lang="en-US" sz="1600" dirty="0"/>
            <a:t> </a:t>
          </a:r>
          <a:r>
            <a:rPr lang="en-US" sz="1600" dirty="0" err="1"/>
            <a:t>této</a:t>
          </a:r>
          <a:r>
            <a:rPr lang="en-US" sz="1600" dirty="0"/>
            <a:t> </a:t>
          </a:r>
          <a:r>
            <a:rPr lang="en-US" sz="1600" dirty="0" err="1"/>
            <a:t>chyby</a:t>
          </a:r>
          <a:r>
            <a:rPr lang="en-US" sz="1600" dirty="0"/>
            <a:t> </a:t>
          </a:r>
          <a:r>
            <a:rPr lang="en-US" sz="1600" dirty="0" err="1"/>
            <a:t>jsou</a:t>
          </a:r>
          <a:r>
            <a:rPr lang="en-US" sz="1600" dirty="0"/>
            <a:t> </a:t>
          </a:r>
          <a:r>
            <a:rPr lang="en-US" sz="1600" dirty="0" err="1"/>
            <a:t>výsledky</a:t>
          </a:r>
          <a:r>
            <a:rPr lang="en-US" sz="1600" dirty="0"/>
            <a:t> </a:t>
          </a:r>
          <a:r>
            <a:rPr lang="en-US" sz="1600" dirty="0" err="1"/>
            <a:t>validace</a:t>
          </a:r>
          <a:r>
            <a:rPr lang="en-US" sz="1600" dirty="0"/>
            <a:t> </a:t>
          </a:r>
          <a:r>
            <a:rPr lang="en-US" sz="1600" dirty="0" err="1"/>
            <a:t>klasifikátorů</a:t>
          </a:r>
          <a:r>
            <a:rPr lang="en-US" sz="1600" dirty="0"/>
            <a:t> </a:t>
          </a:r>
          <a:r>
            <a:rPr lang="en-US" sz="1600" dirty="0" err="1"/>
            <a:t>špatné</a:t>
          </a:r>
          <a:r>
            <a:rPr lang="en-US" sz="1600" dirty="0"/>
            <a:t> – </a:t>
          </a:r>
          <a:r>
            <a:rPr lang="en-US" sz="1600" dirty="0" err="1"/>
            <a:t>na</a:t>
          </a:r>
          <a:r>
            <a:rPr lang="en-US" sz="1600" dirty="0"/>
            <a:t> </a:t>
          </a:r>
          <a:r>
            <a:rPr lang="en-US" sz="1600" dirty="0" err="1"/>
            <a:t>validačních</a:t>
          </a:r>
          <a:r>
            <a:rPr lang="en-US" sz="1600" dirty="0"/>
            <a:t> </a:t>
          </a:r>
          <a:r>
            <a:rPr lang="en-US" sz="1600" dirty="0" err="1"/>
            <a:t>datech</a:t>
          </a:r>
          <a:r>
            <a:rPr lang="en-US" sz="1600" dirty="0"/>
            <a:t> </a:t>
          </a:r>
          <a:r>
            <a:rPr lang="en-US" sz="1600" dirty="0" err="1"/>
            <a:t>téměř</a:t>
          </a:r>
          <a:r>
            <a:rPr lang="en-US" sz="1600" dirty="0"/>
            <a:t> </a:t>
          </a:r>
          <a:r>
            <a:rPr lang="en-US" sz="1600" dirty="0" err="1"/>
            <a:t>rovné</a:t>
          </a:r>
          <a:r>
            <a:rPr lang="en-US" sz="1600" dirty="0"/>
            <a:t> </a:t>
          </a:r>
          <a:r>
            <a:rPr lang="en-US" sz="1600" dirty="0" err="1"/>
            <a:t>náhodě</a:t>
          </a:r>
          <a:r>
            <a:rPr lang="en-US" sz="1600" dirty="0"/>
            <a:t>.</a:t>
          </a:r>
        </a:p>
      </dgm:t>
    </dgm:pt>
    <dgm:pt modelId="{E0B2723F-696E-4C77-887D-B211050B7F77}" type="parTrans" cxnId="{79EA9841-90D8-4EAC-906C-366B50833C99}">
      <dgm:prSet/>
      <dgm:spPr/>
      <dgm:t>
        <a:bodyPr/>
        <a:lstStyle/>
        <a:p>
          <a:endParaRPr lang="en-US"/>
        </a:p>
      </dgm:t>
    </dgm:pt>
    <dgm:pt modelId="{61A5DB75-5FB6-447C-9274-F3EBB4D0B13B}" type="sibTrans" cxnId="{79EA9841-90D8-4EAC-906C-366B50833C99}">
      <dgm:prSet/>
      <dgm:spPr/>
      <dgm:t>
        <a:bodyPr/>
        <a:lstStyle/>
        <a:p>
          <a:endParaRPr lang="en-US"/>
        </a:p>
      </dgm:t>
    </dgm:pt>
    <dgm:pt modelId="{44B5EC35-4DA3-A645-B358-ACE316E4448C}" type="pres">
      <dgm:prSet presAssocID="{F22DB7AE-9233-4AD1-87AA-7CA6BD603C2F}" presName="Name0" presStyleCnt="0">
        <dgm:presLayoutVars>
          <dgm:dir/>
          <dgm:animLvl val="lvl"/>
          <dgm:resizeHandles val="exact"/>
        </dgm:presLayoutVars>
      </dgm:prSet>
      <dgm:spPr/>
    </dgm:pt>
    <dgm:pt modelId="{6B13527E-4DDA-384C-9FC3-132344EDC070}" type="pres">
      <dgm:prSet presAssocID="{3B95D69E-7500-4628-A2CB-F1048B4C78F6}" presName="boxAndChildren" presStyleCnt="0"/>
      <dgm:spPr/>
    </dgm:pt>
    <dgm:pt modelId="{C2D9A45B-7386-9242-A094-394A03E9E940}" type="pres">
      <dgm:prSet presAssocID="{3B95D69E-7500-4628-A2CB-F1048B4C78F6}" presName="parentTextBox" presStyleLbl="node1" presStyleIdx="0" presStyleCnt="2"/>
      <dgm:spPr/>
    </dgm:pt>
    <dgm:pt modelId="{D5E519B7-E105-3944-BAD5-863F295A23EA}" type="pres">
      <dgm:prSet presAssocID="{3B95D69E-7500-4628-A2CB-F1048B4C78F6}" presName="entireBox" presStyleLbl="node1" presStyleIdx="0" presStyleCnt="2" custScaleY="194129"/>
      <dgm:spPr/>
    </dgm:pt>
    <dgm:pt modelId="{36BBBE0B-5B9D-E847-8BC2-870E2D74309D}" type="pres">
      <dgm:prSet presAssocID="{3B95D69E-7500-4628-A2CB-F1048B4C78F6}" presName="descendantBox" presStyleCnt="0"/>
      <dgm:spPr/>
    </dgm:pt>
    <dgm:pt modelId="{EEAC63F8-20DB-D84E-9DC2-0D1147A7E8BB}" type="pres">
      <dgm:prSet presAssocID="{C6D8041D-AE0D-4AB9-84C1-61974DA29424}" presName="childTextBox" presStyleLbl="fgAccFollowNode1" presStyleIdx="0" presStyleCnt="4" custScaleY="298753">
        <dgm:presLayoutVars>
          <dgm:bulletEnabled val="1"/>
        </dgm:presLayoutVars>
      </dgm:prSet>
      <dgm:spPr/>
    </dgm:pt>
    <dgm:pt modelId="{0FDF7035-2B10-9B47-855B-A3BEC53D7013}" type="pres">
      <dgm:prSet presAssocID="{3F77BBAC-66BD-4E88-8C9E-F03E2256D754}" presName="childTextBox" presStyleLbl="fgAccFollowNode1" presStyleIdx="1" presStyleCnt="4" custScaleY="296356">
        <dgm:presLayoutVars>
          <dgm:bulletEnabled val="1"/>
        </dgm:presLayoutVars>
      </dgm:prSet>
      <dgm:spPr/>
    </dgm:pt>
    <dgm:pt modelId="{013EB5F2-82EA-AD42-A833-EE696FFFD751}" type="pres">
      <dgm:prSet presAssocID="{A2CEA712-719C-43D1-945F-276E1F501C82}" presName="childTextBox" presStyleLbl="fgAccFollowNode1" presStyleIdx="2" presStyleCnt="4" custScaleY="296356">
        <dgm:presLayoutVars>
          <dgm:bulletEnabled val="1"/>
        </dgm:presLayoutVars>
      </dgm:prSet>
      <dgm:spPr/>
    </dgm:pt>
    <dgm:pt modelId="{B0137E98-C1E7-BA4E-AB5F-9807D6DAEC99}" type="pres">
      <dgm:prSet presAssocID="{4F98C702-FE6A-44D0-94FE-A95E2F80B574}" presName="childTextBox" presStyleLbl="fgAccFollowNode1" presStyleIdx="3" presStyleCnt="4" custScaleY="296356">
        <dgm:presLayoutVars>
          <dgm:bulletEnabled val="1"/>
        </dgm:presLayoutVars>
      </dgm:prSet>
      <dgm:spPr/>
    </dgm:pt>
    <dgm:pt modelId="{B1705CBB-2A18-A946-B87C-6EACE13BF83B}" type="pres">
      <dgm:prSet presAssocID="{9BD28B8F-90B2-461B-8CEF-7BCAB2227C98}" presName="sp" presStyleCnt="0"/>
      <dgm:spPr/>
    </dgm:pt>
    <dgm:pt modelId="{B222BF0B-EA86-BE44-B55C-E28FE39CA5EF}" type="pres">
      <dgm:prSet presAssocID="{ED34CDE0-BA2B-4881-A8C4-79DE57722885}" presName="arrowAndChildren" presStyleCnt="0"/>
      <dgm:spPr/>
    </dgm:pt>
    <dgm:pt modelId="{2AF6E490-D811-F146-ACE4-68E47C0E55CA}" type="pres">
      <dgm:prSet presAssocID="{ED34CDE0-BA2B-4881-A8C4-79DE57722885}" presName="parentTextArrow" presStyleLbl="node1" presStyleIdx="1" presStyleCnt="2" custLinFactNeighborY="-39573"/>
      <dgm:spPr/>
    </dgm:pt>
  </dgm:ptLst>
  <dgm:cxnLst>
    <dgm:cxn modelId="{09C01D1E-127A-4759-95C7-779519D41588}" srcId="{3B95D69E-7500-4628-A2CB-F1048B4C78F6}" destId="{3F77BBAC-66BD-4E88-8C9E-F03E2256D754}" srcOrd="1" destOrd="0" parTransId="{6D366A21-ED45-492F-8493-3E0FAAEED590}" sibTransId="{8CC8333A-4C36-4209-A48D-4C6843E93B2C}"/>
    <dgm:cxn modelId="{79EA9841-90D8-4EAC-906C-366B50833C99}" srcId="{3B95D69E-7500-4628-A2CB-F1048B4C78F6}" destId="{4F98C702-FE6A-44D0-94FE-A95E2F80B574}" srcOrd="3" destOrd="0" parTransId="{E0B2723F-696E-4C77-887D-B211050B7F77}" sibTransId="{61A5DB75-5FB6-447C-9274-F3EBB4D0B13B}"/>
    <dgm:cxn modelId="{77FFA842-58D5-4389-BDD5-7C2F0F3FABE0}" srcId="{3B95D69E-7500-4628-A2CB-F1048B4C78F6}" destId="{C6D8041D-AE0D-4AB9-84C1-61974DA29424}" srcOrd="0" destOrd="0" parTransId="{54E0950C-4A37-45A0-87FD-3FA6FEBFA2E1}" sibTransId="{6CFA4005-3AD4-4A45-8F76-8BC43D161AC4}"/>
    <dgm:cxn modelId="{2A89FE49-6A16-694F-AD94-EE8C54209D8D}" type="presOf" srcId="{C6D8041D-AE0D-4AB9-84C1-61974DA29424}" destId="{EEAC63F8-20DB-D84E-9DC2-0D1147A7E8BB}" srcOrd="0" destOrd="0" presId="urn:microsoft.com/office/officeart/2005/8/layout/process4"/>
    <dgm:cxn modelId="{D632896B-75D8-9F42-B396-1F7DBF96438E}" type="presOf" srcId="{F22DB7AE-9233-4AD1-87AA-7CA6BD603C2F}" destId="{44B5EC35-4DA3-A645-B358-ACE316E4448C}" srcOrd="0" destOrd="0" presId="urn:microsoft.com/office/officeart/2005/8/layout/process4"/>
    <dgm:cxn modelId="{6E1D4450-2A2B-5B4D-97E6-37A74966C72A}" type="presOf" srcId="{ED34CDE0-BA2B-4881-A8C4-79DE57722885}" destId="{2AF6E490-D811-F146-ACE4-68E47C0E55CA}" srcOrd="0" destOrd="0" presId="urn:microsoft.com/office/officeart/2005/8/layout/process4"/>
    <dgm:cxn modelId="{A5DA1453-C663-8548-A3B5-9B6478E40D62}" type="presOf" srcId="{3F77BBAC-66BD-4E88-8C9E-F03E2256D754}" destId="{0FDF7035-2B10-9B47-855B-A3BEC53D7013}" srcOrd="0" destOrd="0" presId="urn:microsoft.com/office/officeart/2005/8/layout/process4"/>
    <dgm:cxn modelId="{84DE6995-DDB3-4188-B802-2B8A18197303}" srcId="{3B95D69E-7500-4628-A2CB-F1048B4C78F6}" destId="{A2CEA712-719C-43D1-945F-276E1F501C82}" srcOrd="2" destOrd="0" parTransId="{26AEFBF7-F4D8-4056-AA90-6A7FAA2BCFE0}" sibTransId="{999C4078-13EC-4099-9F8F-AC8382087D71}"/>
    <dgm:cxn modelId="{1F9F279D-F413-6247-8514-7CBF8FDFA8A8}" type="presOf" srcId="{4F98C702-FE6A-44D0-94FE-A95E2F80B574}" destId="{B0137E98-C1E7-BA4E-AB5F-9807D6DAEC99}" srcOrd="0" destOrd="0" presId="urn:microsoft.com/office/officeart/2005/8/layout/process4"/>
    <dgm:cxn modelId="{CA6964A0-2CB7-41AB-AE59-474F66F66D96}" srcId="{F22DB7AE-9233-4AD1-87AA-7CA6BD603C2F}" destId="{ED34CDE0-BA2B-4881-A8C4-79DE57722885}" srcOrd="0" destOrd="0" parTransId="{1DBB52F2-5A8E-4181-833E-1C8B0D910C1A}" sibTransId="{9BD28B8F-90B2-461B-8CEF-7BCAB2227C98}"/>
    <dgm:cxn modelId="{E6A45DC6-3C40-4BE5-B258-5770362AEF52}" srcId="{F22DB7AE-9233-4AD1-87AA-7CA6BD603C2F}" destId="{3B95D69E-7500-4628-A2CB-F1048B4C78F6}" srcOrd="1" destOrd="0" parTransId="{3FE0C3C4-40AA-4908-9AA7-8EE35C979384}" sibTransId="{FA444479-3CEB-4443-A98B-5FBFAAA6921A}"/>
    <dgm:cxn modelId="{74BFA9D4-AE6E-2E41-AF52-1C8C8BEF0515}" type="presOf" srcId="{A2CEA712-719C-43D1-945F-276E1F501C82}" destId="{013EB5F2-82EA-AD42-A833-EE696FFFD751}" srcOrd="0" destOrd="0" presId="urn:microsoft.com/office/officeart/2005/8/layout/process4"/>
    <dgm:cxn modelId="{E84A9FD9-8396-8B47-A325-5B342F2D2A02}" type="presOf" srcId="{3B95D69E-7500-4628-A2CB-F1048B4C78F6}" destId="{C2D9A45B-7386-9242-A094-394A03E9E940}" srcOrd="0" destOrd="0" presId="urn:microsoft.com/office/officeart/2005/8/layout/process4"/>
    <dgm:cxn modelId="{9E14C8EE-49DB-D246-BE46-9BBA818BED1D}" type="presOf" srcId="{3B95D69E-7500-4628-A2CB-F1048B4C78F6}" destId="{D5E519B7-E105-3944-BAD5-863F295A23EA}" srcOrd="1" destOrd="0" presId="urn:microsoft.com/office/officeart/2005/8/layout/process4"/>
    <dgm:cxn modelId="{2938B646-A050-934D-960F-56D521643BE7}" type="presParOf" srcId="{44B5EC35-4DA3-A645-B358-ACE316E4448C}" destId="{6B13527E-4DDA-384C-9FC3-132344EDC070}" srcOrd="0" destOrd="0" presId="urn:microsoft.com/office/officeart/2005/8/layout/process4"/>
    <dgm:cxn modelId="{3AC30BC2-D53B-7347-A039-5FB91B14107D}" type="presParOf" srcId="{6B13527E-4DDA-384C-9FC3-132344EDC070}" destId="{C2D9A45B-7386-9242-A094-394A03E9E940}" srcOrd="0" destOrd="0" presId="urn:microsoft.com/office/officeart/2005/8/layout/process4"/>
    <dgm:cxn modelId="{CE1C385E-2478-274B-A5AF-282E33567809}" type="presParOf" srcId="{6B13527E-4DDA-384C-9FC3-132344EDC070}" destId="{D5E519B7-E105-3944-BAD5-863F295A23EA}" srcOrd="1" destOrd="0" presId="urn:microsoft.com/office/officeart/2005/8/layout/process4"/>
    <dgm:cxn modelId="{6FE040B8-E44A-2F44-8352-1F54530D2F4F}" type="presParOf" srcId="{6B13527E-4DDA-384C-9FC3-132344EDC070}" destId="{36BBBE0B-5B9D-E847-8BC2-870E2D74309D}" srcOrd="2" destOrd="0" presId="urn:microsoft.com/office/officeart/2005/8/layout/process4"/>
    <dgm:cxn modelId="{732875EB-81B3-B14E-A3E9-BE0B8E40F33E}" type="presParOf" srcId="{36BBBE0B-5B9D-E847-8BC2-870E2D74309D}" destId="{EEAC63F8-20DB-D84E-9DC2-0D1147A7E8BB}" srcOrd="0" destOrd="0" presId="urn:microsoft.com/office/officeart/2005/8/layout/process4"/>
    <dgm:cxn modelId="{5CF0CBF5-5263-004E-8275-3E698226D701}" type="presParOf" srcId="{36BBBE0B-5B9D-E847-8BC2-870E2D74309D}" destId="{0FDF7035-2B10-9B47-855B-A3BEC53D7013}" srcOrd="1" destOrd="0" presId="urn:microsoft.com/office/officeart/2005/8/layout/process4"/>
    <dgm:cxn modelId="{0D4B777C-8519-134A-88B0-35EDA51342C2}" type="presParOf" srcId="{36BBBE0B-5B9D-E847-8BC2-870E2D74309D}" destId="{013EB5F2-82EA-AD42-A833-EE696FFFD751}" srcOrd="2" destOrd="0" presId="urn:microsoft.com/office/officeart/2005/8/layout/process4"/>
    <dgm:cxn modelId="{C8A5AED6-C49B-D949-8F4C-9FC7DCEF5942}" type="presParOf" srcId="{36BBBE0B-5B9D-E847-8BC2-870E2D74309D}" destId="{B0137E98-C1E7-BA4E-AB5F-9807D6DAEC99}" srcOrd="3" destOrd="0" presId="urn:microsoft.com/office/officeart/2005/8/layout/process4"/>
    <dgm:cxn modelId="{F1F73218-5C86-FC44-ADE3-E254294EDC03}" type="presParOf" srcId="{44B5EC35-4DA3-A645-B358-ACE316E4448C}" destId="{B1705CBB-2A18-A946-B87C-6EACE13BF83B}" srcOrd="1" destOrd="0" presId="urn:microsoft.com/office/officeart/2005/8/layout/process4"/>
    <dgm:cxn modelId="{1A89B924-73E8-8245-A441-A88578F5ED89}" type="presParOf" srcId="{44B5EC35-4DA3-A645-B358-ACE316E4448C}" destId="{B222BF0B-EA86-BE44-B55C-E28FE39CA5EF}" srcOrd="2" destOrd="0" presId="urn:microsoft.com/office/officeart/2005/8/layout/process4"/>
    <dgm:cxn modelId="{2D56E75F-507C-8546-9578-F06B1E6397A1}" type="presParOf" srcId="{B222BF0B-EA86-BE44-B55C-E28FE39CA5EF}" destId="{2AF6E490-D811-F146-ACE4-68E47C0E55CA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84767F3-978A-4219-8E1B-422B24EDF0A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4CC8BC2D-3876-4F40-B5B0-B293A6028156}">
      <dgm:prSet/>
      <dgm:spPr/>
      <dgm:t>
        <a:bodyPr/>
        <a:lstStyle/>
        <a:p>
          <a:r>
            <a:rPr lang="en-US"/>
            <a:t>Mezitím vycházejí další články:  </a:t>
          </a:r>
        </a:p>
      </dgm:t>
    </dgm:pt>
    <dgm:pt modelId="{69C896D0-8961-4EE9-ADC8-6DB48D0B9400}" type="parTrans" cxnId="{1EDC1784-2E8F-46F7-A5AE-6F88888AC818}">
      <dgm:prSet/>
      <dgm:spPr/>
      <dgm:t>
        <a:bodyPr/>
        <a:lstStyle/>
        <a:p>
          <a:endParaRPr lang="en-US"/>
        </a:p>
      </dgm:t>
    </dgm:pt>
    <dgm:pt modelId="{7A1D49FC-E88C-4F2E-91DE-41D3039CE596}" type="sibTrans" cxnId="{1EDC1784-2E8F-46F7-A5AE-6F88888AC818}">
      <dgm:prSet/>
      <dgm:spPr/>
      <dgm:t>
        <a:bodyPr/>
        <a:lstStyle/>
        <a:p>
          <a:endParaRPr lang="en-US"/>
        </a:p>
      </dgm:t>
    </dgm:pt>
    <dgm:pt modelId="{1B19EA86-D85A-424B-A602-DFDDFDFEB88F}">
      <dgm:prSet/>
      <dgm:spPr/>
      <dgm:t>
        <a:bodyPr/>
        <a:lstStyle/>
        <a:p>
          <a:r>
            <a:rPr lang="en-US"/>
            <a:t>Blood (2006), NEJM (2006), JCO (2007), Lancet Oncology (2007), JAMA (2008), PLOS (2008), PNAS (2008), Clin Can Res (2009)</a:t>
          </a:r>
        </a:p>
      </dgm:t>
    </dgm:pt>
    <dgm:pt modelId="{5BA6B8E9-B874-4B78-A610-C0F439D3E927}" type="parTrans" cxnId="{6D1D7BB7-9F21-4990-96D4-10C1B4B36814}">
      <dgm:prSet/>
      <dgm:spPr/>
      <dgm:t>
        <a:bodyPr/>
        <a:lstStyle/>
        <a:p>
          <a:endParaRPr lang="en-US"/>
        </a:p>
      </dgm:t>
    </dgm:pt>
    <dgm:pt modelId="{D9B8F3A8-9460-4C31-AFE4-20F3EFD34A36}" type="sibTrans" cxnId="{6D1D7BB7-9F21-4990-96D4-10C1B4B36814}">
      <dgm:prSet/>
      <dgm:spPr/>
      <dgm:t>
        <a:bodyPr/>
        <a:lstStyle/>
        <a:p>
          <a:endParaRPr lang="en-US"/>
        </a:p>
      </dgm:t>
    </dgm:pt>
    <dgm:pt modelId="{E52B9D4E-403F-4CE9-8540-57FAEDD6DCA9}">
      <dgm:prSet/>
      <dgm:spPr/>
      <dgm:t>
        <a:bodyPr/>
        <a:lstStyle/>
        <a:p>
          <a:r>
            <a:rPr lang="en-US"/>
            <a:t>V roce 2009 již</a:t>
          </a:r>
          <a:r>
            <a:rPr lang="en-US" b="1"/>
            <a:t> 212 citací, několik </a:t>
          </a:r>
          <a:r>
            <a:rPr lang="en-US" b="1" u="sng"/>
            <a:t>klinických studií</a:t>
          </a:r>
          <a:r>
            <a:rPr lang="en-US" b="1"/>
            <a:t>, stovky  léčených pacientů</a:t>
          </a:r>
          <a:endParaRPr lang="en-US"/>
        </a:p>
      </dgm:t>
    </dgm:pt>
    <dgm:pt modelId="{B12D6BF2-AEE0-43B7-BD5E-EF2FB7A93E86}" type="parTrans" cxnId="{540BB527-6BD7-4431-8B9F-1BB80BFB812D}">
      <dgm:prSet/>
      <dgm:spPr/>
      <dgm:t>
        <a:bodyPr/>
        <a:lstStyle/>
        <a:p>
          <a:endParaRPr lang="en-US"/>
        </a:p>
      </dgm:t>
    </dgm:pt>
    <dgm:pt modelId="{D1E60718-A19F-4CC6-82D0-6E3DE3DF054B}" type="sibTrans" cxnId="{540BB527-6BD7-4431-8B9F-1BB80BFB812D}">
      <dgm:prSet/>
      <dgm:spPr/>
      <dgm:t>
        <a:bodyPr/>
        <a:lstStyle/>
        <a:p>
          <a:endParaRPr lang="en-US"/>
        </a:p>
      </dgm:t>
    </dgm:pt>
    <dgm:pt modelId="{8C4AC593-58AE-4E2E-8F5F-CE491893BA69}">
      <dgm:prSet/>
      <dgm:spPr/>
      <dgm:t>
        <a:bodyPr/>
        <a:lstStyle/>
        <a:p>
          <a:r>
            <a:rPr lang="en-US" b="1" dirty="0"/>
            <a:t>V </a:t>
          </a:r>
          <a:r>
            <a:rPr lang="en-US" b="1" dirty="0" err="1"/>
            <a:t>roce</a:t>
          </a:r>
          <a:r>
            <a:rPr lang="en-US" b="1" dirty="0"/>
            <a:t> 2010 – Anil </a:t>
          </a:r>
          <a:r>
            <a:rPr lang="en-US" b="1" dirty="0" err="1"/>
            <a:t>Potti</a:t>
          </a:r>
          <a:r>
            <a:rPr lang="en-US" b="1" dirty="0"/>
            <a:t> </a:t>
          </a:r>
          <a:r>
            <a:rPr lang="en-US" b="1" dirty="0" err="1"/>
            <a:t>obviněn</a:t>
          </a:r>
          <a:r>
            <a:rPr lang="en-US" b="1" dirty="0"/>
            <a:t> z </a:t>
          </a:r>
          <a:r>
            <a:rPr lang="en-US" b="1" dirty="0" err="1"/>
            <a:t>falzifikace</a:t>
          </a:r>
          <a:r>
            <a:rPr lang="en-US" b="1" dirty="0"/>
            <a:t> </a:t>
          </a:r>
          <a:r>
            <a:rPr lang="en-US" b="1" dirty="0" err="1"/>
            <a:t>výsledků</a:t>
          </a:r>
          <a:r>
            <a:rPr lang="en-US" b="1" dirty="0"/>
            <a:t> a </a:t>
          </a:r>
          <a:r>
            <a:rPr lang="en-US" b="1" dirty="0" err="1"/>
            <a:t>vyšetřován</a:t>
          </a:r>
          <a:endParaRPr lang="en-US" dirty="0"/>
        </a:p>
      </dgm:t>
    </dgm:pt>
    <dgm:pt modelId="{9D0E6C78-1E06-42AB-97BA-DCC80BF26A05}" type="parTrans" cxnId="{4812D2BD-2577-47BB-8AB9-CB629C056259}">
      <dgm:prSet/>
      <dgm:spPr/>
      <dgm:t>
        <a:bodyPr/>
        <a:lstStyle/>
        <a:p>
          <a:endParaRPr lang="en-US"/>
        </a:p>
      </dgm:t>
    </dgm:pt>
    <dgm:pt modelId="{6F67A539-56DF-4C40-85FD-5F56E4EC0B91}" type="sibTrans" cxnId="{4812D2BD-2577-47BB-8AB9-CB629C056259}">
      <dgm:prSet/>
      <dgm:spPr/>
      <dgm:t>
        <a:bodyPr/>
        <a:lstStyle/>
        <a:p>
          <a:endParaRPr lang="en-US"/>
        </a:p>
      </dgm:t>
    </dgm:pt>
    <dgm:pt modelId="{3FEDE453-900F-47F4-B2C8-748C5604B945}">
      <dgm:prSet/>
      <dgm:spPr/>
      <dgm:t>
        <a:bodyPr/>
        <a:lstStyle/>
        <a:p>
          <a:r>
            <a:rPr lang="en-US" dirty="0" err="1"/>
            <a:t>Trvá</a:t>
          </a:r>
          <a:r>
            <a:rPr lang="en-US" dirty="0"/>
            <a:t> 4 </a:t>
          </a:r>
          <a:r>
            <a:rPr lang="en-US" dirty="0" err="1"/>
            <a:t>roky</a:t>
          </a:r>
          <a:r>
            <a:rPr lang="en-US" dirty="0"/>
            <a:t> a </a:t>
          </a:r>
          <a:r>
            <a:rPr lang="en-US" dirty="0" err="1"/>
            <a:t>mnoho</a:t>
          </a:r>
          <a:r>
            <a:rPr lang="en-US" dirty="0"/>
            <a:t> </a:t>
          </a:r>
          <a:r>
            <a:rPr lang="en-US" dirty="0" err="1"/>
            <a:t>úsilí</a:t>
          </a:r>
          <a:r>
            <a:rPr lang="en-US" dirty="0"/>
            <a:t>, </a:t>
          </a:r>
          <a:r>
            <a:rPr lang="en-US" dirty="0" err="1"/>
            <a:t>než</a:t>
          </a:r>
          <a:r>
            <a:rPr lang="en-US" dirty="0"/>
            <a:t> </a:t>
          </a:r>
          <a:r>
            <a:rPr lang="en-US" dirty="0" err="1"/>
            <a:t>jsou</a:t>
          </a:r>
          <a:r>
            <a:rPr lang="en-US" dirty="0"/>
            <a:t> </a:t>
          </a:r>
          <a:r>
            <a:rPr lang="en-US" dirty="0" err="1"/>
            <a:t>chyby</a:t>
          </a:r>
          <a:r>
            <a:rPr lang="en-US" dirty="0"/>
            <a:t> </a:t>
          </a:r>
          <a:r>
            <a:rPr lang="en-US" dirty="0" err="1"/>
            <a:t>uznány</a:t>
          </a:r>
          <a:r>
            <a:rPr lang="en-US" dirty="0"/>
            <a:t> a </a:t>
          </a:r>
          <a:r>
            <a:rPr lang="en-US" dirty="0" err="1"/>
            <a:t>články</a:t>
          </a:r>
          <a:r>
            <a:rPr lang="en-US" dirty="0"/>
            <a:t> </a:t>
          </a:r>
          <a:r>
            <a:rPr lang="en-US" dirty="0" err="1"/>
            <a:t>staženy</a:t>
          </a:r>
          <a:r>
            <a:rPr lang="en-US" dirty="0"/>
            <a:t>!</a:t>
          </a:r>
        </a:p>
      </dgm:t>
    </dgm:pt>
    <dgm:pt modelId="{2D2613D1-03C0-4329-A8DB-0AA5507FABFA}" type="parTrans" cxnId="{E3C93D39-1554-4290-8A60-649D3BAD4E4C}">
      <dgm:prSet/>
      <dgm:spPr/>
      <dgm:t>
        <a:bodyPr/>
        <a:lstStyle/>
        <a:p>
          <a:endParaRPr lang="en-US"/>
        </a:p>
      </dgm:t>
    </dgm:pt>
    <dgm:pt modelId="{5F07F713-D3C4-4B8A-8E05-A93300451DE5}" type="sibTrans" cxnId="{E3C93D39-1554-4290-8A60-649D3BAD4E4C}">
      <dgm:prSet/>
      <dgm:spPr/>
      <dgm:t>
        <a:bodyPr/>
        <a:lstStyle/>
        <a:p>
          <a:endParaRPr lang="en-US"/>
        </a:p>
      </dgm:t>
    </dgm:pt>
    <dgm:pt modelId="{6885F7E5-F7F6-6E43-9554-BBD4579413F2}" type="pres">
      <dgm:prSet presAssocID="{684767F3-978A-4219-8E1B-422B24EDF0AE}" presName="linear" presStyleCnt="0">
        <dgm:presLayoutVars>
          <dgm:animLvl val="lvl"/>
          <dgm:resizeHandles val="exact"/>
        </dgm:presLayoutVars>
      </dgm:prSet>
      <dgm:spPr/>
    </dgm:pt>
    <dgm:pt modelId="{4D738004-CB41-334D-9772-13829964778D}" type="pres">
      <dgm:prSet presAssocID="{4CC8BC2D-3876-4F40-B5B0-B293A602815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94747EDA-B980-5C41-ABDB-E0BA20B63FCE}" type="pres">
      <dgm:prSet presAssocID="{7A1D49FC-E88C-4F2E-91DE-41D3039CE596}" presName="spacer" presStyleCnt="0"/>
      <dgm:spPr/>
    </dgm:pt>
    <dgm:pt modelId="{555499BF-D5D3-4741-BEFB-7616CE44E8F7}" type="pres">
      <dgm:prSet presAssocID="{1B19EA86-D85A-424B-A602-DFDDFDFEB88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F7DD97A-1394-BD48-AAE9-A830E8DAA12F}" type="pres">
      <dgm:prSet presAssocID="{D9B8F3A8-9460-4C31-AFE4-20F3EFD34A36}" presName="spacer" presStyleCnt="0"/>
      <dgm:spPr/>
    </dgm:pt>
    <dgm:pt modelId="{0C1F9E37-007C-A74C-8C2D-1D33571A4552}" type="pres">
      <dgm:prSet presAssocID="{E52B9D4E-403F-4CE9-8540-57FAEDD6DCA9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D352BDDC-DED8-854C-BBB3-5596394411BC}" type="pres">
      <dgm:prSet presAssocID="{D1E60718-A19F-4CC6-82D0-6E3DE3DF054B}" presName="spacer" presStyleCnt="0"/>
      <dgm:spPr/>
    </dgm:pt>
    <dgm:pt modelId="{84716DA2-8F1D-3D4F-A414-5139ECC23EBA}" type="pres">
      <dgm:prSet presAssocID="{8C4AC593-58AE-4E2E-8F5F-CE491893BA69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708879FC-0D12-084A-8623-7A3C8531411F}" type="pres">
      <dgm:prSet presAssocID="{6F67A539-56DF-4C40-85FD-5F56E4EC0B91}" presName="spacer" presStyleCnt="0"/>
      <dgm:spPr/>
    </dgm:pt>
    <dgm:pt modelId="{BC132EE1-2788-5047-AC3C-A585520B8BF1}" type="pres">
      <dgm:prSet presAssocID="{3FEDE453-900F-47F4-B2C8-748C5604B945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91D9425-636E-F940-A6F7-5DE50A28B8E8}" type="presOf" srcId="{684767F3-978A-4219-8E1B-422B24EDF0AE}" destId="{6885F7E5-F7F6-6E43-9554-BBD4579413F2}" srcOrd="0" destOrd="0" presId="urn:microsoft.com/office/officeart/2005/8/layout/vList2"/>
    <dgm:cxn modelId="{540BB527-6BD7-4431-8B9F-1BB80BFB812D}" srcId="{684767F3-978A-4219-8E1B-422B24EDF0AE}" destId="{E52B9D4E-403F-4CE9-8540-57FAEDD6DCA9}" srcOrd="2" destOrd="0" parTransId="{B12D6BF2-AEE0-43B7-BD5E-EF2FB7A93E86}" sibTransId="{D1E60718-A19F-4CC6-82D0-6E3DE3DF054B}"/>
    <dgm:cxn modelId="{E3C93D39-1554-4290-8A60-649D3BAD4E4C}" srcId="{684767F3-978A-4219-8E1B-422B24EDF0AE}" destId="{3FEDE453-900F-47F4-B2C8-748C5604B945}" srcOrd="4" destOrd="0" parTransId="{2D2613D1-03C0-4329-A8DB-0AA5507FABFA}" sibTransId="{5F07F713-D3C4-4B8A-8E05-A93300451DE5}"/>
    <dgm:cxn modelId="{1EDC1784-2E8F-46F7-A5AE-6F88888AC818}" srcId="{684767F3-978A-4219-8E1B-422B24EDF0AE}" destId="{4CC8BC2D-3876-4F40-B5B0-B293A6028156}" srcOrd="0" destOrd="0" parTransId="{69C896D0-8961-4EE9-ADC8-6DB48D0B9400}" sibTransId="{7A1D49FC-E88C-4F2E-91DE-41D3039CE596}"/>
    <dgm:cxn modelId="{CD5EDA88-FB8C-4645-9AC9-1480EA4848F2}" type="presOf" srcId="{1B19EA86-D85A-424B-A602-DFDDFDFEB88F}" destId="{555499BF-D5D3-4741-BEFB-7616CE44E8F7}" srcOrd="0" destOrd="0" presId="urn:microsoft.com/office/officeart/2005/8/layout/vList2"/>
    <dgm:cxn modelId="{507D789A-6A88-D848-B6EB-C234F9FC4AEC}" type="presOf" srcId="{3FEDE453-900F-47F4-B2C8-748C5604B945}" destId="{BC132EE1-2788-5047-AC3C-A585520B8BF1}" srcOrd="0" destOrd="0" presId="urn:microsoft.com/office/officeart/2005/8/layout/vList2"/>
    <dgm:cxn modelId="{C60030B2-D21F-714D-A228-67322E91F7E8}" type="presOf" srcId="{8C4AC593-58AE-4E2E-8F5F-CE491893BA69}" destId="{84716DA2-8F1D-3D4F-A414-5139ECC23EBA}" srcOrd="0" destOrd="0" presId="urn:microsoft.com/office/officeart/2005/8/layout/vList2"/>
    <dgm:cxn modelId="{6D1D7BB7-9F21-4990-96D4-10C1B4B36814}" srcId="{684767F3-978A-4219-8E1B-422B24EDF0AE}" destId="{1B19EA86-D85A-424B-A602-DFDDFDFEB88F}" srcOrd="1" destOrd="0" parTransId="{5BA6B8E9-B874-4B78-A610-C0F439D3E927}" sibTransId="{D9B8F3A8-9460-4C31-AFE4-20F3EFD34A36}"/>
    <dgm:cxn modelId="{4812D2BD-2577-47BB-8AB9-CB629C056259}" srcId="{684767F3-978A-4219-8E1B-422B24EDF0AE}" destId="{8C4AC593-58AE-4E2E-8F5F-CE491893BA69}" srcOrd="3" destOrd="0" parTransId="{9D0E6C78-1E06-42AB-97BA-DCC80BF26A05}" sibTransId="{6F67A539-56DF-4C40-85FD-5F56E4EC0B91}"/>
    <dgm:cxn modelId="{019BDAF9-8F35-B947-836A-6BB4AF44D272}" type="presOf" srcId="{4CC8BC2D-3876-4F40-B5B0-B293A6028156}" destId="{4D738004-CB41-334D-9772-13829964778D}" srcOrd="0" destOrd="0" presId="urn:microsoft.com/office/officeart/2005/8/layout/vList2"/>
    <dgm:cxn modelId="{785CD7FB-6CF4-BC40-B17D-768207899D0F}" type="presOf" srcId="{E52B9D4E-403F-4CE9-8540-57FAEDD6DCA9}" destId="{0C1F9E37-007C-A74C-8C2D-1D33571A4552}" srcOrd="0" destOrd="0" presId="urn:microsoft.com/office/officeart/2005/8/layout/vList2"/>
    <dgm:cxn modelId="{84B6C2C2-CE25-CC41-920C-A6B29995F99C}" type="presParOf" srcId="{6885F7E5-F7F6-6E43-9554-BBD4579413F2}" destId="{4D738004-CB41-334D-9772-13829964778D}" srcOrd="0" destOrd="0" presId="urn:microsoft.com/office/officeart/2005/8/layout/vList2"/>
    <dgm:cxn modelId="{C7720CFE-73F0-1F47-9932-57F74E9CA64D}" type="presParOf" srcId="{6885F7E5-F7F6-6E43-9554-BBD4579413F2}" destId="{94747EDA-B980-5C41-ABDB-E0BA20B63FCE}" srcOrd="1" destOrd="0" presId="urn:microsoft.com/office/officeart/2005/8/layout/vList2"/>
    <dgm:cxn modelId="{38E3057F-D296-1941-9ED2-DF408E622C80}" type="presParOf" srcId="{6885F7E5-F7F6-6E43-9554-BBD4579413F2}" destId="{555499BF-D5D3-4741-BEFB-7616CE44E8F7}" srcOrd="2" destOrd="0" presId="urn:microsoft.com/office/officeart/2005/8/layout/vList2"/>
    <dgm:cxn modelId="{865A5E0E-DC67-6440-9B58-F992E0C47A6A}" type="presParOf" srcId="{6885F7E5-F7F6-6E43-9554-BBD4579413F2}" destId="{2F7DD97A-1394-BD48-AAE9-A830E8DAA12F}" srcOrd="3" destOrd="0" presId="urn:microsoft.com/office/officeart/2005/8/layout/vList2"/>
    <dgm:cxn modelId="{0604AFF1-0F28-A045-B67C-F1BE24309DAD}" type="presParOf" srcId="{6885F7E5-F7F6-6E43-9554-BBD4579413F2}" destId="{0C1F9E37-007C-A74C-8C2D-1D33571A4552}" srcOrd="4" destOrd="0" presId="urn:microsoft.com/office/officeart/2005/8/layout/vList2"/>
    <dgm:cxn modelId="{2BC6CB27-47B3-324B-B46D-4A18C147DCBB}" type="presParOf" srcId="{6885F7E5-F7F6-6E43-9554-BBD4579413F2}" destId="{D352BDDC-DED8-854C-BBB3-5596394411BC}" srcOrd="5" destOrd="0" presId="urn:microsoft.com/office/officeart/2005/8/layout/vList2"/>
    <dgm:cxn modelId="{6C2DC260-3BD7-C641-B120-058F48F7D0E9}" type="presParOf" srcId="{6885F7E5-F7F6-6E43-9554-BBD4579413F2}" destId="{84716DA2-8F1D-3D4F-A414-5139ECC23EBA}" srcOrd="6" destOrd="0" presId="urn:microsoft.com/office/officeart/2005/8/layout/vList2"/>
    <dgm:cxn modelId="{B261DA93-465A-5142-B4AA-42D4C6C01CA7}" type="presParOf" srcId="{6885F7E5-F7F6-6E43-9554-BBD4579413F2}" destId="{708879FC-0D12-084A-8623-7A3C8531411F}" srcOrd="7" destOrd="0" presId="urn:microsoft.com/office/officeart/2005/8/layout/vList2"/>
    <dgm:cxn modelId="{C990F70B-C851-F745-9DBD-F96131026BCE}" type="presParOf" srcId="{6885F7E5-F7F6-6E43-9554-BBD4579413F2}" destId="{BC132EE1-2788-5047-AC3C-A585520B8BF1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B9827123-1A0A-4388-9504-B25F74C2FF45}" type="doc">
      <dgm:prSet loTypeId="urn:microsoft.com/office/officeart/2005/8/layout/hierarchy1" loCatId="hierarchy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D6C340B-1921-4B23-A148-8C75A5CC696B}">
      <dgm:prSet/>
      <dgm:spPr/>
      <dgm:t>
        <a:bodyPr/>
        <a:lstStyle/>
        <a:p>
          <a:r>
            <a:rPr lang="cs-CZ" b="1" dirty="0"/>
            <a:t>Červenec 2010 </a:t>
          </a:r>
          <a:r>
            <a:rPr lang="cs-CZ" dirty="0"/>
            <a:t>– ředitel </a:t>
          </a:r>
          <a:r>
            <a:rPr lang="cs-CZ" dirty="0" err="1"/>
            <a:t>National</a:t>
          </a:r>
          <a:r>
            <a:rPr lang="cs-CZ" dirty="0"/>
            <a:t> </a:t>
          </a:r>
          <a:r>
            <a:rPr lang="cs-CZ" dirty="0" err="1"/>
            <a:t>Cancer</a:t>
          </a:r>
          <a:r>
            <a:rPr lang="cs-CZ" dirty="0"/>
            <a:t> Institute (NCI) Harold </a:t>
          </a:r>
          <a:r>
            <a:rPr lang="cs-CZ" dirty="0" err="1"/>
            <a:t>Varmus</a:t>
          </a:r>
          <a:r>
            <a:rPr lang="cs-CZ" dirty="0"/>
            <a:t> obdržel </a:t>
          </a:r>
          <a:r>
            <a:rPr lang="cs-CZ" b="1" dirty="0"/>
            <a:t>dopis</a:t>
          </a:r>
          <a:r>
            <a:rPr lang="cs-CZ" dirty="0"/>
            <a:t> od více než </a:t>
          </a:r>
          <a:r>
            <a:rPr lang="cs-CZ" b="1" dirty="0"/>
            <a:t>30 statistiků </a:t>
          </a:r>
          <a:r>
            <a:rPr lang="cs-CZ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dirty="0" err="1"/>
            <a:t>Duke</a:t>
          </a:r>
          <a:r>
            <a:rPr lang="cs-CZ" dirty="0"/>
            <a:t> University k predikci odpovědi na chemoterapii.</a:t>
          </a:r>
          <a:endParaRPr lang="en-US" dirty="0"/>
        </a:p>
      </dgm:t>
    </dgm:pt>
    <dgm:pt modelId="{148E09C1-AE37-4770-99C2-E93D5E204531}" type="parTrans" cxnId="{DD378A83-ABA8-4C59-BE08-4E3518D7C070}">
      <dgm:prSet/>
      <dgm:spPr/>
      <dgm:t>
        <a:bodyPr/>
        <a:lstStyle/>
        <a:p>
          <a:endParaRPr lang="en-US"/>
        </a:p>
      </dgm:t>
    </dgm:pt>
    <dgm:pt modelId="{4476AAD8-F864-4FFA-97FE-23631614D8C0}" type="sibTrans" cxnId="{DD378A83-ABA8-4C59-BE08-4E3518D7C070}">
      <dgm:prSet/>
      <dgm:spPr/>
      <dgm:t>
        <a:bodyPr/>
        <a:lstStyle/>
        <a:p>
          <a:endParaRPr lang="en-US"/>
        </a:p>
      </dgm:t>
    </dgm:pt>
    <dgm:pt modelId="{81A35142-3B74-4548-86AE-76D8FD99D685}">
      <dgm:prSet/>
      <dgm:spPr/>
      <dgm:t>
        <a:bodyPr/>
        <a:lstStyle/>
        <a:p>
          <a:r>
            <a:rPr lang="cs-CZ" dirty="0"/>
            <a:t>V důsledku vznikla komise Institutu medicíny (IOM), cílem které bylo sepsání doporučení pro vývoj testů z </a:t>
          </a:r>
          <a:r>
            <a:rPr lang="cs-CZ" dirty="0" err="1"/>
            <a:t>omicsových</a:t>
          </a:r>
          <a:r>
            <a:rPr lang="cs-CZ" dirty="0"/>
            <a:t> studií</a:t>
          </a:r>
          <a:endParaRPr lang="en-US" dirty="0"/>
        </a:p>
      </dgm:t>
    </dgm:pt>
    <dgm:pt modelId="{92C8AE86-3FAA-4C84-A870-8BD24FD29D99}" type="parTrans" cxnId="{EF356EE9-656F-49E3-86F3-9C2529F91730}">
      <dgm:prSet/>
      <dgm:spPr/>
      <dgm:t>
        <a:bodyPr/>
        <a:lstStyle/>
        <a:p>
          <a:endParaRPr lang="en-US"/>
        </a:p>
      </dgm:t>
    </dgm:pt>
    <dgm:pt modelId="{FEC9CD06-4B1D-4120-BF83-F40BD61274E8}" type="sibTrans" cxnId="{EF356EE9-656F-49E3-86F3-9C2529F91730}">
      <dgm:prSet/>
      <dgm:spPr/>
      <dgm:t>
        <a:bodyPr/>
        <a:lstStyle/>
        <a:p>
          <a:endParaRPr lang="en-US"/>
        </a:p>
      </dgm:t>
    </dgm:pt>
    <dgm:pt modelId="{854C61E2-5CE6-B142-A42C-7589E51AE5BB}" type="pres">
      <dgm:prSet presAssocID="{B9827123-1A0A-4388-9504-B25F74C2FF4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2BFC36A-C6C0-AD43-8453-0A520B2FEC5B}" type="pres">
      <dgm:prSet presAssocID="{6D6C340B-1921-4B23-A148-8C75A5CC696B}" presName="hierRoot1" presStyleCnt="0"/>
      <dgm:spPr/>
    </dgm:pt>
    <dgm:pt modelId="{1F498A32-C8D0-424B-9EDE-54FFB3D9FE44}" type="pres">
      <dgm:prSet presAssocID="{6D6C340B-1921-4B23-A148-8C75A5CC696B}" presName="composite" presStyleCnt="0"/>
      <dgm:spPr/>
    </dgm:pt>
    <dgm:pt modelId="{FAA2A717-705F-BB40-BE19-6FEE5E839D7F}" type="pres">
      <dgm:prSet presAssocID="{6D6C340B-1921-4B23-A148-8C75A5CC696B}" presName="background" presStyleLbl="node0" presStyleIdx="0" presStyleCnt="2"/>
      <dgm:spPr/>
    </dgm:pt>
    <dgm:pt modelId="{FCB9C458-8746-934D-9A96-E9D067EA12BD}" type="pres">
      <dgm:prSet presAssocID="{6D6C340B-1921-4B23-A148-8C75A5CC696B}" presName="text" presStyleLbl="fgAcc0" presStyleIdx="0" presStyleCnt="2">
        <dgm:presLayoutVars>
          <dgm:chPref val="3"/>
        </dgm:presLayoutVars>
      </dgm:prSet>
      <dgm:spPr/>
    </dgm:pt>
    <dgm:pt modelId="{9F37BFD5-7E00-B145-B18B-BE6A4A0CCE50}" type="pres">
      <dgm:prSet presAssocID="{6D6C340B-1921-4B23-A148-8C75A5CC696B}" presName="hierChild2" presStyleCnt="0"/>
      <dgm:spPr/>
    </dgm:pt>
    <dgm:pt modelId="{3CF3F307-7204-F64B-8B32-0B8A764E6946}" type="pres">
      <dgm:prSet presAssocID="{81A35142-3B74-4548-86AE-76D8FD99D685}" presName="hierRoot1" presStyleCnt="0"/>
      <dgm:spPr/>
    </dgm:pt>
    <dgm:pt modelId="{AD69BA2A-CA83-6144-A2F4-30D555A98113}" type="pres">
      <dgm:prSet presAssocID="{81A35142-3B74-4548-86AE-76D8FD99D685}" presName="composite" presStyleCnt="0"/>
      <dgm:spPr/>
    </dgm:pt>
    <dgm:pt modelId="{27FB091C-A68A-A946-BE3D-2290BC5D11F0}" type="pres">
      <dgm:prSet presAssocID="{81A35142-3B74-4548-86AE-76D8FD99D685}" presName="background" presStyleLbl="node0" presStyleIdx="1" presStyleCnt="2"/>
      <dgm:spPr/>
    </dgm:pt>
    <dgm:pt modelId="{528C9B16-3743-B34C-BBEB-F90338CAA895}" type="pres">
      <dgm:prSet presAssocID="{81A35142-3B74-4548-86AE-76D8FD99D685}" presName="text" presStyleLbl="fgAcc0" presStyleIdx="1" presStyleCnt="2">
        <dgm:presLayoutVars>
          <dgm:chPref val="3"/>
        </dgm:presLayoutVars>
      </dgm:prSet>
      <dgm:spPr/>
    </dgm:pt>
    <dgm:pt modelId="{21ED5F32-3E64-614C-A7D7-B2A0FD66DFC1}" type="pres">
      <dgm:prSet presAssocID="{81A35142-3B74-4548-86AE-76D8FD99D685}" presName="hierChild2" presStyleCnt="0"/>
      <dgm:spPr/>
    </dgm:pt>
  </dgm:ptLst>
  <dgm:cxnLst>
    <dgm:cxn modelId="{734A9B0B-617D-1448-BF9F-97FE63D0259F}" type="presOf" srcId="{81A35142-3B74-4548-86AE-76D8FD99D685}" destId="{528C9B16-3743-B34C-BBEB-F90338CAA895}" srcOrd="0" destOrd="0" presId="urn:microsoft.com/office/officeart/2005/8/layout/hierarchy1"/>
    <dgm:cxn modelId="{6E2C1419-8F94-D148-9EFA-6E617CE4532E}" type="presOf" srcId="{6D6C340B-1921-4B23-A148-8C75A5CC696B}" destId="{FCB9C458-8746-934D-9A96-E9D067EA12BD}" srcOrd="0" destOrd="0" presId="urn:microsoft.com/office/officeart/2005/8/layout/hierarchy1"/>
    <dgm:cxn modelId="{6C9F6E6F-98AA-CD41-822C-EAE241F0A04E}" type="presOf" srcId="{B9827123-1A0A-4388-9504-B25F74C2FF45}" destId="{854C61E2-5CE6-B142-A42C-7589E51AE5BB}" srcOrd="0" destOrd="0" presId="urn:microsoft.com/office/officeart/2005/8/layout/hierarchy1"/>
    <dgm:cxn modelId="{DD378A83-ABA8-4C59-BE08-4E3518D7C070}" srcId="{B9827123-1A0A-4388-9504-B25F74C2FF45}" destId="{6D6C340B-1921-4B23-A148-8C75A5CC696B}" srcOrd="0" destOrd="0" parTransId="{148E09C1-AE37-4770-99C2-E93D5E204531}" sibTransId="{4476AAD8-F864-4FFA-97FE-23631614D8C0}"/>
    <dgm:cxn modelId="{EF356EE9-656F-49E3-86F3-9C2529F91730}" srcId="{B9827123-1A0A-4388-9504-B25F74C2FF45}" destId="{81A35142-3B74-4548-86AE-76D8FD99D685}" srcOrd="1" destOrd="0" parTransId="{92C8AE86-3FAA-4C84-A870-8BD24FD29D99}" sibTransId="{FEC9CD06-4B1D-4120-BF83-F40BD61274E8}"/>
    <dgm:cxn modelId="{A6525232-61D8-DB4C-B4A2-97C411B1269C}" type="presParOf" srcId="{854C61E2-5CE6-B142-A42C-7589E51AE5BB}" destId="{82BFC36A-C6C0-AD43-8453-0A520B2FEC5B}" srcOrd="0" destOrd="0" presId="urn:microsoft.com/office/officeart/2005/8/layout/hierarchy1"/>
    <dgm:cxn modelId="{91D395BF-BDE4-6346-ACC8-0965993844AB}" type="presParOf" srcId="{82BFC36A-C6C0-AD43-8453-0A520B2FEC5B}" destId="{1F498A32-C8D0-424B-9EDE-54FFB3D9FE44}" srcOrd="0" destOrd="0" presId="urn:microsoft.com/office/officeart/2005/8/layout/hierarchy1"/>
    <dgm:cxn modelId="{2435E2BC-60B2-CB49-9DE5-3B78CFDAFCB7}" type="presParOf" srcId="{1F498A32-C8D0-424B-9EDE-54FFB3D9FE44}" destId="{FAA2A717-705F-BB40-BE19-6FEE5E839D7F}" srcOrd="0" destOrd="0" presId="urn:microsoft.com/office/officeart/2005/8/layout/hierarchy1"/>
    <dgm:cxn modelId="{D37DBF8D-66CD-E240-B45A-9E5D318F3CAE}" type="presParOf" srcId="{1F498A32-C8D0-424B-9EDE-54FFB3D9FE44}" destId="{FCB9C458-8746-934D-9A96-E9D067EA12BD}" srcOrd="1" destOrd="0" presId="urn:microsoft.com/office/officeart/2005/8/layout/hierarchy1"/>
    <dgm:cxn modelId="{D9A11429-11C1-4644-8E5F-F990A778554E}" type="presParOf" srcId="{82BFC36A-C6C0-AD43-8453-0A520B2FEC5B}" destId="{9F37BFD5-7E00-B145-B18B-BE6A4A0CCE50}" srcOrd="1" destOrd="0" presId="urn:microsoft.com/office/officeart/2005/8/layout/hierarchy1"/>
    <dgm:cxn modelId="{CB1603D8-D85D-A741-B997-880D8882A18F}" type="presParOf" srcId="{854C61E2-5CE6-B142-A42C-7589E51AE5BB}" destId="{3CF3F307-7204-F64B-8B32-0B8A764E6946}" srcOrd="1" destOrd="0" presId="urn:microsoft.com/office/officeart/2005/8/layout/hierarchy1"/>
    <dgm:cxn modelId="{248DB8C4-F988-924C-9D50-8B58316313C9}" type="presParOf" srcId="{3CF3F307-7204-F64B-8B32-0B8A764E6946}" destId="{AD69BA2A-CA83-6144-A2F4-30D555A98113}" srcOrd="0" destOrd="0" presId="urn:microsoft.com/office/officeart/2005/8/layout/hierarchy1"/>
    <dgm:cxn modelId="{4171EB5E-4D76-C94F-B924-B2DE47CA251C}" type="presParOf" srcId="{AD69BA2A-CA83-6144-A2F4-30D555A98113}" destId="{27FB091C-A68A-A946-BE3D-2290BC5D11F0}" srcOrd="0" destOrd="0" presId="urn:microsoft.com/office/officeart/2005/8/layout/hierarchy1"/>
    <dgm:cxn modelId="{E664720E-6F39-5F42-A1D7-14C5A52B9AC7}" type="presParOf" srcId="{AD69BA2A-CA83-6144-A2F4-30D555A98113}" destId="{528C9B16-3743-B34C-BBEB-F90338CAA895}" srcOrd="1" destOrd="0" presId="urn:microsoft.com/office/officeart/2005/8/layout/hierarchy1"/>
    <dgm:cxn modelId="{90721BAD-FD51-C049-86C2-67E9D31C318B}" type="presParOf" srcId="{3CF3F307-7204-F64B-8B32-0B8A764E6946}" destId="{21ED5F32-3E64-614C-A7D7-B2A0FD66DFC1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4C1BDEE-C02A-4701-8EDC-4CC3F4871B5D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2606ADC8-B139-4053-A330-6B3BA5DCEF86}">
      <dgm:prSet/>
      <dgm:spPr/>
      <dgm:t>
        <a:bodyPr/>
        <a:lstStyle/>
        <a:p>
          <a:r>
            <a:rPr lang="cs-CZ"/>
            <a:t>Testy na bázi omics a ve skutečnosti všechny klinické laboratorní testy podléhají </a:t>
          </a:r>
          <a:r>
            <a:rPr lang="cs-CZ" b="1"/>
            <a:t>odlišnému regulačnímu rámci </a:t>
          </a:r>
          <a:r>
            <a:rPr lang="cs-CZ"/>
            <a:t>než léky</a:t>
          </a:r>
          <a:endParaRPr lang="en-US"/>
        </a:p>
      </dgm:t>
    </dgm:pt>
    <dgm:pt modelId="{E2F83587-218F-4E08-B9FD-82F6EB471738}" type="parTrans" cxnId="{77D5EF96-1B91-4088-9424-1C52F15DD063}">
      <dgm:prSet/>
      <dgm:spPr/>
      <dgm:t>
        <a:bodyPr/>
        <a:lstStyle/>
        <a:p>
          <a:endParaRPr lang="en-US"/>
        </a:p>
      </dgm:t>
    </dgm:pt>
    <dgm:pt modelId="{EEDD1706-AE0F-40D1-B155-531AC96EAE65}" type="sibTrans" cxnId="{77D5EF96-1B91-4088-9424-1C52F15DD063}">
      <dgm:prSet/>
      <dgm:spPr/>
      <dgm:t>
        <a:bodyPr/>
        <a:lstStyle/>
        <a:p>
          <a:endParaRPr lang="en-US"/>
        </a:p>
      </dgm:t>
    </dgm:pt>
    <dgm:pt modelId="{FCE03875-316D-4F0C-989E-472B104FF7F8}">
      <dgm:prSet/>
      <dgm:spPr/>
      <dgm:t>
        <a:bodyPr/>
        <a:lstStyle/>
        <a:p>
          <a:r>
            <a:rPr lang="cs-CZ" b="1"/>
            <a:t>Absence jasného biologického zdůvodněn</a:t>
          </a:r>
          <a:r>
            <a:rPr lang="cs-CZ"/>
            <a:t>í na rozdíl od většiny ostatních klinických laboratorních testů založených na jediném analytu</a:t>
          </a:r>
          <a:endParaRPr lang="en-US"/>
        </a:p>
      </dgm:t>
    </dgm:pt>
    <dgm:pt modelId="{52A98F43-B8FE-4B5A-8CEE-B6ECA2E3FB35}" type="parTrans" cxnId="{241183DE-A2A6-411F-AE56-40A00460C577}">
      <dgm:prSet/>
      <dgm:spPr/>
      <dgm:t>
        <a:bodyPr/>
        <a:lstStyle/>
        <a:p>
          <a:endParaRPr lang="en-US"/>
        </a:p>
      </dgm:t>
    </dgm:pt>
    <dgm:pt modelId="{1A0C4B3A-E8DB-4A4B-923F-4089A08D8065}" type="sibTrans" cxnId="{241183DE-A2A6-411F-AE56-40A00460C577}">
      <dgm:prSet/>
      <dgm:spPr/>
      <dgm:t>
        <a:bodyPr/>
        <a:lstStyle/>
        <a:p>
          <a:endParaRPr lang="en-US"/>
        </a:p>
      </dgm:t>
    </dgm:pt>
    <dgm:pt modelId="{58A72725-EB5B-4E2E-AACE-FAC884B9223E}">
      <dgm:prSet/>
      <dgm:spPr/>
      <dgm:t>
        <a:bodyPr/>
        <a:lstStyle/>
        <a:p>
          <a:r>
            <a:rPr lang="cs-CZ" b="1" dirty="0">
              <a:solidFill>
                <a:schemeClr val="tx1"/>
              </a:solidFill>
            </a:rPr>
            <a:t>Složitost</a:t>
          </a:r>
          <a:r>
            <a:rPr lang="cs-CZ" dirty="0">
              <a:solidFill>
                <a:schemeClr val="tx1"/>
              </a:solidFill>
            </a:rPr>
            <a:t> </a:t>
          </a:r>
          <a:r>
            <a:rPr lang="cs-CZ" dirty="0" err="1">
              <a:solidFill>
                <a:schemeClr val="tx1"/>
              </a:solidFill>
            </a:rPr>
            <a:t>omicsového</a:t>
          </a:r>
          <a:r>
            <a:rPr lang="cs-CZ" dirty="0">
              <a:solidFill>
                <a:schemeClr val="tx1"/>
              </a:solidFill>
            </a:rPr>
            <a:t> výzkumu ztěžuje </a:t>
          </a:r>
          <a:r>
            <a:rPr lang="cs-CZ" b="1" dirty="0">
              <a:solidFill>
                <a:schemeClr val="tx1"/>
              </a:solidFill>
            </a:rPr>
            <a:t>sdílení komplexních datových souborů a výpočetních modelů</a:t>
          </a:r>
          <a:r>
            <a:rPr lang="cs-CZ" dirty="0">
              <a:solidFill>
                <a:schemeClr val="tx1"/>
              </a:solidFill>
            </a:rPr>
            <a:t>, což omezuje schopnost ostatních vědců replikovat a ověřovat zjištění a závěry těchto studií</a:t>
          </a:r>
          <a:endParaRPr lang="en-US" dirty="0">
            <a:solidFill>
              <a:schemeClr val="tx1"/>
            </a:solidFill>
          </a:endParaRPr>
        </a:p>
      </dgm:t>
    </dgm:pt>
    <dgm:pt modelId="{FC1B5F11-4E7F-4382-84B1-BC830F2525D8}" type="parTrans" cxnId="{62307715-3C69-404A-8908-8A3A9138588C}">
      <dgm:prSet/>
      <dgm:spPr/>
      <dgm:t>
        <a:bodyPr/>
        <a:lstStyle/>
        <a:p>
          <a:endParaRPr lang="en-US"/>
        </a:p>
      </dgm:t>
    </dgm:pt>
    <dgm:pt modelId="{D9210D79-D050-4AB2-BB8F-8274D0241271}" type="sibTrans" cxnId="{62307715-3C69-404A-8908-8A3A9138588C}">
      <dgm:prSet/>
      <dgm:spPr/>
      <dgm:t>
        <a:bodyPr/>
        <a:lstStyle/>
        <a:p>
          <a:endParaRPr lang="en-US"/>
        </a:p>
      </dgm:t>
    </dgm:pt>
    <dgm:pt modelId="{37AACCCC-29C1-4189-A11D-D123606FC080}" type="pres">
      <dgm:prSet presAssocID="{64C1BDEE-C02A-4701-8EDC-4CC3F4871B5D}" presName="root" presStyleCnt="0">
        <dgm:presLayoutVars>
          <dgm:dir/>
          <dgm:resizeHandles val="exact"/>
        </dgm:presLayoutVars>
      </dgm:prSet>
      <dgm:spPr/>
    </dgm:pt>
    <dgm:pt modelId="{59DDCA61-E7A2-4ED1-8F1E-AA10C12F64D4}" type="pres">
      <dgm:prSet presAssocID="{2606ADC8-B139-4053-A330-6B3BA5DCEF86}" presName="compNode" presStyleCnt="0"/>
      <dgm:spPr/>
    </dgm:pt>
    <dgm:pt modelId="{5CCAE9A7-75C6-46E2-B15F-EA433A0D8724}" type="pres">
      <dgm:prSet presAssocID="{2606ADC8-B139-4053-A330-6B3BA5DCEF86}" presName="bgRect" presStyleLbl="bgShp" presStyleIdx="0" presStyleCnt="3"/>
      <dgm:spPr/>
    </dgm:pt>
    <dgm:pt modelId="{5A2A5D5C-70F5-4CDE-8EFA-5AFB007361E7}" type="pres">
      <dgm:prSet presAssocID="{2606ADC8-B139-4053-A330-6B3BA5DCEF86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dicine"/>
        </a:ext>
      </dgm:extLst>
    </dgm:pt>
    <dgm:pt modelId="{10279547-9F2D-40B1-80EF-65D383573387}" type="pres">
      <dgm:prSet presAssocID="{2606ADC8-B139-4053-A330-6B3BA5DCEF86}" presName="spaceRect" presStyleCnt="0"/>
      <dgm:spPr/>
    </dgm:pt>
    <dgm:pt modelId="{7D5C8BA4-577F-48C2-BA42-D1EFC30F62AD}" type="pres">
      <dgm:prSet presAssocID="{2606ADC8-B139-4053-A330-6B3BA5DCEF86}" presName="parTx" presStyleLbl="revTx" presStyleIdx="0" presStyleCnt="3">
        <dgm:presLayoutVars>
          <dgm:chMax val="0"/>
          <dgm:chPref val="0"/>
        </dgm:presLayoutVars>
      </dgm:prSet>
      <dgm:spPr/>
    </dgm:pt>
    <dgm:pt modelId="{BFC7D39B-FA74-4995-B0C6-5FAF9F9E9DB5}" type="pres">
      <dgm:prSet presAssocID="{EEDD1706-AE0F-40D1-B155-531AC96EAE65}" presName="sibTrans" presStyleCnt="0"/>
      <dgm:spPr/>
    </dgm:pt>
    <dgm:pt modelId="{9ECFD5AB-DB3F-4E47-B9A4-C450DDD5BB3F}" type="pres">
      <dgm:prSet presAssocID="{FCE03875-316D-4F0C-989E-472B104FF7F8}" presName="compNode" presStyleCnt="0"/>
      <dgm:spPr/>
    </dgm:pt>
    <dgm:pt modelId="{0F315B1E-2201-42CD-B43A-FE5A98FBDB1A}" type="pres">
      <dgm:prSet presAssocID="{FCE03875-316D-4F0C-989E-472B104FF7F8}" presName="bgRect" presStyleLbl="bgShp" presStyleIdx="1" presStyleCnt="3"/>
      <dgm:spPr/>
    </dgm:pt>
    <dgm:pt modelId="{19509839-023E-4F76-BD6E-C7A34E19764C}" type="pres">
      <dgm:prSet presAssocID="{FCE03875-316D-4F0C-989E-472B104FF7F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1B89C61D-75CD-47FE-A97F-8AA5EF8D6EAF}" type="pres">
      <dgm:prSet presAssocID="{FCE03875-316D-4F0C-989E-472B104FF7F8}" presName="spaceRect" presStyleCnt="0"/>
      <dgm:spPr/>
    </dgm:pt>
    <dgm:pt modelId="{9455EF28-6280-42A9-98A4-AE48C25C0EA8}" type="pres">
      <dgm:prSet presAssocID="{FCE03875-316D-4F0C-989E-472B104FF7F8}" presName="parTx" presStyleLbl="revTx" presStyleIdx="1" presStyleCnt="3">
        <dgm:presLayoutVars>
          <dgm:chMax val="0"/>
          <dgm:chPref val="0"/>
        </dgm:presLayoutVars>
      </dgm:prSet>
      <dgm:spPr/>
    </dgm:pt>
    <dgm:pt modelId="{2609CA10-FBD9-470E-89BF-BDB7A15D059D}" type="pres">
      <dgm:prSet presAssocID="{1A0C4B3A-E8DB-4A4B-923F-4089A08D8065}" presName="sibTrans" presStyleCnt="0"/>
      <dgm:spPr/>
    </dgm:pt>
    <dgm:pt modelId="{4ED2D3E9-CAA4-4960-B70D-EBF2CD652D7C}" type="pres">
      <dgm:prSet presAssocID="{58A72725-EB5B-4E2E-AACE-FAC884B9223E}" presName="compNode" presStyleCnt="0"/>
      <dgm:spPr/>
    </dgm:pt>
    <dgm:pt modelId="{36660DF1-79CF-463A-8C4E-BECD03F7BD2F}" type="pres">
      <dgm:prSet presAssocID="{58A72725-EB5B-4E2E-AACE-FAC884B9223E}" presName="bgRect" presStyleLbl="bgShp" presStyleIdx="2" presStyleCnt="3"/>
      <dgm:spPr/>
    </dgm:pt>
    <dgm:pt modelId="{23EE9F78-9F04-4751-8EF9-D64AFAABDFE6}" type="pres">
      <dgm:prSet presAssocID="{58A72725-EB5B-4E2E-AACE-FAC884B9223E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resentation with Checklist"/>
        </a:ext>
      </dgm:extLst>
    </dgm:pt>
    <dgm:pt modelId="{569146FB-BDA4-4D2D-8DD9-B8A9B7B97847}" type="pres">
      <dgm:prSet presAssocID="{58A72725-EB5B-4E2E-AACE-FAC884B9223E}" presName="spaceRect" presStyleCnt="0"/>
      <dgm:spPr/>
    </dgm:pt>
    <dgm:pt modelId="{46D42430-DD51-41C6-B092-5848905715E6}" type="pres">
      <dgm:prSet presAssocID="{58A72725-EB5B-4E2E-AACE-FAC884B9223E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2307715-3C69-404A-8908-8A3A9138588C}" srcId="{64C1BDEE-C02A-4701-8EDC-4CC3F4871B5D}" destId="{58A72725-EB5B-4E2E-AACE-FAC884B9223E}" srcOrd="2" destOrd="0" parTransId="{FC1B5F11-4E7F-4382-84B1-BC830F2525D8}" sibTransId="{D9210D79-D050-4AB2-BB8F-8274D0241271}"/>
    <dgm:cxn modelId="{3C09C438-CFBD-4485-849D-DF2F5571C6FF}" type="presOf" srcId="{64C1BDEE-C02A-4701-8EDC-4CC3F4871B5D}" destId="{37AACCCC-29C1-4189-A11D-D123606FC080}" srcOrd="0" destOrd="0" presId="urn:microsoft.com/office/officeart/2018/2/layout/IconVerticalSolidList"/>
    <dgm:cxn modelId="{DB49EE6B-8E25-408B-AE04-F35B1A8F4CB1}" type="presOf" srcId="{FCE03875-316D-4F0C-989E-472B104FF7F8}" destId="{9455EF28-6280-42A9-98A4-AE48C25C0EA8}" srcOrd="0" destOrd="0" presId="urn:microsoft.com/office/officeart/2018/2/layout/IconVerticalSolidList"/>
    <dgm:cxn modelId="{77D5EF96-1B91-4088-9424-1C52F15DD063}" srcId="{64C1BDEE-C02A-4701-8EDC-4CC3F4871B5D}" destId="{2606ADC8-B139-4053-A330-6B3BA5DCEF86}" srcOrd="0" destOrd="0" parTransId="{E2F83587-218F-4E08-B9FD-82F6EB471738}" sibTransId="{EEDD1706-AE0F-40D1-B155-531AC96EAE65}"/>
    <dgm:cxn modelId="{6A92D8D0-FE0B-439A-8EA8-4828726030D7}" type="presOf" srcId="{58A72725-EB5B-4E2E-AACE-FAC884B9223E}" destId="{46D42430-DD51-41C6-B092-5848905715E6}" srcOrd="0" destOrd="0" presId="urn:microsoft.com/office/officeart/2018/2/layout/IconVerticalSolidList"/>
    <dgm:cxn modelId="{241183DE-A2A6-411F-AE56-40A00460C577}" srcId="{64C1BDEE-C02A-4701-8EDC-4CC3F4871B5D}" destId="{FCE03875-316D-4F0C-989E-472B104FF7F8}" srcOrd="1" destOrd="0" parTransId="{52A98F43-B8FE-4B5A-8CEE-B6ECA2E3FB35}" sibTransId="{1A0C4B3A-E8DB-4A4B-923F-4089A08D8065}"/>
    <dgm:cxn modelId="{9255EEFB-288A-42D7-A579-3E6F80D9957A}" type="presOf" srcId="{2606ADC8-B139-4053-A330-6B3BA5DCEF86}" destId="{7D5C8BA4-577F-48C2-BA42-D1EFC30F62AD}" srcOrd="0" destOrd="0" presId="urn:microsoft.com/office/officeart/2018/2/layout/IconVerticalSolidList"/>
    <dgm:cxn modelId="{7AE8BC7C-5591-4B8B-B06E-FD172BEDDA87}" type="presParOf" srcId="{37AACCCC-29C1-4189-A11D-D123606FC080}" destId="{59DDCA61-E7A2-4ED1-8F1E-AA10C12F64D4}" srcOrd="0" destOrd="0" presId="urn:microsoft.com/office/officeart/2018/2/layout/IconVerticalSolidList"/>
    <dgm:cxn modelId="{6F1207C7-D97C-4657-8842-3099E5ADB40F}" type="presParOf" srcId="{59DDCA61-E7A2-4ED1-8F1E-AA10C12F64D4}" destId="{5CCAE9A7-75C6-46E2-B15F-EA433A0D8724}" srcOrd="0" destOrd="0" presId="urn:microsoft.com/office/officeart/2018/2/layout/IconVerticalSolidList"/>
    <dgm:cxn modelId="{E204D554-0646-4E92-A562-A662503BE5F4}" type="presParOf" srcId="{59DDCA61-E7A2-4ED1-8F1E-AA10C12F64D4}" destId="{5A2A5D5C-70F5-4CDE-8EFA-5AFB007361E7}" srcOrd="1" destOrd="0" presId="urn:microsoft.com/office/officeart/2018/2/layout/IconVerticalSolidList"/>
    <dgm:cxn modelId="{1E6F7E7F-97AB-4D9E-937D-7367790AFD68}" type="presParOf" srcId="{59DDCA61-E7A2-4ED1-8F1E-AA10C12F64D4}" destId="{10279547-9F2D-40B1-80EF-65D383573387}" srcOrd="2" destOrd="0" presId="urn:microsoft.com/office/officeart/2018/2/layout/IconVerticalSolidList"/>
    <dgm:cxn modelId="{70B3D22F-B6F6-4568-A77B-18F95D15F9B9}" type="presParOf" srcId="{59DDCA61-E7A2-4ED1-8F1E-AA10C12F64D4}" destId="{7D5C8BA4-577F-48C2-BA42-D1EFC30F62AD}" srcOrd="3" destOrd="0" presId="urn:microsoft.com/office/officeart/2018/2/layout/IconVerticalSolidList"/>
    <dgm:cxn modelId="{8A34EE22-5414-42C9-93E0-9B932B06C839}" type="presParOf" srcId="{37AACCCC-29C1-4189-A11D-D123606FC080}" destId="{BFC7D39B-FA74-4995-B0C6-5FAF9F9E9DB5}" srcOrd="1" destOrd="0" presId="urn:microsoft.com/office/officeart/2018/2/layout/IconVerticalSolidList"/>
    <dgm:cxn modelId="{9CE5249B-3CA1-40B2-8666-5B9D4EE07565}" type="presParOf" srcId="{37AACCCC-29C1-4189-A11D-D123606FC080}" destId="{9ECFD5AB-DB3F-4E47-B9A4-C450DDD5BB3F}" srcOrd="2" destOrd="0" presId="urn:microsoft.com/office/officeart/2018/2/layout/IconVerticalSolidList"/>
    <dgm:cxn modelId="{C6DC67CC-F667-47C0-9BBC-B3F6AF9E7F52}" type="presParOf" srcId="{9ECFD5AB-DB3F-4E47-B9A4-C450DDD5BB3F}" destId="{0F315B1E-2201-42CD-B43A-FE5A98FBDB1A}" srcOrd="0" destOrd="0" presId="urn:microsoft.com/office/officeart/2018/2/layout/IconVerticalSolidList"/>
    <dgm:cxn modelId="{8DFC6DFD-E9AF-42B9-9875-4E76371F1081}" type="presParOf" srcId="{9ECFD5AB-DB3F-4E47-B9A4-C450DDD5BB3F}" destId="{19509839-023E-4F76-BD6E-C7A34E19764C}" srcOrd="1" destOrd="0" presId="urn:microsoft.com/office/officeart/2018/2/layout/IconVerticalSolidList"/>
    <dgm:cxn modelId="{B36CAE0C-7597-4623-AE10-679340638D35}" type="presParOf" srcId="{9ECFD5AB-DB3F-4E47-B9A4-C450DDD5BB3F}" destId="{1B89C61D-75CD-47FE-A97F-8AA5EF8D6EAF}" srcOrd="2" destOrd="0" presId="urn:microsoft.com/office/officeart/2018/2/layout/IconVerticalSolidList"/>
    <dgm:cxn modelId="{61A0F648-BF0E-47AB-8CE2-1616FC3B9C1D}" type="presParOf" srcId="{9ECFD5AB-DB3F-4E47-B9A4-C450DDD5BB3F}" destId="{9455EF28-6280-42A9-98A4-AE48C25C0EA8}" srcOrd="3" destOrd="0" presId="urn:microsoft.com/office/officeart/2018/2/layout/IconVerticalSolidList"/>
    <dgm:cxn modelId="{4D951075-D809-4553-843C-739DDC19383D}" type="presParOf" srcId="{37AACCCC-29C1-4189-A11D-D123606FC080}" destId="{2609CA10-FBD9-470E-89BF-BDB7A15D059D}" srcOrd="3" destOrd="0" presId="urn:microsoft.com/office/officeart/2018/2/layout/IconVerticalSolidList"/>
    <dgm:cxn modelId="{B7E0F7F4-C135-4DF1-B1A3-8796395D191B}" type="presParOf" srcId="{37AACCCC-29C1-4189-A11D-D123606FC080}" destId="{4ED2D3E9-CAA4-4960-B70D-EBF2CD652D7C}" srcOrd="4" destOrd="0" presId="urn:microsoft.com/office/officeart/2018/2/layout/IconVerticalSolidList"/>
    <dgm:cxn modelId="{24E51B3D-C9E3-46BA-8D7C-CAE7907949B1}" type="presParOf" srcId="{4ED2D3E9-CAA4-4960-B70D-EBF2CD652D7C}" destId="{36660DF1-79CF-463A-8C4E-BECD03F7BD2F}" srcOrd="0" destOrd="0" presId="urn:microsoft.com/office/officeart/2018/2/layout/IconVerticalSolidList"/>
    <dgm:cxn modelId="{315FF02F-FD3A-4849-AE0A-3F93BE268545}" type="presParOf" srcId="{4ED2D3E9-CAA4-4960-B70D-EBF2CD652D7C}" destId="{23EE9F78-9F04-4751-8EF9-D64AFAABDFE6}" srcOrd="1" destOrd="0" presId="urn:microsoft.com/office/officeart/2018/2/layout/IconVerticalSolidList"/>
    <dgm:cxn modelId="{D309786F-1CC5-46CE-9B11-5F009FDC4DE6}" type="presParOf" srcId="{4ED2D3E9-CAA4-4960-B70D-EBF2CD652D7C}" destId="{569146FB-BDA4-4D2D-8DD9-B8A9B7B97847}" srcOrd="2" destOrd="0" presId="urn:microsoft.com/office/officeart/2018/2/layout/IconVerticalSolidList"/>
    <dgm:cxn modelId="{4164CA5D-3348-4A0C-9B6B-C38879D67BB5}" type="presParOf" srcId="{4ED2D3E9-CAA4-4960-B70D-EBF2CD652D7C}" destId="{46D42430-DD51-41C6-B092-5848905715E6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B8995C4C-C05E-464B-B86E-AC02B1B85C7B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FB5E99C3-E63A-43FB-AC55-2EBCE147F8EE}">
      <dgm:prSet/>
      <dgm:spPr/>
      <dgm:t>
        <a:bodyPr/>
        <a:lstStyle/>
        <a:p>
          <a:r>
            <a:rPr lang="cs-CZ" dirty="0"/>
            <a:t>Biologické zdůvodnění </a:t>
          </a:r>
          <a:r>
            <a:rPr lang="cs-CZ" b="1" dirty="0"/>
            <a:t>testu s jedním analytem </a:t>
          </a:r>
          <a:r>
            <a:rPr lang="cs-CZ" dirty="0"/>
            <a:t>je často zcela zřejmé: Test je užitečný, protože gen, RNA, protein nebo metabolit hraje </a:t>
          </a:r>
          <a:r>
            <a:rPr lang="cs-CZ" b="1" dirty="0"/>
            <a:t>pochopitelnou roli </a:t>
          </a:r>
          <a:r>
            <a:rPr lang="cs-CZ" dirty="0"/>
            <a:t>v patologii onemocnění nebo jiném vyšetřovaném biologickém procesu.</a:t>
          </a:r>
          <a:endParaRPr lang="en-US" dirty="0"/>
        </a:p>
      </dgm:t>
    </dgm:pt>
    <dgm:pt modelId="{109FA59E-41B1-4233-B7AA-00336CFB3F90}" type="parTrans" cxnId="{F7647CDA-2258-4993-B67E-77E1855C8E4C}">
      <dgm:prSet/>
      <dgm:spPr/>
      <dgm:t>
        <a:bodyPr/>
        <a:lstStyle/>
        <a:p>
          <a:endParaRPr lang="en-US"/>
        </a:p>
      </dgm:t>
    </dgm:pt>
    <dgm:pt modelId="{B9FE1B10-F990-49E8-B114-A642D66A7370}" type="sibTrans" cxnId="{F7647CDA-2258-4993-B67E-77E1855C8E4C}">
      <dgm:prSet/>
      <dgm:spPr/>
      <dgm:t>
        <a:bodyPr/>
        <a:lstStyle/>
        <a:p>
          <a:endParaRPr lang="en-US"/>
        </a:p>
      </dgm:t>
    </dgm:pt>
    <dgm:pt modelId="{ED842030-FF53-4AFD-84AF-2BBB4832A73D}">
      <dgm:prSet/>
      <dgm:spPr/>
      <dgm:t>
        <a:bodyPr/>
        <a:lstStyle/>
        <a:p>
          <a:r>
            <a:rPr lang="cs-CZ"/>
            <a:t>Příklady:</a:t>
          </a:r>
          <a:endParaRPr lang="en-US"/>
        </a:p>
      </dgm:t>
    </dgm:pt>
    <dgm:pt modelId="{AAB2F60C-279B-481C-8EB9-A49156E76879}" type="parTrans" cxnId="{771E1390-1D00-4CCF-AC48-B8CD319AEF45}">
      <dgm:prSet/>
      <dgm:spPr/>
      <dgm:t>
        <a:bodyPr/>
        <a:lstStyle/>
        <a:p>
          <a:endParaRPr lang="en-US"/>
        </a:p>
      </dgm:t>
    </dgm:pt>
    <dgm:pt modelId="{A65D65DC-69C2-4D2C-9909-1E55E0B17BC5}" type="sibTrans" cxnId="{771E1390-1D00-4CCF-AC48-B8CD319AEF45}">
      <dgm:prSet/>
      <dgm:spPr/>
      <dgm:t>
        <a:bodyPr/>
        <a:lstStyle/>
        <a:p>
          <a:endParaRPr lang="en-US"/>
        </a:p>
      </dgm:t>
    </dgm:pt>
    <dgm:pt modelId="{9464901D-AC6D-44CE-974F-30EB4F60D7D8}">
      <dgm:prSet/>
      <dgm:spPr/>
      <dgm:t>
        <a:bodyPr/>
        <a:lstStyle/>
        <a:p>
          <a:r>
            <a:rPr lang="cs-CZ"/>
            <a:t>Testování karcinomu prsu lidským epidermálním růstovým faktorem 2 (HER2) </a:t>
          </a:r>
          <a:endParaRPr lang="en-US"/>
        </a:p>
      </dgm:t>
    </dgm:pt>
    <dgm:pt modelId="{F54EE8B4-FEB8-47E4-8EE8-49B90B73D8C4}" type="parTrans" cxnId="{F9890B8B-D155-4403-8A79-A1374AD7B706}">
      <dgm:prSet/>
      <dgm:spPr/>
      <dgm:t>
        <a:bodyPr/>
        <a:lstStyle/>
        <a:p>
          <a:endParaRPr lang="en-US"/>
        </a:p>
      </dgm:t>
    </dgm:pt>
    <dgm:pt modelId="{53561F2D-61A7-4204-B8FD-0981FAB483AE}" type="sibTrans" cxnId="{F9890B8B-D155-4403-8A79-A1374AD7B706}">
      <dgm:prSet/>
      <dgm:spPr/>
      <dgm:t>
        <a:bodyPr/>
        <a:lstStyle/>
        <a:p>
          <a:endParaRPr lang="en-US"/>
        </a:p>
      </dgm:t>
    </dgm:pt>
    <dgm:pt modelId="{B7812038-3809-46AF-8699-CCDF239703C0}">
      <dgm:prSet/>
      <dgm:spPr/>
      <dgm:t>
        <a:bodyPr/>
        <a:lstStyle/>
        <a:p>
          <a:r>
            <a:rPr lang="cs-CZ"/>
            <a:t>Měření hladiny cholesterolu lipoproteinů s nízkou hustotou (LDL) pro hodnocení srdečního rizika</a:t>
          </a:r>
          <a:endParaRPr lang="en-US"/>
        </a:p>
      </dgm:t>
    </dgm:pt>
    <dgm:pt modelId="{C3978460-14DB-4EA3-BAD6-FC5CB83EEAC4}" type="parTrans" cxnId="{20162B69-0CB3-49FF-B2BE-111048B96FAA}">
      <dgm:prSet/>
      <dgm:spPr/>
      <dgm:t>
        <a:bodyPr/>
        <a:lstStyle/>
        <a:p>
          <a:endParaRPr lang="en-US"/>
        </a:p>
      </dgm:t>
    </dgm:pt>
    <dgm:pt modelId="{868AF21D-3F75-421C-9561-407720C85F17}" type="sibTrans" cxnId="{20162B69-0CB3-49FF-B2BE-111048B96FAA}">
      <dgm:prSet/>
      <dgm:spPr/>
      <dgm:t>
        <a:bodyPr/>
        <a:lstStyle/>
        <a:p>
          <a:endParaRPr lang="en-US"/>
        </a:p>
      </dgm:t>
    </dgm:pt>
    <dgm:pt modelId="{507F1D02-6638-1440-ACE4-D0FCB803536A}" type="pres">
      <dgm:prSet presAssocID="{B8995C4C-C05E-464B-B86E-AC02B1B85C7B}" presName="Name0" presStyleCnt="0">
        <dgm:presLayoutVars>
          <dgm:dir/>
          <dgm:animLvl val="lvl"/>
          <dgm:resizeHandles val="exact"/>
        </dgm:presLayoutVars>
      </dgm:prSet>
      <dgm:spPr/>
    </dgm:pt>
    <dgm:pt modelId="{A842961B-47F3-0846-AFAC-B63D6B6DF793}" type="pres">
      <dgm:prSet presAssocID="{ED842030-FF53-4AFD-84AF-2BBB4832A73D}" presName="boxAndChildren" presStyleCnt="0"/>
      <dgm:spPr/>
    </dgm:pt>
    <dgm:pt modelId="{7B89877F-302C-E14F-BC7F-A78B48945978}" type="pres">
      <dgm:prSet presAssocID="{ED842030-FF53-4AFD-84AF-2BBB4832A73D}" presName="parentTextBox" presStyleLbl="node1" presStyleIdx="0" presStyleCnt="2"/>
      <dgm:spPr/>
    </dgm:pt>
    <dgm:pt modelId="{E1BF30BB-12FF-A84B-AF36-CD08971B8015}" type="pres">
      <dgm:prSet presAssocID="{ED842030-FF53-4AFD-84AF-2BBB4832A73D}" presName="entireBox" presStyleLbl="node1" presStyleIdx="0" presStyleCnt="2"/>
      <dgm:spPr/>
    </dgm:pt>
    <dgm:pt modelId="{E392D450-1F9E-4741-BE86-B1AFE4704826}" type="pres">
      <dgm:prSet presAssocID="{ED842030-FF53-4AFD-84AF-2BBB4832A73D}" presName="descendantBox" presStyleCnt="0"/>
      <dgm:spPr/>
    </dgm:pt>
    <dgm:pt modelId="{93C822DF-E70F-8447-AC2D-3437593B7CF3}" type="pres">
      <dgm:prSet presAssocID="{9464901D-AC6D-44CE-974F-30EB4F60D7D8}" presName="childTextBox" presStyleLbl="fgAccFollowNode1" presStyleIdx="0" presStyleCnt="2">
        <dgm:presLayoutVars>
          <dgm:bulletEnabled val="1"/>
        </dgm:presLayoutVars>
      </dgm:prSet>
      <dgm:spPr/>
    </dgm:pt>
    <dgm:pt modelId="{757A68EB-2982-1448-9010-7996A2F225BD}" type="pres">
      <dgm:prSet presAssocID="{B7812038-3809-46AF-8699-CCDF239703C0}" presName="childTextBox" presStyleLbl="fgAccFollowNode1" presStyleIdx="1" presStyleCnt="2">
        <dgm:presLayoutVars>
          <dgm:bulletEnabled val="1"/>
        </dgm:presLayoutVars>
      </dgm:prSet>
      <dgm:spPr/>
    </dgm:pt>
    <dgm:pt modelId="{862B550C-205D-CC4F-AC53-A555E93F443E}" type="pres">
      <dgm:prSet presAssocID="{B9FE1B10-F990-49E8-B114-A642D66A7370}" presName="sp" presStyleCnt="0"/>
      <dgm:spPr/>
    </dgm:pt>
    <dgm:pt modelId="{17264002-F834-2A47-B139-6B8E88ADBB02}" type="pres">
      <dgm:prSet presAssocID="{FB5E99C3-E63A-43FB-AC55-2EBCE147F8EE}" presName="arrowAndChildren" presStyleCnt="0"/>
      <dgm:spPr/>
    </dgm:pt>
    <dgm:pt modelId="{4FA2309A-70B5-C448-BB58-1F687EFA354F}" type="pres">
      <dgm:prSet presAssocID="{FB5E99C3-E63A-43FB-AC55-2EBCE147F8EE}" presName="parentTextArrow" presStyleLbl="node1" presStyleIdx="1" presStyleCnt="2"/>
      <dgm:spPr/>
    </dgm:pt>
  </dgm:ptLst>
  <dgm:cxnLst>
    <dgm:cxn modelId="{CA7A3F0C-7832-6D4C-8A71-67E0759E703C}" type="presOf" srcId="{FB5E99C3-E63A-43FB-AC55-2EBCE147F8EE}" destId="{4FA2309A-70B5-C448-BB58-1F687EFA354F}" srcOrd="0" destOrd="0" presId="urn:microsoft.com/office/officeart/2005/8/layout/process4"/>
    <dgm:cxn modelId="{20162B69-0CB3-49FF-B2BE-111048B96FAA}" srcId="{ED842030-FF53-4AFD-84AF-2BBB4832A73D}" destId="{B7812038-3809-46AF-8699-CCDF239703C0}" srcOrd="1" destOrd="0" parTransId="{C3978460-14DB-4EA3-BAD6-FC5CB83EEAC4}" sibTransId="{868AF21D-3F75-421C-9561-407720C85F17}"/>
    <dgm:cxn modelId="{253D7B50-BF55-4149-A020-A0C25929DC99}" type="presOf" srcId="{9464901D-AC6D-44CE-974F-30EB4F60D7D8}" destId="{93C822DF-E70F-8447-AC2D-3437593B7CF3}" srcOrd="0" destOrd="0" presId="urn:microsoft.com/office/officeart/2005/8/layout/process4"/>
    <dgm:cxn modelId="{F9890B8B-D155-4403-8A79-A1374AD7B706}" srcId="{ED842030-FF53-4AFD-84AF-2BBB4832A73D}" destId="{9464901D-AC6D-44CE-974F-30EB4F60D7D8}" srcOrd="0" destOrd="0" parTransId="{F54EE8B4-FEB8-47E4-8EE8-49B90B73D8C4}" sibTransId="{53561F2D-61A7-4204-B8FD-0981FAB483AE}"/>
    <dgm:cxn modelId="{771E1390-1D00-4CCF-AC48-B8CD319AEF45}" srcId="{B8995C4C-C05E-464B-B86E-AC02B1B85C7B}" destId="{ED842030-FF53-4AFD-84AF-2BBB4832A73D}" srcOrd="1" destOrd="0" parTransId="{AAB2F60C-279B-481C-8EB9-A49156E76879}" sibTransId="{A65D65DC-69C2-4D2C-9909-1E55E0B17BC5}"/>
    <dgm:cxn modelId="{8CC2359A-E686-BE4F-AC86-5C151C107217}" type="presOf" srcId="{B8995C4C-C05E-464B-B86E-AC02B1B85C7B}" destId="{507F1D02-6638-1440-ACE4-D0FCB803536A}" srcOrd="0" destOrd="0" presId="urn:microsoft.com/office/officeart/2005/8/layout/process4"/>
    <dgm:cxn modelId="{56D81EB0-A411-944A-84A7-20FA27DB23B9}" type="presOf" srcId="{ED842030-FF53-4AFD-84AF-2BBB4832A73D}" destId="{7B89877F-302C-E14F-BC7F-A78B48945978}" srcOrd="0" destOrd="0" presId="urn:microsoft.com/office/officeart/2005/8/layout/process4"/>
    <dgm:cxn modelId="{785196C4-4F57-434A-885F-386C3AF87B76}" type="presOf" srcId="{ED842030-FF53-4AFD-84AF-2BBB4832A73D}" destId="{E1BF30BB-12FF-A84B-AF36-CD08971B8015}" srcOrd="1" destOrd="0" presId="urn:microsoft.com/office/officeart/2005/8/layout/process4"/>
    <dgm:cxn modelId="{F7647CDA-2258-4993-B67E-77E1855C8E4C}" srcId="{B8995C4C-C05E-464B-B86E-AC02B1B85C7B}" destId="{FB5E99C3-E63A-43FB-AC55-2EBCE147F8EE}" srcOrd="0" destOrd="0" parTransId="{109FA59E-41B1-4233-B7AA-00336CFB3F90}" sibTransId="{B9FE1B10-F990-49E8-B114-A642D66A7370}"/>
    <dgm:cxn modelId="{F4C783F4-E286-A043-B4F0-86AAC99FCBF4}" type="presOf" srcId="{B7812038-3809-46AF-8699-CCDF239703C0}" destId="{757A68EB-2982-1448-9010-7996A2F225BD}" srcOrd="0" destOrd="0" presId="urn:microsoft.com/office/officeart/2005/8/layout/process4"/>
    <dgm:cxn modelId="{1D0FE653-1A33-D245-8A32-25546C8E7164}" type="presParOf" srcId="{507F1D02-6638-1440-ACE4-D0FCB803536A}" destId="{A842961B-47F3-0846-AFAC-B63D6B6DF793}" srcOrd="0" destOrd="0" presId="urn:microsoft.com/office/officeart/2005/8/layout/process4"/>
    <dgm:cxn modelId="{69ECE81D-F441-5543-9540-263DFCEE5A0A}" type="presParOf" srcId="{A842961B-47F3-0846-AFAC-B63D6B6DF793}" destId="{7B89877F-302C-E14F-BC7F-A78B48945978}" srcOrd="0" destOrd="0" presId="urn:microsoft.com/office/officeart/2005/8/layout/process4"/>
    <dgm:cxn modelId="{4B751649-AEDE-1E4C-87BC-4C42574E80AC}" type="presParOf" srcId="{A842961B-47F3-0846-AFAC-B63D6B6DF793}" destId="{E1BF30BB-12FF-A84B-AF36-CD08971B8015}" srcOrd="1" destOrd="0" presId="urn:microsoft.com/office/officeart/2005/8/layout/process4"/>
    <dgm:cxn modelId="{755B856B-C53E-D740-BA34-507A25002DC7}" type="presParOf" srcId="{A842961B-47F3-0846-AFAC-B63D6B6DF793}" destId="{E392D450-1F9E-4741-BE86-B1AFE4704826}" srcOrd="2" destOrd="0" presId="urn:microsoft.com/office/officeart/2005/8/layout/process4"/>
    <dgm:cxn modelId="{3C74B222-FB66-5E4E-AB99-6958B2323291}" type="presParOf" srcId="{E392D450-1F9E-4741-BE86-B1AFE4704826}" destId="{93C822DF-E70F-8447-AC2D-3437593B7CF3}" srcOrd="0" destOrd="0" presId="urn:microsoft.com/office/officeart/2005/8/layout/process4"/>
    <dgm:cxn modelId="{9B9984FF-0C8D-C746-B35D-2FDACE6B528D}" type="presParOf" srcId="{E392D450-1F9E-4741-BE86-B1AFE4704826}" destId="{757A68EB-2982-1448-9010-7996A2F225BD}" srcOrd="1" destOrd="0" presId="urn:microsoft.com/office/officeart/2005/8/layout/process4"/>
    <dgm:cxn modelId="{ACDEADEA-E0C5-064B-A974-81C8022F6448}" type="presParOf" srcId="{507F1D02-6638-1440-ACE4-D0FCB803536A}" destId="{862B550C-205D-CC4F-AC53-A555E93F443E}" srcOrd="1" destOrd="0" presId="urn:microsoft.com/office/officeart/2005/8/layout/process4"/>
    <dgm:cxn modelId="{74A1F591-8455-814E-AC1F-DE8E2E44D435}" type="presParOf" srcId="{507F1D02-6638-1440-ACE4-D0FCB803536A}" destId="{17264002-F834-2A47-B139-6B8E88ADBB02}" srcOrd="2" destOrd="0" presId="urn:microsoft.com/office/officeart/2005/8/layout/process4"/>
    <dgm:cxn modelId="{8CA50C7D-3AC6-9343-87E4-E17DCA08A777}" type="presParOf" srcId="{17264002-F834-2A47-B139-6B8E88ADBB02}" destId="{4FA2309A-70B5-C448-BB58-1F687EFA354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C35E4-A9AF-4EC0-AD50-6B0A80969FB7}">
      <dsp:nvSpPr>
        <dsp:cNvPr id="0" name=""/>
        <dsp:cNvSpPr/>
      </dsp:nvSpPr>
      <dsp:spPr>
        <a:xfrm>
          <a:off x="903189" y="230244"/>
          <a:ext cx="751464" cy="75146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A8737A-3B90-4714-9CD0-E0D1A8C2C03F}">
      <dsp:nvSpPr>
        <dsp:cNvPr id="0" name=""/>
        <dsp:cNvSpPr/>
      </dsp:nvSpPr>
      <dsp:spPr>
        <a:xfrm>
          <a:off x="443960" y="1347828"/>
          <a:ext cx="1669921" cy="1322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Molekula</a:t>
          </a:r>
          <a:r>
            <a:rPr lang="cs-CZ" sz="1600" kern="1200" dirty="0"/>
            <a:t> </a:t>
          </a:r>
          <a:r>
            <a:rPr lang="cs-CZ" sz="1600" b="1" kern="1200" dirty="0"/>
            <a:t>a její stav </a:t>
          </a:r>
          <a:r>
            <a:rPr lang="cs-CZ" sz="1600" kern="1200" dirty="0"/>
            <a:t>(mutace DNA, hodnota exprese </a:t>
          </a:r>
          <a:r>
            <a:rPr lang="cs-CZ" sz="1600" kern="1200" dirty="0" err="1"/>
            <a:t>miRNA</a:t>
          </a:r>
          <a:r>
            <a:rPr lang="cs-CZ" sz="1600" kern="1200" dirty="0"/>
            <a:t>, zvýšená hladina proteinu…)</a:t>
          </a:r>
          <a:endParaRPr lang="en-US" sz="1600" kern="1200" dirty="0"/>
        </a:p>
      </dsp:txBody>
      <dsp:txXfrm>
        <a:off x="443960" y="1347828"/>
        <a:ext cx="1669921" cy="1322891"/>
      </dsp:txXfrm>
    </dsp:sp>
    <dsp:sp modelId="{45A50F0D-2E36-4EFE-8B41-B7B9B0E487C1}">
      <dsp:nvSpPr>
        <dsp:cNvPr id="0" name=""/>
        <dsp:cNvSpPr/>
      </dsp:nvSpPr>
      <dsp:spPr>
        <a:xfrm>
          <a:off x="2865347" y="230244"/>
          <a:ext cx="751464" cy="75146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7B1602-F7E8-4DCB-84B9-FD07D7A64E19}">
      <dsp:nvSpPr>
        <dsp:cNvPr id="0" name=""/>
        <dsp:cNvSpPr/>
      </dsp:nvSpPr>
      <dsp:spPr>
        <a:xfrm>
          <a:off x="2406119" y="1347828"/>
          <a:ext cx="1669921" cy="1322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Aktivita buněk </a:t>
          </a:r>
          <a:r>
            <a:rPr lang="cs-CZ" sz="1600" kern="1200" dirty="0"/>
            <a:t>v konkrétních oblastech (lymfocyty v invazivním frontu nádoru)</a:t>
          </a:r>
          <a:endParaRPr lang="en-US" sz="1600" kern="1200" dirty="0"/>
        </a:p>
      </dsp:txBody>
      <dsp:txXfrm>
        <a:off x="2406119" y="1347828"/>
        <a:ext cx="1669921" cy="1322891"/>
      </dsp:txXfrm>
    </dsp:sp>
    <dsp:sp modelId="{FB6E96BE-27EA-41F4-9C25-F78F46EC9629}">
      <dsp:nvSpPr>
        <dsp:cNvPr id="0" name=""/>
        <dsp:cNvSpPr/>
      </dsp:nvSpPr>
      <dsp:spPr>
        <a:xfrm>
          <a:off x="4827505" y="230244"/>
          <a:ext cx="751464" cy="75146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AB1A41-786B-4AD4-A777-C6E463419E0A}">
      <dsp:nvSpPr>
        <dsp:cNvPr id="0" name=""/>
        <dsp:cNvSpPr/>
      </dsp:nvSpPr>
      <dsp:spPr>
        <a:xfrm>
          <a:off x="4368277" y="1347828"/>
          <a:ext cx="1669921" cy="1322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Přítomnost mikroorganizmu</a:t>
          </a:r>
          <a:endParaRPr lang="en-US" sz="1600" b="1" kern="1200" dirty="0"/>
        </a:p>
      </dsp:txBody>
      <dsp:txXfrm>
        <a:off x="4368277" y="1347828"/>
        <a:ext cx="1669921" cy="1322891"/>
      </dsp:txXfrm>
    </dsp:sp>
    <dsp:sp modelId="{AB665059-7A45-4370-AD8E-B020A4F4571A}">
      <dsp:nvSpPr>
        <dsp:cNvPr id="0" name=""/>
        <dsp:cNvSpPr/>
      </dsp:nvSpPr>
      <dsp:spPr>
        <a:xfrm>
          <a:off x="901799" y="3149196"/>
          <a:ext cx="751464" cy="75146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589967-8478-4E1B-A1C9-8254B962DCFB}">
      <dsp:nvSpPr>
        <dsp:cNvPr id="0" name=""/>
        <dsp:cNvSpPr/>
      </dsp:nvSpPr>
      <dsp:spPr>
        <a:xfrm>
          <a:off x="416607" y="4177315"/>
          <a:ext cx="1669921" cy="1322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/>
            <a:t>Proces</a:t>
          </a:r>
          <a:r>
            <a:rPr lang="cs-CZ" sz="1600" kern="1200" dirty="0"/>
            <a:t> (zvýšená proliferace, přítomnost </a:t>
          </a:r>
          <a:r>
            <a:rPr lang="cs-CZ" sz="1600" kern="1200" dirty="0" err="1"/>
            <a:t>stromální</a:t>
          </a:r>
          <a:r>
            <a:rPr lang="cs-CZ" sz="1600" kern="1200" dirty="0"/>
            <a:t> reakce v nádoru, …)</a:t>
          </a:r>
          <a:endParaRPr lang="en-US" sz="1600" kern="1200" dirty="0"/>
        </a:p>
      </dsp:txBody>
      <dsp:txXfrm>
        <a:off x="416607" y="4177315"/>
        <a:ext cx="1669921" cy="1322891"/>
      </dsp:txXfrm>
    </dsp:sp>
    <dsp:sp modelId="{899BA070-B14D-4484-85D3-3372275B0E07}">
      <dsp:nvSpPr>
        <dsp:cNvPr id="0" name=""/>
        <dsp:cNvSpPr/>
      </dsp:nvSpPr>
      <dsp:spPr>
        <a:xfrm>
          <a:off x="2865347" y="3088200"/>
          <a:ext cx="751464" cy="751464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1084BB-A6A7-4FB8-BA4B-2C8E52685849}">
      <dsp:nvSpPr>
        <dsp:cNvPr id="0" name=""/>
        <dsp:cNvSpPr/>
      </dsp:nvSpPr>
      <dsp:spPr>
        <a:xfrm>
          <a:off x="2406119" y="4205783"/>
          <a:ext cx="1669921" cy="1322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400" kern="1200" dirty="0"/>
            <a:t>.... </a:t>
          </a:r>
          <a:endParaRPr lang="en-US" sz="2400" kern="1200" dirty="0"/>
        </a:p>
      </dsp:txBody>
      <dsp:txXfrm>
        <a:off x="2406119" y="4205783"/>
        <a:ext cx="1669921" cy="1322891"/>
      </dsp:txXfrm>
    </dsp:sp>
    <dsp:sp modelId="{35A24CB7-3673-49FE-8F0C-D80D01DB6B5C}">
      <dsp:nvSpPr>
        <dsp:cNvPr id="0" name=""/>
        <dsp:cNvSpPr/>
      </dsp:nvSpPr>
      <dsp:spPr>
        <a:xfrm>
          <a:off x="4827505" y="3088200"/>
          <a:ext cx="751464" cy="751464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7B6282-E1C0-42CE-9E9A-7F420E42B722}">
      <dsp:nvSpPr>
        <dsp:cNvPr id="0" name=""/>
        <dsp:cNvSpPr/>
      </dsp:nvSpPr>
      <dsp:spPr>
        <a:xfrm>
          <a:off x="4368277" y="4205783"/>
          <a:ext cx="1669921" cy="13228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600" b="1" kern="1200" dirty="0">
              <a:solidFill>
                <a:srgbClr val="FF0000"/>
              </a:solidFill>
            </a:rPr>
            <a:t>Využití jednotlivých biomarkerů v rozhodovacím PRAVIDLE (modelu/testu)</a:t>
          </a:r>
          <a:endParaRPr lang="en-US" sz="1600" b="1" kern="1200" dirty="0">
            <a:solidFill>
              <a:srgbClr val="FF0000"/>
            </a:solidFill>
          </a:endParaRPr>
        </a:p>
      </dsp:txBody>
      <dsp:txXfrm>
        <a:off x="4368277" y="4205783"/>
        <a:ext cx="1669921" cy="1322891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324F3-B1E2-6C45-AA7E-F7E2D26594D4}">
      <dsp:nvSpPr>
        <dsp:cNvPr id="0" name=""/>
        <dsp:cNvSpPr/>
      </dsp:nvSpPr>
      <dsp:spPr>
        <a:xfrm>
          <a:off x="0" y="0"/>
          <a:ext cx="6513119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8B1F92-7FD1-644B-A2A6-08FC671E2875}">
      <dsp:nvSpPr>
        <dsp:cNvPr id="0" name=""/>
        <dsp:cNvSpPr/>
      </dsp:nvSpPr>
      <dsp:spPr>
        <a:xfrm>
          <a:off x="0" y="0"/>
          <a:ext cx="6513119" cy="294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Když se nedá test založený na </a:t>
          </a:r>
          <a:r>
            <a:rPr lang="cs-CZ" sz="2800" kern="1200" dirty="0" err="1"/>
            <a:t>omics</a:t>
          </a:r>
          <a:r>
            <a:rPr lang="cs-CZ" sz="2800" kern="1200" dirty="0"/>
            <a:t> biomarkerech biologicky odůvodnit, je o to důležitější ho správně VYTVOŘIT a poté správně VALIDOVAT, aby byla zajištěna vědecká spolehlivost! </a:t>
          </a:r>
          <a:endParaRPr lang="en-US" sz="2800" kern="1200" dirty="0"/>
        </a:p>
      </dsp:txBody>
      <dsp:txXfrm>
        <a:off x="0" y="0"/>
        <a:ext cx="6513119" cy="2942460"/>
      </dsp:txXfrm>
    </dsp:sp>
    <dsp:sp modelId="{13E608A6-59D0-064B-9D65-57F5E967BBAB}">
      <dsp:nvSpPr>
        <dsp:cNvPr id="0" name=""/>
        <dsp:cNvSpPr/>
      </dsp:nvSpPr>
      <dsp:spPr>
        <a:xfrm>
          <a:off x="0" y="2942460"/>
          <a:ext cx="6513119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0FAE9D-C4DB-4448-970B-7BCC4C5F0706}">
      <dsp:nvSpPr>
        <dsp:cNvPr id="0" name=""/>
        <dsp:cNvSpPr/>
      </dsp:nvSpPr>
      <dsp:spPr>
        <a:xfrm>
          <a:off x="0" y="2942460"/>
          <a:ext cx="6513119" cy="29424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800" kern="1200" dirty="0"/>
            <a:t>Z důvodů vyššího rizika „přetrénování“ těchto testů je potřeba přísných kritérií, validace a odpovědnosti ještě vyšší než u samostatných testů založených na biomarkerech.</a:t>
          </a:r>
          <a:endParaRPr lang="en-US" sz="2800" kern="1200" dirty="0"/>
        </a:p>
      </dsp:txBody>
      <dsp:txXfrm>
        <a:off x="0" y="2942460"/>
        <a:ext cx="6513119" cy="2942460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EDB4CBE-5D4A-4B2B-8242-8FA014EA104B}">
      <dsp:nvSpPr>
        <dsp:cNvPr id="0" name=""/>
        <dsp:cNvSpPr/>
      </dsp:nvSpPr>
      <dsp:spPr>
        <a:xfrm>
          <a:off x="0" y="718"/>
          <a:ext cx="6513119" cy="16809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5D104-1F76-4975-A436-B702BD812E67}">
      <dsp:nvSpPr>
        <dsp:cNvPr id="0" name=""/>
        <dsp:cNvSpPr/>
      </dsp:nvSpPr>
      <dsp:spPr>
        <a:xfrm>
          <a:off x="508501" y="378942"/>
          <a:ext cx="924547" cy="9245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74DE1-DA99-409C-A640-82B01E4F5B02}">
      <dsp:nvSpPr>
        <dsp:cNvPr id="0" name=""/>
        <dsp:cNvSpPr/>
      </dsp:nvSpPr>
      <dsp:spPr>
        <a:xfrm>
          <a:off x="1941549" y="718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</a:rPr>
            <a:t>K dispozici jsou databázové úložiště pro soubory </a:t>
          </a:r>
          <a:r>
            <a:rPr lang="cs-CZ" sz="1500" kern="1200" dirty="0" err="1">
              <a:solidFill>
                <a:schemeClr val="tx1"/>
              </a:solidFill>
            </a:rPr>
            <a:t>omicsových</a:t>
          </a:r>
          <a:r>
            <a:rPr lang="cs-CZ" sz="1500" kern="1200" dirty="0">
              <a:solidFill>
                <a:schemeClr val="tx1"/>
              </a:solidFill>
            </a:rPr>
            <a:t> dat, ale sdílení dat není rutinní a bez přístupu k datům a přesně definovanému výpočetnímu modelu je replikace a ověření obtížnější než pro biomarkery založené na jednotlivých analytech. 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941549" y="718"/>
        <a:ext cx="4571570" cy="1680995"/>
      </dsp:txXfrm>
    </dsp:sp>
    <dsp:sp modelId="{BB6E37B7-7EF9-45D1-AAF3-E04FEBBB1A10}">
      <dsp:nvSpPr>
        <dsp:cNvPr id="0" name=""/>
        <dsp:cNvSpPr/>
      </dsp:nvSpPr>
      <dsp:spPr>
        <a:xfrm>
          <a:off x="0" y="2101962"/>
          <a:ext cx="6513119" cy="16809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AF2BF-0F28-4E96-8B52-BC8FD5B8C2D4}">
      <dsp:nvSpPr>
        <dsp:cNvPr id="0" name=""/>
        <dsp:cNvSpPr/>
      </dsp:nvSpPr>
      <dsp:spPr>
        <a:xfrm>
          <a:off x="508501" y="2480186"/>
          <a:ext cx="924547" cy="9245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7125F1-A009-4CE6-B83C-B2016B5FE765}">
      <dsp:nvSpPr>
        <dsp:cNvPr id="0" name=""/>
        <dsp:cNvSpPr/>
      </dsp:nvSpPr>
      <dsp:spPr>
        <a:xfrm>
          <a:off x="1941549" y="2101962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</a:rPr>
            <a:t>I když nezávislé validační studie jsou drahé, potřeba replikace v </a:t>
          </a:r>
          <a:r>
            <a:rPr lang="cs-CZ" sz="1500" kern="1200" dirty="0" err="1">
              <a:solidFill>
                <a:schemeClr val="tx1"/>
              </a:solidFill>
            </a:rPr>
            <a:t>omicsových</a:t>
          </a:r>
          <a:r>
            <a:rPr lang="cs-CZ" sz="1500" kern="1200" dirty="0">
              <a:solidFill>
                <a:schemeClr val="tx1"/>
              </a:solidFill>
            </a:rPr>
            <a:t> studiích je nutná vzhledem ke složitosti dat, které mohou vést k chybám (od jednoduchých chyb správy dat až po nesprávně navržené výpočetní modely). 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941549" y="2101962"/>
        <a:ext cx="4571570" cy="1680995"/>
      </dsp:txXfrm>
    </dsp:sp>
    <dsp:sp modelId="{CD06E65C-350C-4565-B0DF-0C9CE53AA3C6}">
      <dsp:nvSpPr>
        <dsp:cNvPr id="0" name=""/>
        <dsp:cNvSpPr/>
      </dsp:nvSpPr>
      <dsp:spPr>
        <a:xfrm>
          <a:off x="0" y="4203206"/>
          <a:ext cx="6513119" cy="16809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AF5D0-9626-40F1-8083-0D90773849AB}">
      <dsp:nvSpPr>
        <dsp:cNvPr id="0" name=""/>
        <dsp:cNvSpPr/>
      </dsp:nvSpPr>
      <dsp:spPr>
        <a:xfrm>
          <a:off x="508501" y="4581430"/>
          <a:ext cx="924547" cy="9245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3F01A7-75AB-4353-859B-6EFF51596006}">
      <dsp:nvSpPr>
        <dsp:cNvPr id="0" name=""/>
        <dsp:cNvSpPr/>
      </dsp:nvSpPr>
      <dsp:spPr>
        <a:xfrm>
          <a:off x="1941549" y="4203206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 dirty="0">
              <a:solidFill>
                <a:schemeClr val="tx1"/>
              </a:solidFill>
            </a:rPr>
            <a:t>Tato úroveň složitosti neexistuje pro výzkum, vývoj a validaci testů s jedním biomarkerem.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1941549" y="4203206"/>
        <a:ext cx="4571570" cy="1680995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942E11-0C0D-584C-A26B-84F140207F5A}">
      <dsp:nvSpPr>
        <dsp:cNvPr id="0" name=""/>
        <dsp:cNvSpPr/>
      </dsp:nvSpPr>
      <dsp:spPr>
        <a:xfrm>
          <a:off x="0" y="2720"/>
          <a:ext cx="6268680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F794E-F55D-B044-8378-81D8E3B62FA4}">
      <dsp:nvSpPr>
        <dsp:cNvPr id="0" name=""/>
        <dsp:cNvSpPr/>
      </dsp:nvSpPr>
      <dsp:spPr>
        <a:xfrm>
          <a:off x="0" y="2720"/>
          <a:ext cx="6268680" cy="1855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Data obsahují velké množství technického i biologického šumu, který je nutné odstranit</a:t>
          </a:r>
          <a:endParaRPr lang="en-US" sz="2500" kern="1200"/>
        </a:p>
      </dsp:txBody>
      <dsp:txXfrm>
        <a:off x="0" y="2720"/>
        <a:ext cx="6268680" cy="1855426"/>
      </dsp:txXfrm>
    </dsp:sp>
    <dsp:sp modelId="{566639F5-CA71-A543-84C6-CD74C09FA3E1}">
      <dsp:nvSpPr>
        <dsp:cNvPr id="0" name=""/>
        <dsp:cNvSpPr/>
      </dsp:nvSpPr>
      <dsp:spPr>
        <a:xfrm>
          <a:off x="0" y="1858146"/>
          <a:ext cx="6268680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254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5C34DE8-F59B-204F-81B5-1F98553193BF}">
      <dsp:nvSpPr>
        <dsp:cNvPr id="0" name=""/>
        <dsp:cNvSpPr/>
      </dsp:nvSpPr>
      <dsp:spPr>
        <a:xfrm>
          <a:off x="0" y="1858146"/>
          <a:ext cx="6268680" cy="1855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Protože jedno spuštění přístroje obvykle není schopno analyzovat všechny vzorky, vytváří se nežádoucí matoucí efekty (efekty dávky), které je nutno odstranit</a:t>
          </a:r>
          <a:endParaRPr lang="en-US" sz="2500" kern="1200"/>
        </a:p>
      </dsp:txBody>
      <dsp:txXfrm>
        <a:off x="0" y="1858146"/>
        <a:ext cx="6268680" cy="1855426"/>
      </dsp:txXfrm>
    </dsp:sp>
    <dsp:sp modelId="{2A468F2B-E70D-8542-9CFE-E0D6E65437D7}">
      <dsp:nvSpPr>
        <dsp:cNvPr id="0" name=""/>
        <dsp:cNvSpPr/>
      </dsp:nvSpPr>
      <dsp:spPr>
        <a:xfrm>
          <a:off x="0" y="3713573"/>
          <a:ext cx="6268680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D4A80CB-8647-7C4F-958D-2C2557FFD865}">
      <dsp:nvSpPr>
        <dsp:cNvPr id="0" name=""/>
        <dsp:cNvSpPr/>
      </dsp:nvSpPr>
      <dsp:spPr>
        <a:xfrm>
          <a:off x="0" y="3713573"/>
          <a:ext cx="6268680" cy="18554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500" kern="1200"/>
            <a:t>Technologie jsou velice nové (a vznikají stále!) a algoritmy pro optimální zpracování jejich dat se vytvářejí a testují i 5-10 let  - neexistují zlaté standardy a mnohé implementace jsou plné chyb</a:t>
          </a:r>
          <a:endParaRPr lang="en-US" sz="2500" kern="1200"/>
        </a:p>
      </dsp:txBody>
      <dsp:txXfrm>
        <a:off x="0" y="3713573"/>
        <a:ext cx="6268680" cy="185542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92CBAB-978C-9041-92D6-0FD026EFC27D}">
      <dsp:nvSpPr>
        <dsp:cNvPr id="0" name=""/>
        <dsp:cNvSpPr/>
      </dsp:nvSpPr>
      <dsp:spPr>
        <a:xfrm>
          <a:off x="0" y="405584"/>
          <a:ext cx="6513119" cy="18364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490" tIns="458216" rIns="505490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b="1" kern="1200" dirty="0"/>
            <a:t>Složené z více charakteristik </a:t>
          </a:r>
          <a:r>
            <a:rPr lang="cs-CZ" sz="2200" kern="1200" dirty="0"/>
            <a:t>(více genů, proteinů…)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b="1" kern="1200" dirty="0"/>
            <a:t>Bez</a:t>
          </a:r>
          <a:r>
            <a:rPr lang="cs-CZ" sz="2200" b="0" kern="1200" dirty="0"/>
            <a:t> jasně definovaného </a:t>
          </a:r>
          <a:r>
            <a:rPr lang="cs-CZ" sz="2200" b="1" kern="1200" dirty="0"/>
            <a:t>biologického</a:t>
          </a:r>
          <a:r>
            <a:rPr lang="cs-CZ" sz="2200" b="0" kern="1200" dirty="0"/>
            <a:t> </a:t>
          </a:r>
          <a:r>
            <a:rPr lang="cs-CZ" sz="2200" b="1" kern="1200" dirty="0"/>
            <a:t>zdůvodnění</a:t>
          </a:r>
          <a:endParaRPr lang="en-US" sz="2200" b="1" kern="1200" dirty="0"/>
        </a:p>
      </dsp:txBody>
      <dsp:txXfrm>
        <a:off x="0" y="405584"/>
        <a:ext cx="6513119" cy="1836450"/>
      </dsp:txXfrm>
    </dsp:sp>
    <dsp:sp modelId="{32C402C3-E017-A34E-B476-2803CB696395}">
      <dsp:nvSpPr>
        <dsp:cNvPr id="0" name=""/>
        <dsp:cNvSpPr/>
      </dsp:nvSpPr>
      <dsp:spPr>
        <a:xfrm>
          <a:off x="325656" y="80864"/>
          <a:ext cx="4559184" cy="6494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26" tIns="0" rIns="17232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Jsou často komplexní:</a:t>
          </a:r>
          <a:endParaRPr lang="en-US" sz="2200" kern="1200"/>
        </a:p>
      </dsp:txBody>
      <dsp:txXfrm>
        <a:off x="357359" y="112567"/>
        <a:ext cx="4495778" cy="586034"/>
      </dsp:txXfrm>
    </dsp:sp>
    <dsp:sp modelId="{FA7B8891-9A99-2C4E-88DF-F15342D73592}">
      <dsp:nvSpPr>
        <dsp:cNvPr id="0" name=""/>
        <dsp:cNvSpPr/>
      </dsp:nvSpPr>
      <dsp:spPr>
        <a:xfrm>
          <a:off x="0" y="2685555"/>
          <a:ext cx="6513119" cy="3118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5490" tIns="458216" rIns="505490" bIns="156464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zatížených </a:t>
          </a:r>
          <a:r>
            <a:rPr lang="cs-CZ" sz="2200" b="1" kern="1200" dirty="0"/>
            <a:t>významným technickým šumem </a:t>
          </a:r>
          <a:r>
            <a:rPr lang="cs-CZ" sz="2200" kern="1200" dirty="0"/>
            <a:t>z různých zdrojů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analyzovaných </a:t>
          </a:r>
          <a:r>
            <a:rPr lang="cs-CZ" sz="2200" b="1" kern="1200" dirty="0"/>
            <a:t>metodami</a:t>
          </a:r>
          <a:r>
            <a:rPr lang="cs-CZ" sz="2200" kern="1200" dirty="0"/>
            <a:t>, které </a:t>
          </a:r>
          <a:r>
            <a:rPr lang="cs-CZ" sz="2200" b="1" kern="1200" dirty="0"/>
            <a:t>nejsou standardizované</a:t>
          </a:r>
          <a:endParaRPr lang="en-US" sz="2200" b="1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které jsou pouze </a:t>
          </a:r>
          <a:r>
            <a:rPr lang="cs-CZ" sz="2200" b="1" kern="1200" dirty="0"/>
            <a:t>korelované</a:t>
          </a:r>
          <a:r>
            <a:rPr lang="cs-CZ" sz="2200" kern="1200" dirty="0"/>
            <a:t> s měřenou proměnnou (např. nejsou koncentrace ani počty molekul)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200" kern="1200" dirty="0"/>
            <a:t>které jsou </a:t>
          </a:r>
          <a:r>
            <a:rPr lang="cs-CZ" sz="2200" b="1" kern="1200" dirty="0"/>
            <a:t>komplexní</a:t>
          </a:r>
          <a:r>
            <a:rPr lang="cs-CZ" sz="2200" kern="1200" dirty="0"/>
            <a:t> a </a:t>
          </a:r>
          <a:r>
            <a:rPr lang="cs-CZ" sz="2200" b="1" kern="1200" dirty="0"/>
            <a:t>obtížně se sdílejí</a:t>
          </a:r>
          <a:endParaRPr lang="en-US" sz="2200" b="1" kern="1200" dirty="0"/>
        </a:p>
      </dsp:txBody>
      <dsp:txXfrm>
        <a:off x="0" y="2685555"/>
        <a:ext cx="6513119" cy="3118500"/>
      </dsp:txXfrm>
    </dsp:sp>
    <dsp:sp modelId="{0CE8BAA7-D18D-E948-AC42-CC28B0D265AB}">
      <dsp:nvSpPr>
        <dsp:cNvPr id="0" name=""/>
        <dsp:cNvSpPr/>
      </dsp:nvSpPr>
      <dsp:spPr>
        <a:xfrm>
          <a:off x="325656" y="2360835"/>
          <a:ext cx="4559184" cy="6494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2326" tIns="0" rIns="172326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200" kern="1200"/>
            <a:t>Pocházejí z dat:</a:t>
          </a:r>
          <a:endParaRPr lang="en-US" sz="2200" kern="1200"/>
        </a:p>
      </dsp:txBody>
      <dsp:txXfrm>
        <a:off x="357359" y="2392538"/>
        <a:ext cx="4495778" cy="58603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0DC336-98EC-F141-84C3-F5D51C0053C6}">
      <dsp:nvSpPr>
        <dsp:cNvPr id="0" name=""/>
        <dsp:cNvSpPr/>
      </dsp:nvSpPr>
      <dsp:spPr>
        <a:xfrm>
          <a:off x="0" y="1992"/>
          <a:ext cx="1051523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25408E-E1EF-CB4B-8910-B422BC4CE106}">
      <dsp:nvSpPr>
        <dsp:cNvPr id="0" name=""/>
        <dsp:cNvSpPr/>
      </dsp:nvSpPr>
      <dsp:spPr>
        <a:xfrm>
          <a:off x="0" y="1992"/>
          <a:ext cx="10515239" cy="6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Obsahují</a:t>
          </a:r>
          <a:r>
            <a:rPr lang="en-US" sz="2000" kern="1200" dirty="0"/>
            <a:t> </a:t>
          </a:r>
          <a:r>
            <a:rPr lang="en-US" sz="2000" b="1" kern="1200" dirty="0" err="1"/>
            <a:t>množství</a:t>
          </a:r>
          <a:r>
            <a:rPr lang="en-US" sz="2000" b="1" kern="1200" dirty="0"/>
            <a:t> </a:t>
          </a:r>
          <a:r>
            <a:rPr lang="en-US" sz="2000" b="1" kern="1200" dirty="0" err="1"/>
            <a:t>šumu</a:t>
          </a:r>
          <a:r>
            <a:rPr lang="en-US" sz="2000" b="1" kern="1200" dirty="0"/>
            <a:t> </a:t>
          </a:r>
          <a:r>
            <a:rPr lang="en-US" sz="2000" kern="1200" dirty="0"/>
            <a:t>(</a:t>
          </a:r>
          <a:r>
            <a:rPr lang="en-US" sz="2000" kern="1200" dirty="0" err="1"/>
            <a:t>technická</a:t>
          </a:r>
          <a:r>
            <a:rPr lang="en-US" sz="2000" kern="1200" dirty="0"/>
            <a:t> </a:t>
          </a:r>
          <a:r>
            <a:rPr lang="en-US" sz="2000" kern="1200" dirty="0" err="1"/>
            <a:t>i</a:t>
          </a:r>
          <a:r>
            <a:rPr lang="en-US" sz="2000" kern="1200" dirty="0"/>
            <a:t> </a:t>
          </a:r>
          <a:r>
            <a:rPr lang="en-US" sz="2000" kern="1200" dirty="0" err="1"/>
            <a:t>biologická</a:t>
          </a:r>
          <a:r>
            <a:rPr lang="en-US" sz="2000" kern="1200" dirty="0"/>
            <a:t> </a:t>
          </a:r>
          <a:r>
            <a:rPr lang="en-US" sz="2000" kern="1200" dirty="0" err="1"/>
            <a:t>variabilita</a:t>
          </a:r>
          <a:r>
            <a:rPr lang="en-US" sz="2000" kern="1200" dirty="0"/>
            <a:t>)</a:t>
          </a:r>
        </a:p>
      </dsp:txBody>
      <dsp:txXfrm>
        <a:off x="0" y="1992"/>
        <a:ext cx="10515239" cy="679435"/>
      </dsp:txXfrm>
    </dsp:sp>
    <dsp:sp modelId="{93D38CA8-D7EE-B64E-BEDA-01361E6295C9}">
      <dsp:nvSpPr>
        <dsp:cNvPr id="0" name=""/>
        <dsp:cNvSpPr/>
      </dsp:nvSpPr>
      <dsp:spPr>
        <a:xfrm>
          <a:off x="0" y="681428"/>
          <a:ext cx="1051523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86E84B-4C00-864F-A5FD-79B1B7F82319}">
      <dsp:nvSpPr>
        <dsp:cNvPr id="0" name=""/>
        <dsp:cNvSpPr/>
      </dsp:nvSpPr>
      <dsp:spPr>
        <a:xfrm>
          <a:off x="0" y="681428"/>
          <a:ext cx="10515239" cy="6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Nereprezentují</a:t>
          </a:r>
          <a:r>
            <a:rPr lang="en-GB" sz="2000" kern="1200" dirty="0"/>
            <a:t> </a:t>
          </a:r>
          <a:r>
            <a:rPr lang="en-GB" sz="2000" kern="1200" dirty="0" err="1"/>
            <a:t>skutečné</a:t>
          </a:r>
          <a:r>
            <a:rPr lang="en-GB" sz="2000" kern="1200" dirty="0"/>
            <a:t> </a:t>
          </a:r>
          <a:r>
            <a:rPr lang="en-GB" sz="2000" kern="1200" dirty="0" err="1"/>
            <a:t>hodnoty</a:t>
          </a:r>
          <a:r>
            <a:rPr lang="en-GB" sz="2000" kern="1200" dirty="0"/>
            <a:t> (</a:t>
          </a:r>
          <a:r>
            <a:rPr lang="en-GB" sz="2000" kern="1200" dirty="0" err="1"/>
            <a:t>koncentrace</a:t>
          </a:r>
          <a:r>
            <a:rPr lang="en-GB" sz="2000" kern="1200" dirty="0"/>
            <a:t>, </a:t>
          </a:r>
          <a:r>
            <a:rPr lang="en-GB" sz="2000" kern="1200" dirty="0" err="1"/>
            <a:t>počty</a:t>
          </a:r>
          <a:r>
            <a:rPr lang="en-GB" sz="2000" kern="1200" dirty="0"/>
            <a:t>) </a:t>
          </a:r>
          <a:r>
            <a:rPr lang="en-GB" sz="2000" kern="1200" dirty="0" err="1"/>
            <a:t>sledovaných</a:t>
          </a:r>
          <a:r>
            <a:rPr lang="en-GB" sz="2000" kern="1200" dirty="0"/>
            <a:t> </a:t>
          </a:r>
          <a:r>
            <a:rPr lang="en-GB" sz="2000" kern="1200" dirty="0" err="1"/>
            <a:t>molekul</a:t>
          </a:r>
          <a:r>
            <a:rPr lang="en-GB" sz="2000" kern="1200" dirty="0"/>
            <a:t> </a:t>
          </a:r>
        </a:p>
      </dsp:txBody>
      <dsp:txXfrm>
        <a:off x="0" y="681428"/>
        <a:ext cx="10515239" cy="679435"/>
      </dsp:txXfrm>
    </dsp:sp>
    <dsp:sp modelId="{323F4276-1EA9-4F4F-AB24-E3688C9355B9}">
      <dsp:nvSpPr>
        <dsp:cNvPr id="0" name=""/>
        <dsp:cNvSpPr/>
      </dsp:nvSpPr>
      <dsp:spPr>
        <a:xfrm>
          <a:off x="0" y="1360864"/>
          <a:ext cx="1051523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40D8E5-BF30-7A4B-9557-D4D14D9F0DE8}">
      <dsp:nvSpPr>
        <dsp:cNvPr id="0" name=""/>
        <dsp:cNvSpPr/>
      </dsp:nvSpPr>
      <dsp:spPr>
        <a:xfrm>
          <a:off x="0" y="1360864"/>
          <a:ext cx="10515239" cy="6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Pocházejí</a:t>
          </a:r>
          <a:r>
            <a:rPr lang="en-GB" sz="2000" kern="1200" dirty="0"/>
            <a:t> z </a:t>
          </a:r>
          <a:r>
            <a:rPr lang="en-GB" sz="2000" kern="1200" dirty="0" err="1"/>
            <a:t>komplexních</a:t>
          </a:r>
          <a:r>
            <a:rPr lang="en-GB" sz="2000" kern="1200" dirty="0"/>
            <a:t> </a:t>
          </a:r>
          <a:r>
            <a:rPr lang="en-GB" sz="2000" kern="1200" dirty="0" err="1"/>
            <a:t>technologií</a:t>
          </a:r>
          <a:r>
            <a:rPr lang="en-GB" sz="2000" kern="1200" dirty="0"/>
            <a:t>, </a:t>
          </a:r>
          <a:r>
            <a:rPr lang="en-GB" sz="2000" kern="1200" dirty="0" err="1"/>
            <a:t>které</a:t>
          </a:r>
          <a:r>
            <a:rPr lang="en-GB" sz="2000" kern="1200" dirty="0"/>
            <a:t> </a:t>
          </a:r>
          <a:r>
            <a:rPr lang="en-GB" sz="2000" kern="1200" dirty="0" err="1"/>
            <a:t>bývají</a:t>
          </a:r>
          <a:r>
            <a:rPr lang="en-GB" sz="2000" kern="1200" dirty="0"/>
            <a:t> </a:t>
          </a:r>
          <a:r>
            <a:rPr lang="en-GB" sz="2000" b="1" kern="1200" dirty="0" err="1"/>
            <a:t>velice</a:t>
          </a:r>
          <a:r>
            <a:rPr lang="en-GB" sz="2000" b="1" kern="1200" dirty="0"/>
            <a:t> </a:t>
          </a:r>
          <a:r>
            <a:rPr lang="en-GB" sz="2000" b="1" kern="1200" dirty="0" err="1"/>
            <a:t>citlivé</a:t>
          </a:r>
          <a:r>
            <a:rPr lang="en-GB" sz="2000" b="1" kern="1200" dirty="0"/>
            <a:t> </a:t>
          </a:r>
          <a:r>
            <a:rPr lang="en-GB" sz="2000" b="1" kern="1200" dirty="0" err="1"/>
            <a:t>na</a:t>
          </a:r>
          <a:r>
            <a:rPr lang="en-GB" sz="2000" b="1" kern="1200" dirty="0"/>
            <a:t> </a:t>
          </a:r>
          <a:r>
            <a:rPr lang="en-GB" sz="2000" b="1" kern="1200" dirty="0" err="1"/>
            <a:t>vnější</a:t>
          </a:r>
          <a:r>
            <a:rPr lang="en-GB" sz="2000" b="1" kern="1200" dirty="0"/>
            <a:t> </a:t>
          </a:r>
          <a:r>
            <a:rPr lang="en-GB" sz="2000" b="1" kern="1200" dirty="0" err="1"/>
            <a:t>vlivy</a:t>
          </a:r>
          <a:endParaRPr lang="en-GB" sz="2000" b="1" kern="1200" dirty="0"/>
        </a:p>
      </dsp:txBody>
      <dsp:txXfrm>
        <a:off x="0" y="1360864"/>
        <a:ext cx="10515239" cy="679435"/>
      </dsp:txXfrm>
    </dsp:sp>
    <dsp:sp modelId="{C5BBACEE-D75E-434D-A05D-F8CC52740882}">
      <dsp:nvSpPr>
        <dsp:cNvPr id="0" name=""/>
        <dsp:cNvSpPr/>
      </dsp:nvSpPr>
      <dsp:spPr>
        <a:xfrm>
          <a:off x="0" y="2040300"/>
          <a:ext cx="1051523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C5CB4E-4C8F-6D44-8709-58ADD0505389}">
      <dsp:nvSpPr>
        <dsp:cNvPr id="0" name=""/>
        <dsp:cNvSpPr/>
      </dsp:nvSpPr>
      <dsp:spPr>
        <a:xfrm>
          <a:off x="0" y="2040300"/>
          <a:ext cx="10515239" cy="6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Jejich</a:t>
          </a:r>
          <a:r>
            <a:rPr lang="en-US" sz="2000" kern="1200" dirty="0"/>
            <a:t> </a:t>
          </a:r>
          <a:r>
            <a:rPr lang="en-US" sz="2000" kern="1200" dirty="0" err="1"/>
            <a:t>předzpracování</a:t>
          </a:r>
          <a:r>
            <a:rPr lang="en-US" sz="2000" kern="1200" dirty="0"/>
            <a:t> je </a:t>
          </a:r>
          <a:r>
            <a:rPr lang="en-US" sz="2000" b="1" kern="1200" dirty="0" err="1"/>
            <a:t>náročné</a:t>
          </a:r>
          <a:r>
            <a:rPr lang="en-US" sz="2000" kern="1200" dirty="0"/>
            <a:t> a </a:t>
          </a:r>
          <a:r>
            <a:rPr lang="en-US" sz="2000" b="1" kern="1200" dirty="0" err="1"/>
            <a:t>vysoce</a:t>
          </a:r>
          <a:r>
            <a:rPr lang="en-US" sz="2000" b="1" kern="1200" dirty="0"/>
            <a:t> </a:t>
          </a:r>
          <a:r>
            <a:rPr lang="en-US" sz="2000" b="1" kern="1200" dirty="0" err="1"/>
            <a:t>specifické</a:t>
          </a:r>
          <a:r>
            <a:rPr lang="en-US" sz="2000" b="1" kern="1200" dirty="0"/>
            <a:t> </a:t>
          </a:r>
          <a:r>
            <a:rPr lang="en-US" sz="2000" kern="1200" dirty="0"/>
            <a:t>pro </a:t>
          </a:r>
          <a:r>
            <a:rPr lang="en-US" sz="2000" kern="1200" dirty="0" err="1"/>
            <a:t>daný</a:t>
          </a:r>
          <a:r>
            <a:rPr lang="en-US" sz="2000" kern="1200" dirty="0"/>
            <a:t> </a:t>
          </a:r>
          <a:r>
            <a:rPr lang="en-US" sz="2000" kern="1200" dirty="0" err="1"/>
            <a:t>typ</a:t>
          </a:r>
          <a:r>
            <a:rPr lang="en-US" sz="2000" kern="1200" dirty="0"/>
            <a:t> platformy</a:t>
          </a:r>
        </a:p>
      </dsp:txBody>
      <dsp:txXfrm>
        <a:off x="0" y="2040300"/>
        <a:ext cx="10515239" cy="679435"/>
      </dsp:txXfrm>
    </dsp:sp>
    <dsp:sp modelId="{B53651F4-7973-DF4A-970D-5DBC052F6F3D}">
      <dsp:nvSpPr>
        <dsp:cNvPr id="0" name=""/>
        <dsp:cNvSpPr/>
      </dsp:nvSpPr>
      <dsp:spPr>
        <a:xfrm>
          <a:off x="0" y="2719735"/>
          <a:ext cx="1051523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9ED3413-C6CF-234D-9BC2-68A6D16287C4}">
      <dsp:nvSpPr>
        <dsp:cNvPr id="0" name=""/>
        <dsp:cNvSpPr/>
      </dsp:nvSpPr>
      <dsp:spPr>
        <a:xfrm>
          <a:off x="0" y="2719735"/>
          <a:ext cx="10515239" cy="6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/>
            <a:t>Počet</a:t>
          </a:r>
          <a:r>
            <a:rPr lang="en-US" sz="2000" b="1" kern="1200" dirty="0"/>
            <a:t> </a:t>
          </a:r>
          <a:r>
            <a:rPr lang="en-US" sz="2000" b="1" kern="1200" dirty="0" err="1"/>
            <a:t>vzorků</a:t>
          </a:r>
          <a:r>
            <a:rPr lang="en-US" sz="2000" b="1" kern="1200" dirty="0"/>
            <a:t> </a:t>
          </a:r>
          <a:r>
            <a:rPr lang="en-US" sz="2000" kern="1200" dirty="0"/>
            <a:t>je </a:t>
          </a:r>
          <a:r>
            <a:rPr lang="en-US" sz="2000" kern="1200" dirty="0" err="1"/>
            <a:t>mnohem</a:t>
          </a:r>
          <a:r>
            <a:rPr lang="en-US" sz="2000" kern="1200" dirty="0"/>
            <a:t> </a:t>
          </a:r>
          <a:r>
            <a:rPr lang="en-US" sz="2000" b="1" kern="1200" dirty="0" err="1"/>
            <a:t>menší</a:t>
          </a:r>
          <a:r>
            <a:rPr lang="en-US" sz="2000" kern="1200" dirty="0"/>
            <a:t> </a:t>
          </a:r>
          <a:r>
            <a:rPr lang="en-US" sz="2000" b="1" kern="1200" dirty="0" err="1"/>
            <a:t>než</a:t>
          </a:r>
          <a:r>
            <a:rPr lang="en-US" sz="2000" kern="1200" dirty="0"/>
            <a:t> </a:t>
          </a:r>
          <a:r>
            <a:rPr lang="en-US" sz="2000" kern="1200" dirty="0" err="1"/>
            <a:t>počet</a:t>
          </a:r>
          <a:r>
            <a:rPr lang="en-US" sz="2000" kern="1200" dirty="0"/>
            <a:t> </a:t>
          </a:r>
          <a:r>
            <a:rPr lang="en-US" sz="2000" kern="1200" dirty="0" err="1"/>
            <a:t>sledovaných</a:t>
          </a:r>
          <a:r>
            <a:rPr lang="en-US" sz="2000" kern="1200" dirty="0"/>
            <a:t> </a:t>
          </a:r>
          <a:r>
            <a:rPr lang="en-US" sz="2000" b="1" kern="1200" dirty="0" err="1"/>
            <a:t>proměnných</a:t>
          </a:r>
          <a:r>
            <a:rPr lang="en-US" sz="2000" kern="1200" dirty="0"/>
            <a:t>.</a:t>
          </a:r>
        </a:p>
      </dsp:txBody>
      <dsp:txXfrm>
        <a:off x="0" y="2719735"/>
        <a:ext cx="10515239" cy="679435"/>
      </dsp:txXfrm>
    </dsp:sp>
    <dsp:sp modelId="{45090C2D-183A-E044-AB01-DBEA8C336D9C}">
      <dsp:nvSpPr>
        <dsp:cNvPr id="0" name=""/>
        <dsp:cNvSpPr/>
      </dsp:nvSpPr>
      <dsp:spPr>
        <a:xfrm>
          <a:off x="0" y="3399171"/>
          <a:ext cx="10515239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DB30F8-3A28-0240-A5E9-DD079FE60195}">
      <dsp:nvSpPr>
        <dsp:cNvPr id="0" name=""/>
        <dsp:cNvSpPr/>
      </dsp:nvSpPr>
      <dsp:spPr>
        <a:xfrm>
          <a:off x="0" y="3399171"/>
          <a:ext cx="10515239" cy="6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Zkoumané</a:t>
          </a:r>
          <a:r>
            <a:rPr lang="en-US" sz="2000" kern="1200" dirty="0"/>
            <a:t> </a:t>
          </a:r>
          <a:r>
            <a:rPr lang="en-US" sz="2000" b="1" kern="1200" dirty="0" err="1"/>
            <a:t>proměnné</a:t>
          </a:r>
          <a:r>
            <a:rPr lang="en-US" sz="2000" b="1" kern="1200" dirty="0"/>
            <a:t> </a:t>
          </a:r>
          <a:r>
            <a:rPr lang="en-US" sz="2000" b="1" kern="1200" dirty="0" err="1"/>
            <a:t>jsou</a:t>
          </a:r>
          <a:r>
            <a:rPr lang="en-US" sz="2000" b="1" kern="1200" dirty="0"/>
            <a:t> </a:t>
          </a:r>
          <a:r>
            <a:rPr lang="en-US" sz="2000" b="1" kern="1200" dirty="0" err="1"/>
            <a:t>často</a:t>
          </a:r>
          <a:r>
            <a:rPr lang="en-US" sz="2000" b="1" kern="1200" dirty="0"/>
            <a:t> </a:t>
          </a:r>
          <a:r>
            <a:rPr lang="en-US" sz="2000" b="1" kern="1200" dirty="0" err="1"/>
            <a:t>korelované</a:t>
          </a:r>
          <a:r>
            <a:rPr lang="en-US" sz="2000" b="1" kern="1200" dirty="0"/>
            <a:t> </a:t>
          </a:r>
          <a:r>
            <a:rPr lang="en-US" sz="2000" kern="1200" dirty="0"/>
            <a:t>a </a:t>
          </a:r>
          <a:r>
            <a:rPr lang="en-US" sz="2000" kern="1200" dirty="0" err="1"/>
            <a:t>mají</a:t>
          </a:r>
          <a:r>
            <a:rPr lang="en-US" sz="2000" kern="1200" dirty="0"/>
            <a:t> </a:t>
          </a:r>
          <a:r>
            <a:rPr lang="en-US" sz="2000" kern="1200" dirty="0" err="1"/>
            <a:t>mezi</a:t>
          </a:r>
          <a:r>
            <a:rPr lang="en-US" sz="2000" kern="1200" dirty="0"/>
            <a:t> </a:t>
          </a:r>
          <a:r>
            <a:rPr lang="en-US" sz="2000" kern="1200" dirty="0" err="1"/>
            <a:t>sebou</a:t>
          </a:r>
          <a:r>
            <a:rPr lang="en-US" sz="2000" kern="1200" dirty="0"/>
            <a:t> </a:t>
          </a:r>
          <a:r>
            <a:rPr lang="en-US" sz="2000" kern="1200" dirty="0" err="1"/>
            <a:t>komplexní</a:t>
          </a:r>
          <a:r>
            <a:rPr lang="en-US" sz="2000" kern="1200" dirty="0"/>
            <a:t> </a:t>
          </a:r>
          <a:r>
            <a:rPr lang="en-US" sz="2000" kern="1200" dirty="0" err="1"/>
            <a:t>vztahy</a:t>
          </a:r>
          <a:r>
            <a:rPr lang="en-US" sz="2000" kern="1200" dirty="0"/>
            <a:t> (</a:t>
          </a:r>
          <a:r>
            <a:rPr lang="en-US" sz="2000" kern="1200" dirty="0" err="1"/>
            <a:t>geny</a:t>
          </a:r>
          <a:r>
            <a:rPr lang="en-US" sz="2000" kern="1200" dirty="0"/>
            <a:t>, </a:t>
          </a:r>
          <a:r>
            <a:rPr lang="en-US" sz="2000" kern="1200" dirty="0" err="1"/>
            <a:t>proteiny</a:t>
          </a:r>
          <a:r>
            <a:rPr lang="en-US" sz="2000" kern="1200" dirty="0"/>
            <a:t>…)</a:t>
          </a:r>
        </a:p>
      </dsp:txBody>
      <dsp:txXfrm>
        <a:off x="0" y="3399171"/>
        <a:ext cx="10515239" cy="67943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C36553-0755-464F-B14C-7F555924A040}">
      <dsp:nvSpPr>
        <dsp:cNvPr id="0" name=""/>
        <dsp:cNvSpPr/>
      </dsp:nvSpPr>
      <dsp:spPr>
        <a:xfrm>
          <a:off x="0" y="4429890"/>
          <a:ext cx="6513119" cy="1453989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Obrovský</a:t>
          </a:r>
          <a:r>
            <a:rPr lang="en-US" sz="2100" kern="1200" dirty="0"/>
            <a:t> </a:t>
          </a:r>
          <a:r>
            <a:rPr lang="en-US" sz="2100" kern="1200" dirty="0" err="1"/>
            <a:t>ohlas</a:t>
          </a:r>
          <a:r>
            <a:rPr lang="en-US" sz="2100" kern="1200" dirty="0"/>
            <a:t>, v </a:t>
          </a:r>
          <a:r>
            <a:rPr lang="en-US" sz="2100" kern="1200" dirty="0" err="1"/>
            <a:t>roce</a:t>
          </a:r>
          <a:r>
            <a:rPr lang="en-US" sz="2100" kern="1200" dirty="0"/>
            <a:t> 2006 </a:t>
          </a:r>
          <a:r>
            <a:rPr lang="en-US" sz="2100" kern="1200" dirty="0" err="1"/>
            <a:t>článek</a:t>
          </a:r>
          <a:r>
            <a:rPr lang="en-US" sz="2100" kern="1200" dirty="0"/>
            <a:t> </a:t>
          </a:r>
          <a:r>
            <a:rPr lang="en-US" sz="2100" kern="1200" dirty="0" err="1"/>
            <a:t>zařazen</a:t>
          </a:r>
          <a:r>
            <a:rPr lang="en-US" sz="2100" kern="1200" dirty="0"/>
            <a:t> </a:t>
          </a:r>
          <a:r>
            <a:rPr lang="en-US" sz="2100" kern="1200" dirty="0" err="1"/>
            <a:t>mezi</a:t>
          </a:r>
          <a:r>
            <a:rPr lang="en-US" sz="2100" kern="1200" dirty="0"/>
            <a:t> 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“The Top 6 Genetic Stories of 2006”</a:t>
          </a:r>
        </a:p>
      </dsp:txBody>
      <dsp:txXfrm>
        <a:off x="0" y="4429890"/>
        <a:ext cx="6513119" cy="1453989"/>
      </dsp:txXfrm>
    </dsp:sp>
    <dsp:sp modelId="{C68D4E4D-E3D4-8849-B76B-B6B93D28A74D}">
      <dsp:nvSpPr>
        <dsp:cNvPr id="0" name=""/>
        <dsp:cNvSpPr/>
      </dsp:nvSpPr>
      <dsp:spPr>
        <a:xfrm rot="10800000">
          <a:off x="0" y="2215465"/>
          <a:ext cx="6513119" cy="2236235"/>
        </a:xfrm>
        <a:prstGeom prst="upArrowCallou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Genomické signatury byly odvozeny z analýzy exprese (mikročipy) senzitivních a rezistentních buněčných linií, výsledky validovány na pacientech.</a:t>
          </a:r>
        </a:p>
      </dsp:txBody>
      <dsp:txXfrm rot="10800000">
        <a:off x="0" y="2215465"/>
        <a:ext cx="6513119" cy="1453038"/>
      </dsp:txXfrm>
    </dsp:sp>
    <dsp:sp modelId="{C8A93814-D578-B644-9667-3AD7E9DD1939}">
      <dsp:nvSpPr>
        <dsp:cNvPr id="0" name=""/>
        <dsp:cNvSpPr/>
      </dsp:nvSpPr>
      <dsp:spPr>
        <a:xfrm rot="10800000">
          <a:off x="0" y="1040"/>
          <a:ext cx="6513119" cy="2236235"/>
        </a:xfrm>
        <a:prstGeom prst="upArrowCallou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2006 – Anil </a:t>
          </a:r>
          <a:r>
            <a:rPr lang="en-US" sz="2100" kern="1200" dirty="0" err="1"/>
            <a:t>Potti</a:t>
          </a:r>
          <a:r>
            <a:rPr lang="en-US" sz="2100" kern="1200" dirty="0"/>
            <a:t>, </a:t>
          </a:r>
          <a:r>
            <a:rPr lang="en-US" sz="2100" kern="1200" dirty="0" err="1"/>
            <a:t>nadějný</a:t>
          </a:r>
          <a:r>
            <a:rPr lang="en-US" sz="2100" kern="1200" dirty="0"/>
            <a:t> </a:t>
          </a:r>
          <a:r>
            <a:rPr lang="en-US" sz="2100" kern="1200" dirty="0" err="1"/>
            <a:t>vědec</a:t>
          </a:r>
          <a:r>
            <a:rPr lang="en-US" sz="2100" kern="1200" dirty="0"/>
            <a:t> z Duke University </a:t>
          </a:r>
          <a:r>
            <a:rPr lang="en-US" sz="2100" kern="1200" dirty="0" err="1"/>
            <a:t>publikuje</a:t>
          </a:r>
          <a:r>
            <a:rPr lang="en-US" sz="2100" kern="1200" dirty="0"/>
            <a:t> v Nature Medicine s </a:t>
          </a:r>
          <a:r>
            <a:rPr lang="en-US" sz="2100" kern="1200" dirty="0" err="1"/>
            <a:t>kolegy</a:t>
          </a:r>
          <a:r>
            <a:rPr lang="en-US" sz="2100" kern="1200" dirty="0"/>
            <a:t> </a:t>
          </a:r>
          <a:r>
            <a:rPr lang="en-US" sz="2100" kern="1200" dirty="0" err="1"/>
            <a:t>článek</a:t>
          </a:r>
          <a:r>
            <a:rPr lang="en-US" sz="2100" kern="1200" dirty="0"/>
            <a:t> o </a:t>
          </a:r>
          <a:r>
            <a:rPr lang="en-US" sz="2100" b="1" u="sng" kern="1200" dirty="0" err="1"/>
            <a:t>biomarkerech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rezistence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na</a:t>
          </a:r>
          <a:r>
            <a:rPr lang="en-US" sz="2100" b="1" u="sng" kern="1200" dirty="0"/>
            <a:t> </a:t>
          </a:r>
          <a:r>
            <a:rPr lang="en-US" sz="2100" b="1" u="sng" kern="1200" dirty="0" err="1"/>
            <a:t>chemoterapeutika</a:t>
          </a:r>
          <a:r>
            <a:rPr lang="en-US" sz="2100" b="1" u="sng" kern="1200" dirty="0"/>
            <a:t> v </a:t>
          </a:r>
          <a:r>
            <a:rPr lang="en-US" sz="2100" b="1" u="sng" kern="1200" dirty="0" err="1"/>
            <a:t>onkologii</a:t>
          </a:r>
          <a:r>
            <a:rPr lang="en-US" sz="2100" u="sng" kern="1200" dirty="0"/>
            <a:t>.</a:t>
          </a:r>
        </a:p>
      </dsp:txBody>
      <dsp:txXfrm rot="10800000">
        <a:off x="0" y="1040"/>
        <a:ext cx="6513119" cy="145303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7F4684-A699-4280-8E3B-BB946462628C}">
      <dsp:nvSpPr>
        <dsp:cNvPr id="0" name=""/>
        <dsp:cNvSpPr/>
      </dsp:nvSpPr>
      <dsp:spPr>
        <a:xfrm>
          <a:off x="0" y="718"/>
          <a:ext cx="6513119" cy="1680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F6664-4D85-4AAA-9351-D5A2F8AC49BD}">
      <dsp:nvSpPr>
        <dsp:cNvPr id="0" name=""/>
        <dsp:cNvSpPr/>
      </dsp:nvSpPr>
      <dsp:spPr>
        <a:xfrm>
          <a:off x="508501" y="378942"/>
          <a:ext cx="924547" cy="9245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9C9A9C-0514-4B22-A495-A17AE22A091C}">
      <dsp:nvSpPr>
        <dsp:cNvPr id="0" name=""/>
        <dsp:cNvSpPr/>
      </dsp:nvSpPr>
      <dsp:spPr>
        <a:xfrm>
          <a:off x="1941549" y="718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2006</a:t>
          </a:r>
          <a:r>
            <a:rPr lang="en-US" sz="2000" kern="1200"/>
            <a:t> – Biostatistici K. Coombes, J. Wang and K.A. Baggerly se snaží o aplikaci signatur na data výzkumníků z jejich univerzity, ovšem bez úspěchu.</a:t>
          </a:r>
        </a:p>
      </dsp:txBody>
      <dsp:txXfrm>
        <a:off x="1941549" y="718"/>
        <a:ext cx="4571570" cy="1680995"/>
      </dsp:txXfrm>
    </dsp:sp>
    <dsp:sp modelId="{EF0198A8-93D6-478C-8B5C-4DEE618635F4}">
      <dsp:nvSpPr>
        <dsp:cNvPr id="0" name=""/>
        <dsp:cNvSpPr/>
      </dsp:nvSpPr>
      <dsp:spPr>
        <a:xfrm>
          <a:off x="0" y="2101962"/>
          <a:ext cx="6513119" cy="1680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12642D-8F76-4C97-B6B0-317C3EF57480}">
      <dsp:nvSpPr>
        <dsp:cNvPr id="0" name=""/>
        <dsp:cNvSpPr/>
      </dsp:nvSpPr>
      <dsp:spPr>
        <a:xfrm>
          <a:off x="508501" y="2480186"/>
          <a:ext cx="924547" cy="9245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532B0D-2327-49E2-BF1D-60C1358663D9}">
      <dsp:nvSpPr>
        <dsp:cNvPr id="0" name=""/>
        <dsp:cNvSpPr/>
      </dsp:nvSpPr>
      <dsp:spPr>
        <a:xfrm>
          <a:off x="1941549" y="2101962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Aktivně konzultují s autory článku.</a:t>
          </a:r>
        </a:p>
      </dsp:txBody>
      <dsp:txXfrm>
        <a:off x="1941549" y="2101962"/>
        <a:ext cx="4571570" cy="1680995"/>
      </dsp:txXfrm>
    </dsp:sp>
    <dsp:sp modelId="{92BE59F4-DD69-431F-AB48-657DB2317AA1}">
      <dsp:nvSpPr>
        <dsp:cNvPr id="0" name=""/>
        <dsp:cNvSpPr/>
      </dsp:nvSpPr>
      <dsp:spPr>
        <a:xfrm>
          <a:off x="0" y="4203206"/>
          <a:ext cx="6513119" cy="168099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C93F0F-F93E-4DCC-84B1-887E4B153B05}">
      <dsp:nvSpPr>
        <dsp:cNvPr id="0" name=""/>
        <dsp:cNvSpPr/>
      </dsp:nvSpPr>
      <dsp:spPr>
        <a:xfrm>
          <a:off x="508501" y="4581430"/>
          <a:ext cx="924547" cy="9245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60182D-74DC-4E1E-A9EE-BBA81767EF71}">
      <dsp:nvSpPr>
        <dsp:cNvPr id="0" name=""/>
        <dsp:cNvSpPr/>
      </dsp:nvSpPr>
      <dsp:spPr>
        <a:xfrm>
          <a:off x="1941549" y="4203206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Čím více se noří do dat, tím více mají pochybností o validitě závěrů a správnosti samotných dat!</a:t>
          </a:r>
        </a:p>
      </dsp:txBody>
      <dsp:txXfrm>
        <a:off x="1941549" y="4203206"/>
        <a:ext cx="4571570" cy="16809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E519B7-E105-3944-BAD5-863F295A23EA}">
      <dsp:nvSpPr>
        <dsp:cNvPr id="0" name=""/>
        <dsp:cNvSpPr/>
      </dsp:nvSpPr>
      <dsp:spPr>
        <a:xfrm>
          <a:off x="0" y="2524448"/>
          <a:ext cx="10515239" cy="321670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 err="1"/>
            <a:t>Reportují</a:t>
          </a:r>
          <a:r>
            <a:rPr lang="en-US" sz="2200" kern="1200" dirty="0"/>
            <a:t> </a:t>
          </a:r>
          <a:r>
            <a:rPr lang="en-US" sz="2200" kern="1200" dirty="0" err="1"/>
            <a:t>tyto</a:t>
          </a:r>
          <a:r>
            <a:rPr lang="en-US" sz="2200" kern="1200" dirty="0"/>
            <a:t> </a:t>
          </a:r>
          <a:r>
            <a:rPr lang="en-US" sz="2200" kern="1200" dirty="0" err="1"/>
            <a:t>chyby</a:t>
          </a:r>
          <a:r>
            <a:rPr lang="en-US" sz="2200" kern="1200" dirty="0"/>
            <a:t>: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200" kern="1200" dirty="0"/>
        </a:p>
      </dsp:txBody>
      <dsp:txXfrm>
        <a:off x="0" y="2524448"/>
        <a:ext cx="10515239" cy="1737020"/>
      </dsp:txXfrm>
    </dsp:sp>
    <dsp:sp modelId="{EEAC63F8-20DB-D84E-9DC2-0D1147A7E8BB}">
      <dsp:nvSpPr>
        <dsp:cNvPr id="0" name=""/>
        <dsp:cNvSpPr/>
      </dsp:nvSpPr>
      <dsp:spPr>
        <a:xfrm>
          <a:off x="5134" y="3408475"/>
          <a:ext cx="2626242" cy="2277145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označení</a:t>
          </a:r>
          <a:r>
            <a:rPr lang="en-US" sz="1600" kern="1200" dirty="0"/>
            <a:t> </a:t>
          </a:r>
          <a:r>
            <a:rPr lang="en-US" sz="1600" kern="1200" dirty="0" err="1"/>
            <a:t>senzitivních</a:t>
          </a:r>
          <a:r>
            <a:rPr lang="en-US" sz="1600" kern="1200" dirty="0"/>
            <a:t> a </a:t>
          </a:r>
          <a:r>
            <a:rPr lang="en-US" sz="1600" kern="1200" dirty="0" err="1"/>
            <a:t>rezistentních</a:t>
          </a:r>
          <a:r>
            <a:rPr lang="en-US" sz="1600" kern="1200" dirty="0"/>
            <a:t> </a:t>
          </a:r>
          <a:r>
            <a:rPr lang="en-US" sz="1600" kern="1200" dirty="0" err="1"/>
            <a:t>buněčných</a:t>
          </a:r>
          <a:r>
            <a:rPr lang="en-US" sz="1600" kern="1200" dirty="0"/>
            <a:t> </a:t>
          </a:r>
          <a:r>
            <a:rPr lang="en-US" sz="1600" kern="1200" dirty="0" err="1"/>
            <a:t>linií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!</a:t>
          </a:r>
        </a:p>
      </dsp:txBody>
      <dsp:txXfrm>
        <a:off x="5134" y="3408475"/>
        <a:ext cx="2626242" cy="2277145"/>
      </dsp:txXfrm>
    </dsp:sp>
    <dsp:sp modelId="{0FDF7035-2B10-9B47-855B-A3BEC53D7013}">
      <dsp:nvSpPr>
        <dsp:cNvPr id="0" name=""/>
        <dsp:cNvSpPr/>
      </dsp:nvSpPr>
      <dsp:spPr>
        <a:xfrm>
          <a:off x="2631377" y="3417610"/>
          <a:ext cx="2626242" cy="2258875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tabulka</a:t>
          </a:r>
          <a:r>
            <a:rPr lang="en-US" sz="1600" kern="1200" dirty="0"/>
            <a:t> se </a:t>
          </a:r>
          <a:r>
            <a:rPr lang="en-US" sz="1600" kern="1200" dirty="0" err="1"/>
            <a:t>seznamem</a:t>
          </a:r>
          <a:r>
            <a:rPr lang="en-US" sz="1600" kern="1200" dirty="0"/>
            <a:t> </a:t>
          </a:r>
          <a:r>
            <a:rPr lang="en-US" sz="1600" kern="1200" dirty="0" err="1"/>
            <a:t>významných</a:t>
          </a:r>
          <a:r>
            <a:rPr lang="en-US" sz="1600" kern="1200" dirty="0"/>
            <a:t> </a:t>
          </a:r>
          <a:r>
            <a:rPr lang="en-US" sz="1600" kern="1200" dirty="0" err="1"/>
            <a:t>genů</a:t>
          </a:r>
          <a:r>
            <a:rPr lang="en-US" sz="1600" kern="1200" dirty="0"/>
            <a:t> a </a:t>
          </a:r>
          <a:r>
            <a:rPr lang="en-US" sz="1600" kern="1200" dirty="0" err="1"/>
            <a:t>jejich</a:t>
          </a:r>
          <a:r>
            <a:rPr lang="en-US" sz="1600" kern="1200" dirty="0"/>
            <a:t> </a:t>
          </a:r>
          <a:r>
            <a:rPr lang="en-US" sz="1600" kern="1200" dirty="0" err="1"/>
            <a:t>sond</a:t>
          </a:r>
          <a:r>
            <a:rPr lang="en-US" sz="1600" kern="1200" dirty="0"/>
            <a:t> </a:t>
          </a:r>
          <a:r>
            <a:rPr lang="en-US" sz="1600" kern="1200" dirty="0" err="1"/>
            <a:t>obsahuje</a:t>
          </a:r>
          <a:r>
            <a:rPr lang="en-US" sz="1600" kern="1200" dirty="0"/>
            <a:t> </a:t>
          </a:r>
          <a:r>
            <a:rPr lang="en-US" sz="1600" kern="1200" dirty="0" err="1"/>
            <a:t>systematickou</a:t>
          </a:r>
          <a:r>
            <a:rPr lang="en-US" sz="1600" kern="1200" dirty="0"/>
            <a:t> </a:t>
          </a:r>
          <a:r>
            <a:rPr lang="en-US" sz="1600" kern="1200" dirty="0" err="1"/>
            <a:t>chybu</a:t>
          </a:r>
          <a:r>
            <a:rPr lang="en-US" sz="1600" kern="1200" dirty="0"/>
            <a:t> (</a:t>
          </a:r>
          <a:r>
            <a:rPr lang="en-US" sz="1600" kern="1200" dirty="0" err="1"/>
            <a:t>posun</a:t>
          </a:r>
          <a:r>
            <a:rPr lang="en-US" sz="1600" kern="1200" dirty="0"/>
            <a:t> o </a:t>
          </a:r>
          <a:r>
            <a:rPr lang="en-US" sz="1600" kern="1200" dirty="0" err="1"/>
            <a:t>políčko</a:t>
          </a:r>
          <a:r>
            <a:rPr lang="en-US" sz="1600" kern="1200" dirty="0"/>
            <a:t>) – </a:t>
          </a:r>
          <a:r>
            <a:rPr lang="en-US" sz="1600" kern="1200" dirty="0" err="1"/>
            <a:t>geny</a:t>
          </a:r>
          <a:r>
            <a:rPr lang="en-US" sz="1600" kern="1200" dirty="0"/>
            <a:t> </a:t>
          </a:r>
          <a:r>
            <a:rPr lang="en-US" sz="1600" kern="1200" dirty="0" err="1"/>
            <a:t>nesedí</a:t>
          </a:r>
          <a:r>
            <a:rPr lang="en-US" sz="1600" kern="1200" dirty="0"/>
            <a:t> se </a:t>
          </a:r>
          <a:r>
            <a:rPr lang="en-US" sz="1600" kern="1200" dirty="0" err="1"/>
            <a:t>sondami</a:t>
          </a:r>
          <a:r>
            <a:rPr lang="en-US" sz="1600" kern="1200" dirty="0"/>
            <a:t>,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tabulky</a:t>
          </a:r>
          <a:r>
            <a:rPr lang="en-US" sz="1600" kern="1200" dirty="0"/>
            <a:t> se </a:t>
          </a:r>
          <a:r>
            <a:rPr lang="en-US" sz="1600" kern="1200" dirty="0" err="1"/>
            <a:t>podařilo</a:t>
          </a:r>
          <a:r>
            <a:rPr lang="en-US" sz="1600" kern="1200" dirty="0"/>
            <a:t> </a:t>
          </a:r>
          <a:r>
            <a:rPr lang="en-US" sz="1600" kern="1200" dirty="0" err="1"/>
            <a:t>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 ze 7 </a:t>
          </a:r>
          <a:r>
            <a:rPr lang="en-US" sz="1600" kern="1200" dirty="0" err="1"/>
            <a:t>seznamů</a:t>
          </a:r>
          <a:r>
            <a:rPr lang="en-US" sz="1600" kern="1200" dirty="0"/>
            <a:t> a </a:t>
          </a:r>
          <a:r>
            <a:rPr lang="en-US" sz="1600" kern="1200" dirty="0" err="1"/>
            <a:t>výsledků</a:t>
          </a:r>
          <a:r>
            <a:rPr lang="en-US" sz="1600" kern="1200" dirty="0"/>
            <a:t> </a:t>
          </a:r>
          <a:r>
            <a:rPr lang="en-US" sz="1600" kern="1200" dirty="0" err="1"/>
            <a:t>senzitivity</a:t>
          </a:r>
          <a:endParaRPr lang="en-US" sz="1600" kern="1200" dirty="0"/>
        </a:p>
      </dsp:txBody>
      <dsp:txXfrm>
        <a:off x="2631377" y="3417610"/>
        <a:ext cx="2626242" cy="2258875"/>
      </dsp:txXfrm>
    </dsp:sp>
    <dsp:sp modelId="{013EB5F2-82EA-AD42-A833-EE696FFFD751}">
      <dsp:nvSpPr>
        <dsp:cNvPr id="0" name=""/>
        <dsp:cNvSpPr/>
      </dsp:nvSpPr>
      <dsp:spPr>
        <a:xfrm>
          <a:off x="5257619" y="3417610"/>
          <a:ext cx="2626242" cy="2258875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Model </a:t>
          </a:r>
          <a:r>
            <a:rPr lang="en-US" sz="1600" kern="1200" dirty="0" err="1"/>
            <a:t>rezistence</a:t>
          </a:r>
          <a:r>
            <a:rPr lang="en-US" sz="1600" kern="1200" dirty="0"/>
            <a:t>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doxacel</a:t>
          </a:r>
          <a:r>
            <a:rPr lang="en-US" sz="1600" kern="1200" dirty="0"/>
            <a:t> – </a:t>
          </a:r>
          <a:r>
            <a:rPr lang="en-US" sz="1600" kern="1200" dirty="0" err="1"/>
            <a:t>podařilo</a:t>
          </a:r>
          <a:r>
            <a:rPr lang="en-US" sz="1600" kern="1200" dirty="0"/>
            <a:t> se </a:t>
          </a:r>
          <a:r>
            <a:rPr lang="en-US" sz="1600" kern="1200" dirty="0" err="1"/>
            <a:t>zreprodukovat</a:t>
          </a:r>
          <a:r>
            <a:rPr lang="en-US" sz="1600" kern="1200" dirty="0"/>
            <a:t> </a:t>
          </a:r>
          <a:r>
            <a:rPr lang="en-US" sz="1600" kern="1200" dirty="0" err="1"/>
            <a:t>pouze</a:t>
          </a:r>
          <a:r>
            <a:rPr lang="en-US" sz="1600" kern="1200" dirty="0"/>
            <a:t> 31 z 50 </a:t>
          </a:r>
          <a:r>
            <a:rPr lang="en-US" sz="1600" kern="1200" dirty="0" err="1"/>
            <a:t>genů</a:t>
          </a:r>
          <a:r>
            <a:rPr lang="en-US" sz="1600" kern="1200" dirty="0"/>
            <a:t> </a:t>
          </a:r>
          <a:r>
            <a:rPr lang="en-US" sz="1600" kern="1200" dirty="0" err="1"/>
            <a:t>publikovaných</a:t>
          </a:r>
          <a:r>
            <a:rPr lang="en-US" sz="1600" kern="1200" dirty="0"/>
            <a:t> v </a:t>
          </a:r>
          <a:r>
            <a:rPr lang="en-US" sz="1600" kern="1200" dirty="0" err="1"/>
            <a:t>článku</a:t>
          </a:r>
          <a:r>
            <a:rPr lang="en-US" sz="1600" kern="1200" dirty="0"/>
            <a:t>, </a:t>
          </a:r>
          <a:r>
            <a:rPr lang="en-US" sz="1600" kern="1200" dirty="0" err="1"/>
            <a:t>ostatních</a:t>
          </a:r>
          <a:r>
            <a:rPr lang="en-US" sz="1600" kern="1200" dirty="0"/>
            <a:t> 19 </a:t>
          </a:r>
          <a:r>
            <a:rPr lang="en-US" sz="1600" kern="1200" dirty="0" err="1"/>
            <a:t>bylo</a:t>
          </a:r>
          <a:r>
            <a:rPr lang="en-US" sz="1600" kern="1200" dirty="0"/>
            <a:t> </a:t>
          </a:r>
          <a:r>
            <a:rPr lang="en-US" sz="1600" kern="1200" dirty="0" err="1"/>
            <a:t>zřejmě</a:t>
          </a:r>
          <a:r>
            <a:rPr lang="en-US" sz="1600" kern="1200" dirty="0"/>
            <a:t> </a:t>
          </a:r>
          <a:r>
            <a:rPr lang="en-US" sz="1600" kern="1200" dirty="0" err="1"/>
            <a:t>přidáno</a:t>
          </a:r>
          <a:r>
            <a:rPr lang="en-US" sz="1600" kern="1200" dirty="0"/>
            <a:t> </a:t>
          </a:r>
          <a:r>
            <a:rPr lang="en-US" sz="1600" kern="1200" dirty="0" err="1"/>
            <a:t>ručně</a:t>
          </a:r>
          <a:r>
            <a:rPr lang="en-US" sz="1600" kern="1200" dirty="0"/>
            <a:t> “aby </a:t>
          </a:r>
          <a:r>
            <a:rPr lang="en-US" sz="1600" kern="1200" dirty="0" err="1"/>
            <a:t>byla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úspěšná</a:t>
          </a:r>
          <a:r>
            <a:rPr lang="en-US" sz="1600" kern="1200" dirty="0"/>
            <a:t>”</a:t>
          </a:r>
        </a:p>
      </dsp:txBody>
      <dsp:txXfrm>
        <a:off x="5257619" y="3417610"/>
        <a:ext cx="2626242" cy="2258875"/>
      </dsp:txXfrm>
    </dsp:sp>
    <dsp:sp modelId="{B0137E98-C1E7-BA4E-AB5F-9807D6DAEC99}">
      <dsp:nvSpPr>
        <dsp:cNvPr id="0" name=""/>
        <dsp:cNvSpPr/>
      </dsp:nvSpPr>
      <dsp:spPr>
        <a:xfrm>
          <a:off x="7883862" y="3417610"/>
          <a:ext cx="2626242" cy="225887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20320" rIns="113792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 err="1"/>
            <a:t>Autorský</a:t>
          </a:r>
          <a:r>
            <a:rPr lang="en-US" sz="1600" kern="1200" dirty="0"/>
            <a:t> SW (</a:t>
          </a:r>
          <a:r>
            <a:rPr lang="en-US" sz="1600" kern="1200" dirty="0" err="1"/>
            <a:t>algoritmus</a:t>
          </a:r>
          <a:r>
            <a:rPr lang="en-US" sz="1600" kern="1200" dirty="0"/>
            <a:t>), </a:t>
          </a:r>
          <a:r>
            <a:rPr lang="en-US" sz="1600" kern="1200" dirty="0" err="1"/>
            <a:t>který</a:t>
          </a:r>
          <a:r>
            <a:rPr lang="en-US" sz="1600" kern="1200" dirty="0"/>
            <a:t> </a:t>
          </a:r>
          <a:r>
            <a:rPr lang="en-US" sz="1600" kern="1200" dirty="0" err="1"/>
            <a:t>Potti</a:t>
          </a:r>
          <a:r>
            <a:rPr lang="en-US" sz="1600" kern="1200" dirty="0"/>
            <a:t> </a:t>
          </a:r>
          <a:r>
            <a:rPr lang="en-US" sz="1600" kern="1200" dirty="0" err="1"/>
            <a:t>používá</a:t>
          </a:r>
          <a:r>
            <a:rPr lang="en-US" sz="1600" kern="1200" dirty="0"/>
            <a:t>, </a:t>
          </a:r>
          <a:r>
            <a:rPr lang="en-US" sz="1600" kern="1200" dirty="0" err="1"/>
            <a:t>pracuje</a:t>
          </a:r>
          <a:r>
            <a:rPr lang="en-US" sz="1600" kern="1200" dirty="0"/>
            <a:t> s </a:t>
          </a:r>
          <a:r>
            <a:rPr lang="en-US" sz="1600" kern="1200" dirty="0" err="1"/>
            <a:t>validačními</a:t>
          </a:r>
          <a:r>
            <a:rPr lang="en-US" sz="1600" kern="1200" dirty="0"/>
            <a:t> a </a:t>
          </a:r>
          <a:r>
            <a:rPr lang="en-US" sz="1600" kern="1200" dirty="0" err="1"/>
            <a:t>testovacími</a:t>
          </a:r>
          <a:r>
            <a:rPr lang="en-US" sz="1600" kern="1200" dirty="0"/>
            <a:t> </a:t>
          </a:r>
          <a:r>
            <a:rPr lang="en-US" sz="1600" kern="1200" dirty="0" err="1"/>
            <a:t>daty</a:t>
          </a:r>
          <a:r>
            <a:rPr lang="en-US" sz="1600" kern="1200" dirty="0"/>
            <a:t> </a:t>
          </a:r>
          <a:r>
            <a:rPr lang="en-US" sz="1600" kern="1200" dirty="0" err="1"/>
            <a:t>společně</a:t>
          </a:r>
          <a:r>
            <a:rPr lang="en-US" sz="1600" kern="1200" dirty="0"/>
            <a:t>. Po </a:t>
          </a:r>
          <a:r>
            <a:rPr lang="en-US" sz="1600" kern="1200" dirty="0" err="1"/>
            <a:t>korekci</a:t>
          </a:r>
          <a:r>
            <a:rPr lang="en-US" sz="1600" kern="1200" dirty="0"/>
            <a:t> </a:t>
          </a:r>
          <a:r>
            <a:rPr lang="en-US" sz="1600" kern="1200" dirty="0" err="1"/>
            <a:t>této</a:t>
          </a:r>
          <a:r>
            <a:rPr lang="en-US" sz="1600" kern="1200" dirty="0"/>
            <a:t> </a:t>
          </a:r>
          <a:r>
            <a:rPr lang="en-US" sz="1600" kern="1200" dirty="0" err="1"/>
            <a:t>chyby</a:t>
          </a:r>
          <a:r>
            <a:rPr lang="en-US" sz="1600" kern="1200" dirty="0"/>
            <a:t> </a:t>
          </a:r>
          <a:r>
            <a:rPr lang="en-US" sz="1600" kern="1200" dirty="0" err="1"/>
            <a:t>jsou</a:t>
          </a:r>
          <a:r>
            <a:rPr lang="en-US" sz="1600" kern="1200" dirty="0"/>
            <a:t> </a:t>
          </a:r>
          <a:r>
            <a:rPr lang="en-US" sz="1600" kern="1200" dirty="0" err="1"/>
            <a:t>výsledky</a:t>
          </a:r>
          <a:r>
            <a:rPr lang="en-US" sz="1600" kern="1200" dirty="0"/>
            <a:t> </a:t>
          </a:r>
          <a:r>
            <a:rPr lang="en-US" sz="1600" kern="1200" dirty="0" err="1"/>
            <a:t>validace</a:t>
          </a:r>
          <a:r>
            <a:rPr lang="en-US" sz="1600" kern="1200" dirty="0"/>
            <a:t> </a:t>
          </a:r>
          <a:r>
            <a:rPr lang="en-US" sz="1600" kern="1200" dirty="0" err="1"/>
            <a:t>klasifikátorů</a:t>
          </a:r>
          <a:r>
            <a:rPr lang="en-US" sz="1600" kern="1200" dirty="0"/>
            <a:t> </a:t>
          </a:r>
          <a:r>
            <a:rPr lang="en-US" sz="1600" kern="1200" dirty="0" err="1"/>
            <a:t>špatné</a:t>
          </a:r>
          <a:r>
            <a:rPr lang="en-US" sz="1600" kern="1200" dirty="0"/>
            <a:t> – </a:t>
          </a:r>
          <a:r>
            <a:rPr lang="en-US" sz="1600" kern="1200" dirty="0" err="1"/>
            <a:t>na</a:t>
          </a:r>
          <a:r>
            <a:rPr lang="en-US" sz="1600" kern="1200" dirty="0"/>
            <a:t> </a:t>
          </a:r>
          <a:r>
            <a:rPr lang="en-US" sz="1600" kern="1200" dirty="0" err="1"/>
            <a:t>validačních</a:t>
          </a:r>
          <a:r>
            <a:rPr lang="en-US" sz="1600" kern="1200" dirty="0"/>
            <a:t> </a:t>
          </a:r>
          <a:r>
            <a:rPr lang="en-US" sz="1600" kern="1200" dirty="0" err="1"/>
            <a:t>datech</a:t>
          </a:r>
          <a:r>
            <a:rPr lang="en-US" sz="1600" kern="1200" dirty="0"/>
            <a:t> </a:t>
          </a:r>
          <a:r>
            <a:rPr lang="en-US" sz="1600" kern="1200" dirty="0" err="1"/>
            <a:t>téměř</a:t>
          </a:r>
          <a:r>
            <a:rPr lang="en-US" sz="1600" kern="1200" dirty="0"/>
            <a:t> </a:t>
          </a:r>
          <a:r>
            <a:rPr lang="en-US" sz="1600" kern="1200" dirty="0" err="1"/>
            <a:t>rovné</a:t>
          </a:r>
          <a:r>
            <a:rPr lang="en-US" sz="1600" kern="1200" dirty="0"/>
            <a:t> </a:t>
          </a:r>
          <a:r>
            <a:rPr lang="en-US" sz="1600" kern="1200" dirty="0" err="1"/>
            <a:t>náhodě</a:t>
          </a:r>
          <a:r>
            <a:rPr lang="en-US" sz="1600" kern="1200" dirty="0"/>
            <a:t>.</a:t>
          </a:r>
        </a:p>
      </dsp:txBody>
      <dsp:txXfrm>
        <a:off x="7883862" y="3417610"/>
        <a:ext cx="2626242" cy="2258875"/>
      </dsp:txXfrm>
    </dsp:sp>
    <dsp:sp modelId="{2AF6E490-D811-F146-ACE4-68E47C0E55CA}">
      <dsp:nvSpPr>
        <dsp:cNvPr id="0" name=""/>
        <dsp:cNvSpPr/>
      </dsp:nvSpPr>
      <dsp:spPr>
        <a:xfrm rot="10800000">
          <a:off x="0" y="0"/>
          <a:ext cx="10515239" cy="2548455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2007 – Coombes a </a:t>
          </a:r>
          <a:r>
            <a:rPr lang="en-US" sz="2200" b="1" kern="1200" dirty="0" err="1"/>
            <a:t>kol</a:t>
          </a:r>
          <a:r>
            <a:rPr lang="en-US" sz="2200" b="1" kern="1200" dirty="0"/>
            <a:t>.</a:t>
          </a:r>
          <a:r>
            <a:rPr lang="en-US" sz="2200" kern="1200" dirty="0"/>
            <a:t> </a:t>
          </a:r>
          <a:r>
            <a:rPr lang="en-US" sz="2200" kern="1200" dirty="0" err="1"/>
            <a:t>publikují</a:t>
          </a:r>
          <a:r>
            <a:rPr lang="en-US" sz="2200" kern="1200" dirty="0"/>
            <a:t> v Nature Medicine </a:t>
          </a:r>
          <a:r>
            <a:rPr lang="en-US" sz="2200" kern="1200" dirty="0" err="1"/>
            <a:t>dopis</a:t>
          </a:r>
          <a:r>
            <a:rPr lang="en-US" sz="2200" kern="1200" dirty="0"/>
            <a:t> </a:t>
          </a:r>
          <a:r>
            <a:rPr lang="en-US" sz="2200" kern="1200" dirty="0" err="1"/>
            <a:t>zpochybňující</a:t>
          </a:r>
          <a:r>
            <a:rPr lang="en-US" sz="2200" kern="1200" dirty="0"/>
            <a:t> </a:t>
          </a:r>
          <a:r>
            <a:rPr lang="en-US" sz="2200" kern="1200" dirty="0" err="1"/>
            <a:t>Pottiho</a:t>
          </a:r>
          <a:r>
            <a:rPr lang="en-US" sz="2200" kern="1200" dirty="0"/>
            <a:t> </a:t>
          </a:r>
          <a:r>
            <a:rPr lang="en-US" sz="2200" kern="1200" dirty="0" err="1"/>
            <a:t>výzkum</a:t>
          </a:r>
          <a:r>
            <a:rPr lang="en-US" sz="2200" kern="1200" dirty="0"/>
            <a:t>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(</a:t>
          </a:r>
          <a:r>
            <a:rPr lang="en-US" sz="2200" i="1" kern="1200" dirty="0"/>
            <a:t>Coombes, Wang, </a:t>
          </a:r>
          <a:r>
            <a:rPr lang="en-US" sz="2200" i="1" kern="1200" dirty="0" err="1"/>
            <a:t>Baggerly</a:t>
          </a:r>
          <a:r>
            <a:rPr lang="en-US" sz="2200" i="1" kern="1200" dirty="0"/>
            <a:t>. Microarrays: retracing steps, Nature Medicine, 2007</a:t>
          </a:r>
          <a:r>
            <a:rPr lang="en-US" sz="2200" kern="1200" dirty="0"/>
            <a:t>)</a:t>
          </a:r>
        </a:p>
      </dsp:txBody>
      <dsp:txXfrm rot="10800000">
        <a:off x="0" y="0"/>
        <a:ext cx="10515239" cy="165591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738004-CB41-334D-9772-13829964778D}">
      <dsp:nvSpPr>
        <dsp:cNvPr id="0" name=""/>
        <dsp:cNvSpPr/>
      </dsp:nvSpPr>
      <dsp:spPr>
        <a:xfrm>
          <a:off x="0" y="57374"/>
          <a:ext cx="6513119" cy="11056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Mezitím vycházejí další články:  </a:t>
          </a:r>
        </a:p>
      </dsp:txBody>
      <dsp:txXfrm>
        <a:off x="53973" y="111347"/>
        <a:ext cx="6405173" cy="997704"/>
      </dsp:txXfrm>
    </dsp:sp>
    <dsp:sp modelId="{555499BF-D5D3-4741-BEFB-7616CE44E8F7}">
      <dsp:nvSpPr>
        <dsp:cNvPr id="0" name=""/>
        <dsp:cNvSpPr/>
      </dsp:nvSpPr>
      <dsp:spPr>
        <a:xfrm>
          <a:off x="0" y="1223504"/>
          <a:ext cx="6513119" cy="1105650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Blood (2006), NEJM (2006), JCO (2007), Lancet Oncology (2007), JAMA (2008), PLOS (2008), PNAS (2008), Clin Can Res (2009)</a:t>
          </a:r>
        </a:p>
      </dsp:txBody>
      <dsp:txXfrm>
        <a:off x="53973" y="1277477"/>
        <a:ext cx="6405173" cy="997704"/>
      </dsp:txXfrm>
    </dsp:sp>
    <dsp:sp modelId="{0C1F9E37-007C-A74C-8C2D-1D33571A4552}">
      <dsp:nvSpPr>
        <dsp:cNvPr id="0" name=""/>
        <dsp:cNvSpPr/>
      </dsp:nvSpPr>
      <dsp:spPr>
        <a:xfrm>
          <a:off x="0" y="2389634"/>
          <a:ext cx="6513119" cy="110565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V roce 2009 již</a:t>
          </a:r>
          <a:r>
            <a:rPr lang="en-US" sz="2100" b="1" kern="1200"/>
            <a:t> 212 citací, několik </a:t>
          </a:r>
          <a:r>
            <a:rPr lang="en-US" sz="2100" b="1" u="sng" kern="1200"/>
            <a:t>klinických studií</a:t>
          </a:r>
          <a:r>
            <a:rPr lang="en-US" sz="2100" b="1" kern="1200"/>
            <a:t>, stovky  léčených pacientů</a:t>
          </a:r>
          <a:endParaRPr lang="en-US" sz="2100" kern="1200"/>
        </a:p>
      </dsp:txBody>
      <dsp:txXfrm>
        <a:off x="53973" y="2443607"/>
        <a:ext cx="6405173" cy="997704"/>
      </dsp:txXfrm>
    </dsp:sp>
    <dsp:sp modelId="{84716DA2-8F1D-3D4F-A414-5139ECC23EBA}">
      <dsp:nvSpPr>
        <dsp:cNvPr id="0" name=""/>
        <dsp:cNvSpPr/>
      </dsp:nvSpPr>
      <dsp:spPr>
        <a:xfrm>
          <a:off x="0" y="3555765"/>
          <a:ext cx="6513119" cy="1105650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b="1" kern="1200" dirty="0"/>
            <a:t>V </a:t>
          </a:r>
          <a:r>
            <a:rPr lang="en-US" sz="2100" b="1" kern="1200" dirty="0" err="1"/>
            <a:t>roce</a:t>
          </a:r>
          <a:r>
            <a:rPr lang="en-US" sz="2100" b="1" kern="1200" dirty="0"/>
            <a:t> 2010 – Anil </a:t>
          </a:r>
          <a:r>
            <a:rPr lang="en-US" sz="2100" b="1" kern="1200" dirty="0" err="1"/>
            <a:t>Potti</a:t>
          </a:r>
          <a:r>
            <a:rPr lang="en-US" sz="2100" b="1" kern="1200" dirty="0"/>
            <a:t> </a:t>
          </a:r>
          <a:r>
            <a:rPr lang="en-US" sz="2100" b="1" kern="1200" dirty="0" err="1"/>
            <a:t>obviněn</a:t>
          </a:r>
          <a:r>
            <a:rPr lang="en-US" sz="2100" b="1" kern="1200" dirty="0"/>
            <a:t> z </a:t>
          </a:r>
          <a:r>
            <a:rPr lang="en-US" sz="2100" b="1" kern="1200" dirty="0" err="1"/>
            <a:t>falzifikace</a:t>
          </a:r>
          <a:r>
            <a:rPr lang="en-US" sz="2100" b="1" kern="1200" dirty="0"/>
            <a:t> </a:t>
          </a:r>
          <a:r>
            <a:rPr lang="en-US" sz="2100" b="1" kern="1200" dirty="0" err="1"/>
            <a:t>výsledků</a:t>
          </a:r>
          <a:r>
            <a:rPr lang="en-US" sz="2100" b="1" kern="1200" dirty="0"/>
            <a:t> a </a:t>
          </a:r>
          <a:r>
            <a:rPr lang="en-US" sz="2100" b="1" kern="1200" dirty="0" err="1"/>
            <a:t>vyšetřován</a:t>
          </a:r>
          <a:endParaRPr lang="en-US" sz="2100" kern="1200" dirty="0"/>
        </a:p>
      </dsp:txBody>
      <dsp:txXfrm>
        <a:off x="53973" y="3609738"/>
        <a:ext cx="6405173" cy="997704"/>
      </dsp:txXfrm>
    </dsp:sp>
    <dsp:sp modelId="{BC132EE1-2788-5047-AC3C-A585520B8BF1}">
      <dsp:nvSpPr>
        <dsp:cNvPr id="0" name=""/>
        <dsp:cNvSpPr/>
      </dsp:nvSpPr>
      <dsp:spPr>
        <a:xfrm>
          <a:off x="0" y="4721895"/>
          <a:ext cx="6513119" cy="110565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Trvá</a:t>
          </a:r>
          <a:r>
            <a:rPr lang="en-US" sz="2100" kern="1200" dirty="0"/>
            <a:t> 4 </a:t>
          </a:r>
          <a:r>
            <a:rPr lang="en-US" sz="2100" kern="1200" dirty="0" err="1"/>
            <a:t>roky</a:t>
          </a:r>
          <a:r>
            <a:rPr lang="en-US" sz="2100" kern="1200" dirty="0"/>
            <a:t> a </a:t>
          </a:r>
          <a:r>
            <a:rPr lang="en-US" sz="2100" kern="1200" dirty="0" err="1"/>
            <a:t>mnoho</a:t>
          </a:r>
          <a:r>
            <a:rPr lang="en-US" sz="2100" kern="1200" dirty="0"/>
            <a:t> </a:t>
          </a:r>
          <a:r>
            <a:rPr lang="en-US" sz="2100" kern="1200" dirty="0" err="1"/>
            <a:t>úsilí</a:t>
          </a:r>
          <a:r>
            <a:rPr lang="en-US" sz="2100" kern="1200" dirty="0"/>
            <a:t>, </a:t>
          </a:r>
          <a:r>
            <a:rPr lang="en-US" sz="2100" kern="1200" dirty="0" err="1"/>
            <a:t>než</a:t>
          </a:r>
          <a:r>
            <a:rPr lang="en-US" sz="2100" kern="1200" dirty="0"/>
            <a:t> </a:t>
          </a:r>
          <a:r>
            <a:rPr lang="en-US" sz="2100" kern="1200" dirty="0" err="1"/>
            <a:t>jsou</a:t>
          </a:r>
          <a:r>
            <a:rPr lang="en-US" sz="2100" kern="1200" dirty="0"/>
            <a:t> </a:t>
          </a:r>
          <a:r>
            <a:rPr lang="en-US" sz="2100" kern="1200" dirty="0" err="1"/>
            <a:t>chyby</a:t>
          </a:r>
          <a:r>
            <a:rPr lang="en-US" sz="2100" kern="1200" dirty="0"/>
            <a:t> </a:t>
          </a:r>
          <a:r>
            <a:rPr lang="en-US" sz="2100" kern="1200" dirty="0" err="1"/>
            <a:t>uznány</a:t>
          </a:r>
          <a:r>
            <a:rPr lang="en-US" sz="2100" kern="1200" dirty="0"/>
            <a:t> a </a:t>
          </a:r>
          <a:r>
            <a:rPr lang="en-US" sz="2100" kern="1200" dirty="0" err="1"/>
            <a:t>články</a:t>
          </a:r>
          <a:r>
            <a:rPr lang="en-US" sz="2100" kern="1200" dirty="0"/>
            <a:t> </a:t>
          </a:r>
          <a:r>
            <a:rPr lang="en-US" sz="2100" kern="1200" dirty="0" err="1"/>
            <a:t>staženy</a:t>
          </a:r>
          <a:r>
            <a:rPr lang="en-US" sz="2100" kern="1200" dirty="0"/>
            <a:t>!</a:t>
          </a:r>
        </a:p>
      </dsp:txBody>
      <dsp:txXfrm>
        <a:off x="53973" y="4775868"/>
        <a:ext cx="6405173" cy="99770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A2A717-705F-BB40-BE19-6FEE5E839D7F}">
      <dsp:nvSpPr>
        <dsp:cNvPr id="0" name=""/>
        <dsp:cNvSpPr/>
      </dsp:nvSpPr>
      <dsp:spPr>
        <a:xfrm>
          <a:off x="1283" y="507218"/>
          <a:ext cx="4505431" cy="28609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B9C458-8746-934D-9A96-E9D067EA12BD}">
      <dsp:nvSpPr>
        <dsp:cNvPr id="0" name=""/>
        <dsp:cNvSpPr/>
      </dsp:nvSpPr>
      <dsp:spPr>
        <a:xfrm>
          <a:off x="501887" y="982792"/>
          <a:ext cx="4505431" cy="28609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b="1" kern="1200" dirty="0"/>
            <a:t>Červenec 2010 </a:t>
          </a:r>
          <a:r>
            <a:rPr lang="cs-CZ" sz="1900" kern="1200" dirty="0"/>
            <a:t>– ředitel </a:t>
          </a:r>
          <a:r>
            <a:rPr lang="cs-CZ" sz="1900" kern="1200" dirty="0" err="1"/>
            <a:t>National</a:t>
          </a:r>
          <a:r>
            <a:rPr lang="cs-CZ" sz="1900" kern="1200" dirty="0"/>
            <a:t> </a:t>
          </a:r>
          <a:r>
            <a:rPr lang="cs-CZ" sz="1900" kern="1200" dirty="0" err="1"/>
            <a:t>Cancer</a:t>
          </a:r>
          <a:r>
            <a:rPr lang="cs-CZ" sz="1900" kern="1200" dirty="0"/>
            <a:t> Institute (NCI) Harold </a:t>
          </a:r>
          <a:r>
            <a:rPr lang="cs-CZ" sz="1900" kern="1200" dirty="0" err="1"/>
            <a:t>Varmus</a:t>
          </a:r>
          <a:r>
            <a:rPr lang="cs-CZ" sz="1900" kern="1200" dirty="0"/>
            <a:t> obdržel </a:t>
          </a:r>
          <a:r>
            <a:rPr lang="cs-CZ" sz="1900" b="1" kern="1200" dirty="0"/>
            <a:t>dopis</a:t>
          </a:r>
          <a:r>
            <a:rPr lang="cs-CZ" sz="1900" kern="1200" dirty="0"/>
            <a:t> od více než </a:t>
          </a:r>
          <a:r>
            <a:rPr lang="cs-CZ" sz="1900" b="1" kern="1200" dirty="0"/>
            <a:t>30 statistiků </a:t>
          </a:r>
          <a:r>
            <a:rPr lang="cs-CZ" sz="1900" kern="1200" dirty="0"/>
            <a:t>a bioinformatiků, ve kterém vyjádřili své obavy nad použitím několika testů založených na genové expresi, které se používali v již probíhajících klinických studiích na </a:t>
          </a:r>
          <a:r>
            <a:rPr lang="cs-CZ" sz="1900" kern="1200" dirty="0" err="1"/>
            <a:t>Duke</a:t>
          </a:r>
          <a:r>
            <a:rPr lang="cs-CZ" sz="1900" kern="1200" dirty="0"/>
            <a:t> University k predikci odpovědi na chemoterapii.</a:t>
          </a:r>
          <a:endParaRPr lang="en-US" sz="1900" kern="1200" dirty="0"/>
        </a:p>
      </dsp:txBody>
      <dsp:txXfrm>
        <a:off x="585681" y="1066586"/>
        <a:ext cx="4337843" cy="2693360"/>
      </dsp:txXfrm>
    </dsp:sp>
    <dsp:sp modelId="{27FB091C-A68A-A946-BE3D-2290BC5D11F0}">
      <dsp:nvSpPr>
        <dsp:cNvPr id="0" name=""/>
        <dsp:cNvSpPr/>
      </dsp:nvSpPr>
      <dsp:spPr>
        <a:xfrm>
          <a:off x="5507921" y="507218"/>
          <a:ext cx="4505431" cy="286094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8C9B16-3743-B34C-BBEB-F90338CAA895}">
      <dsp:nvSpPr>
        <dsp:cNvPr id="0" name=""/>
        <dsp:cNvSpPr/>
      </dsp:nvSpPr>
      <dsp:spPr>
        <a:xfrm>
          <a:off x="6008525" y="982792"/>
          <a:ext cx="4505431" cy="286094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900" kern="1200" dirty="0"/>
            <a:t>V důsledku vznikla komise Institutu medicíny (IOM), cílem které bylo sepsání doporučení pro vývoj testů z </a:t>
          </a:r>
          <a:r>
            <a:rPr lang="cs-CZ" sz="1900" kern="1200" dirty="0" err="1"/>
            <a:t>omicsových</a:t>
          </a:r>
          <a:r>
            <a:rPr lang="cs-CZ" sz="1900" kern="1200" dirty="0"/>
            <a:t> studií</a:t>
          </a:r>
          <a:endParaRPr lang="en-US" sz="1900" kern="1200" dirty="0"/>
        </a:p>
      </dsp:txBody>
      <dsp:txXfrm>
        <a:off x="6092319" y="1066586"/>
        <a:ext cx="4337843" cy="2693360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CAE9A7-75C6-46E2-B15F-EA433A0D8724}">
      <dsp:nvSpPr>
        <dsp:cNvPr id="0" name=""/>
        <dsp:cNvSpPr/>
      </dsp:nvSpPr>
      <dsp:spPr>
        <a:xfrm>
          <a:off x="0" y="718"/>
          <a:ext cx="6513119" cy="168099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A5D5C-70F5-4CDE-8EFA-5AFB007361E7}">
      <dsp:nvSpPr>
        <dsp:cNvPr id="0" name=""/>
        <dsp:cNvSpPr/>
      </dsp:nvSpPr>
      <dsp:spPr>
        <a:xfrm>
          <a:off x="508501" y="378942"/>
          <a:ext cx="924547" cy="92454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5C8BA4-577F-48C2-BA42-D1EFC30F62AD}">
      <dsp:nvSpPr>
        <dsp:cNvPr id="0" name=""/>
        <dsp:cNvSpPr/>
      </dsp:nvSpPr>
      <dsp:spPr>
        <a:xfrm>
          <a:off x="1941549" y="718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kern="1200"/>
            <a:t>Testy na bázi omics a ve skutečnosti všechny klinické laboratorní testy podléhají </a:t>
          </a:r>
          <a:r>
            <a:rPr lang="cs-CZ" sz="1700" b="1" kern="1200"/>
            <a:t>odlišnému regulačnímu rámci </a:t>
          </a:r>
          <a:r>
            <a:rPr lang="cs-CZ" sz="1700" kern="1200"/>
            <a:t>než léky</a:t>
          </a:r>
          <a:endParaRPr lang="en-US" sz="1700" kern="1200"/>
        </a:p>
      </dsp:txBody>
      <dsp:txXfrm>
        <a:off x="1941549" y="718"/>
        <a:ext cx="4571570" cy="1680995"/>
      </dsp:txXfrm>
    </dsp:sp>
    <dsp:sp modelId="{0F315B1E-2201-42CD-B43A-FE5A98FBDB1A}">
      <dsp:nvSpPr>
        <dsp:cNvPr id="0" name=""/>
        <dsp:cNvSpPr/>
      </dsp:nvSpPr>
      <dsp:spPr>
        <a:xfrm>
          <a:off x="0" y="2101962"/>
          <a:ext cx="6513119" cy="168099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509839-023E-4F76-BD6E-C7A34E19764C}">
      <dsp:nvSpPr>
        <dsp:cNvPr id="0" name=""/>
        <dsp:cNvSpPr/>
      </dsp:nvSpPr>
      <dsp:spPr>
        <a:xfrm>
          <a:off x="508501" y="2480186"/>
          <a:ext cx="924547" cy="92454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55EF28-6280-42A9-98A4-AE48C25C0EA8}">
      <dsp:nvSpPr>
        <dsp:cNvPr id="0" name=""/>
        <dsp:cNvSpPr/>
      </dsp:nvSpPr>
      <dsp:spPr>
        <a:xfrm>
          <a:off x="1941549" y="2101962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/>
            <a:t>Absence jasného biologického zdůvodněn</a:t>
          </a:r>
          <a:r>
            <a:rPr lang="cs-CZ" sz="1700" kern="1200"/>
            <a:t>í na rozdíl od většiny ostatních klinických laboratorních testů založených na jediném analytu</a:t>
          </a:r>
          <a:endParaRPr lang="en-US" sz="1700" kern="1200"/>
        </a:p>
      </dsp:txBody>
      <dsp:txXfrm>
        <a:off x="1941549" y="2101962"/>
        <a:ext cx="4571570" cy="1680995"/>
      </dsp:txXfrm>
    </dsp:sp>
    <dsp:sp modelId="{36660DF1-79CF-463A-8C4E-BECD03F7BD2F}">
      <dsp:nvSpPr>
        <dsp:cNvPr id="0" name=""/>
        <dsp:cNvSpPr/>
      </dsp:nvSpPr>
      <dsp:spPr>
        <a:xfrm>
          <a:off x="0" y="4203206"/>
          <a:ext cx="6513119" cy="168099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EE9F78-9F04-4751-8EF9-D64AFAABDFE6}">
      <dsp:nvSpPr>
        <dsp:cNvPr id="0" name=""/>
        <dsp:cNvSpPr/>
      </dsp:nvSpPr>
      <dsp:spPr>
        <a:xfrm>
          <a:off x="508501" y="4581430"/>
          <a:ext cx="924547" cy="92454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D42430-DD51-41C6-B092-5848905715E6}">
      <dsp:nvSpPr>
        <dsp:cNvPr id="0" name=""/>
        <dsp:cNvSpPr/>
      </dsp:nvSpPr>
      <dsp:spPr>
        <a:xfrm>
          <a:off x="1941549" y="4203206"/>
          <a:ext cx="4571570" cy="16809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05" tIns="177905" rIns="177905" bIns="177905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solidFill>
                <a:schemeClr val="tx1"/>
              </a:solidFill>
            </a:rPr>
            <a:t>Složitost</a:t>
          </a:r>
          <a:r>
            <a:rPr lang="cs-CZ" sz="1700" kern="1200" dirty="0">
              <a:solidFill>
                <a:schemeClr val="tx1"/>
              </a:solidFill>
            </a:rPr>
            <a:t> </a:t>
          </a:r>
          <a:r>
            <a:rPr lang="cs-CZ" sz="1700" kern="1200" dirty="0" err="1">
              <a:solidFill>
                <a:schemeClr val="tx1"/>
              </a:solidFill>
            </a:rPr>
            <a:t>omicsového</a:t>
          </a:r>
          <a:r>
            <a:rPr lang="cs-CZ" sz="1700" kern="1200" dirty="0">
              <a:solidFill>
                <a:schemeClr val="tx1"/>
              </a:solidFill>
            </a:rPr>
            <a:t> výzkumu ztěžuje </a:t>
          </a:r>
          <a:r>
            <a:rPr lang="cs-CZ" sz="1700" b="1" kern="1200" dirty="0">
              <a:solidFill>
                <a:schemeClr val="tx1"/>
              </a:solidFill>
            </a:rPr>
            <a:t>sdílení komplexních datových souborů a výpočetních modelů</a:t>
          </a:r>
          <a:r>
            <a:rPr lang="cs-CZ" sz="1700" kern="1200" dirty="0">
              <a:solidFill>
                <a:schemeClr val="tx1"/>
              </a:solidFill>
            </a:rPr>
            <a:t>, což omezuje schopnost ostatních vědců replikovat a ověřovat zjištění a závěry těchto studií</a:t>
          </a:r>
          <a:endParaRPr lang="en-US" sz="1700" kern="1200" dirty="0">
            <a:solidFill>
              <a:schemeClr val="tx1"/>
            </a:solidFill>
          </a:endParaRPr>
        </a:p>
      </dsp:txBody>
      <dsp:txXfrm>
        <a:off x="1941549" y="4203206"/>
        <a:ext cx="4571570" cy="168099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BF30BB-12FF-A84B-AF36-CD08971B8015}">
      <dsp:nvSpPr>
        <dsp:cNvPr id="0" name=""/>
        <dsp:cNvSpPr/>
      </dsp:nvSpPr>
      <dsp:spPr>
        <a:xfrm>
          <a:off x="0" y="2914364"/>
          <a:ext cx="6903720" cy="191213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/>
            <a:t>Příklady:</a:t>
          </a:r>
          <a:endParaRPr lang="en-US" sz="2300" kern="1200"/>
        </a:p>
      </dsp:txBody>
      <dsp:txXfrm>
        <a:off x="0" y="2914364"/>
        <a:ext cx="6903720" cy="1032554"/>
      </dsp:txXfrm>
    </dsp:sp>
    <dsp:sp modelId="{93C822DF-E70F-8447-AC2D-3437593B7CF3}">
      <dsp:nvSpPr>
        <dsp:cNvPr id="0" name=""/>
        <dsp:cNvSpPr/>
      </dsp:nvSpPr>
      <dsp:spPr>
        <a:xfrm>
          <a:off x="0" y="3908676"/>
          <a:ext cx="3451860" cy="87958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Testování karcinomu prsu lidským epidermálním růstovým faktorem 2 (HER2) </a:t>
          </a:r>
          <a:endParaRPr lang="en-US" sz="1500" kern="1200"/>
        </a:p>
      </dsp:txBody>
      <dsp:txXfrm>
        <a:off x="0" y="3908676"/>
        <a:ext cx="3451860" cy="879583"/>
      </dsp:txXfrm>
    </dsp:sp>
    <dsp:sp modelId="{757A68EB-2982-1448-9010-7996A2F225BD}">
      <dsp:nvSpPr>
        <dsp:cNvPr id="0" name=""/>
        <dsp:cNvSpPr/>
      </dsp:nvSpPr>
      <dsp:spPr>
        <a:xfrm>
          <a:off x="3451860" y="3908676"/>
          <a:ext cx="3451860" cy="87958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9050" rIns="10668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500" kern="1200"/>
            <a:t>Měření hladiny cholesterolu lipoproteinů s nízkou hustotou (LDL) pro hodnocení srdečního rizika</a:t>
          </a:r>
          <a:endParaRPr lang="en-US" sz="1500" kern="1200"/>
        </a:p>
      </dsp:txBody>
      <dsp:txXfrm>
        <a:off x="3451860" y="3908676"/>
        <a:ext cx="3451860" cy="879583"/>
      </dsp:txXfrm>
    </dsp:sp>
    <dsp:sp modelId="{4FA2309A-70B5-C448-BB58-1F687EFA354F}">
      <dsp:nvSpPr>
        <dsp:cNvPr id="0" name=""/>
        <dsp:cNvSpPr/>
      </dsp:nvSpPr>
      <dsp:spPr>
        <a:xfrm rot="10800000">
          <a:off x="0" y="2177"/>
          <a:ext cx="6903720" cy="2940868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163576" rIns="163576" bIns="163576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/>
            <a:t>Biologické zdůvodnění </a:t>
          </a:r>
          <a:r>
            <a:rPr lang="cs-CZ" sz="2300" b="1" kern="1200" dirty="0"/>
            <a:t>testu s jedním analytem </a:t>
          </a:r>
          <a:r>
            <a:rPr lang="cs-CZ" sz="2300" kern="1200" dirty="0"/>
            <a:t>je často zcela zřejmé: Test je užitečný, protože gen, RNA, protein nebo metabolit hraje </a:t>
          </a:r>
          <a:r>
            <a:rPr lang="cs-CZ" sz="2300" b="1" kern="1200" dirty="0"/>
            <a:t>pochopitelnou roli </a:t>
          </a:r>
          <a:r>
            <a:rPr lang="cs-CZ" sz="2300" kern="1200" dirty="0"/>
            <a:t>v patologii onemocnění nebo jiném vyšetřovaném biologickém procesu.</a:t>
          </a:r>
          <a:endParaRPr lang="en-US" sz="2300" kern="1200" dirty="0"/>
        </a:p>
      </dsp:txBody>
      <dsp:txXfrm rot="10800000">
        <a:off x="0" y="2177"/>
        <a:ext cx="6903720" cy="19108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Click to move the slide</a:t>
            </a: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cs-CZ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69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r>
              <a:rPr lang="cs-CZ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70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algn="r">
              <a:buNone/>
            </a:pPr>
            <a:r>
              <a:rPr lang="cs-CZ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71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r>
              <a:rPr lang="cs-CZ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72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buNone/>
            </a:pPr>
            <a:fld id="{7CFA400F-161E-4286-B95B-4071E9DC8B16}" type="slidenum">
              <a:rPr lang="cs-CZ" sz="1400" b="0" strike="noStrike" spc="-1">
                <a:latin typeface="Times New Roman"/>
              </a:rPr>
              <a:t>‹#›</a:t>
            </a:fld>
            <a:endParaRPr lang="cs-CZ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DA4F63C-7B57-42B4-8AB8-9BB6A9916CD6}" type="slidenum">
              <a:rPr lang="cs-CZ" sz="1200" b="0" strike="noStrike" spc="-1">
                <a:latin typeface="Times New Roman"/>
              </a:rPr>
              <a:t>3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3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533520" y="763560"/>
            <a:ext cx="6705360" cy="3771720"/>
          </a:xfrm>
          <a:prstGeom prst="rect">
            <a:avLst/>
          </a:prstGeom>
          <a:ln w="0">
            <a:noFill/>
          </a:ln>
        </p:spPr>
      </p:sp>
      <p:sp>
        <p:nvSpPr>
          <p:cNvPr id="432" name="PlaceHolder 3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200" cy="45255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6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r>
              <a:rPr lang="cs-CZ" sz="2000" b="0" strike="noStrike" spc="-1">
                <a:latin typeface="TimesNewRomanPSMT"/>
              </a:rPr>
              <a:t>Biologické zdůvodnění testu s jedním analytem je často zcela zřejmé: Test je užitečný, protože gen, RNA, protein nebo metabolit hraje pochopitelnou roli v patologii onemocnění nebo jiném vyšetřovaném biologickém procesu. Příklady testů s jedním analytem zahrnují testování karcinomu prsu lidským epidermálním růstovým faktorem 2 (HER2) nebo měření hladiny cholesterolu lipoproteinů s nízkou hustotou (LDL) pro hodnocení srdečního rizika. Naproti tomu biologické zdůvodnění souboru biomarkerů v testu založeném na omics není často vědecky definováno. Tento rozdíl představuje další zatížení statistiků a bioinformatických odborníků zapojených do validace testů, aby bylo zajištěno, že biologická data a výpočetní model jsou vědecky spolehlivé. Vzhledem ke zvýšenému riziku překročení velkých souborů dat ve vývoji výpočetního modelu je potřeba přísnosti, validace a odpovědnosti ještě vyšší než u jiných samostatných testů založených na biomarkerech.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</p:txBody>
      </p:sp>
      <p:sp>
        <p:nvSpPr>
          <p:cNvPr id="461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C25B82A-4FB5-42A7-A324-C0C9AEB293FA}" type="slidenum">
              <a:rPr lang="cs-CZ" sz="1200" b="0" strike="noStrike" spc="-1">
                <a:latin typeface="Times New Roman"/>
              </a:rPr>
              <a:t>31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AFAB6948-454E-4567-B776-19640992A4E7}" type="slidenum">
              <a:rPr lang="cs-CZ" sz="1200" b="0" strike="noStrike" spc="-1">
                <a:latin typeface="Times New Roman"/>
              </a:rPr>
              <a:t>32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ln w="0">
            <a:noFill/>
          </a:ln>
        </p:spPr>
      </p:sp>
      <p:sp>
        <p:nvSpPr>
          <p:cNvPr id="46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  <p:sp>
        <p:nvSpPr>
          <p:cNvPr id="467" name="PlaceHolder 3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0613CD3-5C81-4492-87D4-DB7B9CAC4C33}" type="slidenum">
              <a:rPr lang="cs-CZ" sz="1200" b="0" strike="noStrike" spc="-1">
                <a:latin typeface="Times New Roman"/>
              </a:rPr>
              <a:t>33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6784DC2-89FA-40E3-8C9F-593414338AFA}" type="slidenum">
              <a:rPr lang="cs-CZ" sz="1200" b="0" strike="noStrike" spc="-1">
                <a:latin typeface="Times New Roman"/>
              </a:rPr>
              <a:t>37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6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470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05A862F0-ECCD-4D7A-93BA-38170BFB4899}" type="slidenum">
              <a:rPr lang="cs-CZ" sz="1200" b="0" strike="noStrike" spc="-1">
                <a:latin typeface="Times New Roman"/>
              </a:rPr>
              <a:t>38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7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3A995A47-21F2-4CF4-82DE-E62964B0D4DA}" type="slidenum">
              <a:rPr lang="cs-CZ" sz="1200" b="0" strike="noStrike" spc="-1">
                <a:latin typeface="Times New Roman"/>
              </a:rPr>
              <a:t>39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7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476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E02143B-6C95-41AE-B1BA-93A4738C98FC}" type="slidenum">
              <a:rPr lang="cs-CZ" sz="1200" b="0" strike="noStrike" spc="-1">
                <a:latin typeface="Times New Roman"/>
              </a:rPr>
              <a:t>40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7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479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62EF670D-B855-4BED-9C1A-0DCB2DEFF6F4}" type="slidenum">
              <a:rPr lang="cs-CZ" sz="1200" b="0" strike="noStrike" spc="-1">
                <a:solidFill>
                  <a:srgbClr val="000000"/>
                </a:solidFill>
                <a:latin typeface="+mn-lt"/>
                <a:ea typeface="+mn-ea"/>
              </a:rPr>
              <a:t>6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34" name="Text Box 1"/>
          <p:cNvSpPr/>
          <p:nvPr/>
        </p:nvSpPr>
        <p:spPr>
          <a:xfrm>
            <a:off x="3849840" y="9431280"/>
            <a:ext cx="2939760" cy="488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840" tIns="48240" rIns="96840" bIns="4824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D20AC890-0085-48E4-9A9F-1428EC3FC0A0}" type="slidenum">
              <a:rPr lang="cs-CZ" sz="1300" b="0" strike="noStrike" spc="-1">
                <a:solidFill>
                  <a:srgbClr val="000000"/>
                </a:solidFill>
                <a:latin typeface="Arial"/>
                <a:ea typeface="DejaVu Sans"/>
              </a:rPr>
              <a:t>6</a:t>
            </a:fld>
            <a:endParaRPr lang="cs-CZ" sz="1300" b="0" strike="noStrike" spc="-1">
              <a:latin typeface="Arial"/>
            </a:endParaRPr>
          </a:p>
        </p:txBody>
      </p:sp>
      <p:sp>
        <p:nvSpPr>
          <p:cNvPr id="435" name="Text Box 2"/>
          <p:cNvSpPr/>
          <p:nvPr/>
        </p:nvSpPr>
        <p:spPr>
          <a:xfrm>
            <a:off x="3849840" y="9431280"/>
            <a:ext cx="2945880" cy="495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6840" tIns="48240" rIns="96840" bIns="48240" anchor="b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fld id="{A141D547-554B-4555-994C-502C74559C7A}" type="slidenum">
              <a:rPr lang="cs-CZ" sz="1300" b="0" strike="noStrike" spc="-1">
                <a:solidFill>
                  <a:srgbClr val="000000"/>
                </a:solidFill>
                <a:latin typeface="Arial"/>
                <a:ea typeface="Droid Sans Fallback"/>
              </a:rPr>
              <a:t>6</a:t>
            </a:fld>
            <a:endParaRPr lang="cs-CZ" sz="1300" b="0" strike="noStrike" spc="-1">
              <a:latin typeface="Arial"/>
            </a:endParaRPr>
          </a:p>
        </p:txBody>
      </p:sp>
      <p:sp>
        <p:nvSpPr>
          <p:cNvPr id="436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88920" y="744480"/>
            <a:ext cx="6619680" cy="3723840"/>
          </a:xfrm>
          <a:prstGeom prst="rect">
            <a:avLst/>
          </a:prstGeom>
          <a:ln w="0">
            <a:noFill/>
          </a:ln>
        </p:spPr>
      </p:sp>
      <p:sp>
        <p:nvSpPr>
          <p:cNvPr id="437" name="Text Box 4"/>
          <p:cNvSpPr/>
          <p:nvPr/>
        </p:nvSpPr>
        <p:spPr>
          <a:xfrm>
            <a:off x="679320" y="4716360"/>
            <a:ext cx="5438520" cy="446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60829F3-3561-41ED-A91D-402DB0F5261F}" type="slidenum">
              <a:rPr lang="cs-CZ" sz="1200" b="0" strike="noStrike" spc="-1">
                <a:latin typeface="Times New Roman"/>
              </a:rPr>
              <a:t>21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39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440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E9A0B7A-1678-4A80-B4E7-C826CDD0FD36}" type="slidenum">
              <a:rPr lang="cs-CZ" sz="1200" b="0" strike="noStrike" spc="-1">
                <a:latin typeface="Times New Roman"/>
              </a:rPr>
              <a:t>22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42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443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A04CCCE-7DCF-4A65-8421-2ABE516E0BFB}" type="slidenum">
              <a:rPr lang="cs-CZ" sz="1200" b="0" strike="noStrike" spc="-1">
                <a:latin typeface="Times New Roman"/>
              </a:rPr>
              <a:t>23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45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59132E18-347E-4802-A1AD-D736DC36DD2C}" type="slidenum">
              <a:rPr lang="cs-CZ" sz="1200" b="0" strike="noStrike" spc="-1">
                <a:latin typeface="Times New Roman"/>
              </a:rPr>
              <a:t>24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48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449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42479A5C-3B1E-43ED-8D3D-E242EC240CE5}" type="slidenum">
              <a:rPr lang="cs-CZ" sz="1200" b="0" strike="noStrike" spc="-1">
                <a:latin typeface="Times New Roman"/>
              </a:rPr>
              <a:t>25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51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452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C344D561-F13F-4060-92BB-8DAC8140E903}" type="slidenum">
              <a:rPr lang="cs-CZ" sz="1200" b="0" strike="noStrike" spc="-1">
                <a:latin typeface="Times New Roman"/>
              </a:rPr>
              <a:t>26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54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3112" cy="4008438"/>
          </a:xfrm>
          <a:prstGeom prst="rect">
            <a:avLst/>
          </a:prstGeom>
          <a:ln w="0">
            <a:noFill/>
          </a:ln>
        </p:spPr>
      </p:sp>
      <p:sp>
        <p:nvSpPr>
          <p:cNvPr id="455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sldNum"/>
          </p:nvPr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BC8CD31B-9F5F-45B4-AE3E-A59D6F9C3B52}" type="slidenum">
              <a:rPr lang="cs-CZ" sz="1200" b="0" strike="noStrike" spc="-1">
                <a:latin typeface="Times New Roman"/>
              </a:rPr>
              <a:t>27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57" name="PlaceHolder 2"/>
          <p:cNvSpPr>
            <a:spLocks noGrp="1" noRot="1" noChangeAspect="1"/>
          </p:cNvSpPr>
          <p:nvPr>
            <p:ph type="sldImg"/>
          </p:nvPr>
        </p:nvSpPr>
        <p:spPr>
          <a:xfrm>
            <a:off x="217440" y="812880"/>
            <a:ext cx="7122600" cy="4008240"/>
          </a:xfrm>
          <a:prstGeom prst="rect">
            <a:avLst/>
          </a:prstGeom>
          <a:ln w="0">
            <a:noFill/>
          </a:ln>
        </p:spPr>
      </p:sp>
      <p:sp>
        <p:nvSpPr>
          <p:cNvPr id="458" name="PlaceHolder 3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2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4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5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/>
          </p:nvPr>
        </p:nvSpPr>
        <p:spPr>
          <a:xfrm>
            <a:off x="439344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/>
          </p:nvPr>
        </p:nvSpPr>
        <p:spPr>
          <a:xfrm>
            <a:off x="7949160" y="182556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4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5" name="PlaceHolder 6"/>
          <p:cNvSpPr>
            <a:spLocks noGrp="1"/>
          </p:cNvSpPr>
          <p:nvPr>
            <p:ph/>
          </p:nvPr>
        </p:nvSpPr>
        <p:spPr>
          <a:xfrm>
            <a:off x="439344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6" name="PlaceHolder 7"/>
          <p:cNvSpPr>
            <a:spLocks noGrp="1"/>
          </p:cNvSpPr>
          <p:nvPr>
            <p:ph/>
          </p:nvPr>
        </p:nvSpPr>
        <p:spPr>
          <a:xfrm>
            <a:off x="7949160" y="4098240"/>
            <a:ext cx="338580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5240" cy="6144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52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w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10"/>
          <p:cNvPicPr/>
          <p:nvPr/>
        </p:nvPicPr>
        <p:blipFill>
          <a:blip r:embed="rId14"/>
          <a:srcRect l="7808" t="27743" r="5481" b="25155"/>
          <a:stretch/>
        </p:blipFill>
        <p:spPr>
          <a:xfrm>
            <a:off x="8444880" y="6428880"/>
            <a:ext cx="3137400" cy="364680"/>
          </a:xfrm>
          <a:prstGeom prst="rect">
            <a:avLst/>
          </a:prstGeom>
          <a:ln w="0">
            <a:noFill/>
          </a:ln>
        </p:spPr>
      </p:pic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GB" sz="60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cs-CZ" sz="6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B8E3BABA-7BBC-4492-97EA-16F8DD87340F}" type="datetime">
              <a:rPr lang="cs-CZ" sz="1200" b="0" strike="noStrike" spc="-1">
                <a:solidFill>
                  <a:srgbClr val="8B8B8B"/>
                </a:solidFill>
                <a:latin typeface="Calibri"/>
              </a:rPr>
              <a:t>17.11.2024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2400" b="0" strike="noStrike" spc="-1"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B800C31F-4856-440F-9178-7B67E4825453}" type="slidenum">
              <a:rPr lang="cs-CZ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cs-CZ" sz="1200" b="0" strike="noStrike" spc="-1">
              <a:latin typeface="Times New Roman"/>
            </a:endParaRPr>
          </a:p>
        </p:txBody>
      </p:sp>
      <p:pic>
        <p:nvPicPr>
          <p:cNvPr id="5" name="Obrázek 10"/>
          <p:cNvPicPr/>
          <p:nvPr/>
        </p:nvPicPr>
        <p:blipFill>
          <a:blip r:embed="rId14"/>
          <a:srcRect l="7808" t="27743" r="5481" b="25155"/>
          <a:stretch/>
        </p:blipFill>
        <p:spPr>
          <a:xfrm>
            <a:off x="371160" y="385920"/>
            <a:ext cx="5232240" cy="616680"/>
          </a:xfrm>
          <a:prstGeom prst="rect">
            <a:avLst/>
          </a:prstGeom>
          <a:ln w="0">
            <a:noFill/>
          </a:ln>
        </p:spPr>
      </p:pic>
      <p:pic>
        <p:nvPicPr>
          <p:cNvPr id="6" name="Obrázek 5"/>
          <p:cNvPicPr/>
          <p:nvPr/>
        </p:nvPicPr>
        <p:blipFill>
          <a:blip r:embed="rId15">
            <a:alphaModFix amt="31000"/>
          </a:blip>
          <a:srcRect l="-5064"/>
          <a:stretch/>
        </p:blipFill>
        <p:spPr>
          <a:xfrm>
            <a:off x="8604000" y="0"/>
            <a:ext cx="3587760" cy="6857640"/>
          </a:xfrm>
          <a:prstGeom prst="rect">
            <a:avLst/>
          </a:prstGeom>
          <a:ln w="0">
            <a:noFill/>
          </a:ln>
        </p:spPr>
      </p:pic>
      <p:sp>
        <p:nvSpPr>
          <p:cNvPr id="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Obrázek 10"/>
          <p:cNvPicPr/>
          <p:nvPr/>
        </p:nvPicPr>
        <p:blipFill>
          <a:blip r:embed="rId14"/>
          <a:srcRect l="7808" t="27743" r="5481" b="25155"/>
          <a:stretch/>
        </p:blipFill>
        <p:spPr>
          <a:xfrm>
            <a:off x="8444880" y="6428880"/>
            <a:ext cx="3137400" cy="364680"/>
          </a:xfrm>
          <a:prstGeom prst="rect">
            <a:avLst/>
          </a:prstGeom>
          <a:ln w="0">
            <a:noFill/>
          </a:ln>
        </p:spPr>
      </p:pic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GB" sz="4400" b="0" strike="noStrike" spc="-1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GB" sz="2800" b="0" strike="noStrike" spc="-1">
                <a:solidFill>
                  <a:srgbClr val="000000"/>
                </a:solidFill>
                <a:latin typeface="Calibri"/>
              </a:rPr>
              <a:t>Click to edit Master text styles</a:t>
            </a:r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  <a:p>
            <a:pPr marL="685800" lvl="1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Second level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 marL="1143000" lvl="2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2000" b="0" strike="noStrike" spc="-1">
                <a:solidFill>
                  <a:srgbClr val="000000"/>
                </a:solidFill>
                <a:latin typeface="Calibri"/>
              </a:rPr>
              <a:t>Third level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1600200" lvl="3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Fourth level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  <a:p>
            <a:pPr marL="2057400" lvl="4" indent="-2286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en-GB" sz="1800" b="0" strike="noStrike" spc="-1">
                <a:solidFill>
                  <a:srgbClr val="000000"/>
                </a:solidFill>
                <a:latin typeface="Calibri"/>
              </a:rPr>
              <a:t>Fifth level</a:t>
            </a:r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C20FB634-36E4-4C64-A3E2-7D5D917E73CD}" type="datetime">
              <a:rPr lang="cs-CZ" sz="1200" b="0" strike="noStrike" spc="-1">
                <a:solidFill>
                  <a:srgbClr val="8B8B8B"/>
                </a:solidFill>
                <a:latin typeface="Calibri"/>
              </a:rPr>
              <a:t>17.11.2024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48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2400" b="0" strike="noStrike" spc="-1">
              <a:latin typeface="Times New Roman"/>
            </a:endParaRPr>
          </a:p>
        </p:txBody>
      </p:sp>
      <p:sp>
        <p:nvSpPr>
          <p:cNvPr id="49" name="PlaceHolder 5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FC275D93-E509-4440-9694-7240C0047B6D}" type="slidenum">
              <a:rPr lang="cs-CZ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cs-CZ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Obrázek 10"/>
          <p:cNvPicPr/>
          <p:nvPr/>
        </p:nvPicPr>
        <p:blipFill>
          <a:blip r:embed="rId14"/>
          <a:srcRect l="7808" t="27743" r="5481" b="25155"/>
          <a:stretch/>
        </p:blipFill>
        <p:spPr>
          <a:xfrm>
            <a:off x="8444880" y="6428880"/>
            <a:ext cx="3137400" cy="364680"/>
          </a:xfrm>
          <a:prstGeom prst="rect">
            <a:avLst/>
          </a:prstGeom>
          <a:ln w="0">
            <a:noFill/>
          </a:ln>
        </p:spPr>
      </p:pic>
      <p:sp>
        <p:nvSpPr>
          <p:cNvPr id="87" name="PlaceHolder 1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100000"/>
              </a:lnSpc>
              <a:buNone/>
            </a:pPr>
            <a:fld id="{FF0FFCBD-C9DB-4413-A22C-5DE9781808F3}" type="datetime">
              <a:rPr lang="cs-CZ" sz="1200" b="0" strike="noStrike" spc="-1">
                <a:solidFill>
                  <a:srgbClr val="8B8B8B"/>
                </a:solidFill>
                <a:latin typeface="Calibri"/>
              </a:rPr>
              <a:t>17.11.2024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2400" b="0" strike="noStrike" spc="-1">
              <a:latin typeface="Times New Roman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</a:pPr>
            <a:fld id="{109A9123-3011-4427-8DE6-C416CD24AC04}" type="slidenum">
              <a:rPr lang="cs-CZ" sz="1200" b="0" strike="noStrike" spc="-1">
                <a:solidFill>
                  <a:srgbClr val="8B8B8B"/>
                </a:solidFill>
                <a:latin typeface="Calibri"/>
              </a:rPr>
              <a:t>‹#›</a:t>
            </a:fld>
            <a:endParaRPr lang="cs-CZ" sz="1200" b="0" strike="noStrike" spc="-1">
              <a:latin typeface="Times New Roman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Obrázek 10"/>
          <p:cNvPicPr/>
          <p:nvPr/>
        </p:nvPicPr>
        <p:blipFill>
          <a:blip r:embed="rId14"/>
          <a:srcRect l="7808" t="27743" r="5481" b="25155"/>
          <a:stretch/>
        </p:blipFill>
        <p:spPr>
          <a:xfrm>
            <a:off x="8444880" y="6428880"/>
            <a:ext cx="3137400" cy="364680"/>
          </a:xfrm>
          <a:prstGeom prst="rect">
            <a:avLst/>
          </a:prstGeom>
          <a:ln w="0">
            <a:noFill/>
          </a:ln>
        </p:spPr>
      </p:pic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080" cy="1144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cs-CZ" sz="4400" b="0" strike="noStrike" spc="-1">
                <a:solidFill>
                  <a:srgbClr val="000000"/>
                </a:solidFill>
                <a:latin typeface="Calibri"/>
              </a:rPr>
              <a:t>Click to edit the title text format</a:t>
            </a:r>
          </a:p>
        </p:txBody>
      </p:sp>
      <p:sp>
        <p:nvSpPr>
          <p:cNvPr id="1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.tif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398520" y="1702080"/>
            <a:ext cx="11360520" cy="2368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4400" b="0" strike="noStrike" spc="-1">
                <a:solidFill>
                  <a:srgbClr val="0000DC"/>
                </a:solidFill>
                <a:latin typeface="Arial"/>
              </a:rPr>
              <a:t>Specializace</a:t>
            </a:r>
            <a:endParaRPr lang="cs-CZ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4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4400" b="0" strike="noStrike" spc="-1">
              <a:latin typeface="Arial"/>
            </a:endParaRPr>
          </a:p>
          <a:p>
            <a:pPr>
              <a:lnSpc>
                <a:spcPts val="547"/>
              </a:lnSpc>
              <a:buNone/>
            </a:pPr>
            <a:r>
              <a:rPr lang="en-US" sz="4800" b="1" strike="noStrike" spc="-1">
                <a:solidFill>
                  <a:srgbClr val="0000DC"/>
                </a:solidFill>
                <a:latin typeface="Arial"/>
              </a:rPr>
              <a:t>Biomedicínská bioinformatika</a:t>
            </a:r>
            <a:endParaRPr lang="cs-CZ" sz="4800" b="0" strike="noStrike" spc="-1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398520" y="4116240"/>
            <a:ext cx="11360520" cy="2039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</a:rPr>
              <a:t>přednáška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400" spc="-1" dirty="0">
                <a:solidFill>
                  <a:srgbClr val="000000"/>
                </a:solidFill>
                <a:latin typeface="Arial"/>
              </a:rPr>
              <a:t>18.11.2024</a:t>
            </a:r>
            <a:endParaRPr lang="cs-CZ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Eva </a:t>
            </a:r>
            <a:r>
              <a:rPr lang="en-US" sz="2400" b="0" strike="noStrike" spc="-1" dirty="0" err="1">
                <a:solidFill>
                  <a:srgbClr val="000000"/>
                </a:solidFill>
                <a:latin typeface="Arial"/>
              </a:rPr>
              <a:t>Budinská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 (</a:t>
            </a:r>
            <a:r>
              <a:rPr lang="en-US" sz="2400" u="sng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eva.budinska</a:t>
            </a:r>
            <a:r>
              <a:rPr lang="en-US" sz="2400" b="0" u="sng" strike="noStrike" spc="-1" dirty="0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@recetox.muni.cz</a:t>
            </a:r>
            <a:r>
              <a:rPr lang="en-US" sz="2400" b="0" strike="noStrike" spc="-1" dirty="0">
                <a:solidFill>
                  <a:srgbClr val="000000"/>
                </a:solidFill>
                <a:latin typeface="Arial"/>
              </a:rPr>
              <a:t>)</a:t>
            </a:r>
            <a:endParaRPr lang="cs-CZ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24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Picture 1"/>
          <p:cNvPicPr/>
          <p:nvPr/>
        </p:nvPicPr>
        <p:blipFill>
          <a:blip r:embed="rId3"/>
          <a:stretch/>
        </p:blipFill>
        <p:spPr>
          <a:xfrm>
            <a:off x="1407240" y="447120"/>
            <a:ext cx="9376920" cy="4899240"/>
          </a:xfrm>
          <a:prstGeom prst="rect">
            <a:avLst/>
          </a:prstGeom>
          <a:ln w="0">
            <a:noFill/>
          </a:ln>
        </p:spPr>
      </p:pic>
      <p:sp>
        <p:nvSpPr>
          <p:cNvPr id="179" name="Freeform: Shape 7"/>
          <p:cNvSpPr/>
          <p:nvPr/>
        </p:nvSpPr>
        <p:spPr>
          <a:xfrm>
            <a:off x="0" y="5346720"/>
            <a:ext cx="10446840" cy="1510920"/>
          </a:xfrm>
          <a:custGeom>
            <a:avLst/>
            <a:gdLst/>
            <a:ahLst/>
            <a:cxnLst/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0" name="Freeform: Shape 9"/>
          <p:cNvSpPr/>
          <p:nvPr/>
        </p:nvSpPr>
        <p:spPr>
          <a:xfrm>
            <a:off x="9862920" y="5346720"/>
            <a:ext cx="2328840" cy="1510920"/>
          </a:xfrm>
          <a:custGeom>
            <a:avLst/>
            <a:gdLst/>
            <a:ahLst/>
            <a:cxnLst/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1" name="Text Box 1"/>
          <p:cNvSpPr/>
          <p:nvPr/>
        </p:nvSpPr>
        <p:spPr>
          <a:xfrm>
            <a:off x="767160" y="5445000"/>
            <a:ext cx="9095400" cy="829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normAutofit fontScale="85000"/>
          </a:bodyPr>
          <a:lstStyle/>
          <a:p>
            <a:pPr>
              <a:lnSpc>
                <a:spcPct val="90000"/>
              </a:lnSpc>
              <a:spcAft>
                <a:spcPts val="601"/>
              </a:spcAft>
              <a:buNone/>
            </a:pPr>
            <a:r>
              <a:rPr lang="en-US" sz="3700" b="0" strike="noStrike" spc="-1">
                <a:solidFill>
                  <a:srgbClr val="000000"/>
                </a:solidFill>
                <a:latin typeface="Calibri Light"/>
              </a:rPr>
              <a:t>Moderní biomedicína a molekulární data</a:t>
            </a:r>
            <a:endParaRPr lang="cs-CZ" sz="37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6"/>
          <p:cNvPicPr/>
          <p:nvPr/>
        </p:nvPicPr>
        <p:blipFill>
          <a:blip r:embed="rId2"/>
          <a:stretch/>
        </p:blipFill>
        <p:spPr>
          <a:xfrm>
            <a:off x="244800" y="872640"/>
            <a:ext cx="11701800" cy="3890520"/>
          </a:xfrm>
          <a:prstGeom prst="rect">
            <a:avLst/>
          </a:prstGeom>
          <a:ln w="0">
            <a:noFill/>
          </a:ln>
        </p:spPr>
      </p:pic>
      <p:sp>
        <p:nvSpPr>
          <p:cNvPr id="183" name="Freeform: Shape 11"/>
          <p:cNvSpPr/>
          <p:nvPr/>
        </p:nvSpPr>
        <p:spPr>
          <a:xfrm>
            <a:off x="0" y="5346720"/>
            <a:ext cx="10446840" cy="1510920"/>
          </a:xfrm>
          <a:custGeom>
            <a:avLst/>
            <a:gdLst/>
            <a:ahLst/>
            <a:cxnLst/>
            <a:rect l="l" t="t" r="r" b="b"/>
            <a:pathLst>
              <a:path w="10447252" h="1511306">
                <a:moveTo>
                  <a:pt x="0" y="0"/>
                </a:moveTo>
                <a:lnTo>
                  <a:pt x="3100647" y="0"/>
                </a:lnTo>
                <a:lnTo>
                  <a:pt x="3292695" y="0"/>
                </a:lnTo>
                <a:lnTo>
                  <a:pt x="3340133" y="0"/>
                </a:lnTo>
                <a:lnTo>
                  <a:pt x="4310215" y="0"/>
                </a:lnTo>
                <a:lnTo>
                  <a:pt x="5506390" y="0"/>
                </a:lnTo>
                <a:lnTo>
                  <a:pt x="5506390" y="2544"/>
                </a:lnTo>
                <a:lnTo>
                  <a:pt x="5901778" y="2544"/>
                </a:lnTo>
                <a:lnTo>
                  <a:pt x="5901778" y="0"/>
                </a:lnTo>
                <a:lnTo>
                  <a:pt x="10447252" y="0"/>
                </a:lnTo>
                <a:lnTo>
                  <a:pt x="9749635" y="1511301"/>
                </a:lnTo>
                <a:lnTo>
                  <a:pt x="5901779" y="1511301"/>
                </a:lnTo>
                <a:lnTo>
                  <a:pt x="5901779" y="1511304"/>
                </a:lnTo>
                <a:lnTo>
                  <a:pt x="5506390" y="1511304"/>
                </a:lnTo>
                <a:lnTo>
                  <a:pt x="5506390" y="1511306"/>
                </a:lnTo>
                <a:lnTo>
                  <a:pt x="4434058" y="1511306"/>
                </a:lnTo>
                <a:lnTo>
                  <a:pt x="4319855" y="1511306"/>
                </a:lnTo>
                <a:lnTo>
                  <a:pt x="4310215" y="1511306"/>
                </a:lnTo>
                <a:lnTo>
                  <a:pt x="3340133" y="1511306"/>
                </a:lnTo>
                <a:lnTo>
                  <a:pt x="3292695" y="1511306"/>
                </a:lnTo>
                <a:lnTo>
                  <a:pt x="3100647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DDC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4" name="Freeform: Shape 13"/>
          <p:cNvSpPr/>
          <p:nvPr/>
        </p:nvSpPr>
        <p:spPr>
          <a:xfrm>
            <a:off x="9862920" y="5346720"/>
            <a:ext cx="2328840" cy="1510920"/>
          </a:xfrm>
          <a:custGeom>
            <a:avLst/>
            <a:gdLst/>
            <a:ahLst/>
            <a:cxnLst/>
            <a:rect l="l" t="t" r="r" b="b"/>
            <a:pathLst>
              <a:path w="2329109" h="1511301">
                <a:moveTo>
                  <a:pt x="697617" y="0"/>
                </a:moveTo>
                <a:lnTo>
                  <a:pt x="2329109" y="0"/>
                </a:lnTo>
                <a:lnTo>
                  <a:pt x="2329109" y="1511301"/>
                </a:lnTo>
                <a:lnTo>
                  <a:pt x="0" y="1511301"/>
                </a:lnTo>
                <a:close/>
              </a:path>
            </a:pathLst>
          </a:custGeom>
          <a:solidFill>
            <a:srgbClr val="404040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85" name="PlaceHolder 1"/>
          <p:cNvSpPr>
            <a:spLocks noGrp="1"/>
          </p:cNvSpPr>
          <p:nvPr>
            <p:ph type="title"/>
          </p:nvPr>
        </p:nvSpPr>
        <p:spPr>
          <a:xfrm>
            <a:off x="767160" y="5445000"/>
            <a:ext cx="9095400" cy="82980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000" b="0" strike="noStrike" spc="-1">
                <a:solidFill>
                  <a:srgbClr val="000000"/>
                </a:solidFill>
                <a:latin typeface="Calibri Light"/>
              </a:rPr>
              <a:t>Omicsové experimenty …</a:t>
            </a:r>
            <a:endParaRPr lang="cs-CZ" sz="4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Picture 175"/>
          <p:cNvPicPr/>
          <p:nvPr/>
        </p:nvPicPr>
        <p:blipFill>
          <a:blip r:embed="rId2"/>
          <a:stretch/>
        </p:blipFill>
        <p:spPr>
          <a:xfrm>
            <a:off x="1592280" y="306000"/>
            <a:ext cx="8489880" cy="6246000"/>
          </a:xfrm>
          <a:prstGeom prst="rect">
            <a:avLst/>
          </a:prstGeom>
          <a:ln w="0">
            <a:noFill/>
          </a:ln>
        </p:spPr>
      </p:pic>
      <p:sp>
        <p:nvSpPr>
          <p:cNvPr id="187" name="TextShape 1"/>
          <p:cNvSpPr/>
          <p:nvPr/>
        </p:nvSpPr>
        <p:spPr>
          <a:xfrm>
            <a:off x="5837400" y="5547960"/>
            <a:ext cx="6036120" cy="579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The Human Cancer Genome Atlas (TCGA) projekt</a:t>
            </a:r>
            <a:endParaRPr lang="cs-CZ" sz="32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 Box 1"/>
          <p:cNvSpPr/>
          <p:nvPr/>
        </p:nvSpPr>
        <p:spPr>
          <a:xfrm>
            <a:off x="2114640" y="6480"/>
            <a:ext cx="822924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>
            <a:noAutofit/>
          </a:bodyPr>
          <a:lstStyle/>
          <a:p>
            <a:pPr algn="ctr">
              <a:lnSpc>
                <a:spcPct val="90000"/>
              </a:lnSpc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3200" b="0" strike="noStrike" spc="-1">
                <a:solidFill>
                  <a:srgbClr val="000000"/>
                </a:solidFill>
                <a:latin typeface="Arial"/>
                <a:ea typeface="Droid Sans Fallback"/>
              </a:rPr>
              <a:t>Data z omicsových experimentů</a:t>
            </a:r>
            <a:endParaRPr lang="cs-CZ" sz="3200" b="0" strike="noStrike" spc="-1">
              <a:latin typeface="Arial"/>
            </a:endParaRPr>
          </a:p>
        </p:txBody>
      </p:sp>
      <p:sp>
        <p:nvSpPr>
          <p:cNvPr id="189" name="Text Box 2"/>
          <p:cNvSpPr/>
          <p:nvPr/>
        </p:nvSpPr>
        <p:spPr>
          <a:xfrm>
            <a:off x="474840" y="645120"/>
            <a:ext cx="9525600" cy="685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noAutofit/>
          </a:bodyPr>
          <a:lstStyle/>
          <a:p>
            <a:pPr marL="333360" indent="-333360">
              <a:lnSpc>
                <a:spcPct val="100000"/>
              </a:lnSpc>
              <a:spcBef>
                <a:spcPts val="751"/>
              </a:spcBef>
              <a:buClr>
                <a:srgbClr val="003366"/>
              </a:buClr>
              <a:buFont typeface="Wingdings" charset="2"/>
              <a:buChar char=""/>
              <a:tabLst>
                <a:tab pos="333360" algn="l"/>
                <a:tab pos="790560" algn="l"/>
                <a:tab pos="1247760" algn="l"/>
                <a:tab pos="1704960" algn="l"/>
                <a:tab pos="2162160" algn="l"/>
                <a:tab pos="2619360" algn="l"/>
                <a:tab pos="3076560" algn="l"/>
                <a:tab pos="3533760" algn="l"/>
                <a:tab pos="3990960" algn="l"/>
                <a:tab pos="4448160" algn="l"/>
                <a:tab pos="4905360" algn="l"/>
                <a:tab pos="5362560" algn="l"/>
                <a:tab pos="5819760" algn="l"/>
                <a:tab pos="6276960" algn="l"/>
                <a:tab pos="6734160" algn="l"/>
                <a:tab pos="7191360" algn="l"/>
                <a:tab pos="7648560" algn="l"/>
                <a:tab pos="8105760" algn="l"/>
                <a:tab pos="8562960" algn="l"/>
                <a:tab pos="9020160" algn="l"/>
                <a:tab pos="9477360" algn="l"/>
              </a:tabLst>
            </a:pPr>
            <a:r>
              <a:rPr lang="cs-CZ" sz="2000" b="0" strike="noStrike" spc="-1">
                <a:solidFill>
                  <a:srgbClr val="000000"/>
                </a:solidFill>
                <a:latin typeface="Arial"/>
                <a:ea typeface="Droid Sans Fallback"/>
              </a:rPr>
              <a:t>Moderní vysocepokryvné molekulární technologie produkují obrovské tabulky komplexních dat</a:t>
            </a: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751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  <a:p>
            <a:pPr marL="741240" indent="-276120">
              <a:lnSpc>
                <a:spcPct val="100000"/>
              </a:lnSpc>
              <a:spcBef>
                <a:spcPts val="675"/>
              </a:spcBef>
              <a:buNone/>
              <a:tabLst>
                <a:tab pos="0" algn="l"/>
              </a:tabLst>
            </a:pPr>
            <a:endParaRPr lang="cs-CZ" sz="2000" b="0" strike="noStrike" spc="-1">
              <a:latin typeface="Arial"/>
            </a:endParaRPr>
          </a:p>
        </p:txBody>
      </p:sp>
      <p:pic>
        <p:nvPicPr>
          <p:cNvPr id="190" name="Picture 3"/>
          <p:cNvPicPr/>
          <p:nvPr/>
        </p:nvPicPr>
        <p:blipFill>
          <a:blip r:embed="rId3"/>
          <a:stretch/>
        </p:blipFill>
        <p:spPr>
          <a:xfrm>
            <a:off x="965520" y="1895040"/>
            <a:ext cx="1998360" cy="2304720"/>
          </a:xfrm>
          <a:prstGeom prst="rect">
            <a:avLst/>
          </a:prstGeom>
          <a:ln w="0">
            <a:noFill/>
          </a:ln>
        </p:spPr>
      </p:pic>
      <p:sp>
        <p:nvSpPr>
          <p:cNvPr id="191" name="Text Box 4"/>
          <p:cNvSpPr/>
          <p:nvPr/>
        </p:nvSpPr>
        <p:spPr>
          <a:xfrm>
            <a:off x="290520" y="1446480"/>
            <a:ext cx="230328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Mikročipy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192" name="Rectangle 5"/>
          <p:cNvSpPr/>
          <p:nvPr/>
        </p:nvSpPr>
        <p:spPr>
          <a:xfrm>
            <a:off x="3083760" y="1917000"/>
            <a:ext cx="2290320" cy="82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indent="-216000" algn="ctr">
              <a:lnSpc>
                <a:spcPct val="100000"/>
              </a:lnSpc>
              <a:buClr>
                <a:srgbClr val="000000"/>
              </a:buClr>
              <a:buFont typeface="Wingdings" charset="2"/>
              <a:buChar char="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 Desítky až tisíce genů nebo transkriptů na vzorek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193" name="Text Box 6"/>
          <p:cNvSpPr/>
          <p:nvPr/>
        </p:nvSpPr>
        <p:spPr>
          <a:xfrm>
            <a:off x="6334200" y="1442880"/>
            <a:ext cx="292464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Hmotnostní spektrometrie</a:t>
            </a:r>
            <a:endParaRPr lang="cs-CZ" sz="1600" b="0" strike="noStrike" spc="-1">
              <a:latin typeface="Arial"/>
            </a:endParaRPr>
          </a:p>
        </p:txBody>
      </p:sp>
      <p:pic>
        <p:nvPicPr>
          <p:cNvPr id="194" name="Picture 7"/>
          <p:cNvPicPr/>
          <p:nvPr/>
        </p:nvPicPr>
        <p:blipFill>
          <a:blip r:embed="rId4"/>
          <a:stretch/>
        </p:blipFill>
        <p:spPr>
          <a:xfrm>
            <a:off x="6478560" y="1733760"/>
            <a:ext cx="3288960" cy="2052360"/>
          </a:xfrm>
          <a:prstGeom prst="rect">
            <a:avLst/>
          </a:prstGeom>
          <a:ln w="0">
            <a:noFill/>
          </a:ln>
        </p:spPr>
      </p:pic>
      <p:sp>
        <p:nvSpPr>
          <p:cNvPr id="195" name="Rectangle 8"/>
          <p:cNvSpPr/>
          <p:nvPr/>
        </p:nvSpPr>
        <p:spPr>
          <a:xfrm>
            <a:off x="9259200" y="1793880"/>
            <a:ext cx="2711520" cy="10674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457200" lvl="1" indent="-216000" algn="ctr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"/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  <a:tab pos="960120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 Tisíce</a:t>
            </a: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 </a:t>
            </a: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spekter proteinů, metabolitů nebo malých molekul na vzorek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196" name="Text Box 9"/>
          <p:cNvSpPr/>
          <p:nvPr/>
        </p:nvSpPr>
        <p:spPr>
          <a:xfrm>
            <a:off x="300240" y="4235040"/>
            <a:ext cx="302220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Sekvenace DNA</a:t>
            </a:r>
            <a:endParaRPr lang="cs-CZ" sz="1600" b="0" strike="noStrike" spc="-1">
              <a:latin typeface="Arial"/>
            </a:endParaRPr>
          </a:p>
        </p:txBody>
      </p:sp>
      <p:pic>
        <p:nvPicPr>
          <p:cNvPr id="197" name="Picture 10"/>
          <p:cNvPicPr/>
          <p:nvPr/>
        </p:nvPicPr>
        <p:blipFill>
          <a:blip r:embed="rId5"/>
          <a:stretch/>
        </p:blipFill>
        <p:spPr>
          <a:xfrm>
            <a:off x="891360" y="4555080"/>
            <a:ext cx="2690280" cy="2092680"/>
          </a:xfrm>
          <a:prstGeom prst="rect">
            <a:avLst/>
          </a:prstGeom>
          <a:ln w="0">
            <a:noFill/>
          </a:ln>
        </p:spPr>
      </p:pic>
      <p:sp>
        <p:nvSpPr>
          <p:cNvPr id="198" name="Rectangle 11"/>
          <p:cNvSpPr/>
          <p:nvPr/>
        </p:nvSpPr>
        <p:spPr>
          <a:xfrm>
            <a:off x="3756960" y="4632120"/>
            <a:ext cx="1972800" cy="82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169920" lvl="1" indent="-2160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"/>
              <a:tabLst>
                <a:tab pos="169920" algn="l"/>
                <a:tab pos="627120" algn="l"/>
                <a:tab pos="1084320" algn="l"/>
                <a:tab pos="1541520" algn="l"/>
                <a:tab pos="1998720" algn="l"/>
                <a:tab pos="2455920" algn="l"/>
                <a:tab pos="2913120" algn="l"/>
                <a:tab pos="3370320" algn="l"/>
                <a:tab pos="3827520" algn="l"/>
                <a:tab pos="4284720" algn="l"/>
                <a:tab pos="4741920" algn="l"/>
                <a:tab pos="5199120" algn="l"/>
                <a:tab pos="5656320" algn="l"/>
                <a:tab pos="6113520" algn="l"/>
                <a:tab pos="6570720" algn="l"/>
                <a:tab pos="7027920" algn="l"/>
                <a:tab pos="7485120" algn="l"/>
                <a:tab pos="7942320" algn="l"/>
                <a:tab pos="8399520" algn="l"/>
                <a:tab pos="8856720" algn="l"/>
                <a:tab pos="931392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Genom s biliony nukleotidů na vzorek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199" name="Text Box 6"/>
          <p:cNvSpPr/>
          <p:nvPr/>
        </p:nvSpPr>
        <p:spPr>
          <a:xfrm>
            <a:off x="6334200" y="4182840"/>
            <a:ext cx="2924640" cy="337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algn="ctr">
              <a:lnSpc>
                <a:spcPct val="100000"/>
              </a:lnSpc>
              <a:spcBef>
                <a:spcPts val="1001"/>
              </a:spcBef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Sekvenace nové generace</a:t>
            </a:r>
            <a:endParaRPr lang="cs-CZ" sz="1600" b="0" strike="noStrike" spc="-1">
              <a:latin typeface="Arial"/>
            </a:endParaRPr>
          </a:p>
        </p:txBody>
      </p:sp>
      <p:sp>
        <p:nvSpPr>
          <p:cNvPr id="200" name="Rectangle 11"/>
          <p:cNvSpPr/>
          <p:nvPr/>
        </p:nvSpPr>
        <p:spPr>
          <a:xfrm>
            <a:off x="9767880" y="4632120"/>
            <a:ext cx="1972800" cy="82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t">
            <a:spAutoFit/>
          </a:bodyPr>
          <a:lstStyle/>
          <a:p>
            <a:pPr marL="169920" lvl="1" indent="-216000">
              <a:lnSpc>
                <a:spcPct val="100000"/>
              </a:lnSpc>
              <a:spcBef>
                <a:spcPts val="601"/>
              </a:spcBef>
              <a:buClr>
                <a:srgbClr val="000000"/>
              </a:buClr>
              <a:buFont typeface="Wingdings" charset="2"/>
              <a:buChar char=""/>
              <a:tabLst>
                <a:tab pos="169920" algn="l"/>
                <a:tab pos="627120" algn="l"/>
                <a:tab pos="1084320" algn="l"/>
                <a:tab pos="1541520" algn="l"/>
                <a:tab pos="1998720" algn="l"/>
                <a:tab pos="2455920" algn="l"/>
                <a:tab pos="2913120" algn="l"/>
                <a:tab pos="3370320" algn="l"/>
                <a:tab pos="3827520" algn="l"/>
                <a:tab pos="4284720" algn="l"/>
                <a:tab pos="4741920" algn="l"/>
                <a:tab pos="5199120" algn="l"/>
                <a:tab pos="5656320" algn="l"/>
                <a:tab pos="6113520" algn="l"/>
                <a:tab pos="6570720" algn="l"/>
                <a:tab pos="7027920" algn="l"/>
                <a:tab pos="7485120" algn="l"/>
                <a:tab pos="7942320" algn="l"/>
                <a:tab pos="8399520" algn="l"/>
                <a:tab pos="8856720" algn="l"/>
                <a:tab pos="9313920" algn="l"/>
              </a:tabLst>
            </a:pPr>
            <a:r>
              <a:rPr lang="cs-CZ" sz="1600" b="1" strike="noStrike" spc="-1">
                <a:solidFill>
                  <a:srgbClr val="000000"/>
                </a:solidFill>
                <a:latin typeface="Arial"/>
                <a:ea typeface="Droid Sans Fallback"/>
              </a:rPr>
              <a:t> Miliony krátkých čtení DNA na vzorek</a:t>
            </a:r>
            <a:endParaRPr lang="cs-CZ" sz="1600" b="0" strike="noStrike" spc="-1">
              <a:latin typeface="Arial"/>
            </a:endParaRPr>
          </a:p>
        </p:txBody>
      </p:sp>
      <p:pic>
        <p:nvPicPr>
          <p:cNvPr id="201" name="Picture 1"/>
          <p:cNvPicPr/>
          <p:nvPr/>
        </p:nvPicPr>
        <p:blipFill>
          <a:blip r:embed="rId6"/>
          <a:stretch/>
        </p:blipFill>
        <p:spPr>
          <a:xfrm>
            <a:off x="6624720" y="4555080"/>
            <a:ext cx="2215800" cy="19904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cs-CZ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endParaRPr lang="cs-CZ" sz="2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4" name="Picture 3"/>
          <p:cNvPicPr/>
          <p:nvPr/>
        </p:nvPicPr>
        <p:blipFill>
          <a:blip r:embed="rId2"/>
          <a:stretch/>
        </p:blipFill>
        <p:spPr>
          <a:xfrm>
            <a:off x="1035000" y="793800"/>
            <a:ext cx="10121400" cy="5270040"/>
          </a:xfrm>
          <a:prstGeom prst="rect">
            <a:avLst/>
          </a:prstGeom>
          <a:ln w="0">
            <a:noFill/>
          </a:ln>
        </p:spPr>
      </p:pic>
      <p:sp>
        <p:nvSpPr>
          <p:cNvPr id="205" name="Rectangle 4"/>
          <p:cNvSpPr/>
          <p:nvPr/>
        </p:nvSpPr>
        <p:spPr>
          <a:xfrm>
            <a:off x="681480" y="6311880"/>
            <a:ext cx="4835520" cy="364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Calibri"/>
              </a:rPr>
              <a:t>http://melgen.org/multi-omics-approach/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Rectangle 10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pSp>
        <p:nvGrpSpPr>
          <p:cNvPr id="207" name="Group 12"/>
          <p:cNvGrpSpPr/>
          <p:nvPr/>
        </p:nvGrpSpPr>
        <p:grpSpPr>
          <a:xfrm>
            <a:off x="-417600" y="0"/>
            <a:ext cx="12583800" cy="6852960"/>
            <a:chOff x="-417600" y="0"/>
            <a:chExt cx="12583800" cy="6852960"/>
          </a:xfrm>
        </p:grpSpPr>
        <p:sp>
          <p:nvSpPr>
            <p:cNvPr id="208" name="Freeform 5"/>
            <p:cNvSpPr/>
            <p:nvPr/>
          </p:nvSpPr>
          <p:spPr>
            <a:xfrm>
              <a:off x="1306440" y="0"/>
              <a:ext cx="3862080" cy="6843240"/>
            </a:xfrm>
            <a:custGeom>
              <a:avLst/>
              <a:gdLst/>
              <a:ahLst/>
              <a:cxnLst/>
              <a:rect l="l" t="t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" name="Freeform 6"/>
            <p:cNvSpPr/>
            <p:nvPr/>
          </p:nvSpPr>
          <p:spPr>
            <a:xfrm>
              <a:off x="10626840" y="9360"/>
              <a:ext cx="1539360" cy="555120"/>
            </a:xfrm>
            <a:custGeom>
              <a:avLst/>
              <a:gdLst/>
              <a:ahLst/>
              <a:cxnLst/>
              <a:rect l="l" t="t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" name="Freeform 7"/>
            <p:cNvSpPr/>
            <p:nvPr/>
          </p:nvSpPr>
          <p:spPr>
            <a:xfrm>
              <a:off x="10247400" y="5013360"/>
              <a:ext cx="1918800" cy="1829880"/>
            </a:xfrm>
            <a:custGeom>
              <a:avLst/>
              <a:gdLst/>
              <a:ahLst/>
              <a:cxnLst/>
              <a:rect l="l" t="t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1" name="Freeform 8"/>
            <p:cNvSpPr/>
            <p:nvPr/>
          </p:nvSpPr>
          <p:spPr>
            <a:xfrm>
              <a:off x="1120680" y="0"/>
              <a:ext cx="3676320" cy="6843240"/>
            </a:xfrm>
            <a:custGeom>
              <a:avLst/>
              <a:gdLst/>
              <a:ahLst/>
              <a:cxnLst/>
              <a:rect l="l" t="t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2" name="Freeform 9"/>
            <p:cNvSpPr/>
            <p:nvPr/>
          </p:nvSpPr>
          <p:spPr>
            <a:xfrm>
              <a:off x="11202840" y="9360"/>
              <a:ext cx="963360" cy="366480"/>
            </a:xfrm>
            <a:custGeom>
              <a:avLst/>
              <a:gdLst/>
              <a:ahLst/>
              <a:cxnLst/>
              <a:rect l="l" t="t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3" name="Freeform 10"/>
            <p:cNvSpPr/>
            <p:nvPr/>
          </p:nvSpPr>
          <p:spPr>
            <a:xfrm>
              <a:off x="10495080" y="5275440"/>
              <a:ext cx="1666440" cy="1577520"/>
            </a:xfrm>
            <a:custGeom>
              <a:avLst/>
              <a:gdLst/>
              <a:ahLst/>
              <a:cxnLst/>
              <a:rect l="l" t="t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Freeform 11"/>
            <p:cNvSpPr/>
            <p:nvPr/>
          </p:nvSpPr>
          <p:spPr>
            <a:xfrm>
              <a:off x="1001880" y="0"/>
              <a:ext cx="3620880" cy="6843240"/>
            </a:xfrm>
            <a:custGeom>
              <a:avLst/>
              <a:gdLst/>
              <a:ahLst/>
              <a:cxnLst/>
              <a:rect l="l" t="t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Freeform 12"/>
            <p:cNvSpPr/>
            <p:nvPr/>
          </p:nvSpPr>
          <p:spPr>
            <a:xfrm>
              <a:off x="11501280" y="9360"/>
              <a:ext cx="664920" cy="256680"/>
            </a:xfrm>
            <a:custGeom>
              <a:avLst/>
              <a:gdLst/>
              <a:ahLst/>
              <a:cxnLst/>
              <a:rect l="l" t="t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Freeform 13"/>
            <p:cNvSpPr/>
            <p:nvPr/>
          </p:nvSpPr>
          <p:spPr>
            <a:xfrm>
              <a:off x="10640880" y="5408640"/>
              <a:ext cx="1525320" cy="1434600"/>
            </a:xfrm>
            <a:custGeom>
              <a:avLst/>
              <a:gdLst/>
              <a:ahLst/>
              <a:cxnLst/>
              <a:rect l="l" t="t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Freeform 14"/>
            <p:cNvSpPr/>
            <p:nvPr/>
          </p:nvSpPr>
          <p:spPr>
            <a:xfrm>
              <a:off x="1001880" y="0"/>
              <a:ext cx="3244320" cy="6843240"/>
            </a:xfrm>
            <a:custGeom>
              <a:avLst/>
              <a:gdLst/>
              <a:ahLst/>
              <a:cxnLst/>
              <a:rect l="l" t="t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Freeform 15"/>
            <p:cNvSpPr/>
            <p:nvPr/>
          </p:nvSpPr>
          <p:spPr>
            <a:xfrm>
              <a:off x="10802880" y="5518080"/>
              <a:ext cx="1363320" cy="1325160"/>
            </a:xfrm>
            <a:custGeom>
              <a:avLst/>
              <a:gdLst/>
              <a:ahLst/>
              <a:cxnLst/>
              <a:rect l="l" t="t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Freeform 16"/>
            <p:cNvSpPr/>
            <p:nvPr/>
          </p:nvSpPr>
          <p:spPr>
            <a:xfrm>
              <a:off x="888840" y="0"/>
              <a:ext cx="3230280" cy="6843240"/>
            </a:xfrm>
            <a:custGeom>
              <a:avLst/>
              <a:gdLst/>
              <a:ahLst/>
              <a:cxnLst/>
              <a:rect l="l" t="t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Freeform 17"/>
            <p:cNvSpPr/>
            <p:nvPr/>
          </p:nvSpPr>
          <p:spPr>
            <a:xfrm>
              <a:off x="10979280" y="5694480"/>
              <a:ext cx="1186920" cy="1149120"/>
            </a:xfrm>
            <a:custGeom>
              <a:avLst/>
              <a:gdLst/>
              <a:ahLst/>
              <a:cxnLst/>
              <a:rect l="l" t="t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Freeform 18"/>
            <p:cNvSpPr/>
            <p:nvPr/>
          </p:nvSpPr>
          <p:spPr>
            <a:xfrm>
              <a:off x="484200" y="0"/>
              <a:ext cx="3420720" cy="6843240"/>
            </a:xfrm>
            <a:custGeom>
              <a:avLst/>
              <a:gdLst/>
              <a:ahLst/>
              <a:cxnLst/>
              <a:rect l="l" t="t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2" name="Freeform 19"/>
            <p:cNvSpPr/>
            <p:nvPr/>
          </p:nvSpPr>
          <p:spPr>
            <a:xfrm>
              <a:off x="11287080" y="6049800"/>
              <a:ext cx="879120" cy="793440"/>
            </a:xfrm>
            <a:custGeom>
              <a:avLst/>
              <a:gdLst/>
              <a:ahLst/>
              <a:cxnLst/>
              <a:rect l="l" t="t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" name="Freeform 20"/>
            <p:cNvSpPr/>
            <p:nvPr/>
          </p:nvSpPr>
          <p:spPr>
            <a:xfrm>
              <a:off x="598320" y="0"/>
              <a:ext cx="2717280" cy="6843240"/>
            </a:xfrm>
            <a:custGeom>
              <a:avLst/>
              <a:gdLst/>
              <a:ahLst/>
              <a:cxnLst/>
              <a:rect l="l" t="t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>
              <a:solidFill>
                <a:srgbClr val="000000">
                  <a:alpha val="20000"/>
                </a:srgbClr>
              </a:solidFill>
              <a:prstDash val="dash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" name="Freeform 21"/>
            <p:cNvSpPr/>
            <p:nvPr/>
          </p:nvSpPr>
          <p:spPr>
            <a:xfrm>
              <a:off x="262080" y="0"/>
              <a:ext cx="2944440" cy="6843240"/>
            </a:xfrm>
            <a:custGeom>
              <a:avLst/>
              <a:gdLst/>
              <a:ahLst/>
              <a:cxnLst/>
              <a:rect l="l" t="t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prstDash val="lg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5" name="Freeform 22"/>
            <p:cNvSpPr/>
            <p:nvPr/>
          </p:nvSpPr>
          <p:spPr>
            <a:xfrm>
              <a:off x="-417600" y="0"/>
              <a:ext cx="2403000" cy="6843240"/>
            </a:xfrm>
            <a:custGeom>
              <a:avLst/>
              <a:gdLst/>
              <a:ahLst/>
              <a:cxnLst/>
              <a:rect l="l" t="t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6" name="Freeform 23"/>
            <p:cNvSpPr/>
            <p:nvPr/>
          </p:nvSpPr>
          <p:spPr>
            <a:xfrm>
              <a:off x="14400" y="9360"/>
              <a:ext cx="1771200" cy="3198600"/>
            </a:xfrm>
            <a:custGeom>
              <a:avLst/>
              <a:gdLst/>
              <a:ahLst/>
              <a:cxnLst/>
              <a:rect l="l" t="t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7" name="Freeform 24"/>
            <p:cNvSpPr/>
            <p:nvPr/>
          </p:nvSpPr>
          <p:spPr>
            <a:xfrm>
              <a:off x="4680" y="6016680"/>
              <a:ext cx="213840" cy="826560"/>
            </a:xfrm>
            <a:custGeom>
              <a:avLst/>
              <a:gdLst/>
              <a:ahLst/>
              <a:cxnLst/>
              <a:rect l="l" t="t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8" name="Freeform 25"/>
            <p:cNvSpPr/>
            <p:nvPr/>
          </p:nvSpPr>
          <p:spPr>
            <a:xfrm>
              <a:off x="14400" y="0"/>
              <a:ext cx="1561680" cy="2228400"/>
            </a:xfrm>
            <a:custGeom>
              <a:avLst/>
              <a:gdLst/>
              <a:ahLst/>
              <a:cxnLst/>
              <a:rect l="l" t="t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>
              <a:solidFill>
                <a:srgbClr val="000000">
                  <a:alpha val="20000"/>
                </a:srgbClr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29" name="Group 35"/>
          <p:cNvGrpSpPr/>
          <p:nvPr/>
        </p:nvGrpSpPr>
        <p:grpSpPr>
          <a:xfrm>
            <a:off x="800280" y="1699560"/>
            <a:ext cx="3674160" cy="3470400"/>
            <a:chOff x="800280" y="1699560"/>
            <a:chExt cx="3674160" cy="3470400"/>
          </a:xfrm>
        </p:grpSpPr>
        <p:sp>
          <p:nvSpPr>
            <p:cNvPr id="230" name="Rectangle 36"/>
            <p:cNvSpPr/>
            <p:nvPr/>
          </p:nvSpPr>
          <p:spPr>
            <a:xfrm>
              <a:off x="800280" y="1699560"/>
              <a:ext cx="3674160" cy="50256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1" name="Isosceles Triangle 22"/>
            <p:cNvSpPr/>
            <p:nvPr/>
          </p:nvSpPr>
          <p:spPr>
            <a:xfrm rot="10800000">
              <a:off x="2482920" y="4897800"/>
              <a:ext cx="315720" cy="272160"/>
            </a:xfrm>
            <a:prstGeom prst="triangle">
              <a:avLst>
                <a:gd name="adj" fmla="val 5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232" name="Rectangle 38"/>
            <p:cNvSpPr/>
            <p:nvPr/>
          </p:nvSpPr>
          <p:spPr>
            <a:xfrm>
              <a:off x="806400" y="2275560"/>
              <a:ext cx="3668040" cy="262404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</p:grpSp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905040" y="2415240"/>
            <a:ext cx="3451320" cy="23994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cs-CZ" sz="4000" b="0" strike="noStrike" spc="-1">
                <a:solidFill>
                  <a:srgbClr val="FFFFFF"/>
                </a:solidFill>
                <a:latin typeface="Calibri Light"/>
              </a:rPr>
              <a:t>Co je to biomarker?</a:t>
            </a:r>
            <a:endParaRPr lang="cs-CZ" sz="4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/>
          </p:nvPr>
        </p:nvSpPr>
        <p:spPr>
          <a:xfrm>
            <a:off x="5120640" y="804600"/>
            <a:ext cx="6281640" cy="52484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</a:rPr>
              <a:t>Biologický marker (biomarker): 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GB" sz="2400" b="1" strike="noStrike" spc="-1">
                <a:solidFill>
                  <a:srgbClr val="000000"/>
                </a:solidFill>
                <a:latin typeface="Calibri"/>
              </a:rPr>
              <a:t>Charakteristika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, která je objektivně </a:t>
            </a:r>
            <a:r>
              <a:rPr lang="en-GB" sz="2400" b="1" strike="noStrike" spc="-1">
                <a:solidFill>
                  <a:srgbClr val="000000"/>
                </a:solidFill>
                <a:latin typeface="Calibri"/>
              </a:rPr>
              <a:t>měřena a hodnocena 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jako </a:t>
            </a:r>
            <a:r>
              <a:rPr lang="en-GB" sz="2400" b="1" strike="noStrike" spc="-1">
                <a:solidFill>
                  <a:srgbClr val="000000"/>
                </a:solidFill>
                <a:latin typeface="Calibri"/>
              </a:rPr>
              <a:t>indikátor</a:t>
            </a:r>
            <a:r>
              <a:rPr lang="en-GB" sz="2400" b="0" strike="noStrike" spc="-1">
                <a:solidFill>
                  <a:srgbClr val="000000"/>
                </a:solidFill>
                <a:latin typeface="Calibri"/>
              </a:rPr>
              <a:t> normálních biologických procesů, patogenních procesů nebo farmakologických odpovědí na terapeutický zásah.</a:t>
            </a: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5" name="Rectangle 6"/>
          <p:cNvSpPr/>
          <p:nvPr/>
        </p:nvSpPr>
        <p:spPr>
          <a:xfrm>
            <a:off x="4591800" y="6269040"/>
            <a:ext cx="6095520" cy="591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100" b="0" strike="noStrike" spc="-1">
                <a:solidFill>
                  <a:srgbClr val="000000"/>
                </a:solidFill>
                <a:latin typeface="Calibri"/>
              </a:rPr>
              <a:t>Biomarkers Definitions Working Group (March 2001). "Biomarkers and surrogate endpoints: preferred definitions and conceptual framework". Clin. Pharmacol. Ther. (Review). 69 (3): 89–95.</a:t>
            </a:r>
            <a:endParaRPr lang="cs-CZ" sz="11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Down Arrow 7"/>
          <p:cNvSpPr/>
          <p:nvPr/>
        </p:nvSpPr>
        <p:spPr>
          <a:xfrm rot="16200000">
            <a:off x="1288440" y="381600"/>
            <a:ext cx="2199960" cy="3342240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966960" y="1094760"/>
            <a:ext cx="2669040" cy="1780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3200" b="0" strike="noStrike" spc="-1">
                <a:solidFill>
                  <a:srgbClr val="FFFFFF"/>
                </a:solidFill>
                <a:latin typeface="Calibri Light"/>
              </a:rPr>
              <a:t>Biomarkerem může být</a:t>
            </a:r>
            <a:endParaRPr lang="cs-CZ" sz="32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2" name="Diagram1"/>
          <p:cNvGraphicFramePr/>
          <p:nvPr>
            <p:extLst>
              <p:ext uri="{D42A27DB-BD31-4B8C-83A1-F6EECF244321}">
                <p14:modId xmlns:p14="http://schemas.microsoft.com/office/powerpoint/2010/main" val="1258758899"/>
              </p:ext>
            </p:extLst>
          </p:nvPr>
        </p:nvGraphicFramePr>
        <p:xfrm>
          <a:off x="4530960" y="549360"/>
          <a:ext cx="6482160" cy="5758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Line Callout 2 9"/>
          <p:cNvSpPr/>
          <p:nvPr/>
        </p:nvSpPr>
        <p:spPr>
          <a:xfrm>
            <a:off x="8677440" y="631440"/>
            <a:ext cx="2104920" cy="8449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numCol="1" spcCol="144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FFFFFF"/>
                </a:solidFill>
                <a:latin typeface="Calibri"/>
              </a:rPr>
              <a:t>Jaká je to nemoc?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39" name="Line Callout 2 19"/>
          <p:cNvSpPr/>
          <p:nvPr/>
        </p:nvSpPr>
        <p:spPr>
          <a:xfrm flipH="1">
            <a:off x="1158480" y="631440"/>
            <a:ext cx="2039040" cy="8449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FFFFFF"/>
                </a:solidFill>
                <a:latin typeface="Calibri"/>
              </a:rPr>
              <a:t>Jaké je riziko onemocnění u zdravého jedince?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40" name="Line Callout 2 22"/>
          <p:cNvSpPr/>
          <p:nvPr/>
        </p:nvSpPr>
        <p:spPr>
          <a:xfrm>
            <a:off x="9709920" y="2574000"/>
            <a:ext cx="2246040" cy="8449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FFFFFF"/>
                </a:solidFill>
                <a:latin typeface="Calibri"/>
              </a:rPr>
              <a:t>Jak bude nemoc probíhat? 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41" name="Line Callout 2 23"/>
          <p:cNvSpPr/>
          <p:nvPr/>
        </p:nvSpPr>
        <p:spPr>
          <a:xfrm flipH="1">
            <a:off x="361440" y="2574000"/>
            <a:ext cx="1868760" cy="8449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FFFFFF"/>
                </a:solidFill>
                <a:latin typeface="Calibri"/>
              </a:rPr>
              <a:t>Zhoršuje se nemoc?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42" name="Line Callout 2 24"/>
          <p:cNvSpPr/>
          <p:nvPr/>
        </p:nvSpPr>
        <p:spPr>
          <a:xfrm flipH="1">
            <a:off x="1158480" y="4516200"/>
            <a:ext cx="2037600" cy="8449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FFFFFF"/>
                </a:solidFill>
                <a:latin typeface="Calibri"/>
              </a:rPr>
              <a:t>Jaká je šance, že se nemoc vrátí?</a:t>
            </a:r>
            <a:endParaRPr lang="cs-CZ" sz="1800" b="0" strike="noStrike" spc="-1">
              <a:latin typeface="Arial"/>
            </a:endParaRPr>
          </a:p>
        </p:txBody>
      </p:sp>
      <p:sp>
        <p:nvSpPr>
          <p:cNvPr id="243" name="Line Callout 2 26"/>
          <p:cNvSpPr/>
          <p:nvPr/>
        </p:nvSpPr>
        <p:spPr>
          <a:xfrm>
            <a:off x="9160560" y="4516200"/>
            <a:ext cx="2246040" cy="8449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12500"/>
              <a:gd name="adj6" fmla="val -46667"/>
            </a:avLst>
          </a:prstGeom>
          <a:solidFill>
            <a:srgbClr val="4472C4"/>
          </a:solidFill>
          <a:ln>
            <a:solidFill>
              <a:srgbClr val="3254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FFFFFF"/>
                </a:solidFill>
                <a:latin typeface="Calibri"/>
              </a:rPr>
              <a:t>Bude terapie úspěšná?</a:t>
            </a:r>
            <a:endParaRPr lang="cs-CZ" sz="1800" b="0" strike="noStrike" spc="-1">
              <a:latin typeface="Arial"/>
            </a:endParaRPr>
          </a:p>
        </p:txBody>
      </p:sp>
      <p:pic>
        <p:nvPicPr>
          <p:cNvPr id="244" name="Picture 29"/>
          <p:cNvPicPr/>
          <p:nvPr/>
        </p:nvPicPr>
        <p:blipFill>
          <a:blip r:embed="rId2"/>
          <a:stretch/>
        </p:blipFill>
        <p:spPr>
          <a:xfrm>
            <a:off x="3079080" y="654840"/>
            <a:ext cx="6033600" cy="55713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Picture 3"/>
          <p:cNvPicPr/>
          <p:nvPr/>
        </p:nvPicPr>
        <p:blipFill>
          <a:blip r:embed="rId2"/>
          <a:stretch/>
        </p:blipFill>
        <p:spPr>
          <a:xfrm>
            <a:off x="1555920" y="1080"/>
            <a:ext cx="9111960" cy="6856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Picture 1"/>
          <p:cNvPicPr/>
          <p:nvPr/>
        </p:nvPicPr>
        <p:blipFill>
          <a:blip r:embed="rId2"/>
          <a:stretch/>
        </p:blipFill>
        <p:spPr>
          <a:xfrm>
            <a:off x="1535760" y="4680"/>
            <a:ext cx="9113760" cy="685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AFBEA-D0F5-18EC-9B19-9B37C69E6AB3}"/>
              </a:ext>
            </a:extLst>
          </p:cNvPr>
          <p:cNvSpPr/>
          <p:nvPr/>
        </p:nvSpPr>
        <p:spPr>
          <a:xfrm>
            <a:off x="296707" y="231971"/>
            <a:ext cx="5653635" cy="83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168F8-9996-94C8-E77A-7A6C0E5D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32" y="183611"/>
            <a:ext cx="10515240" cy="1325160"/>
          </a:xfrm>
        </p:spPr>
        <p:txBody>
          <a:bodyPr/>
          <a:lstStyle/>
          <a:p>
            <a:r>
              <a:rPr lang="en-US" dirty="0"/>
              <a:t>Co </a:t>
            </a:r>
            <a:r>
              <a:rPr lang="en-US" dirty="0" err="1"/>
              <a:t>zkoumáme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A32CE6-50D9-39BD-5CC5-835155C680E8}"/>
              </a:ext>
            </a:extLst>
          </p:cNvPr>
          <p:cNvSpPr>
            <a:spLocks noGrp="1"/>
          </p:cNvSpPr>
          <p:nvPr>
            <p:ph/>
          </p:nvPr>
        </p:nvSpPr>
        <p:spPr/>
        <p:txBody>
          <a:bodyPr/>
          <a:lstStyle/>
          <a:p>
            <a:r>
              <a:rPr lang="en-US" sz="2000" err="1">
                <a:ea typeface="+mn-lt"/>
                <a:cs typeface="+mn-lt"/>
              </a:rPr>
              <a:t>Genomika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err="1">
                <a:ea typeface="+mn-lt"/>
                <a:cs typeface="+mn-lt"/>
              </a:rPr>
              <a:t>změny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struktuře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err="1">
                <a:ea typeface="+mn-lt"/>
                <a:cs typeface="+mn-lt"/>
              </a:rPr>
              <a:t>abundanci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genů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err="1">
                <a:ea typeface="+mn-lt"/>
                <a:cs typeface="+mn-lt"/>
              </a:rPr>
              <a:t>sekvencí</a:t>
            </a:r>
            <a:r>
              <a:rPr lang="en-US" sz="2000" dirty="0">
                <a:ea typeface="+mn-lt"/>
                <a:cs typeface="+mn-lt"/>
              </a:rPr>
              <a:t> DNA</a:t>
            </a:r>
            <a:endParaRPr lang="en-US" sz="2000" dirty="0"/>
          </a:p>
          <a:p>
            <a:r>
              <a:rPr lang="en-US" sz="2000" err="1">
                <a:ea typeface="+mn-lt"/>
                <a:cs typeface="+mn-lt"/>
              </a:rPr>
              <a:t>Transkriptomika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err="1">
                <a:ea typeface="+mn-lt"/>
                <a:cs typeface="+mn-lt"/>
              </a:rPr>
              <a:t>změny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struktuře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abundanci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err="1">
                <a:ea typeface="+mn-lt"/>
                <a:cs typeface="+mn-lt"/>
              </a:rPr>
              <a:t>aktivitě</a:t>
            </a:r>
            <a:r>
              <a:rPr lang="en-US" sz="2000" dirty="0">
                <a:ea typeface="+mn-lt"/>
                <a:cs typeface="+mn-lt"/>
              </a:rPr>
              <a:t> mRNA  a </a:t>
            </a:r>
            <a:r>
              <a:rPr lang="en-US" sz="2000" err="1">
                <a:ea typeface="+mn-lt"/>
                <a:cs typeface="+mn-lt"/>
              </a:rPr>
              <a:t>funkčních</a:t>
            </a:r>
            <a:r>
              <a:rPr lang="en-US" sz="2000" dirty="0">
                <a:ea typeface="+mn-lt"/>
                <a:cs typeface="+mn-lt"/>
              </a:rPr>
              <a:t> RNA </a:t>
            </a:r>
            <a:r>
              <a:rPr lang="en-US" sz="2000" err="1">
                <a:ea typeface="+mn-lt"/>
                <a:cs typeface="+mn-lt"/>
              </a:rPr>
              <a:t>molekul</a:t>
            </a:r>
            <a:endParaRPr lang="en-US" sz="2000"/>
          </a:p>
          <a:p>
            <a:r>
              <a:rPr lang="en-US" sz="2000" err="1">
                <a:ea typeface="+mn-lt"/>
                <a:cs typeface="+mn-lt"/>
              </a:rPr>
              <a:t>Proteomika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err="1">
                <a:ea typeface="+mn-lt"/>
                <a:cs typeface="+mn-lt"/>
              </a:rPr>
              <a:t>změny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struktuře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abundanci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err="1">
                <a:ea typeface="+mn-lt"/>
                <a:cs typeface="+mn-lt"/>
              </a:rPr>
              <a:t>aktivitě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peptidů</a:t>
            </a:r>
            <a:r>
              <a:rPr lang="en-US" sz="2000" dirty="0">
                <a:ea typeface="+mn-lt"/>
                <a:cs typeface="+mn-lt"/>
              </a:rPr>
              <a:t> a </a:t>
            </a:r>
            <a:r>
              <a:rPr lang="en-US" sz="2000" err="1">
                <a:ea typeface="+mn-lt"/>
                <a:cs typeface="+mn-lt"/>
              </a:rPr>
              <a:t>proteinů</a:t>
            </a:r>
            <a:endParaRPr lang="en-US" sz="2000"/>
          </a:p>
          <a:p>
            <a:r>
              <a:rPr lang="en-US" sz="2000" err="1">
                <a:ea typeface="+mn-lt"/>
                <a:cs typeface="+mn-lt"/>
              </a:rPr>
              <a:t>Epigenomika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err="1">
                <a:ea typeface="+mn-lt"/>
                <a:cs typeface="+mn-lt"/>
              </a:rPr>
              <a:t>epigenetické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změny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err="1">
                <a:ea typeface="+mn-lt"/>
                <a:cs typeface="+mn-lt"/>
              </a:rPr>
              <a:t>metylace</a:t>
            </a:r>
            <a:r>
              <a:rPr lang="en-US" sz="2000" dirty="0">
                <a:ea typeface="+mn-lt"/>
                <a:cs typeface="+mn-lt"/>
              </a:rPr>
              <a:t>, </a:t>
            </a:r>
            <a:r>
              <a:rPr lang="en-US" sz="2000" err="1">
                <a:ea typeface="+mn-lt"/>
                <a:cs typeface="+mn-lt"/>
              </a:rPr>
              <a:t>histonové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modifikace</a:t>
            </a:r>
            <a:r>
              <a:rPr lang="en-US" sz="2000" dirty="0">
                <a:ea typeface="+mn-lt"/>
                <a:cs typeface="+mn-lt"/>
              </a:rPr>
              <a:t>...)</a:t>
            </a:r>
            <a:endParaRPr lang="en-US" sz="2000" dirty="0"/>
          </a:p>
          <a:p>
            <a:r>
              <a:rPr lang="en-US" sz="2000" err="1">
                <a:ea typeface="+mn-lt"/>
                <a:cs typeface="+mn-lt"/>
              </a:rPr>
              <a:t>Metagenomika</a:t>
            </a:r>
            <a:r>
              <a:rPr lang="en-US" sz="2000" dirty="0">
                <a:ea typeface="+mn-lt"/>
                <a:cs typeface="+mn-lt"/>
              </a:rPr>
              <a:t>  - </a:t>
            </a:r>
            <a:r>
              <a:rPr lang="en-US" sz="2000" err="1">
                <a:ea typeface="+mn-lt"/>
                <a:cs typeface="+mn-lt"/>
              </a:rPr>
              <a:t>zkoumá</a:t>
            </a:r>
            <a:r>
              <a:rPr lang="en-US" sz="2000" dirty="0">
                <a:ea typeface="+mn-lt"/>
                <a:cs typeface="+mn-lt"/>
              </a:rPr>
              <a:t> DNA v </a:t>
            </a:r>
            <a:r>
              <a:rPr lang="en-US" sz="2000" err="1">
                <a:ea typeface="+mn-lt"/>
                <a:cs typeface="+mn-lt"/>
              </a:rPr>
              <a:t>prostředí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err="1">
                <a:ea typeface="+mn-lt"/>
                <a:cs typeface="+mn-lt"/>
              </a:rPr>
              <a:t>mikrobiom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ve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střevě</a:t>
            </a:r>
            <a:r>
              <a:rPr lang="en-US" sz="2000" dirty="0">
                <a:ea typeface="+mn-lt"/>
                <a:cs typeface="+mn-lt"/>
              </a:rPr>
              <a:t>, …)</a:t>
            </a:r>
            <a:endParaRPr lang="en-US" sz="2000" dirty="0"/>
          </a:p>
          <a:p>
            <a:r>
              <a:rPr lang="en-US" sz="2000" err="1">
                <a:ea typeface="+mn-lt"/>
                <a:cs typeface="+mn-lt"/>
              </a:rPr>
              <a:t>Metabolomika</a:t>
            </a:r>
            <a:r>
              <a:rPr lang="en-US" sz="2000" dirty="0">
                <a:ea typeface="+mn-lt"/>
                <a:cs typeface="+mn-lt"/>
              </a:rPr>
              <a:t> – </a:t>
            </a:r>
            <a:r>
              <a:rPr lang="en-US" sz="2000" err="1">
                <a:ea typeface="+mn-lt"/>
                <a:cs typeface="+mn-lt"/>
              </a:rPr>
              <a:t>zkoumá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produkty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metabolismu</a:t>
            </a:r>
            <a:r>
              <a:rPr lang="en-US" sz="2000" dirty="0">
                <a:ea typeface="+mn-lt"/>
                <a:cs typeface="+mn-lt"/>
              </a:rPr>
              <a:t> (</a:t>
            </a:r>
            <a:r>
              <a:rPr lang="en-US" sz="2000" err="1">
                <a:ea typeface="+mn-lt"/>
                <a:cs typeface="+mn-lt"/>
              </a:rPr>
              <a:t>krátké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mastné</a:t>
            </a:r>
            <a:r>
              <a:rPr lang="en-US" sz="2000" dirty="0">
                <a:ea typeface="+mn-lt"/>
                <a:cs typeface="+mn-lt"/>
              </a:rPr>
              <a:t> </a:t>
            </a:r>
            <a:r>
              <a:rPr lang="en-US" sz="2000" err="1">
                <a:ea typeface="+mn-lt"/>
                <a:cs typeface="+mn-lt"/>
              </a:rPr>
              <a:t>kyseliny</a:t>
            </a:r>
            <a:r>
              <a:rPr lang="en-US" sz="2000" dirty="0">
                <a:ea typeface="+mn-lt"/>
                <a:cs typeface="+mn-lt"/>
              </a:rPr>
              <a:t>, ...)</a:t>
            </a:r>
            <a:endParaRPr lang="en-US" sz="2000" dirty="0"/>
          </a:p>
          <a:p>
            <a:endParaRPr lang="en-US" sz="2000" dirty="0"/>
          </a:p>
        </p:txBody>
      </p:sp>
      <p:pic>
        <p:nvPicPr>
          <p:cNvPr id="4" name="Picture 3" descr="A close-up of a chain of protein&#10;&#10;Description automatically generated">
            <a:extLst>
              <a:ext uri="{FF2B5EF4-FFF2-40B4-BE49-F238E27FC236}">
                <a16:creationId xmlns:a16="http://schemas.microsoft.com/office/drawing/2014/main" id="{6726110F-64D4-0EC7-C73D-3151A96AD9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440" y="1178303"/>
            <a:ext cx="8963025" cy="5057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6201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Picture 1"/>
          <p:cNvPicPr/>
          <p:nvPr/>
        </p:nvPicPr>
        <p:blipFill>
          <a:blip r:embed="rId2"/>
          <a:stretch/>
        </p:blipFill>
        <p:spPr>
          <a:xfrm>
            <a:off x="1523880" y="0"/>
            <a:ext cx="9143640" cy="68576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Picture 1"/>
          <p:cNvPicPr/>
          <p:nvPr/>
        </p:nvPicPr>
        <p:blipFill>
          <a:blip r:embed="rId2"/>
          <a:stretch/>
        </p:blipFill>
        <p:spPr>
          <a:xfrm>
            <a:off x="1535760" y="4680"/>
            <a:ext cx="9113760" cy="6852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Rectangle 8"/>
          <p:cNvSpPr/>
          <p:nvPr/>
        </p:nvSpPr>
        <p:spPr>
          <a:xfrm>
            <a:off x="0" y="0"/>
            <a:ext cx="5614560" cy="6857640"/>
          </a:xfrm>
          <a:prstGeom prst="rect">
            <a:avLst/>
          </a:prstGeom>
          <a:gradFill rotWithShape="0">
            <a:gsLst>
              <a:gs pos="0">
                <a:srgbClr val="4472C4">
                  <a:alpha val="82352"/>
                </a:srgbClr>
              </a:gs>
              <a:gs pos="100000">
                <a:srgbClr val="AFABAB"/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0" name="Picture 10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080" y="802800"/>
            <a:ext cx="4977720" cy="1453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Biomarkery a modely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2" name="Freeform 62"/>
          <p:cNvSpPr/>
          <p:nvPr/>
        </p:nvSpPr>
        <p:spPr>
          <a:xfrm>
            <a:off x="0" y="738720"/>
            <a:ext cx="5000040" cy="5400720"/>
          </a:xfrm>
          <a:custGeom>
            <a:avLst/>
            <a:gdLst/>
            <a:ahLst/>
            <a:cxnLst/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53" name="Picture 3"/>
          <p:cNvSpPr/>
          <p:nvPr/>
        </p:nvSpPr>
        <p:spPr>
          <a:xfrm>
            <a:off x="0" y="907200"/>
            <a:ext cx="4837680" cy="5063400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blipFill rotWithShape="0">
            <a:blip r:embed="rId3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6094080" y="2151720"/>
            <a:ext cx="4977360" cy="363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Biomarker může být založen na </a:t>
            </a:r>
            <a:r>
              <a:rPr lang="cs-CZ" sz="2000" b="1" strike="noStrike" spc="-1">
                <a:solidFill>
                  <a:srgbClr val="000000"/>
                </a:solidFill>
                <a:latin typeface="Calibri"/>
              </a:rPr>
              <a:t>jediném analytu,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nebo na </a:t>
            </a:r>
            <a:r>
              <a:rPr lang="cs-CZ" sz="2000" b="1" strike="noStrike" spc="-1">
                <a:solidFill>
                  <a:srgbClr val="000000"/>
                </a:solidFill>
                <a:latin typeface="Calibri"/>
              </a:rPr>
              <a:t>jejich kombinaci v modelu 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(klasifikátoru)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Je to právě </a:t>
            </a:r>
            <a:r>
              <a:rPr lang="cs-CZ" sz="2000" b="1" strike="noStrike" spc="-1">
                <a:solidFill>
                  <a:srgbClr val="000000"/>
                </a:solidFill>
                <a:latin typeface="Calibri"/>
              </a:rPr>
              <a:t>kombinace více analytů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(genů, proteinů, metabolitů…), která je typická pro biomarkery z omicsových dat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Rectangle 9"/>
          <p:cNvSpPr/>
          <p:nvPr/>
        </p:nvSpPr>
        <p:spPr>
          <a:xfrm>
            <a:off x="0" y="3600"/>
            <a:ext cx="5614560" cy="6857640"/>
          </a:xfrm>
          <a:prstGeom prst="rect">
            <a:avLst/>
          </a:prstGeom>
          <a:gradFill rotWithShape="0">
            <a:gsLst>
              <a:gs pos="0">
                <a:srgbClr val="4472C4">
                  <a:alpha val="82352"/>
                </a:srgbClr>
              </a:gs>
              <a:gs pos="100000">
                <a:srgbClr val="AFABAB"/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6" name="Picture 11"/>
          <p:cNvPicPr/>
          <p:nvPr/>
        </p:nvPicPr>
        <p:blipFill>
          <a:blip r:embed="rId2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257" name="PlaceHolder 1"/>
          <p:cNvSpPr>
            <a:spLocks noGrp="1"/>
          </p:cNvSpPr>
          <p:nvPr>
            <p:ph type="title"/>
          </p:nvPr>
        </p:nvSpPr>
        <p:spPr>
          <a:xfrm>
            <a:off x="6094080" y="802800"/>
            <a:ext cx="4977720" cy="1453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75000"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Co musí biomarker (nebo model) splňovat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8" name="Freeform 62"/>
          <p:cNvSpPr/>
          <p:nvPr/>
        </p:nvSpPr>
        <p:spPr>
          <a:xfrm>
            <a:off x="0" y="738720"/>
            <a:ext cx="5000040" cy="5400720"/>
          </a:xfrm>
          <a:custGeom>
            <a:avLst/>
            <a:gdLst/>
            <a:ahLst/>
            <a:cxnLst/>
            <a:rect l="l" t="t" r="r" b="b"/>
            <a:pathLst>
              <a:path w="5000438" h="5400962">
                <a:moveTo>
                  <a:pt x="2299956" y="0"/>
                </a:moveTo>
                <a:cubicBezTo>
                  <a:pt x="3791390" y="0"/>
                  <a:pt x="5000438" y="1209047"/>
                  <a:pt x="5000438" y="2700481"/>
                </a:cubicBezTo>
                <a:cubicBezTo>
                  <a:pt x="5000438" y="4191915"/>
                  <a:pt x="3791390" y="5400962"/>
                  <a:pt x="2299956" y="5400962"/>
                </a:cubicBezTo>
                <a:cubicBezTo>
                  <a:pt x="1367810" y="5400962"/>
                  <a:pt x="545971" y="4928678"/>
                  <a:pt x="60675" y="4210346"/>
                </a:cubicBezTo>
                <a:lnTo>
                  <a:pt x="0" y="4110472"/>
                </a:lnTo>
                <a:lnTo>
                  <a:pt x="0" y="1290491"/>
                </a:lnTo>
                <a:lnTo>
                  <a:pt x="60675" y="1190617"/>
                </a:lnTo>
                <a:cubicBezTo>
                  <a:pt x="545971" y="472284"/>
                  <a:pt x="1367810" y="0"/>
                  <a:pt x="2299956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ABC0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9" name="Graphic 6" descr="Checkmark"/>
          <p:cNvPicPr/>
          <p:nvPr/>
        </p:nvPicPr>
        <p:blipFill>
          <a:blip r:embed="rId3"/>
          <a:stretch/>
        </p:blipFill>
        <p:spPr>
          <a:xfrm>
            <a:off x="450360" y="1629000"/>
            <a:ext cx="3619800" cy="3619800"/>
          </a:xfrm>
          <a:prstGeom prst="rect">
            <a:avLst/>
          </a:prstGeom>
          <a:ln w="0">
            <a:noFill/>
          </a:ln>
        </p:spPr>
      </p:pic>
      <p:sp>
        <p:nvSpPr>
          <p:cNvPr id="260" name="PlaceHolder 2"/>
          <p:cNvSpPr>
            <a:spLocks noGrp="1"/>
          </p:cNvSpPr>
          <p:nvPr>
            <p:ph/>
          </p:nvPr>
        </p:nvSpPr>
        <p:spPr>
          <a:xfrm>
            <a:off x="6090480" y="2421720"/>
            <a:ext cx="4977360" cy="3638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Musí být </a:t>
            </a:r>
            <a:r>
              <a:rPr lang="cs-CZ" sz="2000" b="0" u="sng" strike="noStrike" spc="-1">
                <a:solidFill>
                  <a:srgbClr val="000000"/>
                </a:solidFill>
                <a:uFillTx/>
                <a:latin typeface="Calibri"/>
              </a:rPr>
              <a:t>použitelný rutinně v praxi:</a:t>
            </a: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</a:rPr>
              <a:t>přesný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 (dostatečně citlivý a dostatečně specifický)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</a:rPr>
              <a:t>robustní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(co nejméně omezen technologií měření)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cs-CZ" sz="2000" b="1" strike="noStrike" spc="-1">
                <a:solidFill>
                  <a:srgbClr val="000000"/>
                </a:solidFill>
                <a:latin typeface="Calibri"/>
              </a:rPr>
              <a:t>reproducibilní</a:t>
            </a:r>
            <a:r>
              <a:rPr lang="cs-CZ" sz="2000" b="0" strike="noStrike" spc="-1">
                <a:solidFill>
                  <a:srgbClr val="000000"/>
                </a:solidFill>
                <a:latin typeface="Calibri"/>
              </a:rPr>
              <a:t> (obecně platný)</a:t>
            </a:r>
          </a:p>
          <a:p>
            <a:pPr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cs-CZ" sz="2000" b="0" strike="noStrike" spc="-1">
              <a:solidFill>
                <a:srgbClr val="000000"/>
              </a:solidFill>
              <a:latin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Rectangle 8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2" name="Rectangle 10"/>
          <p:cNvSpPr/>
          <p:nvPr/>
        </p:nvSpPr>
        <p:spPr>
          <a:xfrm>
            <a:off x="0" y="0"/>
            <a:ext cx="2013120" cy="6857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63" name="Text Box 1"/>
          <p:cNvSpPr/>
          <p:nvPr/>
        </p:nvSpPr>
        <p:spPr>
          <a:xfrm>
            <a:off x="640080" y="2074320"/>
            <a:ext cx="2751840" cy="2709000"/>
          </a:xfrm>
          <a:prstGeom prst="ellipse">
            <a:avLst/>
          </a:prstGeom>
          <a:solidFill>
            <a:srgbClr val="262626"/>
          </a:solidFill>
          <a:ln w="174625">
            <a:solidFill>
              <a:srgbClr val="26262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600" b="0" strike="noStrike" spc="-1">
                <a:solidFill>
                  <a:srgbClr val="FFFFFF"/>
                </a:solidFill>
                <a:latin typeface="Calibri Light"/>
              </a:rPr>
              <a:t>Jak se hledá potenciální biomarker v omics datech</a:t>
            </a:r>
            <a:endParaRPr lang="cs-CZ" sz="2600" b="0" strike="noStrike" spc="-1">
              <a:latin typeface="Arial"/>
            </a:endParaRPr>
          </a:p>
        </p:txBody>
      </p:sp>
      <p:grpSp>
        <p:nvGrpSpPr>
          <p:cNvPr id="264" name="Group 11"/>
          <p:cNvGrpSpPr/>
          <p:nvPr/>
        </p:nvGrpSpPr>
        <p:grpSpPr>
          <a:xfrm>
            <a:off x="3623400" y="326160"/>
            <a:ext cx="8337240" cy="5935320"/>
            <a:chOff x="3623400" y="326160"/>
            <a:chExt cx="8337240" cy="5935320"/>
          </a:xfrm>
        </p:grpSpPr>
        <p:sp>
          <p:nvSpPr>
            <p:cNvPr id="265" name="Text Box 5"/>
            <p:cNvSpPr/>
            <p:nvPr/>
          </p:nvSpPr>
          <p:spPr>
            <a:xfrm>
              <a:off x="3623400" y="3639240"/>
              <a:ext cx="1317240" cy="63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cs-CZ" sz="1200" b="0" strike="noStrike" spc="-1">
                  <a:solidFill>
                    <a:srgbClr val="000000"/>
                  </a:solidFill>
                  <a:latin typeface="Arial"/>
                  <a:ea typeface="Droid Sans Fallback"/>
                </a:rPr>
                <a:t>Kontrola kvality</a:t>
              </a:r>
              <a:endParaRPr lang="cs-CZ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cs-CZ" sz="1200" b="0" strike="noStrike" spc="-1">
                  <a:solidFill>
                    <a:srgbClr val="000000"/>
                  </a:solidFill>
                  <a:latin typeface="Arial"/>
                  <a:ea typeface="Droid Sans Fallback"/>
                </a:rPr>
                <a:t>Normalizace</a:t>
              </a:r>
              <a:endParaRPr lang="cs-CZ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cs-CZ" sz="1200" b="0" strike="noStrike" spc="-1">
                  <a:solidFill>
                    <a:srgbClr val="000000"/>
                  </a:solidFill>
                  <a:latin typeface="Arial"/>
                  <a:ea typeface="Droid Sans Fallback"/>
                </a:rPr>
                <a:t>Sumarizace</a:t>
              </a:r>
              <a:endParaRPr lang="cs-CZ" sz="1200" b="0" strike="noStrike" spc="-1">
                <a:latin typeface="Arial"/>
              </a:endParaRPr>
            </a:p>
          </p:txBody>
        </p:sp>
        <p:grpSp>
          <p:nvGrpSpPr>
            <p:cNvPr id="266" name="Group 13"/>
            <p:cNvGrpSpPr/>
            <p:nvPr/>
          </p:nvGrpSpPr>
          <p:grpSpPr>
            <a:xfrm>
              <a:off x="3756960" y="326160"/>
              <a:ext cx="8203680" cy="5935320"/>
              <a:chOff x="3756960" y="326160"/>
              <a:chExt cx="8203680" cy="5935320"/>
            </a:xfrm>
          </p:grpSpPr>
          <p:sp>
            <p:nvSpPr>
              <p:cNvPr id="267" name="Rectangle 3"/>
              <p:cNvSpPr/>
              <p:nvPr/>
            </p:nvSpPr>
            <p:spPr>
              <a:xfrm>
                <a:off x="3786840" y="326160"/>
                <a:ext cx="210132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Biologická otázka 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(hypotéza)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268" name="Rectangle 4"/>
              <p:cNvSpPr/>
              <p:nvPr/>
            </p:nvSpPr>
            <p:spPr>
              <a:xfrm>
                <a:off x="3786840" y="3073680"/>
                <a:ext cx="2101320" cy="45540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 matic základních dat 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(jedna pro každý z N vzorků)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269" name="Text Box 7"/>
              <p:cNvSpPr/>
              <p:nvPr/>
            </p:nvSpPr>
            <p:spPr>
              <a:xfrm>
                <a:off x="3805920" y="1985040"/>
                <a:ext cx="2082600" cy="63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Provedení experimentu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(hybridizace mikročipů, 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hmotnostní spektrometrie...)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270" name="Text Box 8"/>
              <p:cNvSpPr/>
              <p:nvPr/>
            </p:nvSpPr>
            <p:spPr>
              <a:xfrm>
                <a:off x="4088520" y="1355040"/>
                <a:ext cx="1485720" cy="418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Dizajn experimentu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271" name="Rectangle 11"/>
              <p:cNvSpPr/>
              <p:nvPr/>
            </p:nvSpPr>
            <p:spPr>
              <a:xfrm>
                <a:off x="7222320" y="334080"/>
                <a:ext cx="1168200" cy="50112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Objevování skupin?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(Shlukování)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72" name="Rectangle 12"/>
              <p:cNvSpPr/>
              <p:nvPr/>
            </p:nvSpPr>
            <p:spPr>
              <a:xfrm>
                <a:off x="7403400" y="1451880"/>
                <a:ext cx="1168200" cy="50112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Porovnání skupin?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(Testování)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73" name="Rectangle 13"/>
              <p:cNvSpPr/>
              <p:nvPr/>
            </p:nvSpPr>
            <p:spPr>
              <a:xfrm>
                <a:off x="7403400" y="2602800"/>
                <a:ext cx="1186920" cy="50112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Predikce skupin?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(Klasifikace)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74" name="AutoShape 14"/>
              <p:cNvSpPr/>
              <p:nvPr/>
            </p:nvSpPr>
            <p:spPr>
              <a:xfrm>
                <a:off x="6109560" y="4823640"/>
                <a:ext cx="272520" cy="1095120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5" name="Rectangle 15"/>
              <p:cNvSpPr/>
              <p:nvPr/>
            </p:nvSpPr>
            <p:spPr>
              <a:xfrm>
                <a:off x="7403400" y="3758400"/>
                <a:ext cx="1263240" cy="50112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Analýza přežití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76" name="Rectangle 16"/>
              <p:cNvSpPr/>
              <p:nvPr/>
            </p:nvSpPr>
            <p:spPr>
              <a:xfrm>
                <a:off x="7389000" y="4563360"/>
                <a:ext cx="136980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Analýza časových řad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77" name="Rectangle 17"/>
              <p:cNvSpPr/>
              <p:nvPr/>
            </p:nvSpPr>
            <p:spPr>
              <a:xfrm>
                <a:off x="10495800" y="334080"/>
                <a:ext cx="136980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85680" tIns="42480" rIns="85680" bIns="4248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Charakterizace nových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skupin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78" name="AutoShape 18"/>
              <p:cNvSpPr/>
              <p:nvPr/>
            </p:nvSpPr>
            <p:spPr>
              <a:xfrm flipV="1">
                <a:off x="6109560" y="583200"/>
                <a:ext cx="1112400" cy="5336640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79" name="Rectangle 19"/>
              <p:cNvSpPr/>
              <p:nvPr/>
            </p:nvSpPr>
            <p:spPr>
              <a:xfrm>
                <a:off x="9070200" y="4563360"/>
                <a:ext cx="136980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List genů 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se stejným profilem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změn exprese v čase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80" name="AutoShape 20"/>
              <p:cNvSpPr/>
              <p:nvPr/>
            </p:nvSpPr>
            <p:spPr>
              <a:xfrm>
                <a:off x="8759160" y="4814280"/>
                <a:ext cx="310680" cy="108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1" name="AutoShape 21"/>
              <p:cNvSpPr/>
              <p:nvPr/>
            </p:nvSpPr>
            <p:spPr>
              <a:xfrm rot="5400000">
                <a:off x="9797760" y="3432960"/>
                <a:ext cx="272520" cy="3596760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2" name="Rectangle 22"/>
              <p:cNvSpPr/>
              <p:nvPr/>
            </p:nvSpPr>
            <p:spPr>
              <a:xfrm>
                <a:off x="7258680" y="5760360"/>
                <a:ext cx="108396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Interpretace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83" name="Rectangle 23"/>
              <p:cNvSpPr/>
              <p:nvPr/>
            </p:nvSpPr>
            <p:spPr>
              <a:xfrm>
                <a:off x="8813160" y="5760360"/>
                <a:ext cx="993240" cy="50112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1" strike="noStrike" spc="-1">
                    <a:solidFill>
                      <a:srgbClr val="FFFFFF"/>
                    </a:solidFill>
                    <a:latin typeface="Arial"/>
                    <a:ea typeface="Droid Sans Fallback"/>
                  </a:rPr>
                  <a:t>Validace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84" name="Rectangle 24"/>
              <p:cNvSpPr/>
              <p:nvPr/>
            </p:nvSpPr>
            <p:spPr>
              <a:xfrm>
                <a:off x="10276560" y="5760360"/>
                <a:ext cx="99324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Publikace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285" name="AutoShape 25"/>
              <p:cNvSpPr/>
              <p:nvPr/>
            </p:nvSpPr>
            <p:spPr>
              <a:xfrm>
                <a:off x="8343000" y="6010920"/>
                <a:ext cx="469440" cy="108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6" name="AutoShape 26"/>
              <p:cNvSpPr/>
              <p:nvPr/>
            </p:nvSpPr>
            <p:spPr>
              <a:xfrm>
                <a:off x="9806760" y="6010920"/>
                <a:ext cx="469440" cy="108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7" name="AutoShape 27"/>
              <p:cNvSpPr/>
              <p:nvPr/>
            </p:nvSpPr>
            <p:spPr>
              <a:xfrm>
                <a:off x="3763080" y="5330160"/>
                <a:ext cx="225216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cs-CZ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Matice informací o vzorcích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 x P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(např. klinická data v medicíně)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288" name="AutoShape 28"/>
              <p:cNvSpPr/>
              <p:nvPr/>
            </p:nvSpPr>
            <p:spPr>
              <a:xfrm>
                <a:off x="3756960" y="4339440"/>
                <a:ext cx="225864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cs-CZ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Finální datová matice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 vzorků a K genů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(proteinů)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289" name="AutoShape 30"/>
              <p:cNvSpPr/>
              <p:nvPr/>
            </p:nvSpPr>
            <p:spPr>
              <a:xfrm rot="10800000" flipH="1">
                <a:off x="6382800" y="1702800"/>
                <a:ext cx="1020240" cy="3668400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0" name="AutoShape 31"/>
              <p:cNvSpPr/>
              <p:nvPr/>
            </p:nvSpPr>
            <p:spPr>
              <a:xfrm flipV="1">
                <a:off x="6382440" y="2836440"/>
                <a:ext cx="1018800" cy="2518920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1" name="AutoShape 32"/>
              <p:cNvSpPr/>
              <p:nvPr/>
            </p:nvSpPr>
            <p:spPr>
              <a:xfrm rot="10800000" flipH="1">
                <a:off x="6383160" y="4009320"/>
                <a:ext cx="1020240" cy="1361880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2" name="AutoShape 33"/>
              <p:cNvSpPr/>
              <p:nvPr/>
            </p:nvSpPr>
            <p:spPr>
              <a:xfrm flipV="1">
                <a:off x="6514200" y="4812480"/>
                <a:ext cx="874440" cy="555120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3" name="AutoShape 34"/>
              <p:cNvSpPr/>
              <p:nvPr/>
            </p:nvSpPr>
            <p:spPr>
              <a:xfrm>
                <a:off x="8800200" y="335880"/>
                <a:ext cx="1447560" cy="506160"/>
              </a:xfrm>
              <a:custGeom>
                <a:avLst/>
                <a:gdLst/>
                <a:ahLst/>
                <a:cxnLst/>
                <a:rect l="l" t="t" r="r" b="b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Nové skupiny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genů nebo vzorků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294" name="AutoShape 35"/>
              <p:cNvSpPr/>
              <p:nvPr/>
            </p:nvSpPr>
            <p:spPr>
              <a:xfrm>
                <a:off x="9006480" y="1347120"/>
                <a:ext cx="1765080" cy="717120"/>
              </a:xfrm>
              <a:custGeom>
                <a:avLst/>
                <a:gdLst/>
                <a:ahLst/>
                <a:cxnLst/>
                <a:rect l="l" t="t" r="r" b="b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List genů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 odlišnou expresí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mezi skupinami vzorků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295" name="AutoShape 36"/>
              <p:cNvSpPr/>
              <p:nvPr/>
            </p:nvSpPr>
            <p:spPr>
              <a:xfrm>
                <a:off x="9035280" y="2475720"/>
                <a:ext cx="1738080" cy="753840"/>
              </a:xfrm>
              <a:custGeom>
                <a:avLst/>
                <a:gdLst/>
                <a:ahLst/>
                <a:cxnLst/>
                <a:rect l="l" t="t" r="r" b="b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Klasifikační pravidlo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využívající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genovou expresi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296" name="AutoShape 37"/>
              <p:cNvSpPr/>
              <p:nvPr/>
            </p:nvSpPr>
            <p:spPr>
              <a:xfrm>
                <a:off x="9065520" y="3726720"/>
                <a:ext cx="1706040" cy="571320"/>
              </a:xfrm>
              <a:custGeom>
                <a:avLst/>
                <a:gdLst/>
                <a:ahLst/>
                <a:cxnLst/>
                <a:rect l="l" t="t" r="r" b="b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Seznam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prognostických genů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297" name="AutoShape 38"/>
              <p:cNvSpPr/>
              <p:nvPr/>
            </p:nvSpPr>
            <p:spPr>
              <a:xfrm>
                <a:off x="8390880" y="585000"/>
                <a:ext cx="407520" cy="2880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8" name="AutoShape 39"/>
              <p:cNvSpPr/>
              <p:nvPr/>
            </p:nvSpPr>
            <p:spPr>
              <a:xfrm>
                <a:off x="8571600" y="1702440"/>
                <a:ext cx="434520" cy="1080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99" name="AutoShape 40"/>
              <p:cNvSpPr/>
              <p:nvPr/>
            </p:nvSpPr>
            <p:spPr>
              <a:xfrm>
                <a:off x="8590680" y="2853720"/>
                <a:ext cx="442440" cy="4320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0" name="AutoShape 41"/>
              <p:cNvSpPr/>
              <p:nvPr/>
            </p:nvSpPr>
            <p:spPr>
              <a:xfrm>
                <a:off x="8667000" y="4009320"/>
                <a:ext cx="433080" cy="2880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1" name="AutoShape 42"/>
              <p:cNvSpPr/>
              <p:nvPr/>
            </p:nvSpPr>
            <p:spPr>
              <a:xfrm>
                <a:off x="10275120" y="581760"/>
                <a:ext cx="220320" cy="2880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2" name="AutoShape 43"/>
              <p:cNvSpPr/>
              <p:nvPr/>
            </p:nvSpPr>
            <p:spPr>
              <a:xfrm rot="5400000">
                <a:off x="9276120" y="-453960"/>
                <a:ext cx="615600" cy="3195360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3" name="AutoShape 44"/>
              <p:cNvSpPr/>
              <p:nvPr/>
            </p:nvSpPr>
            <p:spPr>
              <a:xfrm rot="5400000">
                <a:off x="8705520" y="126000"/>
                <a:ext cx="1766520" cy="3185640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4" name="AutoShape 45"/>
              <p:cNvSpPr/>
              <p:nvPr/>
            </p:nvSpPr>
            <p:spPr>
              <a:xfrm rot="5400000">
                <a:off x="8146800" y="722880"/>
                <a:ext cx="2922120" cy="3147480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5" name="AutoShape 46"/>
              <p:cNvSpPr/>
              <p:nvPr/>
            </p:nvSpPr>
            <p:spPr>
              <a:xfrm rot="5400000">
                <a:off x="8031240" y="1643040"/>
                <a:ext cx="3957120" cy="2342160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6" name="AutoShape 47"/>
              <p:cNvSpPr/>
              <p:nvPr/>
            </p:nvSpPr>
            <p:spPr>
              <a:xfrm flipH="1">
                <a:off x="7800120" y="5093640"/>
                <a:ext cx="336240" cy="66636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7" name="AutoShape 48"/>
              <p:cNvSpPr/>
              <p:nvPr/>
            </p:nvSpPr>
            <p:spPr>
              <a:xfrm flipH="1">
                <a:off x="4830840" y="828000"/>
                <a:ext cx="6120" cy="5266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8" name="AutoShape 49"/>
              <p:cNvSpPr/>
              <p:nvPr/>
            </p:nvSpPr>
            <p:spPr>
              <a:xfrm flipH="1">
                <a:off x="4832280" y="1638000"/>
                <a:ext cx="1080" cy="388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09" name="AutoShape 50"/>
              <p:cNvSpPr/>
              <p:nvPr/>
            </p:nvSpPr>
            <p:spPr>
              <a:xfrm flipH="1">
                <a:off x="4837320" y="2621520"/>
                <a:ext cx="9000" cy="4518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0" name="AutoShape 51"/>
              <p:cNvSpPr/>
              <p:nvPr/>
            </p:nvSpPr>
            <p:spPr>
              <a:xfrm>
                <a:off x="4838040" y="3529440"/>
                <a:ext cx="1080" cy="774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1" name="AutoShape 53"/>
              <p:cNvSpPr/>
              <p:nvPr/>
            </p:nvSpPr>
            <p:spPr>
              <a:xfrm>
                <a:off x="10589400" y="4555440"/>
                <a:ext cx="1371240" cy="558360"/>
              </a:xfrm>
              <a:custGeom>
                <a:avLst/>
                <a:gdLst/>
                <a:ahLst/>
                <a:cxnLst/>
                <a:rect l="l" t="t" r="r" b="b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Pathway analýza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312" name="AutoShape 54"/>
              <p:cNvSpPr/>
              <p:nvPr/>
            </p:nvSpPr>
            <p:spPr>
              <a:xfrm rot="16200000" flipH="1">
                <a:off x="9651960" y="2885040"/>
                <a:ext cx="2873880" cy="542520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3" name="AutoShape 55"/>
              <p:cNvSpPr/>
              <p:nvPr/>
            </p:nvSpPr>
            <p:spPr>
              <a:xfrm rot="16200000" flipH="1">
                <a:off x="10747440" y="3979800"/>
                <a:ext cx="634680" cy="591840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PlaceHolder 1"/>
          <p:cNvSpPr>
            <a:spLocks noGrp="1"/>
          </p:cNvSpPr>
          <p:nvPr>
            <p:ph type="title"/>
          </p:nvPr>
        </p:nvSpPr>
        <p:spPr>
          <a:xfrm>
            <a:off x="2370600" y="2187720"/>
            <a:ext cx="5293080" cy="2482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30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5600" b="0" strike="noStrike" spc="-1">
                <a:solidFill>
                  <a:srgbClr val="000000"/>
                </a:solidFill>
                <a:latin typeface="Calibri Light"/>
              </a:rPr>
              <a:t>Proč jsou omicsová data problematická?</a:t>
            </a:r>
            <a:endParaRPr lang="cs-CZ" sz="56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15" name="Graphic 5" descr="Questions"/>
          <p:cNvPicPr/>
          <p:nvPr/>
        </p:nvPicPr>
        <p:blipFill>
          <a:blip r:embed="rId2"/>
          <a:stretch/>
        </p:blipFill>
        <p:spPr>
          <a:xfrm>
            <a:off x="838080" y="2743200"/>
            <a:ext cx="1371240" cy="1371240"/>
          </a:xfrm>
          <a:prstGeom prst="rect">
            <a:avLst/>
          </a:prstGeom>
          <a:ln w="0">
            <a:noFill/>
          </a:ln>
        </p:spPr>
      </p:pic>
      <p:pic>
        <p:nvPicPr>
          <p:cNvPr id="316" name="Graphic 7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6641280" y="816480"/>
            <a:ext cx="5225040" cy="522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Freeform: Shape 18"/>
          <p:cNvSpPr/>
          <p:nvPr/>
        </p:nvSpPr>
        <p:spPr>
          <a:xfrm>
            <a:off x="0" y="5367960"/>
            <a:ext cx="9160560" cy="1489680"/>
          </a:xfrm>
          <a:custGeom>
            <a:avLst/>
            <a:gdLst/>
            <a:ahLst/>
            <a:cxnLst/>
            <a:rect l="l" t="t" r="r" b="b"/>
            <a:pathLst>
              <a:path w="9161029" h="1490093">
                <a:moveTo>
                  <a:pt x="0" y="0"/>
                </a:moveTo>
                <a:lnTo>
                  <a:pt x="2046494" y="0"/>
                </a:lnTo>
                <a:lnTo>
                  <a:pt x="2496613" y="0"/>
                </a:lnTo>
                <a:lnTo>
                  <a:pt x="3235839" y="0"/>
                </a:lnTo>
                <a:lnTo>
                  <a:pt x="9161029" y="0"/>
                </a:lnTo>
                <a:lnTo>
                  <a:pt x="8470921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838080" y="5529960"/>
            <a:ext cx="7719120" cy="109584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9000"/>
          </a:bodyPr>
          <a:lstStyle/>
          <a:p>
            <a:pPr>
              <a:lnSpc>
                <a:spcPct val="90000"/>
              </a:lnSpc>
              <a:buNone/>
            </a:pPr>
            <a:r>
              <a:rPr lang="cs-CZ" sz="4100" b="0" strike="noStrike" spc="-1">
                <a:solidFill>
                  <a:srgbClr val="000000"/>
                </a:solidFill>
                <a:latin typeface="Calibri Light"/>
              </a:rPr>
              <a:t>Specifika dat z omics experimentů</a:t>
            </a:r>
            <a:endParaRPr lang="cs-CZ" sz="4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9" name="Freeform: Shape 20"/>
          <p:cNvSpPr/>
          <p:nvPr/>
        </p:nvSpPr>
        <p:spPr>
          <a:xfrm>
            <a:off x="8763120" y="5367960"/>
            <a:ext cx="3428640" cy="1489680"/>
          </a:xfrm>
          <a:custGeom>
            <a:avLst/>
            <a:gdLst/>
            <a:ahLst/>
            <a:cxnLst/>
            <a:rect l="l" t="t" r="r" b="b"/>
            <a:pathLst>
              <a:path w="3428963" h="1490093">
                <a:moveTo>
                  <a:pt x="690108" y="0"/>
                </a:moveTo>
                <a:lnTo>
                  <a:pt x="3428963" y="0"/>
                </a:lnTo>
                <a:lnTo>
                  <a:pt x="3428963" y="1490093"/>
                </a:lnTo>
                <a:lnTo>
                  <a:pt x="0" y="1490093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1445872696"/>
              </p:ext>
            </p:extLst>
          </p:nvPr>
        </p:nvGraphicFramePr>
        <p:xfrm>
          <a:off x="838080" y="643320"/>
          <a:ext cx="10515240" cy="408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2370600" y="2187720"/>
            <a:ext cx="5293080" cy="2482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1000"/>
          </a:bodyPr>
          <a:lstStyle/>
          <a:p>
            <a:pPr>
              <a:lnSpc>
                <a:spcPct val="90000"/>
              </a:lnSpc>
              <a:buNone/>
            </a:pPr>
            <a:r>
              <a:rPr lang="en-US" sz="3800" b="0" strike="noStrike" spc="-1">
                <a:solidFill>
                  <a:srgbClr val="000000"/>
                </a:solidFill>
                <a:latin typeface="Calibri Light"/>
              </a:rPr>
              <a:t>… analýza těchto dat a vytváření omics biomarkerových modelů má svá specifika!</a:t>
            </a:r>
            <a:endParaRPr lang="cs-CZ" sz="38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321" name="Graphic 5" descr="Fingerprint"/>
          <p:cNvPicPr/>
          <p:nvPr/>
        </p:nvPicPr>
        <p:blipFill>
          <a:blip r:embed="rId2"/>
          <a:stretch/>
        </p:blipFill>
        <p:spPr>
          <a:xfrm>
            <a:off x="838080" y="2743200"/>
            <a:ext cx="1371240" cy="1371240"/>
          </a:xfrm>
          <a:prstGeom prst="rect">
            <a:avLst/>
          </a:prstGeom>
          <a:ln w="0">
            <a:noFill/>
          </a:ln>
        </p:spPr>
      </p:pic>
      <p:pic>
        <p:nvPicPr>
          <p:cNvPr id="322" name="Graphic 7"/>
          <p:cNvPicPr/>
          <p:nvPr/>
        </p:nvPicPr>
        <p:blipFill>
          <a:blip r:embed="rId2">
            <a:alphaModFix amt="15000"/>
          </a:blip>
          <a:stretch/>
        </p:blipFill>
        <p:spPr>
          <a:xfrm>
            <a:off x="6641280" y="816480"/>
            <a:ext cx="5225040" cy="5225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Rectangle 24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24" name="Rectangle 26"/>
          <p:cNvSpPr/>
          <p:nvPr/>
        </p:nvSpPr>
        <p:spPr>
          <a:xfrm>
            <a:off x="477000" y="487080"/>
            <a:ext cx="5457600" cy="589752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5" name="Graphic 5" descr="Error"/>
          <p:cNvPicPr/>
          <p:nvPr/>
        </p:nvPicPr>
        <p:blipFill>
          <a:blip r:embed="rId3"/>
          <a:stretch/>
        </p:blipFill>
        <p:spPr>
          <a:xfrm>
            <a:off x="641160" y="871200"/>
            <a:ext cx="5129280" cy="5129280"/>
          </a:xfrm>
          <a:prstGeom prst="rect">
            <a:avLst/>
          </a:prstGeom>
          <a:ln w="0">
            <a:noFill/>
          </a:ln>
        </p:spPr>
      </p:pic>
      <p:sp>
        <p:nvSpPr>
          <p:cNvPr id="326" name="Rectangle 28"/>
          <p:cNvSpPr/>
          <p:nvPr/>
        </p:nvSpPr>
        <p:spPr>
          <a:xfrm>
            <a:off x="6256800" y="480240"/>
            <a:ext cx="5457600" cy="5897520"/>
          </a:xfrm>
          <a:prstGeom prst="rect">
            <a:avLst/>
          </a:prstGeom>
          <a:solidFill>
            <a:srgbClr val="FFFFFF"/>
          </a:solidFill>
          <a:ln w="19050">
            <a:solidFill>
              <a:srgbClr val="6E97C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27" name="Picture 6"/>
          <p:cNvPicPr/>
          <p:nvPr/>
        </p:nvPicPr>
        <p:blipFill>
          <a:blip r:embed="rId4"/>
          <a:stretch/>
        </p:blipFill>
        <p:spPr>
          <a:xfrm>
            <a:off x="6412320" y="3436200"/>
            <a:ext cx="5129280" cy="1884960"/>
          </a:xfrm>
          <a:prstGeom prst="rect">
            <a:avLst/>
          </a:prstGeom>
          <a:ln w="0">
            <a:noFill/>
          </a:ln>
        </p:spPr>
      </p:pic>
      <p:sp>
        <p:nvSpPr>
          <p:cNvPr id="328" name="PlaceHolder 1"/>
          <p:cNvSpPr>
            <a:spLocks noGrp="1"/>
          </p:cNvSpPr>
          <p:nvPr>
            <p:ph type="subTitle"/>
          </p:nvPr>
        </p:nvSpPr>
        <p:spPr>
          <a:xfrm>
            <a:off x="7149960" y="1486080"/>
            <a:ext cx="3653640" cy="1581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Skandál na </a:t>
            </a:r>
            <a:endParaRPr lang="cs-CZ" sz="36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3600" b="1" strike="noStrike" spc="-1">
                <a:solidFill>
                  <a:srgbClr val="000000"/>
                </a:solidFill>
                <a:latin typeface="Calibri"/>
              </a:rPr>
              <a:t>Duke university </a:t>
            </a:r>
            <a:endParaRPr lang="cs-CZ" sz="3600" b="0" strike="noStrike" spc="-1">
              <a:latin typeface="Arial"/>
            </a:endParaRPr>
          </a:p>
          <a:p>
            <a:pPr algn="ctr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</a:rPr>
              <a:t>Severní Karolína, USA</a:t>
            </a:r>
            <a:endParaRPr lang="cs-CZ" sz="24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Freeform: Shape 8"/>
          <p:cNvSpPr/>
          <p:nvPr/>
        </p:nvSpPr>
        <p:spPr>
          <a:xfrm>
            <a:off x="484200" y="470880"/>
            <a:ext cx="4380480" cy="5891760"/>
          </a:xfrm>
          <a:custGeom>
            <a:avLst/>
            <a:gdLst/>
            <a:ahLst/>
            <a:cxnLst/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1111533686"/>
              </p:ext>
            </p:extLst>
          </p:nvPr>
        </p:nvGraphicFramePr>
        <p:xfrm>
          <a:off x="5194440" y="470880"/>
          <a:ext cx="651312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0" name="Picture 9"/>
          <p:cNvPicPr/>
          <p:nvPr/>
        </p:nvPicPr>
        <p:blipFill>
          <a:blip r:embed="rId8"/>
          <a:srcRect l="1641" t="12918" r="78917" b="37337"/>
          <a:stretch/>
        </p:blipFill>
        <p:spPr>
          <a:xfrm>
            <a:off x="1673640" y="2022840"/>
            <a:ext cx="1776600" cy="28119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AFBEA-D0F5-18EC-9B19-9B37C69E6AB3}"/>
              </a:ext>
            </a:extLst>
          </p:cNvPr>
          <p:cNvSpPr/>
          <p:nvPr/>
        </p:nvSpPr>
        <p:spPr>
          <a:xfrm>
            <a:off x="296707" y="231971"/>
            <a:ext cx="5653635" cy="83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168F8-9996-94C8-E77A-7A6C0E5D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32" y="183611"/>
            <a:ext cx="10515240" cy="1325160"/>
          </a:xfrm>
        </p:spPr>
        <p:txBody>
          <a:bodyPr/>
          <a:lstStyle/>
          <a:p>
            <a:r>
              <a:rPr lang="en-US" dirty="0" err="1">
                <a:ea typeface="+mj-lt"/>
                <a:cs typeface="+mj-lt"/>
              </a:rPr>
              <a:t>Molekulární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metody</a:t>
            </a:r>
            <a:endParaRPr lang="en-US" dirty="0" err="1"/>
          </a:p>
        </p:txBody>
      </p:sp>
      <p:pic>
        <p:nvPicPr>
          <p:cNvPr id="8" name="Picture 7" descr="A collage of different machines&#10;&#10;Description automatically generated">
            <a:extLst>
              <a:ext uri="{FF2B5EF4-FFF2-40B4-BE49-F238E27FC236}">
                <a16:creationId xmlns:a16="http://schemas.microsoft.com/office/drawing/2014/main" id="{2DE334FD-61AA-94F7-0B16-9D6DF940D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097" y="1327388"/>
            <a:ext cx="9439275" cy="481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417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/>
            </a:gs>
            <a:gs pos="100000">
              <a:srgbClr val="FAFA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Rectangle 6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gradFill rotWithShape="0">
            <a:gsLst>
              <a:gs pos="0">
                <a:srgbClr val="FFFFFF"/>
              </a:gs>
              <a:gs pos="100000">
                <a:srgbClr val="FAFAFA"/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32" name="Rectangle 8"/>
          <p:cNvSpPr/>
          <p:nvPr/>
        </p:nvSpPr>
        <p:spPr>
          <a:xfrm rot="21480000">
            <a:off x="815040" y="683280"/>
            <a:ext cx="10560960" cy="5403600"/>
          </a:xfrm>
          <a:prstGeom prst="rect">
            <a:avLst/>
          </a:prstGeom>
          <a:solidFill>
            <a:srgbClr val="FFFFFF"/>
          </a:solidFill>
          <a:ln w="3175" cap="sq">
            <a:solidFill>
              <a:srgbClr val="DDDDDD"/>
            </a:solidFill>
          </a:ln>
          <a:effectLst>
            <a:outerShdw blurRad="266760" dist="114042" dir="27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33" name="Picture 1"/>
          <p:cNvPicPr/>
          <p:nvPr/>
        </p:nvPicPr>
        <p:blipFill>
          <a:blip r:embed="rId3"/>
          <a:srcRect b="14204"/>
          <a:stretch/>
        </p:blipFill>
        <p:spPr>
          <a:xfrm rot="21480000">
            <a:off x="1137600" y="1003320"/>
            <a:ext cx="9915840" cy="4763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Freeform: Shape 8"/>
          <p:cNvSpPr/>
          <p:nvPr/>
        </p:nvSpPr>
        <p:spPr>
          <a:xfrm>
            <a:off x="484200" y="470880"/>
            <a:ext cx="4380480" cy="5891760"/>
          </a:xfrm>
          <a:custGeom>
            <a:avLst/>
            <a:gdLst/>
            <a:ahLst/>
            <a:cxnLst/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1702189627"/>
              </p:ext>
            </p:extLst>
          </p:nvPr>
        </p:nvGraphicFramePr>
        <p:xfrm>
          <a:off x="5194440" y="470880"/>
          <a:ext cx="651312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35" name="Picture 6"/>
          <p:cNvPicPr/>
          <p:nvPr/>
        </p:nvPicPr>
        <p:blipFill>
          <a:blip r:embed="rId8"/>
          <a:stretch/>
        </p:blipFill>
        <p:spPr>
          <a:xfrm>
            <a:off x="1144440" y="2259720"/>
            <a:ext cx="2687760" cy="2329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3906843404"/>
              </p:ext>
            </p:extLst>
          </p:nvPr>
        </p:nvGraphicFramePr>
        <p:xfrm>
          <a:off x="838080" y="434880"/>
          <a:ext cx="10515240" cy="574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Freeform: Shape 8"/>
          <p:cNvSpPr/>
          <p:nvPr/>
        </p:nvSpPr>
        <p:spPr>
          <a:xfrm>
            <a:off x="484200" y="470880"/>
            <a:ext cx="4380480" cy="5891760"/>
          </a:xfrm>
          <a:custGeom>
            <a:avLst/>
            <a:gdLst/>
            <a:ahLst/>
            <a:cxnLst/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chemeClr val="accent3"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355316453"/>
              </p:ext>
            </p:extLst>
          </p:nvPr>
        </p:nvGraphicFramePr>
        <p:xfrm>
          <a:off x="5194440" y="470880"/>
          <a:ext cx="651312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subTitle"/>
          </p:nvPr>
        </p:nvSpPr>
        <p:spPr>
          <a:xfrm>
            <a:off x="1980720" y="273240"/>
            <a:ext cx="8229240" cy="5308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marL="228600" indent="-228600" algn="ctr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</a:rPr>
              <a:t>Anil Potti -</a:t>
            </a:r>
            <a:endParaRPr lang="cs-CZ" sz="2800" b="0" strike="noStrike" spc="-1">
              <a:latin typeface="Arial"/>
            </a:endParaRPr>
          </a:p>
        </p:txBody>
      </p:sp>
      <p:pic>
        <p:nvPicPr>
          <p:cNvPr id="338" name="Picture 2"/>
          <p:cNvPicPr/>
          <p:nvPr/>
        </p:nvPicPr>
        <p:blipFill>
          <a:blip r:embed="rId3"/>
          <a:stretch/>
        </p:blipFill>
        <p:spPr>
          <a:xfrm>
            <a:off x="1523520" y="580680"/>
            <a:ext cx="9143640" cy="5653440"/>
          </a:xfrm>
          <a:prstGeom prst="rect">
            <a:avLst/>
          </a:prstGeom>
          <a:ln w="0">
            <a:noFill/>
          </a:ln>
        </p:spPr>
      </p:pic>
      <p:sp>
        <p:nvSpPr>
          <p:cNvPr id="339" name="TextBox 3"/>
          <p:cNvSpPr/>
          <p:nvPr/>
        </p:nvSpPr>
        <p:spPr>
          <a:xfrm>
            <a:off x="2693520" y="6321600"/>
            <a:ext cx="7041960" cy="54612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numCol="1" spcCol="1440" anchor="t">
            <a:no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Více info: https://ori.hhs.gov/content/case-summary-potti-anil</a:t>
            </a:r>
            <a:endParaRPr lang="cs-CZ" sz="164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2000"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Jak skandál změnil svět biomedicínského výzkumu založeného na omicsových datech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4075216633"/>
              </p:ext>
            </p:extLst>
          </p:nvPr>
        </p:nvGraphicFramePr>
        <p:xfrm>
          <a:off x="838080" y="1825560"/>
          <a:ext cx="10515240" cy="4350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Picture 2"/>
          <p:cNvPicPr/>
          <p:nvPr/>
        </p:nvPicPr>
        <p:blipFill>
          <a:blip r:embed="rId2"/>
          <a:srcRect t="4653" b="63887"/>
          <a:stretch/>
        </p:blipFill>
        <p:spPr>
          <a:xfrm>
            <a:off x="-548640" y="162720"/>
            <a:ext cx="13288680" cy="5409720"/>
          </a:xfrm>
          <a:prstGeom prst="rect">
            <a:avLst/>
          </a:prstGeom>
          <a:ln w="0">
            <a:noFill/>
          </a:ln>
        </p:spPr>
      </p:pic>
      <p:sp>
        <p:nvSpPr>
          <p:cNvPr id="342" name="Rectangle 3"/>
          <p:cNvSpPr/>
          <p:nvPr/>
        </p:nvSpPr>
        <p:spPr>
          <a:xfrm>
            <a:off x="1200240" y="6049080"/>
            <a:ext cx="9353160" cy="639000"/>
          </a:xfrm>
          <a:prstGeom prst="rect">
            <a:avLst/>
          </a:prstGeom>
          <a:noFill/>
          <a:ln w="0">
            <a:noFill/>
          </a:ln>
        </p:spPr>
        <p:style>
          <a:lnRef idx="2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144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cs-CZ" sz="1800" b="0" strike="noStrike" spc="-1">
                <a:solidFill>
                  <a:srgbClr val="000000"/>
                </a:solidFill>
                <a:latin typeface="TimesNewRomanPSMT"/>
              </a:rPr>
              <a:t>IOM (Institute of Medicine). 2012. </a:t>
            </a:r>
            <a:r>
              <a:rPr lang="cs-CZ" sz="1800" b="0" i="1" strike="noStrike" spc="-1">
                <a:solidFill>
                  <a:srgbClr val="000000"/>
                </a:solidFill>
                <a:latin typeface="TimesNewRomanPS"/>
              </a:rPr>
              <a:t>Evolution of Translational Omics: Lessons Learned and the Path Forward. </a:t>
            </a:r>
            <a:r>
              <a:rPr lang="cs-CZ" sz="1800" b="0" strike="noStrike" spc="-1">
                <a:solidFill>
                  <a:srgbClr val="000000"/>
                </a:solidFill>
                <a:latin typeface="TimesNewRomanPSMT"/>
              </a:rPr>
              <a:t>Washington, DC: The National Academies Press. </a:t>
            </a:r>
            <a:endParaRPr lang="cs-CZ" sz="18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Freeform: Shape 20"/>
          <p:cNvSpPr/>
          <p:nvPr/>
        </p:nvSpPr>
        <p:spPr>
          <a:xfrm>
            <a:off x="484200" y="470880"/>
            <a:ext cx="4380480" cy="5891760"/>
          </a:xfrm>
          <a:custGeom>
            <a:avLst/>
            <a:gdLst/>
            <a:ahLst/>
            <a:cxnLst/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4" name="PlaceHolder 1"/>
          <p:cNvSpPr>
            <a:spLocks noGrp="1"/>
          </p:cNvSpPr>
          <p:nvPr>
            <p:ph type="title"/>
          </p:nvPr>
        </p:nvSpPr>
        <p:spPr>
          <a:xfrm>
            <a:off x="862920" y="1011960"/>
            <a:ext cx="3415680" cy="4795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</a:rPr>
              <a:t>IOM komise:</a:t>
            </a:r>
            <a:br/>
            <a:r>
              <a:rPr lang="cs-CZ" sz="4400" b="1" strike="noStrike" spc="-1">
                <a:solidFill>
                  <a:srgbClr val="FFFFFF"/>
                </a:solidFill>
                <a:latin typeface="Calibri Light"/>
              </a:rPr>
              <a:t>Specifika testů založených na omics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3674416774"/>
              </p:ext>
            </p:extLst>
          </p:nvPr>
        </p:nvGraphicFramePr>
        <p:xfrm>
          <a:off x="5194440" y="470880"/>
          <a:ext cx="651312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Down Arrow 7"/>
          <p:cNvSpPr/>
          <p:nvPr/>
        </p:nvSpPr>
        <p:spPr>
          <a:xfrm rot="16200000">
            <a:off x="1288440" y="381600"/>
            <a:ext cx="2199960" cy="3342240"/>
          </a:xfrm>
          <a:prstGeom prst="downArrow">
            <a:avLst>
              <a:gd name="adj1" fmla="val 100000"/>
              <a:gd name="adj2" fmla="val 15788"/>
            </a:avLst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6" name="PlaceHolder 1"/>
          <p:cNvSpPr>
            <a:spLocks noGrp="1"/>
          </p:cNvSpPr>
          <p:nvPr>
            <p:ph type="title"/>
          </p:nvPr>
        </p:nvSpPr>
        <p:spPr>
          <a:xfrm>
            <a:off x="966960" y="1204200"/>
            <a:ext cx="2669040" cy="17809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5000"/>
          </a:bodyPr>
          <a:lstStyle/>
          <a:p>
            <a:pPr>
              <a:lnSpc>
                <a:spcPct val="90000"/>
              </a:lnSpc>
              <a:buNone/>
            </a:pPr>
            <a:r>
              <a:rPr lang="cs-CZ" sz="2700" b="0" strike="noStrike" spc="-1">
                <a:solidFill>
                  <a:srgbClr val="FFFFFF"/>
                </a:solidFill>
                <a:latin typeface="Calibri Light"/>
              </a:rPr>
              <a:t>Absence jasného biologického odůvodnění testů omics biomarkerů</a:t>
            </a:r>
            <a:endParaRPr lang="cs-CZ" sz="27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9" name="Diagram9"/>
          <p:cNvGraphicFramePr/>
          <p:nvPr>
            <p:extLst>
              <p:ext uri="{D42A27DB-BD31-4B8C-83A1-F6EECF244321}">
                <p14:modId xmlns:p14="http://schemas.microsoft.com/office/powerpoint/2010/main" val="2940211484"/>
              </p:ext>
            </p:extLst>
          </p:nvPr>
        </p:nvGraphicFramePr>
        <p:xfrm>
          <a:off x="4662360" y="952560"/>
          <a:ext cx="6903720" cy="4828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Freeform: Shape 9"/>
          <p:cNvSpPr/>
          <p:nvPr/>
        </p:nvSpPr>
        <p:spPr>
          <a:xfrm>
            <a:off x="484200" y="470880"/>
            <a:ext cx="4380480" cy="5891760"/>
          </a:xfrm>
          <a:custGeom>
            <a:avLst/>
            <a:gdLst/>
            <a:ahLst/>
            <a:cxnLst/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chemeClr val="accent3">
              <a:hueOff val="0"/>
              <a:satOff val="0"/>
              <a:lumOff val="0"/>
              <a:alphaOff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862920" y="1011960"/>
            <a:ext cx="3415680" cy="4795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96000"/>
          </a:bodyPr>
          <a:lstStyle/>
          <a:p>
            <a:pPr>
              <a:lnSpc>
                <a:spcPct val="90000"/>
              </a:lnSpc>
              <a:buNone/>
            </a:pPr>
            <a:r>
              <a:rPr lang="cs-CZ" sz="4100" b="0" strike="noStrike" spc="-1">
                <a:solidFill>
                  <a:srgbClr val="FFFFFF"/>
                </a:solidFill>
                <a:latin typeface="Calibri Light"/>
              </a:rPr>
              <a:t>Absence jasného biologického odůvodnění testů omics biomarkerů – proč je to problém</a:t>
            </a:r>
            <a:endParaRPr lang="cs-CZ" sz="41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0" name="Diagram10"/>
          <p:cNvGraphicFramePr/>
          <p:nvPr>
            <p:extLst>
              <p:ext uri="{D42A27DB-BD31-4B8C-83A1-F6EECF244321}">
                <p14:modId xmlns:p14="http://schemas.microsoft.com/office/powerpoint/2010/main" val="2323130156"/>
              </p:ext>
            </p:extLst>
          </p:nvPr>
        </p:nvGraphicFramePr>
        <p:xfrm>
          <a:off x="5194440" y="470880"/>
          <a:ext cx="651312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AFBEA-D0F5-18EC-9B19-9B37C69E6AB3}"/>
              </a:ext>
            </a:extLst>
          </p:cNvPr>
          <p:cNvSpPr/>
          <p:nvPr/>
        </p:nvSpPr>
        <p:spPr>
          <a:xfrm>
            <a:off x="296707" y="231971"/>
            <a:ext cx="5653635" cy="83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3168F8-9996-94C8-E77A-7A6C0E5DD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8032" y="183611"/>
            <a:ext cx="10515240" cy="414807"/>
          </a:xfrm>
        </p:spPr>
        <p:txBody>
          <a:bodyPr/>
          <a:lstStyle/>
          <a:p>
            <a:r>
              <a:rPr lang="en-US" sz="3600" dirty="0">
                <a:ea typeface="+mj-lt"/>
                <a:cs typeface="+mj-lt"/>
              </a:rPr>
              <a:t>Data </a:t>
            </a:r>
            <a:r>
              <a:rPr lang="en-US" sz="3600" err="1">
                <a:ea typeface="+mj-lt"/>
                <a:cs typeface="+mj-lt"/>
              </a:rPr>
              <a:t>vysoce</a:t>
            </a:r>
            <a:r>
              <a:rPr lang="en-US" sz="3600" dirty="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výkonných</a:t>
            </a:r>
            <a:r>
              <a:rPr lang="en-US" sz="3600" dirty="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molekulárních</a:t>
            </a:r>
            <a:r>
              <a:rPr lang="en-US" sz="3600" dirty="0">
                <a:ea typeface="+mj-lt"/>
                <a:cs typeface="+mj-lt"/>
              </a:rPr>
              <a:t> </a:t>
            </a:r>
            <a:r>
              <a:rPr lang="en-US" sz="3600" err="1">
                <a:ea typeface="+mj-lt"/>
                <a:cs typeface="+mj-lt"/>
              </a:rPr>
              <a:t>metod</a:t>
            </a:r>
            <a:endParaRPr lang="en-US" sz="3600"/>
          </a:p>
        </p:txBody>
      </p:sp>
      <p:pic>
        <p:nvPicPr>
          <p:cNvPr id="3" name="Picture 2" descr="A cartoon of a group of men&#10;&#10;Description automatically generated">
            <a:extLst>
              <a:ext uri="{FF2B5EF4-FFF2-40B4-BE49-F238E27FC236}">
                <a16:creationId xmlns:a16="http://schemas.microsoft.com/office/drawing/2014/main" id="{CF435161-4D55-233D-0CC9-4C58B13BB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657225"/>
            <a:ext cx="8191500" cy="554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00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Freeform: Shape 9"/>
          <p:cNvSpPr/>
          <p:nvPr/>
        </p:nvSpPr>
        <p:spPr>
          <a:xfrm>
            <a:off x="484200" y="470880"/>
            <a:ext cx="4380480" cy="5891760"/>
          </a:xfrm>
          <a:custGeom>
            <a:avLst/>
            <a:gdLst/>
            <a:ahLst/>
            <a:cxnLst/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0" name="PlaceHolder 1"/>
          <p:cNvSpPr>
            <a:spLocks noGrp="1"/>
          </p:cNvSpPr>
          <p:nvPr>
            <p:ph type="title"/>
          </p:nvPr>
        </p:nvSpPr>
        <p:spPr>
          <a:xfrm>
            <a:off x="862920" y="1011960"/>
            <a:ext cx="3415680" cy="4795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</a:rPr>
              <a:t>Problém (ne) sdílení komplexních datových souborů a výpočetních modelů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1" name="Diagram11"/>
          <p:cNvGraphicFramePr/>
          <p:nvPr>
            <p:extLst>
              <p:ext uri="{D42A27DB-BD31-4B8C-83A1-F6EECF244321}">
                <p14:modId xmlns:p14="http://schemas.microsoft.com/office/powerpoint/2010/main" val="124043586"/>
              </p:ext>
            </p:extLst>
          </p:nvPr>
        </p:nvGraphicFramePr>
        <p:xfrm>
          <a:off x="5194440" y="470880"/>
          <a:ext cx="651312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Rectangle 72"/>
          <p:cNvSpPr/>
          <p:nvPr/>
        </p:nvSpPr>
        <p:spPr>
          <a:xfrm>
            <a:off x="378000" y="343440"/>
            <a:ext cx="11438280" cy="1843920"/>
          </a:xfrm>
          <a:prstGeom prst="rect">
            <a:avLst/>
          </a:prstGeom>
          <a:solidFill>
            <a:schemeClr val="accent4">
              <a:hueOff val="0"/>
              <a:satOff val="0"/>
              <a:lumOff val="0"/>
              <a:alphaOff val="0"/>
            </a:schemeClr>
          </a:solidFill>
          <a:ln w="127000" cap="sq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2" name="PlaceHolder 1"/>
          <p:cNvSpPr>
            <a:spLocks noGrp="1"/>
          </p:cNvSpPr>
          <p:nvPr>
            <p:ph type="title"/>
          </p:nvPr>
        </p:nvSpPr>
        <p:spPr>
          <a:xfrm>
            <a:off x="525960" y="466560"/>
            <a:ext cx="11139480" cy="93024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000" b="0" strike="noStrike" spc="-1">
                <a:solidFill>
                  <a:srgbClr val="FFFFFF"/>
                </a:solidFill>
                <a:latin typeface="Calibri Light"/>
              </a:rPr>
              <a:t>Doporučení IOM komise pro vývoj testů založených na omicsových datech</a:t>
            </a:r>
            <a:endParaRPr lang="cs-CZ" sz="30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3" name="Straight Connector 73"/>
          <p:cNvSpPr/>
          <p:nvPr/>
        </p:nvSpPr>
        <p:spPr>
          <a:xfrm>
            <a:off x="2209680" y="1448280"/>
            <a:ext cx="7772400" cy="360"/>
          </a:xfrm>
          <a:prstGeom prst="line">
            <a:avLst/>
          </a:prstGeom>
          <a:ln w="22225">
            <a:solidFill>
              <a:srgbClr val="5B9BD5">
                <a:hueOff val="-6758543"/>
                <a:satOff val="-17419"/>
                <a:lumOff val="-11765"/>
                <a:alphaOff val="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354" name="Picture 1" descr="page19image1832064"/>
          <p:cNvPicPr/>
          <p:nvPr/>
        </p:nvPicPr>
        <p:blipFill>
          <a:blip r:embed="rId2"/>
          <a:stretch/>
        </p:blipFill>
        <p:spPr>
          <a:xfrm rot="5400000">
            <a:off x="4069800" y="-1043280"/>
            <a:ext cx="3997440" cy="111042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Rectangle 8"/>
          <p:cNvSpPr/>
          <p:nvPr/>
        </p:nvSpPr>
        <p:spPr>
          <a:xfrm>
            <a:off x="0" y="0"/>
            <a:ext cx="12191760" cy="685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6" name="Rectangle 10"/>
          <p:cNvSpPr/>
          <p:nvPr/>
        </p:nvSpPr>
        <p:spPr>
          <a:xfrm>
            <a:off x="0" y="0"/>
            <a:ext cx="2013120" cy="685764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357" name="Text Box 1"/>
          <p:cNvSpPr/>
          <p:nvPr/>
        </p:nvSpPr>
        <p:spPr>
          <a:xfrm>
            <a:off x="640080" y="2074320"/>
            <a:ext cx="2751840" cy="2709000"/>
          </a:xfrm>
          <a:prstGeom prst="ellipse">
            <a:avLst/>
          </a:prstGeom>
          <a:solidFill>
            <a:srgbClr val="262626"/>
          </a:solidFill>
          <a:ln w="174625">
            <a:solidFill>
              <a:srgbClr val="262626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spcAft>
                <a:spcPts val="601"/>
              </a:spcAft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2600" b="0" strike="noStrike" spc="-1">
                <a:solidFill>
                  <a:srgbClr val="FFFFFF"/>
                </a:solidFill>
                <a:latin typeface="Calibri Light"/>
              </a:rPr>
              <a:t>Jak se hledá potenciální biomarker v omics datech</a:t>
            </a:r>
            <a:endParaRPr lang="cs-CZ" sz="2600" b="0" strike="noStrike" spc="-1">
              <a:latin typeface="Arial"/>
            </a:endParaRPr>
          </a:p>
        </p:txBody>
      </p:sp>
      <p:grpSp>
        <p:nvGrpSpPr>
          <p:cNvPr id="358" name="Group 11"/>
          <p:cNvGrpSpPr/>
          <p:nvPr/>
        </p:nvGrpSpPr>
        <p:grpSpPr>
          <a:xfrm>
            <a:off x="3623400" y="326160"/>
            <a:ext cx="8337240" cy="5935320"/>
            <a:chOff x="3623400" y="326160"/>
            <a:chExt cx="8337240" cy="5935320"/>
          </a:xfrm>
        </p:grpSpPr>
        <p:sp>
          <p:nvSpPr>
            <p:cNvPr id="359" name="Text Box 5"/>
            <p:cNvSpPr/>
            <p:nvPr/>
          </p:nvSpPr>
          <p:spPr>
            <a:xfrm>
              <a:off x="3623400" y="3639240"/>
              <a:ext cx="1317240" cy="63612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noAutofit/>
            </a:bodyPr>
            <a:lstStyle/>
            <a:p>
              <a:pPr algn="ctr"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cs-CZ" sz="1200" b="0" strike="noStrike" spc="-1">
                  <a:solidFill>
                    <a:srgbClr val="000000"/>
                  </a:solidFill>
                  <a:latin typeface="Arial"/>
                  <a:ea typeface="Droid Sans Fallback"/>
                </a:rPr>
                <a:t>Kontrola kvality</a:t>
              </a:r>
              <a:endParaRPr lang="cs-CZ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cs-CZ" sz="1200" b="0" strike="noStrike" spc="-1">
                  <a:solidFill>
                    <a:srgbClr val="000000"/>
                  </a:solidFill>
                  <a:latin typeface="Arial"/>
                  <a:ea typeface="Droid Sans Fallback"/>
                </a:rPr>
                <a:t>Normalizace</a:t>
              </a:r>
              <a:endParaRPr lang="cs-CZ" sz="1200" b="0" strike="noStrike" spc="-1">
                <a:latin typeface="Arial"/>
              </a:endParaRPr>
            </a:p>
            <a:p>
              <a:pPr algn="ctr">
                <a:lnSpc>
                  <a:spcPct val="100000"/>
                </a:lnSpc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cs-CZ" sz="1200" b="0" strike="noStrike" spc="-1">
                  <a:solidFill>
                    <a:srgbClr val="000000"/>
                  </a:solidFill>
                  <a:latin typeface="Arial"/>
                  <a:ea typeface="Droid Sans Fallback"/>
                </a:rPr>
                <a:t>Sumarizace</a:t>
              </a:r>
              <a:endParaRPr lang="cs-CZ" sz="1200" b="0" strike="noStrike" spc="-1">
                <a:latin typeface="Arial"/>
              </a:endParaRPr>
            </a:p>
          </p:txBody>
        </p:sp>
        <p:grpSp>
          <p:nvGrpSpPr>
            <p:cNvPr id="360" name="Group 13"/>
            <p:cNvGrpSpPr/>
            <p:nvPr/>
          </p:nvGrpSpPr>
          <p:grpSpPr>
            <a:xfrm>
              <a:off x="3756960" y="326160"/>
              <a:ext cx="8203680" cy="5935320"/>
              <a:chOff x="3756960" y="326160"/>
              <a:chExt cx="8203680" cy="5935320"/>
            </a:xfrm>
          </p:grpSpPr>
          <p:sp>
            <p:nvSpPr>
              <p:cNvPr id="361" name="Rectangle 3"/>
              <p:cNvSpPr/>
              <p:nvPr/>
            </p:nvSpPr>
            <p:spPr>
              <a:xfrm>
                <a:off x="3786840" y="326160"/>
                <a:ext cx="210132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Biologická otázka 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(hypotéza)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362" name="Rectangle 4"/>
              <p:cNvSpPr/>
              <p:nvPr/>
            </p:nvSpPr>
            <p:spPr>
              <a:xfrm>
                <a:off x="3786840" y="3073680"/>
                <a:ext cx="2101320" cy="45540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 matic základních dat 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(jedna pro každý z N vzorků)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363" name="Text Box 7"/>
              <p:cNvSpPr/>
              <p:nvPr/>
            </p:nvSpPr>
            <p:spPr>
              <a:xfrm>
                <a:off x="3805920" y="1985040"/>
                <a:ext cx="2082600" cy="63612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Provedení experimentu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(hybridizace mikročipů, </a:t>
                </a:r>
                <a:endParaRPr lang="cs-CZ" sz="12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hmotnostní spektrometrie...)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364" name="Text Box 8"/>
              <p:cNvSpPr/>
              <p:nvPr/>
            </p:nvSpPr>
            <p:spPr>
              <a:xfrm>
                <a:off x="4088520" y="1355040"/>
                <a:ext cx="1485720" cy="41868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2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Dizajn experimentu</a:t>
                </a:r>
                <a:endParaRPr lang="cs-CZ" sz="1200" b="0" strike="noStrike" spc="-1">
                  <a:latin typeface="Arial"/>
                </a:endParaRPr>
              </a:p>
            </p:txBody>
          </p:sp>
          <p:sp>
            <p:nvSpPr>
              <p:cNvPr id="365" name="Rectangle 11"/>
              <p:cNvSpPr/>
              <p:nvPr/>
            </p:nvSpPr>
            <p:spPr>
              <a:xfrm>
                <a:off x="7222320" y="334080"/>
                <a:ext cx="1168200" cy="501120"/>
              </a:xfrm>
              <a:prstGeom prst="rect">
                <a:avLst/>
              </a:prstGeom>
              <a:solidFill>
                <a:srgbClr val="FFFF99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Objevování skupin?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(Shlukování)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66" name="Rectangle 12"/>
              <p:cNvSpPr/>
              <p:nvPr/>
            </p:nvSpPr>
            <p:spPr>
              <a:xfrm>
                <a:off x="7403400" y="1451880"/>
                <a:ext cx="1168200" cy="501120"/>
              </a:xfrm>
              <a:prstGeom prst="rect">
                <a:avLst/>
              </a:prstGeom>
              <a:solidFill>
                <a:srgbClr val="CFE7F5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Porovnání skupin?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(Testování)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67" name="Rectangle 13"/>
              <p:cNvSpPr/>
              <p:nvPr/>
            </p:nvSpPr>
            <p:spPr>
              <a:xfrm>
                <a:off x="7403400" y="2602800"/>
                <a:ext cx="1186920" cy="501120"/>
              </a:xfrm>
              <a:prstGeom prst="rect">
                <a:avLst/>
              </a:prstGeom>
              <a:solidFill>
                <a:srgbClr val="FFCC99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Predikce skupin?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(Klasifikace)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68" name="AutoShape 14"/>
              <p:cNvSpPr/>
              <p:nvPr/>
            </p:nvSpPr>
            <p:spPr>
              <a:xfrm>
                <a:off x="6109560" y="4823640"/>
                <a:ext cx="272520" cy="1095120"/>
              </a:xfrm>
              <a:prstGeom prst="rightBrace">
                <a:avLst>
                  <a:gd name="adj1" fmla="val 33430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69" name="Rectangle 15"/>
              <p:cNvSpPr/>
              <p:nvPr/>
            </p:nvSpPr>
            <p:spPr>
              <a:xfrm>
                <a:off x="7403400" y="3758400"/>
                <a:ext cx="1263240" cy="501120"/>
              </a:xfrm>
              <a:prstGeom prst="rect">
                <a:avLst/>
              </a:prstGeom>
              <a:solidFill>
                <a:srgbClr val="3DEB3D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Analýza přežití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70" name="Rectangle 16"/>
              <p:cNvSpPr/>
              <p:nvPr/>
            </p:nvSpPr>
            <p:spPr>
              <a:xfrm>
                <a:off x="7389000" y="4563360"/>
                <a:ext cx="136980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Analýza časových řad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71" name="Rectangle 17"/>
              <p:cNvSpPr/>
              <p:nvPr/>
            </p:nvSpPr>
            <p:spPr>
              <a:xfrm>
                <a:off x="10495800" y="334080"/>
                <a:ext cx="136980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85680" tIns="42480" rIns="85680" bIns="4248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Charakterizace nových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skupin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72" name="AutoShape 18"/>
              <p:cNvSpPr/>
              <p:nvPr/>
            </p:nvSpPr>
            <p:spPr>
              <a:xfrm flipV="1">
                <a:off x="6109560" y="583200"/>
                <a:ext cx="1112400" cy="5336640"/>
              </a:xfrm>
              <a:prstGeom prst="bentConnector3">
                <a:avLst>
                  <a:gd name="adj1" fmla="val 36840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3" name="Rectangle 19"/>
              <p:cNvSpPr/>
              <p:nvPr/>
            </p:nvSpPr>
            <p:spPr>
              <a:xfrm>
                <a:off x="9070200" y="4563360"/>
                <a:ext cx="136980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List genů 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se stejným profilem</a:t>
                </a:r>
                <a:endParaRPr lang="cs-CZ" sz="10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změn exprese v čase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74" name="AutoShape 20"/>
              <p:cNvSpPr/>
              <p:nvPr/>
            </p:nvSpPr>
            <p:spPr>
              <a:xfrm>
                <a:off x="8759160" y="4814280"/>
                <a:ext cx="310680" cy="108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5" name="AutoShape 21"/>
              <p:cNvSpPr/>
              <p:nvPr/>
            </p:nvSpPr>
            <p:spPr>
              <a:xfrm rot="5400000">
                <a:off x="9797760" y="3432960"/>
                <a:ext cx="272520" cy="3596760"/>
              </a:xfrm>
              <a:prstGeom prst="rightBrace">
                <a:avLst>
                  <a:gd name="adj1" fmla="val 109787"/>
                  <a:gd name="adj2" fmla="val 50000"/>
                </a:avLst>
              </a:prstGeom>
              <a:noFill/>
              <a:ln w="9360" cap="sq">
                <a:solidFill>
                  <a:srgbClr val="80808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76" name="Rectangle 22"/>
              <p:cNvSpPr/>
              <p:nvPr/>
            </p:nvSpPr>
            <p:spPr>
              <a:xfrm>
                <a:off x="7258680" y="5760360"/>
                <a:ext cx="108396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Interpretace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77" name="Rectangle 23"/>
              <p:cNvSpPr/>
              <p:nvPr/>
            </p:nvSpPr>
            <p:spPr>
              <a:xfrm>
                <a:off x="8813160" y="5760360"/>
                <a:ext cx="993240" cy="501120"/>
              </a:xfrm>
              <a:prstGeom prst="rect">
                <a:avLst/>
              </a:prstGeom>
              <a:solidFill>
                <a:srgbClr val="FF0000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1" strike="noStrike" spc="-1">
                    <a:solidFill>
                      <a:srgbClr val="FFFFFF"/>
                    </a:solidFill>
                    <a:latin typeface="Arial"/>
                    <a:ea typeface="Droid Sans Fallback"/>
                  </a:rPr>
                  <a:t>Validace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78" name="Rectangle 24"/>
              <p:cNvSpPr/>
              <p:nvPr/>
            </p:nvSpPr>
            <p:spPr>
              <a:xfrm>
                <a:off x="10276560" y="5760360"/>
                <a:ext cx="993240" cy="501120"/>
              </a:xfrm>
              <a:prstGeom prst="rect">
                <a:avLst/>
              </a:prstGeom>
              <a:solidFill>
                <a:srgbClr val="FFFFFF"/>
              </a:solidFill>
              <a:ln w="9360" cap="sq">
                <a:solidFill>
                  <a:srgbClr val="00000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wrap="none"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0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Publikace</a:t>
                </a:r>
                <a:endParaRPr lang="cs-CZ" sz="1000" b="0" strike="noStrike" spc="-1">
                  <a:latin typeface="Arial"/>
                </a:endParaRPr>
              </a:p>
            </p:txBody>
          </p:sp>
          <p:sp>
            <p:nvSpPr>
              <p:cNvPr id="379" name="AutoShape 25"/>
              <p:cNvSpPr/>
              <p:nvPr/>
            </p:nvSpPr>
            <p:spPr>
              <a:xfrm>
                <a:off x="8343000" y="6010920"/>
                <a:ext cx="469440" cy="108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0" name="AutoShape 26"/>
              <p:cNvSpPr/>
              <p:nvPr/>
            </p:nvSpPr>
            <p:spPr>
              <a:xfrm>
                <a:off x="9806760" y="6010920"/>
                <a:ext cx="469440" cy="108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triangl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1" name="AutoShape 27"/>
              <p:cNvSpPr/>
              <p:nvPr/>
            </p:nvSpPr>
            <p:spPr>
              <a:xfrm>
                <a:off x="3763080" y="5330160"/>
                <a:ext cx="225216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254250" h="865187">
                    <a:moveTo>
                      <a:pt x="0" y="0"/>
                    </a:moveTo>
                    <a:lnTo>
                      <a:pt x="2254250" y="0"/>
                    </a:lnTo>
                    <a:lnTo>
                      <a:pt x="2254250" y="865187"/>
                    </a:lnTo>
                    <a:lnTo>
                      <a:pt x="0" y="865187"/>
                    </a:lnTo>
                    <a:lnTo>
                      <a:pt x="0" y="0"/>
                    </a:lnTo>
                    <a:close/>
                    <a:moveTo>
                      <a:pt x="72503" y="72503"/>
                    </a:moveTo>
                    <a:lnTo>
                      <a:pt x="72503" y="792684"/>
                    </a:lnTo>
                    <a:lnTo>
                      <a:pt x="2181747" y="792684"/>
                    </a:lnTo>
                    <a:lnTo>
                      <a:pt x="2181747" y="72503"/>
                    </a:lnTo>
                    <a:lnTo>
                      <a:pt x="72503" y="72503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cs-CZ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Matice informací o vzorcích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 x P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(např. klinická data v medicíně)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382" name="AutoShape 28"/>
              <p:cNvSpPr/>
              <p:nvPr/>
            </p:nvSpPr>
            <p:spPr>
              <a:xfrm>
                <a:off x="3756960" y="4339440"/>
                <a:ext cx="2258640" cy="863280"/>
              </a:xfrm>
              <a:custGeom>
                <a:avLst/>
                <a:gdLst/>
                <a:ahLst/>
                <a:cxnLst/>
                <a:rect l="l" t="t" r="r" b="b"/>
                <a:pathLst>
                  <a:path w="2260600" h="754062">
                    <a:moveTo>
                      <a:pt x="0" y="0"/>
                    </a:moveTo>
                    <a:lnTo>
                      <a:pt x="2260600" y="0"/>
                    </a:lnTo>
                    <a:lnTo>
                      <a:pt x="2260600" y="754062"/>
                    </a:lnTo>
                    <a:lnTo>
                      <a:pt x="0" y="754062"/>
                    </a:lnTo>
                    <a:lnTo>
                      <a:pt x="0" y="0"/>
                    </a:lnTo>
                    <a:close/>
                    <a:moveTo>
                      <a:pt x="63190" y="63190"/>
                    </a:moveTo>
                    <a:lnTo>
                      <a:pt x="63190" y="690872"/>
                    </a:lnTo>
                    <a:lnTo>
                      <a:pt x="2197410" y="690872"/>
                    </a:lnTo>
                    <a:lnTo>
                      <a:pt x="2197410" y="63190"/>
                    </a:lnTo>
                    <a:lnTo>
                      <a:pt x="63190" y="63190"/>
                    </a:lnTo>
                    <a:close/>
                  </a:path>
                </a:pathLst>
              </a:custGeom>
              <a:solidFill>
                <a:srgbClr val="00B8FF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endParaRPr lang="cs-CZ" sz="18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Finální datová matice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 vzorků a K genů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(proteinů)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383" name="AutoShape 30"/>
              <p:cNvSpPr/>
              <p:nvPr/>
            </p:nvSpPr>
            <p:spPr>
              <a:xfrm rot="10800000" flipH="1">
                <a:off x="6382800" y="1702800"/>
                <a:ext cx="1020240" cy="3668400"/>
              </a:xfrm>
              <a:prstGeom prst="bentConnector3">
                <a:avLst>
                  <a:gd name="adj1" fmla="val 2840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4" name="AutoShape 31"/>
              <p:cNvSpPr/>
              <p:nvPr/>
            </p:nvSpPr>
            <p:spPr>
              <a:xfrm flipV="1">
                <a:off x="6382440" y="2836440"/>
                <a:ext cx="1018800" cy="2518920"/>
              </a:xfrm>
              <a:prstGeom prst="bentConnector3">
                <a:avLst>
                  <a:gd name="adj1" fmla="val 43821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5" name="AutoShape 32"/>
              <p:cNvSpPr/>
              <p:nvPr/>
            </p:nvSpPr>
            <p:spPr>
              <a:xfrm rot="10800000" flipH="1">
                <a:off x="6383160" y="4009320"/>
                <a:ext cx="1020240" cy="1361880"/>
              </a:xfrm>
              <a:prstGeom prst="bentConnector3">
                <a:avLst>
                  <a:gd name="adj1" fmla="val 59153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6" name="AutoShape 33"/>
              <p:cNvSpPr/>
              <p:nvPr/>
            </p:nvSpPr>
            <p:spPr>
              <a:xfrm flipV="1">
                <a:off x="6514200" y="4812480"/>
                <a:ext cx="874440" cy="555120"/>
              </a:xfrm>
              <a:prstGeom prst="bentConnector3">
                <a:avLst>
                  <a:gd name="adj1" fmla="val 6955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87" name="AutoShape 34"/>
              <p:cNvSpPr/>
              <p:nvPr/>
            </p:nvSpPr>
            <p:spPr>
              <a:xfrm>
                <a:off x="8800200" y="335880"/>
                <a:ext cx="1447560" cy="506160"/>
              </a:xfrm>
              <a:custGeom>
                <a:avLst/>
                <a:gdLst/>
                <a:ahLst/>
                <a:cxnLst/>
                <a:rect l="l" t="t" r="r" b="b"/>
                <a:pathLst>
                  <a:path w="1449387" h="508000">
                    <a:moveTo>
                      <a:pt x="0" y="0"/>
                    </a:moveTo>
                    <a:lnTo>
                      <a:pt x="1449387" y="0"/>
                    </a:lnTo>
                    <a:lnTo>
                      <a:pt x="1449387" y="508000"/>
                    </a:lnTo>
                    <a:lnTo>
                      <a:pt x="0" y="508000"/>
                    </a:lnTo>
                    <a:lnTo>
                      <a:pt x="0" y="0"/>
                    </a:lnTo>
                    <a:close/>
                    <a:moveTo>
                      <a:pt x="42570" y="42570"/>
                    </a:moveTo>
                    <a:lnTo>
                      <a:pt x="42570" y="465430"/>
                    </a:lnTo>
                    <a:lnTo>
                      <a:pt x="1406817" y="465430"/>
                    </a:lnTo>
                    <a:lnTo>
                      <a:pt x="1406817" y="42570"/>
                    </a:lnTo>
                    <a:lnTo>
                      <a:pt x="42570" y="42570"/>
                    </a:lnTo>
                    <a:close/>
                  </a:path>
                </a:pathLst>
              </a:custGeom>
              <a:solidFill>
                <a:srgbClr val="FFFF99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Nové skupiny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genů nebo vzorků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388" name="AutoShape 35"/>
              <p:cNvSpPr/>
              <p:nvPr/>
            </p:nvSpPr>
            <p:spPr>
              <a:xfrm>
                <a:off x="9006480" y="1347120"/>
                <a:ext cx="1765080" cy="717120"/>
              </a:xfrm>
              <a:custGeom>
                <a:avLst/>
                <a:gdLst/>
                <a:ahLst/>
                <a:cxnLst/>
                <a:rect l="l" t="t" r="r" b="b"/>
                <a:pathLst>
                  <a:path w="1767681" h="719138">
                    <a:moveTo>
                      <a:pt x="0" y="0"/>
                    </a:moveTo>
                    <a:lnTo>
                      <a:pt x="1767681" y="0"/>
                    </a:lnTo>
                    <a:lnTo>
                      <a:pt x="1767681" y="719138"/>
                    </a:lnTo>
                    <a:lnTo>
                      <a:pt x="0" y="719138"/>
                    </a:lnTo>
                    <a:lnTo>
                      <a:pt x="0" y="0"/>
                    </a:lnTo>
                    <a:close/>
                    <a:moveTo>
                      <a:pt x="60264" y="60264"/>
                    </a:moveTo>
                    <a:lnTo>
                      <a:pt x="60264" y="658874"/>
                    </a:lnTo>
                    <a:lnTo>
                      <a:pt x="1707417" y="658874"/>
                    </a:lnTo>
                    <a:lnTo>
                      <a:pt x="1707417" y="60264"/>
                    </a:lnTo>
                    <a:lnTo>
                      <a:pt x="60264" y="60264"/>
                    </a:lnTo>
                    <a:close/>
                  </a:path>
                </a:pathLst>
              </a:custGeom>
              <a:solidFill>
                <a:srgbClr val="D2D2F4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t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List genů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 odlišnou expresí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mezi skupinami vzorků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389" name="AutoShape 36"/>
              <p:cNvSpPr/>
              <p:nvPr/>
            </p:nvSpPr>
            <p:spPr>
              <a:xfrm>
                <a:off x="9035280" y="2475720"/>
                <a:ext cx="1738080" cy="753840"/>
              </a:xfrm>
              <a:custGeom>
                <a:avLst/>
                <a:gdLst/>
                <a:ahLst/>
                <a:cxnLst/>
                <a:rect l="l" t="t" r="r" b="b"/>
                <a:pathLst>
                  <a:path w="1739105" h="754936">
                    <a:moveTo>
                      <a:pt x="0" y="0"/>
                    </a:moveTo>
                    <a:lnTo>
                      <a:pt x="1739105" y="0"/>
                    </a:lnTo>
                    <a:lnTo>
                      <a:pt x="1739105" y="754936"/>
                    </a:lnTo>
                    <a:lnTo>
                      <a:pt x="0" y="754936"/>
                    </a:lnTo>
                    <a:lnTo>
                      <a:pt x="0" y="0"/>
                    </a:lnTo>
                    <a:close/>
                    <a:moveTo>
                      <a:pt x="63264" y="63264"/>
                    </a:moveTo>
                    <a:lnTo>
                      <a:pt x="63264" y="691672"/>
                    </a:lnTo>
                    <a:lnTo>
                      <a:pt x="1675841" y="691672"/>
                    </a:lnTo>
                    <a:lnTo>
                      <a:pt x="1675841" y="63264"/>
                    </a:lnTo>
                    <a:lnTo>
                      <a:pt x="63264" y="63264"/>
                    </a:lnTo>
                    <a:close/>
                  </a:path>
                </a:pathLst>
              </a:custGeom>
              <a:solidFill>
                <a:srgbClr val="FFCC99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Klasifikační pravidlo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využívající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0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genovou expresi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390" name="AutoShape 37"/>
              <p:cNvSpPr/>
              <p:nvPr/>
            </p:nvSpPr>
            <p:spPr>
              <a:xfrm>
                <a:off x="9065520" y="3726720"/>
                <a:ext cx="1706040" cy="571320"/>
              </a:xfrm>
              <a:custGeom>
                <a:avLst/>
                <a:gdLst/>
                <a:ahLst/>
                <a:cxnLst/>
                <a:rect l="l" t="t" r="r" b="b"/>
                <a:pathLst>
                  <a:path w="1708943" h="573087">
                    <a:moveTo>
                      <a:pt x="0" y="0"/>
                    </a:moveTo>
                    <a:lnTo>
                      <a:pt x="1708943" y="0"/>
                    </a:lnTo>
                    <a:lnTo>
                      <a:pt x="1708943" y="573087"/>
                    </a:lnTo>
                    <a:lnTo>
                      <a:pt x="0" y="573087"/>
                    </a:lnTo>
                    <a:lnTo>
                      <a:pt x="0" y="0"/>
                    </a:lnTo>
                    <a:close/>
                    <a:moveTo>
                      <a:pt x="48025" y="48025"/>
                    </a:moveTo>
                    <a:lnTo>
                      <a:pt x="48025" y="525062"/>
                    </a:lnTo>
                    <a:lnTo>
                      <a:pt x="1660918" y="525062"/>
                    </a:lnTo>
                    <a:lnTo>
                      <a:pt x="1660918" y="48025"/>
                    </a:lnTo>
                    <a:lnTo>
                      <a:pt x="48025" y="48025"/>
                    </a:lnTo>
                    <a:close/>
                  </a:path>
                </a:pathLst>
              </a:custGeom>
              <a:solidFill>
                <a:srgbClr val="66FF66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Seznam </a:t>
                </a:r>
                <a:endParaRPr lang="cs-CZ" sz="1100" b="0" strike="noStrike" spc="-1">
                  <a:latin typeface="Arial"/>
                </a:endParaRPr>
              </a:p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prognostických genů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391" name="AutoShape 38"/>
              <p:cNvSpPr/>
              <p:nvPr/>
            </p:nvSpPr>
            <p:spPr>
              <a:xfrm>
                <a:off x="8390880" y="585000"/>
                <a:ext cx="407520" cy="2880"/>
              </a:xfrm>
              <a:prstGeom prst="bentConnector3">
                <a:avLst>
                  <a:gd name="adj1" fmla="val 80847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2" name="AutoShape 39"/>
              <p:cNvSpPr/>
              <p:nvPr/>
            </p:nvSpPr>
            <p:spPr>
              <a:xfrm>
                <a:off x="8571600" y="1702440"/>
                <a:ext cx="434520" cy="1080"/>
              </a:xfrm>
              <a:prstGeom prst="bentConnector3">
                <a:avLst>
                  <a:gd name="adj1" fmla="val 7658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3" name="AutoShape 40"/>
              <p:cNvSpPr/>
              <p:nvPr/>
            </p:nvSpPr>
            <p:spPr>
              <a:xfrm>
                <a:off x="8590680" y="2853720"/>
                <a:ext cx="442440" cy="4320"/>
              </a:xfrm>
              <a:prstGeom prst="bentConnector3">
                <a:avLst>
                  <a:gd name="adj1" fmla="val 76116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4" name="AutoShape 41"/>
              <p:cNvSpPr/>
              <p:nvPr/>
            </p:nvSpPr>
            <p:spPr>
              <a:xfrm>
                <a:off x="8667000" y="4009320"/>
                <a:ext cx="433080" cy="2880"/>
              </a:xfrm>
              <a:prstGeom prst="bentConnector3">
                <a:avLst>
                  <a:gd name="adj1" fmla="val 76676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5" name="AutoShape 42"/>
              <p:cNvSpPr/>
              <p:nvPr/>
            </p:nvSpPr>
            <p:spPr>
              <a:xfrm>
                <a:off x="10275120" y="581760"/>
                <a:ext cx="220320" cy="2880"/>
              </a:xfrm>
              <a:prstGeom prst="bentConnector3">
                <a:avLst>
                  <a:gd name="adj1" fmla="val -1758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6" name="AutoShape 43"/>
              <p:cNvSpPr/>
              <p:nvPr/>
            </p:nvSpPr>
            <p:spPr>
              <a:xfrm rot="5400000">
                <a:off x="9276120" y="-453960"/>
                <a:ext cx="615600" cy="3195360"/>
              </a:xfrm>
              <a:prstGeom prst="bentConnector3">
                <a:avLst>
                  <a:gd name="adj1" fmla="val 4996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7" name="AutoShape 44"/>
              <p:cNvSpPr/>
              <p:nvPr/>
            </p:nvSpPr>
            <p:spPr>
              <a:xfrm rot="5400000">
                <a:off x="8705520" y="126000"/>
                <a:ext cx="1766520" cy="3185640"/>
              </a:xfrm>
              <a:prstGeom prst="bentConnector3">
                <a:avLst>
                  <a:gd name="adj1" fmla="val 7317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8" name="AutoShape 45"/>
              <p:cNvSpPr/>
              <p:nvPr/>
            </p:nvSpPr>
            <p:spPr>
              <a:xfrm rot="5400000">
                <a:off x="8146800" y="722880"/>
                <a:ext cx="2922120" cy="3147480"/>
              </a:xfrm>
              <a:prstGeom prst="bentConnector3">
                <a:avLst>
                  <a:gd name="adj1" fmla="val 84547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99" name="AutoShape 46"/>
              <p:cNvSpPr/>
              <p:nvPr/>
            </p:nvSpPr>
            <p:spPr>
              <a:xfrm rot="5400000">
                <a:off x="8031240" y="1643040"/>
                <a:ext cx="3957120" cy="2342160"/>
              </a:xfrm>
              <a:prstGeom prst="bentConnector3">
                <a:avLst>
                  <a:gd name="adj1" fmla="val 65518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0" name="AutoShape 47"/>
              <p:cNvSpPr/>
              <p:nvPr/>
            </p:nvSpPr>
            <p:spPr>
              <a:xfrm flipH="1">
                <a:off x="7800120" y="5093640"/>
                <a:ext cx="336240" cy="666360"/>
              </a:xfrm>
              <a:prstGeom prst="bentConnector2">
                <a:avLst/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1" name="AutoShape 48"/>
              <p:cNvSpPr/>
              <p:nvPr/>
            </p:nvSpPr>
            <p:spPr>
              <a:xfrm flipH="1">
                <a:off x="4830840" y="828000"/>
                <a:ext cx="6120" cy="52668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2" name="AutoShape 49"/>
              <p:cNvSpPr/>
              <p:nvPr/>
            </p:nvSpPr>
            <p:spPr>
              <a:xfrm flipH="1">
                <a:off x="4832280" y="1694880"/>
                <a:ext cx="1080" cy="38844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3" name="AutoShape 50"/>
              <p:cNvSpPr/>
              <p:nvPr/>
            </p:nvSpPr>
            <p:spPr>
              <a:xfrm flipH="1">
                <a:off x="4837320" y="2621520"/>
                <a:ext cx="9000" cy="45180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4" name="AutoShape 51"/>
              <p:cNvSpPr/>
              <p:nvPr/>
            </p:nvSpPr>
            <p:spPr>
              <a:xfrm>
                <a:off x="4838040" y="3529440"/>
                <a:ext cx="1080" cy="774360"/>
              </a:xfrm>
              <a:custGeom>
                <a:avLst/>
                <a:gdLst/>
                <a:ahLst/>
                <a:cxn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21600"/>
                    </a:lnTo>
                  </a:path>
                </a:pathLst>
              </a:custGeom>
              <a:noFill/>
              <a:ln w="9360" cap="sq">
                <a:solidFill>
                  <a:srgbClr val="000000"/>
                </a:solidFill>
                <a:miter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5" name="AutoShape 53"/>
              <p:cNvSpPr/>
              <p:nvPr/>
            </p:nvSpPr>
            <p:spPr>
              <a:xfrm>
                <a:off x="10589400" y="4555440"/>
                <a:ext cx="1371240" cy="558360"/>
              </a:xfrm>
              <a:custGeom>
                <a:avLst/>
                <a:gdLst/>
                <a:ahLst/>
                <a:cxnLst/>
                <a:rect l="l" t="t" r="r" b="b"/>
                <a:pathLst>
                  <a:path w="1643857" h="511175">
                    <a:moveTo>
                      <a:pt x="0" y="0"/>
                    </a:moveTo>
                    <a:lnTo>
                      <a:pt x="1643857" y="0"/>
                    </a:lnTo>
                    <a:lnTo>
                      <a:pt x="1643857" y="511175"/>
                    </a:lnTo>
                    <a:lnTo>
                      <a:pt x="0" y="511175"/>
                    </a:lnTo>
                    <a:lnTo>
                      <a:pt x="0" y="0"/>
                    </a:lnTo>
                    <a:close/>
                    <a:moveTo>
                      <a:pt x="42836" y="42836"/>
                    </a:moveTo>
                    <a:lnTo>
                      <a:pt x="42836" y="468339"/>
                    </a:lnTo>
                    <a:lnTo>
                      <a:pt x="1601021" y="468339"/>
                    </a:lnTo>
                    <a:lnTo>
                      <a:pt x="1601021" y="42836"/>
                    </a:lnTo>
                    <a:lnTo>
                      <a:pt x="42836" y="42836"/>
                    </a:lnTo>
                    <a:close/>
                  </a:path>
                </a:pathLst>
              </a:custGeom>
              <a:solidFill>
                <a:srgbClr val="FF0000"/>
              </a:solidFill>
              <a:ln w="9360" cap="sq">
                <a:solidFill>
                  <a:srgbClr val="000000"/>
                </a:solidFill>
                <a:round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6800" rIns="90000" bIns="46800" anchor="ctr">
                <a:noAutofit/>
              </a:bodyPr>
              <a:lstStyle/>
              <a:p>
                <a:pPr algn="ctr">
                  <a:lnSpc>
                    <a:spcPct val="100000"/>
                  </a:lnSpc>
                  <a:buNone/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</a:pPr>
                <a:r>
                  <a:rPr lang="cs-CZ" sz="1100" b="1" strike="noStrike" spc="-1">
                    <a:solidFill>
                      <a:srgbClr val="000000"/>
                    </a:solidFill>
                    <a:latin typeface="Arial"/>
                    <a:ea typeface="Droid Sans Fallback"/>
                  </a:rPr>
                  <a:t>Pathway analýza</a:t>
                </a:r>
                <a:endParaRPr lang="cs-CZ" sz="1100" b="0" strike="noStrike" spc="-1">
                  <a:latin typeface="Arial"/>
                </a:endParaRPr>
              </a:p>
            </p:txBody>
          </p:sp>
          <p:sp>
            <p:nvSpPr>
              <p:cNvPr id="406" name="AutoShape 54"/>
              <p:cNvSpPr/>
              <p:nvPr/>
            </p:nvSpPr>
            <p:spPr>
              <a:xfrm rot="16200000" flipH="1">
                <a:off x="9651960" y="2885040"/>
                <a:ext cx="2873880" cy="542520"/>
              </a:xfrm>
              <a:prstGeom prst="bentConnector3">
                <a:avLst>
                  <a:gd name="adj1" fmla="val 142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407" name="AutoShape 55"/>
              <p:cNvSpPr/>
              <p:nvPr/>
            </p:nvSpPr>
            <p:spPr>
              <a:xfrm rot="16200000" flipH="1">
                <a:off x="10747440" y="3979800"/>
                <a:ext cx="634680" cy="591840"/>
              </a:xfrm>
              <a:prstGeom prst="bentConnector3">
                <a:avLst>
                  <a:gd name="adj1" fmla="val 567"/>
                </a:avLst>
              </a:prstGeom>
              <a:noFill/>
              <a:ln w="9360" cap="sq">
                <a:solidFill>
                  <a:srgbClr val="000000"/>
                </a:solidFill>
                <a:round/>
                <a:tailEnd type="arrow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Rectangle 9"/>
          <p:cNvSpPr/>
          <p:nvPr/>
        </p:nvSpPr>
        <p:spPr>
          <a:xfrm>
            <a:off x="0" y="0"/>
            <a:ext cx="4635720" cy="6857640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09" name="PlaceHolder 1"/>
          <p:cNvSpPr>
            <a:spLocks noGrp="1"/>
          </p:cNvSpPr>
          <p:nvPr>
            <p:ph type="title"/>
          </p:nvPr>
        </p:nvSpPr>
        <p:spPr>
          <a:xfrm>
            <a:off x="943200" y="712440"/>
            <a:ext cx="3370680" cy="5501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 fontScale="87000"/>
          </a:bodyPr>
          <a:lstStyle/>
          <a:p>
            <a:pPr>
              <a:lnSpc>
                <a:spcPct val="90000"/>
              </a:lnSpc>
              <a:buNone/>
            </a:pPr>
            <a:r>
              <a:rPr lang="cs-CZ" sz="4100" b="0" strike="noStrike" spc="-1">
                <a:solidFill>
                  <a:srgbClr val="FFFFFF"/>
                </a:solidFill>
                <a:latin typeface="Calibri Light"/>
              </a:rPr>
              <a:t>Úprava omicsových dat do podoby, kdy je možná derivace biomarkerů trvá podstatně déle než u jiných dat</a:t>
            </a:r>
            <a:endParaRPr lang="cs-CZ" sz="41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0" name="Straight Connector 11"/>
          <p:cNvSpPr/>
          <p:nvPr/>
        </p:nvSpPr>
        <p:spPr>
          <a:xfrm flipV="1">
            <a:off x="761760" y="2971800"/>
            <a:ext cx="36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graphicFrame>
        <p:nvGraphicFramePr>
          <p:cNvPr id="12" name="Diagram12"/>
          <p:cNvGraphicFramePr/>
          <p:nvPr>
            <p:extLst>
              <p:ext uri="{D42A27DB-BD31-4B8C-83A1-F6EECF244321}">
                <p14:modId xmlns:p14="http://schemas.microsoft.com/office/powerpoint/2010/main" val="4088481477"/>
              </p:ext>
            </p:extLst>
          </p:nvPr>
        </p:nvGraphicFramePr>
        <p:xfrm>
          <a:off x="5280120" y="642960"/>
          <a:ext cx="6268680" cy="5571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icture 1"/>
          <p:cNvPicPr/>
          <p:nvPr/>
        </p:nvPicPr>
        <p:blipFill>
          <a:blip r:embed="rId3"/>
          <a:srcRect l="8888" r="3556"/>
          <a:stretch/>
        </p:blipFill>
        <p:spPr>
          <a:xfrm>
            <a:off x="0" y="0"/>
            <a:ext cx="12191760" cy="6857640"/>
          </a:xfrm>
          <a:prstGeom prst="rect">
            <a:avLst/>
          </a:prstGeom>
          <a:ln w="0">
            <a:noFill/>
          </a:ln>
        </p:spPr>
      </p:pic>
      <p:sp>
        <p:nvSpPr>
          <p:cNvPr id="412" name="Rectangle 7"/>
          <p:cNvSpPr/>
          <p:nvPr/>
        </p:nvSpPr>
        <p:spPr>
          <a:xfrm>
            <a:off x="0" y="5320080"/>
            <a:ext cx="12191760" cy="736200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3" name="PlaceHolder 1"/>
          <p:cNvSpPr>
            <a:spLocks noGrp="1"/>
          </p:cNvSpPr>
          <p:nvPr>
            <p:ph type="title"/>
          </p:nvPr>
        </p:nvSpPr>
        <p:spPr>
          <a:xfrm>
            <a:off x="523800" y="5317200"/>
            <a:ext cx="11210400" cy="7444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 algn="ctr">
              <a:lnSpc>
                <a:spcPct val="90000"/>
              </a:lnSpc>
              <a:buNone/>
            </a:pPr>
            <a:r>
              <a:rPr lang="en-US" sz="3600" b="0" strike="noStrike" spc="-1">
                <a:solidFill>
                  <a:srgbClr val="262626"/>
                </a:solidFill>
                <a:latin typeface="Calibri Light"/>
              </a:rPr>
              <a:t>Vědecké časopisy jsou (přesto) plné odpadu</a:t>
            </a:r>
            <a:endParaRPr lang="cs-CZ" sz="36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4" name="Straight Connector 9"/>
          <p:cNvSpPr/>
          <p:nvPr/>
        </p:nvSpPr>
        <p:spPr>
          <a:xfrm>
            <a:off x="0" y="5241960"/>
            <a:ext cx="12191760" cy="360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15" name="Straight Connector 11"/>
          <p:cNvSpPr/>
          <p:nvPr/>
        </p:nvSpPr>
        <p:spPr>
          <a:xfrm>
            <a:off x="0" y="6134760"/>
            <a:ext cx="12191760" cy="360"/>
          </a:xfrm>
          <a:prstGeom prst="line">
            <a:avLst/>
          </a:prstGeom>
          <a:ln w="41275">
            <a:solidFill>
              <a:srgbClr val="FFFFFF">
                <a:alpha val="9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PlaceHolder 1"/>
          <p:cNvSpPr>
            <a:spLocks noGrp="1"/>
          </p:cNvSpPr>
          <p:nvPr>
            <p:ph type="title"/>
          </p:nvPr>
        </p:nvSpPr>
        <p:spPr>
          <a:xfrm>
            <a:off x="5904360" y="496800"/>
            <a:ext cx="4230360" cy="11448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2910" b="0" strike="noStrike" spc="-1">
                <a:solidFill>
                  <a:srgbClr val="000000"/>
                </a:solidFill>
                <a:latin typeface="Calibri Light"/>
              </a:rPr>
              <a:t>Podíl článků stažených </a:t>
            </a:r>
            <a:br/>
            <a:r>
              <a:rPr lang="en-US" sz="2910" b="0" strike="noStrike" spc="-1">
                <a:solidFill>
                  <a:srgbClr val="000000"/>
                </a:solidFill>
                <a:latin typeface="Calibri Light"/>
              </a:rPr>
              <a:t>z tisku se zvyšuje</a:t>
            </a:r>
            <a:endParaRPr lang="cs-CZ" sz="291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17" name="TextBox 2"/>
          <p:cNvSpPr/>
          <p:nvPr/>
        </p:nvSpPr>
        <p:spPr>
          <a:xfrm>
            <a:off x="5923800" y="1947960"/>
            <a:ext cx="5759280" cy="132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Za analyzovanou dekádu vzrostl počet článků pouze o 44%, </a:t>
            </a: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počet retrakcí článků se zvýšil desetinásobně!</a:t>
            </a: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Pouze </a:t>
            </a: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0.02%</a:t>
            </a: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článků je staženo z tisku!</a:t>
            </a: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</p:txBody>
      </p:sp>
      <p:pic>
        <p:nvPicPr>
          <p:cNvPr id="418" name="Picture 3"/>
          <p:cNvPicPr/>
          <p:nvPr/>
        </p:nvPicPr>
        <p:blipFill>
          <a:blip r:embed="rId3"/>
          <a:stretch/>
        </p:blipFill>
        <p:spPr>
          <a:xfrm>
            <a:off x="337680" y="3600"/>
            <a:ext cx="4563720" cy="6749280"/>
          </a:xfrm>
          <a:prstGeom prst="rect">
            <a:avLst/>
          </a:prstGeom>
          <a:ln w="0">
            <a:noFill/>
          </a:ln>
        </p:spPr>
      </p:pic>
      <p:sp>
        <p:nvSpPr>
          <p:cNvPr id="419" name="TextBox 5"/>
          <p:cNvSpPr/>
          <p:nvPr/>
        </p:nvSpPr>
        <p:spPr>
          <a:xfrm>
            <a:off x="4901760" y="5574240"/>
            <a:ext cx="4092120" cy="497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t">
            <a:noAutofit/>
          </a:bodyPr>
          <a:lstStyle/>
          <a:p>
            <a:pPr>
              <a:lnSpc>
                <a:spcPct val="100000"/>
              </a:lnSpc>
              <a:spcBef>
                <a:spcPts val="1080"/>
              </a:spcBef>
              <a:spcAft>
                <a:spcPts val="901"/>
              </a:spcAft>
              <a:buNone/>
            </a:pPr>
            <a:r>
              <a:rPr lang="en-US" sz="118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Van Noorden, R. (2011) Science publishing: The trouble with retractions. Nature. 2011 Oct 5;478(7367):26-8.</a:t>
            </a:r>
            <a:endParaRPr lang="cs-CZ" sz="118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PlaceHolder 1"/>
          <p:cNvSpPr>
            <a:spLocks noGrp="1"/>
          </p:cNvSpPr>
          <p:nvPr>
            <p:ph type="title"/>
          </p:nvPr>
        </p:nvSpPr>
        <p:spPr>
          <a:xfrm>
            <a:off x="1980720" y="273240"/>
            <a:ext cx="8229240" cy="8046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Calibri Light"/>
              </a:rPr>
              <a:t>Důvody stažení publikací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1" name="Picture 2"/>
          <p:cNvPicPr/>
          <p:nvPr/>
        </p:nvPicPr>
        <p:blipFill>
          <a:blip r:embed="rId3"/>
          <a:srcRect l="-4436" b="56234"/>
          <a:stretch/>
        </p:blipFill>
        <p:spPr>
          <a:xfrm>
            <a:off x="402840" y="1515960"/>
            <a:ext cx="4395960" cy="3105000"/>
          </a:xfrm>
          <a:prstGeom prst="rect">
            <a:avLst/>
          </a:prstGeom>
          <a:ln w="0">
            <a:noFill/>
          </a:ln>
        </p:spPr>
      </p:pic>
      <p:sp>
        <p:nvSpPr>
          <p:cNvPr id="422" name="TextBox 3"/>
          <p:cNvSpPr/>
          <p:nvPr/>
        </p:nvSpPr>
        <p:spPr>
          <a:xfrm>
            <a:off x="5832360" y="1167120"/>
            <a:ext cx="5738760" cy="3568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Analýza </a:t>
            </a: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2,047</a:t>
            </a: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stažených biomedicínských a přírodovědných vědeckých článků</a:t>
            </a: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Nejčastější důvod: </a:t>
            </a: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podvod</a:t>
            </a: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(nebo podezření z podvodu): </a:t>
            </a: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43.4%</a:t>
            </a: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21.3%</a:t>
            </a: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článků bylo staženo kvůli </a:t>
            </a: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čestné</a:t>
            </a: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</a:t>
            </a: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chybě (honest error)</a:t>
            </a: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Až </a:t>
            </a:r>
            <a:r>
              <a:rPr lang="en-US" sz="164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31.8%</a:t>
            </a: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článků, které byly staženy zůstali neoznačeny</a:t>
            </a: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164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164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Většina autorů své stažené články stále cituje...</a:t>
            </a:r>
            <a:endParaRPr lang="cs-CZ" sz="1640" b="0" strike="noStrike" spc="-1">
              <a:latin typeface="Arial"/>
            </a:endParaRPr>
          </a:p>
        </p:txBody>
      </p:sp>
      <p:sp>
        <p:nvSpPr>
          <p:cNvPr id="423" name="TextBox 4"/>
          <p:cNvSpPr/>
          <p:nvPr/>
        </p:nvSpPr>
        <p:spPr>
          <a:xfrm>
            <a:off x="1947960" y="5240160"/>
            <a:ext cx="4147200" cy="583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81720" tIns="40680" rIns="81720" bIns="40680" anchor="t">
            <a:noAutofit/>
          </a:bodyPr>
          <a:lstStyle/>
          <a:p>
            <a:pPr>
              <a:lnSpc>
                <a:spcPct val="100000"/>
              </a:lnSpc>
              <a:spcBef>
                <a:spcPts val="1080"/>
              </a:spcBef>
              <a:spcAft>
                <a:spcPts val="901"/>
              </a:spcAft>
              <a:buNone/>
            </a:pPr>
            <a:r>
              <a:rPr lang="en-US" sz="118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Adapted Figure 1 from  Fang et al. (2012) Misconduct accounts for the majority of retracted scientific publications. PNAS 2012 Oct 16; 109(42):17028-17033</a:t>
            </a:r>
            <a:endParaRPr lang="cs-CZ" sz="118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Picture 1"/>
          <p:cNvPicPr/>
          <p:nvPr/>
        </p:nvPicPr>
        <p:blipFill>
          <a:blip r:embed="rId3"/>
          <a:stretch/>
        </p:blipFill>
        <p:spPr>
          <a:xfrm>
            <a:off x="1523880" y="389880"/>
            <a:ext cx="9143640" cy="1932480"/>
          </a:xfrm>
          <a:prstGeom prst="rect">
            <a:avLst/>
          </a:prstGeom>
          <a:ln w="0">
            <a:noFill/>
          </a:ln>
        </p:spPr>
      </p:pic>
      <p:sp>
        <p:nvSpPr>
          <p:cNvPr id="425" name="TextBox 2"/>
          <p:cNvSpPr/>
          <p:nvPr/>
        </p:nvSpPr>
        <p:spPr>
          <a:xfrm>
            <a:off x="1692720" y="3024000"/>
            <a:ext cx="9486360" cy="3423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1720" tIns="40680" rIns="81720" bIns="4068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Bylo analyzováno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180 primárních a 851 odvozených klinických studií, 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které byly provedeny na </a:t>
            </a:r>
            <a:r>
              <a:rPr lang="en-US" sz="2000" b="0" u="sng" strike="noStrike" spc="-1">
                <a:solidFill>
                  <a:srgbClr val="000000"/>
                </a:solidFill>
                <a:uFillTx/>
                <a:latin typeface="Arial"/>
                <a:ea typeface="Noto Sans CJK SC Regular"/>
              </a:rPr>
              <a:t>základě výzkumu ze stažených publikací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.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U 180 primárních studií bylo léčeno 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9189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pacientů (z více než 28 tisíc)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U 851 odvozených studií bylo léčeno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70 501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 pacientů (z více než 400 tisíc)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Studie, které byly staženy pro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podvod</a:t>
            </a:r>
            <a:r>
              <a:rPr lang="en-US" sz="2000" b="0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, léčily statisticky významně více pacientů, než studie, které byly staženy pro </a:t>
            </a: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Noto Sans CJK SC Regular"/>
              </a:rPr>
              <a:t>chybu.</a:t>
            </a: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2000" b="0" strike="noStrike" spc="-1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cs-CZ" sz="2000" b="0" strike="noStrike" spc="-1"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Freeform: Shape 9"/>
          <p:cNvSpPr/>
          <p:nvPr/>
        </p:nvSpPr>
        <p:spPr>
          <a:xfrm>
            <a:off x="484200" y="470880"/>
            <a:ext cx="4380480" cy="5891760"/>
          </a:xfrm>
          <a:custGeom>
            <a:avLst/>
            <a:gdLst/>
            <a:ahLst/>
            <a:cxnLst/>
            <a:rect l="l" t="t" r="r" b="b"/>
            <a:pathLst>
              <a:path w="4381009" h="5892104">
                <a:moveTo>
                  <a:pt x="0" y="0"/>
                </a:moveTo>
                <a:lnTo>
                  <a:pt x="4157628" y="0"/>
                </a:lnTo>
                <a:lnTo>
                  <a:pt x="4169302" y="68659"/>
                </a:lnTo>
                <a:lnTo>
                  <a:pt x="4191571" y="205472"/>
                </a:lnTo>
                <a:lnTo>
                  <a:pt x="4213368" y="342890"/>
                </a:lnTo>
                <a:lnTo>
                  <a:pt x="4232030" y="480913"/>
                </a:lnTo>
                <a:lnTo>
                  <a:pt x="4250848" y="618332"/>
                </a:lnTo>
                <a:lnTo>
                  <a:pt x="4268412" y="756355"/>
                </a:lnTo>
                <a:lnTo>
                  <a:pt x="4283467" y="892563"/>
                </a:lnTo>
                <a:lnTo>
                  <a:pt x="4297737" y="1030587"/>
                </a:lnTo>
                <a:lnTo>
                  <a:pt x="4310754" y="1168005"/>
                </a:lnTo>
                <a:lnTo>
                  <a:pt x="4322045" y="1303002"/>
                </a:lnTo>
                <a:lnTo>
                  <a:pt x="4333336" y="1439815"/>
                </a:lnTo>
                <a:lnTo>
                  <a:pt x="4342745" y="1574812"/>
                </a:lnTo>
                <a:lnTo>
                  <a:pt x="4350115" y="1709808"/>
                </a:lnTo>
                <a:lnTo>
                  <a:pt x="4357799" y="1844200"/>
                </a:lnTo>
                <a:lnTo>
                  <a:pt x="4364229" y="1977381"/>
                </a:lnTo>
                <a:lnTo>
                  <a:pt x="4368777" y="2109351"/>
                </a:lnTo>
                <a:lnTo>
                  <a:pt x="4372697" y="2241321"/>
                </a:lnTo>
                <a:lnTo>
                  <a:pt x="4376461" y="2372080"/>
                </a:lnTo>
                <a:lnTo>
                  <a:pt x="4378186" y="2501023"/>
                </a:lnTo>
                <a:lnTo>
                  <a:pt x="4380068" y="2629966"/>
                </a:lnTo>
                <a:lnTo>
                  <a:pt x="4381009" y="2757093"/>
                </a:lnTo>
                <a:lnTo>
                  <a:pt x="4380068" y="2883010"/>
                </a:lnTo>
                <a:lnTo>
                  <a:pt x="4380068" y="3007715"/>
                </a:lnTo>
                <a:lnTo>
                  <a:pt x="4378186" y="3131210"/>
                </a:lnTo>
                <a:lnTo>
                  <a:pt x="4375363" y="3252283"/>
                </a:lnTo>
                <a:lnTo>
                  <a:pt x="4372697" y="3372146"/>
                </a:lnTo>
                <a:lnTo>
                  <a:pt x="4369718" y="3489587"/>
                </a:lnTo>
                <a:lnTo>
                  <a:pt x="4365170" y="3606423"/>
                </a:lnTo>
                <a:lnTo>
                  <a:pt x="4360309" y="3721443"/>
                </a:lnTo>
                <a:lnTo>
                  <a:pt x="4355918" y="3834041"/>
                </a:lnTo>
                <a:lnTo>
                  <a:pt x="4343529" y="4053789"/>
                </a:lnTo>
                <a:lnTo>
                  <a:pt x="4330356" y="4264457"/>
                </a:lnTo>
                <a:lnTo>
                  <a:pt x="4316556" y="4466650"/>
                </a:lnTo>
                <a:lnTo>
                  <a:pt x="4301344" y="4657946"/>
                </a:lnTo>
                <a:lnTo>
                  <a:pt x="4285506" y="4840767"/>
                </a:lnTo>
                <a:lnTo>
                  <a:pt x="4268412" y="5010269"/>
                </a:lnTo>
                <a:lnTo>
                  <a:pt x="4251633" y="5169481"/>
                </a:lnTo>
                <a:lnTo>
                  <a:pt x="4234853" y="5315980"/>
                </a:lnTo>
                <a:lnTo>
                  <a:pt x="4219014" y="5450371"/>
                </a:lnTo>
                <a:lnTo>
                  <a:pt x="4203959" y="5569628"/>
                </a:lnTo>
                <a:lnTo>
                  <a:pt x="4189689" y="5677384"/>
                </a:lnTo>
                <a:lnTo>
                  <a:pt x="4177770" y="5768189"/>
                </a:lnTo>
                <a:lnTo>
                  <a:pt x="4166479" y="5844465"/>
                </a:lnTo>
                <a:lnTo>
                  <a:pt x="4159132" y="5892104"/>
                </a:lnTo>
                <a:lnTo>
                  <a:pt x="0" y="5892104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27" name="PlaceHolder 1"/>
          <p:cNvSpPr>
            <a:spLocks noGrp="1"/>
          </p:cNvSpPr>
          <p:nvPr>
            <p:ph type="title"/>
          </p:nvPr>
        </p:nvSpPr>
        <p:spPr>
          <a:xfrm>
            <a:off x="862920" y="1011960"/>
            <a:ext cx="3415680" cy="479520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FFFFFF"/>
                </a:solidFill>
                <a:latin typeface="Calibri Light"/>
              </a:rPr>
              <a:t>Biomarkery z omicsových dat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graphicFrame>
        <p:nvGraphicFramePr>
          <p:cNvPr id="13" name="Diagram13"/>
          <p:cNvGraphicFramePr/>
          <p:nvPr>
            <p:extLst>
              <p:ext uri="{D42A27DB-BD31-4B8C-83A1-F6EECF244321}">
                <p14:modId xmlns:p14="http://schemas.microsoft.com/office/powerpoint/2010/main" val="1277719639"/>
              </p:ext>
            </p:extLst>
          </p:nvPr>
        </p:nvGraphicFramePr>
        <p:xfrm>
          <a:off x="5194440" y="470880"/>
          <a:ext cx="6513120" cy="5884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Bez bioinformatika není biomarker!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Svět biomedicínského výzkumu se podstatně změnil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Hledání molekulárních biomarkerů se provádí ve vysoce specializovaných experimentech které produkují velká data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2800" b="0" strike="noStrike" spc="-1">
                <a:solidFill>
                  <a:srgbClr val="000000"/>
                </a:solidFill>
                <a:latin typeface="Calibri"/>
              </a:rPr>
              <a:t>…. nikdo se neobejde bez bioinformatika!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AFBEA-D0F5-18EC-9B19-9B37C69E6AB3}"/>
              </a:ext>
            </a:extLst>
          </p:cNvPr>
          <p:cNvSpPr/>
          <p:nvPr/>
        </p:nvSpPr>
        <p:spPr>
          <a:xfrm>
            <a:off x="296707" y="231971"/>
            <a:ext cx="5653635" cy="83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BE8337-D1B0-81A0-301D-1002AB5CB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2FA882D9-A074-9EEE-237C-AE66AEC67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324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AFBEA-D0F5-18EC-9B19-9B37C69E6AB3}"/>
              </a:ext>
            </a:extLst>
          </p:cNvPr>
          <p:cNvSpPr/>
          <p:nvPr/>
        </p:nvSpPr>
        <p:spPr>
          <a:xfrm>
            <a:off x="296707" y="231971"/>
            <a:ext cx="5653635" cy="83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FA882D9-A074-9EEE-237C-AE66AEC67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7282" y="574085"/>
            <a:ext cx="2726658" cy="1352133"/>
          </a:xfrm>
        </p:spPr>
        <p:txBody>
          <a:bodyPr/>
          <a:lstStyle/>
          <a:p>
            <a:r>
              <a:rPr lang="en-US" sz="4000" dirty="0"/>
              <a:t>The human cancer genome </a:t>
            </a:r>
            <a:r>
              <a:rPr lang="en-US" sz="4000" err="1"/>
              <a:t>altlas</a:t>
            </a:r>
            <a:endParaRPr lang="en-US" sz="4000"/>
          </a:p>
        </p:txBody>
      </p:sp>
      <p:pic>
        <p:nvPicPr>
          <p:cNvPr id="2" name="Picture 1" descr="A diagram of a human body&#10;&#10;Description automatically generated">
            <a:extLst>
              <a:ext uri="{FF2B5EF4-FFF2-40B4-BE49-F238E27FC236}">
                <a16:creationId xmlns:a16="http://schemas.microsoft.com/office/drawing/2014/main" id="{CAF82F3A-B976-0122-5D0C-73DD415AC7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35" y="114300"/>
            <a:ext cx="90106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673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AFBEA-D0F5-18EC-9B19-9B37C69E6AB3}"/>
              </a:ext>
            </a:extLst>
          </p:cNvPr>
          <p:cNvSpPr/>
          <p:nvPr/>
        </p:nvSpPr>
        <p:spPr>
          <a:xfrm>
            <a:off x="296707" y="231971"/>
            <a:ext cx="5653635" cy="83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AA0F21-0482-E263-5B76-B2334532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18" y="129022"/>
            <a:ext cx="10515240" cy="711514"/>
          </a:xfrm>
        </p:spPr>
        <p:txBody>
          <a:bodyPr/>
          <a:lstStyle/>
          <a:p>
            <a:r>
              <a:rPr lang="en-US" dirty="0"/>
              <a:t>A co </a:t>
            </a:r>
            <a:r>
              <a:rPr lang="en-US" dirty="0" err="1"/>
              <a:t>na</a:t>
            </a:r>
            <a:r>
              <a:rPr lang="en-US" dirty="0"/>
              <a:t> to </a:t>
            </a:r>
            <a:r>
              <a:rPr lang="en-US" dirty="0" err="1"/>
              <a:t>biomedicínský</a:t>
            </a:r>
            <a:r>
              <a:rPr lang="en-US" dirty="0"/>
              <a:t> </a:t>
            </a:r>
            <a:r>
              <a:rPr lang="en-US" dirty="0" err="1"/>
              <a:t>bioinformatik</a:t>
            </a:r>
            <a:r>
              <a:rPr lang="en-US" dirty="0"/>
              <a:t>?</a:t>
            </a:r>
          </a:p>
        </p:txBody>
      </p:sp>
      <p:pic>
        <p:nvPicPr>
          <p:cNvPr id="6" name="Picture 5" descr="A cartoon of a person with his hands up at a computer&#10;&#10;Description automatically generated">
            <a:extLst>
              <a:ext uri="{FF2B5EF4-FFF2-40B4-BE49-F238E27FC236}">
                <a16:creationId xmlns:a16="http://schemas.microsoft.com/office/drawing/2014/main" id="{6C12BCB6-76AA-A8BE-C6D9-2D360F7553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9575" y="1500187"/>
            <a:ext cx="375285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0200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21AFBEA-D0F5-18EC-9B19-9B37C69E6AB3}"/>
              </a:ext>
            </a:extLst>
          </p:cNvPr>
          <p:cNvSpPr/>
          <p:nvPr/>
        </p:nvSpPr>
        <p:spPr>
          <a:xfrm>
            <a:off x="296707" y="231971"/>
            <a:ext cx="5653635" cy="8307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FAA0F21-0482-E263-5B76-B2334532BD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018" y="129022"/>
            <a:ext cx="10515240" cy="711514"/>
          </a:xfrm>
        </p:spPr>
        <p:txBody>
          <a:bodyPr/>
          <a:lstStyle/>
          <a:p>
            <a:r>
              <a:rPr lang="en-US" dirty="0"/>
              <a:t>… ten je </a:t>
            </a:r>
            <a:r>
              <a:rPr lang="en-US" dirty="0" err="1"/>
              <a:t>středobodem</a:t>
            </a:r>
            <a:r>
              <a:rPr lang="en-US" dirty="0"/>
              <a:t> </a:t>
            </a:r>
            <a:r>
              <a:rPr lang="en-US" dirty="0" err="1"/>
              <a:t>výzkumu</a:t>
            </a:r>
          </a:p>
        </p:txBody>
      </p:sp>
      <p:pic>
        <p:nvPicPr>
          <p:cNvPr id="2" name="Picture 1" descr="A collage of images of two people&#10;&#10;Description automatically generated">
            <a:extLst>
              <a:ext uri="{FF2B5EF4-FFF2-40B4-BE49-F238E27FC236}">
                <a16:creationId xmlns:a16="http://schemas.microsoft.com/office/drawing/2014/main" id="{A9EC8DC7-F30B-5B02-1F6F-EF742506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4537" y="652463"/>
            <a:ext cx="8162925" cy="555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59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buNone/>
            </a:pPr>
            <a:r>
              <a:rPr lang="cs-CZ" sz="4400" b="0" strike="noStrike" spc="-1">
                <a:solidFill>
                  <a:srgbClr val="000000"/>
                </a:solidFill>
                <a:latin typeface="Calibri Light"/>
              </a:rPr>
              <a:t>Biomedicína</a:t>
            </a:r>
            <a:endParaRPr lang="cs-CZ" sz="44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797280" cy="435096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rmAutofit fontScale="93000"/>
          </a:bodyPr>
          <a:lstStyle/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…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odvětví lékařské vědy 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využívající přírodovědecké principy především fyziologie a biologie v klinické praxi.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Jedná se o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interdisciplinární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 obor, který kombinuje obsah a problémy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experimentální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medicíny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 s metodami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molekulární biologie 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a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buněčné biologie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. </a:t>
            </a: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Zaměřuje se na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molekulární a buněčné základy života 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a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patologické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změny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, dále zkoumá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příčiny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 nemocí,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prevenci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 a kauzální </a:t>
            </a:r>
            <a:r>
              <a:rPr lang="cs-CZ" sz="1900" b="1" strike="noStrike" spc="-1">
                <a:solidFill>
                  <a:srgbClr val="000000"/>
                </a:solidFill>
                <a:latin typeface="Calibri"/>
              </a:rPr>
              <a:t>léčbu</a:t>
            </a:r>
            <a:r>
              <a:rPr lang="cs-CZ" sz="1900" b="0" strike="noStrike" spc="-1">
                <a:solidFill>
                  <a:srgbClr val="000000"/>
                </a:solidFill>
                <a:latin typeface="Calibri"/>
              </a:rPr>
              <a:t>.</a:t>
            </a:r>
          </a:p>
        </p:txBody>
      </p:sp>
      <p:pic>
        <p:nvPicPr>
          <p:cNvPr id="177" name="Picture 4"/>
          <p:cNvPicPr/>
          <p:nvPr/>
        </p:nvPicPr>
        <p:blipFill>
          <a:blip r:embed="rId2"/>
          <a:stretch/>
        </p:blipFill>
        <p:spPr>
          <a:xfrm>
            <a:off x="5120640" y="1904400"/>
            <a:ext cx="6232680" cy="4272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2098</Words>
  <Application>Microsoft Office PowerPoint</Application>
  <PresentationFormat>Widescreen</PresentationFormat>
  <Paragraphs>271</Paragraphs>
  <Slides>49</Slides>
  <Notes>16</Notes>
  <HiddenSlides>0</HiddenSlide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Office Theme</vt:lpstr>
      <vt:lpstr>Office Theme</vt:lpstr>
      <vt:lpstr>Office Theme</vt:lpstr>
      <vt:lpstr>Office Theme</vt:lpstr>
      <vt:lpstr>PowerPoint Presentation</vt:lpstr>
      <vt:lpstr>Co zkoumáme</vt:lpstr>
      <vt:lpstr>Molekulární metody</vt:lpstr>
      <vt:lpstr>Data vysoce výkonných molekulárních metod</vt:lpstr>
      <vt:lpstr>PowerPoint Presentation</vt:lpstr>
      <vt:lpstr>The human cancer genome altlas</vt:lpstr>
      <vt:lpstr>A co na to biomedicínský bioinformatik?</vt:lpstr>
      <vt:lpstr>… ten je středobodem výzkumu</vt:lpstr>
      <vt:lpstr>Biomedicína</vt:lpstr>
      <vt:lpstr>PowerPoint Presentation</vt:lpstr>
      <vt:lpstr>Omicsové experimenty …</vt:lpstr>
      <vt:lpstr>PowerPoint Presentation</vt:lpstr>
      <vt:lpstr>PowerPoint Presentation</vt:lpstr>
      <vt:lpstr>PowerPoint Presentation</vt:lpstr>
      <vt:lpstr>Co je to biomarker?</vt:lpstr>
      <vt:lpstr>Biomarkerem může být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Biomarkery a modely</vt:lpstr>
      <vt:lpstr>Co musí biomarker (nebo model) splňovat</vt:lpstr>
      <vt:lpstr>PowerPoint Presentation</vt:lpstr>
      <vt:lpstr>Proč jsou omicsová data problematická?</vt:lpstr>
      <vt:lpstr>Specifika dat z omics experimentů</vt:lpstr>
      <vt:lpstr>… analýza těchto dat a vytváření omics biomarkerových modelů má svá specifika!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Jak skandál změnil svět biomedicínského výzkumu založeného na omicsových datech</vt:lpstr>
      <vt:lpstr>PowerPoint Presentation</vt:lpstr>
      <vt:lpstr>IOM komise: Specifika testů založených na omics</vt:lpstr>
      <vt:lpstr>Absence jasného biologického odůvodnění testů omics biomarkerů</vt:lpstr>
      <vt:lpstr>Absence jasného biologického odůvodnění testů omics biomarkerů – proč je to problém</vt:lpstr>
      <vt:lpstr>Problém (ne) sdílení komplexních datových souborů a výpočetních modelů</vt:lpstr>
      <vt:lpstr>Doporučení IOM komise pro vývoj testů založených na omicsových datech</vt:lpstr>
      <vt:lpstr>PowerPoint Presentation</vt:lpstr>
      <vt:lpstr>Úprava omicsových dat do podoby, kdy je možná derivace biomarkerů trvá podstatně déle než u jiných dat</vt:lpstr>
      <vt:lpstr>Vědecké časopisy jsou (přesto) plné odpadu</vt:lpstr>
      <vt:lpstr>Podíl článků stažených  z tisku se zvyšuje</vt:lpstr>
      <vt:lpstr>Důvody stažení publikací</vt:lpstr>
      <vt:lpstr>PowerPoint Presentation</vt:lpstr>
      <vt:lpstr>Biomarkery z omicsových dat</vt:lpstr>
      <vt:lpstr>Bez bioinformatika není biomarker!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Eva Budinská</dc:creator>
  <dc:description/>
  <cp:lastModifiedBy/>
  <cp:revision>75</cp:revision>
  <dcterms:created xsi:type="dcterms:W3CDTF">2019-11-17T21:05:04Z</dcterms:created>
  <dcterms:modified xsi:type="dcterms:W3CDTF">2024-11-18T07:48:23Z</dcterms:modified>
  <dc:language>cs-CZ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16</vt:i4>
  </property>
  <property fmtid="{D5CDD505-2E9C-101B-9397-08002B2CF9AE}" pid="3" name="PresentationFormat">
    <vt:lpwstr>Widescreen</vt:lpwstr>
  </property>
  <property fmtid="{D5CDD505-2E9C-101B-9397-08002B2CF9AE}" pid="4" name="Slides">
    <vt:i4>42</vt:i4>
  </property>
</Properties>
</file>