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83" r:id="rId2"/>
    <p:sldId id="384" r:id="rId3"/>
    <p:sldId id="385" r:id="rId4"/>
    <p:sldId id="387" r:id="rId5"/>
    <p:sldId id="388" r:id="rId6"/>
    <p:sldId id="431" r:id="rId7"/>
    <p:sldId id="425" r:id="rId8"/>
    <p:sldId id="432" r:id="rId9"/>
    <p:sldId id="426" r:id="rId10"/>
    <p:sldId id="430" r:id="rId11"/>
    <p:sldId id="433" r:id="rId12"/>
    <p:sldId id="427" r:id="rId13"/>
    <p:sldId id="437" r:id="rId14"/>
    <p:sldId id="428" r:id="rId15"/>
    <p:sldId id="434" r:id="rId16"/>
    <p:sldId id="435" r:id="rId17"/>
    <p:sldId id="436" r:id="rId18"/>
    <p:sldId id="438" r:id="rId19"/>
    <p:sldId id="439" r:id="rId20"/>
    <p:sldId id="440" r:id="rId21"/>
    <p:sldId id="441" r:id="rId22"/>
  </p:sldIdLst>
  <p:sldSz cx="12192000" cy="6858000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F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AD4631-021A-4566-90BA-A8AC271B9108}" v="5" dt="2023-11-09T19:29:08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3" autoAdjust="0"/>
  </p:normalViewPr>
  <p:slideViewPr>
    <p:cSldViewPr showGuides="1">
      <p:cViewPr varScale="1">
        <p:scale>
          <a:sx n="60" d="100"/>
          <a:sy n="60" d="100"/>
        </p:scale>
        <p:origin x="88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06B4EE-17D1-8D74-A400-1AAED3205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EFE9D6-047B-96AC-2E62-938720ACDF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03EFEE5-E6E7-9F41-1DC1-6E0276FC89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DD5058D-A1B0-F3CF-B696-89921B0C22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1F0CD7BC-346E-4E3F-87BE-EC0289A1C96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BA2D79D-CED6-D47E-F24A-BAF04D873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366FBB-57A5-8482-C25A-1FD059F35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F1C0C-D9C0-3376-0770-8079AF42572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2E741171-7377-C204-F299-58D76C9FE8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32FED98-D5C4-6A0A-6271-E8CB6D94E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7A0FFBB-D7CD-463A-0273-416D16AAE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C9AAB48-69CC-43AF-AE59-C0E774B0734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16C826E-4169-B438-8595-E3CE6C2C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87EFD-13AB-4F35-804B-6618CC44C136}" type="slidenum">
              <a:rPr lang="en-GB" altLang="cs-CZ" smtClean="0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DF1C39-645E-6F34-F844-D3CAD95E57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FF772D-877E-F634-40B0-FE81C551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6B858C1-8D1D-1B4D-E2CB-370E67BB1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506BB1-D364-44E2-AC22-96CE7E730A63}" type="slidenum">
              <a:rPr lang="en-GB" altLang="cs-CZ" smtClean="0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5B643A9-8778-A3CA-6F1E-32632A07ED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73FB8C-146A-C0C1-A4A7-D29E5DAF7E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AED0B5-51B8-8FF1-CD8A-890E97416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D4324-B54D-42EF-959B-D69E673E9574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59038B1-2637-8F4A-F37E-E7EE395046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050DB40-B5B6-EA76-7F73-65BB9D5FFC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05849FA-EA23-7523-E29C-E0394908A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81F9BF-86CB-411B-BBF8-DA2D381AF1AD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7403E1E-CB2F-C290-6DA8-56419B33819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884CEE-EEA8-167C-5F4B-7EEBB102F0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19245C-FE36-8805-4636-C43837EB2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B82E73-B3A2-4222-B29E-DD9D08CDC8FE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96E7B1C-59E5-AF23-027D-03FE463110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4538"/>
            <a:ext cx="6615112" cy="3722687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D05C5A-2EF9-2AE7-9760-4C9E63BD0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7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3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6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9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8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9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0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0">
            <a:extLst>
              <a:ext uri="{FF2B5EF4-FFF2-40B4-BE49-F238E27FC236}">
                <a16:creationId xmlns:a16="http://schemas.microsoft.com/office/drawing/2014/main" id="{3DDE403E-4D7A-3B8B-024E-9595DEB9A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1027" name="Rectangle 81">
            <a:extLst>
              <a:ext uri="{FF2B5EF4-FFF2-40B4-BE49-F238E27FC236}">
                <a16:creationId xmlns:a16="http://schemas.microsoft.com/office/drawing/2014/main" id="{A68F4178-1023-B9B5-15B8-2DC71513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12BB1F-7534-CD14-2261-CD112A4A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1601" y="1557338"/>
            <a:ext cx="7631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latin typeface="Candara" panose="020E0502030303020204" pitchFamily="34" charset="0"/>
              </a:rPr>
              <a:t>Experimentální a aplikovaná toxikologie a ekotoxikologie– </a:t>
            </a: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hodnocení křivek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dávka-odpověď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400" b="1"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latin typeface="Candara" panose="020E0502030303020204" pitchFamily="34" charset="0"/>
              </a:rPr>
              <a:t>Jiří Novák</a:t>
            </a:r>
            <a:endParaRPr lang="en-GB" altLang="cs-CZ" sz="2800" b="1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67C16F3-94D7-AFAB-B174-30D4F1D58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4" y="239713"/>
            <a:ext cx="8351837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2. Způsob hodnocení –probitová transformace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49694E0-91A6-883C-08A3-D32F5C71A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609725"/>
            <a:ext cx="7772400" cy="4648200"/>
          </a:xfrm>
        </p:spPr>
        <p:txBody>
          <a:bodyPr/>
          <a:lstStyle/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Probitová transformace linearizuje křivku a umožňuje snazší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endParaRPr lang="cs-CZ" altLang="cs-CZ" sz="600">
              <a:latin typeface="Candara" panose="020E0502030303020204" pitchFamily="34" charset="0"/>
            </a:endParaRP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jednoduchý ale ne vždy přesný – vychází z normálního rozložení citlivosti</a:t>
            </a: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br>
              <a:rPr lang="cs-CZ" altLang="cs-CZ" sz="300">
                <a:latin typeface="Candara" panose="020E0502030303020204" pitchFamily="34" charset="0"/>
              </a:rPr>
            </a:br>
            <a:endParaRPr lang="cs-CZ" altLang="cs-CZ" sz="2400">
              <a:latin typeface="Candara" panose="020E0502030303020204" pitchFamily="34" charset="0"/>
            </a:endParaRPr>
          </a:p>
        </p:txBody>
      </p:sp>
      <p:pic>
        <p:nvPicPr>
          <p:cNvPr id="18436" name="Obrázek 2">
            <a:extLst>
              <a:ext uri="{FF2B5EF4-FFF2-40B4-BE49-F238E27FC236}">
                <a16:creationId xmlns:a16="http://schemas.microsoft.com/office/drawing/2014/main" id="{D7EE2958-099E-E143-081E-E11BD303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3763964"/>
            <a:ext cx="58324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6330C2-E687-BA6D-9D8C-CD30228CF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433389"/>
            <a:ext cx="9144000" cy="6319837"/>
          </a:xfrm>
          <a:noFill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8D2AD97-9E8B-440A-6893-5E5A61046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91544" y="0"/>
            <a:ext cx="8229600" cy="404664"/>
          </a:xfrm>
        </p:spPr>
        <p:txBody>
          <a:bodyPr/>
          <a:lstStyle/>
          <a:p>
            <a:pPr eaLnBrk="1" hangingPunct="1"/>
            <a:r>
              <a:rPr lang="cs-CZ" sz="2800" dirty="0"/>
              <a:t>Tabulka pro </a:t>
            </a:r>
            <a:r>
              <a:rPr lang="cs-CZ" sz="2800" dirty="0" err="1"/>
              <a:t>probitovou</a:t>
            </a:r>
            <a:r>
              <a:rPr lang="cs-CZ" sz="2800" dirty="0"/>
              <a:t> transformaci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6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934FFEC-3485-E841-00D6-7ADF37A89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latin typeface="Candara" panose="020E0502030303020204" pitchFamily="34" charset="0"/>
              </a:rPr>
              <a:t>3. Způsob hodnocení – Nelineární regrese (logit)</a:t>
            </a:r>
            <a:br>
              <a:rPr lang="cs-CZ" altLang="cs-CZ">
                <a:latin typeface="Candara" panose="020E0502030303020204" pitchFamily="34" charset="0"/>
              </a:rPr>
            </a:br>
            <a:endParaRPr lang="cs-CZ" altLang="cs-CZ">
              <a:latin typeface="Candara" panose="020E0502030303020204" pitchFamily="34" charset="0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0743FFB2-B0EB-6E62-B1DE-01A4455B0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75251" y="1296620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</a:rPr>
              <a:t>– zahrne celou křivku dávka-odpověď, pokryje i okrajové části, je zpravidla lepší/spolehlivější, hlavně pokud počítáme hodnoty blízko okrajových částí křivky (EC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</a:rPr>
              <a:t>, 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80</a:t>
            </a:r>
            <a:r>
              <a:rPr lang="cs-CZ" altLang="cs-CZ" sz="2400" dirty="0">
                <a:latin typeface="Candara" panose="020E0502030303020204" pitchFamily="34" charset="0"/>
              </a:rPr>
              <a:t> –kde je </a:t>
            </a:r>
            <a:r>
              <a:rPr lang="en-US" altLang="cs-CZ" sz="2400" dirty="0" err="1">
                <a:latin typeface="Candara" panose="020E0502030303020204" pitchFamily="34" charset="0"/>
              </a:rPr>
              <a:t>větší</a:t>
            </a:r>
            <a:r>
              <a:rPr lang="en-US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400" dirty="0">
                <a:latin typeface="Candara" panose="020E0502030303020204" pitchFamily="34" charset="0"/>
              </a:rPr>
              <a:t>pravděpodobnost </a:t>
            </a:r>
            <a:r>
              <a:rPr lang="en-US" altLang="cs-CZ" sz="2400" dirty="0" err="1">
                <a:latin typeface="Candara" panose="020E0502030303020204" pitchFamily="34" charset="0"/>
              </a:rPr>
              <a:t>odchylky</a:t>
            </a:r>
            <a:r>
              <a:rPr lang="en-US" altLang="cs-CZ" sz="2400" dirty="0">
                <a:latin typeface="Candara" panose="020E0502030303020204" pitchFamily="34" charset="0"/>
              </a:rPr>
              <a:t> od linearity</a:t>
            </a:r>
            <a:r>
              <a:rPr lang="cs-CZ" altLang="cs-CZ" sz="2400" dirty="0">
                <a:latin typeface="Candara" panose="020E0502030303020204" pitchFamily="34" charset="0"/>
              </a:rPr>
              <a:t>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Nejrozšířenější model Log-</a:t>
            </a:r>
            <a:r>
              <a:rPr lang="cs-CZ" altLang="cs-CZ" sz="2400" dirty="0" err="1">
                <a:latin typeface="Candara" panose="020E0502030303020204" pitchFamily="34" charset="0"/>
              </a:rPr>
              <a:t>logit</a:t>
            </a:r>
            <a:r>
              <a:rPr lang="cs-CZ" altLang="cs-CZ" sz="2400" dirty="0">
                <a:latin typeface="Candara" panose="020E0502030303020204" pitchFamily="34" charset="0"/>
              </a:rPr>
              <a:t> (</a:t>
            </a:r>
            <a:r>
              <a:rPr lang="cs-CZ" altLang="cs-CZ" sz="2400" dirty="0" err="1">
                <a:latin typeface="Candara" panose="020E0502030303020204" pitchFamily="34" charset="0"/>
              </a:rPr>
              <a:t>Hillova</a:t>
            </a:r>
            <a:r>
              <a:rPr lang="cs-CZ" altLang="cs-CZ" sz="2400" dirty="0">
                <a:latin typeface="Candara" panose="020E0502030303020204" pitchFamily="34" charset="0"/>
              </a:rPr>
              <a:t> funkce), existují další (</a:t>
            </a:r>
            <a:r>
              <a:rPr lang="cs-CZ" altLang="cs-CZ" sz="2400" dirty="0" err="1">
                <a:latin typeface="Candara" panose="020E0502030303020204" pitchFamily="34" charset="0"/>
              </a:rPr>
              <a:t>Weibull</a:t>
            </a:r>
            <a:r>
              <a:rPr lang="cs-CZ" altLang="cs-CZ" sz="2400" dirty="0">
                <a:latin typeface="Candara" panose="020E0502030303020204" pitchFamily="34" charset="0"/>
              </a:rPr>
              <a:t> I, </a:t>
            </a:r>
            <a:r>
              <a:rPr lang="cs-CZ" altLang="cs-CZ" sz="2400" dirty="0" err="1">
                <a:latin typeface="Candara" panose="020E0502030303020204" pitchFamily="34" charset="0"/>
              </a:rPr>
              <a:t>Weibull</a:t>
            </a:r>
            <a:r>
              <a:rPr lang="cs-CZ" altLang="cs-CZ" sz="2400" dirty="0">
                <a:latin typeface="Candara" panose="020E0502030303020204" pitchFamily="34" charset="0"/>
              </a:rPr>
              <a:t> II,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Důležité je, jak podrobně je proměřená křivka dávka odpověď !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více bodů – lepší regrese </a:t>
            </a:r>
          </a:p>
          <a:p>
            <a:r>
              <a:rPr lang="cs-CZ" altLang="cs-CZ" sz="2000" dirty="0">
                <a:latin typeface="Candara" panose="020E0502030303020204" pitchFamily="34" charset="0"/>
              </a:rPr>
              <a:t>Je třeba specializovaný nástroj (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Prism;R</a:t>
            </a:r>
            <a:r>
              <a:rPr lang="cs-CZ" altLang="cs-CZ" sz="2000" dirty="0">
                <a:latin typeface="Candara" panose="020E0502030303020204" pitchFamily="34" charset="0"/>
              </a:rPr>
              <a:t> ; </a:t>
            </a:r>
            <a:r>
              <a:rPr lang="cs-CZ" altLang="cs-CZ" sz="2000" dirty="0" err="1">
                <a:latin typeface="Candara" panose="020E0502030303020204" pitchFamily="34" charset="0"/>
              </a:rPr>
              <a:t>Statistica</a:t>
            </a:r>
            <a:r>
              <a:rPr lang="cs-CZ" altLang="cs-CZ" sz="2000" dirty="0">
                <a:latin typeface="Candara" panose="020E0502030303020204" pitchFamily="34" charset="0"/>
              </a:rPr>
              <a:t>…)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 –</a:t>
            </a:r>
          </a:p>
          <a:p>
            <a:pPr lvl="1"/>
            <a:r>
              <a:rPr lang="cs-CZ" altLang="cs-CZ" sz="1800" dirty="0">
                <a:latin typeface="Candara" panose="020E0502030303020204" pitchFamily="34" charset="0"/>
              </a:rPr>
              <a:t>Dostupná 30 denní zkušební verze</a:t>
            </a:r>
          </a:p>
        </p:txBody>
      </p:sp>
      <p:sp>
        <p:nvSpPr>
          <p:cNvPr id="19460" name="AutoShape 2" descr="Image result for graph pad prism">
            <a:extLst>
              <a:ext uri="{FF2B5EF4-FFF2-40B4-BE49-F238E27FC236}">
                <a16:creationId xmlns:a16="http://schemas.microsoft.com/office/drawing/2014/main" id="{E835EA42-AEB2-F8F8-2F75-DC0562994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92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9461" name="AutoShape 4" descr="Image result for graph pad prism">
            <a:extLst>
              <a:ext uri="{FF2B5EF4-FFF2-40B4-BE49-F238E27FC236}">
                <a16:creationId xmlns:a16="http://schemas.microsoft.com/office/drawing/2014/main" id="{205DEADC-391D-9EBE-EADC-663909A5D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844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DF57D8C-A865-C64B-F225-A7A2E500F74E}"/>
              </a:ext>
            </a:extLst>
          </p:cNvPr>
          <p:cNvGrpSpPr/>
          <p:nvPr/>
        </p:nvGrpSpPr>
        <p:grpSpPr>
          <a:xfrm>
            <a:off x="9608783" y="3838554"/>
            <a:ext cx="2613669" cy="2793286"/>
            <a:chOff x="7056678" y="4149079"/>
            <a:chExt cx="2721279" cy="2721279"/>
          </a:xfrm>
        </p:grpSpPr>
        <p:pic>
          <p:nvPicPr>
            <p:cNvPr id="19462" name="Obrázek 2" descr="Obsah obrázku text&#10;&#10;Popis byl vytvořen automaticky">
              <a:extLst>
                <a:ext uri="{FF2B5EF4-FFF2-40B4-BE49-F238E27FC236}">
                  <a16:creationId xmlns:a16="http://schemas.microsoft.com/office/drawing/2014/main" id="{FD9124A0-1AA9-C37E-DE7E-E38E0830E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678" y="4149079"/>
              <a:ext cx="2721279" cy="272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3FE9E2B-62ED-1559-314A-556E93475641}"/>
                </a:ext>
              </a:extLst>
            </p:cNvPr>
            <p:cNvSpPr/>
            <p:nvPr/>
          </p:nvSpPr>
          <p:spPr bwMode="auto">
            <a:xfrm>
              <a:off x="8935142" y="5292078"/>
              <a:ext cx="792088" cy="13772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eaLnBrk="1" hangingPunct="1"/>
              <a:endParaRPr lang="cs-CZ"/>
            </a:p>
          </p:txBody>
        </p:sp>
      </p:grpSp>
      <p:pic>
        <p:nvPicPr>
          <p:cNvPr id="19464" name="Picture 8" descr="Výsledek obrázku pro r">
            <a:extLst>
              <a:ext uri="{FF2B5EF4-FFF2-40B4-BE49-F238E27FC236}">
                <a16:creationId xmlns:a16="http://schemas.microsoft.com/office/drawing/2014/main" id="{12BA5075-D60C-FA0B-8517-2858E47D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374" y="1156334"/>
            <a:ext cx="1637560" cy="12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>
                <a:latin typeface="Candara" panose="020E0502030303020204" pitchFamily="34" charset="0"/>
              </a:rPr>
              <a:t> 5 </a:t>
            </a:r>
            <a:r>
              <a:rPr lang="cs-CZ" altLang="cs-CZ" sz="4000" kern="0" dirty="0">
                <a:latin typeface="Candara" panose="020E0502030303020204" pitchFamily="34" charset="0"/>
              </a:rPr>
              <a:t>–odhad EC50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619B38-6172-9B1E-ACCF-C181CCCF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673" y="908720"/>
            <a:ext cx="6392167" cy="572532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F6DFD5A4-BF66-3E86-FF91-991F2188B9D1}"/>
              </a:ext>
            </a:extLst>
          </p:cNvPr>
          <p:cNvSpPr/>
          <p:nvPr/>
        </p:nvSpPr>
        <p:spPr bwMode="auto">
          <a:xfrm>
            <a:off x="4367808" y="1988840"/>
            <a:ext cx="2322004" cy="8258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405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BD98035-1453-E4E6-8135-5B06AC7B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7772400" cy="1143000"/>
          </a:xfrm>
        </p:spPr>
        <p:txBody>
          <a:bodyPr/>
          <a:lstStyle/>
          <a:p>
            <a:r>
              <a:rPr lang="cs-CZ" altLang="cs-CZ" sz="400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dirty="0">
                <a:latin typeface="Candara" panose="020E0502030303020204" pitchFamily="34" charset="0"/>
              </a:rPr>
              <a:t> </a:t>
            </a:r>
            <a:r>
              <a:rPr lang="cs-CZ" altLang="cs-CZ" sz="4000" dirty="0" err="1">
                <a:latin typeface="Candara" panose="020E0502030303020204" pitchFamily="34" charset="0"/>
              </a:rPr>
              <a:t>Prism</a:t>
            </a:r>
            <a:r>
              <a:rPr lang="cs-CZ" altLang="cs-CZ" sz="400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C781CCF-183C-2635-2A46-77BB74E1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63750" y="1165225"/>
            <a:ext cx="7772400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Create a new data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New Project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XY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Y: Enter 3 replicate values … (v případě triplikátů)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Create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8592F285-0038-345C-7071-55E14B90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797" r="23772" b="24232"/>
          <a:stretch>
            <a:fillRect/>
          </a:stretch>
        </p:blipFill>
        <p:spPr bwMode="auto">
          <a:xfrm>
            <a:off x="3532330" y="2928491"/>
            <a:ext cx="7101143" cy="38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5520" y="1104900"/>
            <a:ext cx="7772400" cy="4648200"/>
          </a:xfrm>
        </p:spPr>
        <p:txBody>
          <a:bodyPr/>
          <a:lstStyle/>
          <a:p>
            <a:r>
              <a:rPr lang="cs-CZ" sz="2800" dirty="0"/>
              <a:t>Vložíme data:</a:t>
            </a:r>
          </a:p>
          <a:p>
            <a:pPr lvl="1"/>
            <a:r>
              <a:rPr lang="cs-CZ" sz="2000" dirty="0"/>
              <a:t>X – koncentrace testované látky/vzorku (v log formě (log C))</a:t>
            </a:r>
          </a:p>
          <a:p>
            <a:pPr lvl="1"/>
            <a:r>
              <a:rPr lang="cs-CZ" sz="2000" dirty="0"/>
              <a:t>A, B,… Datové sady (opakování jsou vedle sebe (triplikáty))- vložit normalizovaná data</a:t>
            </a:r>
          </a:p>
          <a:p>
            <a:pPr lvl="1"/>
            <a:r>
              <a:rPr lang="cs-CZ" sz="2000" dirty="0"/>
              <a:t>POZOR popisujte všechno, aby tomu rozuměli i ostatní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3"/>
            <a:ext cx="853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3314206"/>
            <a:ext cx="867848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3415" y="990105"/>
            <a:ext cx="7772400" cy="4648200"/>
          </a:xfrm>
        </p:spPr>
        <p:txBody>
          <a:bodyPr/>
          <a:lstStyle/>
          <a:p>
            <a:r>
              <a:rPr lang="cs-CZ" sz="2800" dirty="0"/>
              <a:t>Analýza:</a:t>
            </a:r>
          </a:p>
          <a:p>
            <a:pPr lvl="1"/>
            <a:r>
              <a:rPr lang="cs-CZ" sz="2400" dirty="0"/>
              <a:t>XY </a:t>
            </a:r>
            <a:r>
              <a:rPr lang="cs-CZ" sz="2400" dirty="0" err="1"/>
              <a:t>analyses</a:t>
            </a:r>
            <a:endParaRPr lang="cs-CZ" sz="2400" dirty="0"/>
          </a:p>
          <a:p>
            <a:pPr lvl="1"/>
            <a:r>
              <a:rPr lang="cs-CZ" sz="2400" dirty="0" err="1"/>
              <a:t>Nonlinear</a:t>
            </a:r>
            <a:r>
              <a:rPr lang="cs-CZ" sz="2400" dirty="0"/>
              <a:t> </a:t>
            </a:r>
            <a:r>
              <a:rPr lang="cs-CZ" sz="2400" dirty="0" err="1"/>
              <a:t>regression</a:t>
            </a:r>
            <a:r>
              <a:rPr lang="cs-CZ" sz="2400" dirty="0"/>
              <a:t> (</a:t>
            </a:r>
            <a:r>
              <a:rPr lang="cs-CZ" sz="2400" dirty="0" err="1"/>
              <a:t>curve</a:t>
            </a:r>
            <a:r>
              <a:rPr lang="cs-CZ" sz="2400" dirty="0"/>
              <a:t> fit)</a:t>
            </a:r>
          </a:p>
          <a:p>
            <a:pPr lvl="1"/>
            <a:r>
              <a:rPr lang="cs-CZ" sz="2400" dirty="0"/>
              <a:t>Log(</a:t>
            </a:r>
            <a:r>
              <a:rPr lang="cs-CZ" sz="2400" dirty="0" err="1"/>
              <a:t>agonist</a:t>
            </a:r>
            <a:r>
              <a:rPr lang="cs-CZ" sz="2400" dirty="0"/>
              <a:t>) vs </a:t>
            </a:r>
            <a:r>
              <a:rPr lang="cs-CZ" sz="2400" dirty="0" err="1"/>
              <a:t>normalized</a:t>
            </a:r>
            <a:r>
              <a:rPr lang="cs-CZ" sz="2400" dirty="0"/>
              <a:t> response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92" y="3314206"/>
            <a:ext cx="8678486" cy="3543795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4281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F8B455-4B87-1571-73DB-442BE41F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8620" y="3170527"/>
            <a:ext cx="5172797" cy="50775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674927" y="293969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5108619" y="2780702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A70836-FFE4-51D5-82DB-1BAF21AB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884" y="2492896"/>
            <a:ext cx="5210902" cy="56205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E4FFE8-0CA4-8A67-7071-64CC18E005F3}"/>
              </a:ext>
            </a:extLst>
          </p:cNvPr>
          <p:cNvSpPr txBox="1"/>
          <p:nvPr/>
        </p:nvSpPr>
        <p:spPr>
          <a:xfrm>
            <a:off x="7176120" y="2092227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4D14F6-427C-9D3B-F226-2C2CBDF9FA7A}"/>
              </a:ext>
            </a:extLst>
          </p:cNvPr>
          <p:cNvSpPr/>
          <p:nvPr/>
        </p:nvSpPr>
        <p:spPr bwMode="auto">
          <a:xfrm>
            <a:off x="7320136" y="5993581"/>
            <a:ext cx="3347864" cy="7063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197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560" y="10243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4281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917B47-88CD-143B-A77F-90CF6107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388180"/>
            <a:ext cx="3572374" cy="34580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06B179-7263-C5FE-3ABE-8A4A35C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5789" y="4471454"/>
            <a:ext cx="3313324" cy="236482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F8B991-D295-2442-6C40-0C0D3DF69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9737" y="990104"/>
            <a:ext cx="5925377" cy="316274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F64DA755-4E1F-5988-8FBC-18BE0598BA96}"/>
              </a:ext>
            </a:extLst>
          </p:cNvPr>
          <p:cNvSpPr/>
          <p:nvPr/>
        </p:nvSpPr>
        <p:spPr bwMode="auto">
          <a:xfrm>
            <a:off x="1775520" y="5588277"/>
            <a:ext cx="936104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4845366" y="2607907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2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Parametry křivky</a:t>
            </a:r>
            <a:endParaRPr lang="cs-CZ" b="1" dirty="0">
              <a:solidFill>
                <a:srgbClr val="002060"/>
              </a:solidFill>
              <a:highlight>
                <a:srgbClr val="C0C0C0"/>
              </a:highlight>
              <a:latin typeface="Stencil" panose="040409050D0802020404" pitchFamily="82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2A3E9EB-CF5A-A210-30E9-F0BC6550838E}"/>
              </a:ext>
            </a:extLst>
          </p:cNvPr>
          <p:cNvSpPr/>
          <p:nvPr/>
        </p:nvSpPr>
        <p:spPr bwMode="auto">
          <a:xfrm>
            <a:off x="3831265" y="1818917"/>
            <a:ext cx="1613768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2631883" y="5916681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1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Grafická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7002" y="5517233"/>
            <a:ext cx="3705702" cy="14382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highlight>
                  <a:srgbClr val="C0C0C0"/>
                </a:highlight>
              </a:rPr>
              <a:t>Správně popište osy a data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280122A-2EBC-4362-548D-C6A16AE8FBEC}"/>
              </a:ext>
            </a:extLst>
          </p:cNvPr>
          <p:cNvSpPr/>
          <p:nvPr/>
        </p:nvSpPr>
        <p:spPr bwMode="auto">
          <a:xfrm>
            <a:off x="5807969" y="2367352"/>
            <a:ext cx="3837145" cy="2229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433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709CE-FED6-35D3-4C80-793A3BD3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390" y="908720"/>
            <a:ext cx="6411220" cy="572532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1B9E54B-F8CC-D5A3-CA05-805B02C3903F}"/>
              </a:ext>
            </a:extLst>
          </p:cNvPr>
          <p:cNvSpPr/>
          <p:nvPr/>
        </p:nvSpPr>
        <p:spPr bwMode="auto">
          <a:xfrm>
            <a:off x="4233163" y="1844824"/>
            <a:ext cx="5040560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353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34ADB4-A0F8-B53E-3B99-701D42DD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3212976"/>
            <a:ext cx="4936602" cy="3221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7C15A25-A37E-74D8-3331-4F38FB24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B31E0A-908C-263B-4A85-B7B44CF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0351" y="3212977"/>
            <a:ext cx="3712466" cy="3514907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94AFD35-CC3D-D99B-1850-A96ED34A79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1524000" y="980729"/>
            <a:ext cx="87158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T-test – porovnání dvou datových sada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ANOVA – analýza rozptylu mezi 3 a více sadami dat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! Data musí mít normální rozložení a homogenní rozptyl napříč daty!</a:t>
            </a:r>
          </a:p>
          <a:p>
            <a:r>
              <a:rPr lang="cs-CZ" sz="2000" dirty="0">
                <a:latin typeface="Candara" panose="020E0502030303020204" pitchFamily="34" charset="0"/>
              </a:rPr>
              <a:t>Pomocí post-hoc testu identifikujeme, mezi kterými kategoriemi jsou rozdíly</a:t>
            </a:r>
          </a:p>
        </p:txBody>
      </p:sp>
    </p:spTree>
    <p:extLst>
      <p:ext uri="{BB962C8B-B14F-4D97-AF65-F5344CB8AC3E}">
        <p14:creationId xmlns:p14="http://schemas.microsoft.com/office/powerpoint/2010/main" val="14326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87E922-00E0-0E42-33AD-2C974F433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188914"/>
            <a:ext cx="7777162" cy="650875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Závislost dávka-odpověd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BF25D6-D9A3-3D16-9CBD-D1A59411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704850"/>
            <a:ext cx="5951539" cy="4203700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 dirty="0">
                <a:latin typeface="Candara" panose="020E0502030303020204" pitchFamily="34" charset="0"/>
              </a:rPr>
              <a:t>Na řadě úrovní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>
                <a:latin typeface="Candara" panose="020E0502030303020204" pitchFamily="34" charset="0"/>
              </a:rPr>
              <a:t>Molekulární úroveň (receptory, kanály,…)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 err="1">
                <a:latin typeface="Candara" panose="020E0502030303020204" pitchFamily="34" charset="0"/>
              </a:rPr>
              <a:t>Organismální</a:t>
            </a:r>
            <a:r>
              <a:rPr lang="cs-CZ" altLang="cs-CZ" sz="2000" dirty="0">
                <a:latin typeface="Candara" panose="020E0502030303020204" pitchFamily="34" charset="0"/>
              </a:rPr>
              <a:t> (odpověď ano/ne, kontinuální škála)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 dirty="0">
                <a:latin typeface="Candara" panose="020E0502030303020204" pitchFamily="34" charset="0"/>
              </a:rPr>
              <a:t>Populační</a:t>
            </a:r>
            <a:endParaRPr lang="en-GB" altLang="cs-CZ" sz="2000" dirty="0">
              <a:latin typeface="Candara" panose="020E0502030303020204" pitchFamily="34" charset="0"/>
            </a:endParaRP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 dirty="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CE967D2-C3A0-E9C6-E2C8-97C914BC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50" y="4076700"/>
            <a:ext cx="3752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uploads.webflow.com/5318f33ba240be9d1000000f/532c6f5119388d646e00006a_Patch%20Clamp%20pic.png">
            <a:extLst>
              <a:ext uri="{FF2B5EF4-FFF2-40B4-BE49-F238E27FC236}">
                <a16:creationId xmlns:a16="http://schemas.microsoft.com/office/drawing/2014/main" id="{7EC1A2B7-0F29-1D56-EAAF-14593DD9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765176"/>
            <a:ext cx="39020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o.quizlet.com/HXkWjfli4HADYmUMtYyo4A.jpg">
            <a:extLst>
              <a:ext uri="{FF2B5EF4-FFF2-40B4-BE49-F238E27FC236}">
                <a16:creationId xmlns:a16="http://schemas.microsoft.com/office/drawing/2014/main" id="{3DF4FF30-F969-F6FE-4DD0-B2E5CC1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806700"/>
            <a:ext cx="29527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20FBDD1-FEC0-7B53-DDBB-61316B72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583" y="2229566"/>
            <a:ext cx="5837107" cy="36195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980983-9BD1-782C-1EAD-C6B63ED3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190" y="1779278"/>
            <a:ext cx="3372321" cy="263879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737B81-33D7-DA02-ED9F-379EB84F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3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32256E8-4729-C498-4462-03052ED3BD7A}"/>
              </a:ext>
            </a:extLst>
          </p:cNvPr>
          <p:cNvSpPr/>
          <p:nvPr/>
        </p:nvSpPr>
        <p:spPr bwMode="auto">
          <a:xfrm>
            <a:off x="4432899" y="4653136"/>
            <a:ext cx="3033707" cy="14310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42A8F-4206-8FD4-C503-FAC4457A68B4}"/>
              </a:ext>
            </a:extLst>
          </p:cNvPr>
          <p:cNvSpPr txBox="1"/>
          <p:nvPr/>
        </p:nvSpPr>
        <p:spPr>
          <a:xfrm>
            <a:off x="1912514" y="1086566"/>
            <a:ext cx="6894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B7788E-3AF7-F5FA-FD6E-05EF63689A06}"/>
              </a:ext>
            </a:extLst>
          </p:cNvPr>
          <p:cNvSpPr txBox="1"/>
          <p:nvPr/>
        </p:nvSpPr>
        <p:spPr>
          <a:xfrm>
            <a:off x="8593613" y="258508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B3E754-EBC8-5550-62B5-7DCBA02B8817}"/>
              </a:ext>
            </a:extLst>
          </p:cNvPr>
          <p:cNvSpPr txBox="1"/>
          <p:nvPr/>
        </p:nvSpPr>
        <p:spPr>
          <a:xfrm>
            <a:off x="9048328" y="216785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D7155B-6859-5A49-9FEF-5286D6188EE0}"/>
              </a:ext>
            </a:extLst>
          </p:cNvPr>
          <p:cNvSpPr txBox="1"/>
          <p:nvPr/>
        </p:nvSpPr>
        <p:spPr>
          <a:xfrm>
            <a:off x="9555398" y="2123424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5E9826-A2DF-D215-D8C0-CDF7C68CB3B3}"/>
              </a:ext>
            </a:extLst>
          </p:cNvPr>
          <p:cNvSpPr txBox="1"/>
          <p:nvPr/>
        </p:nvSpPr>
        <p:spPr>
          <a:xfrm>
            <a:off x="10028732" y="207899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8E262C5-BD81-683F-F1EB-7E8DAC3B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51119"/>
              </p:ext>
            </p:extLst>
          </p:nvPr>
        </p:nvGraphicFramePr>
        <p:xfrm>
          <a:off x="6096000" y="6160241"/>
          <a:ext cx="431323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363">
                  <a:extLst>
                    <a:ext uri="{9D8B030D-6E8A-4147-A177-3AD203B41FA5}">
                      <a16:colId xmlns:a16="http://schemas.microsoft.com/office/drawing/2014/main" val="2049646051"/>
                    </a:ext>
                  </a:extLst>
                </a:gridCol>
                <a:gridCol w="724446">
                  <a:extLst>
                    <a:ext uri="{9D8B030D-6E8A-4147-A177-3AD203B41FA5}">
                      <a16:colId xmlns:a16="http://schemas.microsoft.com/office/drawing/2014/main" val="3523273679"/>
                    </a:ext>
                  </a:extLst>
                </a:gridCol>
                <a:gridCol w="2848425">
                  <a:extLst>
                    <a:ext uri="{9D8B030D-6E8A-4147-A177-3AD203B41FA5}">
                      <a16:colId xmlns:a16="http://schemas.microsoft.com/office/drawing/2014/main" val="77654126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koncentrace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2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C1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nejvyšší koncentrace s nevýznamným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156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C2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LOEC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nejnižší koncentrace s 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8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587A3-AC9F-7D76-91AA-A691396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8CBE4-3BEF-40AC-4030-851CF89B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AFFFE0-E207-FB22-DDCC-616FAD3D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1" y="304800"/>
            <a:ext cx="7777163" cy="838200"/>
          </a:xfrm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685D0B-4FD8-609D-5FD2-100F7C19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8214" y="1628776"/>
            <a:ext cx="8078787" cy="4556125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Dávka vyjádřena např. mg/kg živé váhy, nebo mg/l</a:t>
            </a: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Řada důležitých údajů: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Prahová hodnota toxicity/dávka bez toxických účinků (pro nekarcinogenní účinky)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Dávka vyvolávající plný efekt (např. 100% toxicitu)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</p:txBody>
      </p:sp>
      <p:sp>
        <p:nvSpPr>
          <p:cNvPr id="8196" name="Freeform 3">
            <a:extLst>
              <a:ext uri="{FF2B5EF4-FFF2-40B4-BE49-F238E27FC236}">
                <a16:creationId xmlns:a16="http://schemas.microsoft.com/office/drawing/2014/main" id="{F8AE90DA-88B4-F59D-D785-8EFE3C5DF0CC}"/>
              </a:ext>
            </a:extLst>
          </p:cNvPr>
          <p:cNvSpPr>
            <a:spLocks/>
          </p:cNvSpPr>
          <p:nvPr/>
        </p:nvSpPr>
        <p:spPr bwMode="auto">
          <a:xfrm>
            <a:off x="3000375" y="3933826"/>
            <a:ext cx="3081338" cy="1603375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E8A16ABF-CF2F-3CEC-67E0-8DB92529A00F}"/>
              </a:ext>
            </a:extLst>
          </p:cNvPr>
          <p:cNvGrpSpPr>
            <a:grpSpLocks/>
          </p:cNvGrpSpPr>
          <p:nvPr/>
        </p:nvGrpSpPr>
        <p:grpSpPr bwMode="auto">
          <a:xfrm>
            <a:off x="3576639" y="4170364"/>
            <a:ext cx="712787" cy="1304925"/>
            <a:chOff x="960" y="1091"/>
            <a:chExt cx="744" cy="1758"/>
          </a:xfrm>
        </p:grpSpPr>
        <p:grpSp>
          <p:nvGrpSpPr>
            <p:cNvPr id="8206" name="Group 5">
              <a:extLst>
                <a:ext uri="{FF2B5EF4-FFF2-40B4-BE49-F238E27FC236}">
                  <a16:creationId xmlns:a16="http://schemas.microsoft.com/office/drawing/2014/main" id="{7E809096-45AD-7971-8D51-BAB17A2E8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8208" name="Line 6">
                <a:extLst>
                  <a:ext uri="{FF2B5EF4-FFF2-40B4-BE49-F238E27FC236}">
                    <a16:creationId xmlns:a16="http://schemas.microsoft.com/office/drawing/2014/main" id="{0B64136A-5E35-E0F4-AC86-185E5AE09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7">
                <a:extLst>
                  <a:ext uri="{FF2B5EF4-FFF2-40B4-BE49-F238E27FC236}">
                    <a16:creationId xmlns:a16="http://schemas.microsoft.com/office/drawing/2014/main" id="{7BA8EAAA-785D-4FDE-784F-8F346824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07" name="Rectangle 8">
              <a:extLst>
                <a:ext uri="{FF2B5EF4-FFF2-40B4-BE49-F238E27FC236}">
                  <a16:creationId xmlns:a16="http://schemas.microsoft.com/office/drawing/2014/main" id="{9DE5ECBB-5992-9F5C-6AE2-DCAAA1018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74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198" name="Rectangle 9">
            <a:extLst>
              <a:ext uri="{FF2B5EF4-FFF2-40B4-BE49-F238E27FC236}">
                <a16:creationId xmlns:a16="http://schemas.microsoft.com/office/drawing/2014/main" id="{27FABDCF-C6CD-FFC6-F44F-5CB5D30B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7351" y="6419851"/>
            <a:ext cx="639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400"/>
          </a:p>
        </p:txBody>
      </p:sp>
      <p:grpSp>
        <p:nvGrpSpPr>
          <p:cNvPr id="8199" name="Group 10">
            <a:extLst>
              <a:ext uri="{FF2B5EF4-FFF2-40B4-BE49-F238E27FC236}">
                <a16:creationId xmlns:a16="http://schemas.microsoft.com/office/drawing/2014/main" id="{5AFAB1F1-F895-B0C5-1E55-911AAC5B0F0C}"/>
              </a:ext>
            </a:extLst>
          </p:cNvPr>
          <p:cNvGrpSpPr>
            <a:grpSpLocks/>
          </p:cNvGrpSpPr>
          <p:nvPr/>
        </p:nvGrpSpPr>
        <p:grpSpPr bwMode="auto">
          <a:xfrm>
            <a:off x="2033589" y="4162425"/>
            <a:ext cx="4206875" cy="2230438"/>
            <a:chOff x="-69" y="866"/>
            <a:chExt cx="4389" cy="3003"/>
          </a:xfrm>
        </p:grpSpPr>
        <p:sp>
          <p:nvSpPr>
            <p:cNvPr id="8202" name="Line 11">
              <a:extLst>
                <a:ext uri="{FF2B5EF4-FFF2-40B4-BE49-F238E27FC236}">
                  <a16:creationId xmlns:a16="http://schemas.microsoft.com/office/drawing/2014/main" id="{1780BB5C-CF24-6CD8-81E1-C8CF25AF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3" name="Line 12">
              <a:extLst>
                <a:ext uri="{FF2B5EF4-FFF2-40B4-BE49-F238E27FC236}">
                  <a16:creationId xmlns:a16="http://schemas.microsoft.com/office/drawing/2014/main" id="{7398FD0D-D38F-3F75-3DE0-01DA44A24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4" name="Rectangle 13">
              <a:extLst>
                <a:ext uri="{FF2B5EF4-FFF2-40B4-BE49-F238E27FC236}">
                  <a16:creationId xmlns:a16="http://schemas.microsoft.com/office/drawing/2014/main" id="{A18B64E2-1321-0636-0A73-5F1025A2E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620" y="1895"/>
              <a:ext cx="148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cs typeface="Times New Roman" panose="02020603050405020304" pitchFamily="18" charset="0"/>
                </a:rPr>
                <a:t>odpověď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  <p:sp>
          <p:nvSpPr>
            <p:cNvPr id="8205" name="Rectangle 14">
              <a:extLst>
                <a:ext uri="{FF2B5EF4-FFF2-40B4-BE49-F238E27FC236}">
                  <a16:creationId xmlns:a16="http://schemas.microsoft.com/office/drawing/2014/main" id="{6E53C258-F861-A323-8A4D-318CA63A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3330"/>
              <a:ext cx="98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6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dávka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200" name="Freeform 15">
            <a:extLst>
              <a:ext uri="{FF2B5EF4-FFF2-40B4-BE49-F238E27FC236}">
                <a16:creationId xmlns:a16="http://schemas.microsoft.com/office/drawing/2014/main" id="{B066ED22-1674-2761-0D26-AF0DDECDC11C}"/>
              </a:ext>
            </a:extLst>
          </p:cNvPr>
          <p:cNvSpPr>
            <a:spLocks/>
          </p:cNvSpPr>
          <p:nvPr/>
        </p:nvSpPr>
        <p:spPr bwMode="auto">
          <a:xfrm>
            <a:off x="3000375" y="3933826"/>
            <a:ext cx="3079750" cy="1604963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Text Box 19">
            <a:extLst>
              <a:ext uri="{FF2B5EF4-FFF2-40B4-BE49-F238E27FC236}">
                <a16:creationId xmlns:a16="http://schemas.microsoft.com/office/drawing/2014/main" id="{A91951FC-1666-5CB2-0131-2C0F5F6F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3675" y="3916363"/>
            <a:ext cx="37592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Je možné se otrávit vodou?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 vyvolává křeče a zvracení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(1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šálek kafe </a:t>
            </a:r>
            <a:r>
              <a:rPr lang="en-GB" altLang="cs-CZ" sz="1800">
                <a:latin typeface="Candara" panose="020E0502030303020204" pitchFamily="34" charset="0"/>
              </a:rPr>
              <a:t>~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150 mg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kofeinu)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NaCl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~ 250g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smrtelná dávka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CCCC7EF-E2D6-E664-DF02-91FB8CF1A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92314" y="1676400"/>
            <a:ext cx="8675687" cy="4560888"/>
          </a:xfrm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550"/>
              </a:spcBef>
              <a:buSzPct val="12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Způsob redukce křivky na jediné číslo</a:t>
            </a:r>
            <a:r>
              <a:rPr lang="en-GB" altLang="cs-CZ" sz="2400">
                <a:latin typeface="Candara" panose="020E0502030303020204" pitchFamily="34" charset="0"/>
              </a:rPr>
              <a:t>:</a:t>
            </a:r>
            <a:endParaRPr lang="en-GB" altLang="cs-CZ" sz="28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80000"/>
              </a:lnSpc>
              <a:spcBef>
                <a:spcPts val="550"/>
              </a:spcBef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letální dávka; lethal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latin typeface="Candara" panose="020E0502030303020204" pitchFamily="34" charset="0"/>
              </a:rPr>
              <a:t> (</a:t>
            </a:r>
            <a:r>
              <a:rPr lang="cs-CZ" altLang="cs-CZ" sz="2000">
                <a:latin typeface="Candara" panose="020E0502030303020204" pitchFamily="34" charset="0"/>
              </a:rPr>
              <a:t>střední letální koncentrace; lethal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dávka; effective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koncentrace; effective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D67DE4-D1C0-9897-260D-FD22D2AE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304800"/>
            <a:ext cx="7777163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 dirty="0">
                <a:latin typeface="Candara" panose="020E0502030303020204" pitchFamily="34" charset="0"/>
              </a:rPr>
              <a:t>Křivky dávka-odpověď</a:t>
            </a:r>
            <a:endParaRPr lang="en-GB" altLang="cs-CZ" kern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8D792A-2D91-6F1E-29D8-5D84EA6F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30189"/>
            <a:ext cx="8839200" cy="930275"/>
          </a:xfrm>
          <a:noFill/>
        </p:spPr>
        <p:txBody>
          <a:bodyPr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850986DB-F670-9E0F-40A8-1C24E2D89AC4}"/>
              </a:ext>
            </a:extLst>
          </p:cNvPr>
          <p:cNvSpPr>
            <a:spLocks/>
          </p:cNvSpPr>
          <p:nvPr/>
        </p:nvSpPr>
        <p:spPr bwMode="auto">
          <a:xfrm>
            <a:off x="2424113" y="1628775"/>
            <a:ext cx="5105400" cy="3429000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60B8CCC-7B09-1DBF-4800-830413E96B84}"/>
              </a:ext>
            </a:extLst>
          </p:cNvPr>
          <p:cNvGrpSpPr>
            <a:grpSpLocks/>
          </p:cNvGrpSpPr>
          <p:nvPr/>
        </p:nvGrpSpPr>
        <p:grpSpPr bwMode="auto">
          <a:xfrm>
            <a:off x="3000375" y="2205039"/>
            <a:ext cx="712788" cy="2790825"/>
            <a:chOff x="960" y="1091"/>
            <a:chExt cx="449" cy="1758"/>
          </a:xfrm>
        </p:grpSpPr>
        <p:grpSp>
          <p:nvGrpSpPr>
            <p:cNvPr id="12308" name="Group 5">
              <a:extLst>
                <a:ext uri="{FF2B5EF4-FFF2-40B4-BE49-F238E27FC236}">
                  <a16:creationId xmlns:a16="http://schemas.microsoft.com/office/drawing/2014/main" id="{9DD12DF9-C22E-9AD4-F840-033C68B19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12310" name="Line 6">
                <a:extLst>
                  <a:ext uri="{FF2B5EF4-FFF2-40B4-BE49-F238E27FC236}">
                    <a16:creationId xmlns:a16="http://schemas.microsoft.com/office/drawing/2014/main" id="{EF323E71-8E8D-ED45-A0B5-44395B1D0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11" name="Freeform 7">
                <a:extLst>
                  <a:ext uri="{FF2B5EF4-FFF2-40B4-BE49-F238E27FC236}">
                    <a16:creationId xmlns:a16="http://schemas.microsoft.com/office/drawing/2014/main" id="{D4B21338-E9D4-BD91-C59C-51B7E8C4B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309" name="Rectangle 8">
              <a:extLst>
                <a:ext uri="{FF2B5EF4-FFF2-40B4-BE49-F238E27FC236}">
                  <a16:creationId xmlns:a16="http://schemas.microsoft.com/office/drawing/2014/main" id="{D7B3FDCF-A139-4B00-3D95-07934C08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3" name="Group 9">
            <a:extLst>
              <a:ext uri="{FF2B5EF4-FFF2-40B4-BE49-F238E27FC236}">
                <a16:creationId xmlns:a16="http://schemas.microsoft.com/office/drawing/2014/main" id="{17ABB33D-B390-9DD0-CE8F-0076A1DB13E0}"/>
              </a:ext>
            </a:extLst>
          </p:cNvPr>
          <p:cNvGrpSpPr>
            <a:grpSpLocks/>
          </p:cNvGrpSpPr>
          <p:nvPr/>
        </p:nvGrpSpPr>
        <p:grpSpPr bwMode="auto">
          <a:xfrm>
            <a:off x="1522412" y="1374776"/>
            <a:ext cx="6859588" cy="4162425"/>
            <a:chOff x="-1" y="866"/>
            <a:chExt cx="4321" cy="2622"/>
          </a:xfrm>
        </p:grpSpPr>
        <p:sp>
          <p:nvSpPr>
            <p:cNvPr id="12304" name="Line 10">
              <a:extLst>
                <a:ext uri="{FF2B5EF4-FFF2-40B4-BE49-F238E27FC236}">
                  <a16:creationId xmlns:a16="http://schemas.microsoft.com/office/drawing/2014/main" id="{8359347D-20DF-8C14-BA86-714B78DC0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1">
              <a:extLst>
                <a:ext uri="{FF2B5EF4-FFF2-40B4-BE49-F238E27FC236}">
                  <a16:creationId xmlns:a16="http://schemas.microsoft.com/office/drawing/2014/main" id="{2C4F1E53-782A-31C8-2CB8-797F90B3E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Rectangle 12">
              <a:extLst>
                <a:ext uri="{FF2B5EF4-FFF2-40B4-BE49-F238E27FC236}">
                  <a16:creationId xmlns:a16="http://schemas.microsoft.com/office/drawing/2014/main" id="{A4304BAB-AE05-09C7-6478-627B941F3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338" y="1847"/>
              <a:ext cx="8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% mortalit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  <p:sp>
          <p:nvSpPr>
            <p:cNvPr id="12307" name="Rectangle 13">
              <a:extLst>
                <a:ext uri="{FF2B5EF4-FFF2-40B4-BE49-F238E27FC236}">
                  <a16:creationId xmlns:a16="http://schemas.microsoft.com/office/drawing/2014/main" id="{5C1EA67C-AB51-A374-4755-9D48BF66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94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ávka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2294" name="Freeform 14">
            <a:extLst>
              <a:ext uri="{FF2B5EF4-FFF2-40B4-BE49-F238E27FC236}">
                <a16:creationId xmlns:a16="http://schemas.microsoft.com/office/drawing/2014/main" id="{B6DA37D9-8893-86B2-50BD-D7726D52C726}"/>
              </a:ext>
            </a:extLst>
          </p:cNvPr>
          <p:cNvSpPr>
            <a:spLocks/>
          </p:cNvSpPr>
          <p:nvPr/>
        </p:nvSpPr>
        <p:spPr bwMode="auto">
          <a:xfrm>
            <a:off x="2424114" y="1628775"/>
            <a:ext cx="5102225" cy="3430588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5">
            <a:extLst>
              <a:ext uri="{FF2B5EF4-FFF2-40B4-BE49-F238E27FC236}">
                <a16:creationId xmlns:a16="http://schemas.microsoft.com/office/drawing/2014/main" id="{0766491B-EE26-2880-F895-59DC8CA50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4583113" y="31416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6" name="Line 16">
            <a:extLst>
              <a:ext uri="{FF2B5EF4-FFF2-40B4-BE49-F238E27FC236}">
                <a16:creationId xmlns:a16="http://schemas.microsoft.com/office/drawing/2014/main" id="{78097BA4-2383-B132-3B2E-72C6678F0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35189" y="3141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7" name="Text Box 17">
            <a:extLst>
              <a:ext uri="{FF2B5EF4-FFF2-40B4-BE49-F238E27FC236}">
                <a16:creationId xmlns:a16="http://schemas.microsoft.com/office/drawing/2014/main" id="{3D15581C-3847-4C84-CB2B-415CDC8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1220789"/>
            <a:ext cx="69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/>
              <a:t>100%</a:t>
            </a:r>
          </a:p>
        </p:txBody>
      </p:sp>
      <p:sp>
        <p:nvSpPr>
          <p:cNvPr id="12298" name="Text Box 18">
            <a:extLst>
              <a:ext uri="{FF2B5EF4-FFF2-40B4-BE49-F238E27FC236}">
                <a16:creationId xmlns:a16="http://schemas.microsoft.com/office/drawing/2014/main" id="{B29C8DCD-CA20-6C12-D384-CD9175D2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32000" y="2881314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/>
              <a:t>50%</a:t>
            </a:r>
          </a:p>
        </p:txBody>
      </p:sp>
      <p:sp>
        <p:nvSpPr>
          <p:cNvPr id="12299" name="Text Box 19">
            <a:extLst>
              <a:ext uri="{FF2B5EF4-FFF2-40B4-BE49-F238E27FC236}">
                <a16:creationId xmlns:a16="http://schemas.microsoft.com/office/drawing/2014/main" id="{82430EC8-5D97-B94D-613A-B0A7CE54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12300" name="Text Box 20">
            <a:extLst>
              <a:ext uri="{FF2B5EF4-FFF2-40B4-BE49-F238E27FC236}">
                <a16:creationId xmlns:a16="http://schemas.microsoft.com/office/drawing/2014/main" id="{66686FAE-75BC-E9C9-16F9-2B6B042A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5863" y="1196976"/>
            <a:ext cx="2952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LD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(expozice per os) 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k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LC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</a:t>
            </a:r>
            <a:r>
              <a:rPr lang="en-GB" altLang="cs-CZ" sz="1600" b="1">
                <a:latin typeface="Candara" panose="020E0502030303020204" pitchFamily="34" charset="0"/>
              </a:rPr>
              <a:t>(</a:t>
            </a:r>
            <a:r>
              <a:rPr lang="cs-CZ" altLang="cs-CZ" sz="1600" b="1">
                <a:latin typeface="Candara" panose="020E0502030303020204" pitchFamily="34" charset="0"/>
              </a:rPr>
              <a:t>vodní organismy, expozice vzduchem</a:t>
            </a:r>
            <a:r>
              <a:rPr lang="en-GB" altLang="cs-CZ" sz="1600" b="1">
                <a:latin typeface="Candara" panose="020E0502030303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l  nebo mg/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</a:t>
            </a:r>
            <a:r>
              <a:rPr lang="en-GB" altLang="cs-CZ" sz="1600" b="1" baseline="30000">
                <a:solidFill>
                  <a:srgbClr val="FF3300"/>
                </a:solidFill>
                <a:latin typeface="Candara" panose="020E0502030303020204" pitchFamily="34" charset="0"/>
              </a:rPr>
              <a:t>3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  <p:sp>
        <p:nvSpPr>
          <p:cNvPr id="12301" name="TextovéPole 2">
            <a:extLst>
              <a:ext uri="{FF2B5EF4-FFF2-40B4-BE49-F238E27FC236}">
                <a16:creationId xmlns:a16="http://schemas.microsoft.com/office/drawing/2014/main" id="{2A69D5B5-E040-D643-75FE-970811EF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8438" y="5153026"/>
            <a:ext cx="12266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LC/LD50</a:t>
            </a:r>
          </a:p>
        </p:txBody>
      </p:sp>
      <p:sp>
        <p:nvSpPr>
          <p:cNvPr id="12302" name="TextovéPole 21">
            <a:extLst>
              <a:ext uri="{FF2B5EF4-FFF2-40B4-BE49-F238E27FC236}">
                <a16:creationId xmlns:a16="http://schemas.microsoft.com/office/drawing/2014/main" id="{1BB5275C-7F99-31D4-E0BA-8EE6440B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8014" y="5157788"/>
            <a:ext cx="135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LC/LD100</a:t>
            </a:r>
          </a:p>
        </p:txBody>
      </p:sp>
      <p:sp>
        <p:nvSpPr>
          <p:cNvPr id="12303" name="Text Box 20">
            <a:extLst>
              <a:ext uri="{FF2B5EF4-FFF2-40B4-BE49-F238E27FC236}">
                <a16:creationId xmlns:a16="http://schemas.microsoft.com/office/drawing/2014/main" id="{1AB568D6-66A2-3BA9-A28E-91C510BB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51" y="5665788"/>
            <a:ext cx="7140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latin typeface="Candara" panose="020E0502030303020204" pitchFamily="34" charset="0"/>
              </a:rPr>
              <a:t>Prahová dávka – první výskyt toxicity, překonání kapacity organizmu detoxikovat/opravit poškození</a:t>
            </a:r>
            <a:endParaRPr lang="en-GB" altLang="cs-CZ" sz="1600" b="1">
              <a:solidFill>
                <a:srgbClr val="FF330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4">
            <a:extLst>
              <a:ext uri="{FF2B5EF4-FFF2-40B4-BE49-F238E27FC236}">
                <a16:creationId xmlns:a16="http://schemas.microsoft.com/office/drawing/2014/main" id="{651DF3A2-30D2-46E5-5D05-15F40011D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7776" y="3449638"/>
            <a:ext cx="4106863" cy="29591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29CAE35-5B0D-445C-C9D0-934B4983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30189"/>
            <a:ext cx="8839200" cy="9302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>
                <a:latin typeface="Candara" panose="020E0502030303020204" pitchFamily="34" charset="0"/>
              </a:rPr>
              <a:t>Křivky dávka-odpověď</a:t>
            </a:r>
            <a:endParaRPr lang="en-GB" altLang="cs-CZ" kern="0">
              <a:latin typeface="Candara" panose="020E0502030303020204" pitchFamily="34" charset="0"/>
            </a:endParaRPr>
          </a:p>
        </p:txBody>
      </p:sp>
      <p:sp>
        <p:nvSpPr>
          <p:cNvPr id="14340" name="Text Box 19">
            <a:extLst>
              <a:ext uri="{FF2B5EF4-FFF2-40B4-BE49-F238E27FC236}">
                <a16:creationId xmlns:a16="http://schemas.microsoft.com/office/drawing/2014/main" id="{6B84F709-C657-7E71-2F28-32E48AEA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2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42DC8B4-0A6E-8B20-3E83-47ED442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775" y="1341439"/>
            <a:ext cx="6034088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>
                <a:latin typeface="Candara" panose="020E0502030303020204" pitchFamily="34" charset="0"/>
              </a:rPr>
              <a:t>Důležité parametry křivky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Potence- toxicita/efektivita ve srovnání s jinými látkami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Efektivita/maximální efekt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Sklon křivky (</a:t>
            </a:r>
            <a:r>
              <a:rPr lang="cs-CZ" altLang="cs-CZ" sz="1800" dirty="0" err="1">
                <a:latin typeface="Candara" panose="020E0502030303020204" pitchFamily="34" charset="0"/>
              </a:rPr>
              <a:t>slope</a:t>
            </a:r>
            <a:r>
              <a:rPr lang="cs-CZ" altLang="cs-CZ" sz="1800" dirty="0">
                <a:latin typeface="Candara" panose="020E0502030303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Variabilita -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cs-CZ" sz="1800" dirty="0">
              <a:latin typeface="Candara" panose="020E0502030303020204" pitchFamily="34" charset="0"/>
            </a:endParaRPr>
          </a:p>
        </p:txBody>
      </p:sp>
      <p:pic>
        <p:nvPicPr>
          <p:cNvPr id="14342" name="Obrázek 27">
            <a:extLst>
              <a:ext uri="{FF2B5EF4-FFF2-40B4-BE49-F238E27FC236}">
                <a16:creationId xmlns:a16="http://schemas.microsoft.com/office/drawing/2014/main" id="{D41C4842-EEB3-AD28-DEA7-EB60D4B5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8489" r="6883"/>
          <a:stretch>
            <a:fillRect/>
          </a:stretch>
        </p:blipFill>
        <p:spPr bwMode="auto">
          <a:xfrm>
            <a:off x="1873250" y="3789364"/>
            <a:ext cx="4616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B6B7DB-C114-03FC-FA3F-4A5C1987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3" name="TextovéPole 7">
            <a:extLst>
              <a:ext uri="{FF2B5EF4-FFF2-40B4-BE49-F238E27FC236}">
                <a16:creationId xmlns:a16="http://schemas.microsoft.com/office/drawing/2014/main" id="{B903E212-A993-B9DC-8C84-8A779E20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5" y="3214688"/>
            <a:ext cx="330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Data po normalizaci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(% maximální odpovědi)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51902A6-5E18-1D29-4970-F1CD1EBF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5" name="TextovéPole 10">
            <a:extLst>
              <a:ext uri="{FF2B5EF4-FFF2-40B4-BE49-F238E27FC236}">
                <a16:creationId xmlns:a16="http://schemas.microsoft.com/office/drawing/2014/main" id="{C61D7BDC-1C9F-B6D5-89AD-1319AD37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7039" y="5157788"/>
            <a:ext cx="527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Normalizovaná data po zlogaritmování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koncentrace zkoumané látky</a:t>
            </a:r>
          </a:p>
        </p:txBody>
      </p:sp>
      <p:graphicFrame>
        <p:nvGraphicFramePr>
          <p:cNvPr id="15366" name="Objekt 1">
            <a:extLst>
              <a:ext uri="{FF2B5EF4-FFF2-40B4-BE49-F238E27FC236}">
                <a16:creationId xmlns:a16="http://schemas.microsoft.com/office/drawing/2014/main" id="{E672847F-A93C-85CA-DF17-67DF8E2C2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16100" y="336550"/>
          <a:ext cx="39560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3956451" imgH="2927332" progId="Prism7.Document">
                  <p:embed/>
                </p:oleObj>
              </mc:Choice>
              <mc:Fallback>
                <p:oleObj name="Prism 7" r:id="rId2" imgW="3956451" imgH="2927332" progId="Prism7.Document">
                  <p:embed/>
                  <p:pic>
                    <p:nvPicPr>
                      <p:cNvPr id="15366" name="Objekt 1">
                        <a:extLst>
                          <a:ext uri="{FF2B5EF4-FFF2-40B4-BE49-F238E27FC236}">
                            <a16:creationId xmlns:a16="http://schemas.microsoft.com/office/drawing/2014/main" id="{E672847F-A93C-85CA-DF17-67DF8E2C2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6100" y="336550"/>
                        <a:ext cx="39560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ovéPole 11">
            <a:extLst>
              <a:ext uri="{FF2B5EF4-FFF2-40B4-BE49-F238E27FC236}">
                <a16:creationId xmlns:a16="http://schemas.microsoft.com/office/drawing/2014/main" id="{5AD66F14-9DCE-5F96-9713-6F6177FE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3197226"/>
            <a:ext cx="175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Surová data</a:t>
            </a:r>
          </a:p>
        </p:txBody>
      </p:sp>
      <p:graphicFrame>
        <p:nvGraphicFramePr>
          <p:cNvPr id="15368" name="Objekt 2">
            <a:extLst>
              <a:ext uri="{FF2B5EF4-FFF2-40B4-BE49-F238E27FC236}">
                <a16:creationId xmlns:a16="http://schemas.microsoft.com/office/drawing/2014/main" id="{933B6EDF-CF06-A113-6037-693FFB7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45214" y="433388"/>
          <a:ext cx="39973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3997506" imgH="2469936" progId="Prism7.Document">
                  <p:embed/>
                </p:oleObj>
              </mc:Choice>
              <mc:Fallback>
                <p:oleObj name="Prism 7" r:id="rId4" imgW="3997506" imgH="2469936" progId="Prism7.Document">
                  <p:embed/>
                  <p:pic>
                    <p:nvPicPr>
                      <p:cNvPr id="15368" name="Objekt 2">
                        <a:extLst>
                          <a:ext uri="{FF2B5EF4-FFF2-40B4-BE49-F238E27FC236}">
                            <a16:creationId xmlns:a16="http://schemas.microsoft.com/office/drawing/2014/main" id="{933B6EDF-CF06-A113-6037-693FFB7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5214" y="433388"/>
                        <a:ext cx="39973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kt 5">
            <a:extLst>
              <a:ext uri="{FF2B5EF4-FFF2-40B4-BE49-F238E27FC236}">
                <a16:creationId xmlns:a16="http://schemas.microsoft.com/office/drawing/2014/main" id="{87C7E232-CE52-3AD2-3653-C527D0C65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4189" y="3944939"/>
          <a:ext cx="39973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6" imgW="3997506" imgH="2661899" progId="Prism7.Document">
                  <p:embed/>
                </p:oleObj>
              </mc:Choice>
              <mc:Fallback>
                <p:oleObj name="Prism 7" r:id="rId6" imgW="3997506" imgH="2661899" progId="Prism7.Document">
                  <p:embed/>
                  <p:pic>
                    <p:nvPicPr>
                      <p:cNvPr id="15369" name="Objekt 5">
                        <a:extLst>
                          <a:ext uri="{FF2B5EF4-FFF2-40B4-BE49-F238E27FC236}">
                            <a16:creationId xmlns:a16="http://schemas.microsoft.com/office/drawing/2014/main" id="{87C7E232-CE52-3AD2-3653-C527D0C65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9" y="3944939"/>
                        <a:ext cx="399732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12ABCC4-3164-AE58-A21A-B74BC448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188913"/>
            <a:ext cx="7772400" cy="1143000"/>
          </a:xfrm>
        </p:spPr>
        <p:txBody>
          <a:bodyPr/>
          <a:lstStyle/>
          <a:p>
            <a:r>
              <a:rPr lang="cs-CZ" altLang="cs-CZ" sz="4000">
                <a:latin typeface="Candara" panose="020E0502030303020204" pitchFamily="34" charset="0"/>
              </a:rPr>
              <a:t>Normalizace dat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1EA4AB01-06DB-B172-AF58-E0F16CDFB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6664" y="1165225"/>
            <a:ext cx="3190875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Normalizovaná hodnota 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Škála 0-1 nebo 0-100%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Indikuje softwaru, kde čekat horní a dolní asymptotu křivky dávka odpověď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16388" name="Picture 2" descr="Normalization Formula | Step By Step Guide with Calculation Examples">
            <a:extLst>
              <a:ext uri="{FF2B5EF4-FFF2-40B4-BE49-F238E27FC236}">
                <a16:creationId xmlns:a16="http://schemas.microsoft.com/office/drawing/2014/main" id="{88E6EDE6-5154-DC0A-EB70-D381782E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1" y="1309689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988EF0-1CB6-A0AD-A41B-7D779096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29414" y="2997200"/>
            <a:ext cx="3190875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</a:t>
            </a:r>
            <a:r>
              <a:rPr lang="cs-CZ" altLang="cs-CZ" sz="2000" kern="0" dirty="0" err="1">
                <a:latin typeface="Candara" panose="020E0502030303020204" pitchFamily="34" charset="0"/>
              </a:rPr>
              <a:t>normalized</a:t>
            </a:r>
            <a:r>
              <a:rPr lang="cs-CZ" altLang="cs-CZ" sz="2000" kern="0" dirty="0">
                <a:latin typeface="Candara" panose="020E0502030303020204" pitchFamily="34" charset="0"/>
              </a:rPr>
              <a:t> normalizovaná hodnota 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surová data k normalizaci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minimum – průměrná data z kontroly (</a:t>
            </a:r>
            <a:r>
              <a:rPr lang="cs-CZ" altLang="cs-CZ" sz="2000" kern="0" dirty="0" err="1">
                <a:latin typeface="Candara" panose="020E0502030303020204" pitchFamily="34" charset="0"/>
              </a:rPr>
              <a:t>solventové</a:t>
            </a:r>
            <a:r>
              <a:rPr lang="cs-CZ" altLang="cs-CZ" sz="2000" kern="0" dirty="0">
                <a:latin typeface="Candara" panose="020E0502030303020204" pitchFamily="34" charset="0"/>
              </a:rPr>
              <a:t>, negativní)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maximum – průměrná hodnota dat maximální odpovědi referenční látky či </a:t>
            </a:r>
          </a:p>
          <a:p>
            <a:pPr>
              <a:defRPr/>
            </a:pPr>
            <a:endParaRPr lang="cs-CZ" altLang="cs-CZ" sz="2000" kern="0" dirty="0">
              <a:latin typeface="Candara" panose="020E0502030303020204" pitchFamily="34" charset="0"/>
            </a:endParaRPr>
          </a:p>
          <a:p>
            <a:pPr>
              <a:defRPr/>
            </a:pPr>
            <a:endParaRPr lang="cs-CZ" altLang="cs-CZ" kern="0" dirty="0">
              <a:latin typeface="Candara" panose="020E0502030303020204" pitchFamily="34" charset="0"/>
            </a:endParaRPr>
          </a:p>
        </p:txBody>
      </p:sp>
      <p:pic>
        <p:nvPicPr>
          <p:cNvPr id="16390" name="Obrázek 11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87FF3CC-0457-3AEE-AD4C-00140933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3284538"/>
            <a:ext cx="5003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B52E474-A06A-B714-990C-A7F53D67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8213" y="239713"/>
            <a:ext cx="7772400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1. Způsob hodnocení -Lineární regrese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DF8790-3F9D-FCBA-7F61-1F6A1CA8A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35188" y="1609725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Proložení exponenciálního modelu </a:t>
            </a:r>
            <a:r>
              <a:rPr lang="cs-CZ" altLang="cs-CZ" sz="2400" u="sng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lineární částí 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křivky dávka-odpověď v excelu</a:t>
            </a:r>
            <a:endParaRPr lang="cs-CZ" altLang="cs-CZ" sz="600" dirty="0">
              <a:latin typeface="Candara" panose="020E0502030303020204" pitchFamily="34" charset="0"/>
            </a:endParaRP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jednoduchý ale nepřesný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Nevhodný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či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(oblast křivky, která se odchyluje od linearity)</a:t>
            </a:r>
          </a:p>
          <a:p>
            <a:br>
              <a:rPr lang="cs-CZ" altLang="cs-CZ" sz="300" dirty="0">
                <a:latin typeface="Candara" panose="020E0502030303020204" pitchFamily="34" charset="0"/>
              </a:rPr>
            </a:br>
            <a:endParaRPr lang="cs-CZ" altLang="cs-CZ" sz="2400" dirty="0">
              <a:latin typeface="Candara" panose="020E0502030303020204" pitchFamily="34" charset="0"/>
            </a:endParaRPr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513A815B-7361-4435-71A8-E549AB5B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1788" y="3734594"/>
            <a:ext cx="34258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1A7CD5-ED17-A932-6212-EFC9BA42D50D}"/>
              </a:ext>
            </a:extLst>
          </p:cNvPr>
          <p:cNvSpPr txBox="1"/>
          <p:nvPr/>
        </p:nvSpPr>
        <p:spPr>
          <a:xfrm>
            <a:off x="9408369" y="3933826"/>
            <a:ext cx="76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13578</TotalTime>
  <Words>769</Words>
  <Application>Microsoft Office PowerPoint</Application>
  <PresentationFormat>Širokoúhlá obrazovka</PresentationFormat>
  <Paragraphs>131</Paragraphs>
  <Slides>21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Aharoni</vt:lpstr>
      <vt:lpstr>Arial</vt:lpstr>
      <vt:lpstr>Candara</vt:lpstr>
      <vt:lpstr>Stencil</vt:lpstr>
      <vt:lpstr>Times New Roman</vt:lpstr>
      <vt:lpstr>Wingdings</vt:lpstr>
      <vt:lpstr>Blueprint</vt:lpstr>
      <vt:lpstr>Prism 7</vt:lpstr>
      <vt:lpstr>Prezentace aplikace PowerPoint</vt:lpstr>
      <vt:lpstr>Závislost dávka-odpověd</vt:lpstr>
      <vt:lpstr>Křivky dávka-odpověď</vt:lpstr>
      <vt:lpstr>Prezentace aplikace PowerPoint</vt:lpstr>
      <vt:lpstr>Křivky dávka-odpověď</vt:lpstr>
      <vt:lpstr>Prezentace aplikace PowerPoint</vt:lpstr>
      <vt:lpstr>Prezentace aplikace PowerPoint</vt:lpstr>
      <vt:lpstr>Normalizace dat</vt:lpstr>
      <vt:lpstr>1. Způsob hodnocení -Lineární regrese</vt:lpstr>
      <vt:lpstr>2. Způsob hodnocení –probitová transformace</vt:lpstr>
      <vt:lpstr>Tabulka pro probitovou transformaci</vt:lpstr>
      <vt:lpstr>3. Způsob hodnocení – Nelineární regrese (logit) </vt:lpstr>
      <vt:lpstr>Prezentace aplikace PowerPoint</vt:lpstr>
      <vt:lpstr>GraphPad Prism –odhad EC50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P402 Building Surveys And Bulk Sampling For Analysis</dc:title>
  <dc:creator>A</dc:creator>
  <cp:lastModifiedBy>Jiří Novák</cp:lastModifiedBy>
  <cp:revision>219</cp:revision>
  <dcterms:created xsi:type="dcterms:W3CDTF">2002-12-10T00:58:35Z</dcterms:created>
  <dcterms:modified xsi:type="dcterms:W3CDTF">2024-11-25T07:08:37Z</dcterms:modified>
</cp:coreProperties>
</file>