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6" r:id="rId22"/>
    <p:sldId id="287" r:id="rId23"/>
    <p:sldId id="276" r:id="rId24"/>
    <p:sldId id="277" r:id="rId25"/>
    <p:sldId id="278" r:id="rId26"/>
    <p:sldId id="279" r:id="rId27"/>
    <p:sldId id="280" r:id="rId28"/>
    <p:sldId id="281" r:id="rId29"/>
    <p:sldId id="282" r:id="rId30"/>
    <p:sldId id="283" r:id="rId31"/>
    <p:sldId id="284" r:id="rId32"/>
    <p:sldId id="285"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Itw5i1i0zhx8gqBFyTFES4IIa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73" autoAdjust="0"/>
  </p:normalViewPr>
  <p:slideViewPr>
    <p:cSldViewPr snapToGrid="0">
      <p:cViewPr varScale="1">
        <p:scale>
          <a:sx n="105" d="100"/>
          <a:sy n="105" d="100"/>
        </p:scale>
        <p:origin x="109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ert Kšiňan" userId="d010fccd-7d02-475f-9f14-2192af778b2b" providerId="ADAL" clId="{E55B7E7C-6F80-4B41-8EC2-48D167303C0E}"/>
    <pc:docChg chg="custSel modSld">
      <pc:chgData name="Albert Kšiňan" userId="d010fccd-7d02-475f-9f14-2192af778b2b" providerId="ADAL" clId="{E55B7E7C-6F80-4B41-8EC2-48D167303C0E}" dt="2024-09-13T09:18:37.453" v="2" actId="14100"/>
      <pc:docMkLst>
        <pc:docMk/>
      </pc:docMkLst>
      <pc:sldChg chg="delSp modSp mod">
        <pc:chgData name="Albert Kšiňan" userId="d010fccd-7d02-475f-9f14-2192af778b2b" providerId="ADAL" clId="{E55B7E7C-6F80-4B41-8EC2-48D167303C0E}" dt="2024-09-13T09:18:37.453" v="2" actId="14100"/>
        <pc:sldMkLst>
          <pc:docMk/>
          <pc:sldMk cId="0" sldId="260"/>
        </pc:sldMkLst>
        <pc:spChg chg="mod">
          <ac:chgData name="Albert Kšiňan" userId="d010fccd-7d02-475f-9f14-2192af778b2b" providerId="ADAL" clId="{E55B7E7C-6F80-4B41-8EC2-48D167303C0E}" dt="2024-09-13T09:18:37.453" v="2" actId="14100"/>
          <ac:spMkLst>
            <pc:docMk/>
            <pc:sldMk cId="0" sldId="260"/>
            <ac:spMk id="140" creationId="{00000000-0000-0000-0000-000000000000}"/>
          </ac:spMkLst>
        </pc:spChg>
        <pc:spChg chg="del">
          <ac:chgData name="Albert Kšiňan" userId="d010fccd-7d02-475f-9f14-2192af778b2b" providerId="ADAL" clId="{E55B7E7C-6F80-4B41-8EC2-48D167303C0E}" dt="2024-09-13T09:18:31.007" v="1" actId="478"/>
          <ac:spMkLst>
            <pc:docMk/>
            <pc:sldMk cId="0" sldId="260"/>
            <ac:spMk id="142" creationId="{00000000-0000-0000-0000-000000000000}"/>
          </ac:spMkLst>
        </pc:spChg>
        <pc:picChg chg="del">
          <ac:chgData name="Albert Kšiňan" userId="d010fccd-7d02-475f-9f14-2192af778b2b" providerId="ADAL" clId="{E55B7E7C-6F80-4B41-8EC2-48D167303C0E}" dt="2024-09-13T09:18:29.700" v="0" actId="478"/>
          <ac:picMkLst>
            <pc:docMk/>
            <pc:sldMk cId="0" sldId="260"/>
            <ac:picMk id="134"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cat>
            <c:strRef>
              <c:f>Sheet1!$A$2:$A$15</c:f>
              <c:strCache>
                <c:ptCount val="14"/>
                <c:pt idx="0">
                  <c:v>AFR-D</c:v>
                </c:pt>
                <c:pt idx="1">
                  <c:v>AFR-E</c:v>
                </c:pt>
                <c:pt idx="2">
                  <c:v>AMR-A</c:v>
                </c:pt>
                <c:pt idx="3">
                  <c:v>AMR-B</c:v>
                </c:pt>
                <c:pt idx="4">
                  <c:v>AMR-D</c:v>
                </c:pt>
                <c:pt idx="5">
                  <c:v>EMR-B</c:v>
                </c:pt>
                <c:pt idx="6">
                  <c:v>EMR-D</c:v>
                </c:pt>
                <c:pt idx="7">
                  <c:v>EUR-A</c:v>
                </c:pt>
                <c:pt idx="8">
                  <c:v>EUR-B</c:v>
                </c:pt>
                <c:pt idx="9">
                  <c:v>EUR-C</c:v>
                </c:pt>
                <c:pt idx="10">
                  <c:v>SEAR-B</c:v>
                </c:pt>
                <c:pt idx="11">
                  <c:v>SEAR-D</c:v>
                </c:pt>
                <c:pt idx="12">
                  <c:v>WPR-A</c:v>
                </c:pt>
                <c:pt idx="13">
                  <c:v>WPR-B</c:v>
                </c:pt>
              </c:strCache>
            </c:strRef>
          </c:cat>
          <c:val>
            <c:numRef>
              <c:f>Sheet1!$B$2:$B$15</c:f>
              <c:numCache>
                <c:formatCode>General</c:formatCode>
                <c:ptCount val="14"/>
                <c:pt idx="0">
                  <c:v>14.1</c:v>
                </c:pt>
                <c:pt idx="1">
                  <c:v>9.6999999999999993</c:v>
                </c:pt>
                <c:pt idx="2">
                  <c:v>2.2000000000000002</c:v>
                </c:pt>
                <c:pt idx="3">
                  <c:v>4.7</c:v>
                </c:pt>
                <c:pt idx="4">
                  <c:v>4.3</c:v>
                </c:pt>
                <c:pt idx="5">
                  <c:v>7.7</c:v>
                </c:pt>
                <c:pt idx="6">
                  <c:v>17</c:v>
                </c:pt>
                <c:pt idx="7">
                  <c:v>3.1</c:v>
                </c:pt>
                <c:pt idx="8">
                  <c:v>6.3</c:v>
                </c:pt>
                <c:pt idx="9">
                  <c:v>8.3000000000000007</c:v>
                </c:pt>
                <c:pt idx="10">
                  <c:v>3.2</c:v>
                </c:pt>
                <c:pt idx="11">
                  <c:v>3.7</c:v>
                </c:pt>
                <c:pt idx="12">
                  <c:v>2.7</c:v>
                </c:pt>
                <c:pt idx="13">
                  <c:v>3.1</c:v>
                </c:pt>
              </c:numCache>
            </c:numRef>
          </c:val>
          <c:extLst>
            <c:ext xmlns:c16="http://schemas.microsoft.com/office/drawing/2014/chart" uri="{C3380CC4-5D6E-409C-BE32-E72D297353CC}">
              <c16:uniqueId val="{00000000-F59C-49B4-A5C5-0F77A0C5D91A}"/>
            </c:ext>
          </c:extLst>
        </c:ser>
        <c:ser>
          <c:idx val="1"/>
          <c:order val="1"/>
          <c:tx>
            <c:strRef>
              <c:f>Sheet1!$C$1</c:f>
              <c:strCache>
                <c:ptCount val="1"/>
                <c:pt idx="0">
                  <c:v>2020</c:v>
                </c:pt>
              </c:strCache>
            </c:strRef>
          </c:tx>
          <c:spPr>
            <a:solidFill>
              <a:schemeClr val="accent2"/>
            </a:solidFill>
            <a:ln>
              <a:noFill/>
            </a:ln>
            <a:effectLst/>
          </c:spPr>
          <c:invertIfNegative val="0"/>
          <c:cat>
            <c:strRef>
              <c:f>Sheet1!$A$2:$A$15</c:f>
              <c:strCache>
                <c:ptCount val="14"/>
                <c:pt idx="0">
                  <c:v>AFR-D</c:v>
                </c:pt>
                <c:pt idx="1">
                  <c:v>AFR-E</c:v>
                </c:pt>
                <c:pt idx="2">
                  <c:v>AMR-A</c:v>
                </c:pt>
                <c:pt idx="3">
                  <c:v>AMR-B</c:v>
                </c:pt>
                <c:pt idx="4">
                  <c:v>AMR-D</c:v>
                </c:pt>
                <c:pt idx="5">
                  <c:v>EMR-B</c:v>
                </c:pt>
                <c:pt idx="6">
                  <c:v>EMR-D</c:v>
                </c:pt>
                <c:pt idx="7">
                  <c:v>EUR-A</c:v>
                </c:pt>
                <c:pt idx="8">
                  <c:v>EUR-B</c:v>
                </c:pt>
                <c:pt idx="9">
                  <c:v>EUR-C</c:v>
                </c:pt>
                <c:pt idx="10">
                  <c:v>SEAR-B</c:v>
                </c:pt>
                <c:pt idx="11">
                  <c:v>SEAR-D</c:v>
                </c:pt>
                <c:pt idx="12">
                  <c:v>WPR-A</c:v>
                </c:pt>
                <c:pt idx="13">
                  <c:v>WPR-B</c:v>
                </c:pt>
              </c:strCache>
            </c:strRef>
          </c:cat>
          <c:val>
            <c:numRef>
              <c:f>Sheet1!$C$2:$C$15</c:f>
              <c:numCache>
                <c:formatCode>General</c:formatCode>
                <c:ptCount val="14"/>
                <c:pt idx="0">
                  <c:v>18.100000000000001</c:v>
                </c:pt>
                <c:pt idx="1">
                  <c:v>4.4000000000000004</c:v>
                </c:pt>
                <c:pt idx="2">
                  <c:v>1.8</c:v>
                </c:pt>
                <c:pt idx="3">
                  <c:v>4.5999999999999996</c:v>
                </c:pt>
                <c:pt idx="4">
                  <c:v>4.3</c:v>
                </c:pt>
                <c:pt idx="5">
                  <c:v>10.5</c:v>
                </c:pt>
                <c:pt idx="6">
                  <c:v>20.9</c:v>
                </c:pt>
                <c:pt idx="7">
                  <c:v>3.1</c:v>
                </c:pt>
                <c:pt idx="8">
                  <c:v>7.7</c:v>
                </c:pt>
                <c:pt idx="9">
                  <c:v>10.5</c:v>
                </c:pt>
                <c:pt idx="10">
                  <c:v>3.3</c:v>
                </c:pt>
                <c:pt idx="11">
                  <c:v>3.8</c:v>
                </c:pt>
                <c:pt idx="12">
                  <c:v>2.7</c:v>
                </c:pt>
                <c:pt idx="13">
                  <c:v>3.2</c:v>
                </c:pt>
              </c:numCache>
            </c:numRef>
          </c:val>
          <c:extLst>
            <c:ext xmlns:c16="http://schemas.microsoft.com/office/drawing/2014/chart" uri="{C3380CC4-5D6E-409C-BE32-E72D297353CC}">
              <c16:uniqueId val="{00000001-F59C-49B4-A5C5-0F77A0C5D91A}"/>
            </c:ext>
          </c:extLst>
        </c:ser>
        <c:ser>
          <c:idx val="2"/>
          <c:order val="2"/>
          <c:tx>
            <c:strRef>
              <c:f>Sheet1!$D$1</c:f>
              <c:strCache>
                <c:ptCount val="1"/>
                <c:pt idx="0">
                  <c:v>2030</c:v>
                </c:pt>
              </c:strCache>
            </c:strRef>
          </c:tx>
          <c:spPr>
            <a:solidFill>
              <a:schemeClr val="accent3"/>
            </a:solidFill>
            <a:ln>
              <a:noFill/>
            </a:ln>
            <a:effectLst/>
          </c:spPr>
          <c:invertIfNegative val="0"/>
          <c:cat>
            <c:strRef>
              <c:f>Sheet1!$A$2:$A$15</c:f>
              <c:strCache>
                <c:ptCount val="14"/>
                <c:pt idx="0">
                  <c:v>AFR-D</c:v>
                </c:pt>
                <c:pt idx="1">
                  <c:v>AFR-E</c:v>
                </c:pt>
                <c:pt idx="2">
                  <c:v>AMR-A</c:v>
                </c:pt>
                <c:pt idx="3">
                  <c:v>AMR-B</c:v>
                </c:pt>
                <c:pt idx="4">
                  <c:v>AMR-D</c:v>
                </c:pt>
                <c:pt idx="5">
                  <c:v>EMR-B</c:v>
                </c:pt>
                <c:pt idx="6">
                  <c:v>EMR-D</c:v>
                </c:pt>
                <c:pt idx="7">
                  <c:v>EUR-A</c:v>
                </c:pt>
                <c:pt idx="8">
                  <c:v>EUR-B</c:v>
                </c:pt>
                <c:pt idx="9">
                  <c:v>EUR-C</c:v>
                </c:pt>
                <c:pt idx="10">
                  <c:v>SEAR-B</c:v>
                </c:pt>
                <c:pt idx="11">
                  <c:v>SEAR-D</c:v>
                </c:pt>
                <c:pt idx="12">
                  <c:v>WPR-A</c:v>
                </c:pt>
                <c:pt idx="13">
                  <c:v>WPR-B</c:v>
                </c:pt>
              </c:strCache>
            </c:strRef>
          </c:cat>
          <c:val>
            <c:numRef>
              <c:f>Sheet1!$D$2:$D$15</c:f>
              <c:numCache>
                <c:formatCode>General</c:formatCode>
                <c:ptCount val="14"/>
                <c:pt idx="0">
                  <c:v>23.5</c:v>
                </c:pt>
                <c:pt idx="1">
                  <c:v>17.399999999999999</c:v>
                </c:pt>
                <c:pt idx="2">
                  <c:v>2.2000000000000002</c:v>
                </c:pt>
                <c:pt idx="3">
                  <c:v>5.0999999999999996</c:v>
                </c:pt>
                <c:pt idx="4">
                  <c:v>4.3</c:v>
                </c:pt>
                <c:pt idx="5">
                  <c:v>14.7</c:v>
                </c:pt>
                <c:pt idx="6">
                  <c:v>20.6</c:v>
                </c:pt>
                <c:pt idx="7">
                  <c:v>3.1</c:v>
                </c:pt>
                <c:pt idx="8">
                  <c:v>9.1999999999999993</c:v>
                </c:pt>
                <c:pt idx="9">
                  <c:v>13.1</c:v>
                </c:pt>
                <c:pt idx="10">
                  <c:v>3.5</c:v>
                </c:pt>
                <c:pt idx="11">
                  <c:v>3.7</c:v>
                </c:pt>
                <c:pt idx="12">
                  <c:v>2.7</c:v>
                </c:pt>
                <c:pt idx="13">
                  <c:v>3.1</c:v>
                </c:pt>
              </c:numCache>
            </c:numRef>
          </c:val>
          <c:extLst>
            <c:ext xmlns:c16="http://schemas.microsoft.com/office/drawing/2014/chart" uri="{C3380CC4-5D6E-409C-BE32-E72D297353CC}">
              <c16:uniqueId val="{00000002-F59C-49B4-A5C5-0F77A0C5D91A}"/>
            </c:ext>
          </c:extLst>
        </c:ser>
        <c:dLbls>
          <c:showLegendKey val="0"/>
          <c:showVal val="0"/>
          <c:showCatName val="0"/>
          <c:showSerName val="0"/>
          <c:showPercent val="0"/>
          <c:showBubbleSize val="0"/>
        </c:dLbls>
        <c:gapWidth val="219"/>
        <c:overlap val="-27"/>
        <c:axId val="-177033008"/>
        <c:axId val="-176760528"/>
      </c:barChart>
      <c:catAx>
        <c:axId val="-177033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760528"/>
        <c:crosses val="autoZero"/>
        <c:auto val="1"/>
        <c:lblAlgn val="ctr"/>
        <c:lblOffset val="100"/>
        <c:noMultiLvlLbl val="0"/>
      </c:catAx>
      <c:valAx>
        <c:axId val="-176760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7033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ridirect.com/blog/2016/02/5-hard-facts-about-lead-in-e-waste/#:~:text=E%2Dwaste%20exposed%20areas%20are,is%20mounting%20with%20each%20finding"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cs-CZ" dirty="0"/>
              <a:t>"[</a:t>
            </a:r>
            <a:r>
              <a:rPr lang="cs-CZ" dirty="0" err="1"/>
              <a:t>The</a:t>
            </a:r>
            <a:r>
              <a:rPr lang="cs-CZ" dirty="0"/>
              <a:t> </a:t>
            </a:r>
            <a:r>
              <a:rPr lang="cs-CZ" dirty="0" err="1"/>
              <a:t>modern</a:t>
            </a:r>
            <a:r>
              <a:rPr lang="cs-CZ" dirty="0"/>
              <a:t> </a:t>
            </a:r>
            <a:r>
              <a:rPr lang="cs-CZ" dirty="0" err="1"/>
              <a:t>day</a:t>
            </a:r>
            <a:r>
              <a:rPr lang="cs-CZ" dirty="0"/>
              <a:t> epidemiology] </a:t>
            </a:r>
            <a:r>
              <a:rPr lang="cs-CZ" dirty="0" err="1"/>
              <a:t>is</a:t>
            </a:r>
            <a:r>
              <a:rPr lang="cs-CZ" dirty="0"/>
              <a:t> </a:t>
            </a:r>
            <a:r>
              <a:rPr lang="cs-CZ" dirty="0" err="1"/>
              <a:t>competent</a:t>
            </a:r>
            <a:r>
              <a:rPr lang="cs-CZ" dirty="0"/>
              <a:t> in </a:t>
            </a:r>
            <a:r>
              <a:rPr lang="cs-CZ" dirty="0" err="1"/>
              <a:t>statistics</a:t>
            </a:r>
            <a:r>
              <a:rPr lang="cs-CZ" dirty="0"/>
              <a:t> but not a </a:t>
            </a:r>
            <a:r>
              <a:rPr lang="cs-CZ" dirty="0" err="1"/>
              <a:t>statistician</a:t>
            </a:r>
            <a:r>
              <a:rPr lang="cs-CZ" dirty="0"/>
              <a:t>; has a </a:t>
            </a:r>
            <a:r>
              <a:rPr lang="cs-CZ" dirty="0" err="1"/>
              <a:t>grasp</a:t>
            </a:r>
            <a:r>
              <a:rPr lang="cs-CZ" dirty="0"/>
              <a:t> of </a:t>
            </a:r>
            <a:r>
              <a:rPr lang="cs-CZ" dirty="0" err="1"/>
              <a:t>concrete</a:t>
            </a:r>
            <a:r>
              <a:rPr lang="cs-CZ" dirty="0"/>
              <a:t> </a:t>
            </a:r>
            <a:r>
              <a:rPr lang="cs-CZ" dirty="0" err="1"/>
              <a:t>biomedical</a:t>
            </a:r>
            <a:r>
              <a:rPr lang="cs-CZ" dirty="0"/>
              <a:t> reality </a:t>
            </a:r>
            <a:r>
              <a:rPr lang="cs-CZ" dirty="0" err="1"/>
              <a:t>without</a:t>
            </a:r>
            <a:r>
              <a:rPr lang="cs-CZ" dirty="0"/>
              <a:t> </a:t>
            </a:r>
            <a:r>
              <a:rPr lang="cs-CZ" dirty="0" err="1"/>
              <a:t>being</a:t>
            </a:r>
            <a:r>
              <a:rPr lang="cs-CZ" dirty="0"/>
              <a:t> a </a:t>
            </a:r>
            <a:r>
              <a:rPr lang="cs-CZ" dirty="0" err="1"/>
              <a:t>clinician</a:t>
            </a:r>
            <a:r>
              <a:rPr lang="cs-CZ" dirty="0"/>
              <a:t> </a:t>
            </a:r>
            <a:r>
              <a:rPr lang="cs-CZ" dirty="0" err="1"/>
              <a:t>responsible</a:t>
            </a:r>
            <a:r>
              <a:rPr lang="cs-CZ" dirty="0"/>
              <a:t> </a:t>
            </a:r>
            <a:r>
              <a:rPr lang="cs-CZ" dirty="0" err="1"/>
              <a:t>for</a:t>
            </a:r>
            <a:r>
              <a:rPr lang="cs-CZ" dirty="0"/>
              <a:t> </a:t>
            </a:r>
            <a:r>
              <a:rPr lang="cs-CZ" dirty="0" err="1"/>
              <a:t>the</a:t>
            </a:r>
            <a:r>
              <a:rPr lang="cs-CZ" dirty="0"/>
              <a:t> </a:t>
            </a:r>
            <a:r>
              <a:rPr lang="cs-CZ" dirty="0" err="1"/>
              <a:t>medical</a:t>
            </a:r>
            <a:r>
              <a:rPr lang="cs-CZ" dirty="0"/>
              <a:t> care of </a:t>
            </a:r>
            <a:r>
              <a:rPr lang="cs-CZ" dirty="0" err="1"/>
              <a:t>individuals</a:t>
            </a:r>
            <a:r>
              <a:rPr lang="cs-CZ" dirty="0"/>
              <a:t>, </a:t>
            </a:r>
            <a:r>
              <a:rPr lang="cs-CZ" dirty="0" err="1"/>
              <a:t>is</a:t>
            </a:r>
            <a:r>
              <a:rPr lang="cs-CZ" dirty="0"/>
              <a:t> </a:t>
            </a:r>
            <a:r>
              <a:rPr lang="cs-CZ" dirty="0" err="1"/>
              <a:t>able</a:t>
            </a:r>
            <a:r>
              <a:rPr lang="cs-CZ" dirty="0"/>
              <a:t> to </a:t>
            </a:r>
            <a:r>
              <a:rPr lang="cs-CZ" dirty="0" err="1"/>
              <a:t>comprehend</a:t>
            </a:r>
            <a:r>
              <a:rPr lang="cs-CZ" dirty="0"/>
              <a:t> </a:t>
            </a:r>
            <a:r>
              <a:rPr lang="cs-CZ" dirty="0" err="1"/>
              <a:t>the</a:t>
            </a:r>
            <a:r>
              <a:rPr lang="cs-CZ" dirty="0"/>
              <a:t> basic </a:t>
            </a:r>
            <a:r>
              <a:rPr lang="cs-CZ" dirty="0" err="1"/>
              <a:t>elements</a:t>
            </a:r>
            <a:r>
              <a:rPr lang="cs-CZ" dirty="0"/>
              <a:t> of society and </a:t>
            </a:r>
            <a:r>
              <a:rPr lang="cs-CZ" dirty="0" err="1"/>
              <a:t>social</a:t>
            </a:r>
            <a:r>
              <a:rPr lang="cs-CZ" dirty="0"/>
              <a:t> </a:t>
            </a:r>
            <a:r>
              <a:rPr lang="cs-CZ" dirty="0" err="1"/>
              <a:t>structure</a:t>
            </a:r>
            <a:r>
              <a:rPr lang="cs-CZ" dirty="0"/>
              <a:t> </a:t>
            </a:r>
            <a:r>
              <a:rPr lang="cs-CZ" dirty="0" err="1"/>
              <a:t>without</a:t>
            </a:r>
            <a:r>
              <a:rPr lang="cs-CZ" dirty="0"/>
              <a:t> </a:t>
            </a:r>
            <a:r>
              <a:rPr lang="cs-CZ" dirty="0" err="1"/>
              <a:t>being</a:t>
            </a:r>
            <a:r>
              <a:rPr lang="cs-CZ" dirty="0"/>
              <a:t> a </a:t>
            </a:r>
            <a:r>
              <a:rPr lang="cs-CZ" dirty="0" err="1"/>
              <a:t>sociologist</a:t>
            </a:r>
            <a:r>
              <a:rPr lang="cs-CZ" dirty="0"/>
              <a:t> </a:t>
            </a:r>
            <a:r>
              <a:rPr lang="cs-CZ" dirty="0" err="1"/>
              <a:t>or</a:t>
            </a:r>
            <a:r>
              <a:rPr lang="cs-CZ" dirty="0"/>
              <a:t> </a:t>
            </a:r>
            <a:r>
              <a:rPr lang="cs-CZ" dirty="0" err="1"/>
              <a:t>anthropologist</a:t>
            </a:r>
            <a:r>
              <a:rPr lang="cs-CZ" dirty="0"/>
              <a:t>, and </a:t>
            </a:r>
            <a:r>
              <a:rPr lang="cs-CZ" dirty="0" err="1"/>
              <a:t>can</a:t>
            </a:r>
            <a:r>
              <a:rPr lang="cs-CZ" dirty="0"/>
              <a:t> </a:t>
            </a:r>
            <a:r>
              <a:rPr lang="cs-CZ" dirty="0" err="1"/>
              <a:t>also</a:t>
            </a:r>
            <a:r>
              <a:rPr lang="cs-CZ" dirty="0"/>
              <a:t> </a:t>
            </a:r>
            <a:r>
              <a:rPr lang="cs-CZ" dirty="0" err="1"/>
              <a:t>work</a:t>
            </a:r>
            <a:r>
              <a:rPr lang="cs-CZ" dirty="0"/>
              <a:t> </a:t>
            </a:r>
            <a:r>
              <a:rPr lang="cs-CZ" dirty="0" err="1"/>
              <a:t>with</a:t>
            </a:r>
            <a:r>
              <a:rPr lang="cs-CZ" dirty="0"/>
              <a:t> </a:t>
            </a:r>
            <a:r>
              <a:rPr lang="cs-CZ" dirty="0" err="1"/>
              <a:t>large</a:t>
            </a:r>
            <a:r>
              <a:rPr lang="cs-CZ" dirty="0"/>
              <a:t> </a:t>
            </a:r>
            <a:r>
              <a:rPr lang="cs-CZ" dirty="0" err="1"/>
              <a:t>amounts</a:t>
            </a:r>
            <a:r>
              <a:rPr lang="cs-CZ" dirty="0"/>
              <a:t> of </a:t>
            </a:r>
            <a:r>
              <a:rPr lang="cs-CZ" dirty="0" err="1"/>
              <a:t>electronic</a:t>
            </a:r>
            <a:r>
              <a:rPr lang="cs-CZ" dirty="0"/>
              <a:t> data and program </a:t>
            </a:r>
            <a:r>
              <a:rPr lang="cs-CZ" dirty="0" err="1"/>
              <a:t>complex</a:t>
            </a:r>
            <a:r>
              <a:rPr lang="cs-CZ" dirty="0"/>
              <a:t> </a:t>
            </a:r>
            <a:r>
              <a:rPr lang="cs-CZ" dirty="0" err="1"/>
              <a:t>analytic</a:t>
            </a:r>
            <a:r>
              <a:rPr lang="cs-CZ" dirty="0"/>
              <a:t> </a:t>
            </a:r>
            <a:r>
              <a:rPr lang="cs-CZ" dirty="0" err="1"/>
              <a:t>models</a:t>
            </a:r>
            <a:r>
              <a:rPr lang="cs-CZ" dirty="0"/>
              <a:t> </a:t>
            </a:r>
            <a:r>
              <a:rPr lang="cs-CZ" dirty="0" err="1"/>
              <a:t>without</a:t>
            </a:r>
            <a:r>
              <a:rPr lang="cs-CZ" dirty="0"/>
              <a:t> </a:t>
            </a:r>
            <a:r>
              <a:rPr lang="cs-CZ" dirty="0" err="1"/>
              <a:t>being</a:t>
            </a:r>
            <a:r>
              <a:rPr lang="cs-CZ" dirty="0"/>
              <a:t> a </a:t>
            </a:r>
            <a:r>
              <a:rPr lang="cs-CZ" dirty="0" err="1"/>
              <a:t>computer</a:t>
            </a:r>
            <a:r>
              <a:rPr lang="cs-CZ" dirty="0"/>
              <a:t> </a:t>
            </a:r>
            <a:r>
              <a:rPr lang="cs-CZ" dirty="0" err="1"/>
              <a:t>scientist</a:t>
            </a:r>
            <a:r>
              <a:rPr lang="cs-CZ" dirty="0"/>
              <a:t>.</a:t>
            </a:r>
            <a:r>
              <a:rPr lang="en-US" dirty="0"/>
              <a:t>”</a:t>
            </a:r>
            <a:r>
              <a:rPr lang="cs-CZ" dirty="0"/>
              <a:t> (https://www.goldsteinepi.com/blog/</a:t>
            </a:r>
            <a:r>
              <a:rPr lang="cs-CZ" dirty="0" err="1"/>
              <a:t>should</a:t>
            </a:r>
            <a:r>
              <a:rPr lang="cs-CZ" dirty="0"/>
              <a:t>-</a:t>
            </a:r>
            <a:r>
              <a:rPr lang="cs-CZ" dirty="0" err="1"/>
              <a:t>all</a:t>
            </a:r>
            <a:r>
              <a:rPr lang="cs-CZ" dirty="0"/>
              <a:t>-</a:t>
            </a:r>
            <a:r>
              <a:rPr lang="cs-CZ" dirty="0" err="1"/>
              <a:t>epidemiologists</a:t>
            </a:r>
            <a:r>
              <a:rPr lang="cs-CZ" dirty="0"/>
              <a:t>-</a:t>
            </a:r>
            <a:r>
              <a:rPr lang="cs-CZ" dirty="0" err="1"/>
              <a:t>be</a:t>
            </a:r>
            <a:r>
              <a:rPr lang="cs-CZ" dirty="0"/>
              <a:t>-data-</a:t>
            </a:r>
            <a:r>
              <a:rPr lang="cs-CZ" dirty="0" err="1"/>
              <a:t>scientists</a:t>
            </a:r>
            <a:r>
              <a:rPr lang="cs-CZ" dirty="0"/>
              <a:t>/index.html) </a:t>
            </a:r>
            <a:endParaRPr dirty="0"/>
          </a:p>
          <a:p>
            <a:pPr marL="0" lvl="0" indent="0" algn="l" rtl="0">
              <a:spcBef>
                <a:spcPts val="0"/>
              </a:spcBef>
              <a:spcAft>
                <a:spcPts val="0"/>
              </a:spcAft>
              <a:buNone/>
            </a:pPr>
            <a:endParaRPr dirty="0"/>
          </a:p>
        </p:txBody>
      </p:sp>
      <p:sp>
        <p:nvSpPr>
          <p:cNvPr id="184" name="Google Shape;18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0" name="Google Shape;2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Major part of this course will be focused on data and their understanding</a:t>
            </a:r>
            <a:endParaRPr/>
          </a:p>
        </p:txBody>
      </p:sp>
      <p:sp>
        <p:nvSpPr>
          <p:cNvPr id="251" name="Google Shape;25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Picture: https://en.wikipedia.org/wiki/Epidemiology </a:t>
            </a:r>
            <a:endParaRPr/>
          </a:p>
        </p:txBody>
      </p:sp>
      <p:sp>
        <p:nvSpPr>
          <p:cNvPr id="277" name="Google Shape;27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dirty="0"/>
              <a:t>Picture: https://en.wikipedia.org/wiki/British_Doctors_Study</a:t>
            </a:r>
            <a:endParaRPr dirty="0"/>
          </a:p>
        </p:txBody>
      </p:sp>
      <p:sp>
        <p:nvSpPr>
          <p:cNvPr id="285" name="Google Shape;28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25</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26</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cs-CZ" dirty="0"/>
              <a:t>WPRO—western </a:t>
            </a:r>
            <a:r>
              <a:rPr lang="cs-CZ" dirty="0" err="1"/>
              <a:t>pacific</a:t>
            </a:r>
            <a:r>
              <a:rPr lang="cs-CZ" dirty="0"/>
              <a:t> region</a:t>
            </a:r>
            <a:endParaRPr dirty="0"/>
          </a:p>
          <a:p>
            <a:pPr marL="0" lvl="0" indent="0" algn="l" rtl="0">
              <a:spcBef>
                <a:spcPts val="0"/>
              </a:spcBef>
              <a:spcAft>
                <a:spcPts val="0"/>
              </a:spcAft>
              <a:buClr>
                <a:schemeClr val="dk1"/>
              </a:buClr>
              <a:buSzPts val="1200"/>
              <a:buFont typeface="Calibri"/>
              <a:buNone/>
            </a:pPr>
            <a:r>
              <a:rPr lang="cs-CZ" dirty="0"/>
              <a:t>EMRO—</a:t>
            </a:r>
            <a:r>
              <a:rPr lang="cs-CZ" dirty="0" err="1"/>
              <a:t>Eastern</a:t>
            </a:r>
            <a:r>
              <a:rPr lang="cs-CZ" dirty="0"/>
              <a:t> </a:t>
            </a:r>
            <a:r>
              <a:rPr lang="cs-CZ" dirty="0" err="1"/>
              <a:t>Mediterranean</a:t>
            </a:r>
            <a:r>
              <a:rPr lang="cs-CZ" dirty="0"/>
              <a:t> region</a:t>
            </a:r>
            <a:endParaRPr dirty="0"/>
          </a:p>
          <a:p>
            <a:pPr marL="0" lvl="0" indent="0" algn="l" rtl="0">
              <a:spcBef>
                <a:spcPts val="0"/>
              </a:spcBef>
              <a:spcAft>
                <a:spcPts val="0"/>
              </a:spcAft>
              <a:buClr>
                <a:schemeClr val="dk1"/>
              </a:buClr>
              <a:buSzPts val="1200"/>
              <a:buFont typeface="Calibri"/>
              <a:buNone/>
            </a:pPr>
            <a:r>
              <a:rPr lang="cs-CZ" dirty="0"/>
              <a:t>SEARO—</a:t>
            </a:r>
            <a:r>
              <a:rPr lang="cs-CZ" dirty="0" err="1"/>
              <a:t>South</a:t>
            </a:r>
            <a:r>
              <a:rPr lang="cs-CZ" dirty="0"/>
              <a:t> East </a:t>
            </a:r>
            <a:r>
              <a:rPr lang="cs-CZ" dirty="0" err="1"/>
              <a:t>Asia</a:t>
            </a:r>
            <a:endParaRPr dirty="0"/>
          </a:p>
          <a:p>
            <a:pPr marL="0" lvl="0" indent="0" algn="l" rtl="0">
              <a:spcBef>
                <a:spcPts val="0"/>
              </a:spcBef>
              <a:spcAft>
                <a:spcPts val="0"/>
              </a:spcAft>
              <a:buClr>
                <a:schemeClr val="dk1"/>
              </a:buClr>
              <a:buSzPts val="1200"/>
              <a:buFont typeface="Calibri"/>
              <a:buNone/>
            </a:pPr>
            <a:r>
              <a:rPr lang="cs-CZ" u="sng" dirty="0">
                <a:solidFill>
                  <a:schemeClr val="hlink"/>
                </a:solidFill>
                <a:hlinkClick r:id="rId3"/>
              </a:rPr>
              <a:t>https://eridirect.com/blog/2016/02/5-hard-facts-about-lead-in-e-waste/#:~:text=E%2Dwaste%20exposed%20areas%20are,is%20mounting%20with%20each%20finding</a:t>
            </a:r>
            <a:r>
              <a:rPr lang="cs-CZ" dirty="0"/>
              <a:t> </a:t>
            </a:r>
            <a:endParaRPr dirty="0"/>
          </a:p>
        </p:txBody>
      </p:sp>
      <p:sp>
        <p:nvSpPr>
          <p:cNvPr id="349" name="Google Shape;34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30</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 discuss how many ideas were related to infectious diseases</a:t>
            </a:r>
            <a:endParaRPr/>
          </a:p>
          <a:p>
            <a:pPr marL="0" lvl="0" indent="0" algn="l" rtl="0">
              <a:spcBef>
                <a:spcPts val="0"/>
              </a:spcBef>
              <a:spcAft>
                <a:spcPts val="0"/>
              </a:spcAft>
              <a:buNone/>
            </a:pPr>
            <a:endParaRPr/>
          </a:p>
        </p:txBody>
      </p:sp>
      <p:sp>
        <p:nvSpPr>
          <p:cNvPr id="147" name="Google Shape;14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202122"/>
                </a:solidFill>
                <a:effectLst/>
                <a:latin typeface="Arial" panose="020B0604020202020204" pitchFamily="34" charset="0"/>
              </a:rPr>
              <a:t>Public health: Organized community efforts to prevent disease and promote health, efforts accomplished through a combination of programs, services, and policies that protect and promote the health of entire communities</a:t>
            </a:r>
            <a:endParaRPr dirty="0"/>
          </a:p>
        </p:txBody>
      </p:sp>
      <p:sp>
        <p:nvSpPr>
          <p:cNvPr id="155" name="Google Shape;15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Úvodní snímek" type="title">
  <p:cSld name="TITLE">
    <p:spTree>
      <p:nvGrpSpPr>
        <p:cNvPr id="1" name="Shape 16"/>
        <p:cNvGrpSpPr/>
        <p:nvPr/>
      </p:nvGrpSpPr>
      <p:grpSpPr>
        <a:xfrm>
          <a:off x="0" y="0"/>
          <a:ext cx="0" cy="0"/>
          <a:chOff x="0" y="0"/>
          <a:chExt cx="0" cy="0"/>
        </a:xfrm>
      </p:grpSpPr>
      <p:sp>
        <p:nvSpPr>
          <p:cNvPr id="17" name="Google Shape;17;p32"/>
          <p:cNvSpPr/>
          <p:nvPr/>
        </p:nvSpPr>
        <p:spPr>
          <a:xfrm>
            <a:off x="0" y="0"/>
            <a:ext cx="12192000" cy="4572001"/>
          </a:xfrm>
          <a:prstGeom prst="rect">
            <a:avLst/>
          </a:prstGeom>
          <a:solidFill>
            <a:srgbClr val="148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2"/>
          <p:cNvSpPr/>
          <p:nvPr/>
        </p:nvSpPr>
        <p:spPr>
          <a:xfrm>
            <a:off x="-1" y="0"/>
            <a:ext cx="12192000" cy="4572001"/>
          </a:xfrm>
          <a:custGeom>
            <a:avLst/>
            <a:gdLst/>
            <a:ahLst/>
            <a:cxn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2"/>
          <p:cNvSpPr txBox="1">
            <a:spLocks noGrp="1"/>
          </p:cNvSpPr>
          <p:nvPr>
            <p:ph type="ctr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2"/>
          <p:cNvSpPr txBox="1">
            <a:spLocks noGrp="1"/>
          </p:cNvSpPr>
          <p:nvPr>
            <p:ph type="subTitle"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800"/>
              <a:buNone/>
              <a:defRPr sz="1800">
                <a:solidFill>
                  <a:srgbClr val="0C0C0C"/>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21" name="Google Shape;21;p32"/>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2"/>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2"/>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cs-CZ"/>
              <a:t>‹#›</a:t>
            </a:fld>
            <a:endParaRPr/>
          </a:p>
        </p:txBody>
      </p:sp>
      <p:cxnSp>
        <p:nvCxnSpPr>
          <p:cNvPr id="24" name="Google Shape;24;p32"/>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80"/>
        <p:cNvGrpSpPr/>
        <p:nvPr/>
      </p:nvGrpSpPr>
      <p:grpSpPr>
        <a:xfrm>
          <a:off x="0" y="0"/>
          <a:ext cx="0" cy="0"/>
          <a:chOff x="0" y="0"/>
          <a:chExt cx="0" cy="0"/>
        </a:xfrm>
      </p:grpSpPr>
      <p:sp>
        <p:nvSpPr>
          <p:cNvPr id="81" name="Google Shape;81;p41"/>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1"/>
          <p:cNvSpPr txBox="1">
            <a:spLocks noGrp="1"/>
          </p:cNvSpPr>
          <p:nvPr>
            <p:ph type="body" idx="1"/>
          </p:nvPr>
        </p:nvSpPr>
        <p:spPr>
          <a:xfrm rot="5400000">
            <a:off x="3872485" y="-562356"/>
            <a:ext cx="4023360" cy="9720073"/>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3" name="Google Shape;83;p41"/>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1"/>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vislý nadpis a text" type="vertTitleAndTx">
  <p:cSld name="VERTICAL_TITLE_AND_VERTICAL_TEXT">
    <p:spTree>
      <p:nvGrpSpPr>
        <p:cNvPr id="1" name="Shape 86"/>
        <p:cNvGrpSpPr/>
        <p:nvPr/>
      </p:nvGrpSpPr>
      <p:grpSpPr>
        <a:xfrm>
          <a:off x="0" y="0"/>
          <a:ext cx="0" cy="0"/>
          <a:chOff x="0" y="0"/>
          <a:chExt cx="0" cy="0"/>
        </a:xfrm>
      </p:grpSpPr>
      <p:sp>
        <p:nvSpPr>
          <p:cNvPr id="87" name="Google Shape;87;p42"/>
          <p:cNvSpPr txBox="1">
            <a:spLocks noGrp="1"/>
          </p:cNvSpPr>
          <p:nvPr>
            <p:ph type="title"/>
          </p:nvPr>
        </p:nvSpPr>
        <p:spPr>
          <a:xfrm rot="5400000">
            <a:off x="7334251" y="2152650"/>
            <a:ext cx="5410200" cy="2628900"/>
          </a:xfrm>
          <a:prstGeom prst="rect">
            <a:avLst/>
          </a:prstGeom>
          <a:noFill/>
          <a:ln>
            <a:noFill/>
          </a:ln>
        </p:spPr>
        <p:txBody>
          <a:bodyPr spcFirstLastPara="1" wrap="square" lIns="45700" tIns="91425" rIns="45700" bIns="91425"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42"/>
          <p:cNvSpPr txBox="1">
            <a:spLocks noGrp="1"/>
          </p:cNvSpPr>
          <p:nvPr>
            <p:ph type="body" idx="1"/>
          </p:nvPr>
        </p:nvSpPr>
        <p:spPr>
          <a:xfrm rot="5400000">
            <a:off x="2076451" y="-323850"/>
            <a:ext cx="5410200" cy="75819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9" name="Google Shape;89;p42"/>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2"/>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2"/>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cs-CZ"/>
              <a:t>‹#›</a:t>
            </a:fld>
            <a:endParaRPr/>
          </a:p>
        </p:txBody>
      </p:sp>
      <p:cxnSp>
        <p:nvCxnSpPr>
          <p:cNvPr id="92" name="Google Shape;92;p42"/>
          <p:cNvCxnSpPr/>
          <p:nvPr/>
        </p:nvCxnSpPr>
        <p:spPr>
          <a:xfrm rot="10800000">
            <a:off x="10058400" y="59263"/>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25"/>
        <p:cNvGrpSpPr/>
        <p:nvPr/>
      </p:nvGrpSpPr>
      <p:grpSpPr>
        <a:xfrm>
          <a:off x="0" y="0"/>
          <a:ext cx="0" cy="0"/>
          <a:chOff x="0" y="0"/>
          <a:chExt cx="0" cy="0"/>
        </a:xfrm>
      </p:grpSpPr>
      <p:sp>
        <p:nvSpPr>
          <p:cNvPr id="26" name="Google Shape;26;p33"/>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3"/>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8" name="Google Shape;28;p33"/>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3"/>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orovnání" type="twoTxTwoObj">
  <p:cSld name="TWO_OBJECTS_WITH_TEXT">
    <p:spTree>
      <p:nvGrpSpPr>
        <p:cNvPr id="1" name="Shape 31"/>
        <p:cNvGrpSpPr/>
        <p:nvPr/>
      </p:nvGrpSpPr>
      <p:grpSpPr>
        <a:xfrm>
          <a:off x="0" y="0"/>
          <a:ext cx="0" cy="0"/>
          <a:chOff x="0" y="0"/>
          <a:chExt cx="0" cy="0"/>
        </a:xfrm>
      </p:grpSpPr>
      <p:sp>
        <p:nvSpPr>
          <p:cNvPr id="32" name="Google Shape;32;p34"/>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4"/>
          <p:cNvSpPr txBox="1">
            <a:spLocks noGrp="1"/>
          </p:cNvSpPr>
          <p:nvPr>
            <p:ph type="body" idx="1"/>
          </p:nvPr>
        </p:nvSpPr>
        <p:spPr>
          <a:xfrm>
            <a:off x="1024128" y="2179636"/>
            <a:ext cx="4754880" cy="82296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2300"/>
              <a:buNone/>
              <a:defRPr sz="2300" b="0" cap="none">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4" name="Google Shape;34;p34"/>
          <p:cNvSpPr txBox="1">
            <a:spLocks noGrp="1"/>
          </p:cNvSpPr>
          <p:nvPr>
            <p:ph type="body" idx="2"/>
          </p:nvPr>
        </p:nvSpPr>
        <p:spPr>
          <a:xfrm>
            <a:off x="1024128" y="2967788"/>
            <a:ext cx="4754880" cy="334157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 name="Google Shape;35;p34"/>
          <p:cNvSpPr txBox="1">
            <a:spLocks noGrp="1"/>
          </p:cNvSpPr>
          <p:nvPr>
            <p:ph type="body" idx="3"/>
          </p:nvPr>
        </p:nvSpPr>
        <p:spPr>
          <a:xfrm>
            <a:off x="5990888" y="2179636"/>
            <a:ext cx="4754880" cy="82296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2300"/>
              <a:buNone/>
              <a:defRPr sz="2300" b="0" cap="none">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6" name="Google Shape;36;p34"/>
          <p:cNvSpPr txBox="1">
            <a:spLocks noGrp="1"/>
          </p:cNvSpPr>
          <p:nvPr>
            <p:ph type="body" idx="4"/>
          </p:nvPr>
        </p:nvSpPr>
        <p:spPr>
          <a:xfrm>
            <a:off x="5990888" y="2967788"/>
            <a:ext cx="4754880" cy="334157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7" name="Google Shape;37;p34"/>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4"/>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40"/>
        <p:cNvGrpSpPr/>
        <p:nvPr/>
      </p:nvGrpSpPr>
      <p:grpSpPr>
        <a:xfrm>
          <a:off x="0" y="0"/>
          <a:ext cx="0" cy="0"/>
          <a:chOff x="0" y="0"/>
          <a:chExt cx="0" cy="0"/>
        </a:xfrm>
      </p:grpSpPr>
      <p:sp>
        <p:nvSpPr>
          <p:cNvPr id="41" name="Google Shape;41;p35"/>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5"/>
          <p:cNvSpPr txBox="1">
            <a:spLocks noGrp="1"/>
          </p:cNvSpPr>
          <p:nvPr>
            <p:ph type="body" idx="1"/>
          </p:nvPr>
        </p:nvSpPr>
        <p:spPr>
          <a:xfrm>
            <a:off x="1024127" y="2286000"/>
            <a:ext cx="4754880"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3" name="Google Shape;43;p35"/>
          <p:cNvSpPr txBox="1">
            <a:spLocks noGrp="1"/>
          </p:cNvSpPr>
          <p:nvPr>
            <p:ph type="body" idx="2"/>
          </p:nvPr>
        </p:nvSpPr>
        <p:spPr>
          <a:xfrm>
            <a:off x="5989320" y="2286000"/>
            <a:ext cx="4754880"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4" name="Google Shape;44;p35"/>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5"/>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47"/>
        <p:cNvGrpSpPr/>
        <p:nvPr/>
      </p:nvGrpSpPr>
      <p:grpSpPr>
        <a:xfrm>
          <a:off x="0" y="0"/>
          <a:ext cx="0" cy="0"/>
          <a:chOff x="0" y="0"/>
          <a:chExt cx="0" cy="0"/>
        </a:xfrm>
      </p:grpSpPr>
      <p:sp>
        <p:nvSpPr>
          <p:cNvPr id="48" name="Google Shape;48;p36"/>
          <p:cNvSpPr txBox="1">
            <a:spLocks noGrp="1"/>
          </p:cNvSpPr>
          <p:nvPr>
            <p:ph type="title"/>
          </p:nvPr>
        </p:nvSpPr>
        <p:spPr>
          <a:xfrm>
            <a:off x="1024128" y="471509"/>
            <a:ext cx="4389120" cy="1737360"/>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6"/>
          <p:cNvSpPr txBox="1">
            <a:spLocks noGrp="1"/>
          </p:cNvSpPr>
          <p:nvPr>
            <p:ph type="body" idx="1"/>
          </p:nvPr>
        </p:nvSpPr>
        <p:spPr>
          <a:xfrm>
            <a:off x="5715000" y="822960"/>
            <a:ext cx="5678424" cy="5184648"/>
          </a:xfrm>
          <a:prstGeom prst="rect">
            <a:avLst/>
          </a:prstGeom>
          <a:noFill/>
          <a:ln>
            <a:noFill/>
          </a:ln>
        </p:spPr>
        <p:txBody>
          <a:bodyPr spcFirstLastPara="1" wrap="square" lIns="45700" tIns="45700" rIns="45700" bIns="45700" anchor="t" anchorCtr="0">
            <a:normAutofit/>
          </a:bodyPr>
          <a:lstStyle>
            <a:lvl1pPr marL="457200" lvl="0" indent="-381000" algn="l">
              <a:lnSpc>
                <a:spcPct val="90000"/>
              </a:lnSpc>
              <a:spcBef>
                <a:spcPts val="1200"/>
              </a:spcBef>
              <a:spcAft>
                <a:spcPts val="0"/>
              </a:spcAft>
              <a:buSzPts val="2400"/>
              <a:buChar char=" "/>
              <a:defRPr sz="2400"/>
            </a:lvl1pPr>
            <a:lvl2pPr marL="914400" lvl="1" indent="-355600" algn="l">
              <a:lnSpc>
                <a:spcPct val="90000"/>
              </a:lnSpc>
              <a:spcBef>
                <a:spcPts val="200"/>
              </a:spcBef>
              <a:spcAft>
                <a:spcPts val="0"/>
              </a:spcAft>
              <a:buSzPts val="2000"/>
              <a:buChar char="🢝"/>
              <a:defRPr sz="2000"/>
            </a:lvl2pPr>
            <a:lvl3pPr marL="1371600" lvl="2" indent="-330200" algn="l">
              <a:lnSpc>
                <a:spcPct val="90000"/>
              </a:lnSpc>
              <a:spcBef>
                <a:spcPts val="400"/>
              </a:spcBef>
              <a:spcAft>
                <a:spcPts val="0"/>
              </a:spcAft>
              <a:buSzPts val="1600"/>
              <a:buChar char="🢝"/>
              <a:defRPr sz="16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50" name="Google Shape;50;p36"/>
          <p:cNvSpPr txBox="1">
            <a:spLocks noGrp="1"/>
          </p:cNvSpPr>
          <p:nvPr>
            <p:ph type="body" idx="2"/>
          </p:nvPr>
        </p:nvSpPr>
        <p:spPr>
          <a:xfrm>
            <a:off x="1024128" y="2257506"/>
            <a:ext cx="4389120" cy="376229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600"/>
              </a:spcBef>
              <a:spcAft>
                <a:spcPts val="0"/>
              </a:spcAft>
              <a:buSzPts val="1600"/>
              <a:buNone/>
              <a:defRPr sz="16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51" name="Google Shape;51;p36"/>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6"/>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6"/>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Záhlaví oddílu" type="secHead">
  <p:cSld name="SECTION_HEADER">
    <p:spTree>
      <p:nvGrpSpPr>
        <p:cNvPr id="1" name="Shape 54"/>
        <p:cNvGrpSpPr/>
        <p:nvPr/>
      </p:nvGrpSpPr>
      <p:grpSpPr>
        <a:xfrm>
          <a:off x="0" y="0"/>
          <a:ext cx="0" cy="0"/>
          <a:chOff x="0" y="0"/>
          <a:chExt cx="0" cy="0"/>
        </a:xfrm>
      </p:grpSpPr>
      <p:sp>
        <p:nvSpPr>
          <p:cNvPr id="55" name="Google Shape;55;p37"/>
          <p:cNvSpPr/>
          <p:nvPr/>
        </p:nvSpPr>
        <p:spPr>
          <a:xfrm>
            <a:off x="0" y="0"/>
            <a:ext cx="12192000" cy="4572001"/>
          </a:xfrm>
          <a:prstGeom prst="rect">
            <a:avLst/>
          </a:prstGeom>
          <a:solidFill>
            <a:srgbClr val="1D9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7"/>
          <p:cNvSpPr/>
          <p:nvPr/>
        </p:nvSpPr>
        <p:spPr>
          <a:xfrm>
            <a:off x="-1" y="0"/>
            <a:ext cx="12192000" cy="4572001"/>
          </a:xfrm>
          <a:custGeom>
            <a:avLst/>
            <a:gdLst/>
            <a:ahLst/>
            <a:cxn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7"/>
          <p:cNvSpPr txBox="1">
            <a:spLocks noGrp="1"/>
          </p:cNvSpPr>
          <p:nvPr>
            <p:ph type="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5000"/>
              <a:buFont typeface="Twentieth Century"/>
              <a:buNone/>
              <a:defRPr sz="5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7"/>
          <p:cNvSpPr txBox="1">
            <a:spLocks noGrp="1"/>
          </p:cNvSpPr>
          <p:nvPr>
            <p:ph type="body"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800"/>
              <a:buNone/>
              <a:defRPr sz="1800">
                <a:solidFill>
                  <a:srgbClr val="0C0C0C"/>
                </a:solidFill>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59" name="Google Shape;59;p37"/>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7"/>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7"/>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cs-CZ"/>
              <a:t>‹#›</a:t>
            </a:fld>
            <a:endParaRPr/>
          </a:p>
        </p:txBody>
      </p:sp>
      <p:cxnSp>
        <p:nvCxnSpPr>
          <p:cNvPr id="62" name="Google Shape;62;p37"/>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Jenom nadpis" type="titleOnly">
  <p:cSld name="TITLE_ONLY">
    <p:spTree>
      <p:nvGrpSpPr>
        <p:cNvPr id="1" name="Shape 63"/>
        <p:cNvGrpSpPr/>
        <p:nvPr/>
      </p:nvGrpSpPr>
      <p:grpSpPr>
        <a:xfrm>
          <a:off x="0" y="0"/>
          <a:ext cx="0" cy="0"/>
          <a:chOff x="0" y="0"/>
          <a:chExt cx="0" cy="0"/>
        </a:xfrm>
      </p:grpSpPr>
      <p:sp>
        <p:nvSpPr>
          <p:cNvPr id="64" name="Google Shape;64;p38"/>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8"/>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8"/>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rázdný" type="blank">
  <p:cSld name="BLANK">
    <p:spTree>
      <p:nvGrpSpPr>
        <p:cNvPr id="1" name="Shape 68"/>
        <p:cNvGrpSpPr/>
        <p:nvPr/>
      </p:nvGrpSpPr>
      <p:grpSpPr>
        <a:xfrm>
          <a:off x="0" y="0"/>
          <a:ext cx="0" cy="0"/>
          <a:chOff x="0" y="0"/>
          <a:chExt cx="0" cy="0"/>
        </a:xfrm>
      </p:grpSpPr>
      <p:sp>
        <p:nvSpPr>
          <p:cNvPr id="69" name="Google Shape;69;p39"/>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9"/>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Obrázek s titulkem" type="picTx">
  <p:cSld name="PICTURE_WITH_CAPTION_TEXT">
    <p:spTree>
      <p:nvGrpSpPr>
        <p:cNvPr id="1" name="Shape 72"/>
        <p:cNvGrpSpPr/>
        <p:nvPr/>
      </p:nvGrpSpPr>
      <p:grpSpPr>
        <a:xfrm>
          <a:off x="0" y="0"/>
          <a:ext cx="0" cy="0"/>
          <a:chOff x="0" y="0"/>
          <a:chExt cx="0" cy="0"/>
        </a:xfrm>
      </p:grpSpPr>
      <p:sp>
        <p:nvSpPr>
          <p:cNvPr id="73" name="Google Shape;73;p40"/>
          <p:cNvSpPr txBox="1">
            <a:spLocks noGrp="1"/>
          </p:cNvSpPr>
          <p:nvPr>
            <p:ph type="title"/>
          </p:nvPr>
        </p:nvSpPr>
        <p:spPr>
          <a:xfrm>
            <a:off x="457200" y="4960138"/>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0"/>
          <p:cNvSpPr>
            <a:spLocks noGrp="1"/>
          </p:cNvSpPr>
          <p:nvPr>
            <p:ph type="pic" idx="2"/>
          </p:nvPr>
        </p:nvSpPr>
        <p:spPr>
          <a:xfrm>
            <a:off x="0" y="-1"/>
            <a:ext cx="12188952" cy="4572000"/>
          </a:xfrm>
          <a:prstGeom prst="rect">
            <a:avLst/>
          </a:prstGeom>
          <a:solidFill>
            <a:srgbClr val="76CEEF"/>
          </a:solidFill>
          <a:ln>
            <a:noFill/>
          </a:ln>
        </p:spPr>
      </p:sp>
      <p:sp>
        <p:nvSpPr>
          <p:cNvPr id="75" name="Google Shape;75;p40"/>
          <p:cNvSpPr txBox="1">
            <a:spLocks noGrp="1"/>
          </p:cNvSpPr>
          <p:nvPr>
            <p:ph type="body" idx="1"/>
          </p:nvPr>
        </p:nvSpPr>
        <p:spPr>
          <a:xfrm>
            <a:off x="8610600" y="4960138"/>
            <a:ext cx="3200400" cy="146304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800"/>
              <a:buNone/>
              <a:defRPr sz="1800">
                <a:solidFill>
                  <a:srgbClr val="0C0C0C"/>
                </a:solidFill>
              </a:defRPr>
            </a:lvl1pPr>
            <a:lvl2pPr marL="914400" lvl="1" indent="-228600" algn="l">
              <a:lnSpc>
                <a:spcPct val="90000"/>
              </a:lnSpc>
              <a:spcBef>
                <a:spcPts val="200"/>
              </a:spcBef>
              <a:spcAft>
                <a:spcPts val="0"/>
              </a:spcAft>
              <a:buSzPts val="1400"/>
              <a:buNone/>
              <a:defRPr sz="1400"/>
            </a:lvl2pPr>
            <a:lvl3pPr marL="1371600" lvl="2" indent="-228600" algn="l">
              <a:lnSpc>
                <a:spcPct val="90000"/>
              </a:lnSpc>
              <a:spcBef>
                <a:spcPts val="400"/>
              </a:spcBef>
              <a:spcAft>
                <a:spcPts val="0"/>
              </a:spcAft>
              <a:buSzPts val="1200"/>
              <a:buNone/>
              <a:defRPr sz="1200"/>
            </a:lvl3pPr>
            <a:lvl4pPr marL="1828800" lvl="3" indent="-228600" algn="l">
              <a:lnSpc>
                <a:spcPct val="90000"/>
              </a:lnSpc>
              <a:spcBef>
                <a:spcPts val="400"/>
              </a:spcBef>
              <a:spcAft>
                <a:spcPts val="0"/>
              </a:spcAft>
              <a:buSzPts val="1000"/>
              <a:buNone/>
              <a:defRPr sz="1000"/>
            </a:lvl4pPr>
            <a:lvl5pPr marL="2286000" lvl="4" indent="-228600" algn="l">
              <a:lnSpc>
                <a:spcPct val="90000"/>
              </a:lnSpc>
              <a:spcBef>
                <a:spcPts val="400"/>
              </a:spcBef>
              <a:spcAft>
                <a:spcPts val="0"/>
              </a:spcAft>
              <a:buSzPts val="1000"/>
              <a:buNone/>
              <a:defRPr sz="1000"/>
            </a:lvl5pPr>
            <a:lvl6pPr marL="2743200" lvl="5" indent="-228600" algn="l">
              <a:lnSpc>
                <a:spcPct val="90000"/>
              </a:lnSpc>
              <a:spcBef>
                <a:spcPts val="400"/>
              </a:spcBef>
              <a:spcAft>
                <a:spcPts val="0"/>
              </a:spcAft>
              <a:buSzPts val="1000"/>
              <a:buNone/>
              <a:defRPr sz="1000"/>
            </a:lvl6pPr>
            <a:lvl7pPr marL="3200400" lvl="6" indent="-228600" algn="l">
              <a:lnSpc>
                <a:spcPct val="90000"/>
              </a:lnSpc>
              <a:spcBef>
                <a:spcPts val="400"/>
              </a:spcBef>
              <a:spcAft>
                <a:spcPts val="0"/>
              </a:spcAft>
              <a:buSzPts val="1000"/>
              <a:buNone/>
              <a:defRPr sz="1000"/>
            </a:lvl7pPr>
            <a:lvl8pPr marL="3657600" lvl="7" indent="-228600" algn="l">
              <a:lnSpc>
                <a:spcPct val="90000"/>
              </a:lnSpc>
              <a:spcBef>
                <a:spcPts val="400"/>
              </a:spcBef>
              <a:spcAft>
                <a:spcPts val="0"/>
              </a:spcAft>
              <a:buSzPts val="1000"/>
              <a:buNone/>
              <a:defRPr sz="1000"/>
            </a:lvl8pPr>
            <a:lvl9pPr marL="4114800" lvl="8" indent="-228600" algn="l">
              <a:lnSpc>
                <a:spcPct val="90000"/>
              </a:lnSpc>
              <a:spcBef>
                <a:spcPts val="400"/>
              </a:spcBef>
              <a:spcAft>
                <a:spcPts val="400"/>
              </a:spcAft>
              <a:buSzPts val="1000"/>
              <a:buNone/>
              <a:defRPr sz="1000"/>
            </a:lvl9pPr>
          </a:lstStyle>
          <a:p>
            <a:endParaRPr/>
          </a:p>
        </p:txBody>
      </p:sp>
      <p:sp>
        <p:nvSpPr>
          <p:cNvPr id="76" name="Google Shape;76;p40"/>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0"/>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cs-CZ"/>
              <a:t>‹#›</a:t>
            </a:fld>
            <a:endParaRPr/>
          </a:p>
        </p:txBody>
      </p:sp>
      <p:cxnSp>
        <p:nvCxnSpPr>
          <p:cNvPr id="79" name="Google Shape;79;p40"/>
          <p:cNvCxnSpPr/>
          <p:nvPr/>
        </p:nvCxnSpPr>
        <p:spPr>
          <a:xfrm rot="10800000">
            <a:off x="8386843" y="5264106"/>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0C0C0C"/>
              </a:buClr>
              <a:buSzPts val="5000"/>
              <a:buFont typeface="Twentieth Century"/>
              <a:buNone/>
              <a:defRPr sz="5000" b="0" i="0" u="none" strike="noStrike" cap="none">
                <a:solidFill>
                  <a:srgbClr val="0C0C0C"/>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lvl1pPr marL="457200" marR="0" lvl="0" indent="-368300" algn="l" rtl="0">
              <a:lnSpc>
                <a:spcPct val="90000"/>
              </a:lnSpc>
              <a:spcBef>
                <a:spcPts val="1200"/>
              </a:spcBef>
              <a:spcAft>
                <a:spcPts val="0"/>
              </a:spcAft>
              <a:buClr>
                <a:schemeClr val="accent1"/>
              </a:buClr>
              <a:buSzPts val="2200"/>
              <a:buFont typeface="Twentieth Century"/>
              <a:buChar char=" "/>
              <a:defRPr sz="22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2" name="Google Shape;12;p31"/>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0C0C0C"/>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3" name="Google Shape;13;p31"/>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0C0C0C"/>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4" name="Google Shape;14;p3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cs-CZ"/>
              <a:t>‹#›</a:t>
            </a:fld>
            <a:endParaRPr/>
          </a:p>
        </p:txBody>
      </p:sp>
      <p:cxnSp>
        <p:nvCxnSpPr>
          <p:cNvPr id="15" name="Google Shape;15;p31"/>
          <p:cNvCxnSpPr/>
          <p:nvPr/>
        </p:nvCxnSpPr>
        <p:spPr>
          <a:xfrm rot="10800000">
            <a:off x="762000" y="826324"/>
            <a:ext cx="0" cy="914400"/>
          </a:xfrm>
          <a:prstGeom prst="straightConnector1">
            <a:avLst/>
          </a:prstGeom>
          <a:noFill/>
          <a:ln w="19050"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pps.who.int/iris/bitstream/handle/10665/272447/WHO-RHR-18.12-eng.pdf"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hyperlink" Target="https://www.epa.gov/ingredients-used-pesticide-products/frequent-questions-about-chlorpyrifos-2021-final-rul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video" Target="https://www.youtube.com/embed/nt3d4oMmByI?feature=oembed"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pic>
        <p:nvPicPr>
          <p:cNvPr id="98" name="Google Shape;98;p1" descr="Leaf on test tubes"/>
          <p:cNvPicPr preferRelativeResize="0"/>
          <p:nvPr/>
        </p:nvPicPr>
        <p:blipFill rotWithShape="1">
          <a:blip r:embed="rId3">
            <a:alphaModFix/>
          </a:blip>
          <a:srcRect t="3574" b="12156"/>
          <a:stretch/>
        </p:blipFill>
        <p:spPr>
          <a:xfrm>
            <a:off x="20" y="10"/>
            <a:ext cx="12191980" cy="6857990"/>
          </a:xfrm>
          <a:prstGeom prst="rect">
            <a:avLst/>
          </a:prstGeom>
          <a:noFill/>
          <a:ln>
            <a:noFill/>
          </a:ln>
        </p:spPr>
      </p:pic>
      <p:sp>
        <p:nvSpPr>
          <p:cNvPr id="99" name="Google Shape;99;p1"/>
          <p:cNvSpPr/>
          <p:nvPr/>
        </p:nvSpPr>
        <p:spPr>
          <a:xfrm>
            <a:off x="0" y="4559968"/>
            <a:ext cx="12192000" cy="2298032"/>
          </a:xfrm>
          <a:prstGeom prst="rect">
            <a:avLst/>
          </a:prstGeom>
          <a:solidFill>
            <a:srgbClr val="1482AB">
              <a:alpha val="9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100" name="Google Shape;100;p1"/>
          <p:cNvSpPr txBox="1">
            <a:spLocks noGrp="1"/>
          </p:cNvSpPr>
          <p:nvPr>
            <p:ph type="ctrTitle"/>
          </p:nvPr>
        </p:nvSpPr>
        <p:spPr>
          <a:xfrm>
            <a:off x="457200" y="4960137"/>
            <a:ext cx="7772400" cy="1463040"/>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80000"/>
              </a:lnSpc>
              <a:spcBef>
                <a:spcPts val="0"/>
              </a:spcBef>
              <a:spcAft>
                <a:spcPts val="0"/>
              </a:spcAft>
              <a:buClr>
                <a:srgbClr val="FFFFFF"/>
              </a:buClr>
              <a:buSzPts val="5000"/>
              <a:buFont typeface="Twentieth Century"/>
              <a:buNone/>
            </a:pPr>
            <a:r>
              <a:rPr lang="cs-CZ">
                <a:solidFill>
                  <a:srgbClr val="FFFFFF"/>
                </a:solidFill>
              </a:rPr>
              <a:t>INTRODUCTION TO EPIDEMIOLOGY AND ENVIRONMENTAL HEALTH</a:t>
            </a:r>
            <a:endParaRPr/>
          </a:p>
        </p:txBody>
      </p:sp>
      <p:sp>
        <p:nvSpPr>
          <p:cNvPr id="101" name="Google Shape;101;p1"/>
          <p:cNvSpPr txBox="1">
            <a:spLocks noGrp="1"/>
          </p:cNvSpPr>
          <p:nvPr>
            <p:ph type="subTitle"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endParaRPr>
              <a:solidFill>
                <a:srgbClr val="FFFFFF"/>
              </a:solidFill>
            </a:endParaRPr>
          </a:p>
          <a:p>
            <a:pPr marL="0" lvl="0" indent="0" algn="l" rtl="0">
              <a:lnSpc>
                <a:spcPct val="100000"/>
              </a:lnSpc>
              <a:spcBef>
                <a:spcPts val="200"/>
              </a:spcBef>
              <a:spcAft>
                <a:spcPts val="0"/>
              </a:spcAft>
              <a:buSzPts val="1800"/>
              <a:buNone/>
            </a:pPr>
            <a:r>
              <a:rPr lang="cs-CZ">
                <a:solidFill>
                  <a:srgbClr val="FFFFFF"/>
                </a:solidFill>
              </a:rPr>
              <a:t>E2040 – Lecture </a:t>
            </a:r>
            <a:endParaRPr/>
          </a:p>
          <a:p>
            <a:pPr marL="0" lvl="0" indent="0" algn="l" rtl="0">
              <a:lnSpc>
                <a:spcPct val="100000"/>
              </a:lnSpc>
              <a:spcBef>
                <a:spcPts val="200"/>
              </a:spcBef>
              <a:spcAft>
                <a:spcPts val="0"/>
              </a:spcAft>
              <a:buSzPts val="1800"/>
              <a:buNone/>
            </a:pPr>
            <a:r>
              <a:rPr lang="cs-CZ">
                <a:solidFill>
                  <a:srgbClr val="FFFFFF"/>
                </a:solidFill>
              </a:rPr>
              <a:t>E2041 – Practice </a:t>
            </a:r>
            <a:endParaRPr>
              <a:solidFill>
                <a:srgbClr val="FFFFFF"/>
              </a:solidFill>
            </a:endParaRPr>
          </a:p>
        </p:txBody>
      </p:sp>
      <p:cxnSp>
        <p:nvCxnSpPr>
          <p:cNvPr id="102" name="Google Shape;102;p1"/>
          <p:cNvCxnSpPr/>
          <p:nvPr/>
        </p:nvCxnSpPr>
        <p:spPr>
          <a:xfrm rot="10800000">
            <a:off x="8386843" y="5264106"/>
            <a:ext cx="0" cy="914400"/>
          </a:xfrm>
          <a:prstGeom prst="straightConnector1">
            <a:avLst/>
          </a:prstGeom>
          <a:noFill/>
          <a:ln w="19050" cap="flat" cmpd="sng">
            <a:solidFill>
              <a:srgbClr val="FFFFFF">
                <a:alpha val="80000"/>
              </a:srgbClr>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sp>
        <p:nvSpPr>
          <p:cNvPr id="186" name="Google Shape;186;p10"/>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00000"/>
              </a:buClr>
              <a:buSzPts val="5000"/>
              <a:buFont typeface="Twentieth Century"/>
              <a:buNone/>
            </a:pPr>
            <a:r>
              <a:rPr lang="cs-CZ">
                <a:solidFill>
                  <a:srgbClr val="000000"/>
                </a:solidFill>
              </a:rPr>
              <a:t>TASKS OF EPIDEMIOLOGY</a:t>
            </a:r>
            <a:endParaRPr>
              <a:solidFill>
                <a:srgbClr val="000000"/>
              </a:solidFill>
            </a:endParaRPr>
          </a:p>
        </p:txBody>
      </p:sp>
      <p:sp>
        <p:nvSpPr>
          <p:cNvPr id="187" name="Google Shape;187;p10"/>
          <p:cNvSpPr txBox="1">
            <a:spLocks noGrp="1"/>
          </p:cNvSpPr>
          <p:nvPr>
            <p:ph type="body" idx="1"/>
          </p:nvPr>
        </p:nvSpPr>
        <p:spPr>
          <a:xfrm>
            <a:off x="1024127" y="2286000"/>
            <a:ext cx="4754880" cy="4023360"/>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Char char=" "/>
            </a:pPr>
            <a:r>
              <a:rPr lang="cs-CZ" dirty="0" err="1">
                <a:solidFill>
                  <a:srgbClr val="000000"/>
                </a:solidFill>
              </a:rPr>
              <a:t>Research</a:t>
            </a:r>
            <a:r>
              <a:rPr lang="cs-CZ" dirty="0">
                <a:solidFill>
                  <a:srgbClr val="000000"/>
                </a:solidFill>
              </a:rPr>
              <a:t>, </a:t>
            </a:r>
            <a:r>
              <a:rPr lang="cs-CZ" dirty="0" err="1">
                <a:solidFill>
                  <a:srgbClr val="000000"/>
                </a:solidFill>
              </a:rPr>
              <a:t>surveillance</a:t>
            </a:r>
            <a:r>
              <a:rPr lang="cs-CZ" dirty="0">
                <a:solidFill>
                  <a:srgbClr val="000000"/>
                </a:solidFill>
              </a:rPr>
              <a:t>, and </a:t>
            </a:r>
            <a:r>
              <a:rPr lang="cs-CZ" dirty="0" err="1">
                <a:solidFill>
                  <a:srgbClr val="000000"/>
                </a:solidFill>
              </a:rPr>
              <a:t>evaluation</a:t>
            </a:r>
            <a:endParaRPr dirty="0">
              <a:solidFill>
                <a:srgbClr val="000000"/>
              </a:solidFill>
            </a:endParaRPr>
          </a:p>
          <a:p>
            <a:pPr marL="413767" lvl="1" indent="-285750" algn="l" rtl="0">
              <a:lnSpc>
                <a:spcPct val="90000"/>
              </a:lnSpc>
              <a:spcBef>
                <a:spcPts val="400"/>
              </a:spcBef>
              <a:spcAft>
                <a:spcPts val="0"/>
              </a:spcAft>
              <a:buSzPts val="1800"/>
              <a:buFont typeface="Wingdings" panose="05000000000000000000" pitchFamily="2" charset="2"/>
              <a:buChar char="§"/>
            </a:pPr>
            <a:r>
              <a:rPr lang="cs-CZ" dirty="0">
                <a:solidFill>
                  <a:srgbClr val="000000"/>
                </a:solidFill>
              </a:rPr>
              <a:t>Focus on data</a:t>
            </a:r>
            <a:endParaRPr dirty="0"/>
          </a:p>
          <a:p>
            <a:pPr marL="413767" lvl="1" indent="-285750" algn="l" rtl="0">
              <a:lnSpc>
                <a:spcPct val="90000"/>
              </a:lnSpc>
              <a:spcBef>
                <a:spcPts val="600"/>
              </a:spcBef>
              <a:spcAft>
                <a:spcPts val="0"/>
              </a:spcAft>
              <a:buSzPts val="1800"/>
              <a:buFont typeface="Wingdings" panose="05000000000000000000" pitchFamily="2" charset="2"/>
              <a:buChar char="§"/>
            </a:pPr>
            <a:r>
              <a:rPr lang="cs-CZ" dirty="0" err="1">
                <a:solidFill>
                  <a:srgbClr val="000000"/>
                </a:solidFill>
              </a:rPr>
              <a:t>Quantitative</a:t>
            </a:r>
            <a:r>
              <a:rPr lang="cs-CZ" dirty="0">
                <a:solidFill>
                  <a:srgbClr val="000000"/>
                </a:solidFill>
              </a:rPr>
              <a:t> </a:t>
            </a:r>
            <a:r>
              <a:rPr lang="cs-CZ" dirty="0" err="1">
                <a:solidFill>
                  <a:srgbClr val="000000"/>
                </a:solidFill>
              </a:rPr>
              <a:t>analysis</a:t>
            </a:r>
            <a:r>
              <a:rPr lang="cs-CZ" dirty="0">
                <a:solidFill>
                  <a:srgbClr val="000000"/>
                </a:solidFill>
              </a:rPr>
              <a:t> </a:t>
            </a:r>
            <a:endParaRPr dirty="0"/>
          </a:p>
          <a:p>
            <a:pPr marL="91440" lvl="0" indent="0" algn="l" rtl="0">
              <a:lnSpc>
                <a:spcPct val="90000"/>
              </a:lnSpc>
              <a:spcBef>
                <a:spcPts val="1600"/>
              </a:spcBef>
              <a:spcAft>
                <a:spcPts val="0"/>
              </a:spcAft>
              <a:buSzPts val="2200"/>
              <a:buNone/>
            </a:pPr>
            <a:endParaRPr dirty="0">
              <a:solidFill>
                <a:srgbClr val="000000"/>
              </a:solidFill>
            </a:endParaRPr>
          </a:p>
          <a:p>
            <a:pPr marL="91440" lvl="0" indent="0" algn="l" rtl="0">
              <a:lnSpc>
                <a:spcPct val="90000"/>
              </a:lnSpc>
              <a:spcBef>
                <a:spcPts val="1400"/>
              </a:spcBef>
              <a:spcAft>
                <a:spcPts val="0"/>
              </a:spcAft>
              <a:buSzPts val="2200"/>
              <a:buNone/>
            </a:pPr>
            <a:endParaRPr dirty="0">
              <a:solidFill>
                <a:srgbClr val="000000"/>
              </a:solidFill>
            </a:endParaRPr>
          </a:p>
          <a:p>
            <a:pPr marL="91440" lvl="0" indent="0" algn="l" rtl="0">
              <a:lnSpc>
                <a:spcPct val="90000"/>
              </a:lnSpc>
              <a:spcBef>
                <a:spcPts val="1400"/>
              </a:spcBef>
              <a:spcAft>
                <a:spcPts val="0"/>
              </a:spcAft>
              <a:buSzPts val="2200"/>
              <a:buNone/>
            </a:pPr>
            <a:endParaRPr dirty="0">
              <a:solidFill>
                <a:srgbClr val="000000"/>
              </a:solidFill>
            </a:endParaRPr>
          </a:p>
          <a:p>
            <a:pPr marL="91440" lvl="0" indent="0" algn="l" rtl="0">
              <a:lnSpc>
                <a:spcPct val="90000"/>
              </a:lnSpc>
              <a:spcBef>
                <a:spcPts val="1400"/>
              </a:spcBef>
              <a:spcAft>
                <a:spcPts val="0"/>
              </a:spcAft>
              <a:buSzPts val="2200"/>
              <a:buNone/>
            </a:pPr>
            <a:endParaRPr dirty="0">
              <a:solidFill>
                <a:srgbClr val="000000"/>
              </a:solidFill>
            </a:endParaRPr>
          </a:p>
          <a:p>
            <a:pPr marL="91440" lvl="0" indent="0" algn="l" rtl="0">
              <a:lnSpc>
                <a:spcPct val="90000"/>
              </a:lnSpc>
              <a:spcBef>
                <a:spcPts val="1400"/>
              </a:spcBef>
              <a:spcAft>
                <a:spcPts val="0"/>
              </a:spcAft>
              <a:buSzPts val="2200"/>
              <a:buNone/>
            </a:pPr>
            <a:endParaRPr dirty="0">
              <a:solidFill>
                <a:srgbClr val="000000"/>
              </a:solidFill>
            </a:endParaRPr>
          </a:p>
          <a:p>
            <a:pPr marL="91440" lvl="0" indent="0" algn="l" rtl="0">
              <a:lnSpc>
                <a:spcPct val="90000"/>
              </a:lnSpc>
              <a:spcBef>
                <a:spcPts val="1400"/>
              </a:spcBef>
              <a:spcAft>
                <a:spcPts val="0"/>
              </a:spcAft>
              <a:buSzPts val="2200"/>
              <a:buNone/>
            </a:pPr>
            <a:endParaRPr dirty="0">
              <a:solidFill>
                <a:srgbClr val="000000"/>
              </a:solidFill>
            </a:endParaRPr>
          </a:p>
          <a:p>
            <a:pPr marL="91440" lvl="0" indent="0" algn="l" rtl="0">
              <a:lnSpc>
                <a:spcPct val="90000"/>
              </a:lnSpc>
              <a:spcBef>
                <a:spcPts val="1400"/>
              </a:spcBef>
              <a:spcAft>
                <a:spcPts val="0"/>
              </a:spcAft>
              <a:buSzPts val="2200"/>
              <a:buNone/>
            </a:pPr>
            <a:endParaRPr dirty="0">
              <a:solidFill>
                <a:srgbClr val="000000"/>
              </a:solidFill>
            </a:endParaRPr>
          </a:p>
        </p:txBody>
      </p:sp>
      <p:sp>
        <p:nvSpPr>
          <p:cNvPr id="188" name="Google Shape;188;p10"/>
          <p:cNvSpPr txBox="1">
            <a:spLocks noGrp="1"/>
          </p:cNvSpPr>
          <p:nvPr>
            <p:ph type="body" idx="2"/>
          </p:nvPr>
        </p:nvSpPr>
        <p:spPr>
          <a:xfrm>
            <a:off x="6832282" y="2286000"/>
            <a:ext cx="4754880" cy="4023360"/>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Char char=" "/>
            </a:pPr>
            <a:r>
              <a:rPr lang="cs-CZ" dirty="0" err="1">
                <a:solidFill>
                  <a:srgbClr val="000000"/>
                </a:solidFill>
              </a:rPr>
              <a:t>Translating</a:t>
            </a:r>
            <a:r>
              <a:rPr lang="cs-CZ" dirty="0">
                <a:solidFill>
                  <a:srgbClr val="000000"/>
                </a:solidFill>
              </a:rPr>
              <a:t> science </a:t>
            </a:r>
            <a:r>
              <a:rPr lang="cs-CZ" dirty="0" err="1">
                <a:solidFill>
                  <a:srgbClr val="000000"/>
                </a:solidFill>
              </a:rPr>
              <a:t>into</a:t>
            </a:r>
            <a:r>
              <a:rPr lang="cs-CZ" dirty="0">
                <a:solidFill>
                  <a:srgbClr val="000000"/>
                </a:solidFill>
              </a:rPr>
              <a:t> </a:t>
            </a:r>
            <a:r>
              <a:rPr lang="cs-CZ" dirty="0" err="1">
                <a:solidFill>
                  <a:srgbClr val="000000"/>
                </a:solidFill>
              </a:rPr>
              <a:t>practice</a:t>
            </a:r>
            <a:endParaRPr dirty="0">
              <a:solidFill>
                <a:srgbClr val="000000"/>
              </a:solidFill>
            </a:endParaRPr>
          </a:p>
          <a:p>
            <a:pPr marL="413767" lvl="1" indent="-285750" algn="l" rtl="0">
              <a:lnSpc>
                <a:spcPct val="90000"/>
              </a:lnSpc>
              <a:spcBef>
                <a:spcPts val="400"/>
              </a:spcBef>
              <a:spcAft>
                <a:spcPts val="0"/>
              </a:spcAft>
              <a:buSzPts val="1800"/>
              <a:buFont typeface="Wingdings" panose="05000000000000000000" pitchFamily="2" charset="2"/>
              <a:buChar char="§"/>
            </a:pPr>
            <a:r>
              <a:rPr lang="cs-CZ" b="1" dirty="0">
                <a:solidFill>
                  <a:srgbClr val="000000"/>
                </a:solidFill>
              </a:rPr>
              <a:t>Evidence-</a:t>
            </a:r>
            <a:r>
              <a:rPr lang="cs-CZ" b="1" dirty="0" err="1">
                <a:solidFill>
                  <a:srgbClr val="000000"/>
                </a:solidFill>
              </a:rPr>
              <a:t>based</a:t>
            </a:r>
            <a:r>
              <a:rPr lang="cs-CZ" b="1" dirty="0">
                <a:solidFill>
                  <a:srgbClr val="000000"/>
                </a:solidFill>
              </a:rPr>
              <a:t> </a:t>
            </a:r>
            <a:r>
              <a:rPr lang="cs-CZ" b="1" dirty="0" err="1">
                <a:solidFill>
                  <a:srgbClr val="000000"/>
                </a:solidFill>
              </a:rPr>
              <a:t>medicine</a:t>
            </a:r>
            <a:endParaRPr b="1" dirty="0">
              <a:solidFill>
                <a:srgbClr val="000000"/>
              </a:solidFill>
            </a:endParaRPr>
          </a:p>
          <a:p>
            <a:pPr marL="128017" lvl="1" indent="0" algn="l" rtl="0">
              <a:lnSpc>
                <a:spcPct val="90000"/>
              </a:lnSpc>
              <a:spcBef>
                <a:spcPts val="600"/>
              </a:spcBef>
              <a:spcAft>
                <a:spcPts val="0"/>
              </a:spcAft>
              <a:buSzPts val="1800"/>
              <a:buNone/>
            </a:pPr>
            <a:r>
              <a:rPr lang="cs-CZ" dirty="0"/>
              <a:t>WHO </a:t>
            </a:r>
            <a:r>
              <a:rPr lang="cs-CZ" dirty="0" err="1"/>
              <a:t>recommendations</a:t>
            </a:r>
            <a:r>
              <a:rPr lang="cs-CZ" dirty="0"/>
              <a:t>: </a:t>
            </a:r>
            <a:r>
              <a:rPr lang="cs-CZ" dirty="0" err="1"/>
              <a:t>Intrapartum</a:t>
            </a:r>
            <a:r>
              <a:rPr lang="cs-CZ" dirty="0"/>
              <a:t> care </a:t>
            </a:r>
            <a:r>
              <a:rPr lang="cs-CZ" dirty="0" err="1"/>
              <a:t>for</a:t>
            </a:r>
            <a:r>
              <a:rPr lang="cs-CZ" dirty="0"/>
              <a:t> a positive </a:t>
            </a:r>
            <a:r>
              <a:rPr lang="cs-CZ" dirty="0" err="1"/>
              <a:t>childbirth</a:t>
            </a:r>
            <a:r>
              <a:rPr lang="cs-CZ" dirty="0"/>
              <a:t> </a:t>
            </a:r>
            <a:r>
              <a:rPr lang="cs-CZ" dirty="0" err="1"/>
              <a:t>experience</a:t>
            </a:r>
            <a:r>
              <a:rPr lang="cs-CZ" dirty="0"/>
              <a:t> </a:t>
            </a:r>
            <a:r>
              <a:rPr lang="cs-CZ" u="sng" dirty="0">
                <a:solidFill>
                  <a:schemeClr val="hlink"/>
                </a:solidFill>
                <a:hlinkClick r:id="rId3"/>
              </a:rPr>
              <a:t>https://apps.who.int/iris/bitstream/handle/10665/272447/WHO-RHR-18.12-eng.pdf</a:t>
            </a:r>
            <a:r>
              <a:rPr lang="cs-CZ" dirty="0"/>
              <a:t> </a:t>
            </a:r>
            <a:endParaRPr dirty="0"/>
          </a:p>
          <a:p>
            <a:pPr marL="128016" lvl="1" indent="0" algn="l" rtl="0">
              <a:lnSpc>
                <a:spcPct val="90000"/>
              </a:lnSpc>
              <a:spcBef>
                <a:spcPts val="600"/>
              </a:spcBef>
              <a:spcAft>
                <a:spcPts val="0"/>
              </a:spcAft>
              <a:buSzPts val="1800"/>
              <a:buNone/>
            </a:pPr>
            <a:endParaRPr dirty="0">
              <a:solidFill>
                <a:srgbClr val="000000"/>
              </a:solidFill>
            </a:endParaRPr>
          </a:p>
          <a:p>
            <a:pPr marL="413767" lvl="1" indent="-285750">
              <a:spcBef>
                <a:spcPts val="600"/>
              </a:spcBef>
              <a:buFont typeface="Wingdings" panose="05000000000000000000" pitchFamily="2" charset="2"/>
              <a:buChar char="§"/>
            </a:pPr>
            <a:r>
              <a:rPr lang="cs-CZ" b="1" dirty="0" err="1">
                <a:solidFill>
                  <a:srgbClr val="000000"/>
                </a:solidFill>
              </a:rPr>
              <a:t>Policy</a:t>
            </a:r>
            <a:r>
              <a:rPr lang="cs-CZ" b="1" dirty="0">
                <a:solidFill>
                  <a:srgbClr val="000000"/>
                </a:solidFill>
              </a:rPr>
              <a:t> development</a:t>
            </a:r>
            <a:endParaRPr dirty="0"/>
          </a:p>
          <a:p>
            <a:pPr marL="128017" lvl="1" indent="0">
              <a:spcBef>
                <a:spcPts val="600"/>
              </a:spcBef>
              <a:buNone/>
            </a:pPr>
            <a:r>
              <a:rPr lang="cs-CZ" dirty="0" err="1">
                <a:solidFill>
                  <a:srgbClr val="000000"/>
                </a:solidFill>
              </a:rPr>
              <a:t>Chlorpyrifos</a:t>
            </a:r>
            <a:r>
              <a:rPr lang="cs-CZ" dirty="0">
                <a:solidFill>
                  <a:srgbClr val="000000"/>
                </a:solidFill>
              </a:rPr>
              <a:t> </a:t>
            </a:r>
            <a:r>
              <a:rPr lang="cs-CZ" dirty="0" err="1">
                <a:solidFill>
                  <a:srgbClr val="000000"/>
                </a:solidFill>
              </a:rPr>
              <a:t>ban</a:t>
            </a:r>
            <a:r>
              <a:rPr lang="cs-CZ" dirty="0">
                <a:solidFill>
                  <a:srgbClr val="000000"/>
                </a:solidFill>
              </a:rPr>
              <a:t> in </a:t>
            </a:r>
            <a:r>
              <a:rPr lang="cs-CZ" dirty="0" err="1">
                <a:solidFill>
                  <a:srgbClr val="000000"/>
                </a:solidFill>
              </a:rPr>
              <a:t>the</a:t>
            </a:r>
            <a:r>
              <a:rPr lang="cs-CZ" dirty="0">
                <a:solidFill>
                  <a:srgbClr val="000000"/>
                </a:solidFill>
              </a:rPr>
              <a:t> US </a:t>
            </a:r>
            <a:r>
              <a:rPr lang="cs-CZ" u="sng" dirty="0">
                <a:solidFill>
                  <a:srgbClr val="000000"/>
                </a:solidFill>
                <a:hlinkClick r:id="rId4">
                  <a:extLst>
                    <a:ext uri="{A12FA001-AC4F-418D-AE19-62706E023703}">
                      <ahyp:hlinkClr xmlns:ahyp="http://schemas.microsoft.com/office/drawing/2018/hyperlinkcolor" val="tx"/>
                    </a:ext>
                  </a:extLst>
                </a:hlinkClick>
              </a:rPr>
              <a:t>https://www.epa.gov/ingredients-used-pesticide-products/frequent-questions-about-chlorpyrifos-2021-final-rule</a:t>
            </a:r>
            <a:r>
              <a:rPr lang="cs-CZ" dirty="0">
                <a:solidFill>
                  <a:srgbClr val="000000"/>
                </a:solidFill>
              </a:rPr>
              <a:t> </a:t>
            </a:r>
            <a:endParaRPr dirty="0"/>
          </a:p>
          <a:p>
            <a:pPr marL="265176" lvl="1" indent="-22859" algn="l" rtl="0">
              <a:lnSpc>
                <a:spcPct val="90000"/>
              </a:lnSpc>
              <a:spcBef>
                <a:spcPts val="600"/>
              </a:spcBef>
              <a:spcAft>
                <a:spcPts val="0"/>
              </a:spcAft>
              <a:buSzPts val="1800"/>
              <a:buNone/>
            </a:pPr>
            <a:endParaRPr dirty="0">
              <a:solidFill>
                <a:srgbClr val="000000"/>
              </a:solidFill>
            </a:endParaRPr>
          </a:p>
          <a:p>
            <a:pPr marL="265176" lvl="1" indent="-22859" algn="l" rtl="0">
              <a:lnSpc>
                <a:spcPct val="90000"/>
              </a:lnSpc>
              <a:spcBef>
                <a:spcPts val="600"/>
              </a:spcBef>
              <a:spcAft>
                <a:spcPts val="0"/>
              </a:spcAft>
              <a:buSzPts val="1800"/>
              <a:buNone/>
            </a:pPr>
            <a:endParaRPr dirty="0">
              <a:solidFill>
                <a:srgbClr val="000000"/>
              </a:solidFill>
            </a:endParaRPr>
          </a:p>
          <a:p>
            <a:pPr marL="91440" lvl="0" indent="0" algn="l" rtl="0">
              <a:lnSpc>
                <a:spcPct val="90000"/>
              </a:lnSpc>
              <a:spcBef>
                <a:spcPts val="1600"/>
              </a:spcBef>
              <a:spcAft>
                <a:spcPts val="0"/>
              </a:spcAft>
              <a:buSzPts val="2200"/>
              <a:buNone/>
            </a:pPr>
            <a:endParaRPr dirty="0"/>
          </a:p>
        </p:txBody>
      </p:sp>
      <p:pic>
        <p:nvPicPr>
          <p:cNvPr id="189" name="Google Shape;189;p10"/>
          <p:cNvPicPr preferRelativeResize="0"/>
          <p:nvPr/>
        </p:nvPicPr>
        <p:blipFill rotWithShape="1">
          <a:blip r:embed="rId5">
            <a:alphaModFix/>
          </a:blip>
          <a:srcRect/>
          <a:stretch/>
        </p:blipFill>
        <p:spPr>
          <a:xfrm>
            <a:off x="1024127" y="3429000"/>
            <a:ext cx="5891023" cy="33004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1"/>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00000"/>
              </a:buClr>
              <a:buSzPts val="5000"/>
              <a:buFont typeface="Twentieth Century"/>
              <a:buNone/>
            </a:pPr>
            <a:r>
              <a:rPr lang="cs-CZ">
                <a:solidFill>
                  <a:srgbClr val="000000"/>
                </a:solidFill>
              </a:rPr>
              <a:t>RESEARCH IN EPIDEMIOLOGY</a:t>
            </a:r>
            <a:endParaRPr/>
          </a:p>
        </p:txBody>
      </p:sp>
      <p:sp>
        <p:nvSpPr>
          <p:cNvPr id="195" name="Google Shape;195;p11"/>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Char char=" "/>
            </a:pPr>
            <a:r>
              <a:rPr lang="cs-CZ" dirty="0" err="1"/>
              <a:t>Write</a:t>
            </a:r>
            <a:r>
              <a:rPr lang="cs-CZ" dirty="0"/>
              <a:t> </a:t>
            </a:r>
            <a:r>
              <a:rPr lang="cs-CZ" dirty="0" err="1"/>
              <a:t>down</a:t>
            </a:r>
            <a:r>
              <a:rPr lang="cs-CZ" dirty="0"/>
              <a:t> </a:t>
            </a:r>
            <a:r>
              <a:rPr lang="cs-CZ" dirty="0" err="1"/>
              <a:t>two</a:t>
            </a:r>
            <a:r>
              <a:rPr lang="cs-CZ" dirty="0"/>
              <a:t> </a:t>
            </a:r>
            <a:r>
              <a:rPr lang="cs-CZ" dirty="0" err="1"/>
              <a:t>questions</a:t>
            </a:r>
            <a:r>
              <a:rPr lang="cs-CZ" dirty="0"/>
              <a:t> </a:t>
            </a:r>
            <a:r>
              <a:rPr lang="cs-CZ" dirty="0" err="1"/>
              <a:t>that</a:t>
            </a:r>
            <a:r>
              <a:rPr lang="cs-CZ" dirty="0"/>
              <a:t> </a:t>
            </a:r>
            <a:r>
              <a:rPr lang="cs-CZ" dirty="0" err="1"/>
              <a:t>epidemiologists</a:t>
            </a:r>
            <a:r>
              <a:rPr lang="cs-CZ" dirty="0"/>
              <a:t> </a:t>
            </a:r>
            <a:r>
              <a:rPr lang="cs-CZ" dirty="0" err="1"/>
              <a:t>may</a:t>
            </a:r>
            <a:r>
              <a:rPr lang="cs-CZ" dirty="0"/>
              <a:t> </a:t>
            </a:r>
            <a:r>
              <a:rPr lang="cs-CZ" dirty="0" err="1"/>
              <a:t>be</a:t>
            </a:r>
            <a:r>
              <a:rPr lang="cs-CZ" dirty="0"/>
              <a:t> </a:t>
            </a:r>
            <a:r>
              <a:rPr lang="cs-CZ" dirty="0" err="1"/>
              <a:t>interested</a:t>
            </a:r>
            <a:r>
              <a:rPr lang="cs-CZ" dirty="0"/>
              <a:t> in </a:t>
            </a:r>
            <a:r>
              <a:rPr lang="cs-CZ" dirty="0" err="1"/>
              <a:t>answering</a:t>
            </a:r>
            <a:endParaRPr dirty="0"/>
          </a:p>
          <a:p>
            <a:pPr marL="91440" lvl="0" indent="-139700" algn="l" rtl="0">
              <a:lnSpc>
                <a:spcPct val="90000"/>
              </a:lnSpc>
              <a:spcBef>
                <a:spcPts val="1400"/>
              </a:spcBef>
              <a:spcAft>
                <a:spcPts val="0"/>
              </a:spcAft>
              <a:buSzPts val="2200"/>
              <a:buChar char=" "/>
            </a:pPr>
            <a:r>
              <a:rPr lang="cs-CZ" dirty="0"/>
              <a:t>1 idea = 1 </a:t>
            </a:r>
            <a:r>
              <a:rPr lang="cs-CZ" dirty="0" err="1"/>
              <a:t>sticky</a:t>
            </a:r>
            <a:r>
              <a:rPr lang="cs-CZ" dirty="0"/>
              <a:t> </a:t>
            </a:r>
            <a:r>
              <a:rPr lang="cs-CZ" dirty="0" err="1"/>
              <a:t>note</a:t>
            </a:r>
            <a:endParaRPr dirty="0"/>
          </a:p>
          <a:p>
            <a:pPr marL="91440" lvl="0" indent="-139700" algn="ctr" rtl="0">
              <a:lnSpc>
                <a:spcPct val="90000"/>
              </a:lnSpc>
              <a:spcBef>
                <a:spcPts val="1400"/>
              </a:spcBef>
              <a:spcAft>
                <a:spcPts val="0"/>
              </a:spcAft>
              <a:buSzPts val="2200"/>
              <a:buChar char=" "/>
            </a:pPr>
            <a:r>
              <a:rPr lang="cs-CZ" dirty="0" err="1"/>
              <a:t>Put</a:t>
            </a:r>
            <a:r>
              <a:rPr lang="cs-CZ" dirty="0"/>
              <a:t> </a:t>
            </a:r>
            <a:r>
              <a:rPr lang="cs-CZ" dirty="0" err="1"/>
              <a:t>your</a:t>
            </a:r>
            <a:r>
              <a:rPr lang="cs-CZ" dirty="0"/>
              <a:t> </a:t>
            </a:r>
            <a:r>
              <a:rPr lang="cs-CZ" dirty="0" err="1"/>
              <a:t>sticky</a:t>
            </a:r>
            <a:r>
              <a:rPr lang="cs-CZ" dirty="0"/>
              <a:t> notes on </a:t>
            </a:r>
            <a:r>
              <a:rPr lang="cs-CZ" dirty="0" err="1"/>
              <a:t>the</a:t>
            </a:r>
            <a:r>
              <a:rPr lang="cs-CZ" dirty="0"/>
              <a:t> </a:t>
            </a:r>
            <a:r>
              <a:rPr lang="cs-CZ" dirty="0" err="1"/>
              <a:t>whiteboard</a:t>
            </a:r>
            <a:endParaRPr dirty="0"/>
          </a:p>
          <a:p>
            <a:pPr marL="91440" lvl="0" indent="0" algn="l" rtl="0">
              <a:lnSpc>
                <a:spcPct val="90000"/>
              </a:lnSpc>
              <a:spcBef>
                <a:spcPts val="1400"/>
              </a:spcBef>
              <a:spcAft>
                <a:spcPts val="0"/>
              </a:spcAft>
              <a:buSzPts val="220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2"/>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cs-CZ"/>
              <a:t>A PUBLIC HEALTH APPROACH</a:t>
            </a:r>
            <a:endParaRPr/>
          </a:p>
        </p:txBody>
      </p:sp>
      <p:grpSp>
        <p:nvGrpSpPr>
          <p:cNvPr id="201" name="Google Shape;201;p12"/>
          <p:cNvGrpSpPr/>
          <p:nvPr/>
        </p:nvGrpSpPr>
        <p:grpSpPr>
          <a:xfrm>
            <a:off x="1024128" y="2287669"/>
            <a:ext cx="9720072" cy="4020021"/>
            <a:chOff x="0" y="1669"/>
            <a:chExt cx="9720072" cy="4020021"/>
          </a:xfrm>
        </p:grpSpPr>
        <p:sp>
          <p:nvSpPr>
            <p:cNvPr id="202" name="Google Shape;202;p12"/>
            <p:cNvSpPr/>
            <p:nvPr/>
          </p:nvSpPr>
          <p:spPr>
            <a:xfrm>
              <a:off x="0" y="1669"/>
              <a:ext cx="9720072" cy="846320"/>
            </a:xfrm>
            <a:prstGeom prst="roundRect">
              <a:avLst>
                <a:gd name="adj" fmla="val 10000"/>
              </a:avLst>
            </a:prstGeom>
            <a:solidFill>
              <a:srgbClr val="CBE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256011" y="192091"/>
              <a:ext cx="465476" cy="465476"/>
            </a:xfrm>
            <a:prstGeom prst="rect">
              <a:avLst/>
            </a:prstGeom>
            <a:blipFill rotWithShape="1">
              <a:blip r:embed="rId3">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977499" y="1669"/>
              <a:ext cx="8742573" cy="8463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txBox="1"/>
            <p:nvPr/>
          </p:nvSpPr>
          <p:spPr>
            <a:xfrm>
              <a:off x="977499" y="1669"/>
              <a:ext cx="8742573" cy="846320"/>
            </a:xfrm>
            <a:prstGeom prst="rect">
              <a:avLst/>
            </a:prstGeom>
            <a:noFill/>
            <a:ln>
              <a:noFill/>
            </a:ln>
          </p:spPr>
          <p:txBody>
            <a:bodyPr spcFirstLastPara="1" wrap="square" lIns="89550" tIns="89550" rIns="89550" bIns="89550" anchor="ctr" anchorCtr="0">
              <a:noAutofit/>
            </a:bodyPr>
            <a:lstStyle/>
            <a:p>
              <a:pPr marL="0" marR="0" lvl="0" indent="0" algn="l" rtl="0">
                <a:lnSpc>
                  <a:spcPct val="100000"/>
                </a:lnSpc>
                <a:spcBef>
                  <a:spcPts val="0"/>
                </a:spcBef>
                <a:spcAft>
                  <a:spcPts val="0"/>
                </a:spcAft>
                <a:buClr>
                  <a:schemeClr val="dk1"/>
                </a:buClr>
                <a:buSzPts val="2200"/>
                <a:buFont typeface="Twentieth Century"/>
                <a:buNone/>
              </a:pPr>
              <a:r>
                <a:rPr lang="cs-CZ" sz="2200">
                  <a:solidFill>
                    <a:schemeClr val="dk1"/>
                  </a:solidFill>
                  <a:latin typeface="Twentieth Century"/>
                  <a:ea typeface="Twentieth Century"/>
                  <a:cs typeface="Twentieth Century"/>
                  <a:sym typeface="Twentieth Century"/>
                </a:rPr>
                <a:t>Defining the problem/surveillance</a:t>
              </a:r>
              <a:endParaRPr sz="2200">
                <a:solidFill>
                  <a:schemeClr val="dk1"/>
                </a:solidFill>
                <a:latin typeface="Twentieth Century"/>
                <a:ea typeface="Twentieth Century"/>
                <a:cs typeface="Twentieth Century"/>
                <a:sym typeface="Twentieth Century"/>
              </a:endParaRPr>
            </a:p>
          </p:txBody>
        </p:sp>
        <p:sp>
          <p:nvSpPr>
            <p:cNvPr id="206" name="Google Shape;206;p12"/>
            <p:cNvSpPr/>
            <p:nvPr/>
          </p:nvSpPr>
          <p:spPr>
            <a:xfrm>
              <a:off x="0" y="1059569"/>
              <a:ext cx="9720072" cy="846320"/>
            </a:xfrm>
            <a:prstGeom prst="roundRect">
              <a:avLst>
                <a:gd name="adj" fmla="val 10000"/>
              </a:avLst>
            </a:prstGeom>
            <a:solidFill>
              <a:srgbClr val="CBE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256011" y="1249991"/>
              <a:ext cx="465476" cy="465476"/>
            </a:xfrm>
            <a:prstGeom prst="rect">
              <a:avLst/>
            </a:prstGeom>
            <a:blipFill rotWithShape="1">
              <a:blip r:embed="rId4">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77499" y="1059569"/>
              <a:ext cx="8742573" cy="8463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2"/>
            <p:cNvSpPr txBox="1"/>
            <p:nvPr/>
          </p:nvSpPr>
          <p:spPr>
            <a:xfrm>
              <a:off x="977499" y="1059569"/>
              <a:ext cx="8742573" cy="846320"/>
            </a:xfrm>
            <a:prstGeom prst="rect">
              <a:avLst/>
            </a:prstGeom>
            <a:noFill/>
            <a:ln>
              <a:noFill/>
            </a:ln>
          </p:spPr>
          <p:txBody>
            <a:bodyPr spcFirstLastPara="1" wrap="square" lIns="89550" tIns="89550" rIns="89550" bIns="89550" anchor="ctr" anchorCtr="0">
              <a:noAutofit/>
            </a:bodyPr>
            <a:lstStyle/>
            <a:p>
              <a:pPr marL="0" marR="0" lvl="0" indent="0" algn="l" rtl="0">
                <a:lnSpc>
                  <a:spcPct val="100000"/>
                </a:lnSpc>
                <a:spcBef>
                  <a:spcPts val="0"/>
                </a:spcBef>
                <a:spcAft>
                  <a:spcPts val="0"/>
                </a:spcAft>
                <a:buClr>
                  <a:schemeClr val="dk1"/>
                </a:buClr>
                <a:buSzPts val="2200"/>
                <a:buFont typeface="Twentieth Century"/>
                <a:buNone/>
              </a:pPr>
              <a:r>
                <a:rPr lang="cs-CZ" sz="2200">
                  <a:solidFill>
                    <a:schemeClr val="dk1"/>
                  </a:solidFill>
                  <a:latin typeface="Twentieth Century"/>
                  <a:ea typeface="Twentieth Century"/>
                  <a:cs typeface="Twentieth Century"/>
                  <a:sym typeface="Twentieth Century"/>
                </a:rPr>
                <a:t>Risk and protective factor identification</a:t>
              </a:r>
              <a:endParaRPr sz="2200">
                <a:solidFill>
                  <a:schemeClr val="dk1"/>
                </a:solidFill>
                <a:latin typeface="Twentieth Century"/>
                <a:ea typeface="Twentieth Century"/>
                <a:cs typeface="Twentieth Century"/>
                <a:sym typeface="Twentieth Century"/>
              </a:endParaRPr>
            </a:p>
          </p:txBody>
        </p:sp>
        <p:sp>
          <p:nvSpPr>
            <p:cNvPr id="210" name="Google Shape;210;p12"/>
            <p:cNvSpPr/>
            <p:nvPr/>
          </p:nvSpPr>
          <p:spPr>
            <a:xfrm>
              <a:off x="0" y="2117470"/>
              <a:ext cx="9720072" cy="846320"/>
            </a:xfrm>
            <a:prstGeom prst="roundRect">
              <a:avLst>
                <a:gd name="adj" fmla="val 10000"/>
              </a:avLst>
            </a:prstGeom>
            <a:solidFill>
              <a:srgbClr val="CBE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2"/>
            <p:cNvSpPr/>
            <p:nvPr/>
          </p:nvSpPr>
          <p:spPr>
            <a:xfrm>
              <a:off x="256011" y="2307892"/>
              <a:ext cx="465476" cy="465476"/>
            </a:xfrm>
            <a:prstGeom prst="rect">
              <a:avLst/>
            </a:prstGeom>
            <a:blipFill rotWithShape="1">
              <a:blip r:embed="rId5">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2"/>
            <p:cNvSpPr/>
            <p:nvPr/>
          </p:nvSpPr>
          <p:spPr>
            <a:xfrm>
              <a:off x="977499" y="2117470"/>
              <a:ext cx="8742573" cy="8463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2"/>
            <p:cNvSpPr txBox="1"/>
            <p:nvPr/>
          </p:nvSpPr>
          <p:spPr>
            <a:xfrm>
              <a:off x="977499" y="2117470"/>
              <a:ext cx="8742573" cy="846320"/>
            </a:xfrm>
            <a:prstGeom prst="rect">
              <a:avLst/>
            </a:prstGeom>
            <a:noFill/>
            <a:ln>
              <a:noFill/>
            </a:ln>
          </p:spPr>
          <p:txBody>
            <a:bodyPr spcFirstLastPara="1" wrap="square" lIns="89550" tIns="89550" rIns="89550" bIns="89550" anchor="ctr" anchorCtr="0">
              <a:noAutofit/>
            </a:bodyPr>
            <a:lstStyle/>
            <a:p>
              <a:pPr marL="0" marR="0" lvl="0" indent="0" algn="l" rtl="0">
                <a:lnSpc>
                  <a:spcPct val="100000"/>
                </a:lnSpc>
                <a:spcBef>
                  <a:spcPts val="0"/>
                </a:spcBef>
                <a:spcAft>
                  <a:spcPts val="0"/>
                </a:spcAft>
                <a:buClr>
                  <a:schemeClr val="dk1"/>
                </a:buClr>
                <a:buSzPts val="2200"/>
                <a:buFont typeface="Twentieth Century"/>
                <a:buNone/>
              </a:pPr>
              <a:r>
                <a:rPr lang="cs-CZ" sz="2200">
                  <a:solidFill>
                    <a:schemeClr val="dk1"/>
                  </a:solidFill>
                  <a:latin typeface="Twentieth Century"/>
                  <a:ea typeface="Twentieth Century"/>
                  <a:cs typeface="Twentieth Century"/>
                  <a:sym typeface="Twentieth Century"/>
                </a:rPr>
                <a:t>Developing and testing prevention strategies</a:t>
              </a:r>
              <a:endParaRPr sz="2200">
                <a:solidFill>
                  <a:schemeClr val="dk1"/>
                </a:solidFill>
                <a:latin typeface="Twentieth Century"/>
                <a:ea typeface="Twentieth Century"/>
                <a:cs typeface="Twentieth Century"/>
                <a:sym typeface="Twentieth Century"/>
              </a:endParaRPr>
            </a:p>
          </p:txBody>
        </p:sp>
        <p:sp>
          <p:nvSpPr>
            <p:cNvPr id="214" name="Google Shape;214;p12"/>
            <p:cNvSpPr/>
            <p:nvPr/>
          </p:nvSpPr>
          <p:spPr>
            <a:xfrm>
              <a:off x="0" y="3175370"/>
              <a:ext cx="9720072" cy="846320"/>
            </a:xfrm>
            <a:prstGeom prst="roundRect">
              <a:avLst>
                <a:gd name="adj" fmla="val 10000"/>
              </a:avLst>
            </a:prstGeom>
            <a:solidFill>
              <a:srgbClr val="CBE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2"/>
            <p:cNvSpPr/>
            <p:nvPr/>
          </p:nvSpPr>
          <p:spPr>
            <a:xfrm>
              <a:off x="256011" y="3365792"/>
              <a:ext cx="465476" cy="465476"/>
            </a:xfrm>
            <a:prstGeom prst="rect">
              <a:avLst/>
            </a:prstGeom>
            <a:blipFill rotWithShape="1">
              <a:blip r:embed="rId6">
                <a:alphaModFix/>
              </a:blip>
              <a:stretch>
                <a:fillRect/>
              </a:stretch>
            </a:blip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2"/>
            <p:cNvSpPr/>
            <p:nvPr/>
          </p:nvSpPr>
          <p:spPr>
            <a:xfrm>
              <a:off x="977499" y="3175370"/>
              <a:ext cx="8742573" cy="8463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2"/>
            <p:cNvSpPr txBox="1"/>
            <p:nvPr/>
          </p:nvSpPr>
          <p:spPr>
            <a:xfrm>
              <a:off x="977499" y="3175370"/>
              <a:ext cx="8742573" cy="846320"/>
            </a:xfrm>
            <a:prstGeom prst="rect">
              <a:avLst/>
            </a:prstGeom>
            <a:noFill/>
            <a:ln>
              <a:noFill/>
            </a:ln>
          </p:spPr>
          <p:txBody>
            <a:bodyPr spcFirstLastPara="1" wrap="square" lIns="89550" tIns="89550" rIns="89550" bIns="89550" anchor="ctr" anchorCtr="0">
              <a:noAutofit/>
            </a:bodyPr>
            <a:lstStyle/>
            <a:p>
              <a:pPr marL="0" marR="0" lvl="0" indent="0" algn="l" rtl="0">
                <a:lnSpc>
                  <a:spcPct val="100000"/>
                </a:lnSpc>
                <a:spcBef>
                  <a:spcPts val="0"/>
                </a:spcBef>
                <a:spcAft>
                  <a:spcPts val="0"/>
                </a:spcAft>
                <a:buClr>
                  <a:schemeClr val="dk1"/>
                </a:buClr>
                <a:buSzPts val="2200"/>
                <a:buFont typeface="Twentieth Century"/>
                <a:buNone/>
              </a:pPr>
              <a:r>
                <a:rPr lang="cs-CZ" sz="2200">
                  <a:solidFill>
                    <a:schemeClr val="dk1"/>
                  </a:solidFill>
                  <a:latin typeface="Twentieth Century"/>
                  <a:ea typeface="Twentieth Century"/>
                  <a:cs typeface="Twentieth Century"/>
                  <a:sym typeface="Twentieth Century"/>
                </a:rPr>
                <a:t>Implementation and adoption of the strategies </a:t>
              </a:r>
              <a:endParaRPr sz="2200">
                <a:solidFill>
                  <a:schemeClr val="dk1"/>
                </a:solidFill>
                <a:latin typeface="Twentieth Century"/>
                <a:ea typeface="Twentieth Century"/>
                <a:cs typeface="Twentieth Century"/>
                <a:sym typeface="Twentieth Century"/>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3"/>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3600"/>
              <a:buFont typeface="Twentieth Century"/>
              <a:buNone/>
            </a:pPr>
            <a:r>
              <a:rPr lang="cs-CZ" sz="3600"/>
              <a:t>EXAMPLE OF SAFE TO SLEEP CAMPAIGN</a:t>
            </a:r>
            <a:endParaRPr/>
          </a:p>
        </p:txBody>
      </p:sp>
      <p:sp>
        <p:nvSpPr>
          <p:cNvPr id="223" name="Google Shape;223;p13"/>
          <p:cNvSpPr txBox="1">
            <a:spLocks noGrp="1"/>
          </p:cNvSpPr>
          <p:nvPr>
            <p:ph type="body" idx="1"/>
          </p:nvPr>
        </p:nvSpPr>
        <p:spPr>
          <a:xfrm>
            <a:off x="838200" y="1825625"/>
            <a:ext cx="5314950" cy="4503738"/>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SzPts val="2200"/>
              <a:buNone/>
            </a:pPr>
            <a:r>
              <a:rPr lang="cs-CZ" b="1"/>
              <a:t>SIDS risk factors:</a:t>
            </a:r>
            <a:endParaRPr/>
          </a:p>
          <a:p>
            <a:pPr marL="91440" lvl="0" indent="-139700" algn="l" rtl="0">
              <a:lnSpc>
                <a:spcPct val="90000"/>
              </a:lnSpc>
              <a:spcBef>
                <a:spcPts val="1400"/>
              </a:spcBef>
              <a:spcAft>
                <a:spcPts val="0"/>
              </a:spcAft>
              <a:buSzPts val="2200"/>
              <a:buChar char=" "/>
            </a:pPr>
            <a:r>
              <a:rPr lang="cs-CZ"/>
              <a:t>Sex of the baby</a:t>
            </a:r>
            <a:endParaRPr/>
          </a:p>
          <a:p>
            <a:pPr marL="91440" lvl="0" indent="-139700" algn="l" rtl="0">
              <a:lnSpc>
                <a:spcPct val="90000"/>
              </a:lnSpc>
              <a:spcBef>
                <a:spcPts val="1400"/>
              </a:spcBef>
              <a:spcAft>
                <a:spcPts val="0"/>
              </a:spcAft>
              <a:buSzPts val="2200"/>
              <a:buChar char=" "/>
            </a:pPr>
            <a:r>
              <a:rPr lang="cs-CZ"/>
              <a:t>Ethnicity and SES of the family</a:t>
            </a:r>
            <a:endParaRPr/>
          </a:p>
          <a:p>
            <a:pPr marL="91440" lvl="0" indent="-139700" algn="l" rtl="0">
              <a:lnSpc>
                <a:spcPct val="90000"/>
              </a:lnSpc>
              <a:spcBef>
                <a:spcPts val="1400"/>
              </a:spcBef>
              <a:spcAft>
                <a:spcPts val="0"/>
              </a:spcAft>
              <a:buSzPts val="2200"/>
              <a:buChar char=" "/>
            </a:pPr>
            <a:r>
              <a:rPr lang="cs-CZ"/>
              <a:t>Prematurity</a:t>
            </a:r>
            <a:endParaRPr/>
          </a:p>
          <a:p>
            <a:pPr marL="91440" lvl="0" indent="-139700" algn="l" rtl="0">
              <a:lnSpc>
                <a:spcPct val="90000"/>
              </a:lnSpc>
              <a:spcBef>
                <a:spcPts val="1400"/>
              </a:spcBef>
              <a:spcAft>
                <a:spcPts val="0"/>
              </a:spcAft>
              <a:buSzPts val="2200"/>
              <a:buChar char=" "/>
            </a:pPr>
            <a:r>
              <a:rPr lang="cs-CZ"/>
              <a:t>Family history</a:t>
            </a:r>
            <a:endParaRPr/>
          </a:p>
          <a:p>
            <a:pPr marL="91440" lvl="0" indent="-139700" algn="l" rtl="0">
              <a:lnSpc>
                <a:spcPct val="90000"/>
              </a:lnSpc>
              <a:spcBef>
                <a:spcPts val="1400"/>
              </a:spcBef>
              <a:spcAft>
                <a:spcPts val="0"/>
              </a:spcAft>
              <a:buSzPts val="2200"/>
              <a:buChar char=" "/>
            </a:pPr>
            <a:r>
              <a:rPr lang="cs-CZ" b="1"/>
              <a:t>But also:</a:t>
            </a:r>
            <a:endParaRPr/>
          </a:p>
          <a:p>
            <a:pPr marL="91440" lvl="0" indent="-139700" algn="l" rtl="0">
              <a:lnSpc>
                <a:spcPct val="90000"/>
              </a:lnSpc>
              <a:spcBef>
                <a:spcPts val="1400"/>
              </a:spcBef>
              <a:spcAft>
                <a:spcPts val="0"/>
              </a:spcAft>
              <a:buSzPts val="2200"/>
              <a:buChar char=" "/>
            </a:pPr>
            <a:r>
              <a:rPr lang="cs-CZ"/>
              <a:t>Stomach sleeping</a:t>
            </a:r>
            <a:endParaRPr/>
          </a:p>
          <a:p>
            <a:pPr marL="91440" lvl="0" indent="-139700" algn="l" rtl="0">
              <a:lnSpc>
                <a:spcPct val="90000"/>
              </a:lnSpc>
              <a:spcBef>
                <a:spcPts val="1400"/>
              </a:spcBef>
              <a:spcAft>
                <a:spcPts val="0"/>
              </a:spcAft>
              <a:buSzPts val="2200"/>
              <a:buChar char=" "/>
            </a:pPr>
            <a:r>
              <a:rPr lang="cs-CZ"/>
              <a:t>Bed-sharing</a:t>
            </a:r>
            <a:endParaRPr/>
          </a:p>
          <a:p>
            <a:pPr marL="91440" lvl="0" indent="-139700" algn="l" rtl="0">
              <a:lnSpc>
                <a:spcPct val="90000"/>
              </a:lnSpc>
              <a:spcBef>
                <a:spcPts val="1400"/>
              </a:spcBef>
              <a:spcAft>
                <a:spcPts val="0"/>
              </a:spcAft>
              <a:buSzPts val="2200"/>
              <a:buChar char=" "/>
            </a:pPr>
            <a:r>
              <a:rPr lang="cs-CZ"/>
              <a:t>Exposure to secondhand smoke</a:t>
            </a:r>
            <a:endParaRPr/>
          </a:p>
          <a:p>
            <a:pPr marL="91440" lvl="0" indent="0" algn="l" rtl="0">
              <a:lnSpc>
                <a:spcPct val="90000"/>
              </a:lnSpc>
              <a:spcBef>
                <a:spcPts val="1400"/>
              </a:spcBef>
              <a:spcAft>
                <a:spcPts val="0"/>
              </a:spcAft>
              <a:buSzPts val="2200"/>
              <a:buNone/>
            </a:pPr>
            <a:endParaRPr/>
          </a:p>
          <a:p>
            <a:pPr marL="91440" lvl="0" indent="0" algn="l" rtl="0">
              <a:lnSpc>
                <a:spcPct val="90000"/>
              </a:lnSpc>
              <a:spcBef>
                <a:spcPts val="1400"/>
              </a:spcBef>
              <a:spcAft>
                <a:spcPts val="0"/>
              </a:spcAft>
              <a:buSzPts val="2200"/>
              <a:buNone/>
            </a:pPr>
            <a:endParaRPr/>
          </a:p>
        </p:txBody>
      </p:sp>
      <p:sp>
        <p:nvSpPr>
          <p:cNvPr id="224" name="Google Shape;224;p13"/>
          <p:cNvSpPr/>
          <p:nvPr/>
        </p:nvSpPr>
        <p:spPr>
          <a:xfrm>
            <a:off x="5956300" y="4686300"/>
            <a:ext cx="1517650" cy="971550"/>
          </a:xfrm>
          <a:prstGeom prst="leftArrow">
            <a:avLst>
              <a:gd name="adj1" fmla="val 50000"/>
              <a:gd name="adj2" fmla="val 50000"/>
            </a:avLst>
          </a:prstGeom>
          <a:solidFill>
            <a:schemeClr val="accent1"/>
          </a:solidFill>
          <a:ln w="158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25" name="Google Shape;225;p13"/>
          <p:cNvSpPr txBox="1"/>
          <p:nvPr/>
        </p:nvSpPr>
        <p:spPr>
          <a:xfrm>
            <a:off x="7829550" y="4762499"/>
            <a:ext cx="3676650" cy="156686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cs-CZ" sz="2800" b="1">
                <a:solidFill>
                  <a:schemeClr val="dk1"/>
                </a:solidFill>
                <a:latin typeface="Twentieth Century"/>
                <a:ea typeface="Twentieth Century"/>
                <a:cs typeface="Twentieth Century"/>
                <a:sym typeface="Twentieth Century"/>
              </a:rPr>
              <a:t>Risk factors modifiable by an intervention</a:t>
            </a:r>
            <a:endParaRPr sz="2800">
              <a:solidFill>
                <a:schemeClr val="dk1"/>
              </a:solidFill>
              <a:latin typeface="Twentieth Century"/>
              <a:ea typeface="Twentieth Century"/>
              <a:cs typeface="Twentieth Century"/>
              <a:sym typeface="Twentieth Century"/>
            </a:endParaRPr>
          </a:p>
          <a:p>
            <a:pPr marL="228600" marR="0" lvl="0" indent="-50800" algn="l" rtl="0">
              <a:lnSpc>
                <a:spcPct val="90000"/>
              </a:lnSpc>
              <a:spcBef>
                <a:spcPts val="1000"/>
              </a:spcBef>
              <a:spcAft>
                <a:spcPts val="0"/>
              </a:spcAft>
              <a:buClr>
                <a:schemeClr val="dk1"/>
              </a:buClr>
              <a:buSzPts val="2800"/>
              <a:buFont typeface="Arial"/>
              <a:buNone/>
            </a:pPr>
            <a:endParaRPr sz="2800">
              <a:solidFill>
                <a:schemeClr val="dk1"/>
              </a:solidFill>
              <a:latin typeface="Twentieth Century"/>
              <a:ea typeface="Twentieth Century"/>
              <a:cs typeface="Twentieth Century"/>
              <a:sym typeface="Twentieth Century"/>
            </a:endParaRPr>
          </a:p>
          <a:p>
            <a:pPr marL="228600" marR="0" lvl="0" indent="-50800" algn="l" rtl="0">
              <a:lnSpc>
                <a:spcPct val="90000"/>
              </a:lnSpc>
              <a:spcBef>
                <a:spcPts val="1000"/>
              </a:spcBef>
              <a:spcAft>
                <a:spcPts val="0"/>
              </a:spcAft>
              <a:buClr>
                <a:schemeClr val="dk1"/>
              </a:buClr>
              <a:buSzPts val="2800"/>
              <a:buFont typeface="Arial"/>
              <a:buNone/>
            </a:pPr>
            <a:endParaRPr sz="2800">
              <a:solidFill>
                <a:schemeClr val="dk1"/>
              </a:solidFill>
              <a:latin typeface="Twentieth Century"/>
              <a:ea typeface="Twentieth Century"/>
              <a:cs typeface="Twentieth Century"/>
              <a:sym typeface="Twentieth Century"/>
            </a:endParaRPr>
          </a:p>
        </p:txBody>
      </p:sp>
      <p:pic>
        <p:nvPicPr>
          <p:cNvPr id="226" name="Google Shape;226;p13"/>
          <p:cNvPicPr preferRelativeResize="0"/>
          <p:nvPr/>
        </p:nvPicPr>
        <p:blipFill rotWithShape="1">
          <a:blip r:embed="rId3">
            <a:alphaModFix/>
          </a:blip>
          <a:srcRect/>
          <a:stretch/>
        </p:blipFill>
        <p:spPr>
          <a:xfrm>
            <a:off x="7597204" y="1825625"/>
            <a:ext cx="3756596" cy="251439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xEl>
                                              <p:pRg st="0" end="0"/>
                                            </p:txEl>
                                          </p:spTgt>
                                        </p:tgtEl>
                                        <p:attrNameLst>
                                          <p:attrName>style.visibility</p:attrName>
                                        </p:attrNameLst>
                                      </p:cBhvr>
                                      <p:to>
                                        <p:strVal val="visible"/>
                                      </p:to>
                                    </p:set>
                                    <p:animEffect transition="in" filter="fade">
                                      <p:cBhvr>
                                        <p:cTn id="7" dur="500"/>
                                        <p:tgtEl>
                                          <p:spTgt spid="2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
                                            <p:txEl>
                                              <p:pRg st="1" end="1"/>
                                            </p:txEl>
                                          </p:spTgt>
                                        </p:tgtEl>
                                        <p:attrNameLst>
                                          <p:attrName>style.visibility</p:attrName>
                                        </p:attrNameLst>
                                      </p:cBhvr>
                                      <p:to>
                                        <p:strVal val="visible"/>
                                      </p:to>
                                    </p:set>
                                    <p:animEffect transition="in" filter="fade">
                                      <p:cBhvr>
                                        <p:cTn id="12" dur="500"/>
                                        <p:tgtEl>
                                          <p:spTgt spid="2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3">
                                            <p:txEl>
                                              <p:pRg st="2" end="2"/>
                                            </p:txEl>
                                          </p:spTgt>
                                        </p:tgtEl>
                                        <p:attrNameLst>
                                          <p:attrName>style.visibility</p:attrName>
                                        </p:attrNameLst>
                                      </p:cBhvr>
                                      <p:to>
                                        <p:strVal val="visible"/>
                                      </p:to>
                                    </p:set>
                                    <p:animEffect transition="in" filter="fade">
                                      <p:cBhvr>
                                        <p:cTn id="17" dur="500"/>
                                        <p:tgtEl>
                                          <p:spTgt spid="2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3">
                                            <p:txEl>
                                              <p:pRg st="3" end="3"/>
                                            </p:txEl>
                                          </p:spTgt>
                                        </p:tgtEl>
                                        <p:attrNameLst>
                                          <p:attrName>style.visibility</p:attrName>
                                        </p:attrNameLst>
                                      </p:cBhvr>
                                      <p:to>
                                        <p:strVal val="visible"/>
                                      </p:to>
                                    </p:set>
                                    <p:animEffect transition="in" filter="fade">
                                      <p:cBhvr>
                                        <p:cTn id="22" dur="500"/>
                                        <p:tgtEl>
                                          <p:spTgt spid="2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3">
                                            <p:txEl>
                                              <p:pRg st="4" end="4"/>
                                            </p:txEl>
                                          </p:spTgt>
                                        </p:tgtEl>
                                        <p:attrNameLst>
                                          <p:attrName>style.visibility</p:attrName>
                                        </p:attrNameLst>
                                      </p:cBhvr>
                                      <p:to>
                                        <p:strVal val="visible"/>
                                      </p:to>
                                    </p:set>
                                    <p:animEffect transition="in" filter="fade">
                                      <p:cBhvr>
                                        <p:cTn id="27" dur="500"/>
                                        <p:tgtEl>
                                          <p:spTgt spid="2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3">
                                            <p:txEl>
                                              <p:pRg st="5" end="5"/>
                                            </p:txEl>
                                          </p:spTgt>
                                        </p:tgtEl>
                                        <p:attrNameLst>
                                          <p:attrName>style.visibility</p:attrName>
                                        </p:attrNameLst>
                                      </p:cBhvr>
                                      <p:to>
                                        <p:strVal val="visible"/>
                                      </p:to>
                                    </p:set>
                                    <p:animEffect transition="in" filter="fade">
                                      <p:cBhvr>
                                        <p:cTn id="32" dur="500"/>
                                        <p:tgtEl>
                                          <p:spTgt spid="2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3">
                                            <p:txEl>
                                              <p:pRg st="6" end="6"/>
                                            </p:txEl>
                                          </p:spTgt>
                                        </p:tgtEl>
                                        <p:attrNameLst>
                                          <p:attrName>style.visibility</p:attrName>
                                        </p:attrNameLst>
                                      </p:cBhvr>
                                      <p:to>
                                        <p:strVal val="visible"/>
                                      </p:to>
                                    </p:set>
                                    <p:animEffect transition="in" filter="fade">
                                      <p:cBhvr>
                                        <p:cTn id="37" dur="500"/>
                                        <p:tgtEl>
                                          <p:spTgt spid="2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3">
                                            <p:txEl>
                                              <p:pRg st="7" end="7"/>
                                            </p:txEl>
                                          </p:spTgt>
                                        </p:tgtEl>
                                        <p:attrNameLst>
                                          <p:attrName>style.visibility</p:attrName>
                                        </p:attrNameLst>
                                      </p:cBhvr>
                                      <p:to>
                                        <p:strVal val="visible"/>
                                      </p:to>
                                    </p:set>
                                    <p:animEffect transition="in" filter="fade">
                                      <p:cBhvr>
                                        <p:cTn id="42" dur="500"/>
                                        <p:tgtEl>
                                          <p:spTgt spid="2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3">
                                            <p:txEl>
                                              <p:pRg st="8" end="8"/>
                                            </p:txEl>
                                          </p:spTgt>
                                        </p:tgtEl>
                                        <p:attrNameLst>
                                          <p:attrName>style.visibility</p:attrName>
                                        </p:attrNameLst>
                                      </p:cBhvr>
                                      <p:to>
                                        <p:strVal val="visible"/>
                                      </p:to>
                                    </p:set>
                                    <p:animEffect transition="in" filter="fade">
                                      <p:cBhvr>
                                        <p:cTn id="47" dur="500"/>
                                        <p:tgtEl>
                                          <p:spTgt spid="22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3">
                                            <p:txEl>
                                              <p:pRg st="9" end="9"/>
                                            </p:txEl>
                                          </p:spTgt>
                                        </p:tgtEl>
                                        <p:attrNameLst>
                                          <p:attrName>style.visibility</p:attrName>
                                        </p:attrNameLst>
                                      </p:cBhvr>
                                      <p:to>
                                        <p:strVal val="visible"/>
                                      </p:to>
                                    </p:set>
                                    <p:animEffect transition="in" filter="fade">
                                      <p:cBhvr>
                                        <p:cTn id="52" dur="500"/>
                                        <p:tgtEl>
                                          <p:spTgt spid="22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3">
                                            <p:txEl>
                                              <p:pRg st="10" end="10"/>
                                            </p:txEl>
                                          </p:spTgt>
                                        </p:tgtEl>
                                        <p:attrNameLst>
                                          <p:attrName>style.visibility</p:attrName>
                                        </p:attrNameLst>
                                      </p:cBhvr>
                                      <p:to>
                                        <p:strVal val="visible"/>
                                      </p:to>
                                    </p:set>
                                    <p:animEffect transition="in" filter="fade">
                                      <p:cBhvr>
                                        <p:cTn id="57" dur="500"/>
                                        <p:tgtEl>
                                          <p:spTgt spid="22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4"/>
                                        </p:tgtEl>
                                        <p:attrNameLst>
                                          <p:attrName>style.visibility</p:attrName>
                                        </p:attrNameLst>
                                      </p:cBhvr>
                                      <p:to>
                                        <p:strVal val="visible"/>
                                      </p:to>
                                    </p:set>
                                    <p:animEffect transition="in" filter="fade">
                                      <p:cBhvr>
                                        <p:cTn id="62" dur="500"/>
                                        <p:tgtEl>
                                          <p:spTgt spid="22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25"/>
                                        </p:tgtEl>
                                        <p:attrNameLst>
                                          <p:attrName>style.visibility</p:attrName>
                                        </p:attrNameLst>
                                      </p:cBhvr>
                                      <p:to>
                                        <p:strVal val="visible"/>
                                      </p:to>
                                    </p:set>
                                    <p:animEffect transition="in" filter="fade">
                                      <p:cBhvr>
                                        <p:cTn id="67" dur="500"/>
                                        <p:tgtEl>
                                          <p:spTgt spid="225"/>
                                        </p:tgtEl>
                                      </p:cBhvr>
                                    </p:animEffect>
                                  </p:childTnLst>
                                </p:cTn>
                              </p:par>
                              <p:par>
                                <p:cTn id="68" presetID="10" presetClass="entr" presetSubtype="0" fill="hold" nodeType="withEffect">
                                  <p:stCondLst>
                                    <p:cond delay="0"/>
                                  </p:stCondLst>
                                  <p:childTnLst>
                                    <p:set>
                                      <p:cBhvr>
                                        <p:cTn id="69" dur="1" fill="hold">
                                          <p:stCondLst>
                                            <p:cond delay="0"/>
                                          </p:stCondLst>
                                        </p:cTn>
                                        <p:tgtEl>
                                          <p:spTgt spid="226"/>
                                        </p:tgtEl>
                                        <p:attrNameLst>
                                          <p:attrName>style.visibility</p:attrName>
                                        </p:attrNameLst>
                                      </p:cBhvr>
                                      <p:to>
                                        <p:strVal val="visible"/>
                                      </p:to>
                                    </p:set>
                                    <p:animEffect transition="in" filter="fade">
                                      <p:cBhvr>
                                        <p:cTn id="70"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14"/>
          <p:cNvPicPr preferRelativeResize="0">
            <a:picLocks noGrp="1"/>
          </p:cNvPicPr>
          <p:nvPr>
            <p:ph type="body" idx="1"/>
          </p:nvPr>
        </p:nvPicPr>
        <p:blipFill rotWithShape="1">
          <a:blip r:embed="rId3">
            <a:alphaModFix/>
          </a:blip>
          <a:srcRect/>
          <a:stretch/>
        </p:blipFill>
        <p:spPr>
          <a:xfrm>
            <a:off x="1956829" y="196380"/>
            <a:ext cx="8298421" cy="634411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5"/>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rgbClr val="0C0C0C"/>
              </a:buClr>
              <a:buSzPts val="5000"/>
              <a:buFont typeface="Twentieth Century"/>
              <a:buNone/>
            </a:pPr>
            <a:r>
              <a:rPr lang="cs-CZ"/>
              <a:t>MULTILEVEL INTERVENTIONS</a:t>
            </a:r>
            <a:endParaRPr/>
          </a:p>
        </p:txBody>
      </p:sp>
      <p:pic>
        <p:nvPicPr>
          <p:cNvPr id="237" name="Google Shape;237;p15"/>
          <p:cNvPicPr preferRelativeResize="0">
            <a:picLocks noGrp="1"/>
          </p:cNvPicPr>
          <p:nvPr>
            <p:ph type="body" idx="1"/>
          </p:nvPr>
        </p:nvPicPr>
        <p:blipFill rotWithShape="1">
          <a:blip r:embed="rId3">
            <a:alphaModFix/>
          </a:blip>
          <a:srcRect/>
          <a:stretch/>
        </p:blipFill>
        <p:spPr>
          <a:xfrm>
            <a:off x="838200" y="3012622"/>
            <a:ext cx="4732186" cy="3314699"/>
          </a:xfrm>
          <a:prstGeom prst="rect">
            <a:avLst/>
          </a:prstGeom>
          <a:noFill/>
          <a:ln>
            <a:noFill/>
          </a:ln>
        </p:spPr>
      </p:pic>
      <p:pic>
        <p:nvPicPr>
          <p:cNvPr id="238" name="Google Shape;238;p15"/>
          <p:cNvPicPr preferRelativeResize="0"/>
          <p:nvPr/>
        </p:nvPicPr>
        <p:blipFill rotWithShape="1">
          <a:blip r:embed="rId4">
            <a:alphaModFix/>
          </a:blip>
          <a:srcRect/>
          <a:stretch/>
        </p:blipFill>
        <p:spPr>
          <a:xfrm>
            <a:off x="6486838" y="1674359"/>
            <a:ext cx="5272087" cy="491964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6"/>
          <p:cNvSpPr txBox="1">
            <a:spLocks noGrp="1"/>
          </p:cNvSpPr>
          <p:nvPr>
            <p:ph type="body" idx="1"/>
          </p:nvPr>
        </p:nvSpPr>
        <p:spPr>
          <a:xfrm>
            <a:off x="7331529" y="936171"/>
            <a:ext cx="4599214" cy="5431972"/>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SzPts val="2400"/>
              <a:buNone/>
            </a:pPr>
            <a:r>
              <a:rPr lang="cs-CZ" b="1"/>
              <a:t>Implementation of Safe to Sleep at different levels of influence</a:t>
            </a:r>
            <a:endParaRPr/>
          </a:p>
          <a:p>
            <a:pPr marL="91440" lvl="0" indent="0" algn="l" rtl="0">
              <a:lnSpc>
                <a:spcPct val="90000"/>
              </a:lnSpc>
              <a:spcBef>
                <a:spcPts val="1400"/>
              </a:spcBef>
              <a:spcAft>
                <a:spcPts val="0"/>
              </a:spcAft>
              <a:buSzPts val="2400"/>
              <a:buNone/>
            </a:pPr>
            <a:endParaRPr/>
          </a:p>
          <a:p>
            <a:pPr marL="91440" lvl="0" indent="-152400" algn="l" rtl="0">
              <a:lnSpc>
                <a:spcPct val="90000"/>
              </a:lnSpc>
              <a:spcBef>
                <a:spcPts val="1400"/>
              </a:spcBef>
              <a:spcAft>
                <a:spcPts val="0"/>
              </a:spcAft>
              <a:buSzPts val="2400"/>
              <a:buChar char=" "/>
            </a:pPr>
            <a:r>
              <a:rPr lang="cs-CZ"/>
              <a:t>Including safe sleep guidelines to education of nursing students</a:t>
            </a:r>
            <a:endParaRPr/>
          </a:p>
          <a:p>
            <a:pPr marL="91440" lvl="0" indent="0" algn="l" rtl="0">
              <a:lnSpc>
                <a:spcPct val="90000"/>
              </a:lnSpc>
              <a:spcBef>
                <a:spcPts val="1400"/>
              </a:spcBef>
              <a:spcAft>
                <a:spcPts val="0"/>
              </a:spcAft>
              <a:buSzPts val="2400"/>
              <a:buNone/>
            </a:pPr>
            <a:endParaRPr/>
          </a:p>
          <a:p>
            <a:pPr marL="91440" lvl="0" indent="-152400" algn="l" rtl="0">
              <a:lnSpc>
                <a:spcPct val="90000"/>
              </a:lnSpc>
              <a:spcBef>
                <a:spcPts val="1400"/>
              </a:spcBef>
              <a:spcAft>
                <a:spcPts val="0"/>
              </a:spcAft>
              <a:buSzPts val="2400"/>
              <a:buChar char=" "/>
            </a:pPr>
            <a:r>
              <a:rPr lang="cs-CZ"/>
              <a:t>Addressing cultural practices related to infant sleep (e.g. bed-sharing)</a:t>
            </a:r>
            <a:endParaRPr/>
          </a:p>
          <a:p>
            <a:pPr marL="91440" lvl="0" indent="0" algn="l" rtl="0">
              <a:lnSpc>
                <a:spcPct val="90000"/>
              </a:lnSpc>
              <a:spcBef>
                <a:spcPts val="1400"/>
              </a:spcBef>
              <a:spcAft>
                <a:spcPts val="0"/>
              </a:spcAft>
              <a:buSzPts val="2400"/>
              <a:buNone/>
            </a:pPr>
            <a:endParaRPr/>
          </a:p>
          <a:p>
            <a:pPr marL="91440" lvl="0" indent="-152400" algn="l" rtl="0">
              <a:lnSpc>
                <a:spcPct val="90000"/>
              </a:lnSpc>
              <a:spcBef>
                <a:spcPts val="1400"/>
              </a:spcBef>
              <a:spcAft>
                <a:spcPts val="0"/>
              </a:spcAft>
              <a:buSzPts val="2400"/>
              <a:buChar char=" "/>
            </a:pPr>
            <a:r>
              <a:rPr lang="cs-CZ"/>
              <a:t>Educating parents on safe infant sleep</a:t>
            </a:r>
            <a:endParaRPr/>
          </a:p>
          <a:p>
            <a:pPr marL="91440" lvl="0" indent="0" algn="l" rtl="0">
              <a:lnSpc>
                <a:spcPct val="90000"/>
              </a:lnSpc>
              <a:spcBef>
                <a:spcPts val="1400"/>
              </a:spcBef>
              <a:spcAft>
                <a:spcPts val="0"/>
              </a:spcAft>
              <a:buSzPts val="2400"/>
              <a:buNone/>
            </a:pPr>
            <a:endParaRPr/>
          </a:p>
        </p:txBody>
      </p:sp>
      <p:pic>
        <p:nvPicPr>
          <p:cNvPr id="244" name="Google Shape;244;p16"/>
          <p:cNvPicPr preferRelativeResize="0"/>
          <p:nvPr/>
        </p:nvPicPr>
        <p:blipFill rotWithShape="1">
          <a:blip r:embed="rId3">
            <a:alphaModFix/>
          </a:blip>
          <a:srcRect/>
          <a:stretch/>
        </p:blipFill>
        <p:spPr>
          <a:xfrm>
            <a:off x="489424" y="572010"/>
            <a:ext cx="5971247" cy="5572066"/>
          </a:xfrm>
          <a:prstGeom prst="rect">
            <a:avLst/>
          </a:prstGeom>
          <a:noFill/>
          <a:ln>
            <a:noFill/>
          </a:ln>
        </p:spPr>
      </p:pic>
      <p:sp>
        <p:nvSpPr>
          <p:cNvPr id="245" name="Google Shape;245;p16"/>
          <p:cNvSpPr/>
          <p:nvPr/>
        </p:nvSpPr>
        <p:spPr>
          <a:xfrm>
            <a:off x="4907436" y="2295522"/>
            <a:ext cx="2424092" cy="306164"/>
          </a:xfrm>
          <a:prstGeom prst="leftArrow">
            <a:avLst>
              <a:gd name="adj1" fmla="val 50000"/>
              <a:gd name="adj2" fmla="val 50000"/>
            </a:avLst>
          </a:prstGeom>
          <a:solidFill>
            <a:srgbClr val="00B0F0"/>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46" name="Google Shape;246;p16"/>
          <p:cNvSpPr/>
          <p:nvPr/>
        </p:nvSpPr>
        <p:spPr>
          <a:xfrm>
            <a:off x="4907436" y="3557813"/>
            <a:ext cx="2424094" cy="306615"/>
          </a:xfrm>
          <a:prstGeom prst="leftArrow">
            <a:avLst>
              <a:gd name="adj1" fmla="val 50000"/>
              <a:gd name="adj2" fmla="val 50000"/>
            </a:avLst>
          </a:prstGeom>
          <a:solidFill>
            <a:srgbClr val="00B050"/>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47" name="Google Shape;247;p16"/>
          <p:cNvSpPr/>
          <p:nvPr/>
        </p:nvSpPr>
        <p:spPr>
          <a:xfrm>
            <a:off x="4479471" y="5223328"/>
            <a:ext cx="2852057" cy="327935"/>
          </a:xfrm>
          <a:prstGeom prst="leftArrow">
            <a:avLst>
              <a:gd name="adj1" fmla="val 50000"/>
              <a:gd name="adj2" fmla="val 50000"/>
            </a:avLst>
          </a:prstGeom>
          <a:solidFill>
            <a:srgbClr val="FFFF00"/>
          </a:solid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500"/>
                                        <p:tgtEl>
                                          <p:spTgt spid="2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6"/>
                                        </p:tgtEl>
                                        <p:attrNameLst>
                                          <p:attrName>style.visibility</p:attrName>
                                        </p:attrNameLst>
                                      </p:cBhvr>
                                      <p:to>
                                        <p:strVal val="visible"/>
                                      </p:to>
                                    </p:set>
                                    <p:animEffect transition="in" filter="fade">
                                      <p:cBhvr>
                                        <p:cTn id="12" dur="500"/>
                                        <p:tgtEl>
                                          <p:spTgt spid="2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7"/>
                                        </p:tgtEl>
                                        <p:attrNameLst>
                                          <p:attrName>style.visibility</p:attrName>
                                        </p:attrNameLst>
                                      </p:cBhvr>
                                      <p:to>
                                        <p:strVal val="visible"/>
                                      </p:to>
                                    </p:set>
                                    <p:animEffect transition="in" filter="fade">
                                      <p:cBhvr>
                                        <p:cTn id="17" dur="5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7"/>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cs-CZ"/>
              <a:t>RESEARCH AND EVALUATION</a:t>
            </a:r>
            <a:endParaRPr/>
          </a:p>
        </p:txBody>
      </p:sp>
      <p:sp>
        <p:nvSpPr>
          <p:cNvPr id="254" name="Google Shape;254;p17"/>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Char char=" "/>
            </a:pPr>
            <a:r>
              <a:rPr lang="cs-CZ" b="1"/>
              <a:t>Data</a:t>
            </a:r>
            <a:r>
              <a:rPr lang="cs-CZ"/>
              <a:t> and understanding data is essential! </a:t>
            </a:r>
            <a:endParaRPr/>
          </a:p>
        </p:txBody>
      </p:sp>
      <p:pic>
        <p:nvPicPr>
          <p:cNvPr id="255" name="Google Shape;255;p17"/>
          <p:cNvPicPr preferRelativeResize="0"/>
          <p:nvPr/>
        </p:nvPicPr>
        <p:blipFill rotWithShape="1">
          <a:blip r:embed="rId3">
            <a:alphaModFix/>
          </a:blip>
          <a:srcRect/>
          <a:stretch/>
        </p:blipFill>
        <p:spPr>
          <a:xfrm>
            <a:off x="6709611" y="1575408"/>
            <a:ext cx="5210902" cy="752580"/>
          </a:xfrm>
          <a:prstGeom prst="rect">
            <a:avLst/>
          </a:prstGeom>
          <a:noFill/>
          <a:ln>
            <a:noFill/>
          </a:ln>
        </p:spPr>
      </p:pic>
      <p:pic>
        <p:nvPicPr>
          <p:cNvPr id="256" name="Google Shape;256;p17"/>
          <p:cNvPicPr preferRelativeResize="0"/>
          <p:nvPr/>
        </p:nvPicPr>
        <p:blipFill rotWithShape="1">
          <a:blip r:embed="rId4">
            <a:alphaModFix/>
          </a:blip>
          <a:srcRect/>
          <a:stretch/>
        </p:blipFill>
        <p:spPr>
          <a:xfrm>
            <a:off x="718458" y="3059032"/>
            <a:ext cx="5906277" cy="948005"/>
          </a:xfrm>
          <a:prstGeom prst="rect">
            <a:avLst/>
          </a:prstGeom>
          <a:noFill/>
          <a:ln>
            <a:noFill/>
          </a:ln>
        </p:spPr>
      </p:pic>
      <p:pic>
        <p:nvPicPr>
          <p:cNvPr id="257" name="Google Shape;257;p17"/>
          <p:cNvPicPr preferRelativeResize="0"/>
          <p:nvPr/>
        </p:nvPicPr>
        <p:blipFill rotWithShape="1">
          <a:blip r:embed="rId5">
            <a:alphaModFix/>
          </a:blip>
          <a:srcRect/>
          <a:stretch/>
        </p:blipFill>
        <p:spPr>
          <a:xfrm>
            <a:off x="5478624" y="4301252"/>
            <a:ext cx="6324601" cy="586755"/>
          </a:xfrm>
          <a:prstGeom prst="rect">
            <a:avLst/>
          </a:prstGeom>
          <a:noFill/>
          <a:ln>
            <a:noFill/>
          </a:ln>
        </p:spPr>
      </p:pic>
      <p:pic>
        <p:nvPicPr>
          <p:cNvPr id="258" name="Google Shape;258;p17"/>
          <p:cNvPicPr preferRelativeResize="0"/>
          <p:nvPr/>
        </p:nvPicPr>
        <p:blipFill rotWithShape="1">
          <a:blip r:embed="rId6">
            <a:alphaModFix/>
          </a:blip>
          <a:srcRect/>
          <a:stretch/>
        </p:blipFill>
        <p:spPr>
          <a:xfrm>
            <a:off x="549906" y="5162051"/>
            <a:ext cx="5210902" cy="1238657"/>
          </a:xfrm>
          <a:prstGeom prst="rect">
            <a:avLst/>
          </a:prstGeom>
          <a:noFill/>
          <a:ln>
            <a:noFill/>
          </a:ln>
        </p:spPr>
      </p:pic>
      <p:pic>
        <p:nvPicPr>
          <p:cNvPr id="259" name="Google Shape;259;p17"/>
          <p:cNvPicPr preferRelativeResize="0"/>
          <p:nvPr/>
        </p:nvPicPr>
        <p:blipFill rotWithShape="1">
          <a:blip r:embed="rId7">
            <a:alphaModFix/>
          </a:blip>
          <a:srcRect/>
          <a:stretch/>
        </p:blipFill>
        <p:spPr>
          <a:xfrm>
            <a:off x="7473879" y="2590747"/>
            <a:ext cx="1962424" cy="752580"/>
          </a:xfrm>
          <a:prstGeom prst="rect">
            <a:avLst/>
          </a:prstGeom>
          <a:noFill/>
          <a:ln>
            <a:noFill/>
          </a:ln>
        </p:spPr>
      </p:pic>
      <p:pic>
        <p:nvPicPr>
          <p:cNvPr id="260" name="Google Shape;260;p17"/>
          <p:cNvPicPr preferRelativeResize="0"/>
          <p:nvPr/>
        </p:nvPicPr>
        <p:blipFill rotWithShape="1">
          <a:blip r:embed="rId8">
            <a:alphaModFix/>
          </a:blip>
          <a:srcRect/>
          <a:stretch/>
        </p:blipFill>
        <p:spPr>
          <a:xfrm>
            <a:off x="7605192" y="3386838"/>
            <a:ext cx="3820058" cy="209579"/>
          </a:xfrm>
          <a:prstGeom prst="rect">
            <a:avLst/>
          </a:prstGeom>
          <a:noFill/>
          <a:ln>
            <a:noFill/>
          </a:ln>
        </p:spPr>
      </p:pic>
      <p:sp>
        <p:nvSpPr>
          <p:cNvPr id="261" name="Google Shape;261;p17"/>
          <p:cNvSpPr txBox="1"/>
          <p:nvPr/>
        </p:nvSpPr>
        <p:spPr>
          <a:xfrm>
            <a:off x="8041349" y="5770212"/>
            <a:ext cx="39509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800">
                <a:solidFill>
                  <a:schemeClr val="dk1"/>
                </a:solidFill>
                <a:latin typeface="Twentieth Century"/>
                <a:ea typeface="Twentieth Century"/>
                <a:cs typeface="Twentieth Century"/>
                <a:sym typeface="Twentieth Century"/>
              </a:rPr>
              <a:t>…and many more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8"/>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00000"/>
              </a:buClr>
              <a:buSzPts val="5000"/>
              <a:buFont typeface="Twentieth Century"/>
              <a:buNone/>
            </a:pPr>
            <a:r>
              <a:rPr lang="cs-CZ">
                <a:solidFill>
                  <a:srgbClr val="000000"/>
                </a:solidFill>
              </a:rPr>
              <a:t>PREVENTION AND POLICY</a:t>
            </a:r>
            <a:endParaRPr/>
          </a:p>
        </p:txBody>
      </p:sp>
      <p:sp>
        <p:nvSpPr>
          <p:cNvPr id="268" name="Google Shape;268;p18"/>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Char char=" "/>
            </a:pPr>
            <a:r>
              <a:rPr lang="cs-CZ">
                <a:solidFill>
                  <a:srgbClr val="000000"/>
                </a:solidFill>
              </a:rPr>
              <a:t>The ultimate goal of the field is </a:t>
            </a:r>
            <a:r>
              <a:rPr lang="cs-CZ" b="1">
                <a:solidFill>
                  <a:srgbClr val="000000"/>
                </a:solidFill>
              </a:rPr>
              <a:t>improving population health</a:t>
            </a:r>
            <a:endParaRPr b="1">
              <a:solidFill>
                <a:srgbClr val="000000"/>
              </a:solidFill>
            </a:endParaRPr>
          </a:p>
          <a:p>
            <a:pPr marL="91440" lvl="0" indent="0" algn="l" rtl="0">
              <a:lnSpc>
                <a:spcPct val="90000"/>
              </a:lnSpc>
              <a:spcBef>
                <a:spcPts val="1400"/>
              </a:spcBef>
              <a:spcAft>
                <a:spcPts val="0"/>
              </a:spcAft>
              <a:buSzPts val="2200"/>
              <a:buNone/>
            </a:pPr>
            <a:endParaRPr/>
          </a:p>
        </p:txBody>
      </p:sp>
      <p:pic>
        <p:nvPicPr>
          <p:cNvPr id="269" name="Google Shape;269;p18"/>
          <p:cNvPicPr preferRelativeResize="0"/>
          <p:nvPr/>
        </p:nvPicPr>
        <p:blipFill rotWithShape="1">
          <a:blip r:embed="rId3">
            <a:alphaModFix/>
          </a:blip>
          <a:srcRect/>
          <a:stretch/>
        </p:blipFill>
        <p:spPr>
          <a:xfrm>
            <a:off x="790817" y="3255913"/>
            <a:ext cx="3336621" cy="1197967"/>
          </a:xfrm>
          <a:prstGeom prst="rect">
            <a:avLst/>
          </a:prstGeom>
          <a:noFill/>
          <a:ln>
            <a:noFill/>
          </a:ln>
        </p:spPr>
      </p:pic>
      <p:pic>
        <p:nvPicPr>
          <p:cNvPr id="270" name="Google Shape;270;p18"/>
          <p:cNvPicPr preferRelativeResize="0"/>
          <p:nvPr/>
        </p:nvPicPr>
        <p:blipFill rotWithShape="1">
          <a:blip r:embed="rId4">
            <a:alphaModFix/>
          </a:blip>
          <a:srcRect/>
          <a:stretch/>
        </p:blipFill>
        <p:spPr>
          <a:xfrm>
            <a:off x="1332657" y="5083131"/>
            <a:ext cx="6097685" cy="1049420"/>
          </a:xfrm>
          <a:prstGeom prst="rect">
            <a:avLst/>
          </a:prstGeom>
          <a:noFill/>
          <a:ln>
            <a:noFill/>
          </a:ln>
        </p:spPr>
      </p:pic>
      <p:pic>
        <p:nvPicPr>
          <p:cNvPr id="271" name="Google Shape;271;p18"/>
          <p:cNvPicPr preferRelativeResize="0"/>
          <p:nvPr/>
        </p:nvPicPr>
        <p:blipFill rotWithShape="1">
          <a:blip r:embed="rId5">
            <a:alphaModFix/>
          </a:blip>
          <a:srcRect/>
          <a:stretch/>
        </p:blipFill>
        <p:spPr>
          <a:xfrm>
            <a:off x="4381500" y="3182562"/>
            <a:ext cx="3336621" cy="1497539"/>
          </a:xfrm>
          <a:prstGeom prst="rect">
            <a:avLst/>
          </a:prstGeom>
          <a:noFill/>
          <a:ln>
            <a:noFill/>
          </a:ln>
        </p:spPr>
      </p:pic>
      <p:pic>
        <p:nvPicPr>
          <p:cNvPr id="272" name="Google Shape;272;p18"/>
          <p:cNvPicPr preferRelativeResize="0"/>
          <p:nvPr/>
        </p:nvPicPr>
        <p:blipFill rotWithShape="1">
          <a:blip r:embed="rId6">
            <a:alphaModFix/>
          </a:blip>
          <a:srcRect/>
          <a:stretch/>
        </p:blipFill>
        <p:spPr>
          <a:xfrm>
            <a:off x="8772282" y="3139402"/>
            <a:ext cx="1743318" cy="1371791"/>
          </a:xfrm>
          <a:prstGeom prst="rect">
            <a:avLst/>
          </a:prstGeom>
          <a:noFill/>
          <a:ln>
            <a:noFill/>
          </a:ln>
        </p:spPr>
      </p:pic>
      <p:pic>
        <p:nvPicPr>
          <p:cNvPr id="273" name="Google Shape;273;p18"/>
          <p:cNvPicPr preferRelativeResize="0"/>
          <p:nvPr/>
        </p:nvPicPr>
        <p:blipFill rotWithShape="1">
          <a:blip r:embed="rId7">
            <a:alphaModFix/>
          </a:blip>
          <a:srcRect/>
          <a:stretch/>
        </p:blipFill>
        <p:spPr>
          <a:xfrm>
            <a:off x="7879134" y="4550170"/>
            <a:ext cx="3529614" cy="3861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8"/>
        <p:cNvGrpSpPr/>
        <p:nvPr/>
      </p:nvGrpSpPr>
      <p:grpSpPr>
        <a:xfrm>
          <a:off x="0" y="0"/>
          <a:ext cx="0" cy="0"/>
          <a:chOff x="0" y="0"/>
          <a:chExt cx="0" cy="0"/>
        </a:xfrm>
      </p:grpSpPr>
      <p:sp>
        <p:nvSpPr>
          <p:cNvPr id="279" name="Google Shape;279;p19"/>
          <p:cNvSpPr txBox="1">
            <a:spLocks noGrp="1"/>
          </p:cNvSpPr>
          <p:nvPr>
            <p:ph type="title"/>
          </p:nvPr>
        </p:nvSpPr>
        <p:spPr>
          <a:xfrm>
            <a:off x="1024128" y="585216"/>
            <a:ext cx="3133581" cy="149961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0000"/>
              </a:lnSpc>
              <a:spcBef>
                <a:spcPts val="0"/>
              </a:spcBef>
              <a:spcAft>
                <a:spcPts val="0"/>
              </a:spcAft>
              <a:buClr>
                <a:srgbClr val="0C0C0C"/>
              </a:buClr>
              <a:buSzPts val="4000"/>
              <a:buFont typeface="Twentieth Century"/>
              <a:buNone/>
            </a:pPr>
            <a:r>
              <a:rPr lang="cs-CZ" sz="4000" dirty="0"/>
              <a:t>HISTORY OF EPIDEMIOLOGY</a:t>
            </a:r>
            <a:endParaRPr dirty="0"/>
          </a:p>
        </p:txBody>
      </p:sp>
      <p:sp>
        <p:nvSpPr>
          <p:cNvPr id="280" name="Google Shape;280;p19"/>
          <p:cNvSpPr txBox="1">
            <a:spLocks noGrp="1"/>
          </p:cNvSpPr>
          <p:nvPr>
            <p:ph type="body" idx="1"/>
          </p:nvPr>
        </p:nvSpPr>
        <p:spPr>
          <a:xfrm>
            <a:off x="1024128" y="2286000"/>
            <a:ext cx="3133580" cy="3931920"/>
          </a:xfrm>
          <a:prstGeom prst="rect">
            <a:avLst/>
          </a:prstGeom>
          <a:noFill/>
          <a:ln>
            <a:noFill/>
          </a:ln>
        </p:spPr>
        <p:txBody>
          <a:bodyPr spcFirstLastPara="1" wrap="square" lIns="45700" tIns="45700" rIns="45700" bIns="45700" anchor="t" anchorCtr="0">
            <a:normAutofit/>
          </a:bodyPr>
          <a:lstStyle/>
          <a:p>
            <a:pPr marL="91440" lvl="0" indent="-127000" algn="l" rtl="0">
              <a:lnSpc>
                <a:spcPct val="90000"/>
              </a:lnSpc>
              <a:spcBef>
                <a:spcPts val="0"/>
              </a:spcBef>
              <a:spcAft>
                <a:spcPts val="0"/>
              </a:spcAft>
              <a:buSzPts val="2000"/>
              <a:buChar char=" "/>
            </a:pPr>
            <a:r>
              <a:rPr lang="cs-CZ" sz="2000" b="1" dirty="0"/>
              <a:t>John </a:t>
            </a:r>
            <a:r>
              <a:rPr lang="cs-CZ" sz="2000" b="1" dirty="0" err="1"/>
              <a:t>Snow</a:t>
            </a:r>
            <a:endParaRPr sz="2000" b="1" dirty="0"/>
          </a:p>
          <a:p>
            <a:pPr marL="91440" lvl="0" indent="-127000" algn="l" rtl="0">
              <a:lnSpc>
                <a:spcPct val="90000"/>
              </a:lnSpc>
              <a:spcBef>
                <a:spcPts val="1400"/>
              </a:spcBef>
              <a:spcAft>
                <a:spcPts val="0"/>
              </a:spcAft>
              <a:buSzPts val="2000"/>
              <a:buChar char=" "/>
            </a:pPr>
            <a:r>
              <a:rPr lang="cs-CZ" sz="2000" dirty="0" err="1"/>
              <a:t>Investigation</a:t>
            </a:r>
            <a:r>
              <a:rPr lang="cs-CZ" sz="2000" dirty="0"/>
              <a:t> </a:t>
            </a:r>
            <a:r>
              <a:rPr lang="cs-CZ" sz="2000" dirty="0" err="1"/>
              <a:t>into</a:t>
            </a:r>
            <a:r>
              <a:rPr lang="cs-CZ" sz="2000" dirty="0"/>
              <a:t> </a:t>
            </a:r>
            <a:r>
              <a:rPr lang="cs-CZ" sz="2000" dirty="0" err="1"/>
              <a:t>the</a:t>
            </a:r>
            <a:r>
              <a:rPr lang="cs-CZ" sz="2000" dirty="0"/>
              <a:t> </a:t>
            </a:r>
            <a:r>
              <a:rPr lang="cs-CZ" sz="2000" dirty="0" err="1"/>
              <a:t>causes</a:t>
            </a:r>
            <a:r>
              <a:rPr lang="cs-CZ" sz="2000" dirty="0"/>
              <a:t> of </a:t>
            </a:r>
            <a:r>
              <a:rPr lang="cs-CZ" sz="2000" dirty="0" err="1"/>
              <a:t>the</a:t>
            </a:r>
            <a:r>
              <a:rPr lang="cs-CZ" sz="2000" dirty="0"/>
              <a:t> 19th-century cholera </a:t>
            </a:r>
            <a:r>
              <a:rPr lang="cs-CZ" sz="2000" dirty="0" err="1"/>
              <a:t>epidemics</a:t>
            </a:r>
            <a:r>
              <a:rPr lang="cs-CZ" sz="2000" dirty="0"/>
              <a:t> in London</a:t>
            </a:r>
            <a:endParaRPr dirty="0"/>
          </a:p>
          <a:p>
            <a:pPr marL="91440" lvl="0" indent="-127000" algn="l" rtl="0">
              <a:lnSpc>
                <a:spcPct val="90000"/>
              </a:lnSpc>
              <a:spcBef>
                <a:spcPts val="1400"/>
              </a:spcBef>
              <a:spcAft>
                <a:spcPts val="0"/>
              </a:spcAft>
              <a:buSzPts val="2000"/>
              <a:buChar char=" "/>
            </a:pPr>
            <a:r>
              <a:rPr lang="cs-CZ" sz="2000" dirty="0" err="1"/>
              <a:t>Identification</a:t>
            </a:r>
            <a:r>
              <a:rPr lang="cs-CZ" sz="2000" dirty="0"/>
              <a:t> of </a:t>
            </a:r>
            <a:r>
              <a:rPr lang="cs-CZ" sz="2000" dirty="0" err="1"/>
              <a:t>the</a:t>
            </a:r>
            <a:r>
              <a:rPr lang="cs-CZ" sz="2000" dirty="0"/>
              <a:t> </a:t>
            </a:r>
            <a:r>
              <a:rPr lang="cs-CZ" sz="2000" dirty="0" err="1"/>
              <a:t>Broad</a:t>
            </a:r>
            <a:r>
              <a:rPr lang="cs-CZ" sz="2000" dirty="0"/>
              <a:t> Street pump as </a:t>
            </a:r>
            <a:r>
              <a:rPr lang="cs-CZ" sz="2000" dirty="0" err="1"/>
              <a:t>the</a:t>
            </a:r>
            <a:r>
              <a:rPr lang="cs-CZ" sz="2000" dirty="0"/>
              <a:t> cause</a:t>
            </a:r>
            <a:endParaRPr sz="2000" dirty="0"/>
          </a:p>
          <a:p>
            <a:pPr marL="91440" lvl="0" indent="-127000" algn="l" rtl="0">
              <a:lnSpc>
                <a:spcPct val="90000"/>
              </a:lnSpc>
              <a:spcBef>
                <a:spcPts val="1400"/>
              </a:spcBef>
              <a:spcAft>
                <a:spcPts val="0"/>
              </a:spcAft>
              <a:buSzPts val="2000"/>
              <a:buChar char=" "/>
            </a:pPr>
            <a:r>
              <a:rPr lang="cs-CZ" sz="2000" dirty="0" err="1"/>
              <a:t>Snow</a:t>
            </a:r>
            <a:r>
              <a:rPr lang="cs-CZ" sz="2000" dirty="0"/>
              <a:t> </a:t>
            </a:r>
            <a:r>
              <a:rPr lang="cs-CZ" sz="2000" dirty="0" err="1"/>
              <a:t>removed</a:t>
            </a:r>
            <a:r>
              <a:rPr lang="cs-CZ" sz="2000" dirty="0"/>
              <a:t> </a:t>
            </a:r>
            <a:r>
              <a:rPr lang="cs-CZ" sz="2000" dirty="0" err="1"/>
              <a:t>the</a:t>
            </a:r>
            <a:r>
              <a:rPr lang="cs-CZ" sz="2000" dirty="0"/>
              <a:t> pump handle – </a:t>
            </a:r>
            <a:r>
              <a:rPr lang="cs-CZ" sz="2000" dirty="0" err="1"/>
              <a:t>this</a:t>
            </a:r>
            <a:r>
              <a:rPr lang="cs-CZ" sz="2000" dirty="0"/>
              <a:t> </a:t>
            </a:r>
            <a:r>
              <a:rPr lang="cs-CZ" sz="2000" dirty="0" err="1"/>
              <a:t>probably</a:t>
            </a:r>
            <a:r>
              <a:rPr lang="cs-CZ" sz="2000" dirty="0"/>
              <a:t> </a:t>
            </a:r>
            <a:r>
              <a:rPr lang="cs-CZ" sz="2000" dirty="0" err="1"/>
              <a:t>ended</a:t>
            </a:r>
            <a:r>
              <a:rPr lang="cs-CZ" sz="2000" dirty="0"/>
              <a:t> </a:t>
            </a:r>
            <a:r>
              <a:rPr lang="cs-CZ" sz="2000" dirty="0" err="1"/>
              <a:t>the</a:t>
            </a:r>
            <a:r>
              <a:rPr lang="cs-CZ" sz="2000" dirty="0"/>
              <a:t> </a:t>
            </a:r>
            <a:r>
              <a:rPr lang="cs-CZ" sz="2000" dirty="0" err="1"/>
              <a:t>outbreak</a:t>
            </a:r>
            <a:endParaRPr dirty="0"/>
          </a:p>
        </p:txBody>
      </p:sp>
      <p:pic>
        <p:nvPicPr>
          <p:cNvPr id="281" name="Google Shape;281;p19" descr="Obsah obrázku diagram, Plán, schématické, skica&#10;&#10;Popis byl vytvořen automaticky"/>
          <p:cNvPicPr preferRelativeResize="0"/>
          <p:nvPr/>
        </p:nvPicPr>
        <p:blipFill rotWithShape="1">
          <a:blip r:embed="rId3">
            <a:alphaModFix/>
          </a:blip>
          <a:srcRect/>
          <a:stretch/>
        </p:blipFill>
        <p:spPr>
          <a:xfrm>
            <a:off x="5244015" y="640080"/>
            <a:ext cx="5706230" cy="55778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cs-CZ"/>
              <a:t>WHAT IS THIS COURSE ALL ABOUT?</a:t>
            </a:r>
            <a:endParaRPr/>
          </a:p>
        </p:txBody>
      </p:sp>
      <p:sp>
        <p:nvSpPr>
          <p:cNvPr id="108" name="Google Shape;108;p2"/>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p>
            <a:pPr marL="514350" lvl="0" indent="-514350" algn="l" rtl="0">
              <a:lnSpc>
                <a:spcPct val="90000"/>
              </a:lnSpc>
              <a:spcBef>
                <a:spcPts val="0"/>
              </a:spcBef>
              <a:spcAft>
                <a:spcPts val="0"/>
              </a:spcAft>
              <a:buSzPts val="2200"/>
              <a:buFont typeface="Twentieth Century"/>
              <a:buAutoNum type="arabicPeriod"/>
            </a:pPr>
            <a:r>
              <a:rPr lang="cs-CZ" dirty="0" err="1"/>
              <a:t>Course</a:t>
            </a:r>
            <a:r>
              <a:rPr lang="cs-CZ" dirty="0"/>
              <a:t> </a:t>
            </a:r>
            <a:r>
              <a:rPr lang="cs-CZ" dirty="0" err="1"/>
              <a:t>rules</a:t>
            </a:r>
            <a:r>
              <a:rPr lang="cs-CZ" dirty="0"/>
              <a:t> and </a:t>
            </a:r>
            <a:r>
              <a:rPr lang="cs-CZ" dirty="0" err="1"/>
              <a:t>expectations</a:t>
            </a:r>
            <a:endParaRPr dirty="0"/>
          </a:p>
          <a:p>
            <a:pPr marL="173736" lvl="1" indent="0" algn="l" rtl="0">
              <a:lnSpc>
                <a:spcPct val="90000"/>
              </a:lnSpc>
              <a:spcBef>
                <a:spcPts val="400"/>
              </a:spcBef>
              <a:spcAft>
                <a:spcPts val="0"/>
              </a:spcAft>
              <a:buSzPts val="1800"/>
              <a:buNone/>
            </a:pPr>
            <a:r>
              <a:rPr lang="cs-CZ" dirty="0"/>
              <a:t>	</a:t>
            </a:r>
            <a:r>
              <a:rPr lang="cs-CZ" dirty="0" err="1"/>
              <a:t>Syllabus</a:t>
            </a:r>
            <a:r>
              <a:rPr lang="cs-CZ" dirty="0"/>
              <a:t>, </a:t>
            </a:r>
            <a:r>
              <a:rPr lang="cs-CZ" dirty="0" err="1"/>
              <a:t>class</a:t>
            </a:r>
            <a:r>
              <a:rPr lang="cs-CZ" dirty="0"/>
              <a:t> </a:t>
            </a:r>
            <a:r>
              <a:rPr lang="cs-CZ" dirty="0" err="1"/>
              <a:t>content</a:t>
            </a:r>
            <a:r>
              <a:rPr lang="cs-CZ" dirty="0"/>
              <a:t>, and </a:t>
            </a:r>
            <a:r>
              <a:rPr lang="cs-CZ" dirty="0" err="1"/>
              <a:t>the</a:t>
            </a:r>
            <a:r>
              <a:rPr lang="cs-CZ" dirty="0"/>
              <a:t> </a:t>
            </a:r>
            <a:r>
              <a:rPr lang="cs-CZ" dirty="0" err="1"/>
              <a:t>course</a:t>
            </a:r>
            <a:r>
              <a:rPr lang="cs-CZ" dirty="0"/>
              <a:t> </a:t>
            </a:r>
            <a:r>
              <a:rPr lang="cs-CZ" dirty="0" err="1"/>
              <a:t>instructors</a:t>
            </a:r>
            <a:r>
              <a:rPr lang="cs-CZ" dirty="0"/>
              <a:t> </a:t>
            </a:r>
            <a:endParaRPr dirty="0"/>
          </a:p>
          <a:p>
            <a:pPr marL="514350" lvl="0" indent="-514350" algn="l" rtl="0">
              <a:lnSpc>
                <a:spcPct val="90000"/>
              </a:lnSpc>
              <a:spcBef>
                <a:spcPts val="1600"/>
              </a:spcBef>
              <a:spcAft>
                <a:spcPts val="0"/>
              </a:spcAft>
              <a:buSzPts val="2200"/>
              <a:buFont typeface="Twentieth Century"/>
              <a:buAutoNum type="arabicPeriod"/>
            </a:pPr>
            <a:r>
              <a:rPr lang="cs-CZ" dirty="0" err="1"/>
              <a:t>Introduction</a:t>
            </a:r>
            <a:r>
              <a:rPr lang="cs-CZ" dirty="0"/>
              <a:t> to </a:t>
            </a:r>
            <a:r>
              <a:rPr lang="cs-CZ" dirty="0" err="1"/>
              <a:t>the</a:t>
            </a:r>
            <a:r>
              <a:rPr lang="cs-CZ" dirty="0"/>
              <a:t> </a:t>
            </a:r>
            <a:r>
              <a:rPr lang="cs-CZ" dirty="0" err="1"/>
              <a:t>topic</a:t>
            </a:r>
            <a:endParaRPr dirty="0"/>
          </a:p>
          <a:p>
            <a:pPr marL="173736" lvl="1" indent="0" algn="l" rtl="0">
              <a:lnSpc>
                <a:spcPct val="90000"/>
              </a:lnSpc>
              <a:spcBef>
                <a:spcPts val="400"/>
              </a:spcBef>
              <a:spcAft>
                <a:spcPts val="0"/>
              </a:spcAft>
              <a:buSzPts val="1800"/>
              <a:buNone/>
            </a:pPr>
            <a:r>
              <a:rPr lang="cs-CZ" dirty="0"/>
              <a:t>	</a:t>
            </a:r>
            <a:r>
              <a:rPr lang="cs-CZ" dirty="0" err="1"/>
              <a:t>Definition</a:t>
            </a:r>
            <a:r>
              <a:rPr lang="cs-CZ" dirty="0"/>
              <a:t> of epidemiology and public </a:t>
            </a:r>
            <a:r>
              <a:rPr lang="cs-CZ" dirty="0" err="1"/>
              <a:t>health</a:t>
            </a:r>
            <a:endParaRPr dirty="0"/>
          </a:p>
          <a:p>
            <a:pPr marL="173736" lvl="1" indent="0" algn="l" rtl="0">
              <a:lnSpc>
                <a:spcPct val="90000"/>
              </a:lnSpc>
              <a:spcBef>
                <a:spcPts val="600"/>
              </a:spcBef>
              <a:spcAft>
                <a:spcPts val="0"/>
              </a:spcAft>
              <a:buSzPts val="1800"/>
              <a:buNone/>
            </a:pPr>
            <a:r>
              <a:rPr lang="cs-CZ" dirty="0"/>
              <a:t>	</a:t>
            </a:r>
            <a:r>
              <a:rPr lang="cs-CZ" dirty="0" err="1"/>
              <a:t>The</a:t>
            </a:r>
            <a:r>
              <a:rPr lang="cs-CZ" dirty="0"/>
              <a:t> </a:t>
            </a:r>
            <a:r>
              <a:rPr lang="cs-CZ" dirty="0" err="1"/>
              <a:t>tasks</a:t>
            </a:r>
            <a:r>
              <a:rPr lang="cs-CZ" dirty="0"/>
              <a:t> of epidemiology</a:t>
            </a:r>
            <a:endParaRPr dirty="0"/>
          </a:p>
          <a:p>
            <a:pPr marL="173736" lvl="1" indent="0" algn="l" rtl="0">
              <a:lnSpc>
                <a:spcPct val="90000"/>
              </a:lnSpc>
              <a:spcBef>
                <a:spcPts val="600"/>
              </a:spcBef>
              <a:spcAft>
                <a:spcPts val="0"/>
              </a:spcAft>
              <a:buSzPts val="1800"/>
              <a:buNone/>
            </a:pPr>
            <a:r>
              <a:rPr lang="cs-CZ" dirty="0"/>
              <a:t>	</a:t>
            </a:r>
            <a:r>
              <a:rPr lang="cs-CZ" dirty="0" err="1"/>
              <a:t>The</a:t>
            </a:r>
            <a:r>
              <a:rPr lang="cs-CZ" dirty="0"/>
              <a:t> role of </a:t>
            </a:r>
            <a:r>
              <a:rPr lang="cs-CZ" dirty="0" err="1"/>
              <a:t>the</a:t>
            </a:r>
            <a:r>
              <a:rPr lang="cs-CZ" dirty="0"/>
              <a:t> environment in </a:t>
            </a:r>
            <a:r>
              <a:rPr lang="cs-CZ" dirty="0" err="1"/>
              <a:t>human</a:t>
            </a:r>
            <a:r>
              <a:rPr lang="cs-CZ" dirty="0"/>
              <a:t> </a:t>
            </a:r>
            <a:r>
              <a:rPr lang="cs-CZ" dirty="0" err="1"/>
              <a:t>health</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6"/>
        <p:cNvGrpSpPr/>
        <p:nvPr/>
      </p:nvGrpSpPr>
      <p:grpSpPr>
        <a:xfrm>
          <a:off x="0" y="0"/>
          <a:ext cx="0" cy="0"/>
          <a:chOff x="0" y="0"/>
          <a:chExt cx="0" cy="0"/>
        </a:xfrm>
      </p:grpSpPr>
      <p:sp>
        <p:nvSpPr>
          <p:cNvPr id="287" name="Google Shape;287;p20"/>
          <p:cNvSpPr/>
          <p:nvPr/>
        </p:nvSpPr>
        <p:spPr>
          <a:xfrm>
            <a:off x="0" y="0"/>
            <a:ext cx="5468548"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88" name="Google Shape;288;p20"/>
          <p:cNvSpPr txBox="1">
            <a:spLocks noGrp="1"/>
          </p:cNvSpPr>
          <p:nvPr>
            <p:ph type="title"/>
          </p:nvPr>
        </p:nvSpPr>
        <p:spPr>
          <a:xfrm>
            <a:off x="1024129" y="585216"/>
            <a:ext cx="3947921" cy="149961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0000"/>
              </a:lnSpc>
              <a:spcBef>
                <a:spcPts val="0"/>
              </a:spcBef>
              <a:spcAft>
                <a:spcPts val="0"/>
              </a:spcAft>
              <a:buClr>
                <a:srgbClr val="FFFFFF"/>
              </a:buClr>
              <a:buSzPts val="5000"/>
              <a:buFont typeface="Twentieth Century"/>
              <a:buNone/>
            </a:pPr>
            <a:r>
              <a:rPr lang="cs-CZ" dirty="0">
                <a:solidFill>
                  <a:srgbClr val="FFFFFF"/>
                </a:solidFill>
              </a:rPr>
              <a:t>HISTORY OF EPIDEMIOLOGY</a:t>
            </a:r>
            <a:endParaRPr dirty="0"/>
          </a:p>
        </p:txBody>
      </p:sp>
      <p:cxnSp>
        <p:nvCxnSpPr>
          <p:cNvPr id="289" name="Google Shape;289;p20"/>
          <p:cNvCxnSpPr/>
          <p:nvPr/>
        </p:nvCxnSpPr>
        <p:spPr>
          <a:xfrm rot="10800000">
            <a:off x="762000" y="826324"/>
            <a:ext cx="0" cy="914400"/>
          </a:xfrm>
          <a:prstGeom prst="straightConnector1">
            <a:avLst/>
          </a:prstGeom>
          <a:noFill/>
          <a:ln w="19050" cap="flat" cmpd="sng">
            <a:solidFill>
              <a:srgbClr val="D0EEF9"/>
            </a:solidFill>
            <a:prstDash val="solid"/>
            <a:round/>
            <a:headEnd type="none" w="sm" len="sm"/>
            <a:tailEnd type="none" w="sm" len="sm"/>
          </a:ln>
        </p:spPr>
      </p:cxnSp>
      <p:sp>
        <p:nvSpPr>
          <p:cNvPr id="290" name="Google Shape;290;p20"/>
          <p:cNvSpPr txBox="1">
            <a:spLocks noGrp="1"/>
          </p:cNvSpPr>
          <p:nvPr>
            <p:ph type="body" idx="1"/>
          </p:nvPr>
        </p:nvSpPr>
        <p:spPr>
          <a:xfrm>
            <a:off x="1024129" y="2286000"/>
            <a:ext cx="3791711" cy="3931920"/>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Char char=" "/>
            </a:pPr>
            <a:r>
              <a:rPr lang="cs-CZ" b="1">
                <a:solidFill>
                  <a:srgbClr val="FFFFFF"/>
                </a:solidFill>
              </a:rPr>
              <a:t>British Doctors' Study</a:t>
            </a:r>
            <a:endParaRPr/>
          </a:p>
          <a:p>
            <a:pPr marL="91440" lvl="0" indent="-139700" algn="l" rtl="0">
              <a:lnSpc>
                <a:spcPct val="90000"/>
              </a:lnSpc>
              <a:spcBef>
                <a:spcPts val="1400"/>
              </a:spcBef>
              <a:spcAft>
                <a:spcPts val="0"/>
              </a:spcAft>
              <a:buSzPts val="2200"/>
              <a:buChar char=" "/>
            </a:pPr>
            <a:r>
              <a:rPr lang="cs-CZ">
                <a:solidFill>
                  <a:srgbClr val="FFFFFF"/>
                </a:solidFill>
              </a:rPr>
              <a:t>A prospective cohort study  starting in 1950s</a:t>
            </a:r>
            <a:endParaRPr/>
          </a:p>
          <a:p>
            <a:pPr marL="91440" lvl="0" indent="-139700" algn="l" rtl="0">
              <a:lnSpc>
                <a:spcPct val="90000"/>
              </a:lnSpc>
              <a:spcBef>
                <a:spcPts val="1400"/>
              </a:spcBef>
              <a:spcAft>
                <a:spcPts val="0"/>
              </a:spcAft>
              <a:buSzPts val="2200"/>
              <a:buChar char=" "/>
            </a:pPr>
            <a:r>
              <a:rPr lang="cs-CZ">
                <a:solidFill>
                  <a:srgbClr val="FFFFFF"/>
                </a:solidFill>
              </a:rPr>
              <a:t>First statistical evidence that tobacco smoking increased the risk of lung cancer</a:t>
            </a:r>
            <a:endParaRPr>
              <a:solidFill>
                <a:srgbClr val="FFFFFF"/>
              </a:solidFill>
            </a:endParaRPr>
          </a:p>
        </p:txBody>
      </p:sp>
      <p:pic>
        <p:nvPicPr>
          <p:cNvPr id="291" name="Google Shape;291;p20" descr="undefined"/>
          <p:cNvPicPr preferRelativeResize="0"/>
          <p:nvPr/>
        </p:nvPicPr>
        <p:blipFill rotWithShape="1">
          <a:blip r:embed="rId3">
            <a:alphaModFix/>
          </a:blip>
          <a:srcRect/>
          <a:stretch/>
        </p:blipFill>
        <p:spPr>
          <a:xfrm>
            <a:off x="6096000" y="1273911"/>
            <a:ext cx="5455921" cy="431017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fade">
                                      <p:cBhvr>
                                        <p:cTn id="7"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1D7C2-E8DB-8FB0-2824-ECD85308467A}"/>
              </a:ext>
            </a:extLst>
          </p:cNvPr>
          <p:cNvSpPr>
            <a:spLocks noGrp="1"/>
          </p:cNvSpPr>
          <p:nvPr>
            <p:ph type="title"/>
          </p:nvPr>
        </p:nvSpPr>
        <p:spPr/>
        <p:txBody>
          <a:bodyPr/>
          <a:lstStyle/>
          <a:p>
            <a:r>
              <a:rPr lang="en-US" dirty="0"/>
              <a:t>EPIDEMIOLOGICAL TRANSITION</a:t>
            </a:r>
          </a:p>
        </p:txBody>
      </p:sp>
      <p:pic>
        <p:nvPicPr>
          <p:cNvPr id="4" name="Online Media 1" title="Epidemiological transition">
            <a:hlinkClick r:id="" action="ppaction://media"/>
            <a:extLst>
              <a:ext uri="{FF2B5EF4-FFF2-40B4-BE49-F238E27FC236}">
                <a16:creationId xmlns:a16="http://schemas.microsoft.com/office/drawing/2014/main" id="{1B1D2A69-7C07-0A0C-0081-278092D99183}"/>
              </a:ext>
            </a:extLst>
          </p:cNvPr>
          <p:cNvPicPr>
            <a:picLocks noRot="1" noChangeAspect="1"/>
          </p:cNvPicPr>
          <p:nvPr>
            <a:videoFile r:link="rId1"/>
          </p:nvPr>
        </p:nvPicPr>
        <p:blipFill>
          <a:blip r:embed="rId3"/>
          <a:stretch>
            <a:fillRect/>
          </a:stretch>
        </p:blipFill>
        <p:spPr>
          <a:xfrm>
            <a:off x="2456064" y="2159657"/>
            <a:ext cx="7279872" cy="4113127"/>
          </a:xfrm>
          <a:prstGeom prst="rect">
            <a:avLst/>
          </a:prstGeom>
        </p:spPr>
      </p:pic>
    </p:spTree>
    <p:extLst>
      <p:ext uri="{BB962C8B-B14F-4D97-AF65-F5344CB8AC3E}">
        <p14:creationId xmlns:p14="http://schemas.microsoft.com/office/powerpoint/2010/main" val="347913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81850-C79C-88C2-342A-3BFE1F7ECA1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B608A70-888F-2A3A-43C5-1DB2778B3BAE}"/>
              </a:ext>
            </a:extLst>
          </p:cNvPr>
          <p:cNvSpPr>
            <a:spLocks noGrp="1"/>
          </p:cNvSpPr>
          <p:nvPr>
            <p:ph type="body" idx="1"/>
          </p:nvPr>
        </p:nvSpPr>
        <p:spPr/>
        <p:txBody>
          <a:bodyPr/>
          <a:lstStyle/>
          <a:p>
            <a:endParaRPr lang="en-US" dirty="0"/>
          </a:p>
        </p:txBody>
      </p:sp>
      <p:pic>
        <p:nvPicPr>
          <p:cNvPr id="6" name="Picture 2" descr="Image result">
            <a:extLst>
              <a:ext uri="{FF2B5EF4-FFF2-40B4-BE49-F238E27FC236}">
                <a16:creationId xmlns:a16="http://schemas.microsoft.com/office/drawing/2014/main" id="{65848285-DFFA-3B16-9784-3C1729BA1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799" y="631031"/>
            <a:ext cx="9128125" cy="559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51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6"/>
        <p:cNvGrpSpPr/>
        <p:nvPr/>
      </p:nvGrpSpPr>
      <p:grpSpPr>
        <a:xfrm>
          <a:off x="0" y="0"/>
          <a:ext cx="0" cy="0"/>
          <a:chOff x="0" y="0"/>
          <a:chExt cx="0" cy="0"/>
        </a:xfrm>
      </p:grpSpPr>
      <p:sp>
        <p:nvSpPr>
          <p:cNvPr id="297" name="Google Shape;297;p21"/>
          <p:cNvSpPr txBox="1">
            <a:spLocks noGrp="1"/>
          </p:cNvSpPr>
          <p:nvPr>
            <p:ph type="title"/>
          </p:nvPr>
        </p:nvSpPr>
        <p:spPr>
          <a:xfrm>
            <a:off x="1024128" y="585216"/>
            <a:ext cx="3133581" cy="149961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0000"/>
              </a:lnSpc>
              <a:spcBef>
                <a:spcPts val="0"/>
              </a:spcBef>
              <a:spcAft>
                <a:spcPts val="0"/>
              </a:spcAft>
              <a:buClr>
                <a:srgbClr val="0C0C0C"/>
              </a:buClr>
              <a:buSzPts val="4000"/>
              <a:buFont typeface="Twentieth Century"/>
              <a:buNone/>
            </a:pPr>
            <a:r>
              <a:rPr lang="cs-CZ" sz="4000"/>
              <a:t>THE ROLE OF THE ENVIRONMENT</a:t>
            </a:r>
            <a:endParaRPr sz="4000"/>
          </a:p>
        </p:txBody>
      </p:sp>
      <p:sp>
        <p:nvSpPr>
          <p:cNvPr id="298" name="Google Shape;298;p21"/>
          <p:cNvSpPr txBox="1">
            <a:spLocks noGrp="1"/>
          </p:cNvSpPr>
          <p:nvPr>
            <p:ph type="body" idx="1"/>
          </p:nvPr>
        </p:nvSpPr>
        <p:spPr>
          <a:xfrm>
            <a:off x="1024128" y="2286000"/>
            <a:ext cx="3133580" cy="393192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SzPts val="2400"/>
              <a:buNone/>
            </a:pPr>
            <a:r>
              <a:rPr lang="cs-CZ" sz="2400" dirty="0" err="1"/>
              <a:t>Environmental</a:t>
            </a:r>
            <a:r>
              <a:rPr lang="cs-CZ" sz="2400" dirty="0"/>
              <a:t> epidemiology </a:t>
            </a:r>
            <a:r>
              <a:rPr lang="cs-CZ" sz="2400" dirty="0" err="1"/>
              <a:t>is</a:t>
            </a:r>
            <a:r>
              <a:rPr lang="cs-CZ" sz="2400" dirty="0"/>
              <a:t> </a:t>
            </a:r>
            <a:r>
              <a:rPr lang="cs-CZ" sz="2400" dirty="0" err="1"/>
              <a:t>the</a:t>
            </a:r>
            <a:r>
              <a:rPr lang="cs-CZ" sz="2400" dirty="0"/>
              <a:t> study of </a:t>
            </a:r>
            <a:r>
              <a:rPr lang="cs-CZ" sz="2400" dirty="0" err="1"/>
              <a:t>the</a:t>
            </a:r>
            <a:r>
              <a:rPr lang="cs-CZ" sz="2400" dirty="0"/>
              <a:t> </a:t>
            </a:r>
            <a:r>
              <a:rPr lang="cs-CZ" sz="2400" dirty="0" err="1"/>
              <a:t>effect</a:t>
            </a:r>
            <a:r>
              <a:rPr lang="cs-CZ" sz="2400" dirty="0"/>
              <a:t> on </a:t>
            </a:r>
            <a:r>
              <a:rPr lang="cs-CZ" sz="2400" dirty="0" err="1"/>
              <a:t>human</a:t>
            </a:r>
            <a:r>
              <a:rPr lang="cs-CZ" sz="2400" dirty="0"/>
              <a:t> </a:t>
            </a:r>
            <a:r>
              <a:rPr lang="cs-CZ" sz="2400" dirty="0" err="1"/>
              <a:t>health</a:t>
            </a:r>
            <a:r>
              <a:rPr lang="cs-CZ" sz="2400" dirty="0"/>
              <a:t> of </a:t>
            </a:r>
            <a:r>
              <a:rPr lang="cs-CZ" sz="2400" dirty="0" err="1"/>
              <a:t>physical</a:t>
            </a:r>
            <a:r>
              <a:rPr lang="cs-CZ" sz="2400" dirty="0"/>
              <a:t>, </a:t>
            </a:r>
            <a:r>
              <a:rPr lang="cs-CZ" sz="2400" dirty="0" err="1"/>
              <a:t>biologic</a:t>
            </a:r>
            <a:r>
              <a:rPr lang="cs-CZ" sz="2400" dirty="0"/>
              <a:t>, and </a:t>
            </a:r>
            <a:r>
              <a:rPr lang="cs-CZ" sz="2400" dirty="0" err="1"/>
              <a:t>chemical</a:t>
            </a:r>
            <a:r>
              <a:rPr lang="cs-CZ" sz="2400" dirty="0"/>
              <a:t> </a:t>
            </a:r>
            <a:r>
              <a:rPr lang="cs-CZ" sz="2400" dirty="0" err="1"/>
              <a:t>factors</a:t>
            </a:r>
            <a:r>
              <a:rPr lang="cs-CZ" sz="2400" dirty="0"/>
              <a:t> in </a:t>
            </a:r>
            <a:r>
              <a:rPr lang="cs-CZ" sz="2400" dirty="0" err="1"/>
              <a:t>the</a:t>
            </a:r>
            <a:r>
              <a:rPr lang="cs-CZ" sz="2400" dirty="0"/>
              <a:t> </a:t>
            </a:r>
            <a:r>
              <a:rPr lang="cs-CZ" sz="2400" dirty="0" err="1"/>
              <a:t>external</a:t>
            </a:r>
            <a:r>
              <a:rPr lang="cs-CZ" sz="2400" dirty="0"/>
              <a:t> environment, </a:t>
            </a:r>
            <a:r>
              <a:rPr lang="cs-CZ" sz="2400" dirty="0" err="1"/>
              <a:t>broadly</a:t>
            </a:r>
            <a:r>
              <a:rPr lang="cs-CZ" sz="2400" dirty="0"/>
              <a:t> </a:t>
            </a:r>
            <a:r>
              <a:rPr lang="cs-CZ" sz="2400" dirty="0" err="1"/>
              <a:t>conceived</a:t>
            </a:r>
            <a:r>
              <a:rPr lang="cs-CZ" sz="2400" dirty="0"/>
              <a:t>. </a:t>
            </a:r>
            <a:endParaRPr dirty="0"/>
          </a:p>
        </p:txBody>
      </p:sp>
      <p:pic>
        <p:nvPicPr>
          <p:cNvPr id="299" name="Google Shape;299;p21" descr="Estimating environmental health impacts"/>
          <p:cNvPicPr preferRelativeResize="0"/>
          <p:nvPr/>
        </p:nvPicPr>
        <p:blipFill rotWithShape="1">
          <a:blip r:embed="rId3">
            <a:alphaModFix/>
          </a:blip>
          <a:srcRect/>
          <a:stretch/>
        </p:blipFill>
        <p:spPr>
          <a:xfrm>
            <a:off x="5181600" y="390334"/>
            <a:ext cx="6233161" cy="607733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3"/>
        <p:cNvGrpSpPr/>
        <p:nvPr/>
      </p:nvGrpSpPr>
      <p:grpSpPr>
        <a:xfrm>
          <a:off x="0" y="0"/>
          <a:ext cx="0" cy="0"/>
          <a:chOff x="0" y="0"/>
          <a:chExt cx="0" cy="0"/>
        </a:xfrm>
      </p:grpSpPr>
      <p:sp>
        <p:nvSpPr>
          <p:cNvPr id="304" name="Google Shape;304;p22"/>
          <p:cNvSpPr txBox="1">
            <a:spLocks noGrp="1"/>
          </p:cNvSpPr>
          <p:nvPr>
            <p:ph type="title"/>
          </p:nvPr>
        </p:nvSpPr>
        <p:spPr>
          <a:xfrm>
            <a:off x="1024128" y="585216"/>
            <a:ext cx="3133581"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000"/>
              <a:buFont typeface="Twentieth Century"/>
              <a:buNone/>
            </a:pPr>
            <a:r>
              <a:rPr lang="cs-CZ" sz="4000"/>
              <a:t>EXPOSOME CONCEPT</a:t>
            </a:r>
            <a:endParaRPr sz="4000"/>
          </a:p>
        </p:txBody>
      </p:sp>
      <p:sp>
        <p:nvSpPr>
          <p:cNvPr id="305" name="Google Shape;305;p22"/>
          <p:cNvSpPr txBox="1">
            <a:spLocks noGrp="1"/>
          </p:cNvSpPr>
          <p:nvPr>
            <p:ph type="body" idx="1"/>
          </p:nvPr>
        </p:nvSpPr>
        <p:spPr>
          <a:xfrm>
            <a:off x="1024128" y="2286000"/>
            <a:ext cx="3133580" cy="3931920"/>
          </a:xfrm>
          <a:prstGeom prst="rect">
            <a:avLst/>
          </a:prstGeom>
          <a:noFill/>
          <a:ln>
            <a:noFill/>
          </a:ln>
        </p:spPr>
        <p:txBody>
          <a:bodyPr spcFirstLastPara="1" wrap="square" lIns="45700" tIns="45700" rIns="45700" bIns="45700" anchor="t" anchorCtr="0">
            <a:normAutofit fontScale="25000" lnSpcReduction="20000"/>
          </a:bodyPr>
          <a:lstStyle/>
          <a:p>
            <a:pPr marL="0" lvl="0" indent="0" algn="l" rtl="0">
              <a:lnSpc>
                <a:spcPct val="90000"/>
              </a:lnSpc>
              <a:spcBef>
                <a:spcPts val="0"/>
              </a:spcBef>
              <a:spcAft>
                <a:spcPts val="0"/>
              </a:spcAft>
              <a:buSzPct val="100000"/>
              <a:buNone/>
            </a:pPr>
            <a:r>
              <a:rPr lang="cs-CZ" sz="9600" dirty="0" err="1"/>
              <a:t>The</a:t>
            </a:r>
            <a:r>
              <a:rPr lang="cs-CZ" sz="9600" dirty="0"/>
              <a:t> totality of </a:t>
            </a:r>
            <a:r>
              <a:rPr lang="cs-CZ" sz="9600" dirty="0" err="1"/>
              <a:t>human</a:t>
            </a:r>
            <a:r>
              <a:rPr lang="cs-CZ" sz="9600" dirty="0"/>
              <a:t> </a:t>
            </a:r>
            <a:r>
              <a:rPr lang="cs-CZ" sz="9600" dirty="0" err="1"/>
              <a:t>environmental</a:t>
            </a:r>
            <a:r>
              <a:rPr lang="cs-CZ" sz="9600" dirty="0"/>
              <a:t> (</a:t>
            </a:r>
            <a:r>
              <a:rPr lang="cs-CZ" sz="9600" dirty="0" err="1"/>
              <a:t>meaning</a:t>
            </a:r>
            <a:r>
              <a:rPr lang="cs-CZ" sz="9600" dirty="0"/>
              <a:t> </a:t>
            </a:r>
            <a:r>
              <a:rPr lang="cs-CZ" sz="9600" dirty="0" err="1"/>
              <a:t>all</a:t>
            </a:r>
            <a:r>
              <a:rPr lang="cs-CZ" sz="9600" dirty="0"/>
              <a:t> non-</a:t>
            </a:r>
            <a:r>
              <a:rPr lang="cs-CZ" sz="9600" dirty="0" err="1"/>
              <a:t>genetic</a:t>
            </a:r>
            <a:r>
              <a:rPr lang="cs-CZ" sz="9600" dirty="0"/>
              <a:t>) </a:t>
            </a:r>
            <a:r>
              <a:rPr lang="cs-CZ" sz="9600" dirty="0" err="1"/>
              <a:t>exposures</a:t>
            </a:r>
            <a:r>
              <a:rPr lang="cs-CZ" sz="9600" dirty="0"/>
              <a:t> </a:t>
            </a:r>
            <a:r>
              <a:rPr lang="cs-CZ" sz="9600" dirty="0" err="1"/>
              <a:t>from</a:t>
            </a:r>
            <a:r>
              <a:rPr lang="cs-CZ" sz="9600" dirty="0"/>
              <a:t> </a:t>
            </a:r>
            <a:r>
              <a:rPr lang="cs-CZ" sz="9600" dirty="0" err="1"/>
              <a:t>conception</a:t>
            </a:r>
            <a:r>
              <a:rPr lang="cs-CZ" sz="9600" dirty="0"/>
              <a:t> </a:t>
            </a:r>
            <a:r>
              <a:rPr lang="cs-CZ" sz="9600" dirty="0" err="1"/>
              <a:t>onwards</a:t>
            </a:r>
            <a:endParaRPr sz="1200" dirty="0"/>
          </a:p>
          <a:p>
            <a:pPr marL="0" lvl="0" indent="0" algn="l" rtl="0">
              <a:lnSpc>
                <a:spcPct val="90000"/>
              </a:lnSpc>
              <a:spcBef>
                <a:spcPts val="1400"/>
              </a:spcBef>
              <a:spcAft>
                <a:spcPts val="0"/>
              </a:spcAft>
              <a:buSzPct val="100000"/>
              <a:buNone/>
            </a:pPr>
            <a:endParaRPr sz="1200" dirty="0"/>
          </a:p>
          <a:p>
            <a:pPr marL="0" lvl="0" indent="0" algn="l" rtl="0">
              <a:lnSpc>
                <a:spcPct val="90000"/>
              </a:lnSpc>
              <a:spcBef>
                <a:spcPts val="1400"/>
              </a:spcBef>
              <a:spcAft>
                <a:spcPts val="0"/>
              </a:spcAft>
              <a:buSzPct val="100000"/>
              <a:buNone/>
            </a:pPr>
            <a:endParaRPr sz="1200" dirty="0"/>
          </a:p>
          <a:p>
            <a:pPr marL="0" lvl="0" indent="0" algn="l" rtl="0">
              <a:lnSpc>
                <a:spcPct val="90000"/>
              </a:lnSpc>
              <a:spcBef>
                <a:spcPts val="1400"/>
              </a:spcBef>
              <a:spcAft>
                <a:spcPts val="0"/>
              </a:spcAft>
              <a:buSzPct val="100000"/>
              <a:buNone/>
            </a:pPr>
            <a:endParaRPr sz="1200" dirty="0"/>
          </a:p>
          <a:p>
            <a:pPr marL="0" lvl="0" indent="0" algn="l" rtl="0">
              <a:lnSpc>
                <a:spcPct val="90000"/>
              </a:lnSpc>
              <a:spcBef>
                <a:spcPts val="1400"/>
              </a:spcBef>
              <a:spcAft>
                <a:spcPts val="0"/>
              </a:spcAft>
              <a:buSzPct val="100000"/>
              <a:buNone/>
            </a:pPr>
            <a:endParaRPr sz="1200" dirty="0"/>
          </a:p>
          <a:p>
            <a:pPr marL="0" lvl="0" indent="0" algn="l" rtl="0">
              <a:lnSpc>
                <a:spcPct val="90000"/>
              </a:lnSpc>
              <a:spcBef>
                <a:spcPts val="1400"/>
              </a:spcBef>
              <a:spcAft>
                <a:spcPts val="0"/>
              </a:spcAft>
              <a:buSzPct val="100000"/>
              <a:buNone/>
            </a:pPr>
            <a:endParaRPr sz="1200" dirty="0"/>
          </a:p>
          <a:p>
            <a:pPr marL="0" lvl="0" indent="0" algn="l" rtl="0">
              <a:lnSpc>
                <a:spcPct val="90000"/>
              </a:lnSpc>
              <a:spcBef>
                <a:spcPts val="1400"/>
              </a:spcBef>
              <a:spcAft>
                <a:spcPts val="0"/>
              </a:spcAft>
              <a:buSzPct val="100000"/>
              <a:buNone/>
            </a:pPr>
            <a:endParaRPr sz="1200" dirty="0"/>
          </a:p>
          <a:p>
            <a:pPr marL="0" lvl="0" indent="0" algn="l" rtl="0">
              <a:lnSpc>
                <a:spcPct val="90000"/>
              </a:lnSpc>
              <a:spcBef>
                <a:spcPts val="1400"/>
              </a:spcBef>
              <a:spcAft>
                <a:spcPts val="0"/>
              </a:spcAft>
              <a:buSzPct val="100000"/>
              <a:buNone/>
            </a:pPr>
            <a:endParaRPr sz="1200" dirty="0"/>
          </a:p>
          <a:p>
            <a:pPr marL="91440" lvl="0" indent="-91440" algn="l" rtl="0">
              <a:lnSpc>
                <a:spcPct val="90000"/>
              </a:lnSpc>
              <a:spcBef>
                <a:spcPts val="1400"/>
              </a:spcBef>
              <a:spcAft>
                <a:spcPts val="0"/>
              </a:spcAft>
              <a:buSzPct val="100000"/>
              <a:buChar char=" "/>
            </a:pPr>
            <a:r>
              <a:rPr lang="cs-CZ" sz="5600" dirty="0"/>
              <a:t>Source: </a:t>
            </a:r>
            <a:r>
              <a:rPr lang="cs-CZ" sz="5600" dirty="0" err="1"/>
              <a:t>Vrijheid</a:t>
            </a:r>
            <a:r>
              <a:rPr lang="cs-CZ" sz="5600" dirty="0"/>
              <a:t>, M. (2014). </a:t>
            </a:r>
            <a:r>
              <a:rPr lang="cs-CZ" sz="5600" dirty="0" err="1"/>
              <a:t>The</a:t>
            </a:r>
            <a:r>
              <a:rPr lang="cs-CZ" sz="5600" dirty="0"/>
              <a:t> </a:t>
            </a:r>
            <a:r>
              <a:rPr lang="cs-CZ" sz="5600" dirty="0" err="1"/>
              <a:t>exposome</a:t>
            </a:r>
            <a:r>
              <a:rPr lang="cs-CZ" sz="5600" dirty="0"/>
              <a:t>: A </a:t>
            </a:r>
            <a:r>
              <a:rPr lang="cs-CZ" sz="5600" dirty="0" err="1"/>
              <a:t>new</a:t>
            </a:r>
            <a:r>
              <a:rPr lang="cs-CZ" sz="5600" dirty="0"/>
              <a:t> </a:t>
            </a:r>
            <a:r>
              <a:rPr lang="cs-CZ" sz="5600" dirty="0" err="1"/>
              <a:t>paradigm</a:t>
            </a:r>
            <a:r>
              <a:rPr lang="cs-CZ" sz="5600" dirty="0"/>
              <a:t> to study </a:t>
            </a:r>
            <a:r>
              <a:rPr lang="cs-CZ" sz="5600" dirty="0" err="1"/>
              <a:t>the</a:t>
            </a:r>
            <a:r>
              <a:rPr lang="cs-CZ" sz="5600" dirty="0"/>
              <a:t> </a:t>
            </a:r>
            <a:r>
              <a:rPr lang="cs-CZ" sz="5600" dirty="0" err="1"/>
              <a:t>impact</a:t>
            </a:r>
            <a:r>
              <a:rPr lang="cs-CZ" sz="5600" dirty="0"/>
              <a:t> of environment on </a:t>
            </a:r>
            <a:r>
              <a:rPr lang="cs-CZ" sz="5600" dirty="0" err="1"/>
              <a:t>health</a:t>
            </a:r>
            <a:r>
              <a:rPr lang="cs-CZ" sz="5600" dirty="0"/>
              <a:t>. Thorax;69:876–878. doi:10.1136/thoraxjnl-2013-204949</a:t>
            </a:r>
            <a:endParaRPr dirty="0"/>
          </a:p>
        </p:txBody>
      </p:sp>
      <p:pic>
        <p:nvPicPr>
          <p:cNvPr id="306" name="Google Shape;306;p22"/>
          <p:cNvPicPr preferRelativeResize="0"/>
          <p:nvPr/>
        </p:nvPicPr>
        <p:blipFill rotWithShape="1">
          <a:blip r:embed="rId3">
            <a:alphaModFix/>
          </a:blip>
          <a:srcRect/>
          <a:stretch/>
        </p:blipFill>
        <p:spPr>
          <a:xfrm>
            <a:off x="4642342" y="786087"/>
            <a:ext cx="6909577" cy="52858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1"/>
        <p:cNvGrpSpPr/>
        <p:nvPr/>
      </p:nvGrpSpPr>
      <p:grpSpPr>
        <a:xfrm>
          <a:off x="0" y="0"/>
          <a:ext cx="0" cy="0"/>
          <a:chOff x="0" y="0"/>
          <a:chExt cx="0" cy="0"/>
        </a:xfrm>
      </p:grpSpPr>
      <p:cxnSp>
        <p:nvCxnSpPr>
          <p:cNvPr id="312" name="Google Shape;312;p23"/>
          <p:cNvCxnSpPr/>
          <p:nvPr/>
        </p:nvCxnSpPr>
        <p:spPr>
          <a:xfrm rot="10800000">
            <a:off x="762000" y="826324"/>
            <a:ext cx="0" cy="914400"/>
          </a:xfrm>
          <a:prstGeom prst="straightConnector1">
            <a:avLst/>
          </a:prstGeom>
          <a:noFill/>
          <a:ln w="19050" cap="flat" cmpd="sng">
            <a:solidFill>
              <a:schemeClr val="accent1"/>
            </a:solidFill>
            <a:prstDash val="solid"/>
            <a:round/>
            <a:headEnd type="none" w="sm" len="sm"/>
            <a:tailEnd type="none" w="sm" len="sm"/>
          </a:ln>
        </p:spPr>
      </p:cxnSp>
      <p:sp>
        <p:nvSpPr>
          <p:cNvPr id="313" name="Google Shape;313;p23"/>
          <p:cNvSpPr txBox="1">
            <a:spLocks noGrp="1"/>
          </p:cNvSpPr>
          <p:nvPr>
            <p:ph type="body" idx="1"/>
          </p:nvPr>
        </p:nvSpPr>
        <p:spPr>
          <a:xfrm>
            <a:off x="1024128" y="826324"/>
            <a:ext cx="3133580" cy="5391596"/>
          </a:xfrm>
          <a:prstGeom prst="rect">
            <a:avLst/>
          </a:prstGeom>
          <a:noFill/>
          <a:ln>
            <a:noFill/>
          </a:ln>
        </p:spPr>
        <p:txBody>
          <a:bodyPr spcFirstLastPara="1" wrap="square" lIns="45700" tIns="45700" rIns="45700" bIns="45700" anchor="t" anchorCtr="0">
            <a:normAutofit fontScale="85000" lnSpcReduction="10000"/>
          </a:bodyPr>
          <a:lstStyle/>
          <a:p>
            <a:pPr marL="0" lvl="0" indent="0" algn="l" rtl="0">
              <a:lnSpc>
                <a:spcPct val="90000"/>
              </a:lnSpc>
              <a:spcBef>
                <a:spcPts val="0"/>
              </a:spcBef>
              <a:spcAft>
                <a:spcPts val="0"/>
              </a:spcAft>
              <a:buSzPct val="100000"/>
              <a:buNone/>
            </a:pPr>
            <a:r>
              <a:rPr lang="cs-CZ" sz="3600" dirty="0" err="1">
                <a:solidFill>
                  <a:srgbClr val="000000"/>
                </a:solidFill>
                <a:latin typeface="Calibri"/>
                <a:ea typeface="Calibri"/>
                <a:cs typeface="Calibri"/>
                <a:sym typeface="Calibri"/>
              </a:rPr>
              <a:t>Large</a:t>
            </a:r>
            <a:r>
              <a:rPr lang="cs-CZ" sz="3600" dirty="0">
                <a:solidFill>
                  <a:srgbClr val="000000"/>
                </a:solidFill>
                <a:latin typeface="Calibri"/>
                <a:ea typeface="Calibri"/>
                <a:cs typeface="Calibri"/>
                <a:sym typeface="Calibri"/>
              </a:rPr>
              <a:t> </a:t>
            </a:r>
            <a:r>
              <a:rPr lang="cs-CZ" sz="3600" dirty="0" err="1">
                <a:solidFill>
                  <a:srgbClr val="000000"/>
                </a:solidFill>
                <a:latin typeface="Calibri"/>
                <a:ea typeface="Calibri"/>
                <a:cs typeface="Calibri"/>
                <a:sym typeface="Calibri"/>
              </a:rPr>
              <a:t>number</a:t>
            </a:r>
            <a:r>
              <a:rPr lang="cs-CZ" sz="3600" dirty="0">
                <a:solidFill>
                  <a:srgbClr val="000000"/>
                </a:solidFill>
                <a:latin typeface="Calibri"/>
                <a:ea typeface="Calibri"/>
                <a:cs typeface="Calibri"/>
                <a:sym typeface="Calibri"/>
              </a:rPr>
              <a:t> of </a:t>
            </a:r>
            <a:r>
              <a:rPr lang="cs-CZ" sz="3600" dirty="0" err="1">
                <a:solidFill>
                  <a:srgbClr val="000000"/>
                </a:solidFill>
                <a:latin typeface="Calibri"/>
                <a:ea typeface="Calibri"/>
                <a:cs typeface="Calibri"/>
                <a:sym typeface="Calibri"/>
              </a:rPr>
              <a:t>environmental</a:t>
            </a:r>
            <a:r>
              <a:rPr lang="cs-CZ" sz="3600" dirty="0">
                <a:solidFill>
                  <a:srgbClr val="000000"/>
                </a:solidFill>
                <a:latin typeface="Calibri"/>
                <a:ea typeface="Calibri"/>
                <a:cs typeface="Calibri"/>
                <a:sym typeface="Calibri"/>
              </a:rPr>
              <a:t> </a:t>
            </a:r>
            <a:r>
              <a:rPr lang="cs-CZ" sz="3600" dirty="0" err="1">
                <a:solidFill>
                  <a:srgbClr val="000000"/>
                </a:solidFill>
                <a:latin typeface="Calibri"/>
                <a:ea typeface="Calibri"/>
                <a:cs typeface="Calibri"/>
                <a:sym typeface="Calibri"/>
              </a:rPr>
              <a:t>factors</a:t>
            </a:r>
            <a:r>
              <a:rPr lang="cs-CZ" sz="3600" dirty="0">
                <a:solidFill>
                  <a:srgbClr val="000000"/>
                </a:solidFill>
                <a:latin typeface="Calibri"/>
                <a:ea typeface="Calibri"/>
                <a:cs typeface="Calibri"/>
                <a:sym typeface="Calibri"/>
              </a:rPr>
              <a:t> </a:t>
            </a:r>
            <a:r>
              <a:rPr lang="cs-CZ" sz="3600" dirty="0" err="1">
                <a:solidFill>
                  <a:srgbClr val="000000"/>
                </a:solidFill>
                <a:latin typeface="Calibri"/>
                <a:ea typeface="Calibri"/>
                <a:cs typeface="Calibri"/>
                <a:sym typeface="Calibri"/>
              </a:rPr>
              <a:t>identified</a:t>
            </a:r>
            <a:r>
              <a:rPr lang="cs-CZ" sz="3600" dirty="0">
                <a:solidFill>
                  <a:srgbClr val="000000"/>
                </a:solidFill>
                <a:latin typeface="Calibri"/>
                <a:ea typeface="Calibri"/>
                <a:cs typeface="Calibri"/>
                <a:sym typeface="Calibri"/>
              </a:rPr>
              <a:t> as </a:t>
            </a:r>
            <a:r>
              <a:rPr lang="cs-CZ" sz="3600" dirty="0" err="1">
                <a:solidFill>
                  <a:srgbClr val="000000"/>
                </a:solidFill>
                <a:latin typeface="Calibri"/>
                <a:ea typeface="Calibri"/>
                <a:cs typeface="Calibri"/>
                <a:sym typeface="Calibri"/>
              </a:rPr>
              <a:t>having</a:t>
            </a:r>
            <a:r>
              <a:rPr lang="cs-CZ" sz="3600" dirty="0">
                <a:solidFill>
                  <a:srgbClr val="000000"/>
                </a:solidFill>
                <a:latin typeface="Calibri"/>
                <a:ea typeface="Calibri"/>
                <a:cs typeface="Calibri"/>
                <a:sym typeface="Calibri"/>
              </a:rPr>
              <a:t> </a:t>
            </a:r>
            <a:r>
              <a:rPr lang="cs-CZ" sz="3600" dirty="0" err="1">
                <a:solidFill>
                  <a:srgbClr val="000000"/>
                </a:solidFill>
                <a:latin typeface="Calibri"/>
                <a:ea typeface="Calibri"/>
                <a:cs typeface="Calibri"/>
                <a:sym typeface="Calibri"/>
              </a:rPr>
              <a:t>effects</a:t>
            </a:r>
            <a:r>
              <a:rPr lang="cs-CZ" sz="3600" dirty="0">
                <a:solidFill>
                  <a:srgbClr val="000000"/>
                </a:solidFill>
                <a:latin typeface="Calibri"/>
                <a:ea typeface="Calibri"/>
                <a:cs typeface="Calibri"/>
                <a:sym typeface="Calibri"/>
              </a:rPr>
              <a:t> on </a:t>
            </a:r>
            <a:r>
              <a:rPr lang="cs-CZ" sz="3600" dirty="0" err="1">
                <a:solidFill>
                  <a:srgbClr val="000000"/>
                </a:solidFill>
                <a:latin typeface="Calibri"/>
                <a:ea typeface="Calibri"/>
                <a:cs typeface="Calibri"/>
                <a:sym typeface="Calibri"/>
              </a:rPr>
              <a:t>child</a:t>
            </a:r>
            <a:r>
              <a:rPr lang="cs-CZ" sz="3600" dirty="0">
                <a:solidFill>
                  <a:srgbClr val="000000"/>
                </a:solidFill>
                <a:latin typeface="Calibri"/>
                <a:ea typeface="Calibri"/>
                <a:cs typeface="Calibri"/>
                <a:sym typeface="Calibri"/>
              </a:rPr>
              <a:t> development</a:t>
            </a:r>
            <a:endParaRPr sz="3600" dirty="0">
              <a:solidFill>
                <a:srgbClr val="000000"/>
              </a:solidFill>
              <a:latin typeface="Calibri"/>
              <a:ea typeface="Calibri"/>
              <a:cs typeface="Calibri"/>
              <a:sym typeface="Calibri"/>
            </a:endParaRPr>
          </a:p>
          <a:p>
            <a:pPr marL="91440" lvl="0" indent="0" algn="l" rtl="0">
              <a:lnSpc>
                <a:spcPct val="90000"/>
              </a:lnSpc>
              <a:spcBef>
                <a:spcPts val="1400"/>
              </a:spcBef>
              <a:spcAft>
                <a:spcPts val="0"/>
              </a:spcAft>
              <a:buSzPct val="100000"/>
              <a:buNone/>
            </a:pPr>
            <a:endParaRPr sz="1800" b="0" i="0" u="none" strike="noStrike" dirty="0">
              <a:solidFill>
                <a:srgbClr val="000000"/>
              </a:solidFill>
              <a:latin typeface="Calibri"/>
              <a:ea typeface="Calibri"/>
              <a:cs typeface="Calibri"/>
              <a:sym typeface="Calibri"/>
            </a:endParaRPr>
          </a:p>
          <a:p>
            <a:pPr marL="91440" lvl="0" indent="0" algn="l" rtl="0">
              <a:lnSpc>
                <a:spcPct val="90000"/>
              </a:lnSpc>
              <a:spcBef>
                <a:spcPts val="1400"/>
              </a:spcBef>
              <a:spcAft>
                <a:spcPts val="0"/>
              </a:spcAft>
              <a:buSzPct val="100000"/>
              <a:buNone/>
            </a:pPr>
            <a:endParaRPr sz="1800" dirty="0">
              <a:solidFill>
                <a:srgbClr val="000000"/>
              </a:solidFill>
              <a:latin typeface="Calibri"/>
              <a:ea typeface="Calibri"/>
              <a:cs typeface="Calibri"/>
              <a:sym typeface="Calibri"/>
            </a:endParaRPr>
          </a:p>
          <a:p>
            <a:pPr marL="91440" lvl="0" indent="0" algn="l" rtl="0">
              <a:lnSpc>
                <a:spcPct val="90000"/>
              </a:lnSpc>
              <a:spcBef>
                <a:spcPts val="1400"/>
              </a:spcBef>
              <a:spcAft>
                <a:spcPts val="0"/>
              </a:spcAft>
              <a:buSzPct val="100000"/>
              <a:buNone/>
            </a:pPr>
            <a:endParaRPr sz="1800" b="0" i="0" u="none" strike="noStrike" dirty="0">
              <a:solidFill>
                <a:srgbClr val="000000"/>
              </a:solidFill>
              <a:latin typeface="Calibri"/>
              <a:ea typeface="Calibri"/>
              <a:cs typeface="Calibri"/>
              <a:sym typeface="Calibri"/>
            </a:endParaRPr>
          </a:p>
          <a:p>
            <a:pPr marL="91440" lvl="0" indent="0" algn="l" rtl="0">
              <a:lnSpc>
                <a:spcPct val="90000"/>
              </a:lnSpc>
              <a:spcBef>
                <a:spcPts val="1400"/>
              </a:spcBef>
              <a:spcAft>
                <a:spcPts val="0"/>
              </a:spcAft>
              <a:buSzPct val="100000"/>
              <a:buNone/>
            </a:pPr>
            <a:endParaRPr sz="1800" b="0" i="0" u="none" strike="noStrike" dirty="0">
              <a:solidFill>
                <a:srgbClr val="000000"/>
              </a:solidFill>
              <a:latin typeface="Calibri"/>
              <a:ea typeface="Calibri"/>
              <a:cs typeface="Calibri"/>
              <a:sym typeface="Calibri"/>
            </a:endParaRPr>
          </a:p>
          <a:p>
            <a:pPr marL="0" lvl="0" indent="0" algn="l" rtl="0">
              <a:lnSpc>
                <a:spcPct val="90000"/>
              </a:lnSpc>
              <a:spcBef>
                <a:spcPts val="1400"/>
              </a:spcBef>
              <a:spcAft>
                <a:spcPts val="0"/>
              </a:spcAft>
              <a:buSzPct val="100000"/>
              <a:buNone/>
            </a:pPr>
            <a:r>
              <a:rPr lang="cs-CZ" sz="1800" b="0" i="0" u="none" strike="noStrike" dirty="0" err="1">
                <a:solidFill>
                  <a:srgbClr val="000000"/>
                </a:solidFill>
                <a:latin typeface="Calibri"/>
                <a:ea typeface="Calibri"/>
                <a:cs typeface="Calibri"/>
                <a:sym typeface="Calibri"/>
              </a:rPr>
              <a:t>Ruiz</a:t>
            </a:r>
            <a:r>
              <a:rPr lang="cs-CZ" sz="1800" b="0" i="0" u="none" strike="noStrike" dirty="0">
                <a:solidFill>
                  <a:srgbClr val="000000"/>
                </a:solidFill>
                <a:latin typeface="Calibri"/>
                <a:ea typeface="Calibri"/>
                <a:cs typeface="Calibri"/>
                <a:sym typeface="Calibri"/>
              </a:rPr>
              <a:t> </a:t>
            </a:r>
            <a:r>
              <a:rPr lang="cs-CZ" sz="1800" b="0" i="0" u="none" strike="noStrike" dirty="0" err="1">
                <a:solidFill>
                  <a:srgbClr val="000000"/>
                </a:solidFill>
                <a:latin typeface="Calibri"/>
                <a:ea typeface="Calibri"/>
                <a:cs typeface="Calibri"/>
                <a:sym typeface="Calibri"/>
              </a:rPr>
              <a:t>Jdel</a:t>
            </a:r>
            <a:r>
              <a:rPr lang="cs-CZ" sz="1800" b="0" i="0" u="none" strike="noStrike" dirty="0">
                <a:solidFill>
                  <a:srgbClr val="000000"/>
                </a:solidFill>
                <a:latin typeface="Calibri"/>
                <a:ea typeface="Calibri"/>
                <a:cs typeface="Calibri"/>
                <a:sym typeface="Calibri"/>
              </a:rPr>
              <a:t> et al. </a:t>
            </a:r>
            <a:r>
              <a:rPr lang="cs-CZ" sz="1800" b="0" i="0" u="none" strike="noStrike" dirty="0" err="1">
                <a:solidFill>
                  <a:srgbClr val="000000"/>
                </a:solidFill>
                <a:latin typeface="Calibri"/>
                <a:ea typeface="Calibri"/>
                <a:cs typeface="Calibri"/>
                <a:sym typeface="Calibri"/>
              </a:rPr>
              <a:t>Contributions</a:t>
            </a:r>
            <a:r>
              <a:rPr lang="cs-CZ" sz="1800" b="0" i="0" u="none" strike="noStrike" dirty="0">
                <a:solidFill>
                  <a:srgbClr val="000000"/>
                </a:solidFill>
                <a:latin typeface="Calibri"/>
                <a:ea typeface="Calibri"/>
                <a:cs typeface="Calibri"/>
                <a:sym typeface="Calibri"/>
              </a:rPr>
              <a:t> of a </a:t>
            </a:r>
            <a:r>
              <a:rPr lang="cs-CZ" sz="1800" b="0" i="0" u="none" strike="noStrike" dirty="0" err="1">
                <a:solidFill>
                  <a:srgbClr val="000000"/>
                </a:solidFill>
                <a:latin typeface="Calibri"/>
                <a:ea typeface="Calibri"/>
                <a:cs typeface="Calibri"/>
                <a:sym typeface="Calibri"/>
              </a:rPr>
              <a:t>child’s</a:t>
            </a:r>
            <a:r>
              <a:rPr lang="cs-CZ" sz="1800" b="0" i="0" u="none" strike="noStrike" dirty="0">
                <a:solidFill>
                  <a:srgbClr val="000000"/>
                </a:solidFill>
                <a:latin typeface="Calibri"/>
                <a:ea typeface="Calibri"/>
                <a:cs typeface="Calibri"/>
                <a:sym typeface="Calibri"/>
              </a:rPr>
              <a:t> </a:t>
            </a:r>
            <a:r>
              <a:rPr lang="cs-CZ" sz="1800" b="0" i="0" u="none" strike="noStrike" dirty="0" err="1">
                <a:solidFill>
                  <a:srgbClr val="000000"/>
                </a:solidFill>
                <a:latin typeface="Calibri"/>
                <a:ea typeface="Calibri"/>
                <a:cs typeface="Calibri"/>
                <a:sym typeface="Calibri"/>
              </a:rPr>
              <a:t>built</a:t>
            </a:r>
            <a:r>
              <a:rPr lang="cs-CZ" sz="1800" b="0" i="0" u="none" strike="noStrike" dirty="0">
                <a:solidFill>
                  <a:srgbClr val="000000"/>
                </a:solidFill>
                <a:latin typeface="Calibri"/>
                <a:ea typeface="Calibri"/>
                <a:cs typeface="Calibri"/>
                <a:sym typeface="Calibri"/>
              </a:rPr>
              <a:t>, natural, and </a:t>
            </a:r>
            <a:r>
              <a:rPr lang="cs-CZ" sz="1800" b="0" i="0" u="none" strike="noStrike" dirty="0" err="1">
                <a:solidFill>
                  <a:srgbClr val="000000"/>
                </a:solidFill>
                <a:latin typeface="Calibri"/>
                <a:ea typeface="Calibri"/>
                <a:cs typeface="Calibri"/>
                <a:sym typeface="Calibri"/>
              </a:rPr>
              <a:t>social</a:t>
            </a:r>
            <a:r>
              <a:rPr lang="cs-CZ" sz="1800" b="0" i="0" u="none" strike="noStrike" dirty="0">
                <a:solidFill>
                  <a:srgbClr val="000000"/>
                </a:solidFill>
                <a:latin typeface="Calibri"/>
                <a:ea typeface="Calibri"/>
                <a:cs typeface="Calibri"/>
                <a:sym typeface="Calibri"/>
              </a:rPr>
              <a:t> </a:t>
            </a:r>
            <a:r>
              <a:rPr lang="cs-CZ" sz="1800" b="0" i="0" u="none" strike="noStrike" dirty="0" err="1">
                <a:solidFill>
                  <a:srgbClr val="000000"/>
                </a:solidFill>
                <a:latin typeface="Calibri"/>
                <a:ea typeface="Calibri"/>
                <a:cs typeface="Calibri"/>
                <a:sym typeface="Calibri"/>
              </a:rPr>
              <a:t>environments</a:t>
            </a:r>
            <a:r>
              <a:rPr lang="cs-CZ" sz="1800" b="0" i="0" u="none" strike="noStrike" dirty="0">
                <a:solidFill>
                  <a:srgbClr val="000000"/>
                </a:solidFill>
                <a:latin typeface="Calibri"/>
                <a:ea typeface="Calibri"/>
                <a:cs typeface="Calibri"/>
                <a:sym typeface="Calibri"/>
              </a:rPr>
              <a:t> to </a:t>
            </a:r>
            <a:r>
              <a:rPr lang="cs-CZ" sz="1800" b="0" i="0" u="none" strike="noStrike" dirty="0" err="1">
                <a:solidFill>
                  <a:srgbClr val="000000"/>
                </a:solidFill>
                <a:latin typeface="Calibri"/>
                <a:ea typeface="Calibri"/>
                <a:cs typeface="Calibri"/>
                <a:sym typeface="Calibri"/>
              </a:rPr>
              <a:t>their</a:t>
            </a:r>
            <a:r>
              <a:rPr lang="cs-CZ" sz="1800" b="0" i="0" u="none" strike="noStrike" dirty="0">
                <a:solidFill>
                  <a:srgbClr val="000000"/>
                </a:solidFill>
                <a:latin typeface="Calibri"/>
                <a:ea typeface="Calibri"/>
                <a:cs typeface="Calibri"/>
                <a:sym typeface="Calibri"/>
              </a:rPr>
              <a:t> </a:t>
            </a:r>
            <a:r>
              <a:rPr lang="cs-CZ" sz="1800" b="0" i="0" u="none" strike="noStrike" dirty="0" err="1">
                <a:solidFill>
                  <a:srgbClr val="000000"/>
                </a:solidFill>
                <a:latin typeface="Calibri"/>
                <a:ea typeface="Calibri"/>
                <a:cs typeface="Calibri"/>
                <a:sym typeface="Calibri"/>
              </a:rPr>
              <a:t>general</a:t>
            </a:r>
            <a:r>
              <a:rPr lang="cs-CZ" sz="1800" b="0" i="0" u="none" strike="noStrike" dirty="0">
                <a:solidFill>
                  <a:srgbClr val="000000"/>
                </a:solidFill>
                <a:latin typeface="Calibri"/>
                <a:ea typeface="Calibri"/>
                <a:cs typeface="Calibri"/>
                <a:sym typeface="Calibri"/>
              </a:rPr>
              <a:t> </a:t>
            </a:r>
            <a:r>
              <a:rPr lang="cs-CZ" sz="1800" b="0" i="0" u="none" strike="noStrike" dirty="0" err="1">
                <a:solidFill>
                  <a:srgbClr val="000000"/>
                </a:solidFill>
                <a:latin typeface="Calibri"/>
                <a:ea typeface="Calibri"/>
                <a:cs typeface="Calibri"/>
                <a:sym typeface="Calibri"/>
              </a:rPr>
              <a:t>cognitive</a:t>
            </a:r>
            <a:r>
              <a:rPr lang="cs-CZ" sz="1800" b="0" i="0" u="none" strike="noStrike" dirty="0">
                <a:solidFill>
                  <a:srgbClr val="000000"/>
                </a:solidFill>
                <a:latin typeface="Calibri"/>
                <a:ea typeface="Calibri"/>
                <a:cs typeface="Calibri"/>
                <a:sym typeface="Calibri"/>
              </a:rPr>
              <a:t> </a:t>
            </a:r>
            <a:r>
              <a:rPr lang="cs-CZ" sz="1800" b="0" i="0" u="none" strike="noStrike" dirty="0" err="1">
                <a:solidFill>
                  <a:srgbClr val="000000"/>
                </a:solidFill>
                <a:latin typeface="Calibri"/>
                <a:ea typeface="Calibri"/>
                <a:cs typeface="Calibri"/>
                <a:sym typeface="Calibri"/>
              </a:rPr>
              <a:t>ability</a:t>
            </a:r>
            <a:r>
              <a:rPr lang="cs-CZ" sz="1800" b="0" i="0" u="none" strike="noStrike" dirty="0">
                <a:solidFill>
                  <a:srgbClr val="000000"/>
                </a:solidFill>
                <a:latin typeface="Calibri"/>
                <a:ea typeface="Calibri"/>
                <a:cs typeface="Calibri"/>
                <a:sym typeface="Calibri"/>
              </a:rPr>
              <a:t>: a </a:t>
            </a:r>
            <a:r>
              <a:rPr lang="cs-CZ" sz="1800" b="0" i="0" u="none" strike="noStrike" dirty="0" err="1">
                <a:solidFill>
                  <a:srgbClr val="000000"/>
                </a:solidFill>
                <a:latin typeface="Calibri"/>
                <a:ea typeface="Calibri"/>
                <a:cs typeface="Calibri"/>
                <a:sym typeface="Calibri"/>
              </a:rPr>
              <a:t>systematic</a:t>
            </a:r>
            <a:r>
              <a:rPr lang="cs-CZ" sz="1800" b="0" i="0" u="none" strike="noStrike" dirty="0">
                <a:solidFill>
                  <a:srgbClr val="000000"/>
                </a:solidFill>
                <a:latin typeface="Calibri"/>
                <a:ea typeface="Calibri"/>
                <a:cs typeface="Calibri"/>
                <a:sym typeface="Calibri"/>
              </a:rPr>
              <a:t> </a:t>
            </a:r>
            <a:r>
              <a:rPr lang="cs-CZ" sz="1800" b="0" i="0" u="none" strike="noStrike" dirty="0" err="1">
                <a:solidFill>
                  <a:srgbClr val="000000"/>
                </a:solidFill>
                <a:latin typeface="Calibri"/>
                <a:ea typeface="Calibri"/>
                <a:cs typeface="Calibri"/>
                <a:sym typeface="Calibri"/>
              </a:rPr>
              <a:t>scoping</a:t>
            </a:r>
            <a:r>
              <a:rPr lang="cs-CZ" sz="1800" b="0" i="0" u="none" strike="noStrike" dirty="0">
                <a:solidFill>
                  <a:srgbClr val="000000"/>
                </a:solidFill>
                <a:latin typeface="Calibri"/>
                <a:ea typeface="Calibri"/>
                <a:cs typeface="Calibri"/>
                <a:sym typeface="Calibri"/>
              </a:rPr>
              <a:t> </a:t>
            </a:r>
            <a:r>
              <a:rPr lang="cs-CZ" sz="1800" b="0" i="0" u="none" strike="noStrike" dirty="0" err="1">
                <a:solidFill>
                  <a:srgbClr val="000000"/>
                </a:solidFill>
                <a:latin typeface="Calibri"/>
                <a:ea typeface="Calibri"/>
                <a:cs typeface="Calibri"/>
                <a:sym typeface="Calibri"/>
              </a:rPr>
              <a:t>review</a:t>
            </a:r>
            <a:r>
              <a:rPr lang="cs-CZ" sz="1800" b="0" i="0" u="none" strike="noStrike" dirty="0">
                <a:solidFill>
                  <a:srgbClr val="000000"/>
                </a:solidFill>
                <a:latin typeface="Calibri"/>
                <a:ea typeface="Calibri"/>
                <a:cs typeface="Calibri"/>
                <a:sym typeface="Calibri"/>
              </a:rPr>
              <a:t>. </a:t>
            </a:r>
            <a:r>
              <a:rPr lang="cs-CZ" sz="1800" b="0" i="0" u="none" strike="noStrike" dirty="0" err="1">
                <a:solidFill>
                  <a:srgbClr val="000000"/>
                </a:solidFill>
                <a:latin typeface="Calibri"/>
                <a:ea typeface="Calibri"/>
                <a:cs typeface="Calibri"/>
                <a:sym typeface="Calibri"/>
              </a:rPr>
              <a:t>PLoS</a:t>
            </a:r>
            <a:r>
              <a:rPr lang="cs-CZ" sz="1800" b="0" i="0" u="none" strike="noStrike" dirty="0">
                <a:solidFill>
                  <a:srgbClr val="000000"/>
                </a:solidFill>
                <a:latin typeface="Calibri"/>
                <a:ea typeface="Calibri"/>
                <a:cs typeface="Calibri"/>
                <a:sym typeface="Calibri"/>
              </a:rPr>
              <a:t> </a:t>
            </a:r>
            <a:r>
              <a:rPr lang="cs-CZ" sz="1800" b="0" i="0" u="none" strike="noStrike" dirty="0" err="1">
                <a:solidFill>
                  <a:srgbClr val="000000"/>
                </a:solidFill>
                <a:latin typeface="Calibri"/>
                <a:ea typeface="Calibri"/>
                <a:cs typeface="Calibri"/>
                <a:sym typeface="Calibri"/>
              </a:rPr>
              <a:t>One</a:t>
            </a:r>
            <a:r>
              <a:rPr lang="cs-CZ" sz="1800" b="0" i="0" u="none" strike="noStrike" dirty="0">
                <a:solidFill>
                  <a:srgbClr val="000000"/>
                </a:solidFill>
                <a:latin typeface="Calibri"/>
                <a:ea typeface="Calibri"/>
                <a:cs typeface="Calibri"/>
                <a:sym typeface="Calibri"/>
              </a:rPr>
              <a:t> 2016; 11: e0147741.</a:t>
            </a:r>
            <a:endParaRPr sz="1800" b="0" i="0" u="none" strike="noStrike" dirty="0">
              <a:solidFill>
                <a:srgbClr val="000000"/>
              </a:solidFill>
              <a:latin typeface="Calibri"/>
              <a:ea typeface="Calibri"/>
              <a:cs typeface="Calibri"/>
              <a:sym typeface="Calibri"/>
            </a:endParaRPr>
          </a:p>
          <a:p>
            <a:pPr marL="0" lvl="0" indent="0" algn="l" rtl="0">
              <a:lnSpc>
                <a:spcPct val="90000"/>
              </a:lnSpc>
              <a:spcBef>
                <a:spcPts val="1400"/>
              </a:spcBef>
              <a:spcAft>
                <a:spcPts val="0"/>
              </a:spcAft>
              <a:buSzPct val="100000"/>
              <a:buNone/>
            </a:pPr>
            <a:r>
              <a:rPr lang="cs-CZ" sz="1800" dirty="0">
                <a:latin typeface="Calibri"/>
                <a:ea typeface="Calibri"/>
                <a:cs typeface="Calibri"/>
                <a:sym typeface="Calibri"/>
              </a:rPr>
              <a:t>Slide </a:t>
            </a:r>
            <a:r>
              <a:rPr lang="cs-CZ" sz="1800" dirty="0" err="1">
                <a:latin typeface="Calibri"/>
                <a:ea typeface="Calibri"/>
                <a:cs typeface="Calibri"/>
                <a:sym typeface="Calibri"/>
              </a:rPr>
              <a:t>courtesy</a:t>
            </a:r>
            <a:r>
              <a:rPr lang="cs-CZ" sz="1800" dirty="0">
                <a:latin typeface="Calibri"/>
                <a:ea typeface="Calibri"/>
                <a:cs typeface="Calibri"/>
                <a:sym typeface="Calibri"/>
              </a:rPr>
              <a:t> of Dr. Katarzyna Kordas</a:t>
            </a:r>
            <a:endParaRPr dirty="0"/>
          </a:p>
          <a:p>
            <a:pPr marL="0" lvl="0" indent="0" algn="l" rtl="0">
              <a:lnSpc>
                <a:spcPct val="90000"/>
              </a:lnSpc>
              <a:spcBef>
                <a:spcPts val="1400"/>
              </a:spcBef>
              <a:spcAft>
                <a:spcPts val="0"/>
              </a:spcAft>
              <a:buSzPct val="100000"/>
              <a:buNone/>
            </a:pPr>
            <a:endParaRPr sz="1600" dirty="0"/>
          </a:p>
        </p:txBody>
      </p:sp>
      <p:pic>
        <p:nvPicPr>
          <p:cNvPr id="314" name="Google Shape;314;p23"/>
          <p:cNvPicPr preferRelativeResize="0">
            <a:picLocks noGrp="1"/>
          </p:cNvPicPr>
          <p:nvPr>
            <p:ph type="body" idx="2"/>
          </p:nvPr>
        </p:nvPicPr>
        <p:blipFill rotWithShape="1">
          <a:blip r:embed="rId3">
            <a:alphaModFix/>
          </a:blip>
          <a:srcRect/>
          <a:stretch/>
        </p:blipFill>
        <p:spPr>
          <a:xfrm>
            <a:off x="4747076" y="640080"/>
            <a:ext cx="6700108" cy="55778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4"/>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cs-CZ"/>
              <a:t>EXAMPLE OF LEAD EXPOSURE</a:t>
            </a:r>
            <a:endParaRPr/>
          </a:p>
        </p:txBody>
      </p:sp>
      <p:sp>
        <p:nvSpPr>
          <p:cNvPr id="321" name="Google Shape;321;p24"/>
          <p:cNvSpPr txBox="1">
            <a:spLocks noGrp="1"/>
          </p:cNvSpPr>
          <p:nvPr>
            <p:ph type="body" idx="1"/>
          </p:nvPr>
        </p:nvSpPr>
        <p:spPr>
          <a:xfrm>
            <a:off x="1024127" y="2286000"/>
            <a:ext cx="4754880" cy="4023360"/>
          </a:xfrm>
          <a:prstGeom prst="rect">
            <a:avLst/>
          </a:prstGeom>
          <a:noFill/>
          <a:ln>
            <a:noFill/>
          </a:ln>
        </p:spPr>
        <p:txBody>
          <a:bodyPr spcFirstLastPara="1" wrap="square" lIns="45700" tIns="45700" rIns="45700" bIns="45700" anchor="t" anchorCtr="0">
            <a:normAutofit/>
          </a:bodyPr>
          <a:lstStyle/>
          <a:p>
            <a:pPr marL="91440" lvl="0" indent="0" algn="l" rtl="0">
              <a:lnSpc>
                <a:spcPct val="90000"/>
              </a:lnSpc>
              <a:spcBef>
                <a:spcPts val="0"/>
              </a:spcBef>
              <a:spcAft>
                <a:spcPts val="0"/>
              </a:spcAft>
              <a:buSzPts val="2200"/>
              <a:buNone/>
            </a:pPr>
            <a:endParaRPr dirty="0"/>
          </a:p>
          <a:p>
            <a:pPr marL="91440" lvl="0" indent="-177800" algn="ctr" rtl="0">
              <a:lnSpc>
                <a:spcPct val="90000"/>
              </a:lnSpc>
              <a:spcBef>
                <a:spcPts val="1400"/>
              </a:spcBef>
              <a:spcAft>
                <a:spcPts val="0"/>
              </a:spcAft>
              <a:buSzPts val="2800"/>
              <a:buChar char=" "/>
            </a:pPr>
            <a:r>
              <a:rPr lang="cs-CZ" sz="2800" dirty="0"/>
              <a:t>Lead </a:t>
            </a:r>
            <a:r>
              <a:rPr lang="cs-CZ" sz="2800" dirty="0" err="1"/>
              <a:t>exposure</a:t>
            </a:r>
            <a:r>
              <a:rPr lang="cs-CZ" sz="2800" dirty="0"/>
              <a:t> (</a:t>
            </a:r>
            <a:r>
              <a:rPr lang="cs-CZ" sz="2800" dirty="0" err="1"/>
              <a:t>even</a:t>
            </a:r>
            <a:r>
              <a:rPr lang="cs-CZ" sz="2800" dirty="0"/>
              <a:t> </a:t>
            </a:r>
            <a:r>
              <a:rPr lang="cs-CZ" sz="2800" dirty="0" err="1"/>
              <a:t>low</a:t>
            </a:r>
            <a:r>
              <a:rPr lang="cs-CZ" sz="2800" dirty="0"/>
              <a:t>-level) </a:t>
            </a:r>
            <a:r>
              <a:rPr lang="cs-CZ" sz="2800" dirty="0" err="1"/>
              <a:t>is</a:t>
            </a:r>
            <a:r>
              <a:rPr lang="cs-CZ" sz="2800" dirty="0"/>
              <a:t> </a:t>
            </a:r>
            <a:r>
              <a:rPr lang="cs-CZ" sz="2800" dirty="0" err="1"/>
              <a:t>associated</a:t>
            </a:r>
            <a:r>
              <a:rPr lang="cs-CZ" sz="2800" dirty="0"/>
              <a:t> </a:t>
            </a:r>
            <a:r>
              <a:rPr lang="cs-CZ" sz="2800" dirty="0" err="1"/>
              <a:t>with</a:t>
            </a:r>
            <a:r>
              <a:rPr lang="cs-CZ" sz="2800" dirty="0"/>
              <a:t> </a:t>
            </a:r>
            <a:r>
              <a:rPr lang="cs-CZ" sz="2800" dirty="0" err="1"/>
              <a:t>poor</a:t>
            </a:r>
            <a:r>
              <a:rPr lang="cs-CZ" sz="2800" dirty="0"/>
              <a:t> </a:t>
            </a:r>
            <a:r>
              <a:rPr lang="cs-CZ" sz="2800" dirty="0" err="1"/>
              <a:t>outcomes</a:t>
            </a:r>
            <a:r>
              <a:rPr lang="cs-CZ" sz="2800" dirty="0"/>
              <a:t> (</a:t>
            </a:r>
            <a:r>
              <a:rPr lang="cs-CZ" sz="2800" dirty="0" err="1"/>
              <a:t>particularly</a:t>
            </a:r>
            <a:r>
              <a:rPr lang="cs-CZ" sz="2800" dirty="0"/>
              <a:t> IQ </a:t>
            </a:r>
            <a:r>
              <a:rPr lang="cs-CZ" sz="2800" dirty="0" err="1"/>
              <a:t>loss</a:t>
            </a:r>
            <a:r>
              <a:rPr lang="cs-CZ" sz="2800" dirty="0"/>
              <a:t>)</a:t>
            </a:r>
            <a:endParaRPr dirty="0"/>
          </a:p>
          <a:p>
            <a:pPr marL="91440" lvl="0" indent="0" algn="l" rtl="0">
              <a:lnSpc>
                <a:spcPct val="90000"/>
              </a:lnSpc>
              <a:spcBef>
                <a:spcPts val="1400"/>
              </a:spcBef>
              <a:spcAft>
                <a:spcPts val="0"/>
              </a:spcAft>
              <a:buSzPts val="2200"/>
              <a:buNone/>
            </a:pPr>
            <a:endParaRPr dirty="0"/>
          </a:p>
          <a:p>
            <a:pPr marL="91440" lvl="0" indent="0" algn="l" rtl="0">
              <a:lnSpc>
                <a:spcPct val="90000"/>
              </a:lnSpc>
              <a:spcBef>
                <a:spcPts val="1400"/>
              </a:spcBef>
              <a:spcAft>
                <a:spcPts val="0"/>
              </a:spcAft>
              <a:buSzPts val="2200"/>
              <a:buNone/>
            </a:pPr>
            <a:endParaRPr dirty="0"/>
          </a:p>
          <a:p>
            <a:pPr marL="0" lvl="0" indent="0" algn="l" rtl="0">
              <a:lnSpc>
                <a:spcPct val="90000"/>
              </a:lnSpc>
              <a:spcBef>
                <a:spcPts val="1400"/>
              </a:spcBef>
              <a:spcAft>
                <a:spcPts val="0"/>
              </a:spcAft>
              <a:buSzPts val="2200"/>
              <a:buNone/>
            </a:pPr>
            <a:endParaRPr dirty="0"/>
          </a:p>
          <a:p>
            <a:pPr marL="91440" lvl="0" indent="-101600" algn="l" rtl="0">
              <a:lnSpc>
                <a:spcPct val="90000"/>
              </a:lnSpc>
              <a:spcBef>
                <a:spcPts val="1400"/>
              </a:spcBef>
              <a:spcAft>
                <a:spcPts val="0"/>
              </a:spcAft>
              <a:buSzPts val="1600"/>
              <a:buChar char=" "/>
            </a:pPr>
            <a:r>
              <a:rPr lang="cs-CZ" sz="1600" dirty="0">
                <a:latin typeface="Calibri"/>
                <a:ea typeface="Calibri"/>
                <a:cs typeface="Calibri"/>
                <a:sym typeface="Calibri"/>
              </a:rPr>
              <a:t>Slide </a:t>
            </a:r>
            <a:r>
              <a:rPr lang="cs-CZ" sz="1600" dirty="0" err="1">
                <a:latin typeface="Calibri"/>
                <a:ea typeface="Calibri"/>
                <a:cs typeface="Calibri"/>
                <a:sym typeface="Calibri"/>
              </a:rPr>
              <a:t>courtesy</a:t>
            </a:r>
            <a:r>
              <a:rPr lang="cs-CZ" sz="1600" dirty="0">
                <a:latin typeface="Calibri"/>
                <a:ea typeface="Calibri"/>
                <a:cs typeface="Calibri"/>
                <a:sym typeface="Calibri"/>
              </a:rPr>
              <a:t> of Dr. Katarzyna Kordas</a:t>
            </a:r>
            <a:endParaRPr dirty="0"/>
          </a:p>
        </p:txBody>
      </p:sp>
      <p:pic>
        <p:nvPicPr>
          <p:cNvPr id="322" name="Google Shape;322;p24" descr="fig3"/>
          <p:cNvPicPr preferRelativeResize="0">
            <a:picLocks noGrp="1"/>
          </p:cNvPicPr>
          <p:nvPr>
            <p:ph type="body" idx="2"/>
          </p:nvPr>
        </p:nvPicPr>
        <p:blipFill rotWithShape="1">
          <a:blip r:embed="rId3">
            <a:alphaModFix/>
          </a:blip>
          <a:srcRect/>
          <a:stretch/>
        </p:blipFill>
        <p:spPr>
          <a:xfrm>
            <a:off x="6928644" y="2084832"/>
            <a:ext cx="4239228" cy="422452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6"/>
        <p:cNvGrpSpPr/>
        <p:nvPr/>
      </p:nvGrpSpPr>
      <p:grpSpPr>
        <a:xfrm>
          <a:off x="0" y="0"/>
          <a:ext cx="0" cy="0"/>
          <a:chOff x="0" y="0"/>
          <a:chExt cx="0" cy="0"/>
        </a:xfrm>
      </p:grpSpPr>
      <p:sp>
        <p:nvSpPr>
          <p:cNvPr id="327" name="Google Shape;327;p25"/>
          <p:cNvSpPr txBox="1">
            <a:spLocks noGrp="1"/>
          </p:cNvSpPr>
          <p:nvPr>
            <p:ph type="title"/>
          </p:nvPr>
        </p:nvSpPr>
        <p:spPr>
          <a:xfrm>
            <a:off x="1024128" y="585216"/>
            <a:ext cx="623392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000"/>
              <a:buFont typeface="Twentieth Century"/>
              <a:buNone/>
            </a:pPr>
            <a:r>
              <a:rPr lang="cs-CZ" sz="4000"/>
              <a:t>EXAMPLE OF LEAD EXPOSURE</a:t>
            </a:r>
            <a:endParaRPr sz="4000"/>
          </a:p>
        </p:txBody>
      </p:sp>
      <p:sp>
        <p:nvSpPr>
          <p:cNvPr id="328" name="Google Shape;328;p25"/>
          <p:cNvSpPr txBox="1">
            <a:spLocks noGrp="1"/>
          </p:cNvSpPr>
          <p:nvPr>
            <p:ph type="body" idx="1"/>
          </p:nvPr>
        </p:nvSpPr>
        <p:spPr>
          <a:xfrm>
            <a:off x="1024128" y="2286000"/>
            <a:ext cx="3133580" cy="3931920"/>
          </a:xfrm>
          <a:prstGeom prst="rect">
            <a:avLst/>
          </a:prstGeom>
          <a:noFill/>
          <a:ln>
            <a:noFill/>
          </a:ln>
        </p:spPr>
        <p:txBody>
          <a:bodyPr spcFirstLastPara="1" wrap="square" lIns="45700" tIns="45700" rIns="45700" bIns="45700" anchor="t" anchorCtr="0">
            <a:normAutofit/>
          </a:bodyPr>
          <a:lstStyle/>
          <a:p>
            <a:pPr marL="91440" lvl="0" indent="-152400" algn="l" rtl="0">
              <a:lnSpc>
                <a:spcPct val="90000"/>
              </a:lnSpc>
              <a:spcBef>
                <a:spcPts val="0"/>
              </a:spcBef>
              <a:spcAft>
                <a:spcPts val="0"/>
              </a:spcAft>
              <a:buSzPts val="2400"/>
              <a:buChar char=" "/>
            </a:pPr>
            <a:r>
              <a:rPr lang="cs-CZ" sz="2400"/>
              <a:t>How do you understand the table?</a:t>
            </a:r>
            <a:endParaRPr/>
          </a:p>
          <a:p>
            <a:pPr marL="91440" lvl="0" indent="-152400" algn="l" rtl="0">
              <a:lnSpc>
                <a:spcPct val="90000"/>
              </a:lnSpc>
              <a:spcBef>
                <a:spcPts val="1400"/>
              </a:spcBef>
              <a:spcAft>
                <a:spcPts val="0"/>
              </a:spcAft>
              <a:buSzPts val="2400"/>
              <a:buChar char=" "/>
            </a:pPr>
            <a:r>
              <a:rPr lang="cs-CZ" sz="2400"/>
              <a:t>What does it mean?</a:t>
            </a:r>
            <a:endParaRPr/>
          </a:p>
          <a:p>
            <a:pPr marL="91440" lvl="0" indent="-2539" algn="l" rtl="0">
              <a:lnSpc>
                <a:spcPct val="90000"/>
              </a:lnSpc>
              <a:spcBef>
                <a:spcPts val="1400"/>
              </a:spcBef>
              <a:spcAft>
                <a:spcPts val="0"/>
              </a:spcAft>
              <a:buSzPts val="1400"/>
              <a:buNone/>
            </a:pPr>
            <a:endParaRPr sz="1400"/>
          </a:p>
          <a:p>
            <a:pPr marL="91440" lvl="0" indent="-2539" algn="l" rtl="0">
              <a:lnSpc>
                <a:spcPct val="90000"/>
              </a:lnSpc>
              <a:spcBef>
                <a:spcPts val="1400"/>
              </a:spcBef>
              <a:spcAft>
                <a:spcPts val="0"/>
              </a:spcAft>
              <a:buSzPts val="1400"/>
              <a:buNone/>
            </a:pPr>
            <a:endParaRPr sz="1400"/>
          </a:p>
          <a:p>
            <a:pPr marL="91440" lvl="0" indent="-2539" algn="l" rtl="0">
              <a:lnSpc>
                <a:spcPct val="90000"/>
              </a:lnSpc>
              <a:spcBef>
                <a:spcPts val="1400"/>
              </a:spcBef>
              <a:spcAft>
                <a:spcPts val="0"/>
              </a:spcAft>
              <a:buSzPts val="1400"/>
              <a:buNone/>
            </a:pPr>
            <a:endParaRPr sz="1400"/>
          </a:p>
          <a:p>
            <a:pPr marL="91440" lvl="0" indent="-91440" algn="l" rtl="0">
              <a:lnSpc>
                <a:spcPct val="90000"/>
              </a:lnSpc>
              <a:spcBef>
                <a:spcPts val="1400"/>
              </a:spcBef>
              <a:spcAft>
                <a:spcPts val="0"/>
              </a:spcAft>
              <a:buSzPts val="1400"/>
              <a:buChar char=" "/>
            </a:pPr>
            <a:r>
              <a:rPr lang="cs-CZ" sz="1400"/>
              <a:t>Bellinger DC.  A strategy for comparing the contributions of environmental chemicals and other risk factors to neurodevelopment of children.  Environ Health Perspect 2012; 120: 501-507.</a:t>
            </a:r>
            <a:endParaRPr sz="1400"/>
          </a:p>
          <a:p>
            <a:pPr marL="91440" lvl="0" indent="-91440" algn="l" rtl="0">
              <a:lnSpc>
                <a:spcPct val="90000"/>
              </a:lnSpc>
              <a:spcBef>
                <a:spcPts val="1400"/>
              </a:spcBef>
              <a:spcAft>
                <a:spcPts val="0"/>
              </a:spcAft>
              <a:buSzPts val="1400"/>
              <a:buChar char=" "/>
            </a:pPr>
            <a:r>
              <a:rPr lang="cs-CZ" sz="1400">
                <a:latin typeface="Calibri"/>
                <a:ea typeface="Calibri"/>
                <a:cs typeface="Calibri"/>
                <a:sym typeface="Calibri"/>
              </a:rPr>
              <a:t>Slide courtesy of Dr. Katarzyna Kordas</a:t>
            </a:r>
            <a:endParaRPr/>
          </a:p>
        </p:txBody>
      </p:sp>
      <p:pic>
        <p:nvPicPr>
          <p:cNvPr id="329" name="Google Shape;329;p25"/>
          <p:cNvPicPr preferRelativeResize="0"/>
          <p:nvPr/>
        </p:nvPicPr>
        <p:blipFill rotWithShape="1">
          <a:blip r:embed="rId3">
            <a:alphaModFix/>
          </a:blip>
          <a:srcRect/>
          <a:stretch/>
        </p:blipFill>
        <p:spPr>
          <a:xfrm>
            <a:off x="4467225" y="2286000"/>
            <a:ext cx="7379969" cy="403089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3"/>
        <p:cNvGrpSpPr/>
        <p:nvPr/>
      </p:nvGrpSpPr>
      <p:grpSpPr>
        <a:xfrm>
          <a:off x="0" y="0"/>
          <a:ext cx="0" cy="0"/>
          <a:chOff x="0" y="0"/>
          <a:chExt cx="0" cy="0"/>
        </a:xfrm>
      </p:grpSpPr>
      <p:sp>
        <p:nvSpPr>
          <p:cNvPr id="334" name="Google Shape;334;p26"/>
          <p:cNvSpPr/>
          <p:nvPr/>
        </p:nvSpPr>
        <p:spPr>
          <a:xfrm>
            <a:off x="327546" y="4572000"/>
            <a:ext cx="7058307" cy="196426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335" name="Google Shape;335;p26"/>
          <p:cNvSpPr txBox="1">
            <a:spLocks noGrp="1"/>
          </p:cNvSpPr>
          <p:nvPr>
            <p:ph type="title"/>
          </p:nvPr>
        </p:nvSpPr>
        <p:spPr>
          <a:xfrm>
            <a:off x="524256" y="4767072"/>
            <a:ext cx="6594189" cy="1625210"/>
          </a:xfrm>
          <a:prstGeom prst="rect">
            <a:avLst/>
          </a:prstGeom>
          <a:noFill/>
          <a:ln>
            <a:noFill/>
          </a:ln>
        </p:spPr>
        <p:txBody>
          <a:bodyPr spcFirstLastPara="1" wrap="square" lIns="91425" tIns="45700" rIns="91425" bIns="45700" anchor="ctr" anchorCtr="0">
            <a:normAutofit/>
          </a:bodyPr>
          <a:lstStyle/>
          <a:p>
            <a:pPr marL="0" lvl="0" indent="0" algn="r" rtl="0">
              <a:lnSpc>
                <a:spcPct val="80000"/>
              </a:lnSpc>
              <a:spcBef>
                <a:spcPts val="0"/>
              </a:spcBef>
              <a:spcAft>
                <a:spcPts val="0"/>
              </a:spcAft>
              <a:buClr>
                <a:srgbClr val="FFFFFF"/>
              </a:buClr>
              <a:buSzPts val="5000"/>
              <a:buFont typeface="Twentieth Century"/>
              <a:buNone/>
            </a:pPr>
            <a:r>
              <a:rPr lang="cs-CZ">
                <a:solidFill>
                  <a:srgbClr val="FFFFFF"/>
                </a:solidFill>
              </a:rPr>
              <a:t>EXAMPLE OF LEAD EXPOSURE</a:t>
            </a:r>
            <a:endParaRPr/>
          </a:p>
        </p:txBody>
      </p:sp>
      <p:pic>
        <p:nvPicPr>
          <p:cNvPr id="336" name="Google Shape;336;p26" descr="Obsah obrázku text, řada/pruh, Vykreslený graf, diagram&#10;&#10;Popis byl vytvořen automaticky"/>
          <p:cNvPicPr preferRelativeResize="0"/>
          <p:nvPr/>
        </p:nvPicPr>
        <p:blipFill rotWithShape="1">
          <a:blip r:embed="rId3">
            <a:alphaModFix/>
          </a:blip>
          <a:srcRect l="9352" r="-2" b="-2"/>
          <a:stretch/>
        </p:blipFill>
        <p:spPr>
          <a:xfrm>
            <a:off x="327547" y="321733"/>
            <a:ext cx="7058306" cy="4107392"/>
          </a:xfrm>
          <a:prstGeom prst="rect">
            <a:avLst/>
          </a:prstGeom>
          <a:noFill/>
          <a:ln>
            <a:noFill/>
          </a:ln>
        </p:spPr>
      </p:pic>
      <p:sp>
        <p:nvSpPr>
          <p:cNvPr id="337" name="Google Shape;337;p26"/>
          <p:cNvSpPr/>
          <p:nvPr/>
        </p:nvSpPr>
        <p:spPr>
          <a:xfrm>
            <a:off x="7534655" y="321732"/>
            <a:ext cx="4335613" cy="6214534"/>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338" name="Google Shape;338;p26"/>
          <p:cNvSpPr txBox="1">
            <a:spLocks noGrp="1"/>
          </p:cNvSpPr>
          <p:nvPr>
            <p:ph type="body" idx="1"/>
          </p:nvPr>
        </p:nvSpPr>
        <p:spPr>
          <a:xfrm>
            <a:off x="8029319" y="917725"/>
            <a:ext cx="3424739" cy="4852362"/>
          </a:xfrm>
          <a:prstGeom prst="rect">
            <a:avLst/>
          </a:prstGeom>
          <a:noFill/>
          <a:ln>
            <a:noFill/>
          </a:ln>
        </p:spPr>
        <p:txBody>
          <a:bodyPr spcFirstLastPara="1" wrap="square" lIns="45700" tIns="45700" rIns="45700" bIns="45700" anchor="ctr" anchorCtr="0">
            <a:normAutofit/>
          </a:bodyPr>
          <a:lstStyle/>
          <a:p>
            <a:pPr marL="0" lvl="0" indent="0" algn="l" rtl="0">
              <a:lnSpc>
                <a:spcPct val="90000"/>
              </a:lnSpc>
              <a:spcBef>
                <a:spcPts val="0"/>
              </a:spcBef>
              <a:spcAft>
                <a:spcPts val="0"/>
              </a:spcAft>
              <a:buSzPts val="2800"/>
              <a:buNone/>
            </a:pPr>
            <a:r>
              <a:rPr lang="cs-CZ" sz="2800" dirty="0" err="1">
                <a:solidFill>
                  <a:srgbClr val="FFFFFF"/>
                </a:solidFill>
              </a:rPr>
              <a:t>Even</a:t>
            </a:r>
            <a:r>
              <a:rPr lang="cs-CZ" sz="2800" dirty="0">
                <a:solidFill>
                  <a:srgbClr val="FFFFFF"/>
                </a:solidFill>
              </a:rPr>
              <a:t> </a:t>
            </a:r>
            <a:r>
              <a:rPr lang="cs-CZ" sz="2800" dirty="0" err="1">
                <a:solidFill>
                  <a:srgbClr val="FFFFFF"/>
                </a:solidFill>
              </a:rPr>
              <a:t>with</a:t>
            </a:r>
            <a:r>
              <a:rPr lang="cs-CZ" sz="2800" dirty="0">
                <a:solidFill>
                  <a:srgbClr val="FFFFFF"/>
                </a:solidFill>
              </a:rPr>
              <a:t> </a:t>
            </a:r>
            <a:r>
              <a:rPr lang="cs-CZ" sz="2800" dirty="0" err="1">
                <a:solidFill>
                  <a:srgbClr val="FFFFFF"/>
                </a:solidFill>
              </a:rPr>
              <a:t>low</a:t>
            </a:r>
            <a:r>
              <a:rPr lang="cs-CZ" sz="2800" dirty="0">
                <a:solidFill>
                  <a:srgbClr val="FFFFFF"/>
                </a:solidFill>
              </a:rPr>
              <a:t>-level </a:t>
            </a:r>
            <a:r>
              <a:rPr lang="cs-CZ" sz="2800" dirty="0" err="1">
                <a:solidFill>
                  <a:srgbClr val="FFFFFF"/>
                </a:solidFill>
              </a:rPr>
              <a:t>chemical</a:t>
            </a:r>
            <a:r>
              <a:rPr lang="cs-CZ" sz="2800" dirty="0">
                <a:solidFill>
                  <a:srgbClr val="FFFFFF"/>
                </a:solidFill>
              </a:rPr>
              <a:t> </a:t>
            </a:r>
            <a:r>
              <a:rPr lang="cs-CZ" sz="2800" dirty="0" err="1">
                <a:solidFill>
                  <a:srgbClr val="FFFFFF"/>
                </a:solidFill>
              </a:rPr>
              <a:t>exposures</a:t>
            </a:r>
            <a:r>
              <a:rPr lang="cs-CZ" sz="2800" dirty="0">
                <a:solidFill>
                  <a:srgbClr val="FFFFFF"/>
                </a:solidFill>
              </a:rPr>
              <a:t>, </a:t>
            </a:r>
            <a:r>
              <a:rPr lang="cs-CZ" sz="2800" dirty="0" err="1">
                <a:solidFill>
                  <a:srgbClr val="FFFFFF"/>
                </a:solidFill>
              </a:rPr>
              <a:t>we</a:t>
            </a:r>
            <a:r>
              <a:rPr lang="cs-CZ" sz="2800" dirty="0">
                <a:solidFill>
                  <a:srgbClr val="FFFFFF"/>
                </a:solidFill>
              </a:rPr>
              <a:t> </a:t>
            </a:r>
            <a:r>
              <a:rPr lang="cs-CZ" sz="2800" dirty="0" err="1">
                <a:solidFill>
                  <a:srgbClr val="FFFFFF"/>
                </a:solidFill>
              </a:rPr>
              <a:t>worry</a:t>
            </a:r>
            <a:r>
              <a:rPr lang="cs-CZ" sz="2800" dirty="0">
                <a:solidFill>
                  <a:srgbClr val="FFFFFF"/>
                </a:solidFill>
              </a:rPr>
              <a:t> </a:t>
            </a:r>
            <a:r>
              <a:rPr lang="cs-CZ" sz="2800" dirty="0" err="1">
                <a:solidFill>
                  <a:srgbClr val="FFFFFF"/>
                </a:solidFill>
              </a:rPr>
              <a:t>about</a:t>
            </a:r>
            <a:r>
              <a:rPr lang="cs-CZ" sz="2800" dirty="0">
                <a:solidFill>
                  <a:srgbClr val="FFFFFF"/>
                </a:solidFill>
              </a:rPr>
              <a:t> </a:t>
            </a:r>
            <a:r>
              <a:rPr lang="cs-CZ" sz="2800" dirty="0" err="1">
                <a:solidFill>
                  <a:srgbClr val="FFFFFF"/>
                </a:solidFill>
              </a:rPr>
              <a:t>shifting</a:t>
            </a:r>
            <a:r>
              <a:rPr lang="cs-CZ" sz="2800" dirty="0">
                <a:solidFill>
                  <a:srgbClr val="FFFFFF"/>
                </a:solidFill>
              </a:rPr>
              <a:t> </a:t>
            </a:r>
            <a:r>
              <a:rPr lang="cs-CZ" sz="2800" dirty="0" err="1">
                <a:solidFill>
                  <a:srgbClr val="FFFFFF"/>
                </a:solidFill>
              </a:rPr>
              <a:t>the</a:t>
            </a:r>
            <a:r>
              <a:rPr lang="cs-CZ" sz="2800" dirty="0">
                <a:solidFill>
                  <a:srgbClr val="FFFFFF"/>
                </a:solidFill>
              </a:rPr>
              <a:t> IQ </a:t>
            </a:r>
            <a:r>
              <a:rPr lang="cs-CZ" sz="2800" dirty="0" err="1">
                <a:solidFill>
                  <a:srgbClr val="FFFFFF"/>
                </a:solidFill>
              </a:rPr>
              <a:t>distribution</a:t>
            </a:r>
            <a:endParaRPr sz="2800" dirty="0">
              <a:solidFill>
                <a:srgbClr val="FFFFFF"/>
              </a:solidFill>
            </a:endParaRPr>
          </a:p>
          <a:p>
            <a:pPr marL="0" lvl="0" indent="0" algn="l" rtl="0">
              <a:lnSpc>
                <a:spcPct val="90000"/>
              </a:lnSpc>
              <a:spcBef>
                <a:spcPts val="1400"/>
              </a:spcBef>
              <a:spcAft>
                <a:spcPts val="0"/>
              </a:spcAft>
              <a:buSzPts val="2200"/>
              <a:buNone/>
            </a:pPr>
            <a:endParaRPr dirty="0">
              <a:solidFill>
                <a:srgbClr val="FFFFFF"/>
              </a:solidFill>
            </a:endParaRPr>
          </a:p>
          <a:p>
            <a:pPr marL="91440" lvl="0" indent="-91440" algn="l" rtl="0">
              <a:lnSpc>
                <a:spcPct val="90000"/>
              </a:lnSpc>
              <a:spcBef>
                <a:spcPts val="1400"/>
              </a:spcBef>
              <a:spcAft>
                <a:spcPts val="0"/>
              </a:spcAft>
              <a:buSzPts val="1400"/>
              <a:buChar char=" "/>
            </a:pPr>
            <a:r>
              <a:rPr lang="cs-CZ" sz="1400" dirty="0" err="1">
                <a:solidFill>
                  <a:srgbClr val="FFFFFF"/>
                </a:solidFill>
              </a:rPr>
              <a:t>Pruss-Ustun</a:t>
            </a:r>
            <a:r>
              <a:rPr lang="cs-CZ" sz="1400" dirty="0">
                <a:solidFill>
                  <a:srgbClr val="FFFFFF"/>
                </a:solidFill>
              </a:rPr>
              <a:t> et al.  (2004) Lead </a:t>
            </a:r>
            <a:r>
              <a:rPr lang="cs-CZ" sz="1400" dirty="0" err="1">
                <a:solidFill>
                  <a:srgbClr val="FFFFFF"/>
                </a:solidFill>
              </a:rPr>
              <a:t>exposure</a:t>
            </a:r>
            <a:r>
              <a:rPr lang="cs-CZ" sz="1400" dirty="0">
                <a:solidFill>
                  <a:srgbClr val="FFFFFF"/>
                </a:solidFill>
              </a:rPr>
              <a:t>.  In: </a:t>
            </a:r>
            <a:r>
              <a:rPr lang="cs-CZ" sz="1400" dirty="0" err="1">
                <a:solidFill>
                  <a:srgbClr val="FFFFFF"/>
                </a:solidFill>
              </a:rPr>
              <a:t>Ezzati</a:t>
            </a:r>
            <a:r>
              <a:rPr lang="cs-CZ" sz="1400" dirty="0">
                <a:solidFill>
                  <a:srgbClr val="FFFFFF"/>
                </a:solidFill>
              </a:rPr>
              <a:t> M et al., </a:t>
            </a:r>
            <a:r>
              <a:rPr lang="cs-CZ" sz="1400" dirty="0" err="1">
                <a:solidFill>
                  <a:srgbClr val="FFFFFF"/>
                </a:solidFill>
              </a:rPr>
              <a:t>eds</a:t>
            </a:r>
            <a:r>
              <a:rPr lang="cs-CZ" sz="1400" dirty="0">
                <a:solidFill>
                  <a:srgbClr val="FFFFFF"/>
                </a:solidFill>
              </a:rPr>
              <a:t>.  </a:t>
            </a:r>
            <a:r>
              <a:rPr lang="cs-CZ" sz="1400" dirty="0" err="1">
                <a:solidFill>
                  <a:srgbClr val="FFFFFF"/>
                </a:solidFill>
              </a:rPr>
              <a:t>Comparative</a:t>
            </a:r>
            <a:r>
              <a:rPr lang="cs-CZ" sz="1400" dirty="0">
                <a:solidFill>
                  <a:srgbClr val="FFFFFF"/>
                </a:solidFill>
              </a:rPr>
              <a:t> </a:t>
            </a:r>
            <a:r>
              <a:rPr lang="cs-CZ" sz="1400" dirty="0" err="1">
                <a:solidFill>
                  <a:srgbClr val="FFFFFF"/>
                </a:solidFill>
              </a:rPr>
              <a:t>quantification</a:t>
            </a:r>
            <a:r>
              <a:rPr lang="cs-CZ" sz="1400" dirty="0">
                <a:solidFill>
                  <a:srgbClr val="FFFFFF"/>
                </a:solidFill>
              </a:rPr>
              <a:t> of </a:t>
            </a:r>
            <a:r>
              <a:rPr lang="cs-CZ" sz="1400" dirty="0" err="1">
                <a:solidFill>
                  <a:srgbClr val="FFFFFF"/>
                </a:solidFill>
              </a:rPr>
              <a:t>health</a:t>
            </a:r>
            <a:r>
              <a:rPr lang="cs-CZ" sz="1400" dirty="0">
                <a:solidFill>
                  <a:srgbClr val="FFFFFF"/>
                </a:solidFill>
              </a:rPr>
              <a:t> </a:t>
            </a:r>
            <a:r>
              <a:rPr lang="cs-CZ" sz="1400" dirty="0" err="1">
                <a:solidFill>
                  <a:srgbClr val="FFFFFF"/>
                </a:solidFill>
              </a:rPr>
              <a:t>risks</a:t>
            </a:r>
            <a:r>
              <a:rPr lang="cs-CZ" sz="1400" dirty="0">
                <a:solidFill>
                  <a:srgbClr val="FFFFFF"/>
                </a:solidFill>
              </a:rPr>
              <a:t>: </a:t>
            </a:r>
            <a:r>
              <a:rPr lang="cs-CZ" sz="1400" dirty="0" err="1">
                <a:solidFill>
                  <a:srgbClr val="FFFFFF"/>
                </a:solidFill>
              </a:rPr>
              <a:t>global</a:t>
            </a:r>
            <a:r>
              <a:rPr lang="cs-CZ" sz="1400" dirty="0">
                <a:solidFill>
                  <a:srgbClr val="FFFFFF"/>
                </a:solidFill>
              </a:rPr>
              <a:t> and </a:t>
            </a:r>
            <a:r>
              <a:rPr lang="cs-CZ" sz="1400" dirty="0" err="1">
                <a:solidFill>
                  <a:srgbClr val="FFFFFF"/>
                </a:solidFill>
              </a:rPr>
              <a:t>regional</a:t>
            </a:r>
            <a:r>
              <a:rPr lang="cs-CZ" sz="1400" dirty="0">
                <a:solidFill>
                  <a:srgbClr val="FFFFFF"/>
                </a:solidFill>
              </a:rPr>
              <a:t> </a:t>
            </a:r>
            <a:r>
              <a:rPr lang="cs-CZ" sz="1400" dirty="0" err="1">
                <a:solidFill>
                  <a:srgbClr val="FFFFFF"/>
                </a:solidFill>
              </a:rPr>
              <a:t>burden</a:t>
            </a:r>
            <a:r>
              <a:rPr lang="cs-CZ" sz="1400" dirty="0">
                <a:solidFill>
                  <a:srgbClr val="FFFFFF"/>
                </a:solidFill>
              </a:rPr>
              <a:t> of </a:t>
            </a:r>
            <a:r>
              <a:rPr lang="cs-CZ" sz="1400" dirty="0" err="1">
                <a:solidFill>
                  <a:srgbClr val="FFFFFF"/>
                </a:solidFill>
              </a:rPr>
              <a:t>disease</a:t>
            </a:r>
            <a:r>
              <a:rPr lang="cs-CZ" sz="1400" dirty="0">
                <a:solidFill>
                  <a:srgbClr val="FFFFFF"/>
                </a:solidFill>
              </a:rPr>
              <a:t> </a:t>
            </a:r>
            <a:r>
              <a:rPr lang="cs-CZ" sz="1400" dirty="0" err="1">
                <a:solidFill>
                  <a:srgbClr val="FFFFFF"/>
                </a:solidFill>
              </a:rPr>
              <a:t>attributable</a:t>
            </a:r>
            <a:r>
              <a:rPr lang="cs-CZ" sz="1400" dirty="0">
                <a:solidFill>
                  <a:srgbClr val="FFFFFF"/>
                </a:solidFill>
              </a:rPr>
              <a:t> to </a:t>
            </a:r>
            <a:r>
              <a:rPr lang="cs-CZ" sz="1400" dirty="0" err="1">
                <a:solidFill>
                  <a:srgbClr val="FFFFFF"/>
                </a:solidFill>
              </a:rPr>
              <a:t>selected</a:t>
            </a:r>
            <a:r>
              <a:rPr lang="cs-CZ" sz="1400" dirty="0">
                <a:solidFill>
                  <a:srgbClr val="FFFFFF"/>
                </a:solidFill>
              </a:rPr>
              <a:t> major risk </a:t>
            </a:r>
            <a:r>
              <a:rPr lang="cs-CZ" sz="1400" dirty="0" err="1">
                <a:solidFill>
                  <a:srgbClr val="FFFFFF"/>
                </a:solidFill>
              </a:rPr>
              <a:t>factors</a:t>
            </a:r>
            <a:r>
              <a:rPr lang="cs-CZ" sz="1400" dirty="0">
                <a:solidFill>
                  <a:srgbClr val="FFFFFF"/>
                </a:solidFill>
              </a:rPr>
              <a:t>.  </a:t>
            </a:r>
            <a:r>
              <a:rPr lang="cs-CZ" sz="1400" dirty="0" err="1">
                <a:solidFill>
                  <a:srgbClr val="FFFFFF"/>
                </a:solidFill>
              </a:rPr>
              <a:t>Geneva</a:t>
            </a:r>
            <a:r>
              <a:rPr lang="cs-CZ" sz="1400" dirty="0">
                <a:solidFill>
                  <a:srgbClr val="FFFFFF"/>
                </a:solidFill>
              </a:rPr>
              <a:t>, WHO: 1495-1542.</a:t>
            </a:r>
            <a:endParaRPr sz="1400" dirty="0">
              <a:solidFill>
                <a:srgbClr val="FFFFFF"/>
              </a:solidFill>
            </a:endParaRPr>
          </a:p>
          <a:p>
            <a:pPr marL="91440" lvl="0" indent="-2539" algn="l" rtl="0">
              <a:lnSpc>
                <a:spcPct val="90000"/>
              </a:lnSpc>
              <a:spcBef>
                <a:spcPts val="1400"/>
              </a:spcBef>
              <a:spcAft>
                <a:spcPts val="0"/>
              </a:spcAft>
              <a:buSzPts val="1400"/>
              <a:buNone/>
            </a:pPr>
            <a:endParaRPr sz="1400" dirty="0">
              <a:solidFill>
                <a:srgbClr val="FFFFFF"/>
              </a:solidFill>
            </a:endParaRPr>
          </a:p>
          <a:p>
            <a:pPr marL="91440" lvl="0" indent="-91440" algn="l" rtl="0">
              <a:lnSpc>
                <a:spcPct val="90000"/>
              </a:lnSpc>
              <a:spcBef>
                <a:spcPts val="1400"/>
              </a:spcBef>
              <a:spcAft>
                <a:spcPts val="0"/>
              </a:spcAft>
              <a:buSzPts val="1400"/>
              <a:buChar char=" "/>
            </a:pPr>
            <a:r>
              <a:rPr lang="cs-CZ" sz="1400" dirty="0">
                <a:solidFill>
                  <a:srgbClr val="FFFFFF"/>
                </a:solidFill>
              </a:rPr>
              <a:t>Slide </a:t>
            </a:r>
            <a:r>
              <a:rPr lang="cs-CZ" sz="1400" dirty="0" err="1">
                <a:solidFill>
                  <a:srgbClr val="FFFFFF"/>
                </a:solidFill>
              </a:rPr>
              <a:t>courtesy</a:t>
            </a:r>
            <a:r>
              <a:rPr lang="cs-CZ" sz="1400" dirty="0">
                <a:solidFill>
                  <a:srgbClr val="FFFFFF"/>
                </a:solidFill>
              </a:rPr>
              <a:t> of Dr. Katarzyna Kordas</a:t>
            </a:r>
            <a:endParaRPr dirty="0"/>
          </a:p>
          <a:p>
            <a:pPr marL="91440" lvl="0" indent="0" algn="l" rtl="0">
              <a:lnSpc>
                <a:spcPct val="90000"/>
              </a:lnSpc>
              <a:spcBef>
                <a:spcPts val="1400"/>
              </a:spcBef>
              <a:spcAft>
                <a:spcPts val="0"/>
              </a:spcAft>
              <a:buSzPts val="2200"/>
              <a:buNone/>
            </a:pPr>
            <a:endParaRPr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7"/>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400"/>
              <a:buFont typeface="Twentieth Century"/>
              <a:buNone/>
            </a:pPr>
            <a:r>
              <a:rPr lang="cs-CZ" sz="5400"/>
              <a:t>LEAD EFFECTS BEYOND CHILDHOOD</a:t>
            </a:r>
            <a:endParaRPr/>
          </a:p>
        </p:txBody>
      </p:sp>
      <p:pic>
        <p:nvPicPr>
          <p:cNvPr id="344" name="Google Shape;344;p27"/>
          <p:cNvPicPr preferRelativeResize="0">
            <a:picLocks noGrp="1"/>
          </p:cNvPicPr>
          <p:nvPr>
            <p:ph type="body" idx="1"/>
          </p:nvPr>
        </p:nvPicPr>
        <p:blipFill rotWithShape="1">
          <a:blip r:embed="rId3">
            <a:alphaModFix/>
          </a:blip>
          <a:srcRect/>
          <a:stretch/>
        </p:blipFill>
        <p:spPr>
          <a:xfrm>
            <a:off x="770081" y="1939925"/>
            <a:ext cx="10228166" cy="3722751"/>
          </a:xfrm>
          <a:prstGeom prst="rect">
            <a:avLst/>
          </a:prstGeom>
          <a:noFill/>
          <a:ln>
            <a:noFill/>
          </a:ln>
        </p:spPr>
      </p:pic>
      <p:sp>
        <p:nvSpPr>
          <p:cNvPr id="345" name="Google Shape;345;p27"/>
          <p:cNvSpPr txBox="1"/>
          <p:nvPr/>
        </p:nvSpPr>
        <p:spPr>
          <a:xfrm>
            <a:off x="397764" y="5786338"/>
            <a:ext cx="109728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a:solidFill>
                  <a:schemeClr val="dk1"/>
                </a:solidFill>
                <a:latin typeface="Twentieth Century"/>
                <a:ea typeface="Twentieth Century"/>
                <a:cs typeface="Twentieth Century"/>
                <a:sym typeface="Twentieth Century"/>
              </a:rPr>
              <a:t>Reuben A, Caspi A, Belsky DW, Broadbent J, Harrington H, Sugden K, Houts RM, Ramrakha S, Poulton R, Moffitt TE. Association of childhood blood lead levels with cognitive function and socioeconomic status at age 38 and with IQ change and socioeconomic mobility between childhood and adulthood. JAMA 2017; 317: 1244-51.</a:t>
            </a:r>
            <a:endParaRPr/>
          </a:p>
          <a:p>
            <a:pPr marL="0" marR="0" lvl="0" indent="0" algn="l" rtl="0">
              <a:spcBef>
                <a:spcPts val="0"/>
              </a:spcBef>
              <a:spcAft>
                <a:spcPts val="0"/>
              </a:spcAft>
              <a:buNone/>
            </a:pPr>
            <a:endParaRPr sz="1200">
              <a:solidFill>
                <a:schemeClr val="dk1"/>
              </a:solidFill>
              <a:latin typeface="Twentieth Century"/>
              <a:ea typeface="Twentieth Century"/>
              <a:cs typeface="Twentieth Century"/>
              <a:sym typeface="Twentieth Century"/>
            </a:endParaRPr>
          </a:p>
          <a:p>
            <a:pPr marL="0" marR="0" lvl="0" indent="0" algn="l" rtl="0">
              <a:spcBef>
                <a:spcPts val="0"/>
              </a:spcBef>
              <a:spcAft>
                <a:spcPts val="0"/>
              </a:spcAft>
              <a:buNone/>
            </a:pPr>
            <a:r>
              <a:rPr lang="cs-CZ" sz="1200">
                <a:solidFill>
                  <a:schemeClr val="dk1"/>
                </a:solidFill>
                <a:latin typeface="Twentieth Century"/>
                <a:ea typeface="Twentieth Century"/>
                <a:cs typeface="Twentieth Century"/>
                <a:sym typeface="Twentieth Century"/>
              </a:rPr>
              <a:t>Slide courtesy of Dr. Katarzyna Kordas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3"/>
          <p:cNvSpPr/>
          <p:nvPr/>
        </p:nvSpPr>
        <p:spPr>
          <a:xfrm>
            <a:off x="0" y="0"/>
            <a:ext cx="5468548"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15" name="Google Shape;115;p3"/>
          <p:cNvSpPr txBox="1">
            <a:spLocks noGrp="1"/>
          </p:cNvSpPr>
          <p:nvPr>
            <p:ph type="title"/>
          </p:nvPr>
        </p:nvSpPr>
        <p:spPr>
          <a:xfrm>
            <a:off x="1024129" y="585216"/>
            <a:ext cx="3779085"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FFFFFF"/>
              </a:buClr>
              <a:buSzPts val="5000"/>
              <a:buFont typeface="Twentieth Century"/>
              <a:buNone/>
            </a:pPr>
            <a:r>
              <a:rPr lang="cs-CZ">
                <a:solidFill>
                  <a:srgbClr val="FFFFFF"/>
                </a:solidFill>
              </a:rPr>
              <a:t>SYLLABUS HIGHLIGHTS</a:t>
            </a:r>
            <a:endParaRPr>
              <a:solidFill>
                <a:srgbClr val="FFFFFF"/>
              </a:solidFill>
            </a:endParaRPr>
          </a:p>
        </p:txBody>
      </p:sp>
      <p:cxnSp>
        <p:nvCxnSpPr>
          <p:cNvPr id="116" name="Google Shape;116;p3"/>
          <p:cNvCxnSpPr/>
          <p:nvPr/>
        </p:nvCxnSpPr>
        <p:spPr>
          <a:xfrm rot="10800000">
            <a:off x="762000" y="826324"/>
            <a:ext cx="0" cy="914400"/>
          </a:xfrm>
          <a:prstGeom prst="straightConnector1">
            <a:avLst/>
          </a:prstGeom>
          <a:noFill/>
          <a:ln w="19050" cap="flat" cmpd="sng">
            <a:solidFill>
              <a:srgbClr val="D0EEF9"/>
            </a:solidFill>
            <a:prstDash val="solid"/>
            <a:round/>
            <a:headEnd type="none" w="sm" len="sm"/>
            <a:tailEnd type="none" w="sm" len="sm"/>
          </a:ln>
        </p:spPr>
      </p:cxnSp>
      <p:sp>
        <p:nvSpPr>
          <p:cNvPr id="117" name="Google Shape;117;p3"/>
          <p:cNvSpPr txBox="1">
            <a:spLocks noGrp="1"/>
          </p:cNvSpPr>
          <p:nvPr>
            <p:ph type="body" idx="1"/>
          </p:nvPr>
        </p:nvSpPr>
        <p:spPr>
          <a:xfrm>
            <a:off x="1024129" y="2286000"/>
            <a:ext cx="3791711" cy="3931920"/>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Char char=" "/>
            </a:pPr>
            <a:r>
              <a:rPr lang="cs-CZ" dirty="0">
                <a:solidFill>
                  <a:srgbClr val="FFFFFF"/>
                </a:solidFill>
              </a:rPr>
              <a:t>Study </a:t>
            </a:r>
            <a:r>
              <a:rPr lang="cs-CZ" dirty="0" err="1">
                <a:solidFill>
                  <a:srgbClr val="FFFFFF"/>
                </a:solidFill>
              </a:rPr>
              <a:t>materials</a:t>
            </a:r>
            <a:r>
              <a:rPr lang="cs-CZ" dirty="0">
                <a:solidFill>
                  <a:srgbClr val="FFFFFF"/>
                </a:solidFill>
              </a:rPr>
              <a:t> </a:t>
            </a:r>
            <a:r>
              <a:rPr lang="cs-CZ" dirty="0" err="1">
                <a:solidFill>
                  <a:srgbClr val="FFFFFF"/>
                </a:solidFill>
              </a:rPr>
              <a:t>will</a:t>
            </a:r>
            <a:r>
              <a:rPr lang="cs-CZ" dirty="0">
                <a:solidFill>
                  <a:srgbClr val="FFFFFF"/>
                </a:solidFill>
              </a:rPr>
              <a:t> </a:t>
            </a:r>
            <a:r>
              <a:rPr lang="cs-CZ" dirty="0" err="1">
                <a:solidFill>
                  <a:srgbClr val="FFFFFF"/>
                </a:solidFill>
              </a:rPr>
              <a:t>be</a:t>
            </a:r>
            <a:r>
              <a:rPr lang="cs-CZ" dirty="0">
                <a:solidFill>
                  <a:srgbClr val="FFFFFF"/>
                </a:solidFill>
              </a:rPr>
              <a:t> </a:t>
            </a:r>
            <a:r>
              <a:rPr lang="cs-CZ" dirty="0" err="1">
                <a:solidFill>
                  <a:srgbClr val="FFFFFF"/>
                </a:solidFill>
              </a:rPr>
              <a:t>available</a:t>
            </a:r>
            <a:r>
              <a:rPr lang="cs-CZ" dirty="0">
                <a:solidFill>
                  <a:srgbClr val="FFFFFF"/>
                </a:solidFill>
              </a:rPr>
              <a:t> in IS.MU </a:t>
            </a:r>
            <a:r>
              <a:rPr lang="cs-CZ" dirty="0" err="1">
                <a:solidFill>
                  <a:srgbClr val="FFFFFF"/>
                </a:solidFill>
              </a:rPr>
              <a:t>before</a:t>
            </a:r>
            <a:r>
              <a:rPr lang="cs-CZ" dirty="0">
                <a:solidFill>
                  <a:srgbClr val="FFFFFF"/>
                </a:solidFill>
              </a:rPr>
              <a:t> </a:t>
            </a:r>
            <a:r>
              <a:rPr lang="cs-CZ" dirty="0" err="1">
                <a:solidFill>
                  <a:srgbClr val="FFFFFF"/>
                </a:solidFill>
              </a:rPr>
              <a:t>each</a:t>
            </a:r>
            <a:r>
              <a:rPr lang="cs-CZ" dirty="0">
                <a:solidFill>
                  <a:srgbClr val="FFFFFF"/>
                </a:solidFill>
              </a:rPr>
              <a:t> </a:t>
            </a:r>
            <a:r>
              <a:rPr lang="cs-CZ" dirty="0" err="1">
                <a:solidFill>
                  <a:srgbClr val="FFFFFF"/>
                </a:solidFill>
              </a:rPr>
              <a:t>lecture</a:t>
            </a:r>
            <a:endParaRPr dirty="0">
              <a:solidFill>
                <a:srgbClr val="FFFFFF"/>
              </a:solidFill>
            </a:endParaRPr>
          </a:p>
          <a:p>
            <a:pPr marL="91440" lvl="0" indent="-139700" algn="l" rtl="0">
              <a:lnSpc>
                <a:spcPct val="90000"/>
              </a:lnSpc>
              <a:spcBef>
                <a:spcPts val="1400"/>
              </a:spcBef>
              <a:spcAft>
                <a:spcPts val="0"/>
              </a:spcAft>
              <a:buSzPts val="2200"/>
              <a:buChar char=" "/>
            </a:pPr>
            <a:r>
              <a:rPr lang="cs-CZ" dirty="0">
                <a:solidFill>
                  <a:srgbClr val="FFFFFF"/>
                </a:solidFill>
              </a:rPr>
              <a:t>2 </a:t>
            </a:r>
            <a:r>
              <a:rPr lang="cs-CZ" dirty="0" err="1">
                <a:solidFill>
                  <a:srgbClr val="FFFFFF"/>
                </a:solidFill>
              </a:rPr>
              <a:t>exams</a:t>
            </a:r>
            <a:r>
              <a:rPr lang="cs-CZ" dirty="0">
                <a:solidFill>
                  <a:srgbClr val="FFFFFF"/>
                </a:solidFill>
              </a:rPr>
              <a:t> (</a:t>
            </a:r>
            <a:r>
              <a:rPr lang="cs-CZ" dirty="0" err="1">
                <a:solidFill>
                  <a:srgbClr val="FFFFFF"/>
                </a:solidFill>
              </a:rPr>
              <a:t>midterm</a:t>
            </a:r>
            <a:r>
              <a:rPr lang="cs-CZ" dirty="0">
                <a:solidFill>
                  <a:srgbClr val="FFFFFF"/>
                </a:solidFill>
              </a:rPr>
              <a:t> and </a:t>
            </a:r>
            <a:r>
              <a:rPr lang="cs-CZ" dirty="0" err="1">
                <a:solidFill>
                  <a:srgbClr val="FFFFFF"/>
                </a:solidFill>
              </a:rPr>
              <a:t>final</a:t>
            </a:r>
            <a:r>
              <a:rPr lang="cs-CZ" dirty="0">
                <a:solidFill>
                  <a:srgbClr val="FFFFFF"/>
                </a:solidFill>
              </a:rPr>
              <a:t> </a:t>
            </a:r>
            <a:r>
              <a:rPr lang="cs-CZ" dirty="0" err="1">
                <a:solidFill>
                  <a:srgbClr val="FFFFFF"/>
                </a:solidFill>
              </a:rPr>
              <a:t>during</a:t>
            </a:r>
            <a:r>
              <a:rPr lang="cs-CZ" dirty="0">
                <a:solidFill>
                  <a:srgbClr val="FFFFFF"/>
                </a:solidFill>
              </a:rPr>
              <a:t> </a:t>
            </a:r>
            <a:r>
              <a:rPr lang="cs-CZ" dirty="0" err="1">
                <a:solidFill>
                  <a:srgbClr val="FFFFFF"/>
                </a:solidFill>
              </a:rPr>
              <a:t>examination</a:t>
            </a:r>
            <a:r>
              <a:rPr lang="cs-CZ" dirty="0">
                <a:solidFill>
                  <a:srgbClr val="FFFFFF"/>
                </a:solidFill>
              </a:rPr>
              <a:t> period)</a:t>
            </a:r>
            <a:endParaRPr dirty="0"/>
          </a:p>
          <a:p>
            <a:pPr marL="91440" lvl="0" indent="-139700" algn="l" rtl="0">
              <a:lnSpc>
                <a:spcPct val="90000"/>
              </a:lnSpc>
              <a:spcBef>
                <a:spcPts val="1400"/>
              </a:spcBef>
              <a:spcAft>
                <a:spcPts val="0"/>
              </a:spcAft>
              <a:buSzPts val="2200"/>
              <a:buChar char=" "/>
            </a:pPr>
            <a:r>
              <a:rPr lang="cs-CZ" dirty="0" err="1">
                <a:solidFill>
                  <a:srgbClr val="FFFFFF"/>
                </a:solidFill>
              </a:rPr>
              <a:t>Mandatory</a:t>
            </a:r>
            <a:r>
              <a:rPr lang="cs-CZ" dirty="0">
                <a:solidFill>
                  <a:srgbClr val="FFFFFF"/>
                </a:solidFill>
              </a:rPr>
              <a:t> </a:t>
            </a:r>
            <a:r>
              <a:rPr lang="cs-CZ" dirty="0" err="1">
                <a:solidFill>
                  <a:srgbClr val="FFFFFF"/>
                </a:solidFill>
              </a:rPr>
              <a:t>attendance</a:t>
            </a:r>
            <a:r>
              <a:rPr lang="cs-CZ" dirty="0">
                <a:solidFill>
                  <a:srgbClr val="FFFFFF"/>
                </a:solidFill>
              </a:rPr>
              <a:t> </a:t>
            </a:r>
            <a:r>
              <a:rPr lang="cs-CZ" dirty="0" err="1">
                <a:solidFill>
                  <a:srgbClr val="FFFFFF"/>
                </a:solidFill>
              </a:rPr>
              <a:t>at</a:t>
            </a:r>
            <a:r>
              <a:rPr lang="cs-CZ" dirty="0">
                <a:solidFill>
                  <a:srgbClr val="FFFFFF"/>
                </a:solidFill>
              </a:rPr>
              <a:t> </a:t>
            </a:r>
            <a:r>
              <a:rPr lang="cs-CZ" dirty="0" err="1">
                <a:solidFill>
                  <a:srgbClr val="FFFFFF"/>
                </a:solidFill>
              </a:rPr>
              <a:t>the</a:t>
            </a:r>
            <a:r>
              <a:rPr lang="cs-CZ" dirty="0">
                <a:solidFill>
                  <a:srgbClr val="FFFFFF"/>
                </a:solidFill>
              </a:rPr>
              <a:t> </a:t>
            </a:r>
            <a:r>
              <a:rPr lang="cs-CZ" dirty="0" err="1">
                <a:solidFill>
                  <a:srgbClr val="FFFFFF"/>
                </a:solidFill>
              </a:rPr>
              <a:t>practice</a:t>
            </a:r>
            <a:r>
              <a:rPr lang="cs-CZ" dirty="0">
                <a:solidFill>
                  <a:srgbClr val="FFFFFF"/>
                </a:solidFill>
              </a:rPr>
              <a:t> </a:t>
            </a:r>
            <a:r>
              <a:rPr lang="cs-CZ" dirty="0" err="1">
                <a:solidFill>
                  <a:srgbClr val="FFFFFF"/>
                </a:solidFill>
              </a:rPr>
              <a:t>sessions</a:t>
            </a:r>
            <a:endParaRPr dirty="0">
              <a:solidFill>
                <a:srgbClr val="FFFFFF"/>
              </a:solidFill>
            </a:endParaRPr>
          </a:p>
          <a:p>
            <a:pPr marL="91440" lvl="0" indent="-139700" algn="l" rtl="0">
              <a:lnSpc>
                <a:spcPct val="90000"/>
              </a:lnSpc>
              <a:spcBef>
                <a:spcPts val="1400"/>
              </a:spcBef>
              <a:spcAft>
                <a:spcPts val="0"/>
              </a:spcAft>
              <a:buSzPts val="2200"/>
              <a:buChar char=" "/>
            </a:pPr>
            <a:r>
              <a:rPr lang="cs-CZ" dirty="0">
                <a:solidFill>
                  <a:srgbClr val="FFFFFF"/>
                </a:solidFill>
              </a:rPr>
              <a:t>2 </a:t>
            </a:r>
            <a:r>
              <a:rPr lang="cs-CZ" dirty="0" err="1">
                <a:solidFill>
                  <a:srgbClr val="FFFFFF"/>
                </a:solidFill>
              </a:rPr>
              <a:t>assignments</a:t>
            </a:r>
            <a:r>
              <a:rPr lang="cs-CZ" dirty="0">
                <a:solidFill>
                  <a:srgbClr val="FFFFFF"/>
                </a:solidFill>
              </a:rPr>
              <a:t> </a:t>
            </a:r>
            <a:r>
              <a:rPr lang="cs-CZ" dirty="0" err="1">
                <a:solidFill>
                  <a:srgbClr val="FFFFFF"/>
                </a:solidFill>
              </a:rPr>
              <a:t>that</a:t>
            </a:r>
            <a:r>
              <a:rPr lang="cs-CZ" dirty="0">
                <a:solidFill>
                  <a:srgbClr val="FFFFFF"/>
                </a:solidFill>
              </a:rPr>
              <a:t> </a:t>
            </a:r>
            <a:r>
              <a:rPr lang="cs-CZ" dirty="0" err="1">
                <a:solidFill>
                  <a:srgbClr val="FFFFFF"/>
                </a:solidFill>
              </a:rPr>
              <a:t>require</a:t>
            </a:r>
            <a:r>
              <a:rPr lang="cs-CZ" dirty="0">
                <a:solidFill>
                  <a:srgbClr val="FFFFFF"/>
                </a:solidFill>
              </a:rPr>
              <a:t> </a:t>
            </a:r>
            <a:r>
              <a:rPr lang="cs-CZ" dirty="0" err="1">
                <a:solidFill>
                  <a:srgbClr val="FFFFFF"/>
                </a:solidFill>
              </a:rPr>
              <a:t>preparation</a:t>
            </a:r>
            <a:r>
              <a:rPr lang="cs-CZ" dirty="0">
                <a:solidFill>
                  <a:srgbClr val="FFFFFF"/>
                </a:solidFill>
              </a:rPr>
              <a:t> </a:t>
            </a:r>
            <a:r>
              <a:rPr lang="cs-CZ" dirty="0" err="1">
                <a:solidFill>
                  <a:srgbClr val="FFFFFF"/>
                </a:solidFill>
              </a:rPr>
              <a:t>at</a:t>
            </a:r>
            <a:r>
              <a:rPr lang="cs-CZ" dirty="0">
                <a:solidFill>
                  <a:srgbClr val="FFFFFF"/>
                </a:solidFill>
              </a:rPr>
              <a:t> </a:t>
            </a:r>
            <a:r>
              <a:rPr lang="cs-CZ" dirty="0" err="1">
                <a:solidFill>
                  <a:srgbClr val="FFFFFF"/>
                </a:solidFill>
              </a:rPr>
              <a:t>home</a:t>
            </a:r>
            <a:endParaRPr dirty="0">
              <a:solidFill>
                <a:srgbClr val="FFFFFF"/>
              </a:solidFill>
            </a:endParaRPr>
          </a:p>
          <a:p>
            <a:pPr marL="91440" lvl="0" indent="-139700" algn="ctr" rtl="0">
              <a:lnSpc>
                <a:spcPct val="90000"/>
              </a:lnSpc>
              <a:spcBef>
                <a:spcPts val="1400"/>
              </a:spcBef>
              <a:spcAft>
                <a:spcPts val="0"/>
              </a:spcAft>
              <a:buSzPts val="2200"/>
              <a:buChar char=" "/>
            </a:pPr>
            <a:r>
              <a:rPr lang="cs-CZ" b="1" dirty="0" err="1">
                <a:solidFill>
                  <a:srgbClr val="FFFFFF"/>
                </a:solidFill>
              </a:rPr>
              <a:t>Read</a:t>
            </a:r>
            <a:r>
              <a:rPr lang="cs-CZ" b="1" dirty="0">
                <a:solidFill>
                  <a:srgbClr val="FFFFFF"/>
                </a:solidFill>
              </a:rPr>
              <a:t> </a:t>
            </a:r>
            <a:r>
              <a:rPr lang="cs-CZ" b="1" dirty="0" err="1">
                <a:solidFill>
                  <a:srgbClr val="FFFFFF"/>
                </a:solidFill>
              </a:rPr>
              <a:t>the</a:t>
            </a:r>
            <a:r>
              <a:rPr lang="cs-CZ" b="1" dirty="0">
                <a:solidFill>
                  <a:srgbClr val="FFFFFF"/>
                </a:solidFill>
              </a:rPr>
              <a:t> </a:t>
            </a:r>
            <a:r>
              <a:rPr lang="cs-CZ" b="1" dirty="0" err="1">
                <a:solidFill>
                  <a:srgbClr val="FFFFFF"/>
                </a:solidFill>
              </a:rPr>
              <a:t>syllabus</a:t>
            </a:r>
            <a:r>
              <a:rPr lang="cs-CZ" b="1" dirty="0">
                <a:solidFill>
                  <a:srgbClr val="FFFFFF"/>
                </a:solidFill>
              </a:rPr>
              <a:t>!</a:t>
            </a:r>
            <a:endParaRPr dirty="0"/>
          </a:p>
          <a:p>
            <a:pPr marL="91440" lvl="0" indent="0" algn="l" rtl="0">
              <a:lnSpc>
                <a:spcPct val="90000"/>
              </a:lnSpc>
              <a:spcBef>
                <a:spcPts val="1400"/>
              </a:spcBef>
              <a:spcAft>
                <a:spcPts val="0"/>
              </a:spcAft>
              <a:buSzPts val="2200"/>
              <a:buNone/>
            </a:pPr>
            <a:endParaRPr dirty="0">
              <a:solidFill>
                <a:srgbClr val="FFFFFF"/>
              </a:solidFill>
            </a:endParaRPr>
          </a:p>
          <a:p>
            <a:pPr marL="0" lvl="0" indent="0" algn="l" rtl="0">
              <a:lnSpc>
                <a:spcPct val="90000"/>
              </a:lnSpc>
              <a:spcBef>
                <a:spcPts val="1400"/>
              </a:spcBef>
              <a:spcAft>
                <a:spcPts val="0"/>
              </a:spcAft>
              <a:buSzPts val="2200"/>
              <a:buNone/>
            </a:pPr>
            <a:endParaRPr dirty="0">
              <a:solidFill>
                <a:srgbClr val="FFFFFF"/>
              </a:solidFill>
            </a:endParaRPr>
          </a:p>
        </p:txBody>
      </p:sp>
      <p:pic>
        <p:nvPicPr>
          <p:cNvPr id="118" name="Google Shape;118;p3"/>
          <p:cNvPicPr preferRelativeResize="0"/>
          <p:nvPr/>
        </p:nvPicPr>
        <p:blipFill rotWithShape="1">
          <a:blip r:embed="rId3">
            <a:alphaModFix/>
          </a:blip>
          <a:srcRect/>
          <a:stretch/>
        </p:blipFill>
        <p:spPr>
          <a:xfrm>
            <a:off x="5839969" y="1522280"/>
            <a:ext cx="6077196" cy="38134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8"/>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0000"/>
              </a:lnSpc>
              <a:spcBef>
                <a:spcPts val="0"/>
              </a:spcBef>
              <a:spcAft>
                <a:spcPts val="0"/>
              </a:spcAft>
              <a:buClr>
                <a:srgbClr val="0C0C0C"/>
              </a:buClr>
              <a:buSzPts val="5400"/>
              <a:buFont typeface="Twentieth Century"/>
              <a:buNone/>
            </a:pPr>
            <a:r>
              <a:rPr lang="cs-CZ" sz="5400"/>
              <a:t>PROJECTIONS FOR GLOBAL LEAD EXPOSURE (𝜇G/DL) AMONG CHILDREN, 2010-30</a:t>
            </a:r>
            <a:endParaRPr/>
          </a:p>
        </p:txBody>
      </p:sp>
      <p:graphicFrame>
        <p:nvGraphicFramePr>
          <p:cNvPr id="352" name="Google Shape;352;p28"/>
          <p:cNvGraphicFramePr/>
          <p:nvPr/>
        </p:nvGraphicFramePr>
        <p:xfrm>
          <a:off x="1483614" y="2084832"/>
          <a:ext cx="9260586" cy="3782568"/>
        </p:xfrm>
        <a:graphic>
          <a:graphicData uri="http://schemas.openxmlformats.org/drawingml/2006/chart">
            <c:chart xmlns:c="http://schemas.openxmlformats.org/drawingml/2006/chart" xmlns:r="http://schemas.openxmlformats.org/officeDocument/2006/relationships" r:id="rId3"/>
          </a:graphicData>
        </a:graphic>
      </p:graphicFrame>
      <p:sp>
        <p:nvSpPr>
          <p:cNvPr id="353" name="Google Shape;353;p28"/>
          <p:cNvSpPr txBox="1"/>
          <p:nvPr/>
        </p:nvSpPr>
        <p:spPr>
          <a:xfrm>
            <a:off x="397764" y="5786338"/>
            <a:ext cx="109728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dirty="0" err="1">
                <a:solidFill>
                  <a:schemeClr val="dk1"/>
                </a:solidFill>
                <a:latin typeface="Twentieth Century"/>
                <a:ea typeface="Twentieth Century"/>
                <a:cs typeface="Twentieth Century"/>
                <a:sym typeface="Twentieth Century"/>
              </a:rPr>
              <a:t>Pruss-Ustun</a:t>
            </a:r>
            <a:r>
              <a:rPr lang="cs-CZ" sz="1200" dirty="0">
                <a:solidFill>
                  <a:schemeClr val="dk1"/>
                </a:solidFill>
                <a:latin typeface="Twentieth Century"/>
                <a:ea typeface="Twentieth Century"/>
                <a:cs typeface="Twentieth Century"/>
                <a:sym typeface="Twentieth Century"/>
              </a:rPr>
              <a:t> et al.  (2004) Lead </a:t>
            </a:r>
            <a:r>
              <a:rPr lang="cs-CZ" sz="1200" dirty="0" err="1">
                <a:solidFill>
                  <a:schemeClr val="dk1"/>
                </a:solidFill>
                <a:latin typeface="Twentieth Century"/>
                <a:ea typeface="Twentieth Century"/>
                <a:cs typeface="Twentieth Century"/>
                <a:sym typeface="Twentieth Century"/>
              </a:rPr>
              <a:t>exposure</a:t>
            </a:r>
            <a:r>
              <a:rPr lang="cs-CZ" sz="1200" dirty="0">
                <a:solidFill>
                  <a:schemeClr val="dk1"/>
                </a:solidFill>
                <a:latin typeface="Twentieth Century"/>
                <a:ea typeface="Twentieth Century"/>
                <a:cs typeface="Twentieth Century"/>
                <a:sym typeface="Twentieth Century"/>
              </a:rPr>
              <a:t>.  In: </a:t>
            </a:r>
            <a:r>
              <a:rPr lang="cs-CZ" sz="1200" dirty="0" err="1">
                <a:solidFill>
                  <a:schemeClr val="dk1"/>
                </a:solidFill>
                <a:latin typeface="Twentieth Century"/>
                <a:ea typeface="Twentieth Century"/>
                <a:cs typeface="Twentieth Century"/>
                <a:sym typeface="Twentieth Century"/>
              </a:rPr>
              <a:t>Ezzati</a:t>
            </a:r>
            <a:r>
              <a:rPr lang="cs-CZ" sz="1200" dirty="0">
                <a:solidFill>
                  <a:schemeClr val="dk1"/>
                </a:solidFill>
                <a:latin typeface="Twentieth Century"/>
                <a:ea typeface="Twentieth Century"/>
                <a:cs typeface="Twentieth Century"/>
                <a:sym typeface="Twentieth Century"/>
              </a:rPr>
              <a:t> M et al., </a:t>
            </a:r>
            <a:r>
              <a:rPr lang="cs-CZ" sz="1200" dirty="0" err="1">
                <a:solidFill>
                  <a:schemeClr val="dk1"/>
                </a:solidFill>
                <a:latin typeface="Twentieth Century"/>
                <a:ea typeface="Twentieth Century"/>
                <a:cs typeface="Twentieth Century"/>
                <a:sym typeface="Twentieth Century"/>
              </a:rPr>
              <a:t>eds</a:t>
            </a:r>
            <a:r>
              <a:rPr lang="cs-CZ" sz="1200" dirty="0">
                <a:solidFill>
                  <a:schemeClr val="dk1"/>
                </a:solidFill>
                <a:latin typeface="Twentieth Century"/>
                <a:ea typeface="Twentieth Century"/>
                <a:cs typeface="Twentieth Century"/>
                <a:sym typeface="Twentieth Century"/>
              </a:rPr>
              <a:t>.  </a:t>
            </a:r>
            <a:r>
              <a:rPr lang="cs-CZ" sz="1200" dirty="0" err="1">
                <a:solidFill>
                  <a:schemeClr val="dk1"/>
                </a:solidFill>
                <a:latin typeface="Twentieth Century"/>
                <a:ea typeface="Twentieth Century"/>
                <a:cs typeface="Twentieth Century"/>
                <a:sym typeface="Twentieth Century"/>
              </a:rPr>
              <a:t>Comparative</a:t>
            </a:r>
            <a:r>
              <a:rPr lang="cs-CZ" sz="1200" dirty="0">
                <a:solidFill>
                  <a:schemeClr val="dk1"/>
                </a:solidFill>
                <a:latin typeface="Twentieth Century"/>
                <a:ea typeface="Twentieth Century"/>
                <a:cs typeface="Twentieth Century"/>
                <a:sym typeface="Twentieth Century"/>
              </a:rPr>
              <a:t> </a:t>
            </a:r>
            <a:r>
              <a:rPr lang="cs-CZ" sz="1200" dirty="0" err="1">
                <a:solidFill>
                  <a:schemeClr val="dk1"/>
                </a:solidFill>
                <a:latin typeface="Twentieth Century"/>
                <a:ea typeface="Twentieth Century"/>
                <a:cs typeface="Twentieth Century"/>
                <a:sym typeface="Twentieth Century"/>
              </a:rPr>
              <a:t>quantification</a:t>
            </a:r>
            <a:r>
              <a:rPr lang="cs-CZ" sz="1200" dirty="0">
                <a:solidFill>
                  <a:schemeClr val="dk1"/>
                </a:solidFill>
                <a:latin typeface="Twentieth Century"/>
                <a:ea typeface="Twentieth Century"/>
                <a:cs typeface="Twentieth Century"/>
                <a:sym typeface="Twentieth Century"/>
              </a:rPr>
              <a:t> of </a:t>
            </a:r>
            <a:r>
              <a:rPr lang="cs-CZ" sz="1200" dirty="0" err="1">
                <a:solidFill>
                  <a:schemeClr val="dk1"/>
                </a:solidFill>
                <a:latin typeface="Twentieth Century"/>
                <a:ea typeface="Twentieth Century"/>
                <a:cs typeface="Twentieth Century"/>
                <a:sym typeface="Twentieth Century"/>
              </a:rPr>
              <a:t>health</a:t>
            </a:r>
            <a:r>
              <a:rPr lang="cs-CZ" sz="1200" dirty="0">
                <a:solidFill>
                  <a:schemeClr val="dk1"/>
                </a:solidFill>
                <a:latin typeface="Twentieth Century"/>
                <a:ea typeface="Twentieth Century"/>
                <a:cs typeface="Twentieth Century"/>
                <a:sym typeface="Twentieth Century"/>
              </a:rPr>
              <a:t> </a:t>
            </a:r>
            <a:r>
              <a:rPr lang="cs-CZ" sz="1200" dirty="0" err="1">
                <a:solidFill>
                  <a:schemeClr val="dk1"/>
                </a:solidFill>
                <a:latin typeface="Twentieth Century"/>
                <a:ea typeface="Twentieth Century"/>
                <a:cs typeface="Twentieth Century"/>
                <a:sym typeface="Twentieth Century"/>
              </a:rPr>
              <a:t>risks</a:t>
            </a:r>
            <a:r>
              <a:rPr lang="cs-CZ" sz="1200" dirty="0">
                <a:solidFill>
                  <a:schemeClr val="dk1"/>
                </a:solidFill>
                <a:latin typeface="Twentieth Century"/>
                <a:ea typeface="Twentieth Century"/>
                <a:cs typeface="Twentieth Century"/>
                <a:sym typeface="Twentieth Century"/>
              </a:rPr>
              <a:t>: </a:t>
            </a:r>
            <a:r>
              <a:rPr lang="cs-CZ" sz="1200" dirty="0" err="1">
                <a:solidFill>
                  <a:schemeClr val="dk1"/>
                </a:solidFill>
                <a:latin typeface="Twentieth Century"/>
                <a:ea typeface="Twentieth Century"/>
                <a:cs typeface="Twentieth Century"/>
                <a:sym typeface="Twentieth Century"/>
              </a:rPr>
              <a:t>global</a:t>
            </a:r>
            <a:r>
              <a:rPr lang="cs-CZ" sz="1200" dirty="0">
                <a:solidFill>
                  <a:schemeClr val="dk1"/>
                </a:solidFill>
                <a:latin typeface="Twentieth Century"/>
                <a:ea typeface="Twentieth Century"/>
                <a:cs typeface="Twentieth Century"/>
                <a:sym typeface="Twentieth Century"/>
              </a:rPr>
              <a:t> and </a:t>
            </a:r>
            <a:r>
              <a:rPr lang="cs-CZ" sz="1200" dirty="0" err="1">
                <a:solidFill>
                  <a:schemeClr val="dk1"/>
                </a:solidFill>
                <a:latin typeface="Twentieth Century"/>
                <a:ea typeface="Twentieth Century"/>
                <a:cs typeface="Twentieth Century"/>
                <a:sym typeface="Twentieth Century"/>
              </a:rPr>
              <a:t>regional</a:t>
            </a:r>
            <a:r>
              <a:rPr lang="cs-CZ" sz="1200" dirty="0">
                <a:solidFill>
                  <a:schemeClr val="dk1"/>
                </a:solidFill>
                <a:latin typeface="Twentieth Century"/>
                <a:ea typeface="Twentieth Century"/>
                <a:cs typeface="Twentieth Century"/>
                <a:sym typeface="Twentieth Century"/>
              </a:rPr>
              <a:t> </a:t>
            </a:r>
            <a:r>
              <a:rPr lang="cs-CZ" sz="1200" dirty="0" err="1">
                <a:solidFill>
                  <a:schemeClr val="dk1"/>
                </a:solidFill>
                <a:latin typeface="Twentieth Century"/>
                <a:ea typeface="Twentieth Century"/>
                <a:cs typeface="Twentieth Century"/>
                <a:sym typeface="Twentieth Century"/>
              </a:rPr>
              <a:t>burden</a:t>
            </a:r>
            <a:r>
              <a:rPr lang="cs-CZ" sz="1200" dirty="0">
                <a:solidFill>
                  <a:schemeClr val="dk1"/>
                </a:solidFill>
                <a:latin typeface="Twentieth Century"/>
                <a:ea typeface="Twentieth Century"/>
                <a:cs typeface="Twentieth Century"/>
                <a:sym typeface="Twentieth Century"/>
              </a:rPr>
              <a:t> of </a:t>
            </a:r>
            <a:r>
              <a:rPr lang="cs-CZ" sz="1200" dirty="0" err="1">
                <a:solidFill>
                  <a:schemeClr val="dk1"/>
                </a:solidFill>
                <a:latin typeface="Twentieth Century"/>
                <a:ea typeface="Twentieth Century"/>
                <a:cs typeface="Twentieth Century"/>
                <a:sym typeface="Twentieth Century"/>
              </a:rPr>
              <a:t>disease</a:t>
            </a:r>
            <a:r>
              <a:rPr lang="cs-CZ" sz="1200" dirty="0">
                <a:solidFill>
                  <a:schemeClr val="dk1"/>
                </a:solidFill>
                <a:latin typeface="Twentieth Century"/>
                <a:ea typeface="Twentieth Century"/>
                <a:cs typeface="Twentieth Century"/>
                <a:sym typeface="Twentieth Century"/>
              </a:rPr>
              <a:t> </a:t>
            </a:r>
            <a:r>
              <a:rPr lang="cs-CZ" sz="1200" dirty="0" err="1">
                <a:solidFill>
                  <a:schemeClr val="dk1"/>
                </a:solidFill>
                <a:latin typeface="Twentieth Century"/>
                <a:ea typeface="Twentieth Century"/>
                <a:cs typeface="Twentieth Century"/>
                <a:sym typeface="Twentieth Century"/>
              </a:rPr>
              <a:t>attributable</a:t>
            </a:r>
            <a:r>
              <a:rPr lang="cs-CZ" sz="1200" dirty="0">
                <a:solidFill>
                  <a:schemeClr val="dk1"/>
                </a:solidFill>
                <a:latin typeface="Twentieth Century"/>
                <a:ea typeface="Twentieth Century"/>
                <a:cs typeface="Twentieth Century"/>
                <a:sym typeface="Twentieth Century"/>
              </a:rPr>
              <a:t> to </a:t>
            </a:r>
            <a:r>
              <a:rPr lang="cs-CZ" sz="1200" dirty="0" err="1">
                <a:solidFill>
                  <a:schemeClr val="dk1"/>
                </a:solidFill>
                <a:latin typeface="Twentieth Century"/>
                <a:ea typeface="Twentieth Century"/>
                <a:cs typeface="Twentieth Century"/>
                <a:sym typeface="Twentieth Century"/>
              </a:rPr>
              <a:t>selected</a:t>
            </a:r>
            <a:r>
              <a:rPr lang="cs-CZ" sz="1200" dirty="0">
                <a:solidFill>
                  <a:schemeClr val="dk1"/>
                </a:solidFill>
                <a:latin typeface="Twentieth Century"/>
                <a:ea typeface="Twentieth Century"/>
                <a:cs typeface="Twentieth Century"/>
                <a:sym typeface="Twentieth Century"/>
              </a:rPr>
              <a:t> major risk </a:t>
            </a:r>
            <a:r>
              <a:rPr lang="cs-CZ" sz="1200" dirty="0" err="1">
                <a:solidFill>
                  <a:schemeClr val="dk1"/>
                </a:solidFill>
                <a:latin typeface="Twentieth Century"/>
                <a:ea typeface="Twentieth Century"/>
                <a:cs typeface="Twentieth Century"/>
                <a:sym typeface="Twentieth Century"/>
              </a:rPr>
              <a:t>factors</a:t>
            </a:r>
            <a:r>
              <a:rPr lang="cs-CZ" sz="1200" dirty="0">
                <a:solidFill>
                  <a:schemeClr val="dk1"/>
                </a:solidFill>
                <a:latin typeface="Twentieth Century"/>
                <a:ea typeface="Twentieth Century"/>
                <a:cs typeface="Twentieth Century"/>
                <a:sym typeface="Twentieth Century"/>
              </a:rPr>
              <a:t>.  </a:t>
            </a:r>
            <a:r>
              <a:rPr lang="cs-CZ" sz="1200" dirty="0" err="1">
                <a:solidFill>
                  <a:schemeClr val="dk1"/>
                </a:solidFill>
                <a:latin typeface="Twentieth Century"/>
                <a:ea typeface="Twentieth Century"/>
                <a:cs typeface="Twentieth Century"/>
                <a:sym typeface="Twentieth Century"/>
              </a:rPr>
              <a:t>Geneva</a:t>
            </a:r>
            <a:r>
              <a:rPr lang="cs-CZ" sz="1200" dirty="0">
                <a:solidFill>
                  <a:schemeClr val="dk1"/>
                </a:solidFill>
                <a:latin typeface="Twentieth Century"/>
                <a:ea typeface="Twentieth Century"/>
                <a:cs typeface="Twentieth Century"/>
                <a:sym typeface="Twentieth Century"/>
              </a:rPr>
              <a:t>, WHO: 1495-1542.</a:t>
            </a:r>
            <a:endParaRPr dirty="0"/>
          </a:p>
          <a:p>
            <a:pPr marL="0" marR="0" lvl="0" indent="0" algn="l" rtl="0">
              <a:spcBef>
                <a:spcPts val="0"/>
              </a:spcBef>
              <a:spcAft>
                <a:spcPts val="0"/>
              </a:spcAft>
              <a:buNone/>
            </a:pPr>
            <a:endParaRPr sz="1200" dirty="0">
              <a:solidFill>
                <a:schemeClr val="dk1"/>
              </a:solidFill>
              <a:latin typeface="Twentieth Century"/>
              <a:ea typeface="Twentieth Century"/>
              <a:cs typeface="Twentieth Century"/>
              <a:sym typeface="Twentieth Century"/>
            </a:endParaRPr>
          </a:p>
          <a:p>
            <a:pPr marL="0" marR="0" lvl="0" indent="0" algn="l" rtl="0">
              <a:spcBef>
                <a:spcPts val="0"/>
              </a:spcBef>
              <a:spcAft>
                <a:spcPts val="0"/>
              </a:spcAft>
              <a:buNone/>
            </a:pPr>
            <a:r>
              <a:rPr lang="cs-CZ" sz="1200" dirty="0">
                <a:solidFill>
                  <a:schemeClr val="dk1"/>
                </a:solidFill>
                <a:latin typeface="Twentieth Century"/>
                <a:ea typeface="Twentieth Century"/>
                <a:cs typeface="Twentieth Century"/>
                <a:sym typeface="Twentieth Century"/>
              </a:rPr>
              <a:t>Slide </a:t>
            </a:r>
            <a:r>
              <a:rPr lang="cs-CZ" sz="1200" dirty="0" err="1">
                <a:solidFill>
                  <a:schemeClr val="dk1"/>
                </a:solidFill>
                <a:latin typeface="Twentieth Century"/>
                <a:ea typeface="Twentieth Century"/>
                <a:cs typeface="Twentieth Century"/>
                <a:sym typeface="Twentieth Century"/>
              </a:rPr>
              <a:t>courtesy</a:t>
            </a:r>
            <a:r>
              <a:rPr lang="cs-CZ" sz="1200" dirty="0">
                <a:solidFill>
                  <a:schemeClr val="dk1"/>
                </a:solidFill>
                <a:latin typeface="Twentieth Century"/>
                <a:ea typeface="Twentieth Century"/>
                <a:cs typeface="Twentieth Century"/>
                <a:sym typeface="Twentieth Century"/>
              </a:rPr>
              <a:t> of Dr. Katarzyna Kordas</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9"/>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cs-CZ"/>
              <a:t>RECAPITULATION</a:t>
            </a:r>
            <a:endParaRPr/>
          </a:p>
        </p:txBody>
      </p:sp>
      <p:sp>
        <p:nvSpPr>
          <p:cNvPr id="359" name="Google Shape;359;p29"/>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Char char=" "/>
            </a:pPr>
            <a:r>
              <a:rPr lang="cs-CZ"/>
              <a:t>Write down three take home messages from the lecture </a:t>
            </a:r>
            <a:endParaRPr/>
          </a:p>
          <a:p>
            <a:pPr marL="91440" lvl="0" indent="-139700" algn="l" rtl="0">
              <a:lnSpc>
                <a:spcPct val="90000"/>
              </a:lnSpc>
              <a:spcBef>
                <a:spcPts val="1400"/>
              </a:spcBef>
              <a:spcAft>
                <a:spcPts val="0"/>
              </a:spcAft>
              <a:buSzPts val="2200"/>
              <a:buChar char=" "/>
            </a:pPr>
            <a:r>
              <a:rPr lang="cs-CZ"/>
              <a:t>1 take home message = 1 sticky note</a:t>
            </a:r>
            <a:endParaRPr/>
          </a:p>
          <a:p>
            <a:pPr marL="91440" lvl="0" indent="-139700" algn="l" rtl="0">
              <a:lnSpc>
                <a:spcPct val="90000"/>
              </a:lnSpc>
              <a:spcBef>
                <a:spcPts val="1400"/>
              </a:spcBef>
              <a:spcAft>
                <a:spcPts val="0"/>
              </a:spcAft>
              <a:buSzPts val="2200"/>
              <a:buChar char=" "/>
            </a:pPr>
            <a:r>
              <a:rPr lang="cs-CZ"/>
              <a:t>Put your sticky notes on the whiteboard</a:t>
            </a:r>
            <a:endParaRPr/>
          </a:p>
          <a:p>
            <a:pPr marL="91440" lvl="0" indent="0" algn="l" rtl="0">
              <a:lnSpc>
                <a:spcPct val="90000"/>
              </a:lnSpc>
              <a:spcBef>
                <a:spcPts val="1400"/>
              </a:spcBef>
              <a:spcAft>
                <a:spcPts val="0"/>
              </a:spcAft>
              <a:buSzPts val="22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0"/>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cs-CZ"/>
              <a:t>QUESTIONS?</a:t>
            </a:r>
            <a:endParaRPr/>
          </a:p>
        </p:txBody>
      </p:sp>
      <p:pic>
        <p:nvPicPr>
          <p:cNvPr id="365" name="Google Shape;365;p30" descr="60 Questions That Make You Think - Thought-Provoking Questions"/>
          <p:cNvPicPr preferRelativeResize="0">
            <a:picLocks noGrp="1"/>
          </p:cNvPicPr>
          <p:nvPr>
            <p:ph type="body" idx="1"/>
          </p:nvPr>
        </p:nvPicPr>
        <p:blipFill rotWithShape="1">
          <a:blip r:embed="rId3">
            <a:alphaModFix/>
          </a:blip>
          <a:srcRect/>
          <a:stretch/>
        </p:blipFill>
        <p:spPr>
          <a:xfrm>
            <a:off x="2848670" y="2286000"/>
            <a:ext cx="6070798" cy="4022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cs-CZ"/>
              <a:t>CLASS CONTENT </a:t>
            </a:r>
            <a:endParaRPr/>
          </a:p>
        </p:txBody>
      </p:sp>
      <p:sp>
        <p:nvSpPr>
          <p:cNvPr id="124" name="Google Shape;124;p4"/>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fontScale="77500" lnSpcReduction="20000"/>
          </a:bodyPr>
          <a:lstStyle/>
          <a:p>
            <a:pPr marL="457200" lvl="0" indent="-457200" algn="l" rtl="0">
              <a:lnSpc>
                <a:spcPct val="90000"/>
              </a:lnSpc>
              <a:spcBef>
                <a:spcPts val="0"/>
              </a:spcBef>
              <a:spcAft>
                <a:spcPts val="0"/>
              </a:spcAft>
              <a:buSzPct val="100000"/>
              <a:buFont typeface="Twentieth Century"/>
              <a:buAutoNum type="arabicPeriod"/>
            </a:pPr>
            <a:r>
              <a:rPr lang="cs-CZ" dirty="0" err="1"/>
              <a:t>Essential</a:t>
            </a:r>
            <a:r>
              <a:rPr lang="cs-CZ" dirty="0"/>
              <a:t> </a:t>
            </a:r>
            <a:r>
              <a:rPr lang="cs-CZ" dirty="0" err="1"/>
              <a:t>concepts</a:t>
            </a:r>
            <a:r>
              <a:rPr lang="cs-CZ" dirty="0"/>
              <a:t> in epidemiology and </a:t>
            </a:r>
            <a:r>
              <a:rPr lang="cs-CZ" dirty="0" err="1"/>
              <a:t>environmental</a:t>
            </a:r>
            <a:r>
              <a:rPr lang="cs-CZ" dirty="0"/>
              <a:t> </a:t>
            </a:r>
            <a:r>
              <a:rPr lang="cs-CZ" dirty="0" err="1"/>
              <a:t>health</a:t>
            </a:r>
            <a:endParaRPr dirty="0"/>
          </a:p>
          <a:p>
            <a:pPr marL="457200" lvl="0" indent="-457200" algn="l" rtl="0">
              <a:lnSpc>
                <a:spcPct val="90000"/>
              </a:lnSpc>
              <a:spcBef>
                <a:spcPts val="1400"/>
              </a:spcBef>
              <a:spcAft>
                <a:spcPts val="0"/>
              </a:spcAft>
              <a:buSzPct val="100000"/>
              <a:buFont typeface="Twentieth Century"/>
              <a:buAutoNum type="arabicPeriod"/>
            </a:pPr>
            <a:r>
              <a:rPr lang="cs-CZ" dirty="0" err="1"/>
              <a:t>Disease</a:t>
            </a:r>
            <a:r>
              <a:rPr lang="cs-CZ" dirty="0"/>
              <a:t> </a:t>
            </a:r>
            <a:r>
              <a:rPr lang="cs-CZ" dirty="0" err="1"/>
              <a:t>occurrence</a:t>
            </a:r>
            <a:r>
              <a:rPr lang="cs-CZ" dirty="0"/>
              <a:t> and </a:t>
            </a:r>
            <a:r>
              <a:rPr lang="cs-CZ" dirty="0" err="1"/>
              <a:t>determinants</a:t>
            </a:r>
            <a:r>
              <a:rPr lang="cs-CZ" dirty="0"/>
              <a:t> in </a:t>
            </a:r>
            <a:r>
              <a:rPr lang="cs-CZ" dirty="0" err="1"/>
              <a:t>populations</a:t>
            </a:r>
            <a:endParaRPr dirty="0"/>
          </a:p>
          <a:p>
            <a:pPr marL="457200" lvl="0" indent="-457200" algn="l" rtl="0">
              <a:lnSpc>
                <a:spcPct val="90000"/>
              </a:lnSpc>
              <a:spcBef>
                <a:spcPts val="1400"/>
              </a:spcBef>
              <a:spcAft>
                <a:spcPts val="0"/>
              </a:spcAft>
              <a:buSzPct val="100000"/>
              <a:buFont typeface="Twentieth Century"/>
              <a:buAutoNum type="arabicPeriod"/>
            </a:pPr>
            <a:r>
              <a:rPr lang="cs-CZ" dirty="0" err="1"/>
              <a:t>Measures</a:t>
            </a:r>
            <a:r>
              <a:rPr lang="cs-CZ" dirty="0"/>
              <a:t> of </a:t>
            </a:r>
            <a:r>
              <a:rPr lang="cs-CZ" dirty="0" err="1"/>
              <a:t>disease</a:t>
            </a:r>
            <a:r>
              <a:rPr lang="cs-CZ" dirty="0"/>
              <a:t> </a:t>
            </a:r>
            <a:r>
              <a:rPr lang="cs-CZ" dirty="0" err="1"/>
              <a:t>frequency</a:t>
            </a:r>
            <a:r>
              <a:rPr lang="cs-CZ" dirty="0"/>
              <a:t>, </a:t>
            </a:r>
            <a:r>
              <a:rPr lang="cs-CZ" dirty="0" err="1"/>
              <a:t>defining</a:t>
            </a:r>
            <a:r>
              <a:rPr lang="cs-CZ" dirty="0"/>
              <a:t> </a:t>
            </a:r>
            <a:r>
              <a:rPr lang="cs-CZ" dirty="0" err="1"/>
              <a:t>cases</a:t>
            </a:r>
            <a:endParaRPr dirty="0"/>
          </a:p>
          <a:p>
            <a:pPr marL="457200" lvl="0" indent="-457200" algn="l" rtl="0">
              <a:lnSpc>
                <a:spcPct val="90000"/>
              </a:lnSpc>
              <a:spcBef>
                <a:spcPts val="1400"/>
              </a:spcBef>
              <a:spcAft>
                <a:spcPts val="0"/>
              </a:spcAft>
              <a:buSzPct val="100000"/>
              <a:buFont typeface="Twentieth Century"/>
              <a:buAutoNum type="arabicPeriod"/>
            </a:pPr>
            <a:r>
              <a:rPr lang="cs-CZ" dirty="0" err="1"/>
              <a:t>The</a:t>
            </a:r>
            <a:r>
              <a:rPr lang="cs-CZ" dirty="0"/>
              <a:t> </a:t>
            </a:r>
            <a:r>
              <a:rPr lang="cs-CZ" dirty="0" err="1"/>
              <a:t>basics</a:t>
            </a:r>
            <a:r>
              <a:rPr lang="cs-CZ" dirty="0"/>
              <a:t> of </a:t>
            </a:r>
            <a:r>
              <a:rPr lang="cs-CZ" dirty="0" err="1"/>
              <a:t>quantitative</a:t>
            </a:r>
            <a:r>
              <a:rPr lang="cs-CZ" dirty="0"/>
              <a:t> </a:t>
            </a:r>
            <a:r>
              <a:rPr lang="cs-CZ" dirty="0" err="1"/>
              <a:t>methodology</a:t>
            </a:r>
            <a:endParaRPr dirty="0"/>
          </a:p>
          <a:p>
            <a:pPr marL="457200" lvl="0" indent="-457200" algn="l" rtl="0">
              <a:lnSpc>
                <a:spcPct val="90000"/>
              </a:lnSpc>
              <a:spcBef>
                <a:spcPts val="1400"/>
              </a:spcBef>
              <a:spcAft>
                <a:spcPts val="0"/>
              </a:spcAft>
              <a:buSzPct val="100000"/>
              <a:buFont typeface="Twentieth Century"/>
              <a:buAutoNum type="arabicPeriod"/>
            </a:pPr>
            <a:r>
              <a:rPr lang="cs-CZ" dirty="0" err="1"/>
              <a:t>Introduction</a:t>
            </a:r>
            <a:r>
              <a:rPr lang="cs-CZ" dirty="0"/>
              <a:t> to data </a:t>
            </a:r>
            <a:r>
              <a:rPr lang="cs-CZ" dirty="0" err="1"/>
              <a:t>analysis</a:t>
            </a:r>
            <a:r>
              <a:rPr lang="cs-CZ" dirty="0"/>
              <a:t>, </a:t>
            </a:r>
            <a:r>
              <a:rPr lang="cs-CZ" dirty="0" err="1"/>
              <a:t>sources</a:t>
            </a:r>
            <a:r>
              <a:rPr lang="cs-CZ" dirty="0"/>
              <a:t> of data</a:t>
            </a:r>
            <a:endParaRPr dirty="0"/>
          </a:p>
          <a:p>
            <a:pPr marL="457200" lvl="0" indent="-457200" algn="l" rtl="0">
              <a:lnSpc>
                <a:spcPct val="90000"/>
              </a:lnSpc>
              <a:spcBef>
                <a:spcPts val="1400"/>
              </a:spcBef>
              <a:spcAft>
                <a:spcPts val="0"/>
              </a:spcAft>
              <a:buSzPct val="100000"/>
              <a:buFont typeface="Twentieth Century"/>
              <a:buAutoNum type="arabicPeriod"/>
            </a:pPr>
            <a:r>
              <a:rPr lang="cs-CZ" dirty="0" err="1"/>
              <a:t>Measures</a:t>
            </a:r>
            <a:r>
              <a:rPr lang="cs-CZ" dirty="0"/>
              <a:t> of </a:t>
            </a:r>
            <a:r>
              <a:rPr lang="cs-CZ" dirty="0" err="1"/>
              <a:t>association</a:t>
            </a:r>
            <a:r>
              <a:rPr lang="cs-CZ" dirty="0"/>
              <a:t> and </a:t>
            </a:r>
            <a:r>
              <a:rPr lang="cs-CZ" dirty="0" err="1"/>
              <a:t>effect</a:t>
            </a:r>
            <a:endParaRPr dirty="0"/>
          </a:p>
          <a:p>
            <a:pPr marL="457200" lvl="0" indent="-457200" algn="l" rtl="0">
              <a:lnSpc>
                <a:spcPct val="90000"/>
              </a:lnSpc>
              <a:spcBef>
                <a:spcPts val="1400"/>
              </a:spcBef>
              <a:spcAft>
                <a:spcPts val="0"/>
              </a:spcAft>
              <a:buSzPct val="100000"/>
              <a:buFont typeface="Twentieth Century"/>
              <a:buAutoNum type="arabicPeriod"/>
            </a:pPr>
            <a:r>
              <a:rPr lang="cs-CZ" dirty="0"/>
              <a:t>Study </a:t>
            </a:r>
            <a:r>
              <a:rPr lang="cs-CZ" dirty="0" err="1"/>
              <a:t>designs</a:t>
            </a:r>
            <a:r>
              <a:rPr lang="cs-CZ" dirty="0"/>
              <a:t> in epidemiology</a:t>
            </a:r>
            <a:endParaRPr dirty="0"/>
          </a:p>
          <a:p>
            <a:pPr marL="457200" lvl="0" indent="-457200" algn="l" rtl="0">
              <a:lnSpc>
                <a:spcPct val="90000"/>
              </a:lnSpc>
              <a:spcBef>
                <a:spcPts val="1400"/>
              </a:spcBef>
              <a:spcAft>
                <a:spcPts val="0"/>
              </a:spcAft>
              <a:buSzPct val="100000"/>
              <a:buFont typeface="Twentieth Century"/>
              <a:buAutoNum type="arabicPeriod"/>
            </a:pPr>
            <a:r>
              <a:rPr lang="cs-CZ" dirty="0" err="1"/>
              <a:t>Confounding</a:t>
            </a:r>
            <a:r>
              <a:rPr lang="cs-CZ" dirty="0"/>
              <a:t>, </a:t>
            </a:r>
            <a:r>
              <a:rPr lang="cs-CZ" dirty="0" err="1"/>
              <a:t>effect</a:t>
            </a:r>
            <a:r>
              <a:rPr lang="cs-CZ" dirty="0"/>
              <a:t> </a:t>
            </a:r>
            <a:r>
              <a:rPr lang="cs-CZ" dirty="0" err="1"/>
              <a:t>modification</a:t>
            </a:r>
            <a:r>
              <a:rPr lang="cs-CZ" dirty="0"/>
              <a:t>, and </a:t>
            </a:r>
            <a:r>
              <a:rPr lang="cs-CZ" dirty="0" err="1"/>
              <a:t>bias</a:t>
            </a:r>
            <a:r>
              <a:rPr lang="cs-CZ" dirty="0"/>
              <a:t> in epidemiology </a:t>
            </a:r>
            <a:r>
              <a:rPr lang="cs-CZ" dirty="0" err="1"/>
              <a:t>studies</a:t>
            </a:r>
            <a:endParaRPr dirty="0"/>
          </a:p>
          <a:p>
            <a:pPr marL="457200" lvl="0" indent="-457200" algn="l" rtl="0">
              <a:lnSpc>
                <a:spcPct val="90000"/>
              </a:lnSpc>
              <a:spcBef>
                <a:spcPts val="1400"/>
              </a:spcBef>
              <a:spcAft>
                <a:spcPts val="0"/>
              </a:spcAft>
              <a:buSzPct val="100000"/>
              <a:buFont typeface="Twentieth Century"/>
              <a:buAutoNum type="arabicPeriod"/>
            </a:pPr>
            <a:r>
              <a:rPr lang="cs-CZ" dirty="0" err="1"/>
              <a:t>Critical</a:t>
            </a:r>
            <a:r>
              <a:rPr lang="cs-CZ" dirty="0"/>
              <a:t> </a:t>
            </a:r>
            <a:r>
              <a:rPr lang="cs-CZ" dirty="0" err="1"/>
              <a:t>evaluation</a:t>
            </a:r>
            <a:r>
              <a:rPr lang="cs-CZ" dirty="0"/>
              <a:t> of </a:t>
            </a:r>
            <a:r>
              <a:rPr lang="cs-CZ" dirty="0" err="1"/>
              <a:t>research</a:t>
            </a:r>
            <a:r>
              <a:rPr lang="cs-CZ" dirty="0"/>
              <a:t> </a:t>
            </a:r>
            <a:r>
              <a:rPr lang="cs-CZ" dirty="0" err="1"/>
              <a:t>studies</a:t>
            </a:r>
            <a:endParaRPr dirty="0"/>
          </a:p>
          <a:p>
            <a:pPr marL="457200" lvl="0" indent="-457200" algn="l" rtl="0">
              <a:lnSpc>
                <a:spcPct val="90000"/>
              </a:lnSpc>
              <a:spcBef>
                <a:spcPts val="1400"/>
              </a:spcBef>
              <a:spcAft>
                <a:spcPts val="0"/>
              </a:spcAft>
              <a:buSzPct val="100000"/>
              <a:buFont typeface="Twentieth Century"/>
              <a:buAutoNum type="arabicPeriod"/>
            </a:pPr>
            <a:r>
              <a:rPr lang="cs-CZ" dirty="0" err="1"/>
              <a:t>Ethical</a:t>
            </a:r>
            <a:r>
              <a:rPr lang="cs-CZ" dirty="0"/>
              <a:t> </a:t>
            </a:r>
            <a:r>
              <a:rPr lang="cs-CZ" dirty="0" err="1"/>
              <a:t>considerations</a:t>
            </a:r>
            <a:r>
              <a:rPr lang="cs-CZ" dirty="0"/>
              <a:t> in epidemiology </a:t>
            </a:r>
            <a:r>
              <a:rPr lang="cs-CZ" dirty="0" err="1"/>
              <a:t>research</a:t>
            </a:r>
            <a:r>
              <a:rPr lang="cs-CZ" dirty="0"/>
              <a:t> and </a:t>
            </a:r>
            <a:r>
              <a:rPr lang="cs-CZ" dirty="0" err="1"/>
              <a:t>practice</a:t>
            </a:r>
            <a:endParaRPr dirty="0"/>
          </a:p>
          <a:p>
            <a:pPr marL="457200" lvl="0" indent="-457200" algn="l" rtl="0">
              <a:lnSpc>
                <a:spcPct val="90000"/>
              </a:lnSpc>
              <a:spcBef>
                <a:spcPts val="1400"/>
              </a:spcBef>
              <a:spcAft>
                <a:spcPts val="0"/>
              </a:spcAft>
              <a:buSzPct val="100000"/>
              <a:buFont typeface="Twentieth Century"/>
              <a:buAutoNum type="arabicPeriod"/>
            </a:pPr>
            <a:r>
              <a:rPr lang="cs-CZ" dirty="0" err="1"/>
              <a:t>Translating</a:t>
            </a:r>
            <a:r>
              <a:rPr lang="cs-CZ" dirty="0"/>
              <a:t> science </a:t>
            </a:r>
            <a:r>
              <a:rPr lang="cs-CZ" dirty="0" err="1"/>
              <a:t>into</a:t>
            </a:r>
            <a:r>
              <a:rPr lang="cs-CZ" dirty="0"/>
              <a:t> </a:t>
            </a:r>
            <a:r>
              <a:rPr lang="cs-CZ" dirty="0" err="1"/>
              <a:t>practice</a:t>
            </a:r>
            <a:endParaRPr dirty="0"/>
          </a:p>
          <a:p>
            <a:pPr marL="457200" lvl="0" indent="-348932" algn="l" rtl="0">
              <a:lnSpc>
                <a:spcPct val="90000"/>
              </a:lnSpc>
              <a:spcBef>
                <a:spcPts val="1400"/>
              </a:spcBef>
              <a:spcAft>
                <a:spcPts val="0"/>
              </a:spcAft>
              <a:buSzPct val="100000"/>
              <a:buFont typeface="Twentieth Century"/>
              <a:buNone/>
            </a:pPr>
            <a:endParaRPr dirty="0"/>
          </a:p>
          <a:p>
            <a:pPr marL="91440" lvl="0" indent="0" algn="l" rtl="0">
              <a:lnSpc>
                <a:spcPct val="90000"/>
              </a:lnSpc>
              <a:spcBef>
                <a:spcPts val="1400"/>
              </a:spcBef>
              <a:spcAft>
                <a:spcPts val="0"/>
              </a:spcAft>
              <a:buSzPct val="10000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5"/>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cs-CZ"/>
              <a:t>INSTRUCTORS</a:t>
            </a:r>
            <a:endParaRPr/>
          </a:p>
        </p:txBody>
      </p:sp>
      <p:pic>
        <p:nvPicPr>
          <p:cNvPr id="130" name="Google Shape;130;p5" descr="Obsah obrázku Lidská tvář, osoba, Čelo, Brada&#10;&#10;Popis byl vytvořen automaticky"/>
          <p:cNvPicPr preferRelativeResize="0">
            <a:picLocks noGrp="1"/>
          </p:cNvPicPr>
          <p:nvPr>
            <p:ph type="body" idx="1"/>
          </p:nvPr>
        </p:nvPicPr>
        <p:blipFill rotWithShape="1">
          <a:blip r:embed="rId3">
            <a:alphaModFix/>
          </a:blip>
          <a:srcRect/>
          <a:stretch/>
        </p:blipFill>
        <p:spPr>
          <a:xfrm>
            <a:off x="764508" y="1898019"/>
            <a:ext cx="1666154" cy="2022439"/>
          </a:xfrm>
          <a:prstGeom prst="rect">
            <a:avLst/>
          </a:prstGeom>
          <a:noFill/>
          <a:ln>
            <a:noFill/>
          </a:ln>
        </p:spPr>
      </p:pic>
      <p:pic>
        <p:nvPicPr>
          <p:cNvPr id="131" name="Google Shape;131;p5" descr="Obsah obrázku Lidská tvář, osoba, úsměv, ret&#10;&#10;Popis byl vytvořen automaticky"/>
          <p:cNvPicPr preferRelativeResize="0"/>
          <p:nvPr/>
        </p:nvPicPr>
        <p:blipFill rotWithShape="1">
          <a:blip r:embed="rId4">
            <a:alphaModFix/>
          </a:blip>
          <a:srcRect/>
          <a:stretch/>
        </p:blipFill>
        <p:spPr>
          <a:xfrm>
            <a:off x="2170035" y="4489688"/>
            <a:ext cx="1727333" cy="2096701"/>
          </a:xfrm>
          <a:prstGeom prst="rect">
            <a:avLst/>
          </a:prstGeom>
          <a:noFill/>
          <a:ln>
            <a:noFill/>
          </a:ln>
        </p:spPr>
      </p:pic>
      <p:pic>
        <p:nvPicPr>
          <p:cNvPr id="132" name="Google Shape;132;p5" descr="Obsah obrázku osoba, Lidská tvář, oblečení, muž&#10;&#10;Popis byl vytvořen automaticky"/>
          <p:cNvPicPr preferRelativeResize="0"/>
          <p:nvPr/>
        </p:nvPicPr>
        <p:blipFill rotWithShape="1">
          <a:blip r:embed="rId5">
            <a:alphaModFix/>
          </a:blip>
          <a:srcRect/>
          <a:stretch/>
        </p:blipFill>
        <p:spPr>
          <a:xfrm>
            <a:off x="5867989" y="1030608"/>
            <a:ext cx="1727333" cy="2018961"/>
          </a:xfrm>
          <a:prstGeom prst="rect">
            <a:avLst/>
          </a:prstGeom>
          <a:noFill/>
          <a:ln>
            <a:noFill/>
          </a:ln>
        </p:spPr>
      </p:pic>
      <p:pic>
        <p:nvPicPr>
          <p:cNvPr id="133" name="Google Shape;133;p5"/>
          <p:cNvPicPr preferRelativeResize="0"/>
          <p:nvPr/>
        </p:nvPicPr>
        <p:blipFill rotWithShape="1">
          <a:blip r:embed="rId6">
            <a:alphaModFix/>
          </a:blip>
          <a:srcRect/>
          <a:stretch/>
        </p:blipFill>
        <p:spPr>
          <a:xfrm flipH="1">
            <a:off x="9096546" y="1170940"/>
            <a:ext cx="1738298" cy="1738298"/>
          </a:xfrm>
          <a:prstGeom prst="rect">
            <a:avLst/>
          </a:prstGeom>
          <a:noFill/>
          <a:ln>
            <a:noFill/>
          </a:ln>
        </p:spPr>
      </p:pic>
      <p:pic>
        <p:nvPicPr>
          <p:cNvPr id="135" name="Google Shape;135;p5" descr="Obsah obrázku Lidská tvář, osoba, oblečení, úsměv&#10;&#10;Popis byl vytvořen automaticky"/>
          <p:cNvPicPr preferRelativeResize="0"/>
          <p:nvPr/>
        </p:nvPicPr>
        <p:blipFill rotWithShape="1">
          <a:blip r:embed="rId7">
            <a:alphaModFix/>
          </a:blip>
          <a:srcRect/>
          <a:stretch/>
        </p:blipFill>
        <p:spPr>
          <a:xfrm>
            <a:off x="5311400" y="4131278"/>
            <a:ext cx="2110140" cy="1406760"/>
          </a:xfrm>
          <a:prstGeom prst="rect">
            <a:avLst/>
          </a:prstGeom>
          <a:noFill/>
          <a:ln>
            <a:noFill/>
          </a:ln>
        </p:spPr>
      </p:pic>
      <p:pic>
        <p:nvPicPr>
          <p:cNvPr id="136" name="Google Shape;136;p5" descr="Obsah obrázku osoba, Lidská tvář, Brada, obočí&#10;&#10;Popis byl vytvořen automaticky"/>
          <p:cNvPicPr preferRelativeResize="0"/>
          <p:nvPr/>
        </p:nvPicPr>
        <p:blipFill rotWithShape="1">
          <a:blip r:embed="rId8">
            <a:alphaModFix/>
          </a:blip>
          <a:srcRect/>
          <a:stretch/>
        </p:blipFill>
        <p:spPr>
          <a:xfrm>
            <a:off x="3303360" y="1647707"/>
            <a:ext cx="1623213" cy="1970316"/>
          </a:xfrm>
          <a:prstGeom prst="rect">
            <a:avLst/>
          </a:prstGeom>
          <a:noFill/>
          <a:ln>
            <a:noFill/>
          </a:ln>
        </p:spPr>
      </p:pic>
      <p:sp>
        <p:nvSpPr>
          <p:cNvPr id="137" name="Google Shape;137;p5"/>
          <p:cNvSpPr txBox="1"/>
          <p:nvPr/>
        </p:nvSpPr>
        <p:spPr>
          <a:xfrm>
            <a:off x="895252" y="3920458"/>
            <a:ext cx="173896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800" b="0" i="0" u="none" strike="noStrike" cap="none">
                <a:solidFill>
                  <a:schemeClr val="dk1"/>
                </a:solidFill>
                <a:latin typeface="Twentieth Century"/>
                <a:ea typeface="Twentieth Century"/>
                <a:cs typeface="Twentieth Century"/>
                <a:sym typeface="Twentieth Century"/>
              </a:rPr>
              <a:t>Albert Kšiňan</a:t>
            </a:r>
            <a:endParaRPr sz="1800">
              <a:solidFill>
                <a:schemeClr val="dk1"/>
              </a:solidFill>
              <a:latin typeface="Twentieth Century"/>
              <a:ea typeface="Twentieth Century"/>
              <a:cs typeface="Twentieth Century"/>
              <a:sym typeface="Twentieth Century"/>
            </a:endParaRPr>
          </a:p>
        </p:txBody>
      </p:sp>
      <p:sp>
        <p:nvSpPr>
          <p:cNvPr id="138" name="Google Shape;138;p5"/>
          <p:cNvSpPr txBox="1"/>
          <p:nvPr/>
        </p:nvSpPr>
        <p:spPr>
          <a:xfrm>
            <a:off x="3386928" y="3642846"/>
            <a:ext cx="14560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800">
                <a:solidFill>
                  <a:schemeClr val="dk1"/>
                </a:solidFill>
                <a:latin typeface="Twentieth Century"/>
                <a:ea typeface="Twentieth Century"/>
                <a:cs typeface="Twentieth Century"/>
                <a:sym typeface="Twentieth Century"/>
              </a:rPr>
              <a:t>Daniel Szabó</a:t>
            </a:r>
            <a:endParaRPr sz="1800">
              <a:solidFill>
                <a:schemeClr val="dk1"/>
              </a:solidFill>
              <a:latin typeface="Twentieth Century"/>
              <a:ea typeface="Twentieth Century"/>
              <a:cs typeface="Twentieth Century"/>
              <a:sym typeface="Twentieth Century"/>
            </a:endParaRPr>
          </a:p>
        </p:txBody>
      </p:sp>
      <p:sp>
        <p:nvSpPr>
          <p:cNvPr id="139" name="Google Shape;139;p5"/>
          <p:cNvSpPr txBox="1"/>
          <p:nvPr/>
        </p:nvSpPr>
        <p:spPr>
          <a:xfrm>
            <a:off x="1053020" y="5109753"/>
            <a:ext cx="95507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800">
                <a:solidFill>
                  <a:schemeClr val="dk1"/>
                </a:solidFill>
                <a:latin typeface="Twentieth Century"/>
                <a:ea typeface="Twentieth Century"/>
                <a:cs typeface="Twentieth Century"/>
                <a:sym typeface="Twentieth Century"/>
              </a:rPr>
              <a:t>Andrea Dalecká</a:t>
            </a:r>
            <a:endParaRPr sz="1800">
              <a:solidFill>
                <a:schemeClr val="dk1"/>
              </a:solidFill>
              <a:latin typeface="Twentieth Century"/>
              <a:ea typeface="Twentieth Century"/>
              <a:cs typeface="Twentieth Century"/>
              <a:sym typeface="Twentieth Century"/>
            </a:endParaRPr>
          </a:p>
        </p:txBody>
      </p:sp>
      <p:sp>
        <p:nvSpPr>
          <p:cNvPr id="140" name="Google Shape;140;p5"/>
          <p:cNvSpPr txBox="1"/>
          <p:nvPr/>
        </p:nvSpPr>
        <p:spPr>
          <a:xfrm>
            <a:off x="5638431" y="5538038"/>
            <a:ext cx="182126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800" dirty="0">
                <a:solidFill>
                  <a:schemeClr val="dk1"/>
                </a:solidFill>
                <a:latin typeface="Twentieth Century"/>
                <a:ea typeface="Twentieth Century"/>
                <a:cs typeface="Twentieth Century"/>
                <a:sym typeface="Twentieth Century"/>
              </a:rPr>
              <a:t>Hynek Pikhart</a:t>
            </a:r>
            <a:endParaRPr sz="1800" dirty="0">
              <a:solidFill>
                <a:schemeClr val="dk1"/>
              </a:solidFill>
              <a:latin typeface="Twentieth Century"/>
              <a:ea typeface="Twentieth Century"/>
              <a:cs typeface="Twentieth Century"/>
              <a:sym typeface="Twentieth Century"/>
            </a:endParaRPr>
          </a:p>
        </p:txBody>
      </p:sp>
      <p:sp>
        <p:nvSpPr>
          <p:cNvPr id="141" name="Google Shape;141;p5"/>
          <p:cNvSpPr txBox="1"/>
          <p:nvPr/>
        </p:nvSpPr>
        <p:spPr>
          <a:xfrm>
            <a:off x="6003617" y="3073379"/>
            <a:ext cx="14560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800">
                <a:solidFill>
                  <a:schemeClr val="dk1"/>
                </a:solidFill>
                <a:latin typeface="Twentieth Century"/>
                <a:ea typeface="Twentieth Century"/>
                <a:cs typeface="Twentieth Century"/>
                <a:sym typeface="Twentieth Century"/>
              </a:rPr>
              <a:t>Martin Bobák</a:t>
            </a:r>
            <a:endParaRPr sz="1800">
              <a:solidFill>
                <a:schemeClr val="dk1"/>
              </a:solidFill>
              <a:latin typeface="Twentieth Century"/>
              <a:ea typeface="Twentieth Century"/>
              <a:cs typeface="Twentieth Century"/>
              <a:sym typeface="Twentieth Century"/>
            </a:endParaRPr>
          </a:p>
        </p:txBody>
      </p:sp>
      <p:sp>
        <p:nvSpPr>
          <p:cNvPr id="143" name="Google Shape;143;p5"/>
          <p:cNvSpPr txBox="1"/>
          <p:nvPr/>
        </p:nvSpPr>
        <p:spPr>
          <a:xfrm>
            <a:off x="9135216" y="3024741"/>
            <a:ext cx="172733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800">
                <a:solidFill>
                  <a:schemeClr val="dk1"/>
                </a:solidFill>
                <a:latin typeface="Twentieth Century"/>
                <a:ea typeface="Twentieth Century"/>
                <a:cs typeface="Twentieth Century"/>
                <a:sym typeface="Twentieth Century"/>
              </a:rPr>
              <a:t>Anna Bartošková</a:t>
            </a:r>
            <a:endParaRPr sz="1800">
              <a:solidFill>
                <a:schemeClr val="dk1"/>
              </a:solidFill>
              <a:latin typeface="Twentieth Century"/>
              <a:ea typeface="Twentieth Century"/>
              <a:cs typeface="Twentieth Century"/>
              <a:sym typeface="Twentieth Century"/>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6"/>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0000"/>
              </a:lnSpc>
              <a:spcBef>
                <a:spcPts val="0"/>
              </a:spcBef>
              <a:spcAft>
                <a:spcPts val="0"/>
              </a:spcAft>
              <a:buClr>
                <a:srgbClr val="0C0C0C"/>
              </a:buClr>
              <a:buSzPts val="5000"/>
              <a:buFont typeface="Twentieth Century"/>
              <a:buNone/>
            </a:pPr>
            <a:r>
              <a:rPr lang="cs-CZ"/>
              <a:t>WHAT IS EPIDEMIOLOGY?</a:t>
            </a:r>
            <a:br>
              <a:rPr lang="cs-CZ"/>
            </a:br>
            <a:r>
              <a:rPr lang="cs-CZ"/>
              <a:t>WHAT DOES AN EPIDEMIOLOGIST DO?</a:t>
            </a:r>
            <a:endParaRPr/>
          </a:p>
        </p:txBody>
      </p:sp>
      <p:sp>
        <p:nvSpPr>
          <p:cNvPr id="150" name="Google Shape;150;p6"/>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Char char=" "/>
            </a:pPr>
            <a:r>
              <a:rPr lang="cs-CZ" dirty="0" err="1"/>
              <a:t>Write</a:t>
            </a:r>
            <a:r>
              <a:rPr lang="cs-CZ" dirty="0"/>
              <a:t> </a:t>
            </a:r>
            <a:r>
              <a:rPr lang="cs-CZ" dirty="0" err="1"/>
              <a:t>down</a:t>
            </a:r>
            <a:r>
              <a:rPr lang="cs-CZ" dirty="0"/>
              <a:t> </a:t>
            </a:r>
            <a:r>
              <a:rPr lang="cs-CZ" dirty="0" err="1"/>
              <a:t>first</a:t>
            </a:r>
            <a:r>
              <a:rPr lang="cs-CZ" dirty="0"/>
              <a:t> </a:t>
            </a:r>
            <a:r>
              <a:rPr lang="cs-CZ" dirty="0" err="1"/>
              <a:t>three</a:t>
            </a:r>
            <a:r>
              <a:rPr lang="cs-CZ" dirty="0"/>
              <a:t> </a:t>
            </a:r>
            <a:r>
              <a:rPr lang="cs-CZ" dirty="0" err="1"/>
              <a:t>things</a:t>
            </a:r>
            <a:r>
              <a:rPr lang="cs-CZ" dirty="0"/>
              <a:t> </a:t>
            </a:r>
            <a:r>
              <a:rPr lang="cs-CZ" dirty="0" err="1"/>
              <a:t>that</a:t>
            </a:r>
            <a:r>
              <a:rPr lang="cs-CZ" dirty="0"/>
              <a:t> </a:t>
            </a:r>
            <a:r>
              <a:rPr lang="cs-CZ" dirty="0" err="1"/>
              <a:t>come</a:t>
            </a:r>
            <a:r>
              <a:rPr lang="cs-CZ" dirty="0"/>
              <a:t> to </a:t>
            </a:r>
            <a:r>
              <a:rPr lang="cs-CZ" dirty="0" err="1"/>
              <a:t>your</a:t>
            </a:r>
            <a:r>
              <a:rPr lang="cs-CZ" dirty="0"/>
              <a:t> mind</a:t>
            </a:r>
            <a:endParaRPr dirty="0"/>
          </a:p>
          <a:p>
            <a:pPr marL="91440" lvl="0" indent="-139700" algn="l" rtl="0">
              <a:lnSpc>
                <a:spcPct val="90000"/>
              </a:lnSpc>
              <a:spcBef>
                <a:spcPts val="1400"/>
              </a:spcBef>
              <a:spcAft>
                <a:spcPts val="0"/>
              </a:spcAft>
              <a:buSzPts val="2200"/>
              <a:buChar char=" "/>
            </a:pPr>
            <a:r>
              <a:rPr lang="cs-CZ" dirty="0"/>
              <a:t>1 idea = 1 </a:t>
            </a:r>
            <a:r>
              <a:rPr lang="cs-CZ" dirty="0" err="1"/>
              <a:t>sticky</a:t>
            </a:r>
            <a:r>
              <a:rPr lang="cs-CZ" dirty="0"/>
              <a:t> </a:t>
            </a:r>
            <a:r>
              <a:rPr lang="cs-CZ" dirty="0" err="1"/>
              <a:t>note</a:t>
            </a:r>
            <a:endParaRPr dirty="0"/>
          </a:p>
          <a:p>
            <a:pPr marL="91440" lvl="0" indent="-139700" algn="l" rtl="0">
              <a:lnSpc>
                <a:spcPct val="90000"/>
              </a:lnSpc>
              <a:spcBef>
                <a:spcPts val="1400"/>
              </a:spcBef>
              <a:spcAft>
                <a:spcPts val="0"/>
              </a:spcAft>
              <a:buSzPts val="2200"/>
              <a:buChar char=" "/>
            </a:pPr>
            <a:r>
              <a:rPr lang="cs-CZ" dirty="0" err="1"/>
              <a:t>Put</a:t>
            </a:r>
            <a:r>
              <a:rPr lang="cs-CZ" dirty="0"/>
              <a:t> </a:t>
            </a:r>
            <a:r>
              <a:rPr lang="cs-CZ" dirty="0" err="1"/>
              <a:t>your</a:t>
            </a:r>
            <a:r>
              <a:rPr lang="cs-CZ" dirty="0"/>
              <a:t> </a:t>
            </a:r>
            <a:r>
              <a:rPr lang="cs-CZ" dirty="0" err="1"/>
              <a:t>sticky</a:t>
            </a:r>
            <a:r>
              <a:rPr lang="cs-CZ" dirty="0"/>
              <a:t> notes on </a:t>
            </a:r>
            <a:r>
              <a:rPr lang="cs-CZ" dirty="0" err="1"/>
              <a:t>the</a:t>
            </a:r>
            <a:r>
              <a:rPr lang="cs-CZ" dirty="0"/>
              <a:t> </a:t>
            </a:r>
            <a:r>
              <a:rPr lang="cs-CZ" dirty="0" err="1"/>
              <a:t>whiteboard</a:t>
            </a:r>
            <a:endParaRPr dirty="0"/>
          </a:p>
          <a:p>
            <a:pPr marL="91440" lvl="0" indent="0" algn="ctr" rtl="0">
              <a:lnSpc>
                <a:spcPct val="90000"/>
              </a:lnSpc>
              <a:spcBef>
                <a:spcPts val="1400"/>
              </a:spcBef>
              <a:spcAft>
                <a:spcPts val="0"/>
              </a:spcAft>
              <a:buSzPts val="2200"/>
              <a:buNone/>
            </a:pPr>
            <a:endParaRPr dirty="0"/>
          </a:p>
          <a:p>
            <a:pPr marL="91440" lvl="0" indent="0" algn="ctr" rtl="0">
              <a:lnSpc>
                <a:spcPct val="90000"/>
              </a:lnSpc>
              <a:spcBef>
                <a:spcPts val="1400"/>
              </a:spcBef>
              <a:spcAft>
                <a:spcPts val="0"/>
              </a:spcAft>
              <a:buSzPts val="220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pic>
        <p:nvPicPr>
          <p:cNvPr id="157" name="Google Shape;157;p7" descr="pie chart made of people to represent epidemiology"/>
          <p:cNvPicPr preferRelativeResize="0"/>
          <p:nvPr/>
        </p:nvPicPr>
        <p:blipFill rotWithShape="1">
          <a:blip r:embed="rId3">
            <a:alphaModFix/>
          </a:blip>
          <a:srcRect t="20219" r="9091" b="28645"/>
          <a:stretch/>
        </p:blipFill>
        <p:spPr>
          <a:xfrm>
            <a:off x="20" y="10"/>
            <a:ext cx="12191980" cy="6857990"/>
          </a:xfrm>
          <a:prstGeom prst="rect">
            <a:avLst/>
          </a:prstGeom>
          <a:noFill/>
          <a:ln>
            <a:noFill/>
          </a:ln>
        </p:spPr>
      </p:pic>
      <p:sp>
        <p:nvSpPr>
          <p:cNvPr id="158" name="Google Shape;158;p7"/>
          <p:cNvSpPr/>
          <p:nvPr/>
        </p:nvSpPr>
        <p:spPr>
          <a:xfrm>
            <a:off x="-1" y="0"/>
            <a:ext cx="7552265" cy="6858000"/>
          </a:xfrm>
          <a:prstGeom prst="rect">
            <a:avLst/>
          </a:prstGeom>
          <a:solidFill>
            <a:srgbClr val="FFFFFF">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159" name="Google Shape;159;p7"/>
          <p:cNvSpPr txBox="1">
            <a:spLocks noGrp="1"/>
          </p:cNvSpPr>
          <p:nvPr>
            <p:ph type="title"/>
          </p:nvPr>
        </p:nvSpPr>
        <p:spPr>
          <a:xfrm>
            <a:off x="1024128" y="585216"/>
            <a:ext cx="6066816"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00000"/>
              </a:buClr>
              <a:buSzPts val="5000"/>
              <a:buFont typeface="Twentieth Century"/>
              <a:buNone/>
            </a:pPr>
            <a:r>
              <a:rPr lang="cs-CZ">
                <a:solidFill>
                  <a:srgbClr val="000000"/>
                </a:solidFill>
              </a:rPr>
              <a:t>WHAT IS EPIDEMIOLOGY?</a:t>
            </a:r>
            <a:endParaRPr>
              <a:solidFill>
                <a:srgbClr val="000000"/>
              </a:solidFill>
            </a:endParaRPr>
          </a:p>
        </p:txBody>
      </p:sp>
      <p:cxnSp>
        <p:nvCxnSpPr>
          <p:cNvPr id="160" name="Google Shape;160;p7"/>
          <p:cNvCxnSpPr/>
          <p:nvPr/>
        </p:nvCxnSpPr>
        <p:spPr>
          <a:xfrm rot="10800000">
            <a:off x="762000" y="826324"/>
            <a:ext cx="0" cy="914400"/>
          </a:xfrm>
          <a:prstGeom prst="straightConnector1">
            <a:avLst/>
          </a:prstGeom>
          <a:noFill/>
          <a:ln w="19050" cap="flat" cmpd="sng">
            <a:solidFill>
              <a:schemeClr val="accent1"/>
            </a:solidFill>
            <a:prstDash val="solid"/>
            <a:round/>
            <a:headEnd type="none" w="sm" len="sm"/>
            <a:tailEnd type="none" w="sm" len="sm"/>
          </a:ln>
        </p:spPr>
      </p:cxnSp>
      <p:sp>
        <p:nvSpPr>
          <p:cNvPr id="161" name="Google Shape;161;p7"/>
          <p:cNvSpPr txBox="1">
            <a:spLocks noGrp="1"/>
          </p:cNvSpPr>
          <p:nvPr>
            <p:ph type="body" idx="1"/>
          </p:nvPr>
        </p:nvSpPr>
        <p:spPr>
          <a:xfrm>
            <a:off x="1024128" y="2286000"/>
            <a:ext cx="6066816" cy="4023360"/>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Char char=" "/>
            </a:pPr>
            <a:r>
              <a:rPr lang="cs-CZ" dirty="0">
                <a:solidFill>
                  <a:srgbClr val="000000"/>
                </a:solidFill>
              </a:rPr>
              <a:t>Study of </a:t>
            </a:r>
            <a:r>
              <a:rPr lang="cs-CZ" b="1" dirty="0" err="1">
                <a:solidFill>
                  <a:srgbClr val="000000"/>
                </a:solidFill>
              </a:rPr>
              <a:t>health</a:t>
            </a:r>
            <a:r>
              <a:rPr lang="cs-CZ" dirty="0">
                <a:solidFill>
                  <a:srgbClr val="000000"/>
                </a:solidFill>
              </a:rPr>
              <a:t> and </a:t>
            </a:r>
            <a:r>
              <a:rPr lang="cs-CZ" b="1" dirty="0" err="1">
                <a:solidFill>
                  <a:srgbClr val="000000"/>
                </a:solidFill>
              </a:rPr>
              <a:t>disease</a:t>
            </a:r>
            <a:endParaRPr dirty="0"/>
          </a:p>
          <a:p>
            <a:pPr marL="457200" lvl="0" indent="-457200" algn="l" rtl="0">
              <a:lnSpc>
                <a:spcPct val="90000"/>
              </a:lnSpc>
              <a:spcBef>
                <a:spcPts val="1400"/>
              </a:spcBef>
              <a:spcAft>
                <a:spcPts val="0"/>
              </a:spcAft>
              <a:buSzPts val="2200"/>
              <a:buFont typeface="Twentieth Century"/>
              <a:buAutoNum type="arabicPeriod"/>
            </a:pPr>
            <a:r>
              <a:rPr lang="cs-CZ" dirty="0" err="1">
                <a:solidFill>
                  <a:srgbClr val="000000"/>
                </a:solidFill>
              </a:rPr>
              <a:t>Their</a:t>
            </a:r>
            <a:r>
              <a:rPr lang="cs-CZ" dirty="0">
                <a:solidFill>
                  <a:srgbClr val="000000"/>
                </a:solidFill>
              </a:rPr>
              <a:t> </a:t>
            </a:r>
            <a:r>
              <a:rPr lang="cs-CZ" dirty="0" err="1">
                <a:solidFill>
                  <a:srgbClr val="000000"/>
                </a:solidFill>
              </a:rPr>
              <a:t>patterns</a:t>
            </a:r>
            <a:endParaRPr dirty="0"/>
          </a:p>
          <a:p>
            <a:pPr marL="457200" lvl="0" indent="-457200" algn="l" rtl="0">
              <a:lnSpc>
                <a:spcPct val="90000"/>
              </a:lnSpc>
              <a:spcBef>
                <a:spcPts val="1400"/>
              </a:spcBef>
              <a:spcAft>
                <a:spcPts val="0"/>
              </a:spcAft>
              <a:buSzPts val="2200"/>
              <a:buFont typeface="Twentieth Century"/>
              <a:buAutoNum type="arabicPeriod"/>
            </a:pPr>
            <a:r>
              <a:rPr lang="cs-CZ" dirty="0" err="1">
                <a:solidFill>
                  <a:srgbClr val="000000"/>
                </a:solidFill>
              </a:rPr>
              <a:t>Their</a:t>
            </a:r>
            <a:r>
              <a:rPr lang="cs-CZ" dirty="0">
                <a:solidFill>
                  <a:srgbClr val="000000"/>
                </a:solidFill>
              </a:rPr>
              <a:t> </a:t>
            </a:r>
            <a:r>
              <a:rPr lang="cs-CZ" dirty="0" err="1">
                <a:solidFill>
                  <a:srgbClr val="000000"/>
                </a:solidFill>
              </a:rPr>
              <a:t>causes</a:t>
            </a:r>
            <a:endParaRPr dirty="0"/>
          </a:p>
          <a:p>
            <a:pPr marL="457200" lvl="0" indent="-457200" algn="l" rtl="0">
              <a:lnSpc>
                <a:spcPct val="90000"/>
              </a:lnSpc>
              <a:spcBef>
                <a:spcPts val="1400"/>
              </a:spcBef>
              <a:spcAft>
                <a:spcPts val="0"/>
              </a:spcAft>
              <a:buSzPts val="2200"/>
              <a:buFont typeface="Twentieth Century"/>
              <a:buAutoNum type="arabicPeriod"/>
            </a:pPr>
            <a:r>
              <a:rPr lang="cs-CZ" dirty="0">
                <a:solidFill>
                  <a:srgbClr val="000000"/>
                </a:solidFill>
              </a:rPr>
              <a:t>In </a:t>
            </a:r>
            <a:r>
              <a:rPr lang="cs-CZ" dirty="0" err="1">
                <a:solidFill>
                  <a:srgbClr val="000000"/>
                </a:solidFill>
              </a:rPr>
              <a:t>defined</a:t>
            </a:r>
            <a:r>
              <a:rPr lang="cs-CZ" dirty="0">
                <a:solidFill>
                  <a:srgbClr val="000000"/>
                </a:solidFill>
              </a:rPr>
              <a:t> </a:t>
            </a:r>
            <a:r>
              <a:rPr lang="cs-CZ" dirty="0" err="1">
                <a:solidFill>
                  <a:srgbClr val="000000"/>
                </a:solidFill>
              </a:rPr>
              <a:t>populations</a:t>
            </a:r>
            <a:endParaRPr dirty="0"/>
          </a:p>
          <a:p>
            <a:pPr marL="457200" lvl="0" indent="-457200" algn="l" rtl="0">
              <a:lnSpc>
                <a:spcPct val="90000"/>
              </a:lnSpc>
              <a:spcBef>
                <a:spcPts val="1400"/>
              </a:spcBef>
              <a:spcAft>
                <a:spcPts val="0"/>
              </a:spcAft>
              <a:buSzPts val="2200"/>
              <a:buFont typeface="Twentieth Century"/>
              <a:buAutoNum type="arabicPeriod"/>
            </a:pPr>
            <a:r>
              <a:rPr lang="cs-CZ" dirty="0">
                <a:solidFill>
                  <a:srgbClr val="000000"/>
                </a:solidFill>
              </a:rPr>
              <a:t>To </a:t>
            </a:r>
            <a:r>
              <a:rPr lang="cs-CZ" dirty="0" err="1">
                <a:solidFill>
                  <a:srgbClr val="000000"/>
                </a:solidFill>
              </a:rPr>
              <a:t>inform</a:t>
            </a:r>
            <a:r>
              <a:rPr lang="cs-CZ" dirty="0">
                <a:solidFill>
                  <a:srgbClr val="000000"/>
                </a:solidFill>
              </a:rPr>
              <a:t> </a:t>
            </a:r>
            <a:r>
              <a:rPr lang="cs-CZ" dirty="0" err="1">
                <a:solidFill>
                  <a:srgbClr val="000000"/>
                </a:solidFill>
              </a:rPr>
              <a:t>policy</a:t>
            </a:r>
            <a:r>
              <a:rPr lang="cs-CZ" dirty="0">
                <a:solidFill>
                  <a:srgbClr val="000000"/>
                </a:solidFill>
              </a:rPr>
              <a:t> </a:t>
            </a:r>
            <a:r>
              <a:rPr lang="cs-CZ" dirty="0" err="1">
                <a:solidFill>
                  <a:srgbClr val="000000"/>
                </a:solidFill>
              </a:rPr>
              <a:t>decisions</a:t>
            </a:r>
            <a:r>
              <a:rPr lang="cs-CZ" dirty="0">
                <a:solidFill>
                  <a:srgbClr val="000000"/>
                </a:solidFill>
              </a:rPr>
              <a:t>, </a:t>
            </a:r>
            <a:r>
              <a:rPr lang="cs-CZ" dirty="0" err="1">
                <a:solidFill>
                  <a:srgbClr val="000000"/>
                </a:solidFill>
              </a:rPr>
              <a:t>prevention</a:t>
            </a:r>
            <a:r>
              <a:rPr lang="cs-CZ" dirty="0">
                <a:solidFill>
                  <a:srgbClr val="000000"/>
                </a:solidFill>
              </a:rPr>
              <a:t>, and evidence-</a:t>
            </a:r>
            <a:r>
              <a:rPr lang="cs-CZ" dirty="0" err="1">
                <a:solidFill>
                  <a:srgbClr val="000000"/>
                </a:solidFill>
              </a:rPr>
              <a:t>based</a:t>
            </a:r>
            <a:r>
              <a:rPr lang="cs-CZ" dirty="0">
                <a:solidFill>
                  <a:srgbClr val="000000"/>
                </a:solidFill>
              </a:rPr>
              <a:t> </a:t>
            </a:r>
            <a:r>
              <a:rPr lang="cs-CZ" dirty="0" err="1">
                <a:solidFill>
                  <a:srgbClr val="000000"/>
                </a:solidFill>
              </a:rPr>
              <a:t>medicine</a:t>
            </a:r>
            <a:r>
              <a:rPr lang="cs-CZ" dirty="0">
                <a:solidFill>
                  <a:srgbClr val="000000"/>
                </a:solidFill>
              </a:rPr>
              <a:t> = public </a:t>
            </a:r>
            <a:r>
              <a:rPr lang="cs-CZ" dirty="0" err="1">
                <a:solidFill>
                  <a:srgbClr val="000000"/>
                </a:solidFill>
              </a:rPr>
              <a:t>health</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xEl>
                                              <p:pRg st="1" end="1"/>
                                            </p:txEl>
                                          </p:spTgt>
                                        </p:tgtEl>
                                        <p:attrNameLst>
                                          <p:attrName>style.visibility</p:attrName>
                                        </p:attrNameLst>
                                      </p:cBhvr>
                                      <p:to>
                                        <p:strVal val="visible"/>
                                      </p:to>
                                    </p:set>
                                    <p:animEffect transition="in" filter="fade">
                                      <p:cBhvr>
                                        <p:cTn id="7" dur="500"/>
                                        <p:tgtEl>
                                          <p:spTgt spid="16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
                                            <p:txEl>
                                              <p:pRg st="2" end="2"/>
                                            </p:txEl>
                                          </p:spTgt>
                                        </p:tgtEl>
                                        <p:attrNameLst>
                                          <p:attrName>style.visibility</p:attrName>
                                        </p:attrNameLst>
                                      </p:cBhvr>
                                      <p:to>
                                        <p:strVal val="visible"/>
                                      </p:to>
                                    </p:set>
                                    <p:animEffect transition="in" filter="fade">
                                      <p:cBhvr>
                                        <p:cTn id="12" dur="500"/>
                                        <p:tgtEl>
                                          <p:spTgt spid="16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1">
                                            <p:txEl>
                                              <p:pRg st="3" end="3"/>
                                            </p:txEl>
                                          </p:spTgt>
                                        </p:tgtEl>
                                        <p:attrNameLst>
                                          <p:attrName>style.visibility</p:attrName>
                                        </p:attrNameLst>
                                      </p:cBhvr>
                                      <p:to>
                                        <p:strVal val="visible"/>
                                      </p:to>
                                    </p:set>
                                    <p:animEffect transition="in" filter="fade">
                                      <p:cBhvr>
                                        <p:cTn id="17" dur="500"/>
                                        <p:tgtEl>
                                          <p:spTgt spid="16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1">
                                            <p:txEl>
                                              <p:pRg st="4" end="4"/>
                                            </p:txEl>
                                          </p:spTgt>
                                        </p:tgtEl>
                                        <p:attrNameLst>
                                          <p:attrName>style.visibility</p:attrName>
                                        </p:attrNameLst>
                                      </p:cBhvr>
                                      <p:to>
                                        <p:strVal val="visible"/>
                                      </p:to>
                                    </p:set>
                                    <p:animEffect transition="in" filter="fade">
                                      <p:cBhvr>
                                        <p:cTn id="22" dur="500"/>
                                        <p:tgtEl>
                                          <p:spTgt spid="16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pic>
        <p:nvPicPr>
          <p:cNvPr id="167" name="Google Shape;167;p8" descr="Benefits of Population Health Management (PHM)"/>
          <p:cNvPicPr preferRelativeResize="0"/>
          <p:nvPr/>
        </p:nvPicPr>
        <p:blipFill rotWithShape="1">
          <a:blip r:embed="rId3">
            <a:alphaModFix/>
          </a:blip>
          <a:srcRect t="9091" r="9091"/>
          <a:stretch/>
        </p:blipFill>
        <p:spPr>
          <a:xfrm>
            <a:off x="0" y="0"/>
            <a:ext cx="12192000" cy="6858000"/>
          </a:xfrm>
          <a:prstGeom prst="rect">
            <a:avLst/>
          </a:prstGeom>
          <a:noFill/>
          <a:ln>
            <a:noFill/>
          </a:ln>
        </p:spPr>
      </p:pic>
      <p:sp>
        <p:nvSpPr>
          <p:cNvPr id="168" name="Google Shape;168;p8"/>
          <p:cNvSpPr/>
          <p:nvPr/>
        </p:nvSpPr>
        <p:spPr>
          <a:xfrm>
            <a:off x="-1" y="0"/>
            <a:ext cx="7552265" cy="6858000"/>
          </a:xfrm>
          <a:prstGeom prst="rect">
            <a:avLst/>
          </a:prstGeom>
          <a:solidFill>
            <a:srgbClr val="FFFFFF">
              <a:alpha val="8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169" name="Google Shape;169;p8"/>
          <p:cNvSpPr txBox="1">
            <a:spLocks noGrp="1"/>
          </p:cNvSpPr>
          <p:nvPr>
            <p:ph type="title"/>
          </p:nvPr>
        </p:nvSpPr>
        <p:spPr>
          <a:xfrm>
            <a:off x="1024128" y="585216"/>
            <a:ext cx="6066816"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00000"/>
              </a:buClr>
              <a:buSzPts val="5000"/>
              <a:buFont typeface="Twentieth Century"/>
              <a:buNone/>
            </a:pPr>
            <a:r>
              <a:rPr lang="cs-CZ">
                <a:solidFill>
                  <a:srgbClr val="000000"/>
                </a:solidFill>
              </a:rPr>
              <a:t>BRANCHES OF EPIDEMIOLOGY</a:t>
            </a:r>
            <a:endParaRPr>
              <a:solidFill>
                <a:srgbClr val="000000"/>
              </a:solidFill>
            </a:endParaRPr>
          </a:p>
        </p:txBody>
      </p:sp>
      <p:cxnSp>
        <p:nvCxnSpPr>
          <p:cNvPr id="170" name="Google Shape;170;p8"/>
          <p:cNvCxnSpPr/>
          <p:nvPr/>
        </p:nvCxnSpPr>
        <p:spPr>
          <a:xfrm rot="10800000">
            <a:off x="762000" y="826324"/>
            <a:ext cx="0" cy="914400"/>
          </a:xfrm>
          <a:prstGeom prst="straightConnector1">
            <a:avLst/>
          </a:prstGeom>
          <a:noFill/>
          <a:ln w="19050" cap="flat" cmpd="sng">
            <a:solidFill>
              <a:schemeClr val="accent1"/>
            </a:solidFill>
            <a:prstDash val="solid"/>
            <a:round/>
            <a:headEnd type="none" w="sm" len="sm"/>
            <a:tailEnd type="none" w="sm" len="sm"/>
          </a:ln>
        </p:spPr>
      </p:cxnSp>
      <p:sp>
        <p:nvSpPr>
          <p:cNvPr id="171" name="Google Shape;171;p8"/>
          <p:cNvSpPr txBox="1">
            <a:spLocks noGrp="1"/>
          </p:cNvSpPr>
          <p:nvPr>
            <p:ph type="body" idx="1"/>
          </p:nvPr>
        </p:nvSpPr>
        <p:spPr>
          <a:xfrm>
            <a:off x="1024128" y="2286000"/>
            <a:ext cx="6066816" cy="4023360"/>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Char char=" "/>
            </a:pPr>
            <a:r>
              <a:rPr lang="cs-CZ" dirty="0" err="1">
                <a:solidFill>
                  <a:srgbClr val="000000"/>
                </a:solidFill>
              </a:rPr>
              <a:t>Infectious</a:t>
            </a:r>
            <a:r>
              <a:rPr lang="cs-CZ" dirty="0">
                <a:solidFill>
                  <a:srgbClr val="000000"/>
                </a:solidFill>
              </a:rPr>
              <a:t> </a:t>
            </a:r>
            <a:r>
              <a:rPr lang="cs-CZ" dirty="0" err="1">
                <a:solidFill>
                  <a:srgbClr val="000000"/>
                </a:solidFill>
              </a:rPr>
              <a:t>Disease</a:t>
            </a:r>
            <a:r>
              <a:rPr lang="cs-CZ" dirty="0">
                <a:solidFill>
                  <a:srgbClr val="000000"/>
                </a:solidFill>
              </a:rPr>
              <a:t> Epidemiology</a:t>
            </a:r>
            <a:endParaRPr dirty="0"/>
          </a:p>
          <a:p>
            <a:pPr marL="91440" lvl="0" indent="-139700" algn="l" rtl="0">
              <a:lnSpc>
                <a:spcPct val="90000"/>
              </a:lnSpc>
              <a:spcBef>
                <a:spcPts val="1400"/>
              </a:spcBef>
              <a:spcAft>
                <a:spcPts val="0"/>
              </a:spcAft>
              <a:buSzPts val="2200"/>
              <a:buChar char=" "/>
            </a:pPr>
            <a:r>
              <a:rPr lang="cs-CZ" dirty="0" err="1">
                <a:solidFill>
                  <a:srgbClr val="000000"/>
                </a:solidFill>
              </a:rPr>
              <a:t>Environmental</a:t>
            </a:r>
            <a:r>
              <a:rPr lang="cs-CZ" dirty="0">
                <a:solidFill>
                  <a:srgbClr val="000000"/>
                </a:solidFill>
              </a:rPr>
              <a:t> Epidemiology</a:t>
            </a:r>
            <a:endParaRPr dirty="0"/>
          </a:p>
          <a:p>
            <a:pPr marL="91440" lvl="0" indent="-139700" algn="l" rtl="0">
              <a:lnSpc>
                <a:spcPct val="90000"/>
              </a:lnSpc>
              <a:spcBef>
                <a:spcPts val="1400"/>
              </a:spcBef>
              <a:spcAft>
                <a:spcPts val="0"/>
              </a:spcAft>
              <a:buSzPts val="2200"/>
              <a:buChar char=" "/>
            </a:pPr>
            <a:r>
              <a:rPr lang="cs-CZ" dirty="0" err="1">
                <a:solidFill>
                  <a:srgbClr val="000000"/>
                </a:solidFill>
              </a:rPr>
              <a:t>Social</a:t>
            </a:r>
            <a:r>
              <a:rPr lang="cs-CZ" dirty="0">
                <a:solidFill>
                  <a:srgbClr val="000000"/>
                </a:solidFill>
              </a:rPr>
              <a:t> Epidemiology</a:t>
            </a:r>
            <a:endParaRPr dirty="0"/>
          </a:p>
          <a:p>
            <a:pPr marL="91440" lvl="0" indent="-139700" algn="l" rtl="0">
              <a:lnSpc>
                <a:spcPct val="90000"/>
              </a:lnSpc>
              <a:spcBef>
                <a:spcPts val="1400"/>
              </a:spcBef>
              <a:spcAft>
                <a:spcPts val="0"/>
              </a:spcAft>
              <a:buSzPts val="2200"/>
              <a:buChar char=" "/>
            </a:pPr>
            <a:r>
              <a:rPr lang="cs-CZ" dirty="0" err="1">
                <a:solidFill>
                  <a:srgbClr val="000000"/>
                </a:solidFill>
              </a:rPr>
              <a:t>Nutritional</a:t>
            </a:r>
            <a:r>
              <a:rPr lang="cs-CZ" dirty="0">
                <a:solidFill>
                  <a:srgbClr val="000000"/>
                </a:solidFill>
              </a:rPr>
              <a:t> Epidemiology</a:t>
            </a:r>
            <a:endParaRPr dirty="0"/>
          </a:p>
          <a:p>
            <a:pPr marL="91440" lvl="0" indent="-139700" algn="l" rtl="0">
              <a:lnSpc>
                <a:spcPct val="90000"/>
              </a:lnSpc>
              <a:spcBef>
                <a:spcPts val="1400"/>
              </a:spcBef>
              <a:spcAft>
                <a:spcPts val="0"/>
              </a:spcAft>
              <a:buSzPts val="2200"/>
              <a:buChar char=" "/>
            </a:pPr>
            <a:r>
              <a:rPr lang="cs-CZ" dirty="0" err="1">
                <a:solidFill>
                  <a:srgbClr val="000000"/>
                </a:solidFill>
              </a:rPr>
              <a:t>Occupational</a:t>
            </a:r>
            <a:r>
              <a:rPr lang="cs-CZ" dirty="0">
                <a:solidFill>
                  <a:srgbClr val="000000"/>
                </a:solidFill>
              </a:rPr>
              <a:t> Epidemiology</a:t>
            </a:r>
            <a:endParaRPr dirty="0"/>
          </a:p>
          <a:p>
            <a:pPr marL="91440" lvl="0" indent="-139700" algn="l" rtl="0">
              <a:lnSpc>
                <a:spcPct val="90000"/>
              </a:lnSpc>
              <a:spcBef>
                <a:spcPts val="1400"/>
              </a:spcBef>
              <a:spcAft>
                <a:spcPts val="0"/>
              </a:spcAft>
              <a:buSzPts val="2200"/>
              <a:buChar char=" "/>
            </a:pPr>
            <a:r>
              <a:rPr lang="cs-CZ" dirty="0">
                <a:solidFill>
                  <a:srgbClr val="000000"/>
                </a:solidFill>
              </a:rPr>
              <a:t>Epidemiology of </a:t>
            </a:r>
            <a:r>
              <a:rPr lang="cs-CZ" dirty="0" err="1">
                <a:solidFill>
                  <a:srgbClr val="000000"/>
                </a:solidFill>
              </a:rPr>
              <a:t>specific</a:t>
            </a:r>
            <a:r>
              <a:rPr lang="cs-CZ" dirty="0">
                <a:solidFill>
                  <a:srgbClr val="000000"/>
                </a:solidFill>
              </a:rPr>
              <a:t> </a:t>
            </a:r>
            <a:r>
              <a:rPr lang="cs-CZ" dirty="0" err="1">
                <a:solidFill>
                  <a:srgbClr val="000000"/>
                </a:solidFill>
              </a:rPr>
              <a:t>diseases</a:t>
            </a:r>
            <a:r>
              <a:rPr lang="cs-CZ" dirty="0">
                <a:solidFill>
                  <a:srgbClr val="000000"/>
                </a:solidFill>
              </a:rPr>
              <a:t> (</a:t>
            </a:r>
            <a:r>
              <a:rPr lang="cs-CZ" dirty="0" err="1">
                <a:solidFill>
                  <a:srgbClr val="000000"/>
                </a:solidFill>
              </a:rPr>
              <a:t>e.g</a:t>
            </a:r>
            <a:r>
              <a:rPr lang="cs-CZ" dirty="0">
                <a:solidFill>
                  <a:srgbClr val="000000"/>
                </a:solidFill>
              </a:rPr>
              <a:t>., </a:t>
            </a:r>
            <a:r>
              <a:rPr lang="cs-CZ" dirty="0" err="1">
                <a:solidFill>
                  <a:srgbClr val="000000"/>
                </a:solidFill>
              </a:rPr>
              <a:t>cardiovascular</a:t>
            </a:r>
            <a:r>
              <a:rPr lang="cs-CZ" dirty="0">
                <a:solidFill>
                  <a:srgbClr val="000000"/>
                </a:solidFill>
              </a:rPr>
              <a:t>)</a:t>
            </a:r>
            <a:endParaRPr dirty="0"/>
          </a:p>
          <a:p>
            <a:pPr marL="91440" lvl="0" indent="-139700" algn="l" rtl="0">
              <a:lnSpc>
                <a:spcPct val="90000"/>
              </a:lnSpc>
              <a:spcBef>
                <a:spcPts val="1400"/>
              </a:spcBef>
              <a:spcAft>
                <a:spcPts val="0"/>
              </a:spcAft>
              <a:buSzPts val="2200"/>
              <a:buChar char=" "/>
            </a:pPr>
            <a:r>
              <a:rPr lang="cs-CZ" dirty="0" err="1">
                <a:solidFill>
                  <a:srgbClr val="000000"/>
                </a:solidFill>
              </a:rPr>
              <a:t>Etc</a:t>
            </a:r>
            <a:r>
              <a:rPr lang="cs-CZ" dirty="0">
                <a:solidFill>
                  <a:srgbClr val="000000"/>
                </a:solidFill>
              </a:rPr>
              <a:t>…</a:t>
            </a:r>
            <a:endParaRPr dirty="0"/>
          </a:p>
          <a:p>
            <a:pPr marL="91440" lvl="0" indent="0" algn="l" rtl="0">
              <a:lnSpc>
                <a:spcPct val="90000"/>
              </a:lnSpc>
              <a:spcBef>
                <a:spcPts val="1400"/>
              </a:spcBef>
              <a:spcAft>
                <a:spcPts val="0"/>
              </a:spcAft>
              <a:buSzPts val="2200"/>
              <a:buNone/>
            </a:pPr>
            <a:endParaRPr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9"/>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cs-CZ"/>
              <a:t>POPULATION VS CLINICAL APPROACH</a:t>
            </a:r>
            <a:endParaRPr/>
          </a:p>
        </p:txBody>
      </p:sp>
      <p:sp>
        <p:nvSpPr>
          <p:cNvPr id="177" name="Google Shape;177;p9"/>
          <p:cNvSpPr txBox="1">
            <a:spLocks noGrp="1"/>
          </p:cNvSpPr>
          <p:nvPr>
            <p:ph type="body" idx="1"/>
          </p:nvPr>
        </p:nvSpPr>
        <p:spPr>
          <a:xfrm>
            <a:off x="1024128" y="2179636"/>
            <a:ext cx="4754880" cy="822960"/>
          </a:xfrm>
          <a:prstGeom prst="rect">
            <a:avLst/>
          </a:prstGeom>
          <a:noFill/>
          <a:ln>
            <a:noFill/>
          </a:ln>
        </p:spPr>
        <p:txBody>
          <a:bodyPr spcFirstLastPara="1" wrap="square" lIns="137150" tIns="45700" rIns="137150" bIns="45700" anchor="ctr" anchorCtr="0">
            <a:normAutofit/>
          </a:bodyPr>
          <a:lstStyle/>
          <a:p>
            <a:pPr marL="0" lvl="0" indent="0" algn="l" rtl="0">
              <a:lnSpc>
                <a:spcPct val="90000"/>
              </a:lnSpc>
              <a:spcBef>
                <a:spcPts val="0"/>
              </a:spcBef>
              <a:spcAft>
                <a:spcPts val="0"/>
              </a:spcAft>
              <a:buSzPts val="2300"/>
              <a:buNone/>
            </a:pPr>
            <a:r>
              <a:rPr lang="cs-CZ"/>
              <a:t>Public Health Model</a:t>
            </a:r>
            <a:endParaRPr/>
          </a:p>
        </p:txBody>
      </p:sp>
      <p:sp>
        <p:nvSpPr>
          <p:cNvPr id="178" name="Google Shape;178;p9"/>
          <p:cNvSpPr txBox="1">
            <a:spLocks noGrp="1"/>
          </p:cNvSpPr>
          <p:nvPr>
            <p:ph type="body" idx="2"/>
          </p:nvPr>
        </p:nvSpPr>
        <p:spPr>
          <a:xfrm>
            <a:off x="1024128" y="2967788"/>
            <a:ext cx="4754880" cy="3341572"/>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Char char=" "/>
            </a:pPr>
            <a:r>
              <a:rPr lang="cs-CZ" dirty="0"/>
              <a:t>Focus on </a:t>
            </a:r>
            <a:r>
              <a:rPr lang="cs-CZ" b="1" dirty="0" err="1"/>
              <a:t>population</a:t>
            </a:r>
            <a:endParaRPr b="1" dirty="0"/>
          </a:p>
          <a:p>
            <a:pPr marL="91440" lvl="0" indent="-139700" algn="l" rtl="0">
              <a:lnSpc>
                <a:spcPct val="90000"/>
              </a:lnSpc>
              <a:spcBef>
                <a:spcPts val="1400"/>
              </a:spcBef>
              <a:spcAft>
                <a:spcPts val="0"/>
              </a:spcAft>
              <a:buSzPts val="2200"/>
              <a:buChar char=" "/>
            </a:pPr>
            <a:r>
              <a:rPr lang="cs-CZ" dirty="0" err="1"/>
              <a:t>Prevention</a:t>
            </a:r>
            <a:r>
              <a:rPr lang="cs-CZ" dirty="0"/>
              <a:t> and </a:t>
            </a:r>
            <a:r>
              <a:rPr lang="cs-CZ" dirty="0" err="1"/>
              <a:t>health</a:t>
            </a:r>
            <a:r>
              <a:rPr lang="cs-CZ" dirty="0"/>
              <a:t> </a:t>
            </a:r>
            <a:r>
              <a:rPr lang="cs-CZ" dirty="0" err="1"/>
              <a:t>promotion</a:t>
            </a:r>
            <a:r>
              <a:rPr lang="cs-CZ" dirty="0"/>
              <a:t> of </a:t>
            </a:r>
            <a:r>
              <a:rPr lang="cs-CZ" dirty="0" err="1"/>
              <a:t>the</a:t>
            </a:r>
            <a:r>
              <a:rPr lang="cs-CZ" dirty="0"/>
              <a:t> </a:t>
            </a:r>
            <a:r>
              <a:rPr lang="cs-CZ" b="1" dirty="0" err="1"/>
              <a:t>com</a:t>
            </a:r>
            <a:r>
              <a:rPr lang="en-US" b="1" dirty="0"/>
              <a:t>m</a:t>
            </a:r>
            <a:r>
              <a:rPr lang="cs-CZ" b="1" dirty="0"/>
              <a:t>unity</a:t>
            </a:r>
            <a:endParaRPr b="1" dirty="0"/>
          </a:p>
          <a:p>
            <a:pPr marL="91440" lvl="0" indent="-139700" algn="l" rtl="0">
              <a:lnSpc>
                <a:spcPct val="90000"/>
              </a:lnSpc>
              <a:spcBef>
                <a:spcPts val="1400"/>
              </a:spcBef>
              <a:spcAft>
                <a:spcPts val="0"/>
              </a:spcAft>
              <a:buSzPts val="2200"/>
              <a:buChar char=" "/>
            </a:pPr>
            <a:r>
              <a:rPr lang="cs-CZ" dirty="0" err="1"/>
              <a:t>Interventions</a:t>
            </a:r>
            <a:r>
              <a:rPr lang="cs-CZ" dirty="0"/>
              <a:t> </a:t>
            </a:r>
            <a:r>
              <a:rPr lang="cs-CZ" dirty="0" err="1"/>
              <a:t>aimed</a:t>
            </a:r>
            <a:r>
              <a:rPr lang="cs-CZ" dirty="0"/>
              <a:t> </a:t>
            </a:r>
            <a:r>
              <a:rPr lang="cs-CZ" dirty="0" err="1"/>
              <a:t>at</a:t>
            </a:r>
            <a:r>
              <a:rPr lang="cs-CZ" dirty="0"/>
              <a:t> </a:t>
            </a:r>
            <a:r>
              <a:rPr lang="cs-CZ" dirty="0" err="1"/>
              <a:t>the</a:t>
            </a:r>
            <a:r>
              <a:rPr lang="cs-CZ" dirty="0"/>
              <a:t> environment, lifestyle, and </a:t>
            </a:r>
            <a:r>
              <a:rPr lang="cs-CZ" dirty="0" err="1"/>
              <a:t>human</a:t>
            </a:r>
            <a:r>
              <a:rPr lang="cs-CZ" dirty="0"/>
              <a:t> </a:t>
            </a:r>
            <a:r>
              <a:rPr lang="cs-CZ" dirty="0" err="1"/>
              <a:t>behavior</a:t>
            </a:r>
            <a:endParaRPr dirty="0"/>
          </a:p>
        </p:txBody>
      </p:sp>
      <p:sp>
        <p:nvSpPr>
          <p:cNvPr id="179" name="Google Shape;179;p9"/>
          <p:cNvSpPr txBox="1">
            <a:spLocks noGrp="1"/>
          </p:cNvSpPr>
          <p:nvPr>
            <p:ph type="body" idx="3"/>
          </p:nvPr>
        </p:nvSpPr>
        <p:spPr>
          <a:xfrm>
            <a:off x="5990888" y="2179636"/>
            <a:ext cx="4754880" cy="822960"/>
          </a:xfrm>
          <a:prstGeom prst="rect">
            <a:avLst/>
          </a:prstGeom>
          <a:noFill/>
          <a:ln>
            <a:noFill/>
          </a:ln>
        </p:spPr>
        <p:txBody>
          <a:bodyPr spcFirstLastPara="1" wrap="square" lIns="137150" tIns="45700" rIns="137150" bIns="45700" anchor="ctr" anchorCtr="0">
            <a:normAutofit/>
          </a:bodyPr>
          <a:lstStyle/>
          <a:p>
            <a:pPr marL="0" lvl="0" indent="0" algn="l" rtl="0">
              <a:lnSpc>
                <a:spcPct val="90000"/>
              </a:lnSpc>
              <a:spcBef>
                <a:spcPts val="0"/>
              </a:spcBef>
              <a:spcAft>
                <a:spcPts val="0"/>
              </a:spcAft>
              <a:buSzPts val="2300"/>
              <a:buNone/>
            </a:pPr>
            <a:r>
              <a:rPr lang="cs-CZ"/>
              <a:t>Medical Model</a:t>
            </a:r>
            <a:endParaRPr/>
          </a:p>
        </p:txBody>
      </p:sp>
      <p:sp>
        <p:nvSpPr>
          <p:cNvPr id="180" name="Google Shape;180;p9"/>
          <p:cNvSpPr txBox="1">
            <a:spLocks noGrp="1"/>
          </p:cNvSpPr>
          <p:nvPr>
            <p:ph type="body" idx="4"/>
          </p:nvPr>
        </p:nvSpPr>
        <p:spPr>
          <a:xfrm>
            <a:off x="5990888" y="2967788"/>
            <a:ext cx="4754880" cy="3341572"/>
          </a:xfrm>
          <a:prstGeom prst="rect">
            <a:avLst/>
          </a:prstGeom>
          <a:noFill/>
          <a:ln>
            <a:noFill/>
          </a:ln>
        </p:spPr>
        <p:txBody>
          <a:bodyPr spcFirstLastPara="1" wrap="square" lIns="45700" tIns="45700" rIns="45700" bIns="45700" anchor="t" anchorCtr="0">
            <a:normAutofit/>
          </a:bodyPr>
          <a:lstStyle/>
          <a:p>
            <a:pPr marL="91440" lvl="0" indent="-139700" algn="l" rtl="0">
              <a:lnSpc>
                <a:spcPct val="90000"/>
              </a:lnSpc>
              <a:spcBef>
                <a:spcPts val="0"/>
              </a:spcBef>
              <a:spcAft>
                <a:spcPts val="0"/>
              </a:spcAft>
              <a:buSzPts val="2200"/>
              <a:buChar char=" "/>
            </a:pPr>
            <a:r>
              <a:rPr lang="cs-CZ" dirty="0"/>
              <a:t>Focus on </a:t>
            </a:r>
            <a:r>
              <a:rPr lang="cs-CZ" b="1" dirty="0" err="1"/>
              <a:t>individual</a:t>
            </a:r>
            <a:endParaRPr b="1" dirty="0"/>
          </a:p>
          <a:p>
            <a:pPr marL="91440" lvl="0" indent="-139700" algn="l" rtl="0">
              <a:lnSpc>
                <a:spcPct val="90000"/>
              </a:lnSpc>
              <a:spcBef>
                <a:spcPts val="1400"/>
              </a:spcBef>
              <a:spcAft>
                <a:spcPts val="0"/>
              </a:spcAft>
              <a:buSzPts val="2200"/>
              <a:buChar char=" "/>
            </a:pPr>
            <a:r>
              <a:rPr lang="cs-CZ" dirty="0" err="1"/>
              <a:t>Diagnosis</a:t>
            </a:r>
            <a:r>
              <a:rPr lang="cs-CZ" dirty="0"/>
              <a:t> and </a:t>
            </a:r>
            <a:r>
              <a:rPr lang="cs-CZ" dirty="0" err="1"/>
              <a:t>treatment</a:t>
            </a:r>
            <a:r>
              <a:rPr lang="cs-CZ" dirty="0"/>
              <a:t> of </a:t>
            </a:r>
            <a:r>
              <a:rPr lang="cs-CZ" dirty="0" err="1"/>
              <a:t>the</a:t>
            </a:r>
            <a:r>
              <a:rPr lang="cs-CZ" dirty="0"/>
              <a:t> </a:t>
            </a:r>
            <a:r>
              <a:rPr lang="cs-CZ" b="1" dirty="0" err="1"/>
              <a:t>patient</a:t>
            </a:r>
            <a:endParaRPr b="1" dirty="0"/>
          </a:p>
          <a:p>
            <a:pPr marL="91440" lvl="0" indent="-139700" algn="l" rtl="0">
              <a:lnSpc>
                <a:spcPct val="90000"/>
              </a:lnSpc>
              <a:spcBef>
                <a:spcPts val="1400"/>
              </a:spcBef>
              <a:spcAft>
                <a:spcPts val="0"/>
              </a:spcAft>
              <a:buSzPts val="2200"/>
              <a:buChar char=" "/>
            </a:pPr>
            <a:r>
              <a:rPr lang="cs-CZ" dirty="0" err="1"/>
              <a:t>Emphasis</a:t>
            </a:r>
            <a:r>
              <a:rPr lang="cs-CZ" dirty="0"/>
              <a:t> on </a:t>
            </a:r>
            <a:r>
              <a:rPr lang="cs-CZ" dirty="0" err="1"/>
              <a:t>medical</a:t>
            </a:r>
            <a:r>
              <a:rPr lang="cs-CZ" dirty="0"/>
              <a:t> care</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Effect transition="in" filter="fade">
                                      <p:cBhvr>
                                        <p:cTn id="7" dur="500"/>
                                        <p:tgtEl>
                                          <p:spTgt spid="1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xEl>
                                              <p:pRg st="1" end="1"/>
                                            </p:txEl>
                                          </p:spTgt>
                                        </p:tgtEl>
                                        <p:attrNameLst>
                                          <p:attrName>style.visibility</p:attrName>
                                        </p:attrNameLst>
                                      </p:cBhvr>
                                      <p:to>
                                        <p:strVal val="visible"/>
                                      </p:to>
                                    </p:set>
                                    <p:animEffect transition="in" filter="fade">
                                      <p:cBhvr>
                                        <p:cTn id="12" dur="500"/>
                                        <p:tgtEl>
                                          <p:spTgt spid="1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8">
                                            <p:txEl>
                                              <p:pRg st="2" end="2"/>
                                            </p:txEl>
                                          </p:spTgt>
                                        </p:tgtEl>
                                        <p:attrNameLst>
                                          <p:attrName>style.visibility</p:attrName>
                                        </p:attrNameLst>
                                      </p:cBhvr>
                                      <p:to>
                                        <p:strVal val="visible"/>
                                      </p:to>
                                    </p:set>
                                    <p:animEffect transition="in" filter="fade">
                                      <p:cBhvr>
                                        <p:cTn id="17" dur="500"/>
                                        <p:tgtEl>
                                          <p:spTgt spid="1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80">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80">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8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tegrál">
  <a:themeElements>
    <a:clrScheme name="Integrál">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1297</Words>
  <Application>Microsoft Office PowerPoint</Application>
  <PresentationFormat>Widescreen</PresentationFormat>
  <Paragraphs>199</Paragraphs>
  <Slides>32</Slides>
  <Notes>30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Twentieth Century</vt:lpstr>
      <vt:lpstr>Wingdings</vt:lpstr>
      <vt:lpstr>Integrál</vt:lpstr>
      <vt:lpstr>INTRODUCTION TO EPIDEMIOLOGY AND ENVIRONMENTAL HEALTH</vt:lpstr>
      <vt:lpstr>WHAT IS THIS COURSE ALL ABOUT?</vt:lpstr>
      <vt:lpstr>SYLLABUS HIGHLIGHTS</vt:lpstr>
      <vt:lpstr>CLASS CONTENT </vt:lpstr>
      <vt:lpstr>INSTRUCTORS</vt:lpstr>
      <vt:lpstr>WHAT IS EPIDEMIOLOGY? WHAT DOES AN EPIDEMIOLOGIST DO?</vt:lpstr>
      <vt:lpstr>WHAT IS EPIDEMIOLOGY?</vt:lpstr>
      <vt:lpstr>BRANCHES OF EPIDEMIOLOGY</vt:lpstr>
      <vt:lpstr>POPULATION VS CLINICAL APPROACH</vt:lpstr>
      <vt:lpstr>TASKS OF EPIDEMIOLOGY</vt:lpstr>
      <vt:lpstr>RESEARCH IN EPIDEMIOLOGY</vt:lpstr>
      <vt:lpstr>A PUBLIC HEALTH APPROACH</vt:lpstr>
      <vt:lpstr>EXAMPLE OF SAFE TO SLEEP CAMPAIGN</vt:lpstr>
      <vt:lpstr>PowerPoint Presentation</vt:lpstr>
      <vt:lpstr>MULTILEVEL INTERVENTIONS</vt:lpstr>
      <vt:lpstr>PowerPoint Presentation</vt:lpstr>
      <vt:lpstr>RESEARCH AND EVALUATION</vt:lpstr>
      <vt:lpstr>PREVENTION AND POLICY</vt:lpstr>
      <vt:lpstr>HISTORY OF EPIDEMIOLOGY</vt:lpstr>
      <vt:lpstr>HISTORY OF EPIDEMIOLOGY</vt:lpstr>
      <vt:lpstr>EPIDEMIOLOGICAL TRANSITION</vt:lpstr>
      <vt:lpstr>PowerPoint Presentation</vt:lpstr>
      <vt:lpstr>THE ROLE OF THE ENVIRONMENT</vt:lpstr>
      <vt:lpstr>EXPOSOME CONCEPT</vt:lpstr>
      <vt:lpstr>PowerPoint Presentation</vt:lpstr>
      <vt:lpstr>EXAMPLE OF LEAD EXPOSURE</vt:lpstr>
      <vt:lpstr>EXAMPLE OF LEAD EXPOSURE</vt:lpstr>
      <vt:lpstr>EXAMPLE OF LEAD EXPOSURE</vt:lpstr>
      <vt:lpstr>LEAD EFFECTS BEYOND CHILDHOOD</vt:lpstr>
      <vt:lpstr>PROJECTIONS FOR GLOBAL LEAD EXPOSURE (𝜇G/DL) AMONG CHILDREN, 2010-30</vt:lpstr>
      <vt:lpstr>RECAPITULATION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EPIDEMIOLOGY AND ENVIRONMENTAL HEALTH</dc:title>
  <dc:creator>Gabriela Kšiňanová</dc:creator>
  <cp:lastModifiedBy>Albert Kšiňan</cp:lastModifiedBy>
  <cp:revision>1</cp:revision>
  <dcterms:created xsi:type="dcterms:W3CDTF">2023-09-06T13:31:39Z</dcterms:created>
  <dcterms:modified xsi:type="dcterms:W3CDTF">2024-09-13T09:18:38Z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0x01010058537A0BE2754647977CD90DFA9E68D7</vt:lpwstr>
  </property>
</Properties>
</file>