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615" r:id="rId3"/>
    <p:sldId id="3630" r:id="rId4"/>
    <p:sldId id="3632" r:id="rId5"/>
    <p:sldId id="3633" r:id="rId6"/>
    <p:sldId id="3631" r:id="rId7"/>
    <p:sldId id="3634" r:id="rId8"/>
    <p:sldId id="3635" r:id="rId9"/>
    <p:sldId id="3626" r:id="rId10"/>
    <p:sldId id="259" r:id="rId11"/>
    <p:sldId id="3627" r:id="rId12"/>
    <p:sldId id="3636" r:id="rId13"/>
    <p:sldId id="257" r:id="rId14"/>
    <p:sldId id="3579" r:id="rId15"/>
    <p:sldId id="3585" r:id="rId16"/>
    <p:sldId id="260" r:id="rId17"/>
    <p:sldId id="268" r:id="rId18"/>
    <p:sldId id="3577" r:id="rId19"/>
    <p:sldId id="3581" r:id="rId20"/>
    <p:sldId id="3606" r:id="rId21"/>
    <p:sldId id="3583" r:id="rId22"/>
    <p:sldId id="3608" r:id="rId23"/>
    <p:sldId id="3607" r:id="rId24"/>
    <p:sldId id="267" r:id="rId25"/>
    <p:sldId id="3609" r:id="rId26"/>
    <p:sldId id="3619" r:id="rId27"/>
    <p:sldId id="3628" r:id="rId28"/>
    <p:sldId id="3637" r:id="rId29"/>
    <p:sldId id="3638" r:id="rId30"/>
    <p:sldId id="3639" r:id="rId31"/>
    <p:sldId id="3640" r:id="rId32"/>
    <p:sldId id="3641" r:id="rId33"/>
    <p:sldId id="275" r:id="rId34"/>
    <p:sldId id="3566" r:id="rId35"/>
    <p:sldId id="3590" r:id="rId36"/>
    <p:sldId id="3591" r:id="rId37"/>
    <p:sldId id="3588" r:id="rId38"/>
    <p:sldId id="3629" r:id="rId39"/>
    <p:sldId id="3610" r:id="rId40"/>
    <p:sldId id="3622" r:id="rId41"/>
    <p:sldId id="3620" r:id="rId42"/>
    <p:sldId id="3611" r:id="rId43"/>
    <p:sldId id="3644" r:id="rId44"/>
    <p:sldId id="3645" r:id="rId45"/>
    <p:sldId id="3642" r:id="rId46"/>
    <p:sldId id="3617" r:id="rId47"/>
    <p:sldId id="735" r:id="rId48"/>
    <p:sldId id="736" r:id="rId49"/>
    <p:sldId id="738" r:id="rId50"/>
    <p:sldId id="739" r:id="rId51"/>
    <p:sldId id="743" r:id="rId52"/>
    <p:sldId id="740" r:id="rId53"/>
    <p:sldId id="744" r:id="rId54"/>
    <p:sldId id="745" r:id="rId55"/>
    <p:sldId id="741" r:id="rId56"/>
    <p:sldId id="746" r:id="rId57"/>
    <p:sldId id="3600" r:id="rId58"/>
    <p:sldId id="3596" r:id="rId59"/>
    <p:sldId id="3646" r:id="rId6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005472-6F11-7AAB-FCF4-6393A6F61115}" name="Eva Govarts" initials="EG" userId="S::eva.govarts@vito.be::c467af8e-cfe0-4fa3-88d2-edc17456a6a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6246" autoAdjust="0"/>
  </p:normalViewPr>
  <p:slideViewPr>
    <p:cSldViewPr snapToGrid="0">
      <p:cViewPr varScale="1">
        <p:scale>
          <a:sx n="42" d="100"/>
          <a:sy n="42" d="100"/>
        </p:scale>
        <p:origin x="1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09922-DD80-43E3-9F7B-78D22CADE841}" type="datetimeFigureOut">
              <a:rPr lang="sk-SK" smtClean="0"/>
              <a:t>25. 11. 2024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7A2D5-D101-4B5E-BF1A-A08DAAD882E7}" type="slidenum">
              <a:rPr lang="sk-SK" smtClean="0"/>
              <a:t>‹#›</a:t>
            </a:fld>
            <a:endParaRPr lang="sk-SK"/>
          </a:p>
        </p:txBody>
      </p:sp>
    </p:spTree>
    <p:extLst>
      <p:ext uri="{BB962C8B-B14F-4D97-AF65-F5344CB8AC3E}">
        <p14:creationId xmlns:p14="http://schemas.microsoft.com/office/powerpoint/2010/main" val="291195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016/j.ijheh.2011.09.01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2</a:t>
            </a:fld>
            <a:endParaRPr lang="sk-SK"/>
          </a:p>
        </p:txBody>
      </p:sp>
    </p:spTree>
    <p:extLst>
      <p:ext uri="{BB962C8B-B14F-4D97-AF65-F5344CB8AC3E}">
        <p14:creationId xmlns:p14="http://schemas.microsoft.com/office/powerpoint/2010/main" val="398945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E50FC-B714-A8E8-DC7C-16B3D6A76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9516E-D470-DC0E-7A76-436335ED3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240ED8-E90C-49DF-7BD0-497FD158FB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Definice popisují HBM jako metodu. Měří se chem. látky v těle za účelem hodnocení expozice a/nebo účinku.  </a:t>
            </a:r>
            <a:endParaRPr lang="sk-SK" dirty="0"/>
          </a:p>
        </p:txBody>
      </p:sp>
      <p:sp>
        <p:nvSpPr>
          <p:cNvPr id="4" name="Slide Number Placeholder 3">
            <a:extLst>
              <a:ext uri="{FF2B5EF4-FFF2-40B4-BE49-F238E27FC236}">
                <a16:creationId xmlns:a16="http://schemas.microsoft.com/office/drawing/2014/main" id="{48F96F71-300D-293B-D454-2430814ED883}"/>
              </a:ext>
            </a:extLst>
          </p:cNvPr>
          <p:cNvSpPr>
            <a:spLocks noGrp="1"/>
          </p:cNvSpPr>
          <p:nvPr>
            <p:ph type="sldNum" sz="quarter" idx="5"/>
          </p:nvPr>
        </p:nvSpPr>
        <p:spPr/>
        <p:txBody>
          <a:bodyPr/>
          <a:lstStyle/>
          <a:p>
            <a:fld id="{71E7A2D5-D101-4B5E-BF1A-A08DAAD882E7}" type="slidenum">
              <a:rPr lang="sk-SK" smtClean="0"/>
              <a:t>14</a:t>
            </a:fld>
            <a:endParaRPr lang="sk-SK"/>
          </a:p>
        </p:txBody>
      </p:sp>
    </p:spTree>
    <p:extLst>
      <p:ext uri="{BB962C8B-B14F-4D97-AF65-F5344CB8AC3E}">
        <p14:creationId xmlns:p14="http://schemas.microsoft.com/office/powerpoint/2010/main" val="398521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A1872-427C-B174-0232-E11E4C0D7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ED982-17B0-D88D-3084-87C67DED5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C82FE-2BE8-8A9A-C707-3E0460607E5A}"/>
              </a:ext>
            </a:extLst>
          </p:cNvPr>
          <p:cNvSpPr>
            <a:spLocks noGrp="1"/>
          </p:cNvSpPr>
          <p:nvPr>
            <p:ph type="body" idx="1"/>
          </p:nvPr>
        </p:nvSpPr>
        <p:spPr/>
        <p:txBody>
          <a:bodyPr/>
          <a:lstStyle/>
          <a:p>
            <a:r>
              <a:rPr lang="cs-CZ" dirty="0"/>
              <a:t>Hodnocení externí expozice a monitoring prostředí je proto pořád důležitý na identifikaci zdrojů expozice a expozičních cest.</a:t>
            </a:r>
          </a:p>
          <a:p>
            <a:r>
              <a:rPr lang="cs-CZ" dirty="0"/>
              <a:t>Ideální je, když se HBM a monitoring prostředí doplňují. </a:t>
            </a:r>
          </a:p>
          <a:p>
            <a:endParaRPr lang="sk-SK" dirty="0"/>
          </a:p>
        </p:txBody>
      </p:sp>
      <p:sp>
        <p:nvSpPr>
          <p:cNvPr id="4" name="Slide Number Placeholder 3">
            <a:extLst>
              <a:ext uri="{FF2B5EF4-FFF2-40B4-BE49-F238E27FC236}">
                <a16:creationId xmlns:a16="http://schemas.microsoft.com/office/drawing/2014/main" id="{0C5CF7CB-2070-B0D9-F231-C47AB6C0B2CD}"/>
              </a:ext>
            </a:extLst>
          </p:cNvPr>
          <p:cNvSpPr>
            <a:spLocks noGrp="1"/>
          </p:cNvSpPr>
          <p:nvPr>
            <p:ph type="sldNum" sz="quarter" idx="5"/>
          </p:nvPr>
        </p:nvSpPr>
        <p:spPr/>
        <p:txBody>
          <a:bodyPr/>
          <a:lstStyle/>
          <a:p>
            <a:fld id="{71E7A2D5-D101-4B5E-BF1A-A08DAAD882E7}" type="slidenum">
              <a:rPr lang="sk-SK" smtClean="0"/>
              <a:t>15</a:t>
            </a:fld>
            <a:endParaRPr lang="sk-SK"/>
          </a:p>
        </p:txBody>
      </p:sp>
    </p:spTree>
    <p:extLst>
      <p:ext uri="{BB962C8B-B14F-4D97-AF65-F5344CB8AC3E}">
        <p14:creationId xmlns:p14="http://schemas.microsoft.com/office/powerpoint/2010/main" val="314725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16</a:t>
            </a:fld>
            <a:endParaRPr lang="sk-SK"/>
          </a:p>
        </p:txBody>
      </p:sp>
    </p:spTree>
    <p:extLst>
      <p:ext uri="{BB962C8B-B14F-4D97-AF65-F5344CB8AC3E}">
        <p14:creationId xmlns:p14="http://schemas.microsoft.com/office/powerpoint/2010/main" val="305664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17</a:t>
            </a:fld>
            <a:endParaRPr lang="sk-SK"/>
          </a:p>
        </p:txBody>
      </p:sp>
    </p:spTree>
    <p:extLst>
      <p:ext uri="{BB962C8B-B14F-4D97-AF65-F5344CB8AC3E}">
        <p14:creationId xmlns:p14="http://schemas.microsoft.com/office/powerpoint/2010/main" val="401401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Výběr matrice je podle sledovaného biomarkeru a jeho vlastností, cíle studie, populace, dostupnosti matrice, invazivnosti metody odběu a dalších faktorů a požadavků.</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18</a:t>
            </a:fld>
            <a:endParaRPr lang="sk-SK"/>
          </a:p>
        </p:txBody>
      </p:sp>
    </p:spTree>
    <p:extLst>
      <p:ext uri="{BB962C8B-B14F-4D97-AF65-F5344CB8AC3E}">
        <p14:creationId xmlns:p14="http://schemas.microsoft.com/office/powerpoint/2010/main" val="28489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AF67-537A-DBE0-07B3-D73AD4EA7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3C215-BC03-C3C7-11CC-AC57286C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038D6-371E-540A-D386-6D0E7CDC5E67}"/>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AADEB0AB-9815-C215-AAB5-A5AEAF9E8653}"/>
              </a:ext>
            </a:extLst>
          </p:cNvPr>
          <p:cNvSpPr>
            <a:spLocks noGrp="1"/>
          </p:cNvSpPr>
          <p:nvPr>
            <p:ph type="sldNum" sz="quarter" idx="5"/>
          </p:nvPr>
        </p:nvSpPr>
        <p:spPr/>
        <p:txBody>
          <a:bodyPr/>
          <a:lstStyle/>
          <a:p>
            <a:fld id="{71E7A2D5-D101-4B5E-BF1A-A08DAAD882E7}" type="slidenum">
              <a:rPr lang="sk-SK" smtClean="0"/>
              <a:t>19</a:t>
            </a:fld>
            <a:endParaRPr lang="sk-SK"/>
          </a:p>
        </p:txBody>
      </p:sp>
    </p:spTree>
    <p:extLst>
      <p:ext uri="{BB962C8B-B14F-4D97-AF65-F5344CB8AC3E}">
        <p14:creationId xmlns:p14="http://schemas.microsoft.com/office/powerpoint/2010/main" val="277724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1CC02-62E3-BE9B-EB46-4F8E6556F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58D5C-5B7E-907A-A591-929E5527B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657FB-8FF5-1ED8-C0FC-9C81A08C9F05}"/>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B56145DF-55FB-1E95-8C61-3B47820DB6F8}"/>
              </a:ext>
            </a:extLst>
          </p:cNvPr>
          <p:cNvSpPr>
            <a:spLocks noGrp="1"/>
          </p:cNvSpPr>
          <p:nvPr>
            <p:ph type="sldNum" sz="quarter" idx="5"/>
          </p:nvPr>
        </p:nvSpPr>
        <p:spPr/>
        <p:txBody>
          <a:bodyPr/>
          <a:lstStyle/>
          <a:p>
            <a:fld id="{71E7A2D5-D101-4B5E-BF1A-A08DAAD882E7}" type="slidenum">
              <a:rPr lang="sk-SK" smtClean="0"/>
              <a:t>20</a:t>
            </a:fld>
            <a:endParaRPr lang="sk-SK"/>
          </a:p>
        </p:txBody>
      </p:sp>
    </p:spTree>
    <p:extLst>
      <p:ext uri="{BB962C8B-B14F-4D97-AF65-F5344CB8AC3E}">
        <p14:creationId xmlns:p14="http://schemas.microsoft.com/office/powerpoint/2010/main" val="287795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B4A5-A5F7-3C20-E782-878274C4A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AB41A-32AE-D3CB-8AE2-2EBA816B6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0595C-74C2-F75E-82A7-8A100331F789}"/>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685FE140-5ADB-34F8-D3CA-9938F9938173}"/>
              </a:ext>
            </a:extLst>
          </p:cNvPr>
          <p:cNvSpPr>
            <a:spLocks noGrp="1"/>
          </p:cNvSpPr>
          <p:nvPr>
            <p:ph type="sldNum" sz="quarter" idx="5"/>
          </p:nvPr>
        </p:nvSpPr>
        <p:spPr/>
        <p:txBody>
          <a:bodyPr/>
          <a:lstStyle/>
          <a:p>
            <a:fld id="{71E7A2D5-D101-4B5E-BF1A-A08DAAD882E7}" type="slidenum">
              <a:rPr lang="sk-SK" smtClean="0"/>
              <a:t>21</a:t>
            </a:fld>
            <a:endParaRPr lang="sk-SK"/>
          </a:p>
        </p:txBody>
      </p:sp>
    </p:spTree>
    <p:extLst>
      <p:ext uri="{BB962C8B-B14F-4D97-AF65-F5344CB8AC3E}">
        <p14:creationId xmlns:p14="http://schemas.microsoft.com/office/powerpoint/2010/main" val="130469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BCD9-250E-F3BE-8F38-5FFD4CFCD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C165B-E43F-F5C2-8A43-EAE70A3EA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C1612-CF06-C15A-CB65-7132ADF67FCF}"/>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DFBDD2C3-B8C3-0058-3D00-48901F197A0A}"/>
              </a:ext>
            </a:extLst>
          </p:cNvPr>
          <p:cNvSpPr>
            <a:spLocks noGrp="1"/>
          </p:cNvSpPr>
          <p:nvPr>
            <p:ph type="sldNum" sz="quarter" idx="5"/>
          </p:nvPr>
        </p:nvSpPr>
        <p:spPr/>
        <p:txBody>
          <a:bodyPr/>
          <a:lstStyle/>
          <a:p>
            <a:fld id="{71E7A2D5-D101-4B5E-BF1A-A08DAAD882E7}" type="slidenum">
              <a:rPr lang="sk-SK" smtClean="0"/>
              <a:t>22</a:t>
            </a:fld>
            <a:endParaRPr lang="sk-SK"/>
          </a:p>
        </p:txBody>
      </p:sp>
    </p:spTree>
    <p:extLst>
      <p:ext uri="{BB962C8B-B14F-4D97-AF65-F5344CB8AC3E}">
        <p14:creationId xmlns:p14="http://schemas.microsoft.com/office/powerpoint/2010/main" val="179787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45243-4194-A805-5B83-043005329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C15C1-38D4-1401-4FB9-BF7E3B54E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763068-DA00-E720-47C9-FCE8A7B95F33}"/>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CB3C7BC1-9801-F329-7D7B-AE42ADCC91B4}"/>
              </a:ext>
            </a:extLst>
          </p:cNvPr>
          <p:cNvSpPr>
            <a:spLocks noGrp="1"/>
          </p:cNvSpPr>
          <p:nvPr>
            <p:ph type="sldNum" sz="quarter" idx="5"/>
          </p:nvPr>
        </p:nvSpPr>
        <p:spPr/>
        <p:txBody>
          <a:bodyPr/>
          <a:lstStyle/>
          <a:p>
            <a:fld id="{71E7A2D5-D101-4B5E-BF1A-A08DAAD882E7}" type="slidenum">
              <a:rPr lang="sk-SK" smtClean="0"/>
              <a:t>23</a:t>
            </a:fld>
            <a:endParaRPr lang="sk-SK"/>
          </a:p>
        </p:txBody>
      </p:sp>
    </p:spTree>
    <p:extLst>
      <p:ext uri="{BB962C8B-B14F-4D97-AF65-F5344CB8AC3E}">
        <p14:creationId xmlns:p14="http://schemas.microsoft.com/office/powerpoint/2010/main" val="91597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Hazard</a:t>
            </a:r>
            <a:r>
              <a:rPr lang="en-US" dirty="0">
                <a:effectLst/>
              </a:rPr>
              <a:t> is something that has the potential to harm you.</a:t>
            </a:r>
            <a:endParaRPr lang="cs-CZ" dirty="0">
              <a:effectLst/>
            </a:endParaRPr>
          </a:p>
          <a:p>
            <a:r>
              <a:rPr lang="en-US" b="1" dirty="0">
                <a:effectLst/>
              </a:rPr>
              <a:t>Risk</a:t>
            </a:r>
            <a:r>
              <a:rPr lang="en-US" dirty="0">
                <a:effectLst/>
              </a:rPr>
              <a:t> is the likelihood of a hazard causing harm.</a:t>
            </a:r>
            <a:endParaRPr lang="cs-CZ" dirty="0">
              <a:effectLst/>
            </a:endParaRPr>
          </a:p>
          <a:p>
            <a:r>
              <a:rPr lang="cs-CZ" dirty="0">
                <a:effectLst/>
              </a:rPr>
              <a:t>(EFSA)</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3</a:t>
            </a:fld>
            <a:endParaRPr lang="sk-SK"/>
          </a:p>
        </p:txBody>
      </p:sp>
    </p:spTree>
    <p:extLst>
      <p:ext uri="{BB962C8B-B14F-4D97-AF65-F5344CB8AC3E}">
        <p14:creationId xmlns:p14="http://schemas.microsoft.com/office/powerpoint/2010/main" val="1732070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 lidském biomonitoringu se využívá i na sledování expozice chemickým látkám. </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24</a:t>
            </a:fld>
            <a:endParaRPr lang="sk-SK"/>
          </a:p>
        </p:txBody>
      </p:sp>
    </p:spTree>
    <p:extLst>
      <p:ext uri="{BB962C8B-B14F-4D97-AF65-F5344CB8AC3E}">
        <p14:creationId xmlns:p14="http://schemas.microsoft.com/office/powerpoint/2010/main" val="237535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D3F4-DE65-4639-EF08-BAF322A62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03A05-4486-6FE6-16EF-D64A1FD04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E8992-FDD8-29D4-CA5A-B90B557A031E}"/>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D82367DB-A640-49D4-365C-C7720348FFEB}"/>
              </a:ext>
            </a:extLst>
          </p:cNvPr>
          <p:cNvSpPr>
            <a:spLocks noGrp="1"/>
          </p:cNvSpPr>
          <p:nvPr>
            <p:ph type="sldNum" sz="quarter" idx="5"/>
          </p:nvPr>
        </p:nvSpPr>
        <p:spPr/>
        <p:txBody>
          <a:bodyPr/>
          <a:lstStyle/>
          <a:p>
            <a:fld id="{71E7A2D5-D101-4B5E-BF1A-A08DAAD882E7}" type="slidenum">
              <a:rPr lang="sk-SK" smtClean="0"/>
              <a:t>25</a:t>
            </a:fld>
            <a:endParaRPr lang="sk-SK"/>
          </a:p>
        </p:txBody>
      </p:sp>
    </p:spTree>
    <p:extLst>
      <p:ext uri="{BB962C8B-B14F-4D97-AF65-F5344CB8AC3E}">
        <p14:creationId xmlns:p14="http://schemas.microsoft.com/office/powerpoint/2010/main" val="3518930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26</a:t>
            </a:fld>
            <a:endParaRPr lang="sk-SK"/>
          </a:p>
        </p:txBody>
      </p:sp>
    </p:spTree>
    <p:extLst>
      <p:ext uri="{BB962C8B-B14F-4D97-AF65-F5344CB8AC3E}">
        <p14:creationId xmlns:p14="http://schemas.microsoft.com/office/powerpoint/2010/main" val="992434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t>
            </a:r>
            <a:r>
              <a:rPr lang="en-US" dirty="0"/>
              <a:t>There are two levels of HBM values derived by the German Human Biomonitoring Commission, namely HBM-I and HBMII. The </a:t>
            </a:r>
            <a:r>
              <a:rPr lang="en-US" b="1" dirty="0"/>
              <a:t>HBM-I</a:t>
            </a:r>
            <a:r>
              <a:rPr lang="en-US" dirty="0"/>
              <a:t> value represents the xenobiotic’s concentration in human biological materials below which, according to the current knowledge, there is no risk of adverse health effects and no need for action. The HBM-I value is, therefore, a control value. The </a:t>
            </a:r>
            <a:r>
              <a:rPr lang="en-US" b="1" dirty="0"/>
              <a:t>HBMII </a:t>
            </a:r>
            <a:r>
              <a:rPr lang="en-US" dirty="0"/>
              <a:t>value represents the concentration of a xenobiotic in human biological materials above which there is an increased risk of adverse health effects. The HBM-II is an intervention or action level threshold. If a concentration is higher than the HBM-I value but lower than the HBM-II value, then potential sources of exposure should be identified and, if possible, reduced or eliminated at an acceptable cost.</a:t>
            </a:r>
            <a:r>
              <a:rPr lang="cs-CZ"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a:t>
            </a:r>
            <a:r>
              <a:rPr lang="en-US" dirty="0"/>
              <a:t>Due to the limited number of studies associating HBM data to adverse outcomes, only a few health-related HBM values have been determined</a:t>
            </a:r>
            <a:r>
              <a:rPr lang="cs-CZ" dirty="0"/>
              <a:t>.“</a:t>
            </a:r>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k-SK" dirty="0"/>
          </a:p>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27</a:t>
            </a:fld>
            <a:endParaRPr lang="sk-SK"/>
          </a:p>
        </p:txBody>
      </p:sp>
    </p:spTree>
    <p:extLst>
      <p:ext uri="{BB962C8B-B14F-4D97-AF65-F5344CB8AC3E}">
        <p14:creationId xmlns:p14="http://schemas.microsoft.com/office/powerpoint/2010/main" val="176622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Přehled existujících HBM hodnot pro environmentální polutanty. Doporučuji citovaný článek, kde jsou hodnoty vysvětlené a blíže popsané. </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28</a:t>
            </a:fld>
            <a:endParaRPr lang="sk-SK"/>
          </a:p>
        </p:txBody>
      </p:sp>
    </p:spTree>
    <p:extLst>
      <p:ext uri="{BB962C8B-B14F-4D97-AF65-F5344CB8AC3E}">
        <p14:creationId xmlns:p14="http://schemas.microsoft.com/office/powerpoint/2010/main" val="4084842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0F32-07A0-A658-81A8-BE0F8B720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0FAA0-9DE3-1788-8DF0-9E6767A3A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19DE7-F541-2E00-9EAB-B1EF588C19A7}"/>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84F717AA-81E6-E85C-3F7B-73D1C6CB4515}"/>
              </a:ext>
            </a:extLst>
          </p:cNvPr>
          <p:cNvSpPr>
            <a:spLocks noGrp="1"/>
          </p:cNvSpPr>
          <p:nvPr>
            <p:ph type="sldNum" sz="quarter" idx="5"/>
          </p:nvPr>
        </p:nvSpPr>
        <p:spPr/>
        <p:txBody>
          <a:bodyPr/>
          <a:lstStyle/>
          <a:p>
            <a:fld id="{71E7A2D5-D101-4B5E-BF1A-A08DAAD882E7}" type="slidenum">
              <a:rPr lang="sk-SK" smtClean="0"/>
              <a:t>29</a:t>
            </a:fld>
            <a:endParaRPr lang="sk-SK"/>
          </a:p>
        </p:txBody>
      </p:sp>
    </p:spTree>
    <p:extLst>
      <p:ext uri="{BB962C8B-B14F-4D97-AF65-F5344CB8AC3E}">
        <p14:creationId xmlns:p14="http://schemas.microsoft.com/office/powerpoint/2010/main" val="174392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51A7D-D3AE-65B7-ED4A-9148B97BE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05E71-E7E8-C9C6-DCB9-25700CB68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8E151-C73F-08B0-F764-E48AED472381}"/>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59501BBE-F948-A7F8-965E-BC42EABD7AF8}"/>
              </a:ext>
            </a:extLst>
          </p:cNvPr>
          <p:cNvSpPr>
            <a:spLocks noGrp="1"/>
          </p:cNvSpPr>
          <p:nvPr>
            <p:ph type="sldNum" sz="quarter" idx="5"/>
          </p:nvPr>
        </p:nvSpPr>
        <p:spPr/>
        <p:txBody>
          <a:bodyPr/>
          <a:lstStyle/>
          <a:p>
            <a:fld id="{71E7A2D5-D101-4B5E-BF1A-A08DAAD882E7}" type="slidenum">
              <a:rPr lang="sk-SK" smtClean="0"/>
              <a:t>30</a:t>
            </a:fld>
            <a:endParaRPr lang="sk-SK"/>
          </a:p>
        </p:txBody>
      </p:sp>
    </p:spTree>
    <p:extLst>
      <p:ext uri="{BB962C8B-B14F-4D97-AF65-F5344CB8AC3E}">
        <p14:creationId xmlns:p14="http://schemas.microsoft.com/office/powerpoint/2010/main" val="422631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9EA6-BAC0-3250-04F3-65EED52CE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8B48D-0CF8-5CDD-3870-11D12480E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A04FC-0CB8-3C1F-9DED-4FCD643F142C}"/>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5F33D7F8-CD3B-DB36-E1FD-9DA8F09BAAA5}"/>
              </a:ext>
            </a:extLst>
          </p:cNvPr>
          <p:cNvSpPr>
            <a:spLocks noGrp="1"/>
          </p:cNvSpPr>
          <p:nvPr>
            <p:ph type="sldNum" sz="quarter" idx="5"/>
          </p:nvPr>
        </p:nvSpPr>
        <p:spPr/>
        <p:txBody>
          <a:bodyPr/>
          <a:lstStyle/>
          <a:p>
            <a:fld id="{71E7A2D5-D101-4B5E-BF1A-A08DAAD882E7}" type="slidenum">
              <a:rPr lang="sk-SK" smtClean="0"/>
              <a:t>31</a:t>
            </a:fld>
            <a:endParaRPr lang="sk-SK"/>
          </a:p>
        </p:txBody>
      </p:sp>
    </p:spTree>
    <p:extLst>
      <p:ext uri="{BB962C8B-B14F-4D97-AF65-F5344CB8AC3E}">
        <p14:creationId xmlns:p14="http://schemas.microsoft.com/office/powerpoint/2010/main" val="241812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D780F-82C8-FDBB-ACE8-D0F7154B8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82595-FF31-F4FB-863E-9B48A9E87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69F84-2A69-9741-A0BE-9133F05BA9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BE hodnoty a způsob jejich odvození popisují v článku Hays et Aylward 2012: D</a:t>
            </a:r>
            <a:r>
              <a:rPr lang="sk-SK" b="0" i="0" dirty="0">
                <a:solidFill>
                  <a:srgbClr val="212121"/>
                </a:solidFill>
                <a:effectLst/>
                <a:latin typeface="BlinkMacSystemFont"/>
              </a:rPr>
              <a:t>OI: </a:t>
            </a:r>
            <a:r>
              <a:rPr lang="sk-SK" b="0" i="0" u="none" strike="noStrike" dirty="0">
                <a:solidFill>
                  <a:srgbClr val="0071BC"/>
                </a:solidFill>
                <a:effectLst/>
                <a:latin typeface="BlinkMacSystemFont"/>
                <a:hlinkClick r:id="rId3"/>
              </a:rPr>
              <a:t>10.1016/j.ijheh.2011.09.011</a:t>
            </a:r>
            <a:endParaRPr lang="sk-SK" b="0" i="0" dirty="0">
              <a:solidFill>
                <a:srgbClr val="212121"/>
              </a:solidFill>
              <a:effectLst/>
              <a:latin typeface="BlinkMacSystemFont"/>
            </a:endParaRPr>
          </a:p>
          <a:p>
            <a:endParaRPr lang="sk-SK" dirty="0"/>
          </a:p>
          <a:p>
            <a:endParaRPr lang="sk-SK" dirty="0"/>
          </a:p>
        </p:txBody>
      </p:sp>
      <p:sp>
        <p:nvSpPr>
          <p:cNvPr id="4" name="Slide Number Placeholder 3">
            <a:extLst>
              <a:ext uri="{FF2B5EF4-FFF2-40B4-BE49-F238E27FC236}">
                <a16:creationId xmlns:a16="http://schemas.microsoft.com/office/drawing/2014/main" id="{44248045-E111-C588-9C26-9C774E17195D}"/>
              </a:ext>
            </a:extLst>
          </p:cNvPr>
          <p:cNvSpPr>
            <a:spLocks noGrp="1"/>
          </p:cNvSpPr>
          <p:nvPr>
            <p:ph type="sldNum" sz="quarter" idx="5"/>
          </p:nvPr>
        </p:nvSpPr>
        <p:spPr/>
        <p:txBody>
          <a:bodyPr/>
          <a:lstStyle/>
          <a:p>
            <a:fld id="{71E7A2D5-D101-4B5E-BF1A-A08DAAD882E7}" type="slidenum">
              <a:rPr lang="sk-SK" smtClean="0"/>
              <a:t>32</a:t>
            </a:fld>
            <a:endParaRPr lang="sk-SK"/>
          </a:p>
        </p:txBody>
      </p:sp>
    </p:spTree>
    <p:extLst>
      <p:ext uri="{BB962C8B-B14F-4D97-AF65-F5344CB8AC3E}">
        <p14:creationId xmlns:p14="http://schemas.microsoft.com/office/powerpoint/2010/main" val="2339388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33</a:t>
            </a:fld>
            <a:endParaRPr lang="sk-SK"/>
          </a:p>
        </p:txBody>
      </p:sp>
    </p:spTree>
    <p:extLst>
      <p:ext uri="{BB962C8B-B14F-4D97-AF65-F5344CB8AC3E}">
        <p14:creationId xmlns:p14="http://schemas.microsoft.com/office/powerpoint/2010/main" val="68116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cs-CZ" dirty="0"/>
              <a:t>Pro jedotlivé kroky se používá různá terminologie. Důležité je vědět, co každý krok obsahuje. </a:t>
            </a:r>
          </a:p>
          <a:p>
            <a:pPr marL="171450" indent="-171450">
              <a:buFontTx/>
              <a:buChar char="-"/>
            </a:pPr>
            <a:r>
              <a:rPr lang="cs-CZ" dirty="0"/>
              <a:t>Tady mluvíme o chemických látkách, ale schéma se dá použít na hodnocení rizik jakéhokoliv činitele, který vyvolává/ může vyvolat poškození zdraví (hluk, záření apod.).</a:t>
            </a:r>
          </a:p>
          <a:p>
            <a:pPr marL="171450" indent="-171450">
              <a:buFontTx/>
              <a:buChar char="-"/>
            </a:pPr>
            <a:r>
              <a:rPr lang="cs-CZ" dirty="0"/>
              <a:t>Hodnocení rizik se může provádět pro člověka, ale i pro jiné organismy, ekosystémy.</a:t>
            </a:r>
          </a:p>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6</a:t>
            </a:fld>
            <a:endParaRPr lang="sk-SK"/>
          </a:p>
        </p:txBody>
      </p:sp>
    </p:spTree>
    <p:extLst>
      <p:ext uri="{BB962C8B-B14F-4D97-AF65-F5344CB8AC3E}">
        <p14:creationId xmlns:p14="http://schemas.microsoft.com/office/powerpoint/2010/main" val="958358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Zdroj: PARC HBM Datasets report</a:t>
            </a:r>
            <a:endParaRPr lang="sk-SK" dirty="0"/>
          </a:p>
        </p:txBody>
      </p:sp>
      <p:sp>
        <p:nvSpPr>
          <p:cNvPr id="4" name="Slide Number Placeholder 3"/>
          <p:cNvSpPr>
            <a:spLocks noGrp="1"/>
          </p:cNvSpPr>
          <p:nvPr>
            <p:ph type="sldNum" sz="quarter" idx="5"/>
          </p:nvPr>
        </p:nvSpPr>
        <p:spPr/>
        <p:txBody>
          <a:bodyPr/>
          <a:lstStyle/>
          <a:p>
            <a:fld id="{9C234040-61BC-4EBA-AAAB-BD4DC61DB7F8}" type="slidenum">
              <a:rPr lang="sk-SK" smtClean="0"/>
              <a:t>34</a:t>
            </a:fld>
            <a:endParaRPr lang="sk-SK"/>
          </a:p>
        </p:txBody>
      </p:sp>
    </p:spTree>
    <p:extLst>
      <p:ext uri="{BB962C8B-B14F-4D97-AF65-F5344CB8AC3E}">
        <p14:creationId xmlns:p14="http://schemas.microsoft.com/office/powerpoint/2010/main" val="12600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1B4A-62D1-9307-1E6E-4A5949FDE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037AA-C423-2534-AB96-A6B370C8D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6810-78DE-8ABB-52B0-B6C7FC2D8D9E}"/>
              </a:ext>
            </a:extLst>
          </p:cNvPr>
          <p:cNvSpPr>
            <a:spLocks noGrp="1"/>
          </p:cNvSpPr>
          <p:nvPr>
            <p:ph type="body" idx="1"/>
          </p:nvPr>
        </p:nvSpPr>
        <p:spPr/>
        <p:txBody>
          <a:bodyPr/>
          <a:lstStyle/>
          <a:p>
            <a:r>
              <a:rPr lang="cs-CZ" b="1" dirty="0"/>
              <a:t>GDPR: </a:t>
            </a:r>
            <a:r>
              <a:rPr lang="sk-SK" b="0" i="0" dirty="0">
                <a:solidFill>
                  <a:srgbClr val="333333"/>
                </a:solidFill>
                <a:effectLst/>
                <a:latin typeface="Roboto" panose="02000000000000000000" pitchFamily="2" charset="0"/>
              </a:rPr>
              <a:t>Nařízení Evropského parlamentu a Rady (EU) 2016/679 ze dne 27. dubna 2016 o ochraně fyzických osob v souvislosti se zpracováním osobních údajů a o volném pohybu těchto údajů a o zrušení směrnice 95/46/ES (obecné nařízení o ochraně osobních údajů) (Text s významem pro EHP)</a:t>
            </a:r>
            <a:endParaRPr lang="cs-CZ" b="0" dirty="0"/>
          </a:p>
          <a:p>
            <a:endParaRPr lang="cs-CZ" dirty="0"/>
          </a:p>
          <a:p>
            <a:r>
              <a:rPr lang="sk-SK" b="0" i="0" dirty="0">
                <a:solidFill>
                  <a:srgbClr val="1F1F1F"/>
                </a:solidFill>
                <a:effectLst/>
                <a:latin typeface="Google Sans"/>
              </a:rPr>
              <a:t>To má významný dopad na nakládání s HBM daty, plánování a manažment studie, včetně zdrojů. Při nakládání s (citlivými) osobními údaji potřebujeme zabezpečit bezpečné uchovávání dat, protokoly pro sdílení dat, smluvy o správě nebo transferu dat a další náležitosti.</a:t>
            </a:r>
            <a:endParaRPr lang="cs-CZ" dirty="0"/>
          </a:p>
          <a:p>
            <a:endParaRPr lang="cs-CZ" dirty="0"/>
          </a:p>
        </p:txBody>
      </p:sp>
      <p:sp>
        <p:nvSpPr>
          <p:cNvPr id="4" name="Slide Number Placeholder 3">
            <a:extLst>
              <a:ext uri="{FF2B5EF4-FFF2-40B4-BE49-F238E27FC236}">
                <a16:creationId xmlns:a16="http://schemas.microsoft.com/office/drawing/2014/main" id="{D7BA26ED-6A6C-C282-FB12-EA815AA5CBCD}"/>
              </a:ext>
            </a:extLst>
          </p:cNvPr>
          <p:cNvSpPr>
            <a:spLocks noGrp="1"/>
          </p:cNvSpPr>
          <p:nvPr>
            <p:ph type="sldNum" sz="quarter" idx="5"/>
          </p:nvPr>
        </p:nvSpPr>
        <p:spPr/>
        <p:txBody>
          <a:bodyPr/>
          <a:lstStyle/>
          <a:p>
            <a:fld id="{9C234040-61BC-4EBA-AAAB-BD4DC61DB7F8}" type="slidenum">
              <a:rPr lang="sk-SK" smtClean="0"/>
              <a:t>35</a:t>
            </a:fld>
            <a:endParaRPr lang="sk-SK"/>
          </a:p>
        </p:txBody>
      </p:sp>
    </p:spTree>
    <p:extLst>
      <p:ext uri="{BB962C8B-B14F-4D97-AF65-F5344CB8AC3E}">
        <p14:creationId xmlns:p14="http://schemas.microsoft.com/office/powerpoint/2010/main" val="263530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DF31D-863E-D9D8-E4EB-313B769CC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BD8B6-19BA-D5DF-04FB-EB29DA09C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FC2F9-6A6B-4775-4FFD-A16FA1604EC6}"/>
              </a:ext>
            </a:extLst>
          </p:cNvPr>
          <p:cNvSpPr>
            <a:spLocks noGrp="1"/>
          </p:cNvSpPr>
          <p:nvPr>
            <p:ph type="body" idx="1"/>
          </p:nvPr>
        </p:nvSpPr>
        <p:spPr/>
        <p:txBody>
          <a:bodyPr/>
          <a:lstStyle/>
          <a:p>
            <a:endParaRPr lang="cs-CZ"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8BEBA86-09E0-16F8-F7BB-91C2773183E4}"/>
              </a:ext>
            </a:extLst>
          </p:cNvPr>
          <p:cNvSpPr>
            <a:spLocks noGrp="1"/>
          </p:cNvSpPr>
          <p:nvPr>
            <p:ph type="sldNum" sz="quarter" idx="5"/>
          </p:nvPr>
        </p:nvSpPr>
        <p:spPr/>
        <p:txBody>
          <a:bodyPr/>
          <a:lstStyle/>
          <a:p>
            <a:fld id="{9C234040-61BC-4EBA-AAAB-BD4DC61DB7F8}" type="slidenum">
              <a:rPr lang="sk-SK" smtClean="0"/>
              <a:t>36</a:t>
            </a:fld>
            <a:endParaRPr lang="sk-SK"/>
          </a:p>
        </p:txBody>
      </p:sp>
    </p:spTree>
    <p:extLst>
      <p:ext uri="{BB962C8B-B14F-4D97-AF65-F5344CB8AC3E}">
        <p14:creationId xmlns:p14="http://schemas.microsoft.com/office/powerpoint/2010/main" val="4250741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F670F-4E74-0495-6A8A-EB6FAD755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DF79D-F4C7-104F-94BA-CC965A9C6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3294D-EDA0-FB1A-3C09-7AA5C97DAF70}"/>
              </a:ext>
            </a:extLst>
          </p:cNvPr>
          <p:cNvSpPr>
            <a:spLocks noGrp="1"/>
          </p:cNvSpPr>
          <p:nvPr>
            <p:ph type="body" idx="1"/>
          </p:nvPr>
        </p:nvSpPr>
        <p:spPr/>
        <p:txBody>
          <a:bodyPr/>
          <a:lstStyle/>
          <a:p>
            <a:endParaRPr lang="sk-SK" dirty="0"/>
          </a:p>
        </p:txBody>
      </p:sp>
      <p:sp>
        <p:nvSpPr>
          <p:cNvPr id="4" name="Slide Number Placeholder 3">
            <a:extLst>
              <a:ext uri="{FF2B5EF4-FFF2-40B4-BE49-F238E27FC236}">
                <a16:creationId xmlns:a16="http://schemas.microsoft.com/office/drawing/2014/main" id="{E8F9F1B3-E6FA-B05C-2906-82C14EFFEDE0}"/>
              </a:ext>
            </a:extLst>
          </p:cNvPr>
          <p:cNvSpPr>
            <a:spLocks noGrp="1"/>
          </p:cNvSpPr>
          <p:nvPr>
            <p:ph type="sldNum" sz="quarter" idx="5"/>
          </p:nvPr>
        </p:nvSpPr>
        <p:spPr/>
        <p:txBody>
          <a:bodyPr/>
          <a:lstStyle/>
          <a:p>
            <a:fld id="{9C234040-61BC-4EBA-AAAB-BD4DC61DB7F8}" type="slidenum">
              <a:rPr lang="sk-SK" smtClean="0"/>
              <a:t>37</a:t>
            </a:fld>
            <a:endParaRPr lang="sk-SK"/>
          </a:p>
        </p:txBody>
      </p:sp>
    </p:spTree>
    <p:extLst>
      <p:ext uri="{BB962C8B-B14F-4D97-AF65-F5344CB8AC3E}">
        <p14:creationId xmlns:p14="http://schemas.microsoft.com/office/powerpoint/2010/main" val="3333833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cs-CZ" b="1" dirty="0"/>
              <a:t>Víc o ELSPAC:</a:t>
            </a:r>
          </a:p>
          <a:p>
            <a:pPr marL="0" indent="0">
              <a:buNone/>
            </a:pPr>
            <a:endParaRPr lang="cs-CZ" b="1" dirty="0"/>
          </a:p>
          <a:p>
            <a:pPr marL="0" indent="0">
              <a:buNone/>
            </a:pPr>
            <a:r>
              <a:rPr lang="cs-CZ" b="1" dirty="0"/>
              <a:t>ELSPAC</a:t>
            </a:r>
            <a:r>
              <a:rPr lang="cs-CZ" dirty="0"/>
              <a:t> (European Longitudinal Study of Pregnancy and Childhood, Evropská dlouhodobá studie těhotenství a dětství) </a:t>
            </a:r>
          </a:p>
          <a:p>
            <a:r>
              <a:rPr lang="cs-CZ" dirty="0"/>
              <a:t>1987-1990 – zapojilo se několik evropských zemí včetně ČR (tehdy Československo)</a:t>
            </a:r>
          </a:p>
          <a:p>
            <a:r>
              <a:rPr lang="cs-CZ" dirty="0"/>
              <a:t>1991: Začíná studie ELSPAC v ČR</a:t>
            </a:r>
          </a:p>
          <a:p>
            <a:r>
              <a:rPr lang="cs-CZ" dirty="0"/>
              <a:t>1991-1992: do studie sa zapojilo 5638 rodin dětí narozených v Brně  a 1851 rodin dětí narozených ve Znojmě</a:t>
            </a:r>
          </a:p>
          <a:p>
            <a:r>
              <a:rPr lang="cs-CZ" dirty="0"/>
              <a:t>Metoda: Dotazníky pro rodiče a děti (od 11 let), pediatry aučitele  + vyšetření (antropometrická měření, měŕení fyzické kondice.)</a:t>
            </a:r>
          </a:p>
          <a:p>
            <a:pPr marL="171450" indent="-171450">
              <a:buFontTx/>
              <a:buChar char="-"/>
            </a:pPr>
            <a:endParaRPr lang="sk-SK" dirty="0"/>
          </a:p>
          <a:p>
            <a:pPr marL="171450" indent="-171450">
              <a:buFontTx/>
              <a:buChar char="-"/>
            </a:pPr>
            <a:r>
              <a:rPr lang="sk-SK" dirty="0"/>
              <a:t>ELSPAC koordinovala britská univerzita v Bristolu</a:t>
            </a:r>
          </a:p>
          <a:p>
            <a:pPr marL="171450" indent="-171450">
              <a:buFontTx/>
              <a:buChar char="-"/>
            </a:pPr>
            <a:r>
              <a:rPr lang="sk-SK" dirty="0"/>
              <a:t>V. Británie, ČR, SR, Ukrajina, Rusko, Ostrov Man</a:t>
            </a:r>
          </a:p>
          <a:p>
            <a:pPr marL="171450" indent="-171450">
              <a:buFontTx/>
              <a:buChar char="-"/>
            </a:pPr>
            <a:r>
              <a:rPr lang="sk-SK" dirty="0"/>
              <a:t>Český ELSPAC byl organizován Výzkumným ústavem zdraví dítěte (Brno, zrušen v 2002, kdy přešla studie pod LF MU), pod vedením doc. Dr.Lubomíra Kukly</a:t>
            </a:r>
          </a:p>
          <a:p>
            <a:pPr marL="171450" indent="-171450">
              <a:buFontTx/>
              <a:buChar char="-"/>
            </a:pPr>
            <a:r>
              <a:rPr lang="sk-SK" dirty="0"/>
              <a:t>ČR a Anglicko jediné dvě země, které sledovali děti až do dospělosti (v Brně do 19let, ve Znojmě do 15ti let)</a:t>
            </a:r>
          </a:p>
          <a:p>
            <a:pPr marL="171450" indent="-171450">
              <a:buFontTx/>
              <a:buChar char="-"/>
            </a:pPr>
            <a:r>
              <a:rPr lang="sk-SK" dirty="0"/>
              <a:t>Do 11. roku dětí z</a:t>
            </a:r>
            <a:r>
              <a:rPr lang="cs-CZ" dirty="0"/>
              <a:t>ůstala aktivní asi polovina rodin, 19. roku méně než čtvrtina</a:t>
            </a:r>
          </a:p>
          <a:p>
            <a:pPr marL="171450" indent="-171450">
              <a:buFontTx/>
              <a:buChar char="-"/>
            </a:pPr>
            <a:r>
              <a:rPr lang="cs-CZ" dirty="0"/>
              <a:t>Za 20 let výzkumu vyplnili všichni respondenti přibližně 200 000 dotazníků</a:t>
            </a:r>
          </a:p>
          <a:p>
            <a:pPr marL="171450" indent="-171450">
              <a:buFontTx/>
              <a:buChar char="-"/>
            </a:pPr>
            <a:r>
              <a:rPr lang="sk-SK" dirty="0"/>
              <a:t>2011: Program ELSPAC v ČR oficiálně uzavřen. Byla ale nasbíraná data, o které projevil zájem RECETOX.</a:t>
            </a:r>
          </a:p>
          <a:p>
            <a:pPr marL="171450" indent="-171450">
              <a:buFontTx/>
              <a:buChar char="-"/>
            </a:pPr>
            <a:r>
              <a:rPr lang="sk-SK" dirty="0"/>
              <a:t>RECETOX pod vedením prof. Klánové převzal data, digitalizoval, vybudoval infrastrukturu, včetně databáze </a:t>
            </a:r>
          </a:p>
          <a:p>
            <a:pPr marL="171450" indent="-171450">
              <a:buFontTx/>
              <a:buChar char="-"/>
            </a:pPr>
            <a:r>
              <a:rPr lang="sk-SK" dirty="0"/>
              <a:t>Vznikl záměr pokračovat v celoživotním sledování dětí (již dospělých) a jejich dětí atd. -&gt; vznik multigenerační epidemiologický výzkum CELSPAC (Central european Longitudinal studies of Parents and Children)</a:t>
            </a:r>
          </a:p>
        </p:txBody>
      </p:sp>
      <p:sp>
        <p:nvSpPr>
          <p:cNvPr id="4" name="Slide Number Placeholder 3"/>
          <p:cNvSpPr>
            <a:spLocks noGrp="1"/>
          </p:cNvSpPr>
          <p:nvPr>
            <p:ph type="sldNum" sz="quarter" idx="5"/>
          </p:nvPr>
        </p:nvSpPr>
        <p:spPr/>
        <p:txBody>
          <a:bodyPr/>
          <a:lstStyle/>
          <a:p>
            <a:fld id="{71E7A2D5-D101-4B5E-BF1A-A08DAAD882E7}" type="slidenum">
              <a:rPr lang="sk-SK" smtClean="0"/>
              <a:t>39</a:t>
            </a:fld>
            <a:endParaRPr lang="sk-SK"/>
          </a:p>
        </p:txBody>
      </p:sp>
    </p:spTree>
    <p:extLst>
      <p:ext uri="{BB962C8B-B14F-4D97-AF65-F5344CB8AC3E}">
        <p14:creationId xmlns:p14="http://schemas.microsoft.com/office/powerpoint/2010/main" val="3319230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40</a:t>
            </a:fld>
            <a:endParaRPr lang="sk-SK"/>
          </a:p>
        </p:txBody>
      </p:sp>
    </p:spTree>
    <p:extLst>
      <p:ext uri="{BB962C8B-B14F-4D97-AF65-F5344CB8AC3E}">
        <p14:creationId xmlns:p14="http://schemas.microsoft.com/office/powerpoint/2010/main" val="1761600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Kniha popisuje příběh studií ELSPAC a CELSPAC a některé výsledky.</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41</a:t>
            </a:fld>
            <a:endParaRPr lang="sk-SK"/>
          </a:p>
        </p:txBody>
      </p:sp>
    </p:spTree>
    <p:extLst>
      <p:ext uri="{BB962C8B-B14F-4D97-AF65-F5344CB8AC3E}">
        <p14:creationId xmlns:p14="http://schemas.microsoft.com/office/powerpoint/2010/main" val="2100385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42</a:t>
            </a:fld>
            <a:endParaRPr lang="sk-SK"/>
          </a:p>
        </p:txBody>
      </p:sp>
    </p:spTree>
    <p:extLst>
      <p:ext uri="{BB962C8B-B14F-4D97-AF65-F5344CB8AC3E}">
        <p14:creationId xmlns:p14="http://schemas.microsoft.com/office/powerpoint/2010/main" val="1610136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Výsledky národního HBM (jsou dostupné v reportech Národního HBM na stránkách SZÚ)</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43</a:t>
            </a:fld>
            <a:endParaRPr lang="sk-SK"/>
          </a:p>
        </p:txBody>
      </p:sp>
    </p:spTree>
    <p:extLst>
      <p:ext uri="{BB962C8B-B14F-4D97-AF65-F5344CB8AC3E}">
        <p14:creationId xmlns:p14="http://schemas.microsoft.com/office/powerpoint/2010/main" val="1885737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44</a:t>
            </a:fld>
            <a:endParaRPr lang="sk-SK"/>
          </a:p>
        </p:txBody>
      </p:sp>
    </p:spTree>
    <p:extLst>
      <p:ext uri="{BB962C8B-B14F-4D97-AF65-F5344CB8AC3E}">
        <p14:creationId xmlns:p14="http://schemas.microsoft.com/office/powerpoint/2010/main" val="33385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8</a:t>
            </a:fld>
            <a:endParaRPr lang="sk-SK"/>
          </a:p>
        </p:txBody>
      </p:sp>
    </p:spTree>
    <p:extLst>
      <p:ext uri="{BB962C8B-B14F-4D97-AF65-F5344CB8AC3E}">
        <p14:creationId xmlns:p14="http://schemas.microsoft.com/office/powerpoint/2010/main" val="2627414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Prohlížeč obsahuje evropská HBM data nasbíraných evropskými institucemi a harmonizovaných v projektech HBM4EU a PARC.</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45</a:t>
            </a:fld>
            <a:endParaRPr lang="sk-SK"/>
          </a:p>
        </p:txBody>
      </p:sp>
    </p:spTree>
    <p:extLst>
      <p:ext uri="{BB962C8B-B14F-4D97-AF65-F5344CB8AC3E}">
        <p14:creationId xmlns:p14="http://schemas.microsoft.com/office/powerpoint/2010/main" val="147377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sk-SK" dirty="0"/>
              <a:t>První studie tohto typu v ČR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k-SK" dirty="0"/>
              <a:t>Přibližně 0.1% České populace jsou profesionální hasiči, kteří se můžou potenciálně účastnit zásahů. A ktomu máme více jak 64 tis. dobrovolných hasičů</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k-SK" dirty="0"/>
              <a:t>Zatímco jsou známe statistiky akutních otrav, zranění a úmrtí, nemáme informace o chronické expozici hasičů subletálním dávkám chemických látek a následcích takové expozice na jejich zdraví</a:t>
            </a:r>
          </a:p>
          <a:p>
            <a:endParaRPr lang="sk-SK" dirty="0"/>
          </a:p>
          <a:p>
            <a:endParaRPr lang="sk-SK" dirty="0"/>
          </a:p>
        </p:txBody>
      </p:sp>
    </p:spTree>
    <p:extLst>
      <p:ext uri="{BB962C8B-B14F-4D97-AF65-F5344CB8AC3E}">
        <p14:creationId xmlns:p14="http://schemas.microsoft.com/office/powerpoint/2010/main" val="2459013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Studie byla schválena etickou komisí ELSPAC a každý participant byl předem obeznámen s průběhem studie a podepsal informovaný souhlas.</a:t>
            </a:r>
          </a:p>
          <a:p>
            <a:endParaRPr lang="sk-SK" dirty="0"/>
          </a:p>
        </p:txBody>
      </p:sp>
    </p:spTree>
    <p:extLst>
      <p:ext uri="{BB962C8B-B14F-4D97-AF65-F5344CB8AC3E}">
        <p14:creationId xmlns:p14="http://schemas.microsoft.com/office/powerpoint/2010/main" val="324262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cs-CZ" dirty="0"/>
              <a:t>V rámci studie bylo naměřeno množství dat, v současnosti se připavuje několik publikací. Toto je první publikace obsahující přehled kohorty, studie a výsledků hladin PFAS a PAHs v hasičích a kontrolní populaci. </a:t>
            </a:r>
            <a:endParaRPr lang="sk-SK" dirty="0"/>
          </a:p>
        </p:txBody>
      </p:sp>
    </p:spTree>
    <p:extLst>
      <p:ext uri="{BB962C8B-B14F-4D97-AF65-F5344CB8AC3E}">
        <p14:creationId xmlns:p14="http://schemas.microsoft.com/office/powerpoint/2010/main" val="2712185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840793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cs-CZ" dirty="0"/>
              <a:t>- U hasičů (nováčků i profíků vyšší hladina PFAS v porovnání s kontrolní skupinou)</a:t>
            </a:r>
            <a:endParaRPr lang="sk-SK" dirty="0"/>
          </a:p>
        </p:txBody>
      </p:sp>
    </p:spTree>
    <p:extLst>
      <p:ext uri="{BB962C8B-B14F-4D97-AF65-F5344CB8AC3E}">
        <p14:creationId xmlns:p14="http://schemas.microsoft.com/office/powerpoint/2010/main" val="1083930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90421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3949068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val="2805668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cs-CZ" dirty="0"/>
              <a:t>PAH: Porovnání hladiny 1-OH-Pyr v moči sledované populace s hodnotou stanovenou Jongeneelenem a kolektivem („No observed genotoxic level in the body“, NOGE). Hodnota nebyla překročena, ale tahle ref. hodnota má hodně nejistot a zahrnuje jenom genotoxický efekt</a:t>
            </a:r>
          </a:p>
          <a:p>
            <a:pPr marL="171450" indent="-171450">
              <a:buFontTx/>
              <a:buChar char="-"/>
            </a:pPr>
            <a:r>
              <a:rPr lang="cs-CZ" dirty="0"/>
              <a:t>PFAS – pro PFOS a PFOA existují HBM I a II hodnoty. 7.6% vzorků překročilo hodnotu HBM-I pro PFOA, 10.9% pro PFOS. Z toho 3.5% překročilo HBM-I hodnotu pro obě látky naráz. Některé vzorky překročili dokonce HBM-II hodnotu. Většina vzorků &gt;HBM-I byla u hasičů (profesionálů nebo nováčků).</a:t>
            </a:r>
          </a:p>
          <a:p>
            <a:pPr marL="171450" indent="-171450">
              <a:buFontTx/>
              <a:buChar char="-"/>
            </a:pPr>
            <a:endParaRPr lang="sk-SK" dirty="0"/>
          </a:p>
          <a:p>
            <a:pPr marL="171450" indent="-171450">
              <a:buFontTx/>
              <a:buChar char="-"/>
            </a:pPr>
            <a:endParaRPr lang="sk-SK" dirty="0"/>
          </a:p>
        </p:txBody>
      </p:sp>
    </p:spTree>
    <p:extLst>
      <p:ext uri="{BB962C8B-B14F-4D97-AF65-F5344CB8AC3E}">
        <p14:creationId xmlns:p14="http://schemas.microsoft.com/office/powerpoint/2010/main" val="7755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Akutní expozice = krátkodobá, několik minut, hodin</a:t>
            </a:r>
          </a:p>
          <a:p>
            <a:r>
              <a:rPr lang="cs-CZ" dirty="0"/>
              <a:t>Subchronická expozice = opakovaná expozice po dobu délky určité části života</a:t>
            </a:r>
          </a:p>
          <a:p>
            <a:r>
              <a:rPr lang="cs-CZ" dirty="0"/>
              <a:t>Chronická expozice = dlouhodobá</a:t>
            </a:r>
          </a:p>
          <a:p>
            <a:endParaRPr lang="sk-SK" dirty="0"/>
          </a:p>
          <a:p>
            <a:r>
              <a:rPr lang="sk-SK" dirty="0"/>
              <a:t>Osud látky v prostředí (vnějším i vnitřním) je určen vlastnostmi prostředí a fyz.-chem vlastnostmi látky</a:t>
            </a:r>
          </a:p>
        </p:txBody>
      </p:sp>
      <p:sp>
        <p:nvSpPr>
          <p:cNvPr id="4" name="Slide Number Placeholder 3"/>
          <p:cNvSpPr>
            <a:spLocks noGrp="1"/>
          </p:cNvSpPr>
          <p:nvPr>
            <p:ph type="sldNum" sz="quarter" idx="5"/>
          </p:nvPr>
        </p:nvSpPr>
        <p:spPr/>
        <p:txBody>
          <a:bodyPr/>
          <a:lstStyle/>
          <a:p>
            <a:fld id="{71E7A2D5-D101-4B5E-BF1A-A08DAAD882E7}" type="slidenum">
              <a:rPr lang="sk-SK" smtClean="0"/>
              <a:t>9</a:t>
            </a:fld>
            <a:endParaRPr lang="sk-SK"/>
          </a:p>
        </p:txBody>
      </p:sp>
    </p:spTree>
    <p:extLst>
      <p:ext uri="{BB962C8B-B14F-4D97-AF65-F5344CB8AC3E}">
        <p14:creationId xmlns:p14="http://schemas.microsoft.com/office/powerpoint/2010/main" val="3804444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endParaRPr lang="sk-SK" dirty="0"/>
          </a:p>
        </p:txBody>
      </p:sp>
    </p:spTree>
    <p:extLst>
      <p:ext uri="{BB962C8B-B14F-4D97-AF65-F5344CB8AC3E}">
        <p14:creationId xmlns:p14="http://schemas.microsoft.com/office/powerpoint/2010/main" val="2068658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A485-5C74-95E4-44EA-D6D2580D3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44282-9B01-42CE-9724-5E744F999D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D99B096-CB2D-26AB-8F02-43ECFD867E83}"/>
              </a:ext>
            </a:extLst>
          </p:cNvPr>
          <p:cNvSpPr>
            <a:spLocks noGrp="1"/>
          </p:cNvSpPr>
          <p:nvPr>
            <p:ph type="body" idx="1"/>
          </p:nvPr>
        </p:nvSpPr>
        <p:spPr/>
        <p:txBody>
          <a:bodyPr/>
          <a:lstStyle/>
          <a:p>
            <a:pPr marL="171450" indent="-171450">
              <a:buFontTx/>
              <a:buChar char="-"/>
            </a:pPr>
            <a:endParaRPr lang="sk-SK" dirty="0"/>
          </a:p>
        </p:txBody>
      </p:sp>
    </p:spTree>
    <p:extLst>
      <p:ext uri="{BB962C8B-B14F-4D97-AF65-F5344CB8AC3E}">
        <p14:creationId xmlns:p14="http://schemas.microsoft.com/office/powerpoint/2010/main" val="2127941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58</a:t>
            </a:fld>
            <a:endParaRPr lang="sk-SK"/>
          </a:p>
        </p:txBody>
      </p:sp>
    </p:spTree>
    <p:extLst>
      <p:ext uri="{BB962C8B-B14F-4D97-AF65-F5344CB8AC3E}">
        <p14:creationId xmlns:p14="http://schemas.microsoft.com/office/powerpoint/2010/main" val="3909224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59</a:t>
            </a:fld>
            <a:endParaRPr lang="sk-SK"/>
          </a:p>
        </p:txBody>
      </p:sp>
    </p:spTree>
    <p:extLst>
      <p:ext uri="{BB962C8B-B14F-4D97-AF65-F5344CB8AC3E}">
        <p14:creationId xmlns:p14="http://schemas.microsoft.com/office/powerpoint/2010/main" val="54467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PCPs = persoal care products </a:t>
            </a:r>
          </a:p>
          <a:p>
            <a:r>
              <a:rPr lang="cs-CZ" dirty="0"/>
              <a:t>GIT = gastrointestinal tract </a:t>
            </a:r>
          </a:p>
          <a:p>
            <a:endParaRPr lang="cs-CZ" dirty="0"/>
          </a:p>
          <a:p>
            <a:r>
              <a:rPr lang="cs-CZ" dirty="0"/>
              <a:t>ADME - interindividuální variabilita – různi jedinci můžou být různe citliví na působení látky a ADME. To může být způsobenou genetickou predispozicí, věkem, interakcí chem. látek, hmotností apod.</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10</a:t>
            </a:fld>
            <a:endParaRPr lang="sk-SK"/>
          </a:p>
        </p:txBody>
      </p:sp>
    </p:spTree>
    <p:extLst>
      <p:ext uri="{BB962C8B-B14F-4D97-AF65-F5344CB8AC3E}">
        <p14:creationId xmlns:p14="http://schemas.microsoft.com/office/powerpoint/2010/main" val="385727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11</a:t>
            </a:fld>
            <a:endParaRPr lang="sk-SK"/>
          </a:p>
        </p:txBody>
      </p:sp>
    </p:spTree>
    <p:extLst>
      <p:ext uri="{BB962C8B-B14F-4D97-AF65-F5344CB8AC3E}">
        <p14:creationId xmlns:p14="http://schemas.microsoft.com/office/powerpoint/2010/main" val="411832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Důležitá znalost expozice i účinku látky. Zjednodušeně, pokud je látka vysoce toxická, ale nedochází k expozici člověka (kontaktu s chem. látkou), riziko pro člověka je žádné nebo velmi nízké. </a:t>
            </a:r>
          </a:p>
          <a:p>
            <a:r>
              <a:rPr lang="cs-CZ" dirty="0"/>
              <a:t>Pokud má látka nízkou nebo střední toxicitu, ale expozice je vysoká, nebo dlouhodobá, riziko může být vysoké… </a:t>
            </a:r>
          </a:p>
          <a:p>
            <a:r>
              <a:rPr lang="cs-CZ" dirty="0"/>
              <a:t>V praxi výsledné riziko ovlivňuje mnoho faktorů a jejich znalot je pro vyhodnocení rizika klíčová.</a:t>
            </a:r>
          </a:p>
          <a:p>
            <a:endParaRPr lang="cs-CZ" dirty="0"/>
          </a:p>
        </p:txBody>
      </p:sp>
      <p:sp>
        <p:nvSpPr>
          <p:cNvPr id="4" name="Slide Number Placeholder 3"/>
          <p:cNvSpPr>
            <a:spLocks noGrp="1"/>
          </p:cNvSpPr>
          <p:nvPr>
            <p:ph type="sldNum" sz="quarter" idx="5"/>
          </p:nvPr>
        </p:nvSpPr>
        <p:spPr/>
        <p:txBody>
          <a:bodyPr/>
          <a:lstStyle/>
          <a:p>
            <a:fld id="{71E7A2D5-D101-4B5E-BF1A-A08DAAD882E7}" type="slidenum">
              <a:rPr lang="sk-SK" smtClean="0"/>
              <a:t>12</a:t>
            </a:fld>
            <a:endParaRPr lang="sk-SK"/>
          </a:p>
        </p:txBody>
      </p:sp>
    </p:spTree>
    <p:extLst>
      <p:ext uri="{BB962C8B-B14F-4D97-AF65-F5344CB8AC3E}">
        <p14:creationId xmlns:p14="http://schemas.microsoft.com/office/powerpoint/2010/main" val="283214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je lidský biomonitoring a k čemu slouží?</a:t>
            </a:r>
            <a:endParaRPr lang="sk-SK" dirty="0"/>
          </a:p>
        </p:txBody>
      </p:sp>
      <p:sp>
        <p:nvSpPr>
          <p:cNvPr id="4" name="Slide Number Placeholder 3"/>
          <p:cNvSpPr>
            <a:spLocks noGrp="1"/>
          </p:cNvSpPr>
          <p:nvPr>
            <p:ph type="sldNum" sz="quarter" idx="5"/>
          </p:nvPr>
        </p:nvSpPr>
        <p:spPr/>
        <p:txBody>
          <a:bodyPr/>
          <a:lstStyle/>
          <a:p>
            <a:fld id="{71E7A2D5-D101-4B5E-BF1A-A08DAAD882E7}" type="slidenum">
              <a:rPr lang="sk-SK" smtClean="0"/>
              <a:t>13</a:t>
            </a:fld>
            <a:endParaRPr lang="sk-SK"/>
          </a:p>
        </p:txBody>
      </p:sp>
    </p:spTree>
    <p:extLst>
      <p:ext uri="{BB962C8B-B14F-4D97-AF65-F5344CB8AC3E}">
        <p14:creationId xmlns:p14="http://schemas.microsoft.com/office/powerpoint/2010/main" val="101268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D341-2BE9-A856-CF84-4B6F49A6D3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418CDAB8-60A7-4913-0C2D-160C94729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742FFF8B-666C-766A-5BC9-F20C87288588}"/>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9335D6CA-C025-BBB4-E29D-BDABD5AB5226}"/>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A088994B-C54A-5A52-0BE2-5738BD2B8E22}"/>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193669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32FA-F53C-A594-0448-9A4D90F7DFBB}"/>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410ACDAF-E816-FE6F-BD86-B7BF66CA8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5B05C491-770E-1F55-671E-6B27FF770ED9}"/>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65F3E91D-A986-740D-F594-D2B66E812D6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79FC3634-2BC1-2409-114E-F5FB687457B6}"/>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205847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2A9FB-7432-D69F-76AE-2AE0428C05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C7FF0984-6A5B-7343-C9EA-48771A7A6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3C8F78A3-5A4D-716E-58C6-2FA4E0FD7E13}"/>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463131E3-1683-E085-C343-FC37BDE25859}"/>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E23607D-002C-B4E5-6691-CC237516ABAD}"/>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225952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ing and comparison">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02F0435-D568-3F44-A2D9-3E9033791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5210" y="5993069"/>
            <a:ext cx="3288914" cy="725115"/>
          </a:xfrm>
          <a:prstGeom prst="rect">
            <a:avLst/>
          </a:prstGeom>
        </p:spPr>
      </p:pic>
      <p:sp>
        <p:nvSpPr>
          <p:cNvPr id="5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 name="Text úrovně 1…"/>
          <p:cNvSpPr txBox="1">
            <a:spLocks noGrp="1"/>
          </p:cNvSpPr>
          <p:nvPr>
            <p:ph type="body" sz="quarter" idx="1"/>
          </p:nvPr>
        </p:nvSpPr>
        <p:spPr>
          <a:xfrm>
            <a:off x="720725" y="1296001"/>
            <a:ext cx="5220000" cy="271577"/>
          </a:xfrm>
          <a:prstGeom prst="rect">
            <a:avLst/>
          </a:prstGeom>
        </p:spPr>
        <p:txBody>
          <a:bodyPr/>
          <a:lstStyle>
            <a:lvl1pPr marL="0" indent="0">
              <a:lnSpc>
                <a:spcPts val="2300"/>
              </a:lnSpc>
              <a:buClrTx/>
              <a:buSzTx/>
              <a:buFontTx/>
              <a:buNone/>
              <a:defRPr sz="2000">
                <a:solidFill>
                  <a:schemeClr val="accent1"/>
                </a:solidFill>
              </a:defRPr>
            </a:lvl1pPr>
            <a:lvl2pPr marL="0" indent="0">
              <a:lnSpc>
                <a:spcPts val="2300"/>
              </a:lnSpc>
              <a:buClrTx/>
              <a:buSzTx/>
              <a:buFontTx/>
              <a:buNone/>
              <a:defRPr sz="2000">
                <a:solidFill>
                  <a:schemeClr val="accent1"/>
                </a:solidFill>
              </a:defRPr>
            </a:lvl2pPr>
            <a:lvl3pPr>
              <a:lnSpc>
                <a:spcPts val="2300"/>
              </a:lnSpc>
              <a:buClrTx/>
              <a:buFontTx/>
              <a:defRPr sz="2000">
                <a:solidFill>
                  <a:schemeClr val="accent1"/>
                </a:solidFill>
              </a:defRPr>
            </a:lvl3pPr>
            <a:lvl4pPr>
              <a:lnSpc>
                <a:spcPts val="2300"/>
              </a:lnSpc>
              <a:buClrTx/>
              <a:buFontTx/>
              <a:defRPr sz="2000">
                <a:solidFill>
                  <a:schemeClr val="accent1"/>
                </a:solidFill>
              </a:defRPr>
            </a:lvl4pPr>
            <a:lvl5pPr>
              <a:lnSpc>
                <a:spcPts val="2300"/>
              </a:lnSpc>
              <a:buClrTx/>
              <a:buFontTx/>
              <a:defRPr sz="2000">
                <a:solidFill>
                  <a:schemeClr val="accent1"/>
                </a:solidFill>
              </a:defRPr>
            </a:lvl5pPr>
          </a:lstStyle>
          <a:p>
            <a:r>
              <a:t>Text úrovně 1</a:t>
            </a:r>
          </a:p>
          <a:p>
            <a:pPr lvl="1"/>
            <a:r>
              <a:t>Text úrovně 2</a:t>
            </a:r>
          </a:p>
          <a:p>
            <a:pPr lvl="2"/>
            <a:r>
              <a:t>Text úrovně 3</a:t>
            </a:r>
          </a:p>
          <a:p>
            <a:pPr lvl="3"/>
            <a:r>
              <a:t>Text úrovně 4</a:t>
            </a:r>
          </a:p>
          <a:p>
            <a:pPr lvl="4"/>
            <a:r>
              <a:t>Text úrovně 5</a:t>
            </a:r>
          </a:p>
        </p:txBody>
      </p:sp>
      <p:sp>
        <p:nvSpPr>
          <p:cNvPr id="55" name="Text názvu"/>
          <p:cNvSpPr txBox="1">
            <a:spLocks noGrp="1"/>
          </p:cNvSpPr>
          <p:nvPr>
            <p:ph type="title"/>
          </p:nvPr>
        </p:nvSpPr>
        <p:spPr>
          <a:prstGeom prst="rect">
            <a:avLst/>
          </a:prstGeom>
        </p:spPr>
        <p:txBody>
          <a:bodyPr/>
          <a:lstStyle/>
          <a:p>
            <a:r>
              <a:t>Text názvu</a:t>
            </a:r>
          </a:p>
        </p:txBody>
      </p:sp>
      <p:sp>
        <p:nvSpPr>
          <p:cNvPr id="56" name="Zástupný symbol pro text 7"/>
          <p:cNvSpPr>
            <a:spLocks noGrp="1"/>
          </p:cNvSpPr>
          <p:nvPr>
            <p:ph type="body" sz="quarter" idx="13"/>
          </p:nvPr>
        </p:nvSpPr>
        <p:spPr>
          <a:xfrm>
            <a:off x="6251278" y="1290515"/>
            <a:ext cx="5220001" cy="271577"/>
          </a:xfrm>
          <a:prstGeom prst="rect">
            <a:avLst/>
          </a:prstGeom>
        </p:spPr>
        <p:txBody>
          <a:bodyPr/>
          <a:lstStyle/>
          <a:p>
            <a:pPr marL="0" indent="0">
              <a:lnSpc>
                <a:spcPts val="2300"/>
              </a:lnSpc>
              <a:buClrTx/>
              <a:buSzTx/>
              <a:buFontTx/>
              <a:buNone/>
              <a:defRPr sz="2000">
                <a:solidFill>
                  <a:schemeClr val="accent1"/>
                </a:solidFill>
              </a:defRPr>
            </a:pPr>
            <a:endParaRPr/>
          </a:p>
        </p:txBody>
      </p:sp>
    </p:spTree>
    <p:extLst>
      <p:ext uri="{BB962C8B-B14F-4D97-AF65-F5344CB8AC3E}">
        <p14:creationId xmlns:p14="http://schemas.microsoft.com/office/powerpoint/2010/main" val="820533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082-C253-C66E-18D9-F7363D8D35C7}"/>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982D0D85-2844-08A1-D183-1B125E95B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D06E90BA-925E-A8EF-D4B2-D0FC6A1C1BF6}"/>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060C74F2-20A6-603C-0B48-A1E7942E68BF}"/>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9786C8FF-4537-F1E2-F362-9033C016BA6C}"/>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221178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8CCA-3325-E795-3C94-64EB37ABC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210490B3-3C90-CEF2-CA3E-7472464398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FDFB8-919B-A012-C011-025C3102AE2D}"/>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6C836951-90DF-A5A3-DD21-D3665BBC6CAE}"/>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73B83374-C5A5-7EA9-918B-91CDD04C0FE2}"/>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34379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D494-2FCD-1340-CB48-5CDCC789E623}"/>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9BC2D895-11CD-E55F-E4C7-7D9E3ECE6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3AE6495F-EAC0-CAF5-AFD1-419EB987C3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63748F16-256E-1144-23A8-1C2BDA92DF1C}"/>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6" name="Footer Placeholder 5">
            <a:extLst>
              <a:ext uri="{FF2B5EF4-FFF2-40B4-BE49-F238E27FC236}">
                <a16:creationId xmlns:a16="http://schemas.microsoft.com/office/drawing/2014/main" id="{C208CC5D-9A9F-BD57-D0A3-FF4396339092}"/>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B044224D-8C7A-96A8-11FA-9E5BD9CFA87F}"/>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412864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5757-98A4-A0C8-68EC-D09CE284401D}"/>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2A900174-DF64-1DD6-9B0D-4144C3C57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016B4A-94AD-0796-05A9-F73E143A4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35CF22E4-F9F0-BE1B-F5E5-3756487CF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1A3BF-E8A9-E4FB-D466-A596AE9BE4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6848EE64-CDAB-62DB-0C27-022E3956768B}"/>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8" name="Footer Placeholder 7">
            <a:extLst>
              <a:ext uri="{FF2B5EF4-FFF2-40B4-BE49-F238E27FC236}">
                <a16:creationId xmlns:a16="http://schemas.microsoft.com/office/drawing/2014/main" id="{56FE184A-30D7-F752-E597-EBD4AB06297A}"/>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BA81718A-F3A2-38DD-0984-F8D875C81E9D}"/>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43137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4773-925D-B440-19A5-2169E688B549}"/>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67D9D575-C517-C702-71B0-1578FF6525D1}"/>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4" name="Footer Placeholder 3">
            <a:extLst>
              <a:ext uri="{FF2B5EF4-FFF2-40B4-BE49-F238E27FC236}">
                <a16:creationId xmlns:a16="http://schemas.microsoft.com/office/drawing/2014/main" id="{7794864D-B5BC-DCEE-FD46-438274754E4D}"/>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809133BE-F533-45AB-0509-A6135FAB1E90}"/>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88953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FEBD-8361-20D4-CA3E-3EE13238F57C}"/>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3" name="Footer Placeholder 2">
            <a:extLst>
              <a:ext uri="{FF2B5EF4-FFF2-40B4-BE49-F238E27FC236}">
                <a16:creationId xmlns:a16="http://schemas.microsoft.com/office/drawing/2014/main" id="{CDB03E20-F1E9-2042-8E92-821030383636}"/>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155FA84F-84E2-20E3-0618-19324ADEB4FA}"/>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378026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7FB7-0EB6-990B-C679-BD4BD51E6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A0F60270-5169-ABFF-0249-F88CED3C3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E2919253-5FAB-5E21-A165-155C9619E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F6454-5317-1BAD-AF79-745881F30C67}"/>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6" name="Footer Placeholder 5">
            <a:extLst>
              <a:ext uri="{FF2B5EF4-FFF2-40B4-BE49-F238E27FC236}">
                <a16:creationId xmlns:a16="http://schemas.microsoft.com/office/drawing/2014/main" id="{94B814ED-DA62-8E75-1BB5-A64F52555B64}"/>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11E0B8ED-4D02-836A-A7C6-A9F8B2A0FFF3}"/>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405413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2D60-48D8-2EF1-EC1B-7834BF1FE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3FCA25FF-8918-F61B-2F70-FC482983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B7FADEAB-4723-2F37-9651-5E11EE28C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5EE47-6584-7157-5070-1D9D5C239CA2}"/>
              </a:ext>
            </a:extLst>
          </p:cNvPr>
          <p:cNvSpPr>
            <a:spLocks noGrp="1"/>
          </p:cNvSpPr>
          <p:nvPr>
            <p:ph type="dt" sz="half" idx="10"/>
          </p:nvPr>
        </p:nvSpPr>
        <p:spPr/>
        <p:txBody>
          <a:bodyPr/>
          <a:lstStyle/>
          <a:p>
            <a:fld id="{D57E6160-BD88-4387-895F-EF61599DBD90}" type="datetimeFigureOut">
              <a:rPr lang="sk-SK" smtClean="0"/>
              <a:t>25. 11. 2024</a:t>
            </a:fld>
            <a:endParaRPr lang="sk-SK"/>
          </a:p>
        </p:txBody>
      </p:sp>
      <p:sp>
        <p:nvSpPr>
          <p:cNvPr id="6" name="Footer Placeholder 5">
            <a:extLst>
              <a:ext uri="{FF2B5EF4-FFF2-40B4-BE49-F238E27FC236}">
                <a16:creationId xmlns:a16="http://schemas.microsoft.com/office/drawing/2014/main" id="{A3E3FA07-3F8C-A661-0416-9B87F0133B4F}"/>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3DB05545-27D6-679C-D003-73B4CBD36A1E}"/>
              </a:ext>
            </a:extLst>
          </p:cNvPr>
          <p:cNvSpPr>
            <a:spLocks noGrp="1"/>
          </p:cNvSpPr>
          <p:nvPr>
            <p:ph type="sldNum" sz="quarter" idx="12"/>
          </p:nvPr>
        </p:nvSpPr>
        <p:spPr/>
        <p:txBody>
          <a:bodyPr/>
          <a:lstStyle/>
          <a:p>
            <a:fld id="{6B2863CF-4643-40D1-8CEB-6F89E3A6B7B8}" type="slidenum">
              <a:rPr lang="sk-SK" smtClean="0"/>
              <a:t>‹#›</a:t>
            </a:fld>
            <a:endParaRPr lang="sk-SK"/>
          </a:p>
        </p:txBody>
      </p:sp>
    </p:spTree>
    <p:extLst>
      <p:ext uri="{BB962C8B-B14F-4D97-AF65-F5344CB8AC3E}">
        <p14:creationId xmlns:p14="http://schemas.microsoft.com/office/powerpoint/2010/main" val="87586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CD73EA-3E16-3BA1-9FB9-1300524EB4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2BE13B4F-F0DF-1A80-455C-AAD97D55B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6C1E00F5-EDB3-AA9E-55C2-5E90BC670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7E6160-BD88-4387-895F-EF61599DBD90}" type="datetimeFigureOut">
              <a:rPr lang="sk-SK" smtClean="0"/>
              <a:t>25. 11. 2024</a:t>
            </a:fld>
            <a:endParaRPr lang="sk-SK"/>
          </a:p>
        </p:txBody>
      </p:sp>
      <p:sp>
        <p:nvSpPr>
          <p:cNvPr id="5" name="Footer Placeholder 4">
            <a:extLst>
              <a:ext uri="{FF2B5EF4-FFF2-40B4-BE49-F238E27FC236}">
                <a16:creationId xmlns:a16="http://schemas.microsoft.com/office/drawing/2014/main" id="{79D6AD52-117B-5935-44EA-7A022F547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k-SK"/>
          </a:p>
        </p:txBody>
      </p:sp>
      <p:sp>
        <p:nvSpPr>
          <p:cNvPr id="6" name="Slide Number Placeholder 5">
            <a:extLst>
              <a:ext uri="{FF2B5EF4-FFF2-40B4-BE49-F238E27FC236}">
                <a16:creationId xmlns:a16="http://schemas.microsoft.com/office/drawing/2014/main" id="{613019AE-06C2-2E8B-D1C6-2E1F60AF73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863CF-4643-40D1-8CEB-6F89E3A6B7B8}" type="slidenum">
              <a:rPr lang="sk-SK" smtClean="0"/>
              <a:t>‹#›</a:t>
            </a:fld>
            <a:endParaRPr lang="sk-SK"/>
          </a:p>
        </p:txBody>
      </p:sp>
    </p:spTree>
    <p:extLst>
      <p:ext uri="{BB962C8B-B14F-4D97-AF65-F5344CB8AC3E}">
        <p14:creationId xmlns:p14="http://schemas.microsoft.com/office/powerpoint/2010/main" val="4208764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ijheh.2016.09.00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ijheh.2016.09.007"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16/j.ijheh.2016.09.007"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ijheh.2016.09.007"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celspac.cz/elspa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szu.cz/temata-zdravi-a-bezpecnosti/zivotni-prostredi/biologicky-monitor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eu-parc.eu/" TargetMode="External"/><Relationship Id="rId4" Type="http://schemas.openxmlformats.org/officeDocument/2006/relationships/hyperlink" Target="https://www.hbm4eu.e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hbm.vito.be/eu-hbm-dashboar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s://doi.org/10.1016/j.scitotenv.2023.163298" TargetMode="Externa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hyperlink" Target="https://www.recetox.muni.cz/hear/projects/celspac-fireexpo" TargetMode="External"/><Relationship Id="rId3" Type="http://schemas.openxmlformats.org/officeDocument/2006/relationships/image" Target="../media/image28.png"/><Relationship Id="rId7" Type="http://schemas.openxmlformats.org/officeDocument/2006/relationships/hyperlink" Target="https://doi.org/10.1021/acs.estlett.4c00272"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hyperlink" Target="https://doi.org/10.1016/j.ijheh.2023.114215" TargetMode="External"/><Relationship Id="rId4" Type="http://schemas.openxmlformats.org/officeDocument/2006/relationships/hyperlink" Target="https://www.sciencedirect.com/topics/pharmacology-toxicology-and-pharmaceutical-science/bilirubin"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echa.europa.eu/multilingual-terminology-database-iate" TargetMode="External"/><Relationship Id="rId7" Type="http://schemas.openxmlformats.org/officeDocument/2006/relationships/hyperlink" Target="https://echa.europa.eu/hot-topics/perfluoroalkyl-chemicals-pfa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recetox.muni.cz/en/about-us/news/the-study-revealed-a-surprisingly-large-amount-of-hazardous-chemicals-in-food-packaging-materials" TargetMode="External"/><Relationship Id="rId5" Type="http://schemas.openxmlformats.org/officeDocument/2006/relationships/hyperlink" Target="https://foodpackagingforum.org/" TargetMode="External"/><Relationship Id="rId4" Type="http://schemas.openxmlformats.org/officeDocument/2006/relationships/hyperlink" Target="https://pfas.chemse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0449-EE6B-D5DE-B7A5-C644B854C223}"/>
              </a:ext>
            </a:extLst>
          </p:cNvPr>
          <p:cNvSpPr>
            <a:spLocks noGrp="1"/>
          </p:cNvSpPr>
          <p:nvPr>
            <p:ph type="ctrTitle"/>
          </p:nvPr>
        </p:nvSpPr>
        <p:spPr/>
        <p:txBody>
          <a:bodyPr>
            <a:normAutofit/>
          </a:bodyPr>
          <a:lstStyle/>
          <a:p>
            <a:r>
              <a:rPr lang="cs-CZ" dirty="0"/>
              <a:t>Hodnocení chemických rizik, </a:t>
            </a:r>
            <a:br>
              <a:rPr lang="cs-CZ" dirty="0"/>
            </a:br>
            <a:r>
              <a:rPr lang="cs-CZ" dirty="0"/>
              <a:t> lidský biomonitoring</a:t>
            </a:r>
            <a:endParaRPr lang="sk-SK" dirty="0"/>
          </a:p>
        </p:txBody>
      </p:sp>
      <p:sp>
        <p:nvSpPr>
          <p:cNvPr id="3" name="Subtitle 2">
            <a:extLst>
              <a:ext uri="{FF2B5EF4-FFF2-40B4-BE49-F238E27FC236}">
                <a16:creationId xmlns:a16="http://schemas.microsoft.com/office/drawing/2014/main" id="{98C4297A-3D22-571C-3022-CF8C15D14138}"/>
              </a:ext>
            </a:extLst>
          </p:cNvPr>
          <p:cNvSpPr>
            <a:spLocks noGrp="1"/>
          </p:cNvSpPr>
          <p:nvPr>
            <p:ph type="subTitle" idx="1"/>
          </p:nvPr>
        </p:nvSpPr>
        <p:spPr/>
        <p:txBody>
          <a:bodyPr/>
          <a:lstStyle/>
          <a:p>
            <a:r>
              <a:rPr lang="cs-CZ" dirty="0"/>
              <a:t>Ochrana veřejného zdraví</a:t>
            </a:r>
          </a:p>
          <a:p>
            <a:r>
              <a:rPr lang="cs-CZ" dirty="0"/>
              <a:t>Katarína Řiháčková</a:t>
            </a:r>
          </a:p>
          <a:p>
            <a:r>
              <a:rPr lang="cs-CZ" dirty="0"/>
              <a:t>20. 11. 2024</a:t>
            </a:r>
            <a:endParaRPr lang="sk-SK" dirty="0"/>
          </a:p>
        </p:txBody>
      </p:sp>
    </p:spTree>
    <p:extLst>
      <p:ext uri="{BB962C8B-B14F-4D97-AF65-F5344CB8AC3E}">
        <p14:creationId xmlns:p14="http://schemas.microsoft.com/office/powerpoint/2010/main" val="90943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BDC9B-B0C4-4BF9-4CE6-A67923143A9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2641345-EE5E-FD4D-D864-FDE3FE773799}"/>
              </a:ext>
            </a:extLst>
          </p:cNvPr>
          <p:cNvSpPr/>
          <p:nvPr/>
        </p:nvSpPr>
        <p:spPr>
          <a:xfrm>
            <a:off x="76330" y="2178076"/>
            <a:ext cx="1272069" cy="15437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dirty="0"/>
              <a:t>Emise látky do prostředí a přenos v prostředí</a:t>
            </a:r>
          </a:p>
        </p:txBody>
      </p:sp>
      <p:sp>
        <p:nvSpPr>
          <p:cNvPr id="7" name="Rectangle 6">
            <a:extLst>
              <a:ext uri="{FF2B5EF4-FFF2-40B4-BE49-F238E27FC236}">
                <a16:creationId xmlns:a16="http://schemas.microsoft.com/office/drawing/2014/main" id="{5DB39279-8F14-EE97-601E-404853824F75}"/>
              </a:ext>
            </a:extLst>
          </p:cNvPr>
          <p:cNvSpPr/>
          <p:nvPr/>
        </p:nvSpPr>
        <p:spPr>
          <a:xfrm>
            <a:off x="4765545" y="2118195"/>
            <a:ext cx="1798888" cy="21084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dirty="0"/>
              <a:t>Kontakt člověka </a:t>
            </a:r>
            <a:br>
              <a:rPr lang="sk-SK" sz="1400" dirty="0"/>
            </a:br>
            <a:r>
              <a:rPr lang="sk-SK" sz="1400" dirty="0"/>
              <a:t>s dostupnou frakcí látkyv prostředí (bioaccessibility), </a:t>
            </a:r>
          </a:p>
          <a:p>
            <a:pPr algn="ctr"/>
            <a:r>
              <a:rPr lang="sk-SK" sz="1400" dirty="0"/>
              <a:t>tj. frakcí dostupnou pro absorpci.</a:t>
            </a:r>
          </a:p>
          <a:p>
            <a:pPr algn="ctr"/>
            <a:r>
              <a:rPr lang="sk-SK" sz="1400" dirty="0"/>
              <a:t>Inhalace</a:t>
            </a:r>
          </a:p>
          <a:p>
            <a:pPr algn="ctr"/>
            <a:r>
              <a:rPr lang="sk-SK" sz="1400" dirty="0"/>
              <a:t>Ingesce</a:t>
            </a:r>
          </a:p>
          <a:p>
            <a:pPr algn="ctr"/>
            <a:r>
              <a:rPr lang="sk-SK" sz="1400" dirty="0"/>
              <a:t>Dermální kontakt</a:t>
            </a:r>
          </a:p>
        </p:txBody>
      </p:sp>
      <p:cxnSp>
        <p:nvCxnSpPr>
          <p:cNvPr id="9" name="Straight Arrow Connector 8">
            <a:extLst>
              <a:ext uri="{FF2B5EF4-FFF2-40B4-BE49-F238E27FC236}">
                <a16:creationId xmlns:a16="http://schemas.microsoft.com/office/drawing/2014/main" id="{F7C81D29-9D4A-45DC-4529-36A2116FADB8}"/>
              </a:ext>
            </a:extLst>
          </p:cNvPr>
          <p:cNvCxnSpPr>
            <a:cxnSpLocks/>
          </p:cNvCxnSpPr>
          <p:nvPr/>
        </p:nvCxnSpPr>
        <p:spPr>
          <a:xfrm>
            <a:off x="6647269" y="2615503"/>
            <a:ext cx="6101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ECB0C04-356C-F424-8EBF-4C516BC6C9DF}"/>
              </a:ext>
            </a:extLst>
          </p:cNvPr>
          <p:cNvCxnSpPr>
            <a:cxnSpLocks/>
          </p:cNvCxnSpPr>
          <p:nvPr/>
        </p:nvCxnSpPr>
        <p:spPr>
          <a:xfrm>
            <a:off x="1479290" y="2625128"/>
            <a:ext cx="619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E8A4BC58-C34A-DC3D-2601-73B8A4742F46}"/>
              </a:ext>
            </a:extLst>
          </p:cNvPr>
          <p:cNvSpPr/>
          <p:nvPr/>
        </p:nvSpPr>
        <p:spPr>
          <a:xfrm>
            <a:off x="7290464" y="2151800"/>
            <a:ext cx="1160811" cy="21084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dirty="0"/>
              <a:t>Absorpce</a:t>
            </a:r>
          </a:p>
          <a:p>
            <a:pPr algn="ctr"/>
            <a:r>
              <a:rPr lang="sk-SK" sz="1400" dirty="0"/>
              <a:t>- Inhalace + absorpce v plícních sklípcích</a:t>
            </a:r>
          </a:p>
          <a:p>
            <a:pPr algn="ctr"/>
            <a:r>
              <a:rPr lang="sk-SK" sz="1400" dirty="0"/>
              <a:t>- Ingesce + absorpce v GIT</a:t>
            </a:r>
          </a:p>
          <a:p>
            <a:pPr algn="ctr"/>
            <a:r>
              <a:rPr lang="sk-SK" sz="1400" dirty="0"/>
              <a:t>- Dermální absorpce  </a:t>
            </a:r>
          </a:p>
        </p:txBody>
      </p:sp>
      <p:sp>
        <p:nvSpPr>
          <p:cNvPr id="15" name="Rectangle 14">
            <a:extLst>
              <a:ext uri="{FF2B5EF4-FFF2-40B4-BE49-F238E27FC236}">
                <a16:creationId xmlns:a16="http://schemas.microsoft.com/office/drawing/2014/main" id="{F89965ED-5E5C-C87A-E934-A62763893E2F}"/>
              </a:ext>
            </a:extLst>
          </p:cNvPr>
          <p:cNvSpPr/>
          <p:nvPr/>
        </p:nvSpPr>
        <p:spPr>
          <a:xfrm>
            <a:off x="9609639" y="2151800"/>
            <a:ext cx="2141887" cy="15700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dirty="0"/>
              <a:t>Distribuce</a:t>
            </a:r>
          </a:p>
          <a:p>
            <a:pPr algn="ctr"/>
            <a:r>
              <a:rPr lang="sk-SK" sz="1400" dirty="0"/>
              <a:t>[Uložení]</a:t>
            </a:r>
          </a:p>
          <a:p>
            <a:pPr algn="ctr"/>
            <a:r>
              <a:rPr lang="sk-SK" sz="1400" b="1" dirty="0"/>
              <a:t>Metabolizace</a:t>
            </a:r>
          </a:p>
          <a:p>
            <a:pPr algn="ctr"/>
            <a:r>
              <a:rPr lang="sk-SK" sz="1400" b="1" dirty="0"/>
              <a:t>Eliminace </a:t>
            </a:r>
          </a:p>
        </p:txBody>
      </p:sp>
      <p:cxnSp>
        <p:nvCxnSpPr>
          <p:cNvPr id="19" name="Straight Arrow Connector 18">
            <a:extLst>
              <a:ext uri="{FF2B5EF4-FFF2-40B4-BE49-F238E27FC236}">
                <a16:creationId xmlns:a16="http://schemas.microsoft.com/office/drawing/2014/main" id="{BD15C6C9-4768-7C4F-71DB-E635706403BE}"/>
              </a:ext>
            </a:extLst>
          </p:cNvPr>
          <p:cNvCxnSpPr>
            <a:cxnSpLocks/>
          </p:cNvCxnSpPr>
          <p:nvPr/>
        </p:nvCxnSpPr>
        <p:spPr>
          <a:xfrm>
            <a:off x="8522559" y="2625128"/>
            <a:ext cx="10064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1E7CAAB-6573-6A5F-F4F8-887CF6A436F1}"/>
              </a:ext>
            </a:extLst>
          </p:cNvPr>
          <p:cNvSpPr/>
          <p:nvPr/>
        </p:nvSpPr>
        <p:spPr>
          <a:xfrm rot="2850429">
            <a:off x="8324738" y="1892939"/>
            <a:ext cx="1401289" cy="6293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dirty="0"/>
              <a:t>Biologická dostupnost</a:t>
            </a:r>
          </a:p>
        </p:txBody>
      </p:sp>
      <p:sp>
        <p:nvSpPr>
          <p:cNvPr id="22" name="Rectangle 21">
            <a:extLst>
              <a:ext uri="{FF2B5EF4-FFF2-40B4-BE49-F238E27FC236}">
                <a16:creationId xmlns:a16="http://schemas.microsoft.com/office/drawing/2014/main" id="{87145545-E0FF-E1EB-39C7-6C30228B653A}"/>
              </a:ext>
            </a:extLst>
          </p:cNvPr>
          <p:cNvSpPr/>
          <p:nvPr/>
        </p:nvSpPr>
        <p:spPr>
          <a:xfrm>
            <a:off x="125892" y="6257796"/>
            <a:ext cx="8117786" cy="4276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sk-SK" sz="1400" dirty="0"/>
              <a:t>Absorption, Distribution, Metabolism and Elimination = ADME</a:t>
            </a:r>
          </a:p>
          <a:p>
            <a:r>
              <a:rPr lang="sk-SK" sz="1400" dirty="0"/>
              <a:t>Dostupnost z prostředí (bioaccessibility) + biologická dostupnost = biodostupnost (bioavailability)</a:t>
            </a:r>
          </a:p>
        </p:txBody>
      </p:sp>
      <p:cxnSp>
        <p:nvCxnSpPr>
          <p:cNvPr id="23" name="Straight Arrow Connector 22">
            <a:extLst>
              <a:ext uri="{FF2B5EF4-FFF2-40B4-BE49-F238E27FC236}">
                <a16:creationId xmlns:a16="http://schemas.microsoft.com/office/drawing/2014/main" id="{B10A401C-2340-A0FE-1A6E-4DE6118C2542}"/>
              </a:ext>
            </a:extLst>
          </p:cNvPr>
          <p:cNvCxnSpPr>
            <a:cxnSpLocks/>
          </p:cNvCxnSpPr>
          <p:nvPr/>
        </p:nvCxnSpPr>
        <p:spPr>
          <a:xfrm>
            <a:off x="10464838" y="3756489"/>
            <a:ext cx="0" cy="3947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CE8F9D08-21FA-FC6E-0AFB-2EBAA28BB240}"/>
              </a:ext>
            </a:extLst>
          </p:cNvPr>
          <p:cNvSpPr/>
          <p:nvPr/>
        </p:nvSpPr>
        <p:spPr>
          <a:xfrm>
            <a:off x="9620185" y="4164696"/>
            <a:ext cx="2141883" cy="612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dirty="0"/>
              <a:t>Interakce s receptorem v cílové tkáni/orgánu</a:t>
            </a:r>
          </a:p>
        </p:txBody>
      </p:sp>
      <p:cxnSp>
        <p:nvCxnSpPr>
          <p:cNvPr id="27" name="Straight Arrow Connector 26">
            <a:extLst>
              <a:ext uri="{FF2B5EF4-FFF2-40B4-BE49-F238E27FC236}">
                <a16:creationId xmlns:a16="http://schemas.microsoft.com/office/drawing/2014/main" id="{FBCED9CE-986E-E2CF-28A2-E5BE677B39F7}"/>
              </a:ext>
            </a:extLst>
          </p:cNvPr>
          <p:cNvCxnSpPr>
            <a:cxnSpLocks/>
          </p:cNvCxnSpPr>
          <p:nvPr/>
        </p:nvCxnSpPr>
        <p:spPr>
          <a:xfrm>
            <a:off x="10464838" y="4825055"/>
            <a:ext cx="0" cy="33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9475387A-3512-CB90-4C45-5CD72559C62D}"/>
              </a:ext>
            </a:extLst>
          </p:cNvPr>
          <p:cNvSpPr/>
          <p:nvPr/>
        </p:nvSpPr>
        <p:spPr>
          <a:xfrm>
            <a:off x="9620183" y="5215184"/>
            <a:ext cx="2141883" cy="6393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dirty="0"/>
              <a:t>Odpověď (na biologicky účinnou dávku)</a:t>
            </a:r>
          </a:p>
        </p:txBody>
      </p:sp>
      <p:sp>
        <p:nvSpPr>
          <p:cNvPr id="31" name="Rectangle 30">
            <a:extLst>
              <a:ext uri="{FF2B5EF4-FFF2-40B4-BE49-F238E27FC236}">
                <a16:creationId xmlns:a16="http://schemas.microsoft.com/office/drawing/2014/main" id="{BE8A099C-7896-6A1E-A0CE-3AD8499CA9D7}"/>
              </a:ext>
            </a:extLst>
          </p:cNvPr>
          <p:cNvSpPr/>
          <p:nvPr/>
        </p:nvSpPr>
        <p:spPr>
          <a:xfrm>
            <a:off x="9620183" y="6326548"/>
            <a:ext cx="2141877" cy="2791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dirty="0"/>
              <a:t>Účinek</a:t>
            </a:r>
          </a:p>
        </p:txBody>
      </p:sp>
      <p:cxnSp>
        <p:nvCxnSpPr>
          <p:cNvPr id="32" name="Straight Arrow Connector 31">
            <a:extLst>
              <a:ext uri="{FF2B5EF4-FFF2-40B4-BE49-F238E27FC236}">
                <a16:creationId xmlns:a16="http://schemas.microsoft.com/office/drawing/2014/main" id="{ED1C09BC-574F-2FE9-685A-20E5C8612D2D}"/>
              </a:ext>
            </a:extLst>
          </p:cNvPr>
          <p:cNvCxnSpPr>
            <a:cxnSpLocks/>
          </p:cNvCxnSpPr>
          <p:nvPr/>
        </p:nvCxnSpPr>
        <p:spPr>
          <a:xfrm>
            <a:off x="10479391" y="5923328"/>
            <a:ext cx="0" cy="3344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CC8BB631-7E8C-6089-F6E7-AA218E798933}"/>
              </a:ext>
            </a:extLst>
          </p:cNvPr>
          <p:cNvSpPr/>
          <p:nvPr/>
        </p:nvSpPr>
        <p:spPr>
          <a:xfrm>
            <a:off x="9567129" y="1448402"/>
            <a:ext cx="1401289" cy="6293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cap="all" dirty="0"/>
              <a:t>Interní expozice</a:t>
            </a:r>
          </a:p>
        </p:txBody>
      </p:sp>
      <p:sp>
        <p:nvSpPr>
          <p:cNvPr id="4" name="Rectangle 3">
            <a:extLst>
              <a:ext uri="{FF2B5EF4-FFF2-40B4-BE49-F238E27FC236}">
                <a16:creationId xmlns:a16="http://schemas.microsoft.com/office/drawing/2014/main" id="{A197777B-B4E4-C2F8-AE7E-A9063AF56B1E}"/>
              </a:ext>
            </a:extLst>
          </p:cNvPr>
          <p:cNvSpPr/>
          <p:nvPr/>
        </p:nvSpPr>
        <p:spPr>
          <a:xfrm>
            <a:off x="2217535" y="2143456"/>
            <a:ext cx="1762496" cy="16130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dirty="0"/>
              <a:t>Zdroje expozice:</a:t>
            </a:r>
          </a:p>
          <a:p>
            <a:pPr algn="ctr"/>
            <a:r>
              <a:rPr lang="sk-SK" sz="1400" dirty="0"/>
              <a:t>- Složky prostředí (voda, ovzduší, půda, prach, sediment)</a:t>
            </a:r>
          </a:p>
          <a:p>
            <a:pPr marL="285750" indent="-285750" algn="ctr">
              <a:buFontTx/>
              <a:buChar char="-"/>
            </a:pPr>
            <a:r>
              <a:rPr lang="sk-SK" sz="1400" dirty="0"/>
              <a:t>Jídlo</a:t>
            </a:r>
          </a:p>
          <a:p>
            <a:pPr marL="285750" indent="-285750" algn="ctr">
              <a:buFontTx/>
              <a:buChar char="-"/>
            </a:pPr>
            <a:r>
              <a:rPr lang="sk-SK" sz="1400" dirty="0"/>
              <a:t>PCPs</a:t>
            </a:r>
          </a:p>
        </p:txBody>
      </p:sp>
      <p:cxnSp>
        <p:nvCxnSpPr>
          <p:cNvPr id="10" name="Straight Arrow Connector 9">
            <a:extLst>
              <a:ext uri="{FF2B5EF4-FFF2-40B4-BE49-F238E27FC236}">
                <a16:creationId xmlns:a16="http://schemas.microsoft.com/office/drawing/2014/main" id="{30306255-BC52-3640-7AB1-2A3F4C6F17C1}"/>
              </a:ext>
            </a:extLst>
          </p:cNvPr>
          <p:cNvCxnSpPr>
            <a:cxnSpLocks/>
          </p:cNvCxnSpPr>
          <p:nvPr/>
        </p:nvCxnSpPr>
        <p:spPr>
          <a:xfrm>
            <a:off x="4115474" y="2609774"/>
            <a:ext cx="5528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984E50D-115C-AA65-E349-53E05A8CF025}"/>
              </a:ext>
            </a:extLst>
          </p:cNvPr>
          <p:cNvCxnSpPr/>
          <p:nvPr/>
        </p:nvCxnSpPr>
        <p:spPr>
          <a:xfrm>
            <a:off x="8931931" y="1446948"/>
            <a:ext cx="0" cy="523564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ED050873-0B9F-48EE-BA55-1DAEC8CB27C1}"/>
              </a:ext>
            </a:extLst>
          </p:cNvPr>
          <p:cNvSpPr/>
          <p:nvPr/>
        </p:nvSpPr>
        <p:spPr>
          <a:xfrm>
            <a:off x="5047688" y="1446948"/>
            <a:ext cx="1401289" cy="6293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sk-SK" sz="1400" b="1" cap="all" dirty="0"/>
              <a:t>EXterní expozice</a:t>
            </a:r>
          </a:p>
        </p:txBody>
      </p:sp>
      <p:sp>
        <p:nvSpPr>
          <p:cNvPr id="8" name="Title 1">
            <a:extLst>
              <a:ext uri="{FF2B5EF4-FFF2-40B4-BE49-F238E27FC236}">
                <a16:creationId xmlns:a16="http://schemas.microsoft.com/office/drawing/2014/main" id="{31187DDF-1095-36E1-F806-61A58D65E63C}"/>
              </a:ext>
            </a:extLst>
          </p:cNvPr>
          <p:cNvSpPr>
            <a:spLocks noGrp="1"/>
          </p:cNvSpPr>
          <p:nvPr>
            <p:ph type="title"/>
          </p:nvPr>
        </p:nvSpPr>
        <p:spPr>
          <a:xfrm>
            <a:off x="838200" y="365125"/>
            <a:ext cx="10515600" cy="1325563"/>
          </a:xfrm>
        </p:spPr>
        <p:txBody>
          <a:bodyPr/>
          <a:lstStyle/>
          <a:p>
            <a:r>
              <a:rPr lang="cs-CZ" dirty="0"/>
              <a:t>Hodnocení lidské expozice chem. látkám</a:t>
            </a:r>
            <a:endParaRPr lang="sk-SK" dirty="0"/>
          </a:p>
        </p:txBody>
      </p:sp>
    </p:spTree>
    <p:extLst>
      <p:ext uri="{BB962C8B-B14F-4D97-AF65-F5344CB8AC3E}">
        <p14:creationId xmlns:p14="http://schemas.microsoft.com/office/powerpoint/2010/main" val="418288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FB897-3954-BF40-1314-76CE1FEC2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D4D3E-01CA-10A8-8218-DAB0E6806BDA}"/>
              </a:ext>
            </a:extLst>
          </p:cNvPr>
          <p:cNvSpPr>
            <a:spLocks noGrp="1"/>
          </p:cNvSpPr>
          <p:nvPr>
            <p:ph type="title"/>
          </p:nvPr>
        </p:nvSpPr>
        <p:spPr/>
        <p:txBody>
          <a:bodyPr/>
          <a:lstStyle/>
          <a:p>
            <a:r>
              <a:rPr lang="cs-CZ" dirty="0"/>
              <a:t>Hodnocení efektu/toxicity</a:t>
            </a:r>
            <a:endParaRPr lang="sk-SK" dirty="0"/>
          </a:p>
        </p:txBody>
      </p:sp>
      <p:sp>
        <p:nvSpPr>
          <p:cNvPr id="3" name="Content Placeholder 2">
            <a:extLst>
              <a:ext uri="{FF2B5EF4-FFF2-40B4-BE49-F238E27FC236}">
                <a16:creationId xmlns:a16="http://schemas.microsoft.com/office/drawing/2014/main" id="{B0855148-1CA8-AEE3-0A63-262DE741362C}"/>
              </a:ext>
            </a:extLst>
          </p:cNvPr>
          <p:cNvSpPr>
            <a:spLocks noGrp="1"/>
          </p:cNvSpPr>
          <p:nvPr>
            <p:ph idx="1"/>
          </p:nvPr>
        </p:nvSpPr>
        <p:spPr/>
        <p:txBody>
          <a:bodyPr/>
          <a:lstStyle/>
          <a:p>
            <a:r>
              <a:rPr lang="cs-CZ" dirty="0"/>
              <a:t>Hodnocení účinku látky</a:t>
            </a:r>
          </a:p>
          <a:p>
            <a:r>
              <a:rPr lang="cs-CZ" dirty="0"/>
              <a:t>Hodnocení vztahu dávka/odpověď </a:t>
            </a:r>
          </a:p>
          <a:p>
            <a:r>
              <a:rPr lang="cs-CZ" dirty="0"/>
              <a:t>Stanovení toxikologických referenčních dávek (např. acceptable daily intake, ADI)</a:t>
            </a:r>
          </a:p>
          <a:p>
            <a:r>
              <a:rPr lang="cs-CZ" dirty="0"/>
              <a:t>in vitro/in vivo, epidemiologické studie, modely</a:t>
            </a:r>
          </a:p>
          <a:p>
            <a:endParaRPr lang="cs-CZ" dirty="0"/>
          </a:p>
        </p:txBody>
      </p:sp>
    </p:spTree>
    <p:extLst>
      <p:ext uri="{BB962C8B-B14F-4D97-AF65-F5344CB8AC3E}">
        <p14:creationId xmlns:p14="http://schemas.microsoft.com/office/powerpoint/2010/main" val="400618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FFF1-C06C-280A-486F-F01F117D23E4}"/>
              </a:ext>
            </a:extLst>
          </p:cNvPr>
          <p:cNvSpPr>
            <a:spLocks noGrp="1"/>
          </p:cNvSpPr>
          <p:nvPr>
            <p:ph type="title"/>
          </p:nvPr>
        </p:nvSpPr>
        <p:spPr/>
        <p:txBody>
          <a:bodyPr/>
          <a:lstStyle/>
          <a:p>
            <a:r>
              <a:rPr lang="cs-CZ" dirty="0"/>
              <a:t>Hodnocení rizika</a:t>
            </a:r>
            <a:endParaRPr lang="sk-SK" dirty="0"/>
          </a:p>
        </p:txBody>
      </p:sp>
      <p:sp>
        <p:nvSpPr>
          <p:cNvPr id="3" name="Content Placeholder 2">
            <a:extLst>
              <a:ext uri="{FF2B5EF4-FFF2-40B4-BE49-F238E27FC236}">
                <a16:creationId xmlns:a16="http://schemas.microsoft.com/office/drawing/2014/main" id="{1CDB1874-4D52-363D-3870-B14DAA8C4219}"/>
              </a:ext>
            </a:extLst>
          </p:cNvPr>
          <p:cNvSpPr>
            <a:spLocks noGrp="1"/>
          </p:cNvSpPr>
          <p:nvPr>
            <p:ph idx="1"/>
          </p:nvPr>
        </p:nvSpPr>
        <p:spPr/>
        <p:txBody>
          <a:bodyPr/>
          <a:lstStyle/>
          <a:p>
            <a:r>
              <a:rPr lang="cs-CZ" dirty="0"/>
              <a:t>Stanovení rizika daného činitele pro danou populaci</a:t>
            </a:r>
          </a:p>
          <a:p>
            <a:r>
              <a:rPr lang="cs-CZ" dirty="0"/>
              <a:t>Porovnání expozice s referenční dávkou</a:t>
            </a:r>
          </a:p>
          <a:p>
            <a:r>
              <a:rPr lang="cs-CZ" dirty="0"/>
              <a:t>Stanovení pravděpodobnosti nežádoucího účinku</a:t>
            </a:r>
            <a:endParaRPr lang="sk-SK" dirty="0"/>
          </a:p>
        </p:txBody>
      </p:sp>
    </p:spTree>
    <p:extLst>
      <p:ext uri="{BB962C8B-B14F-4D97-AF65-F5344CB8AC3E}">
        <p14:creationId xmlns:p14="http://schemas.microsoft.com/office/powerpoint/2010/main" val="164859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FED6-DD49-5D5C-79B5-D226358D5E0C}"/>
              </a:ext>
            </a:extLst>
          </p:cNvPr>
          <p:cNvSpPr>
            <a:spLocks noGrp="1"/>
          </p:cNvSpPr>
          <p:nvPr>
            <p:ph type="title"/>
          </p:nvPr>
        </p:nvSpPr>
        <p:spPr/>
        <p:txBody>
          <a:bodyPr/>
          <a:lstStyle/>
          <a:p>
            <a:r>
              <a:rPr lang="cs-CZ" dirty="0"/>
              <a:t>Lidský biomonitoring </a:t>
            </a:r>
            <a:br>
              <a:rPr lang="cs-CZ" dirty="0"/>
            </a:br>
            <a:r>
              <a:rPr lang="cs-CZ" dirty="0"/>
              <a:t>(Human biomonitoring, HBM)</a:t>
            </a:r>
            <a:endParaRPr lang="sk-SK" dirty="0"/>
          </a:p>
        </p:txBody>
      </p:sp>
    </p:spTree>
    <p:extLst>
      <p:ext uri="{BB962C8B-B14F-4D97-AF65-F5344CB8AC3E}">
        <p14:creationId xmlns:p14="http://schemas.microsoft.com/office/powerpoint/2010/main" val="320212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5E6F-86D2-B40F-8BCC-D4AE4170D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9066E-BD5D-6B4E-B275-C1D185084822}"/>
              </a:ext>
            </a:extLst>
          </p:cNvPr>
          <p:cNvSpPr>
            <a:spLocks noGrp="1"/>
          </p:cNvSpPr>
          <p:nvPr>
            <p:ph type="title"/>
          </p:nvPr>
        </p:nvSpPr>
        <p:spPr/>
        <p:txBody>
          <a:bodyPr/>
          <a:lstStyle/>
          <a:p>
            <a:r>
              <a:rPr lang="cs-CZ" dirty="0"/>
              <a:t>Lidský biomonitoring - definice</a:t>
            </a:r>
            <a:endParaRPr lang="sk-SK" dirty="0"/>
          </a:p>
        </p:txBody>
      </p:sp>
      <p:sp>
        <p:nvSpPr>
          <p:cNvPr id="3" name="Content Placeholder 2">
            <a:extLst>
              <a:ext uri="{FF2B5EF4-FFF2-40B4-BE49-F238E27FC236}">
                <a16:creationId xmlns:a16="http://schemas.microsoft.com/office/drawing/2014/main" id="{7844CBE2-47BD-9FC3-D6F4-80ED3AF47392}"/>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sk-SK" dirty="0"/>
              <a:t>The </a:t>
            </a:r>
            <a:r>
              <a:rPr lang="en-US" dirty="0"/>
              <a:t>method</a:t>
            </a:r>
            <a:r>
              <a:rPr lang="sk-SK" dirty="0"/>
              <a:t> </a:t>
            </a:r>
            <a:r>
              <a:rPr lang="en-US" dirty="0"/>
              <a:t>for assessing human exposure to</a:t>
            </a:r>
            <a:r>
              <a:rPr lang="sk-SK" dirty="0"/>
              <a:t> </a:t>
            </a:r>
            <a:r>
              <a:rPr lang="en-US" dirty="0"/>
              <a:t>chemicals or their effects by measuring</a:t>
            </a:r>
            <a:r>
              <a:rPr lang="sk-SK" dirty="0"/>
              <a:t> </a:t>
            </a:r>
            <a:r>
              <a:rPr lang="en-US" dirty="0"/>
              <a:t>these chemicals, their metabolites or</a:t>
            </a:r>
            <a:r>
              <a:rPr lang="sk-SK" dirty="0"/>
              <a:t> </a:t>
            </a:r>
            <a:r>
              <a:rPr lang="en-US" dirty="0"/>
              <a:t>reaction products in human specimens</a:t>
            </a:r>
            <a:r>
              <a:rPr lang="sk-SK" dirty="0"/>
              <a:t>.</a:t>
            </a:r>
            <a:br>
              <a:rPr lang="sk-SK" dirty="0"/>
            </a:br>
            <a:r>
              <a:rPr lang="sk-SK" dirty="0"/>
              <a:t>(</a:t>
            </a:r>
            <a:r>
              <a:rPr lang="en-US" dirty="0"/>
              <a:t>CDC, 2005</a:t>
            </a:r>
            <a:r>
              <a:rPr lang="sk-SK" dirty="0"/>
              <a:t>, používá také WHO</a:t>
            </a:r>
            <a:r>
              <a:rPr lang="en-US" dirty="0"/>
              <a:t>)</a:t>
            </a:r>
            <a:endParaRPr lang="cs-CZ" dirty="0"/>
          </a:p>
          <a:p>
            <a:pPr marL="0" indent="0">
              <a:buNone/>
            </a:pPr>
            <a:endParaRPr lang="sk-SK" dirty="0"/>
          </a:p>
          <a:p>
            <a:pPr marL="0" indent="0">
              <a:buNone/>
            </a:pPr>
            <a:r>
              <a:rPr lang="sk-SK" dirty="0"/>
              <a:t>A methodology aimed at assessing human exposure to environmental agents that are capable of inducing adverse health effects in exposed subjects by measuring agents, their metabolites, or reaction products in human tissues or specimens. (Knudsen and Franco Merlo)</a:t>
            </a:r>
          </a:p>
          <a:p>
            <a:endParaRPr lang="sk-SK" dirty="0"/>
          </a:p>
          <a:p>
            <a:pPr marL="0" indent="0">
              <a:buNone/>
            </a:pPr>
            <a:r>
              <a:rPr lang="en-US" dirty="0"/>
              <a:t>A direct measurement of the level of toxic chemical compounds present in the body. Often, these measurements are made using blood and urine</a:t>
            </a:r>
            <a:r>
              <a:rPr lang="cs-CZ" dirty="0"/>
              <a:t>.</a:t>
            </a:r>
            <a:br>
              <a:rPr lang="cs-CZ" dirty="0"/>
            </a:br>
            <a:r>
              <a:rPr lang="sk-SK" dirty="0"/>
              <a:t>(EFSA)</a:t>
            </a:r>
          </a:p>
          <a:p>
            <a:pPr marL="0" indent="0">
              <a:buNone/>
            </a:pPr>
            <a:endParaRPr lang="sk-SK" dirty="0"/>
          </a:p>
          <a:p>
            <a:pPr marL="0" indent="0">
              <a:buNone/>
            </a:pPr>
            <a:r>
              <a:rPr lang="sk-SK" dirty="0"/>
              <a:t>HBM studie – pozorovací studie, která využívá metody HBM na sběr dat (WHO)</a:t>
            </a:r>
          </a:p>
        </p:txBody>
      </p:sp>
    </p:spTree>
    <p:extLst>
      <p:ext uri="{BB962C8B-B14F-4D97-AF65-F5344CB8AC3E}">
        <p14:creationId xmlns:p14="http://schemas.microsoft.com/office/powerpoint/2010/main" val="64479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E989F-B045-C941-378B-C9790ED7E8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5B12E-553B-2372-A6C6-B9305DF9F14A}"/>
              </a:ext>
            </a:extLst>
          </p:cNvPr>
          <p:cNvSpPr>
            <a:spLocks noGrp="1"/>
          </p:cNvSpPr>
          <p:nvPr>
            <p:ph type="title"/>
          </p:nvPr>
        </p:nvSpPr>
        <p:spPr/>
        <p:txBody>
          <a:bodyPr/>
          <a:lstStyle/>
          <a:p>
            <a:r>
              <a:rPr lang="cs-CZ" dirty="0"/>
              <a:t>Biomonitoring – měření interní expozice</a:t>
            </a:r>
            <a:endParaRPr lang="sk-SK" dirty="0"/>
          </a:p>
        </p:txBody>
      </p:sp>
      <p:sp>
        <p:nvSpPr>
          <p:cNvPr id="3" name="Content Placeholder 2">
            <a:extLst>
              <a:ext uri="{FF2B5EF4-FFF2-40B4-BE49-F238E27FC236}">
                <a16:creationId xmlns:a16="http://schemas.microsoft.com/office/drawing/2014/main" id="{3AFB7148-3A47-EE36-04B1-2F989685979C}"/>
              </a:ext>
            </a:extLst>
          </p:cNvPr>
          <p:cNvSpPr>
            <a:spLocks noGrp="1"/>
          </p:cNvSpPr>
          <p:nvPr>
            <p:ph idx="1"/>
          </p:nvPr>
        </p:nvSpPr>
        <p:spPr/>
        <p:txBody>
          <a:bodyPr>
            <a:normAutofit/>
          </a:bodyPr>
          <a:lstStyle/>
          <a:p>
            <a:r>
              <a:rPr lang="cs-CZ" sz="2800" dirty="0"/>
              <a:t>HBM data vyjádřují celkovou hladinu nebo účinek látky ze všech  expozičních zdrojů a cest</a:t>
            </a:r>
          </a:p>
          <a:p>
            <a:r>
              <a:rPr lang="cs-CZ" sz="2800" dirty="0"/>
              <a:t>Vyjádřují hladiny látek, které jsou výsledkem inter-individuálních rozdílů v ADME procesech,</a:t>
            </a:r>
          </a:p>
          <a:p>
            <a:r>
              <a:rPr lang="cs-CZ" sz="2800" dirty="0"/>
              <a:t>Jsou funkcí fyz-chem vlastností látky, které ovlivňují její chování v organismu </a:t>
            </a:r>
          </a:p>
          <a:p>
            <a:r>
              <a:rPr lang="cs-CZ" sz="2800" dirty="0"/>
              <a:t>Nedává přesnou informaci o zdrojích a cestách expozice</a:t>
            </a:r>
            <a:endParaRPr lang="sk-SK" sz="2800" dirty="0"/>
          </a:p>
        </p:txBody>
      </p:sp>
    </p:spTree>
    <p:extLst>
      <p:ext uri="{BB962C8B-B14F-4D97-AF65-F5344CB8AC3E}">
        <p14:creationId xmlns:p14="http://schemas.microsoft.com/office/powerpoint/2010/main" val="398169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49CC-5E4C-E7F1-AD15-B0AC67B45DCA}"/>
              </a:ext>
            </a:extLst>
          </p:cNvPr>
          <p:cNvSpPr>
            <a:spLocks noGrp="1"/>
          </p:cNvSpPr>
          <p:nvPr>
            <p:ph type="title"/>
          </p:nvPr>
        </p:nvSpPr>
        <p:spPr/>
        <p:txBody>
          <a:bodyPr/>
          <a:lstStyle/>
          <a:p>
            <a:r>
              <a:rPr lang="cs-CZ" dirty="0"/>
              <a:t>K čemu slouží biomonitoring?</a:t>
            </a:r>
            <a:endParaRPr lang="sk-SK" dirty="0"/>
          </a:p>
        </p:txBody>
      </p:sp>
      <p:sp>
        <p:nvSpPr>
          <p:cNvPr id="3" name="Content Placeholder 2">
            <a:extLst>
              <a:ext uri="{FF2B5EF4-FFF2-40B4-BE49-F238E27FC236}">
                <a16:creationId xmlns:a16="http://schemas.microsoft.com/office/drawing/2014/main" id="{AF0B80FE-7740-1646-20D9-49E4E4644D5A}"/>
              </a:ext>
            </a:extLst>
          </p:cNvPr>
          <p:cNvSpPr>
            <a:spLocks noGrp="1"/>
          </p:cNvSpPr>
          <p:nvPr>
            <p:ph idx="1"/>
          </p:nvPr>
        </p:nvSpPr>
        <p:spPr/>
        <p:txBody>
          <a:bodyPr>
            <a:normAutofit fontScale="92500" lnSpcReduction="10000"/>
          </a:bodyPr>
          <a:lstStyle/>
          <a:p>
            <a:r>
              <a:rPr lang="cs-CZ" dirty="0"/>
              <a:t>Hodnocení časových i prostorových trendů expozice chemickým látkám</a:t>
            </a:r>
          </a:p>
          <a:p>
            <a:r>
              <a:rPr lang="cs-CZ" dirty="0"/>
              <a:t>Hodnocení faktorů životního stylu ovlivňující expozici chem. látkám</a:t>
            </a:r>
          </a:p>
          <a:p>
            <a:r>
              <a:rPr lang="cs-CZ" dirty="0"/>
              <a:t>Hodnocení rizik</a:t>
            </a:r>
          </a:p>
          <a:p>
            <a:r>
              <a:rPr lang="cs-CZ" dirty="0"/>
              <a:t>Hodnocení citlivosti populace, porovnání jednotlivých skupin populace</a:t>
            </a:r>
          </a:p>
          <a:p>
            <a:r>
              <a:rPr lang="cs-CZ" dirty="0"/>
              <a:t>Hodnocení asociace hladin chemických látek v těle a zdravotních účinků</a:t>
            </a:r>
          </a:p>
          <a:p>
            <a:r>
              <a:rPr lang="cs-CZ" dirty="0"/>
              <a:t>Důležitý nástroj v hodnocení expozomu</a:t>
            </a:r>
          </a:p>
          <a:p>
            <a:r>
              <a:rPr lang="cs-CZ" dirty="0"/>
              <a:t>Podpora tvorby politik pro ochranu ŽP a zdraví a hodnocení jejich účinnosti</a:t>
            </a:r>
            <a:endParaRPr lang="sk-SK" dirty="0"/>
          </a:p>
        </p:txBody>
      </p:sp>
    </p:spTree>
    <p:extLst>
      <p:ext uri="{BB962C8B-B14F-4D97-AF65-F5344CB8AC3E}">
        <p14:creationId xmlns:p14="http://schemas.microsoft.com/office/powerpoint/2010/main" val="310352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E943-32CA-41A1-BF6F-1C68AAE39A66}"/>
              </a:ext>
            </a:extLst>
          </p:cNvPr>
          <p:cNvSpPr>
            <a:spLocks noGrp="1"/>
          </p:cNvSpPr>
          <p:nvPr>
            <p:ph type="title"/>
          </p:nvPr>
        </p:nvSpPr>
        <p:spPr/>
        <p:txBody>
          <a:bodyPr/>
          <a:lstStyle/>
          <a:p>
            <a:r>
              <a:rPr lang="cs-CZ" dirty="0"/>
              <a:t>Typy biomonitorovacích studií</a:t>
            </a:r>
            <a:endParaRPr lang="sk-SK" dirty="0"/>
          </a:p>
        </p:txBody>
      </p:sp>
      <p:sp>
        <p:nvSpPr>
          <p:cNvPr id="3" name="Content Placeholder 2">
            <a:extLst>
              <a:ext uri="{FF2B5EF4-FFF2-40B4-BE49-F238E27FC236}">
                <a16:creationId xmlns:a16="http://schemas.microsoft.com/office/drawing/2014/main" id="{6BF27395-B532-0FCC-E6CA-B8667F383C1D}"/>
              </a:ext>
            </a:extLst>
          </p:cNvPr>
          <p:cNvSpPr>
            <a:spLocks noGrp="1"/>
          </p:cNvSpPr>
          <p:nvPr>
            <p:ph idx="1"/>
          </p:nvPr>
        </p:nvSpPr>
        <p:spPr/>
        <p:txBody>
          <a:bodyPr/>
          <a:lstStyle/>
          <a:p>
            <a:r>
              <a:rPr lang="sk-SK" b="1" dirty="0"/>
              <a:t>Longitudiální (dlouhodobá):</a:t>
            </a:r>
            <a:r>
              <a:rPr lang="sk-SK" dirty="0"/>
              <a:t> Sleduje stejnou populaci v průběhu času. </a:t>
            </a:r>
          </a:p>
          <a:p>
            <a:r>
              <a:rPr lang="sk-SK" b="1" dirty="0"/>
              <a:t>Cross-sectional (průřezové):</a:t>
            </a:r>
            <a:r>
              <a:rPr lang="sk-SK" dirty="0"/>
              <a:t> Data se sbírají ze vzorku populace v jeden časový bod.  </a:t>
            </a:r>
          </a:p>
        </p:txBody>
      </p:sp>
    </p:spTree>
    <p:extLst>
      <p:ext uri="{BB962C8B-B14F-4D97-AF65-F5344CB8AC3E}">
        <p14:creationId xmlns:p14="http://schemas.microsoft.com/office/powerpoint/2010/main" val="428212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97A5-9613-3801-DCF4-62B2F30B13AB}"/>
              </a:ext>
            </a:extLst>
          </p:cNvPr>
          <p:cNvSpPr>
            <a:spLocks noGrp="1"/>
          </p:cNvSpPr>
          <p:nvPr>
            <p:ph type="title"/>
          </p:nvPr>
        </p:nvSpPr>
        <p:spPr/>
        <p:txBody>
          <a:bodyPr/>
          <a:lstStyle/>
          <a:p>
            <a:r>
              <a:rPr lang="sk-SK" dirty="0"/>
              <a:t>Matrice</a:t>
            </a:r>
          </a:p>
        </p:txBody>
      </p:sp>
      <p:sp>
        <p:nvSpPr>
          <p:cNvPr id="3" name="Content Placeholder 2">
            <a:extLst>
              <a:ext uri="{FF2B5EF4-FFF2-40B4-BE49-F238E27FC236}">
                <a16:creationId xmlns:a16="http://schemas.microsoft.com/office/drawing/2014/main" id="{B84DE17E-E16C-B25C-101E-10BF8A1E8B2C}"/>
              </a:ext>
            </a:extLst>
          </p:cNvPr>
          <p:cNvSpPr>
            <a:spLocks noGrp="1"/>
          </p:cNvSpPr>
          <p:nvPr>
            <p:ph idx="1"/>
          </p:nvPr>
        </p:nvSpPr>
        <p:spPr>
          <a:xfrm>
            <a:off x="838200" y="1825625"/>
            <a:ext cx="3496733" cy="4351338"/>
          </a:xfrm>
        </p:spPr>
        <p:txBody>
          <a:bodyPr>
            <a:normAutofit lnSpcReduction="10000"/>
          </a:bodyPr>
          <a:lstStyle/>
          <a:p>
            <a:r>
              <a:rPr lang="sk-SK" dirty="0"/>
              <a:t>Krev (plná krev, sérum, plasma)</a:t>
            </a:r>
          </a:p>
          <a:p>
            <a:r>
              <a:rPr lang="sk-SK" dirty="0"/>
              <a:t>Moč</a:t>
            </a:r>
          </a:p>
          <a:p>
            <a:r>
              <a:rPr lang="sk-SK" dirty="0"/>
              <a:t>Mateřské mléko</a:t>
            </a:r>
          </a:p>
          <a:p>
            <a:r>
              <a:rPr lang="sk-SK" dirty="0"/>
              <a:t>Pupečníková krev</a:t>
            </a:r>
          </a:p>
          <a:p>
            <a:r>
              <a:rPr lang="sk-SK" dirty="0"/>
              <a:t>Plodová voda</a:t>
            </a:r>
          </a:p>
          <a:p>
            <a:r>
              <a:rPr lang="sk-SK" dirty="0"/>
              <a:t>Placenta</a:t>
            </a:r>
          </a:p>
          <a:p>
            <a:r>
              <a:rPr lang="sk-SK" dirty="0"/>
              <a:t>Mekonium (smolka)</a:t>
            </a:r>
          </a:p>
          <a:p>
            <a:r>
              <a:rPr lang="sk-SK" dirty="0"/>
              <a:t>Sperma</a:t>
            </a:r>
          </a:p>
        </p:txBody>
      </p:sp>
      <p:sp>
        <p:nvSpPr>
          <p:cNvPr id="4" name="Content Placeholder 2">
            <a:extLst>
              <a:ext uri="{FF2B5EF4-FFF2-40B4-BE49-F238E27FC236}">
                <a16:creationId xmlns:a16="http://schemas.microsoft.com/office/drawing/2014/main" id="{1A1C48B6-4507-5683-3B19-4E74B36FE995}"/>
              </a:ext>
            </a:extLst>
          </p:cNvPr>
          <p:cNvSpPr txBox="1">
            <a:spLocks/>
          </p:cNvSpPr>
          <p:nvPr/>
        </p:nvSpPr>
        <p:spPr>
          <a:xfrm>
            <a:off x="5020735" y="1918758"/>
            <a:ext cx="34967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dirty="0"/>
              <a:t>Vydechovaný vzduch</a:t>
            </a:r>
          </a:p>
          <a:p>
            <a:r>
              <a:rPr lang="sk-SK" dirty="0"/>
              <a:t>Sliny, bukální stěry</a:t>
            </a:r>
          </a:p>
          <a:p>
            <a:r>
              <a:rPr lang="sk-SK" dirty="0"/>
              <a:t>Pot</a:t>
            </a:r>
          </a:p>
          <a:p>
            <a:r>
              <a:rPr lang="sk-SK" dirty="0"/>
              <a:t>Vlasy</a:t>
            </a:r>
          </a:p>
          <a:p>
            <a:r>
              <a:rPr lang="sk-SK" dirty="0"/>
              <a:t>Mléčné zuby</a:t>
            </a:r>
          </a:p>
          <a:p>
            <a:r>
              <a:rPr lang="sk-SK" dirty="0"/>
              <a:t>Nehty</a:t>
            </a:r>
          </a:p>
        </p:txBody>
      </p:sp>
    </p:spTree>
    <p:extLst>
      <p:ext uri="{BB962C8B-B14F-4D97-AF65-F5344CB8AC3E}">
        <p14:creationId xmlns:p14="http://schemas.microsoft.com/office/powerpoint/2010/main" val="340294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8DA777-368D-E199-FD48-87AA056524E2}"/>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00EB5-1A55-666D-00E8-4CD8502CD88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err="1">
                <a:solidFill>
                  <a:srgbClr val="FFFFFF"/>
                </a:solidFill>
                <a:latin typeface="+mj-lt"/>
                <a:ea typeface="+mj-ea"/>
                <a:cs typeface="+mj-cs"/>
              </a:rPr>
              <a:t>Krev</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sérum</a:t>
            </a:r>
            <a:r>
              <a:rPr lang="en-US" sz="4000" kern="1200" dirty="0">
                <a:solidFill>
                  <a:srgbClr val="FFFFFF"/>
                </a:solidFill>
                <a:latin typeface="+mj-lt"/>
                <a:ea typeface="+mj-ea"/>
                <a:cs typeface="+mj-cs"/>
              </a:rPr>
              <a:t>, plasma</a:t>
            </a:r>
          </a:p>
        </p:txBody>
      </p:sp>
      <p:pic>
        <p:nvPicPr>
          <p:cNvPr id="7" name="Picture 6" descr="A close-up of a list of procedures&#10;&#10;Description automatically generated">
            <a:extLst>
              <a:ext uri="{FF2B5EF4-FFF2-40B4-BE49-F238E27FC236}">
                <a16:creationId xmlns:a16="http://schemas.microsoft.com/office/drawing/2014/main" id="{A642D628-9A1C-D9CE-D3F8-3F68C2CF86B4}"/>
              </a:ext>
            </a:extLst>
          </p:cNvPr>
          <p:cNvPicPr>
            <a:picLocks noChangeAspect="1"/>
          </p:cNvPicPr>
          <p:nvPr/>
        </p:nvPicPr>
        <p:blipFill>
          <a:blip r:embed="rId3"/>
          <a:stretch>
            <a:fillRect/>
          </a:stretch>
        </p:blipFill>
        <p:spPr>
          <a:xfrm>
            <a:off x="432225" y="2224213"/>
            <a:ext cx="11327549" cy="3936320"/>
          </a:xfrm>
          <a:prstGeom prst="rect">
            <a:avLst/>
          </a:prstGeom>
        </p:spPr>
      </p:pic>
      <p:sp>
        <p:nvSpPr>
          <p:cNvPr id="3" name="TextBox 2">
            <a:extLst>
              <a:ext uri="{FF2B5EF4-FFF2-40B4-BE49-F238E27FC236}">
                <a16:creationId xmlns:a16="http://schemas.microsoft.com/office/drawing/2014/main" id="{E2727D19-76AD-E451-2DDE-E173D1142A70}"/>
              </a:ext>
            </a:extLst>
          </p:cNvPr>
          <p:cNvSpPr txBox="1"/>
          <p:nvPr/>
        </p:nvSpPr>
        <p:spPr>
          <a:xfrm>
            <a:off x="6270771" y="6488668"/>
            <a:ext cx="5489003" cy="369332"/>
          </a:xfrm>
          <a:prstGeom prst="rect">
            <a:avLst/>
          </a:prstGeom>
          <a:noFill/>
        </p:spPr>
        <p:txBody>
          <a:bodyPr wrap="none" rtlCol="0">
            <a:spAutoFit/>
          </a:bodyPr>
          <a:lstStyle/>
          <a:p>
            <a:r>
              <a:rPr lang="cs-CZ" dirty="0"/>
              <a:t>WHO (2015): Human biomonitoring: Facts and figures </a:t>
            </a:r>
            <a:endParaRPr lang="sk-SK" dirty="0"/>
          </a:p>
        </p:txBody>
      </p:sp>
    </p:spTree>
    <p:extLst>
      <p:ext uri="{BB962C8B-B14F-4D97-AF65-F5344CB8AC3E}">
        <p14:creationId xmlns:p14="http://schemas.microsoft.com/office/powerpoint/2010/main" val="88171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BEDA-4B64-3E6F-E325-CA41558C1642}"/>
              </a:ext>
            </a:extLst>
          </p:cNvPr>
          <p:cNvSpPr>
            <a:spLocks noGrp="1"/>
          </p:cNvSpPr>
          <p:nvPr>
            <p:ph type="title"/>
          </p:nvPr>
        </p:nvSpPr>
        <p:spPr/>
        <p:txBody>
          <a:bodyPr/>
          <a:lstStyle/>
          <a:p>
            <a:r>
              <a:rPr lang="cs-CZ" dirty="0"/>
              <a:t>Úvod a teorie</a:t>
            </a:r>
            <a:endParaRPr lang="sk-SK" dirty="0"/>
          </a:p>
        </p:txBody>
      </p:sp>
      <p:sp>
        <p:nvSpPr>
          <p:cNvPr id="3" name="Text Placeholder 2">
            <a:extLst>
              <a:ext uri="{FF2B5EF4-FFF2-40B4-BE49-F238E27FC236}">
                <a16:creationId xmlns:a16="http://schemas.microsoft.com/office/drawing/2014/main" id="{A8C2B89A-A8AA-A58D-D52D-59E15847CB9A}"/>
              </a:ext>
            </a:extLst>
          </p:cNvPr>
          <p:cNvSpPr>
            <a:spLocks noGrp="1"/>
          </p:cNvSpPr>
          <p:nvPr>
            <p:ph type="body" idx="1"/>
          </p:nvPr>
        </p:nvSpPr>
        <p:spPr/>
        <p:txBody>
          <a:bodyPr/>
          <a:lstStyle/>
          <a:p>
            <a:endParaRPr lang="sk-SK"/>
          </a:p>
        </p:txBody>
      </p:sp>
    </p:spTree>
    <p:extLst>
      <p:ext uri="{BB962C8B-B14F-4D97-AF65-F5344CB8AC3E}">
        <p14:creationId xmlns:p14="http://schemas.microsoft.com/office/powerpoint/2010/main" val="274752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40FB7F-C3ED-3CEE-FCAC-D55A8E72DE9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ED024-48A3-749F-F155-F0054957EE9A}"/>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k-SK" sz="4000" kern="1200" dirty="0">
                <a:solidFill>
                  <a:srgbClr val="FFFFFF"/>
                </a:solidFill>
                <a:latin typeface="+mj-lt"/>
                <a:ea typeface="+mj-ea"/>
                <a:cs typeface="+mj-cs"/>
              </a:rPr>
              <a:t>Moč</a:t>
            </a:r>
            <a:endParaRPr lang="en-US" sz="40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2DBAABAB-24C6-2041-84C3-4A34E888130C}"/>
              </a:ext>
            </a:extLst>
          </p:cNvPr>
          <p:cNvPicPr>
            <a:picLocks noChangeAspect="1"/>
          </p:cNvPicPr>
          <p:nvPr/>
        </p:nvPicPr>
        <p:blipFill>
          <a:blip r:embed="rId3"/>
          <a:srcRect b="75200"/>
          <a:stretch/>
        </p:blipFill>
        <p:spPr>
          <a:xfrm>
            <a:off x="432225" y="2224213"/>
            <a:ext cx="11327549" cy="976187"/>
          </a:xfrm>
          <a:prstGeom prst="rect">
            <a:avLst/>
          </a:prstGeom>
        </p:spPr>
      </p:pic>
      <p:pic>
        <p:nvPicPr>
          <p:cNvPr id="5" name="Picture 4">
            <a:extLst>
              <a:ext uri="{FF2B5EF4-FFF2-40B4-BE49-F238E27FC236}">
                <a16:creationId xmlns:a16="http://schemas.microsoft.com/office/drawing/2014/main" id="{3195115F-316D-2E34-CA0A-F28EB2594335}"/>
              </a:ext>
            </a:extLst>
          </p:cNvPr>
          <p:cNvPicPr>
            <a:picLocks noChangeAspect="1"/>
          </p:cNvPicPr>
          <p:nvPr/>
        </p:nvPicPr>
        <p:blipFill>
          <a:blip r:embed="rId4"/>
          <a:stretch>
            <a:fillRect/>
          </a:stretch>
        </p:blipFill>
        <p:spPr>
          <a:xfrm>
            <a:off x="432225" y="3191933"/>
            <a:ext cx="11273678" cy="3039534"/>
          </a:xfrm>
          <a:prstGeom prst="rect">
            <a:avLst/>
          </a:prstGeom>
        </p:spPr>
      </p:pic>
      <p:sp>
        <p:nvSpPr>
          <p:cNvPr id="3" name="TextBox 2">
            <a:extLst>
              <a:ext uri="{FF2B5EF4-FFF2-40B4-BE49-F238E27FC236}">
                <a16:creationId xmlns:a16="http://schemas.microsoft.com/office/drawing/2014/main" id="{6B44573F-1C7F-2D7E-115B-47509AC83576}"/>
              </a:ext>
            </a:extLst>
          </p:cNvPr>
          <p:cNvSpPr txBox="1"/>
          <p:nvPr/>
        </p:nvSpPr>
        <p:spPr>
          <a:xfrm>
            <a:off x="6270771" y="6488668"/>
            <a:ext cx="5489003" cy="369332"/>
          </a:xfrm>
          <a:prstGeom prst="rect">
            <a:avLst/>
          </a:prstGeom>
          <a:noFill/>
        </p:spPr>
        <p:txBody>
          <a:bodyPr wrap="none" rtlCol="0">
            <a:spAutoFit/>
          </a:bodyPr>
          <a:lstStyle/>
          <a:p>
            <a:r>
              <a:rPr lang="cs-CZ" dirty="0"/>
              <a:t>WHO (2015): Human biomonitoring: Facts and figures </a:t>
            </a:r>
            <a:endParaRPr lang="sk-SK" dirty="0"/>
          </a:p>
        </p:txBody>
      </p:sp>
    </p:spTree>
    <p:extLst>
      <p:ext uri="{BB962C8B-B14F-4D97-AF65-F5344CB8AC3E}">
        <p14:creationId xmlns:p14="http://schemas.microsoft.com/office/powerpoint/2010/main" val="227133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A6CFEE-5B3E-4A08-A4B6-6E6A2CD1CC3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68F75-A0E3-8D19-0C4A-DC7B834941C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Mateřské mléko</a:t>
            </a:r>
          </a:p>
        </p:txBody>
      </p:sp>
      <p:pic>
        <p:nvPicPr>
          <p:cNvPr id="7" name="Picture 6">
            <a:extLst>
              <a:ext uri="{FF2B5EF4-FFF2-40B4-BE49-F238E27FC236}">
                <a16:creationId xmlns:a16="http://schemas.microsoft.com/office/drawing/2014/main" id="{DEE9FECF-13D7-9AB3-291A-14D574C45DD0}"/>
              </a:ext>
            </a:extLst>
          </p:cNvPr>
          <p:cNvPicPr>
            <a:picLocks noChangeAspect="1"/>
          </p:cNvPicPr>
          <p:nvPr/>
        </p:nvPicPr>
        <p:blipFill>
          <a:blip r:embed="rId3"/>
          <a:stretch>
            <a:fillRect/>
          </a:stretch>
        </p:blipFill>
        <p:spPr>
          <a:xfrm>
            <a:off x="531479" y="2912533"/>
            <a:ext cx="11228296" cy="2582507"/>
          </a:xfrm>
          <a:prstGeom prst="rect">
            <a:avLst/>
          </a:prstGeom>
        </p:spPr>
      </p:pic>
      <p:pic>
        <p:nvPicPr>
          <p:cNvPr id="8" name="Picture 7">
            <a:extLst>
              <a:ext uri="{FF2B5EF4-FFF2-40B4-BE49-F238E27FC236}">
                <a16:creationId xmlns:a16="http://schemas.microsoft.com/office/drawing/2014/main" id="{57BED3CA-C014-AF9E-BEA0-BB5633E250A2}"/>
              </a:ext>
            </a:extLst>
          </p:cNvPr>
          <p:cNvPicPr>
            <a:picLocks noChangeAspect="1"/>
          </p:cNvPicPr>
          <p:nvPr/>
        </p:nvPicPr>
        <p:blipFill>
          <a:blip r:embed="rId4"/>
          <a:srcRect b="75200"/>
          <a:stretch/>
        </p:blipFill>
        <p:spPr>
          <a:xfrm>
            <a:off x="432223" y="2095603"/>
            <a:ext cx="11327549" cy="976205"/>
          </a:xfrm>
          <a:prstGeom prst="rect">
            <a:avLst/>
          </a:prstGeom>
        </p:spPr>
      </p:pic>
      <p:sp>
        <p:nvSpPr>
          <p:cNvPr id="3" name="TextBox 2">
            <a:extLst>
              <a:ext uri="{FF2B5EF4-FFF2-40B4-BE49-F238E27FC236}">
                <a16:creationId xmlns:a16="http://schemas.microsoft.com/office/drawing/2014/main" id="{4221C673-F6FB-36C5-AB51-2A03DDB77BCD}"/>
              </a:ext>
            </a:extLst>
          </p:cNvPr>
          <p:cNvSpPr txBox="1"/>
          <p:nvPr/>
        </p:nvSpPr>
        <p:spPr>
          <a:xfrm>
            <a:off x="6270771" y="6488668"/>
            <a:ext cx="5489003" cy="369332"/>
          </a:xfrm>
          <a:prstGeom prst="rect">
            <a:avLst/>
          </a:prstGeom>
          <a:noFill/>
        </p:spPr>
        <p:txBody>
          <a:bodyPr wrap="none" rtlCol="0">
            <a:spAutoFit/>
          </a:bodyPr>
          <a:lstStyle/>
          <a:p>
            <a:r>
              <a:rPr lang="cs-CZ" dirty="0"/>
              <a:t>WHO (2015): Human biomonitoring: Facts and figures </a:t>
            </a:r>
            <a:endParaRPr lang="sk-SK" dirty="0"/>
          </a:p>
        </p:txBody>
      </p:sp>
    </p:spTree>
    <p:extLst>
      <p:ext uri="{BB962C8B-B14F-4D97-AF65-F5344CB8AC3E}">
        <p14:creationId xmlns:p14="http://schemas.microsoft.com/office/powerpoint/2010/main" val="324011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370FC2-1818-147A-9C70-749853237CF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B3FF7-FF2E-94C4-462B-999BF8018C6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k-SK" sz="4000" kern="1200" dirty="0">
                <a:solidFill>
                  <a:srgbClr val="FFFFFF"/>
                </a:solidFill>
                <a:latin typeface="+mj-lt"/>
                <a:ea typeface="+mj-ea"/>
                <a:cs typeface="+mj-cs"/>
              </a:rPr>
              <a:t>Pupečníková krev</a:t>
            </a:r>
            <a:endParaRPr lang="en-US" sz="40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E380A189-1FAA-D745-BC79-15BF5A9CE645}"/>
              </a:ext>
            </a:extLst>
          </p:cNvPr>
          <p:cNvPicPr>
            <a:picLocks noChangeAspect="1"/>
          </p:cNvPicPr>
          <p:nvPr/>
        </p:nvPicPr>
        <p:blipFill>
          <a:blip r:embed="rId3"/>
          <a:srcRect b="75200"/>
          <a:stretch/>
        </p:blipFill>
        <p:spPr>
          <a:xfrm>
            <a:off x="432223" y="2095603"/>
            <a:ext cx="11327549" cy="976205"/>
          </a:xfrm>
          <a:prstGeom prst="rect">
            <a:avLst/>
          </a:prstGeom>
        </p:spPr>
      </p:pic>
      <p:pic>
        <p:nvPicPr>
          <p:cNvPr id="5" name="Picture 4">
            <a:extLst>
              <a:ext uri="{FF2B5EF4-FFF2-40B4-BE49-F238E27FC236}">
                <a16:creationId xmlns:a16="http://schemas.microsoft.com/office/drawing/2014/main" id="{D8964BEF-17A6-1333-7D1E-63DC0EADA8A8}"/>
              </a:ext>
            </a:extLst>
          </p:cNvPr>
          <p:cNvPicPr>
            <a:picLocks noChangeAspect="1"/>
          </p:cNvPicPr>
          <p:nvPr/>
        </p:nvPicPr>
        <p:blipFill>
          <a:blip r:embed="rId4"/>
          <a:stretch>
            <a:fillRect/>
          </a:stretch>
        </p:blipFill>
        <p:spPr>
          <a:xfrm>
            <a:off x="432223" y="3071808"/>
            <a:ext cx="11342730" cy="3007259"/>
          </a:xfrm>
          <a:prstGeom prst="rect">
            <a:avLst/>
          </a:prstGeom>
        </p:spPr>
      </p:pic>
      <p:sp>
        <p:nvSpPr>
          <p:cNvPr id="3" name="TextBox 2">
            <a:extLst>
              <a:ext uri="{FF2B5EF4-FFF2-40B4-BE49-F238E27FC236}">
                <a16:creationId xmlns:a16="http://schemas.microsoft.com/office/drawing/2014/main" id="{64F3D8AB-0E3C-6310-AF6B-FCDAE4773F1E}"/>
              </a:ext>
            </a:extLst>
          </p:cNvPr>
          <p:cNvSpPr txBox="1"/>
          <p:nvPr/>
        </p:nvSpPr>
        <p:spPr>
          <a:xfrm>
            <a:off x="6270771" y="6488668"/>
            <a:ext cx="5489003" cy="369332"/>
          </a:xfrm>
          <a:prstGeom prst="rect">
            <a:avLst/>
          </a:prstGeom>
          <a:noFill/>
        </p:spPr>
        <p:txBody>
          <a:bodyPr wrap="none" rtlCol="0">
            <a:spAutoFit/>
          </a:bodyPr>
          <a:lstStyle/>
          <a:p>
            <a:r>
              <a:rPr lang="cs-CZ" dirty="0"/>
              <a:t>WHO (2015): Human biomonitoring: Facts and figures </a:t>
            </a:r>
            <a:endParaRPr lang="sk-SK" dirty="0"/>
          </a:p>
        </p:txBody>
      </p:sp>
    </p:spTree>
    <p:extLst>
      <p:ext uri="{BB962C8B-B14F-4D97-AF65-F5344CB8AC3E}">
        <p14:creationId xmlns:p14="http://schemas.microsoft.com/office/powerpoint/2010/main" val="321533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A0EF61-E26F-2087-31C4-95C827A2C06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CBE1F-9C56-26A1-26C0-C4241485CD5F}"/>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sk-SK" sz="4000" kern="1200" dirty="0">
                <a:solidFill>
                  <a:srgbClr val="FFFFFF"/>
                </a:solidFill>
                <a:latin typeface="+mj-lt"/>
                <a:ea typeface="+mj-ea"/>
                <a:cs typeface="+mj-cs"/>
              </a:rPr>
              <a:t>Vlasy</a:t>
            </a:r>
            <a:endParaRPr lang="en-US" sz="40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62BD5D24-D46C-A24D-10D4-6F3DA2F66A5D}"/>
              </a:ext>
            </a:extLst>
          </p:cNvPr>
          <p:cNvPicPr>
            <a:picLocks noChangeAspect="1"/>
          </p:cNvPicPr>
          <p:nvPr/>
        </p:nvPicPr>
        <p:blipFill>
          <a:blip r:embed="rId3"/>
          <a:srcRect b="75200"/>
          <a:stretch/>
        </p:blipFill>
        <p:spPr>
          <a:xfrm>
            <a:off x="432225" y="2281870"/>
            <a:ext cx="11327549" cy="976205"/>
          </a:xfrm>
          <a:prstGeom prst="rect">
            <a:avLst/>
          </a:prstGeom>
        </p:spPr>
      </p:pic>
      <p:pic>
        <p:nvPicPr>
          <p:cNvPr id="4" name="Picture 3">
            <a:extLst>
              <a:ext uri="{FF2B5EF4-FFF2-40B4-BE49-F238E27FC236}">
                <a16:creationId xmlns:a16="http://schemas.microsoft.com/office/drawing/2014/main" id="{F2609526-E0F1-643B-0655-721F10DBFEF4}"/>
              </a:ext>
            </a:extLst>
          </p:cNvPr>
          <p:cNvPicPr>
            <a:picLocks noChangeAspect="1"/>
          </p:cNvPicPr>
          <p:nvPr/>
        </p:nvPicPr>
        <p:blipFill>
          <a:blip r:embed="rId4"/>
          <a:stretch>
            <a:fillRect/>
          </a:stretch>
        </p:blipFill>
        <p:spPr>
          <a:xfrm>
            <a:off x="432225" y="3258075"/>
            <a:ext cx="11327549" cy="3324252"/>
          </a:xfrm>
          <a:prstGeom prst="rect">
            <a:avLst/>
          </a:prstGeom>
        </p:spPr>
      </p:pic>
      <p:sp>
        <p:nvSpPr>
          <p:cNvPr id="3" name="TextBox 2">
            <a:extLst>
              <a:ext uri="{FF2B5EF4-FFF2-40B4-BE49-F238E27FC236}">
                <a16:creationId xmlns:a16="http://schemas.microsoft.com/office/drawing/2014/main" id="{BCC3A5A1-9E55-867E-4408-9337CA7F3A78}"/>
              </a:ext>
            </a:extLst>
          </p:cNvPr>
          <p:cNvSpPr txBox="1"/>
          <p:nvPr/>
        </p:nvSpPr>
        <p:spPr>
          <a:xfrm>
            <a:off x="6270771" y="6488668"/>
            <a:ext cx="5489003" cy="369332"/>
          </a:xfrm>
          <a:prstGeom prst="rect">
            <a:avLst/>
          </a:prstGeom>
          <a:noFill/>
        </p:spPr>
        <p:txBody>
          <a:bodyPr wrap="none" rtlCol="0">
            <a:spAutoFit/>
          </a:bodyPr>
          <a:lstStyle/>
          <a:p>
            <a:r>
              <a:rPr lang="cs-CZ" dirty="0"/>
              <a:t>WHO (2015): Human biomonitoring: Facts and figures </a:t>
            </a:r>
            <a:endParaRPr lang="sk-SK" dirty="0"/>
          </a:p>
        </p:txBody>
      </p:sp>
    </p:spTree>
    <p:extLst>
      <p:ext uri="{BB962C8B-B14F-4D97-AF65-F5344CB8AC3E}">
        <p14:creationId xmlns:p14="http://schemas.microsoft.com/office/powerpoint/2010/main" val="3647426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5FAC-CAE2-BB6E-983D-098307C9DF44}"/>
              </a:ext>
            </a:extLst>
          </p:cNvPr>
          <p:cNvSpPr>
            <a:spLocks noGrp="1"/>
          </p:cNvSpPr>
          <p:nvPr>
            <p:ph type="title"/>
          </p:nvPr>
        </p:nvSpPr>
        <p:spPr/>
        <p:txBody>
          <a:bodyPr/>
          <a:lstStyle/>
          <a:p>
            <a:r>
              <a:rPr lang="sk-SK" dirty="0"/>
              <a:t>Biomarker - definice</a:t>
            </a:r>
          </a:p>
        </p:txBody>
      </p:sp>
      <p:sp>
        <p:nvSpPr>
          <p:cNvPr id="3" name="Content Placeholder 2">
            <a:extLst>
              <a:ext uri="{FF2B5EF4-FFF2-40B4-BE49-F238E27FC236}">
                <a16:creationId xmlns:a16="http://schemas.microsoft.com/office/drawing/2014/main" id="{04E50AA0-90B3-DA0C-6DC7-12EE8CDF05DE}"/>
              </a:ext>
            </a:extLst>
          </p:cNvPr>
          <p:cNvSpPr>
            <a:spLocks noGrp="1"/>
          </p:cNvSpPr>
          <p:nvPr>
            <p:ph idx="1"/>
          </p:nvPr>
        </p:nvSpPr>
        <p:spPr>
          <a:xfrm>
            <a:off x="838200" y="1825625"/>
            <a:ext cx="10515600" cy="4388908"/>
          </a:xfrm>
        </p:spPr>
        <p:txBody>
          <a:bodyPr>
            <a:normAutofit fontScale="70000" lnSpcReduction="20000"/>
          </a:bodyPr>
          <a:lstStyle/>
          <a:p>
            <a:pPr marL="0" indent="0">
              <a:buNone/>
            </a:pPr>
            <a:r>
              <a:rPr lang="en-US" dirty="0"/>
              <a:t>An objective and quantifiable measure of a physiological process, pathological process or response to a treatment (excluding measurements of how an individual feels or functions)</a:t>
            </a:r>
            <a:r>
              <a:rPr lang="cs-CZ" dirty="0"/>
              <a:t>. (European Medical Agency, EMA)</a:t>
            </a:r>
          </a:p>
          <a:p>
            <a:pPr marL="0" indent="0">
              <a:buNone/>
            </a:pPr>
            <a:endParaRPr lang="cs-CZ" dirty="0"/>
          </a:p>
          <a:p>
            <a:pPr marL="0" indent="0">
              <a:buNone/>
            </a:pPr>
            <a:r>
              <a:rPr lang="en-US" dirty="0"/>
              <a:t>A characteristic that is objectively measured and can be viewed as an indicator of a normal biological process, a disease process, or a typical response to a drug or therapy; for example, blood pressure</a:t>
            </a:r>
            <a:r>
              <a:rPr lang="cs-CZ" dirty="0"/>
              <a:t>. (Europena Food  Safety Authority, EFSA)</a:t>
            </a:r>
          </a:p>
          <a:p>
            <a:pPr marL="0" indent="0">
              <a:buNone/>
            </a:pPr>
            <a:endParaRPr lang="cs-CZ" dirty="0"/>
          </a:p>
          <a:p>
            <a:pPr marL="0" indent="0">
              <a:buNone/>
            </a:pPr>
            <a:r>
              <a:rPr lang="cs-CZ" dirty="0"/>
              <a:t>A characteristic that is objectively measured and evaluated as an indicator of normal biological processes or pharmacological responses to a therapeutic agent. (National Institutes of Health, NIH).</a:t>
            </a:r>
          </a:p>
          <a:p>
            <a:pPr marL="0" indent="0">
              <a:buNone/>
            </a:pPr>
            <a:endParaRPr lang="cs-CZ" dirty="0"/>
          </a:p>
          <a:p>
            <a:pPr marL="0" indent="0">
              <a:buNone/>
            </a:pPr>
            <a:r>
              <a:rPr lang="en-US" dirty="0"/>
              <a:t>A biological molecule found in blood, other body fluids, or tissues that is a sign of a normal or abnormal process, or of a condition or disease. A biomarker may be used to see how well the body responds to a treatment for a disease or condition. Also called molecular marker and signature molecule.</a:t>
            </a:r>
            <a:r>
              <a:rPr lang="cs-CZ" dirty="0"/>
              <a:t> (National Cancer Institute)</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364078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3A88F-35CF-EA5E-61AD-48F645334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715E8-7C86-A04D-2D6F-E90C5112C2A1}"/>
              </a:ext>
            </a:extLst>
          </p:cNvPr>
          <p:cNvSpPr>
            <a:spLocks noGrp="1"/>
          </p:cNvSpPr>
          <p:nvPr>
            <p:ph type="title"/>
          </p:nvPr>
        </p:nvSpPr>
        <p:spPr/>
        <p:txBody>
          <a:bodyPr/>
          <a:lstStyle/>
          <a:p>
            <a:r>
              <a:rPr lang="sk-SK" dirty="0"/>
              <a:t>Biomarker - typy</a:t>
            </a:r>
          </a:p>
        </p:txBody>
      </p:sp>
      <p:graphicFrame>
        <p:nvGraphicFramePr>
          <p:cNvPr id="4" name="Table 3">
            <a:extLst>
              <a:ext uri="{FF2B5EF4-FFF2-40B4-BE49-F238E27FC236}">
                <a16:creationId xmlns:a16="http://schemas.microsoft.com/office/drawing/2014/main" id="{A41A13E1-82CD-04D8-1D15-784FEF62EA21}"/>
              </a:ext>
            </a:extLst>
          </p:cNvPr>
          <p:cNvGraphicFramePr>
            <a:graphicFrameLocks noGrp="1"/>
          </p:cNvGraphicFramePr>
          <p:nvPr>
            <p:extLst>
              <p:ext uri="{D42A27DB-BD31-4B8C-83A1-F6EECF244321}">
                <p14:modId xmlns:p14="http://schemas.microsoft.com/office/powerpoint/2010/main" val="4050623055"/>
              </p:ext>
            </p:extLst>
          </p:nvPr>
        </p:nvGraphicFramePr>
        <p:xfrm>
          <a:off x="457200" y="1883302"/>
          <a:ext cx="11277600" cy="3907898"/>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3778313587"/>
                    </a:ext>
                  </a:extLst>
                </a:gridCol>
                <a:gridCol w="2915653">
                  <a:extLst>
                    <a:ext uri="{9D8B030D-6E8A-4147-A177-3AD203B41FA5}">
                      <a16:colId xmlns:a16="http://schemas.microsoft.com/office/drawing/2014/main" val="1629227555"/>
                    </a:ext>
                  </a:extLst>
                </a:gridCol>
                <a:gridCol w="2723147">
                  <a:extLst>
                    <a:ext uri="{9D8B030D-6E8A-4147-A177-3AD203B41FA5}">
                      <a16:colId xmlns:a16="http://schemas.microsoft.com/office/drawing/2014/main" val="3049115230"/>
                    </a:ext>
                  </a:extLst>
                </a:gridCol>
                <a:gridCol w="2819400">
                  <a:extLst>
                    <a:ext uri="{9D8B030D-6E8A-4147-A177-3AD203B41FA5}">
                      <a16:colId xmlns:a16="http://schemas.microsoft.com/office/drawing/2014/main" val="1650845736"/>
                    </a:ext>
                  </a:extLst>
                </a:gridCol>
              </a:tblGrid>
              <a:tr h="707498">
                <a:tc>
                  <a:txBody>
                    <a:bodyPr/>
                    <a:lstStyle/>
                    <a:p>
                      <a:r>
                        <a:rPr lang="cs-CZ" b="1" cap="all" baseline="0" dirty="0"/>
                        <a:t>Biomarkre expozice</a:t>
                      </a:r>
                      <a:endParaRPr lang="sk-SK" b="1" cap="all" baseline="0" dirty="0"/>
                    </a:p>
                  </a:txBody>
                  <a:tcPr/>
                </a:tc>
                <a:tc>
                  <a:txBody>
                    <a:bodyPr/>
                    <a:lstStyle/>
                    <a:p>
                      <a:r>
                        <a:rPr lang="cs-CZ" b="1" cap="all" baseline="0" dirty="0"/>
                        <a:t>Biomarkre účinku</a:t>
                      </a:r>
                      <a:endParaRPr lang="sk-SK" b="1" cap="all" baseline="0" dirty="0"/>
                    </a:p>
                  </a:txBody>
                  <a:tcPr/>
                </a:tc>
                <a:tc>
                  <a:txBody>
                    <a:bodyPr/>
                    <a:lstStyle/>
                    <a:p>
                      <a:r>
                        <a:rPr lang="cs-CZ" b="1" cap="all" baseline="0" dirty="0"/>
                        <a:t>Biomarkre citlivosti</a:t>
                      </a:r>
                      <a:endParaRPr lang="sk-SK" b="1" cap="all" baseline="0" dirty="0"/>
                    </a:p>
                  </a:txBody>
                  <a:tcPr/>
                </a:tc>
                <a:tc>
                  <a:txBody>
                    <a:bodyPr/>
                    <a:lstStyle/>
                    <a:p>
                      <a:r>
                        <a:rPr lang="cs-CZ" b="1" cap="all" baseline="0" dirty="0"/>
                        <a:t>„omics“biomarkre pro výzkum</a:t>
                      </a:r>
                      <a:endParaRPr lang="sk-SK" b="1" cap="all" baseline="0" dirty="0"/>
                    </a:p>
                  </a:txBody>
                  <a:tcPr/>
                </a:tc>
                <a:extLst>
                  <a:ext uri="{0D108BD9-81ED-4DB2-BD59-A6C34878D82A}">
                    <a16:rowId xmlns:a16="http://schemas.microsoft.com/office/drawing/2014/main" val="2071473061"/>
                  </a:ext>
                </a:extLst>
              </a:tr>
              <a:tr h="605644">
                <a:tc>
                  <a:txBody>
                    <a:bodyPr/>
                    <a:lstStyle/>
                    <a:p>
                      <a:r>
                        <a:rPr lang="cs-CZ" dirty="0"/>
                        <a:t>Identifikace reziduí chemické látky a jejích metabolitů  v tkáni nebo tělních těkutinách.</a:t>
                      </a:r>
                      <a:endParaRPr lang="sk-SK" dirty="0"/>
                    </a:p>
                  </a:txBody>
                  <a:tcPr/>
                </a:tc>
                <a:tc>
                  <a:txBody>
                    <a:bodyPr/>
                    <a:lstStyle/>
                    <a:p>
                      <a:r>
                        <a:rPr lang="cs-CZ" dirty="0"/>
                        <a:t>Poukazují na kvantifikovatelné zmeny v biochemických, fyziologických a jiných parametrech v organismu, které nastávají následkem expozice. </a:t>
                      </a:r>
                      <a:endParaRPr lang="sk-SK" dirty="0"/>
                    </a:p>
                  </a:txBody>
                  <a:tcPr/>
                </a:tc>
                <a:tc>
                  <a:txBody>
                    <a:bodyPr/>
                    <a:lstStyle/>
                    <a:p>
                      <a:r>
                        <a:rPr lang="cs-CZ" dirty="0"/>
                        <a:t>Reprezetují  vnitřní vlastnosti organizmu které ovlivňují jeho citlivost na nežádoucí účinky expozice. </a:t>
                      </a:r>
                      <a:endParaRPr lang="sk-SK" dirty="0"/>
                    </a:p>
                  </a:txBody>
                  <a:tcPr/>
                </a:tc>
                <a:tc>
                  <a:txBody>
                    <a:bodyPr/>
                    <a:lstStyle/>
                    <a:p>
                      <a:r>
                        <a:rPr lang="cs-CZ" dirty="0"/>
                        <a:t>Pomáhají v pochopení dynamiky vztahu expozice a účinku na různých úrovních organismu v čase a studium expozomu.</a:t>
                      </a:r>
                      <a:endParaRPr lang="sk-SK" dirty="0"/>
                    </a:p>
                  </a:txBody>
                  <a:tcPr/>
                </a:tc>
                <a:extLst>
                  <a:ext uri="{0D108BD9-81ED-4DB2-BD59-A6C34878D82A}">
                    <a16:rowId xmlns:a16="http://schemas.microsoft.com/office/drawing/2014/main" val="2239335069"/>
                  </a:ext>
                </a:extLst>
              </a:tr>
              <a:tr h="605644">
                <a:tc>
                  <a:txBody>
                    <a:bodyPr/>
                    <a:lstStyle/>
                    <a:p>
                      <a:r>
                        <a:rPr lang="cs-CZ" dirty="0"/>
                        <a:t>Např. rtuť, PCBs, kovy, metabolity ftalátů. </a:t>
                      </a:r>
                      <a:endParaRPr lang="sk-SK" dirty="0"/>
                    </a:p>
                  </a:txBody>
                  <a:tcPr/>
                </a:tc>
                <a:tc>
                  <a:txBody>
                    <a:bodyPr/>
                    <a:lstStyle/>
                    <a:p>
                      <a:r>
                        <a:rPr lang="cs-CZ" dirty="0"/>
                        <a:t>Např. DNA adukty, mikrojádra, zlomy na DNA, interleukin-1-beta, CRP</a:t>
                      </a:r>
                      <a:endParaRPr lang="sk-SK" dirty="0"/>
                    </a:p>
                  </a:txBody>
                  <a:tcPr/>
                </a:tc>
                <a:tc>
                  <a:txBody>
                    <a:bodyPr/>
                    <a:lstStyle/>
                    <a:p>
                      <a:r>
                        <a:rPr lang="cs-CZ" dirty="0"/>
                        <a:t>Např. genetické polymorfismy, epigenetické markre (např. methylace DNA)</a:t>
                      </a:r>
                      <a:endParaRPr lang="sk-SK" dirty="0"/>
                    </a:p>
                  </a:txBody>
                  <a:tcPr/>
                </a:tc>
                <a:tc>
                  <a:txBody>
                    <a:bodyPr/>
                    <a:lstStyle/>
                    <a:p>
                      <a:r>
                        <a:rPr lang="cs-CZ" dirty="0"/>
                        <a:t>Např. (epi)genetické, transkriptomické, proteomické, metabolomické profily.</a:t>
                      </a:r>
                      <a:endParaRPr lang="sk-SK" dirty="0"/>
                    </a:p>
                  </a:txBody>
                  <a:tcPr/>
                </a:tc>
                <a:extLst>
                  <a:ext uri="{0D108BD9-81ED-4DB2-BD59-A6C34878D82A}">
                    <a16:rowId xmlns:a16="http://schemas.microsoft.com/office/drawing/2014/main" val="2044441253"/>
                  </a:ext>
                </a:extLst>
              </a:tr>
            </a:tbl>
          </a:graphicData>
        </a:graphic>
      </p:graphicFrame>
    </p:spTree>
    <p:extLst>
      <p:ext uri="{BB962C8B-B14F-4D97-AF65-F5344CB8AC3E}">
        <p14:creationId xmlns:p14="http://schemas.microsoft.com/office/powerpoint/2010/main" val="273585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white book&#10;&#10;Description automatically generated">
            <a:extLst>
              <a:ext uri="{FF2B5EF4-FFF2-40B4-BE49-F238E27FC236}">
                <a16:creationId xmlns:a16="http://schemas.microsoft.com/office/drawing/2014/main" id="{A42D6999-9BF5-BC85-49DF-16BCD7DBE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310467" y="1339851"/>
            <a:ext cx="5571065" cy="4178298"/>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43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719C-4C7E-260C-776A-F9D277AF9A14}"/>
              </a:ext>
            </a:extLst>
          </p:cNvPr>
          <p:cNvSpPr>
            <a:spLocks noGrp="1"/>
          </p:cNvSpPr>
          <p:nvPr>
            <p:ph type="title"/>
          </p:nvPr>
        </p:nvSpPr>
        <p:spPr/>
        <p:txBody>
          <a:bodyPr/>
          <a:lstStyle/>
          <a:p>
            <a:r>
              <a:rPr lang="cs-CZ" dirty="0"/>
              <a:t>Interpretace HBM dat: </a:t>
            </a:r>
            <a:br>
              <a:rPr lang="cs-CZ" dirty="0"/>
            </a:br>
            <a:r>
              <a:rPr lang="cs-CZ" dirty="0"/>
              <a:t>Health-based HBM values</a:t>
            </a:r>
            <a:endParaRPr lang="sk-SK" dirty="0"/>
          </a:p>
        </p:txBody>
      </p:sp>
      <p:sp>
        <p:nvSpPr>
          <p:cNvPr id="3" name="Content Placeholder 2">
            <a:extLst>
              <a:ext uri="{FF2B5EF4-FFF2-40B4-BE49-F238E27FC236}">
                <a16:creationId xmlns:a16="http://schemas.microsoft.com/office/drawing/2014/main" id="{9C68D4A8-42DD-5E07-148B-E0C11DE89D75}"/>
              </a:ext>
            </a:extLst>
          </p:cNvPr>
          <p:cNvSpPr>
            <a:spLocks noGrp="1"/>
          </p:cNvSpPr>
          <p:nvPr>
            <p:ph idx="1"/>
          </p:nvPr>
        </p:nvSpPr>
        <p:spPr/>
        <p:txBody>
          <a:bodyPr/>
          <a:lstStyle/>
          <a:p>
            <a:r>
              <a:rPr lang="cs-CZ" dirty="0"/>
              <a:t>Hodnoty stanovené na základě (epidemiologických) studií zkoumajících vztah expozice a propuknutím nežádoucích zdravotních účinků </a:t>
            </a:r>
          </a:p>
          <a:p>
            <a:r>
              <a:rPr lang="cs-CZ" dirty="0"/>
              <a:t> HBM I a HBM II hodnoty</a:t>
            </a:r>
            <a:endParaRPr lang="sk-SK" dirty="0"/>
          </a:p>
        </p:txBody>
      </p:sp>
    </p:spTree>
    <p:extLst>
      <p:ext uri="{BB962C8B-B14F-4D97-AF65-F5344CB8AC3E}">
        <p14:creationId xmlns:p14="http://schemas.microsoft.com/office/powerpoint/2010/main" val="8949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BDECDF-5F25-0F30-0622-746BB5F2120F}"/>
              </a:ext>
            </a:extLst>
          </p:cNvPr>
          <p:cNvSpPr txBox="1"/>
          <p:nvPr/>
        </p:nvSpPr>
        <p:spPr>
          <a:xfrm>
            <a:off x="4572000" y="6336632"/>
            <a:ext cx="6640087" cy="369332"/>
          </a:xfrm>
          <a:prstGeom prst="rect">
            <a:avLst/>
          </a:prstGeom>
          <a:noFill/>
        </p:spPr>
        <p:txBody>
          <a:bodyPr wrap="none" rtlCol="0">
            <a:spAutoFit/>
          </a:bodyPr>
          <a:lstStyle/>
          <a:p>
            <a:r>
              <a:rPr lang="cs-CZ" dirty="0"/>
              <a:t>Apel et al. (2017). DOI: </a:t>
            </a:r>
            <a:r>
              <a:rPr lang="sk-SK" b="0" i="0" u="none" strike="noStrike" dirty="0">
                <a:effectLst/>
                <a:latin typeface="ElsevierSans"/>
                <a:hlinkClick r:id="rId3" tooltip="Persistent link using digital object identifier"/>
              </a:rPr>
              <a:t>https://doi.org/10.1016/j.ijheh.2016.09.007</a:t>
            </a:r>
            <a:r>
              <a:rPr lang="cs-CZ" dirty="0"/>
              <a:t> </a:t>
            </a:r>
            <a:endParaRPr lang="sk-SK" dirty="0"/>
          </a:p>
        </p:txBody>
      </p:sp>
      <p:pic>
        <p:nvPicPr>
          <p:cNvPr id="8" name="Picture 7">
            <a:extLst>
              <a:ext uri="{FF2B5EF4-FFF2-40B4-BE49-F238E27FC236}">
                <a16:creationId xmlns:a16="http://schemas.microsoft.com/office/drawing/2014/main" id="{D8AA3FF8-4D41-D504-A45F-6261D1AE487D}"/>
              </a:ext>
            </a:extLst>
          </p:cNvPr>
          <p:cNvPicPr>
            <a:picLocks noChangeAspect="1"/>
          </p:cNvPicPr>
          <p:nvPr/>
        </p:nvPicPr>
        <p:blipFill>
          <a:blip r:embed="rId4"/>
          <a:stretch>
            <a:fillRect/>
          </a:stretch>
        </p:blipFill>
        <p:spPr>
          <a:xfrm>
            <a:off x="316543" y="152036"/>
            <a:ext cx="8722168" cy="6184596"/>
          </a:xfrm>
          <a:prstGeom prst="rect">
            <a:avLst/>
          </a:prstGeom>
        </p:spPr>
      </p:pic>
    </p:spTree>
    <p:extLst>
      <p:ext uri="{BB962C8B-B14F-4D97-AF65-F5344CB8AC3E}">
        <p14:creationId xmlns:p14="http://schemas.microsoft.com/office/powerpoint/2010/main" val="199264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FC99-0CD2-571E-2767-E0568EC1005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945EF17-E489-DCED-86B7-792CB2D371E3}"/>
              </a:ext>
            </a:extLst>
          </p:cNvPr>
          <p:cNvSpPr txBox="1"/>
          <p:nvPr/>
        </p:nvSpPr>
        <p:spPr>
          <a:xfrm>
            <a:off x="4572000" y="6336632"/>
            <a:ext cx="6640087" cy="369332"/>
          </a:xfrm>
          <a:prstGeom prst="rect">
            <a:avLst/>
          </a:prstGeom>
          <a:noFill/>
        </p:spPr>
        <p:txBody>
          <a:bodyPr wrap="none" rtlCol="0">
            <a:spAutoFit/>
          </a:bodyPr>
          <a:lstStyle/>
          <a:p>
            <a:r>
              <a:rPr lang="cs-CZ" dirty="0"/>
              <a:t>Apel et al. (2017). DOI: </a:t>
            </a:r>
            <a:r>
              <a:rPr lang="sk-SK" b="0" i="0" u="none" strike="noStrike" dirty="0">
                <a:effectLst/>
                <a:latin typeface="ElsevierSans"/>
                <a:hlinkClick r:id="rId3" tooltip="Persistent link using digital object identifier"/>
              </a:rPr>
              <a:t>https://doi.org/10.1016/j.ijheh.2016.09.007</a:t>
            </a:r>
            <a:r>
              <a:rPr lang="cs-CZ" dirty="0"/>
              <a:t> </a:t>
            </a:r>
            <a:endParaRPr lang="sk-SK" dirty="0"/>
          </a:p>
        </p:txBody>
      </p:sp>
      <p:pic>
        <p:nvPicPr>
          <p:cNvPr id="3" name="Picture 2">
            <a:extLst>
              <a:ext uri="{FF2B5EF4-FFF2-40B4-BE49-F238E27FC236}">
                <a16:creationId xmlns:a16="http://schemas.microsoft.com/office/drawing/2014/main" id="{1D2460D7-2A73-91DC-78CB-38009BABDB9B}"/>
              </a:ext>
            </a:extLst>
          </p:cNvPr>
          <p:cNvPicPr>
            <a:picLocks noChangeAspect="1"/>
          </p:cNvPicPr>
          <p:nvPr/>
        </p:nvPicPr>
        <p:blipFill>
          <a:blip r:embed="rId4"/>
          <a:stretch>
            <a:fillRect/>
          </a:stretch>
        </p:blipFill>
        <p:spPr>
          <a:xfrm>
            <a:off x="-1" y="277638"/>
            <a:ext cx="7695749" cy="5850446"/>
          </a:xfrm>
          <a:prstGeom prst="rect">
            <a:avLst/>
          </a:prstGeom>
        </p:spPr>
      </p:pic>
    </p:spTree>
    <p:extLst>
      <p:ext uri="{BB962C8B-B14F-4D97-AF65-F5344CB8AC3E}">
        <p14:creationId xmlns:p14="http://schemas.microsoft.com/office/powerpoint/2010/main" val="378734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B01E-AC94-BC9E-BBD1-3E1371957D69}"/>
              </a:ext>
            </a:extLst>
          </p:cNvPr>
          <p:cNvSpPr>
            <a:spLocks noGrp="1"/>
          </p:cNvSpPr>
          <p:nvPr>
            <p:ph type="title"/>
          </p:nvPr>
        </p:nvSpPr>
        <p:spPr/>
        <p:txBody>
          <a:bodyPr/>
          <a:lstStyle/>
          <a:p>
            <a:r>
              <a:rPr lang="cs-CZ" dirty="0"/>
              <a:t>Analýza rizik (Risk analysis)</a:t>
            </a:r>
            <a:endParaRPr lang="sk-SK" dirty="0"/>
          </a:p>
        </p:txBody>
      </p:sp>
      <p:sp>
        <p:nvSpPr>
          <p:cNvPr id="3" name="Content Placeholder 2">
            <a:extLst>
              <a:ext uri="{FF2B5EF4-FFF2-40B4-BE49-F238E27FC236}">
                <a16:creationId xmlns:a16="http://schemas.microsoft.com/office/drawing/2014/main" id="{A10A735E-62BB-67A7-2612-A04DBA851A92}"/>
              </a:ext>
            </a:extLst>
          </p:cNvPr>
          <p:cNvSpPr>
            <a:spLocks noGrp="1"/>
          </p:cNvSpPr>
          <p:nvPr>
            <p:ph idx="1"/>
          </p:nvPr>
        </p:nvSpPr>
        <p:spPr/>
        <p:txBody>
          <a:bodyPr>
            <a:normAutofit fontScale="92500" lnSpcReduction="20000"/>
          </a:bodyPr>
          <a:lstStyle/>
          <a:p>
            <a:pPr marL="0" indent="0">
              <a:buNone/>
            </a:pPr>
            <a:r>
              <a:rPr lang="cs-CZ" dirty="0"/>
              <a:t>A detailed examination including risk assessment, risk evaluation, and risk management alternatives, performed </a:t>
            </a:r>
            <a:r>
              <a:rPr lang="cs-CZ" b="1" dirty="0"/>
              <a:t>to understand the nature of unwanted, negative consequences to human life, health, property or the environment</a:t>
            </a:r>
            <a:r>
              <a:rPr lang="cs-CZ" dirty="0"/>
              <a:t>. (Society for Risk Analysis)</a:t>
            </a:r>
          </a:p>
          <a:p>
            <a:pPr marL="0" indent="0">
              <a:buNone/>
            </a:pPr>
            <a:endParaRPr lang="cs-CZ" dirty="0"/>
          </a:p>
          <a:p>
            <a:pPr marL="0" indent="0">
              <a:buNone/>
            </a:pPr>
            <a:r>
              <a:rPr lang="cs-CZ" dirty="0"/>
              <a:t>Risk analysis is a tool to enhance the scientific basis of regulatory decisions. It includes risk assessment, risk management and risk communication activities. Each component has unique responsibilities: </a:t>
            </a:r>
            <a:r>
              <a:rPr lang="cs-CZ" b="1" dirty="0"/>
              <a:t>Risk assessment</a:t>
            </a:r>
            <a:r>
              <a:rPr lang="cs-CZ" dirty="0"/>
              <a:t> provides information on the extent and characteristics of the risk attributed to a hazard. </a:t>
            </a:r>
            <a:r>
              <a:rPr lang="cs-CZ" b="1" dirty="0"/>
              <a:t>Risk management </a:t>
            </a:r>
            <a:r>
              <a:rPr lang="cs-CZ" dirty="0"/>
              <a:t>includes the activities undertaken to control the hazard. </a:t>
            </a:r>
            <a:r>
              <a:rPr lang="cs-CZ" b="1" dirty="0"/>
              <a:t>Risk communication</a:t>
            </a:r>
            <a:r>
              <a:rPr lang="cs-CZ" dirty="0"/>
              <a:t> involves an exchange of inormation and opinion concerning risk and risk-related factors among the risk assessors, risk managers, and other interested parties. (Food and Drug Administration, FDA)</a:t>
            </a:r>
          </a:p>
        </p:txBody>
      </p:sp>
    </p:spTree>
    <p:extLst>
      <p:ext uri="{BB962C8B-B14F-4D97-AF65-F5344CB8AC3E}">
        <p14:creationId xmlns:p14="http://schemas.microsoft.com/office/powerpoint/2010/main" val="1567360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63C0C-CC3D-D13C-72D7-86A3490528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CAEBDC1-0C3E-D8C7-F8D9-EEA8BD667FFC}"/>
              </a:ext>
            </a:extLst>
          </p:cNvPr>
          <p:cNvSpPr txBox="1"/>
          <p:nvPr/>
        </p:nvSpPr>
        <p:spPr>
          <a:xfrm>
            <a:off x="4572000" y="6336632"/>
            <a:ext cx="6640087" cy="369332"/>
          </a:xfrm>
          <a:prstGeom prst="rect">
            <a:avLst/>
          </a:prstGeom>
          <a:noFill/>
        </p:spPr>
        <p:txBody>
          <a:bodyPr wrap="none" rtlCol="0">
            <a:spAutoFit/>
          </a:bodyPr>
          <a:lstStyle/>
          <a:p>
            <a:r>
              <a:rPr lang="cs-CZ" dirty="0"/>
              <a:t>Apel et al. (2017). DOI: </a:t>
            </a:r>
            <a:r>
              <a:rPr lang="sk-SK" b="0" i="0" u="none" strike="noStrike" dirty="0">
                <a:effectLst/>
                <a:latin typeface="ElsevierSans"/>
                <a:hlinkClick r:id="rId3" tooltip="Persistent link using digital object identifier"/>
              </a:rPr>
              <a:t>https://doi.org/10.1016/j.ijheh.2016.09.007</a:t>
            </a:r>
            <a:r>
              <a:rPr lang="cs-CZ" dirty="0"/>
              <a:t> </a:t>
            </a:r>
            <a:endParaRPr lang="sk-SK" dirty="0"/>
          </a:p>
        </p:txBody>
      </p:sp>
      <p:pic>
        <p:nvPicPr>
          <p:cNvPr id="4" name="Picture 3">
            <a:extLst>
              <a:ext uri="{FF2B5EF4-FFF2-40B4-BE49-F238E27FC236}">
                <a16:creationId xmlns:a16="http://schemas.microsoft.com/office/drawing/2014/main" id="{454E02A6-2EE9-8506-6443-BB95791715A9}"/>
              </a:ext>
            </a:extLst>
          </p:cNvPr>
          <p:cNvPicPr>
            <a:picLocks noChangeAspect="1"/>
          </p:cNvPicPr>
          <p:nvPr/>
        </p:nvPicPr>
        <p:blipFill>
          <a:blip r:embed="rId4"/>
          <a:stretch>
            <a:fillRect/>
          </a:stretch>
        </p:blipFill>
        <p:spPr>
          <a:xfrm>
            <a:off x="332418" y="260320"/>
            <a:ext cx="8610065" cy="6076312"/>
          </a:xfrm>
          <a:prstGeom prst="rect">
            <a:avLst/>
          </a:prstGeom>
        </p:spPr>
      </p:pic>
    </p:spTree>
    <p:extLst>
      <p:ext uri="{BB962C8B-B14F-4D97-AF65-F5344CB8AC3E}">
        <p14:creationId xmlns:p14="http://schemas.microsoft.com/office/powerpoint/2010/main" val="43531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06AB-EBF2-3142-E406-CB078AB7AAC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59DF2AF-2828-2E83-0951-7C075776A930}"/>
              </a:ext>
            </a:extLst>
          </p:cNvPr>
          <p:cNvSpPr txBox="1"/>
          <p:nvPr/>
        </p:nvSpPr>
        <p:spPr>
          <a:xfrm>
            <a:off x="4572000" y="6336632"/>
            <a:ext cx="6640087" cy="369332"/>
          </a:xfrm>
          <a:prstGeom prst="rect">
            <a:avLst/>
          </a:prstGeom>
          <a:noFill/>
        </p:spPr>
        <p:txBody>
          <a:bodyPr wrap="none" rtlCol="0">
            <a:spAutoFit/>
          </a:bodyPr>
          <a:lstStyle/>
          <a:p>
            <a:r>
              <a:rPr lang="cs-CZ" dirty="0"/>
              <a:t>Apel et al. (2017). DOI: </a:t>
            </a:r>
            <a:r>
              <a:rPr lang="sk-SK" b="0" i="0" u="none" strike="noStrike" dirty="0">
                <a:effectLst/>
                <a:latin typeface="ElsevierSans"/>
                <a:hlinkClick r:id="rId3" tooltip="Persistent link using digital object identifier"/>
              </a:rPr>
              <a:t>https://doi.org/10.1016/j.ijheh.2016.09.007</a:t>
            </a:r>
            <a:r>
              <a:rPr lang="cs-CZ" dirty="0"/>
              <a:t> </a:t>
            </a:r>
            <a:endParaRPr lang="sk-SK" dirty="0"/>
          </a:p>
        </p:txBody>
      </p:sp>
      <p:pic>
        <p:nvPicPr>
          <p:cNvPr id="3" name="Picture 2">
            <a:extLst>
              <a:ext uri="{FF2B5EF4-FFF2-40B4-BE49-F238E27FC236}">
                <a16:creationId xmlns:a16="http://schemas.microsoft.com/office/drawing/2014/main" id="{808C78CE-9414-E4AC-C465-206B8D667335}"/>
              </a:ext>
            </a:extLst>
          </p:cNvPr>
          <p:cNvPicPr>
            <a:picLocks noChangeAspect="1"/>
          </p:cNvPicPr>
          <p:nvPr/>
        </p:nvPicPr>
        <p:blipFill>
          <a:blip r:embed="rId4"/>
          <a:stretch>
            <a:fillRect/>
          </a:stretch>
        </p:blipFill>
        <p:spPr>
          <a:xfrm>
            <a:off x="0" y="1010470"/>
            <a:ext cx="11346186" cy="4837059"/>
          </a:xfrm>
          <a:prstGeom prst="rect">
            <a:avLst/>
          </a:prstGeom>
        </p:spPr>
      </p:pic>
    </p:spTree>
    <p:extLst>
      <p:ext uri="{BB962C8B-B14F-4D97-AF65-F5344CB8AC3E}">
        <p14:creationId xmlns:p14="http://schemas.microsoft.com/office/powerpoint/2010/main" val="21390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DF3A-7246-4569-A7A6-2CE5D3C61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E6CB4-DDEE-023C-E424-9A610AE686D0}"/>
              </a:ext>
            </a:extLst>
          </p:cNvPr>
          <p:cNvSpPr>
            <a:spLocks noGrp="1"/>
          </p:cNvSpPr>
          <p:nvPr>
            <p:ph type="title"/>
          </p:nvPr>
        </p:nvSpPr>
        <p:spPr/>
        <p:txBody>
          <a:bodyPr>
            <a:normAutofit/>
          </a:bodyPr>
          <a:lstStyle/>
          <a:p>
            <a:r>
              <a:rPr lang="cs-CZ" dirty="0"/>
              <a:t>Interpretace HBM dat: </a:t>
            </a:r>
            <a:br>
              <a:rPr lang="cs-CZ" dirty="0"/>
            </a:br>
            <a:r>
              <a:rPr lang="cs-CZ" dirty="0"/>
              <a:t>Biomonitoring equivalent values</a:t>
            </a:r>
            <a:endParaRPr lang="sk-SK" dirty="0"/>
          </a:p>
        </p:txBody>
      </p:sp>
      <p:sp>
        <p:nvSpPr>
          <p:cNvPr id="3" name="Content Placeholder 2">
            <a:extLst>
              <a:ext uri="{FF2B5EF4-FFF2-40B4-BE49-F238E27FC236}">
                <a16:creationId xmlns:a16="http://schemas.microsoft.com/office/drawing/2014/main" id="{9C944D68-72C2-7EA7-9A4E-7C4DC3C47BE3}"/>
              </a:ext>
            </a:extLst>
          </p:cNvPr>
          <p:cNvSpPr>
            <a:spLocks noGrp="1"/>
          </p:cNvSpPr>
          <p:nvPr>
            <p:ph idx="1"/>
          </p:nvPr>
        </p:nvSpPr>
        <p:spPr/>
        <p:txBody>
          <a:bodyPr/>
          <a:lstStyle/>
          <a:p>
            <a:r>
              <a:rPr lang="cs-CZ" dirty="0"/>
              <a:t>Koncentrace chem. látky nebo metabolitu v biologické matrici konzistentní s referenčními dávkami nebo koncentracemi (RfD, RfC, MRLs, TDIs, ADI)</a:t>
            </a:r>
          </a:p>
          <a:p>
            <a:r>
              <a:rPr lang="cs-CZ" dirty="0"/>
              <a:t>Odvozené na základě znalosti ADME látky</a:t>
            </a:r>
            <a:endParaRPr lang="sk-SK" dirty="0"/>
          </a:p>
        </p:txBody>
      </p:sp>
    </p:spTree>
    <p:extLst>
      <p:ext uri="{BB962C8B-B14F-4D97-AF65-F5344CB8AC3E}">
        <p14:creationId xmlns:p14="http://schemas.microsoft.com/office/powerpoint/2010/main" val="273183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2DA9-EA6B-7861-841C-B13D9CE6B2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23D1-A2A3-0CDF-AA22-6CDFBB8C60A4}"/>
              </a:ext>
            </a:extLst>
          </p:cNvPr>
          <p:cNvSpPr>
            <a:spLocks noGrp="1"/>
          </p:cNvSpPr>
          <p:nvPr>
            <p:ph type="title"/>
          </p:nvPr>
        </p:nvSpPr>
        <p:spPr/>
        <p:txBody>
          <a:bodyPr/>
          <a:lstStyle/>
          <a:p>
            <a:r>
              <a:rPr lang="sk-SK" dirty="0"/>
              <a:t>Specifika HBM studií a nakládání s HBM daty</a:t>
            </a:r>
          </a:p>
        </p:txBody>
      </p:sp>
      <p:sp>
        <p:nvSpPr>
          <p:cNvPr id="3" name="Content Placeholder 2">
            <a:extLst>
              <a:ext uri="{FF2B5EF4-FFF2-40B4-BE49-F238E27FC236}">
                <a16:creationId xmlns:a16="http://schemas.microsoft.com/office/drawing/2014/main" id="{D1F95355-B2D3-9420-EFEF-70579133AC21}"/>
              </a:ext>
            </a:extLst>
          </p:cNvPr>
          <p:cNvSpPr>
            <a:spLocks noGrp="1"/>
          </p:cNvSpPr>
          <p:nvPr>
            <p:ph idx="1"/>
          </p:nvPr>
        </p:nvSpPr>
        <p:spPr/>
        <p:txBody>
          <a:bodyPr/>
          <a:lstStyle/>
          <a:p>
            <a:r>
              <a:rPr lang="sk-SK" dirty="0"/>
              <a:t>Informovaný souhlas, posouzení a schválení etickou komisí</a:t>
            </a:r>
          </a:p>
          <a:p>
            <a:r>
              <a:rPr lang="sk-SK" dirty="0"/>
              <a:t>Nakládání s (citlivými) osobními údaji</a:t>
            </a:r>
          </a:p>
          <a:p>
            <a:r>
              <a:rPr lang="sk-SK" dirty="0"/>
              <a:t>Využití dalších metod, např. dotazníků, personalizovaných měření expozice, apod.</a:t>
            </a:r>
          </a:p>
          <a:p>
            <a:endParaRPr lang="sk-SK" dirty="0"/>
          </a:p>
        </p:txBody>
      </p:sp>
    </p:spTree>
    <p:extLst>
      <p:ext uri="{BB962C8B-B14F-4D97-AF65-F5344CB8AC3E}">
        <p14:creationId xmlns:p14="http://schemas.microsoft.com/office/powerpoint/2010/main" val="4014068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2548-F7EF-6857-DE92-E3D4C35B3E5B}"/>
              </a:ext>
            </a:extLst>
          </p:cNvPr>
          <p:cNvSpPr>
            <a:spLocks noGrp="1"/>
          </p:cNvSpPr>
          <p:nvPr>
            <p:ph type="title"/>
          </p:nvPr>
        </p:nvSpPr>
        <p:spPr/>
        <p:txBody>
          <a:bodyPr/>
          <a:lstStyle/>
          <a:p>
            <a:r>
              <a:rPr lang="cs-CZ" dirty="0">
                <a:latin typeface="Century Gothic" panose="020B0502020202020204" pitchFamily="34" charset="0"/>
              </a:rPr>
              <a:t>HBM data</a:t>
            </a:r>
            <a:endParaRPr lang="sk-SK"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90ABF3E1-51CA-3AB0-5A1E-DA485188BCFF}"/>
              </a:ext>
            </a:extLst>
          </p:cNvPr>
          <p:cNvSpPr>
            <a:spLocks noGrp="1"/>
          </p:cNvSpPr>
          <p:nvPr>
            <p:ph idx="1"/>
          </p:nvPr>
        </p:nvSpPr>
        <p:spPr/>
        <p:txBody>
          <a:bodyPr>
            <a:normAutofit/>
          </a:bodyPr>
          <a:lstStyle/>
          <a:p>
            <a:pPr marL="0" indent="0">
              <a:buNone/>
            </a:pPr>
            <a:r>
              <a:rPr lang="cs-CZ" dirty="0"/>
              <a:t>Dva typy HBM dat: </a:t>
            </a:r>
          </a:p>
          <a:p>
            <a:pPr>
              <a:buFontTx/>
              <a:buChar char="-"/>
            </a:pPr>
            <a:r>
              <a:rPr lang="cs-CZ" b="1" dirty="0"/>
              <a:t>Data o výskytu chem. látek </a:t>
            </a:r>
            <a:r>
              <a:rPr lang="cs-CZ" dirty="0"/>
              <a:t>(biomarkerů): Koncentrace chemických látek a jejich metabolitů ve vzorcích lidských matric + základní individuální proměnné pro další stratifikaci a interpretaci – věk, pohlaví, vzdělání, místo/lokace, apod.</a:t>
            </a:r>
          </a:p>
          <a:p>
            <a:pPr>
              <a:buFontTx/>
              <a:buChar char="-"/>
            </a:pPr>
            <a:r>
              <a:rPr lang="cs-CZ" b="1" dirty="0"/>
              <a:t>Rozšířená data</a:t>
            </a:r>
            <a:r>
              <a:rPr lang="cs-CZ" dirty="0"/>
              <a:t>: Data o výskytu chem. látek a základních individuálních proměnných + další data, která možňují propojení dat o výskytu s daty o biologických efektech, health outcomes, zdroji expozice (klinická data, geoprostorová data, genetická data apod.)</a:t>
            </a:r>
            <a:endParaRPr lang="sk-SK" dirty="0">
              <a:latin typeface="Century Gothic" panose="020B0502020202020204" pitchFamily="34" charset="0"/>
            </a:endParaRPr>
          </a:p>
        </p:txBody>
      </p:sp>
    </p:spTree>
    <p:extLst>
      <p:ext uri="{BB962C8B-B14F-4D97-AF65-F5344CB8AC3E}">
        <p14:creationId xmlns:p14="http://schemas.microsoft.com/office/powerpoint/2010/main" val="50128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F404D-9476-C7F5-BC3F-0C85491BA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B70D1-F4F3-B7B6-B56D-5ECEDA534052}"/>
              </a:ext>
            </a:extLst>
          </p:cNvPr>
          <p:cNvSpPr>
            <a:spLocks noGrp="1"/>
          </p:cNvSpPr>
          <p:nvPr>
            <p:ph type="title"/>
          </p:nvPr>
        </p:nvSpPr>
        <p:spPr/>
        <p:txBody>
          <a:bodyPr/>
          <a:lstStyle/>
          <a:p>
            <a:r>
              <a:rPr lang="cs-CZ" dirty="0">
                <a:latin typeface="Century Gothic" panose="020B0502020202020204" pitchFamily="34" charset="0"/>
              </a:rPr>
              <a:t>HBM data</a:t>
            </a:r>
            <a:endParaRPr lang="sk-SK"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933DDC6-631B-CB1F-A480-1BED62DE8311}"/>
              </a:ext>
            </a:extLst>
          </p:cNvPr>
          <p:cNvSpPr>
            <a:spLocks noGrp="1"/>
          </p:cNvSpPr>
          <p:nvPr>
            <p:ph idx="1"/>
          </p:nvPr>
        </p:nvSpPr>
        <p:spPr>
          <a:xfrm>
            <a:off x="838200" y="1825625"/>
            <a:ext cx="11014494" cy="4351338"/>
          </a:xfrm>
        </p:spPr>
        <p:txBody>
          <a:bodyPr>
            <a:normAutofit fontScale="92500" lnSpcReduction="10000"/>
          </a:bodyPr>
          <a:lstStyle/>
          <a:p>
            <a:pPr marL="0" indent="0">
              <a:buNone/>
            </a:pPr>
            <a:r>
              <a:rPr lang="cs-CZ" dirty="0"/>
              <a:t>Obsahují osobní a citlivé osobní údaje. Dle GDPR:</a:t>
            </a:r>
          </a:p>
          <a:p>
            <a:pPr>
              <a:buFontTx/>
              <a:buChar char="-"/>
            </a:pPr>
            <a:r>
              <a:rPr lang="cs-CZ" b="1" dirty="0"/>
              <a:t>Osobní údaje</a:t>
            </a:r>
            <a:r>
              <a:rPr lang="cs-CZ" dirty="0"/>
              <a:t>: Veškeré informace o identifikované nebo identifikovatelné fyzické osobě. Identifikovatelnou fyzickou osobou je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 této fyzické osoby. (GDPR)</a:t>
            </a:r>
          </a:p>
          <a:p>
            <a:pPr>
              <a:buFontTx/>
              <a:buChar char="-"/>
            </a:pPr>
            <a:r>
              <a:rPr lang="cs-CZ" b="1" dirty="0"/>
              <a:t>Citlivé osobní údaje </a:t>
            </a:r>
            <a:r>
              <a:rPr lang="cs-CZ" dirty="0"/>
              <a:t>(zvláštní kategorie osobních ůdajů): Osobní údaje, které vypovídají o rasovém či etnickém původu, politických názorech, náboženském vyznání či filosofickém přesvědčení nebo členství v odborech, genetické údaje, biometrické údaje, údaje o zdravotním stavu, sexuálním životě, či o sexuální orientaci. (GDPR)</a:t>
            </a:r>
          </a:p>
        </p:txBody>
      </p:sp>
    </p:spTree>
    <p:extLst>
      <p:ext uri="{BB962C8B-B14F-4D97-AF65-F5344CB8AC3E}">
        <p14:creationId xmlns:p14="http://schemas.microsoft.com/office/powerpoint/2010/main" val="394382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FAF9-653C-268F-5F40-98E5C61B3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D14E69-1DFD-AEDB-5BF0-75BB8EB0C7D5}"/>
              </a:ext>
            </a:extLst>
          </p:cNvPr>
          <p:cNvSpPr>
            <a:spLocks noGrp="1"/>
          </p:cNvSpPr>
          <p:nvPr>
            <p:ph type="title"/>
          </p:nvPr>
        </p:nvSpPr>
        <p:spPr/>
        <p:txBody>
          <a:bodyPr/>
          <a:lstStyle/>
          <a:p>
            <a:r>
              <a:rPr lang="cs-CZ" dirty="0">
                <a:latin typeface="Century Gothic" panose="020B0502020202020204" pitchFamily="34" charset="0"/>
              </a:rPr>
              <a:t>HBM data</a:t>
            </a:r>
            <a:endParaRPr lang="sk-SK"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E860731-AC8B-7614-93C6-6AEEF84F6C00}"/>
              </a:ext>
            </a:extLst>
          </p:cNvPr>
          <p:cNvSpPr>
            <a:spLocks noGrp="1"/>
          </p:cNvSpPr>
          <p:nvPr>
            <p:ph idx="1"/>
          </p:nvPr>
        </p:nvSpPr>
        <p:spPr>
          <a:xfrm>
            <a:off x="838200" y="1825625"/>
            <a:ext cx="11014494" cy="4351338"/>
          </a:xfrm>
        </p:spPr>
        <p:txBody>
          <a:bodyPr>
            <a:normAutofit/>
          </a:bodyPr>
          <a:lstStyle/>
          <a:p>
            <a:pPr marL="0" indent="0">
              <a:buNone/>
            </a:pPr>
            <a:r>
              <a:rPr lang="cs-CZ" b="1" dirty="0"/>
              <a:t>Pseudonymizace dat</a:t>
            </a:r>
            <a:r>
              <a:rPr lang="cs-CZ" dirty="0"/>
              <a:t>: Zpracování osobních ůdajů tak, že již nemohou být přiřazeny konkrétnímu subjektu údajů bez použití dodatečných informací, pokud jsou tyto dodatečné informace uchovávány odděleně a vztahují se na ně technická a organizační opatření, aby bylo zajištěno, že nebudou přirazeny identifikované či identifikovatelné fyzické osobě.</a:t>
            </a:r>
          </a:p>
          <a:p>
            <a:pPr marL="0" indent="0">
              <a:buNone/>
            </a:pPr>
            <a:endParaRPr lang="cs-CZ" dirty="0"/>
          </a:p>
          <a:p>
            <a:pPr marL="0" indent="0">
              <a:buNone/>
            </a:pPr>
            <a:r>
              <a:rPr lang="cs-CZ" b="1" dirty="0"/>
              <a:t>Anonymizace dat</a:t>
            </a:r>
            <a:r>
              <a:rPr lang="cs-CZ" dirty="0"/>
              <a:t>: subjekt již není nebo již přestal být identifikovatelným.</a:t>
            </a:r>
          </a:p>
        </p:txBody>
      </p:sp>
    </p:spTree>
    <p:extLst>
      <p:ext uri="{BB962C8B-B14F-4D97-AF65-F5344CB8AC3E}">
        <p14:creationId xmlns:p14="http://schemas.microsoft.com/office/powerpoint/2010/main" val="220359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3FCB-5D93-F4DD-9ECD-6DEDC9ECEC6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9505D7-DC39-385E-DF50-7A61E6C5F723}"/>
              </a:ext>
            </a:extLst>
          </p:cNvPr>
          <p:cNvPicPr>
            <a:picLocks noChangeAspect="1"/>
          </p:cNvPicPr>
          <p:nvPr/>
        </p:nvPicPr>
        <p:blipFill>
          <a:blip r:embed="rId3"/>
          <a:stretch>
            <a:fillRect/>
          </a:stretch>
        </p:blipFill>
        <p:spPr>
          <a:xfrm>
            <a:off x="712688" y="405141"/>
            <a:ext cx="10680493" cy="6041841"/>
          </a:xfrm>
          <a:prstGeom prst="rect">
            <a:avLst/>
          </a:prstGeom>
        </p:spPr>
      </p:pic>
      <p:sp>
        <p:nvSpPr>
          <p:cNvPr id="3" name="TextBox 2">
            <a:extLst>
              <a:ext uri="{FF2B5EF4-FFF2-40B4-BE49-F238E27FC236}">
                <a16:creationId xmlns:a16="http://schemas.microsoft.com/office/drawing/2014/main" id="{3575F091-3F8F-7168-0997-D3E3771AA7CC}"/>
              </a:ext>
            </a:extLst>
          </p:cNvPr>
          <p:cNvSpPr txBox="1"/>
          <p:nvPr/>
        </p:nvSpPr>
        <p:spPr>
          <a:xfrm>
            <a:off x="3084946" y="6446982"/>
            <a:ext cx="6831870" cy="369332"/>
          </a:xfrm>
          <a:prstGeom prst="rect">
            <a:avLst/>
          </a:prstGeom>
          <a:noFill/>
        </p:spPr>
        <p:txBody>
          <a:bodyPr wrap="none" rtlCol="0">
            <a:spAutoFit/>
          </a:bodyPr>
          <a:lstStyle/>
          <a:p>
            <a:r>
              <a:rPr lang="cs-CZ"/>
              <a:t>HBM Data main use cases (Source: PARC Report on HBM Datasets)</a:t>
            </a:r>
            <a:endParaRPr lang="sk-SK"/>
          </a:p>
        </p:txBody>
      </p:sp>
    </p:spTree>
    <p:extLst>
      <p:ext uri="{BB962C8B-B14F-4D97-AF65-F5344CB8AC3E}">
        <p14:creationId xmlns:p14="http://schemas.microsoft.com/office/powerpoint/2010/main" val="1813577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20E2-E313-BA2E-D6A2-3AA8368A811E}"/>
              </a:ext>
            </a:extLst>
          </p:cNvPr>
          <p:cNvSpPr>
            <a:spLocks noGrp="1"/>
          </p:cNvSpPr>
          <p:nvPr>
            <p:ph type="title"/>
          </p:nvPr>
        </p:nvSpPr>
        <p:spPr/>
        <p:txBody>
          <a:bodyPr/>
          <a:lstStyle/>
          <a:p>
            <a:r>
              <a:rPr lang="cs-CZ"/>
              <a:t>Příklady studií </a:t>
            </a:r>
            <a:r>
              <a:rPr lang="cs-CZ" dirty="0"/>
              <a:t>a iniciativ využívajících HBM</a:t>
            </a:r>
            <a:endParaRPr lang="sk-SK" dirty="0"/>
          </a:p>
        </p:txBody>
      </p:sp>
      <p:sp>
        <p:nvSpPr>
          <p:cNvPr id="3" name="Text Placeholder 2">
            <a:extLst>
              <a:ext uri="{FF2B5EF4-FFF2-40B4-BE49-F238E27FC236}">
                <a16:creationId xmlns:a16="http://schemas.microsoft.com/office/drawing/2014/main" id="{19893F1A-5ABB-776D-5E20-25B0644D5B9D}"/>
              </a:ext>
            </a:extLst>
          </p:cNvPr>
          <p:cNvSpPr>
            <a:spLocks noGrp="1"/>
          </p:cNvSpPr>
          <p:nvPr>
            <p:ph type="body" idx="1"/>
          </p:nvPr>
        </p:nvSpPr>
        <p:spPr/>
        <p:txBody>
          <a:bodyPr/>
          <a:lstStyle/>
          <a:p>
            <a:endParaRPr lang="sk-SK"/>
          </a:p>
        </p:txBody>
      </p:sp>
    </p:spTree>
    <p:extLst>
      <p:ext uri="{BB962C8B-B14F-4D97-AF65-F5344CB8AC3E}">
        <p14:creationId xmlns:p14="http://schemas.microsoft.com/office/powerpoint/2010/main" val="4070489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80B5-EB72-FC80-0ABA-06C1FC24ED0D}"/>
              </a:ext>
            </a:extLst>
          </p:cNvPr>
          <p:cNvSpPr>
            <a:spLocks noGrp="1"/>
          </p:cNvSpPr>
          <p:nvPr>
            <p:ph type="title"/>
          </p:nvPr>
        </p:nvSpPr>
        <p:spPr/>
        <p:txBody>
          <a:bodyPr/>
          <a:lstStyle/>
          <a:p>
            <a:r>
              <a:rPr lang="cs-CZ" dirty="0"/>
              <a:t>CELSPAC</a:t>
            </a:r>
            <a:endParaRPr lang="sk-SK" dirty="0"/>
          </a:p>
        </p:txBody>
      </p:sp>
      <p:sp>
        <p:nvSpPr>
          <p:cNvPr id="3" name="Content Placeholder 2">
            <a:extLst>
              <a:ext uri="{FF2B5EF4-FFF2-40B4-BE49-F238E27FC236}">
                <a16:creationId xmlns:a16="http://schemas.microsoft.com/office/drawing/2014/main" id="{6D256AB2-08E2-FE66-9FB1-9C3E66974D9A}"/>
              </a:ext>
            </a:extLst>
          </p:cNvPr>
          <p:cNvSpPr>
            <a:spLocks noGrp="1"/>
          </p:cNvSpPr>
          <p:nvPr>
            <p:ph idx="1"/>
          </p:nvPr>
        </p:nvSpPr>
        <p:spPr>
          <a:xfrm>
            <a:off x="838200" y="1772708"/>
            <a:ext cx="10515600" cy="5085291"/>
          </a:xfrm>
        </p:spPr>
        <p:txBody>
          <a:bodyPr>
            <a:normAutofit fontScale="70000" lnSpcReduction="20000"/>
          </a:bodyPr>
          <a:lstStyle/>
          <a:p>
            <a:pPr marL="171450" indent="-171450">
              <a:buFontTx/>
              <a:buChar char="-"/>
            </a:pPr>
            <a:r>
              <a:rPr lang="cs-CZ" b="1" dirty="0"/>
              <a:t>ELSPAC</a:t>
            </a:r>
            <a:r>
              <a:rPr lang="cs-CZ" dirty="0"/>
              <a:t> (European Longitudinal Study of Pregnancy and Childhood)</a:t>
            </a:r>
          </a:p>
          <a:p>
            <a:pPr marL="171450" indent="-171450">
              <a:buFontTx/>
              <a:buChar char="-"/>
            </a:pPr>
            <a:r>
              <a:rPr lang="cs-CZ" dirty="0"/>
              <a:t>Po ukončení </a:t>
            </a:r>
            <a:r>
              <a:rPr lang="cs-CZ" b="1" dirty="0"/>
              <a:t>ELSPAC</a:t>
            </a:r>
            <a:r>
              <a:rPr lang="cs-CZ" dirty="0"/>
              <a:t> </a:t>
            </a:r>
            <a:r>
              <a:rPr lang="sk-SK" dirty="0"/>
              <a:t>vznikl záměr pokračovat v celoživotním sledování dětí (již dospělých, Young Adults) a jejich dětí --&gt; vznik multigeneračního epidemiologického výzkumu </a:t>
            </a:r>
            <a:r>
              <a:rPr lang="sk-SK" b="1" dirty="0"/>
              <a:t>CELSPAC</a:t>
            </a:r>
            <a:r>
              <a:rPr lang="sk-SK" dirty="0"/>
              <a:t> (Central european Longitudinal studies of Parents and Children)</a:t>
            </a:r>
            <a:r>
              <a:rPr lang="cs-CZ" dirty="0"/>
              <a:t> </a:t>
            </a:r>
          </a:p>
          <a:p>
            <a:pPr marL="171450" indent="-171450">
              <a:buFontTx/>
              <a:buChar char="-"/>
            </a:pPr>
            <a:r>
              <a:rPr lang="cs-CZ" dirty="0"/>
              <a:t> Studie </a:t>
            </a:r>
            <a:r>
              <a:rPr lang="cs-CZ" b="1" dirty="0"/>
              <a:t>VULDE</a:t>
            </a:r>
            <a:r>
              <a:rPr lang="cs-CZ" dirty="0"/>
              <a:t> (2015) ve spolupráci s CEITEC – studie se zabývala stárnutím mozgu a náchylnosti k depresi u cca 100 Young Adults. </a:t>
            </a:r>
          </a:p>
          <a:p>
            <a:pPr marL="171450" indent="-171450">
              <a:buFontTx/>
              <a:buChar char="-"/>
            </a:pPr>
            <a:r>
              <a:rPr lang="cs-CZ" dirty="0"/>
              <a:t>Na studii VULDE navázal </a:t>
            </a:r>
            <a:r>
              <a:rPr lang="cs-CZ" b="1" dirty="0"/>
              <a:t>CELSPAC: Health Brain Age </a:t>
            </a:r>
            <a:r>
              <a:rPr lang="cs-CZ" dirty="0"/>
              <a:t>– studium procesů biologického stárnutí a duševních onemocnění</a:t>
            </a:r>
          </a:p>
          <a:p>
            <a:pPr marL="171450" indent="-171450">
              <a:buFontTx/>
              <a:buChar char="-"/>
            </a:pPr>
            <a:r>
              <a:rPr lang="cs-CZ" dirty="0"/>
              <a:t>RECETOX navazuje spolupráci s FSpS – převyšetření young adults </a:t>
            </a:r>
            <a:r>
              <a:rPr lang="cs-CZ" dirty="0">
                <a:sym typeface="Wingdings" panose="05000000000000000000" pitchFamily="2" charset="2"/>
              </a:rPr>
              <a:t> </a:t>
            </a:r>
            <a:r>
              <a:rPr lang="cs-CZ" b="1" dirty="0">
                <a:sym typeface="Wingdings" panose="05000000000000000000" pitchFamily="2" charset="2"/>
              </a:rPr>
              <a:t>CELSPAC: Young Adults</a:t>
            </a:r>
            <a:r>
              <a:rPr lang="cs-CZ" dirty="0">
                <a:sym typeface="Wingdings" panose="05000000000000000000" pitchFamily="2" charset="2"/>
              </a:rPr>
              <a:t>: Mapování young adults + jejich partnerů, sourozenců a vrstevníků. Zkoumání nejenom socioekonomických faktorů a jejich vlivů na zdraví, ale i environmentální faktory  </a:t>
            </a:r>
            <a:r>
              <a:rPr lang="cs-CZ" b="1" dirty="0">
                <a:sym typeface="Wingdings" panose="05000000000000000000" pitchFamily="2" charset="2"/>
              </a:rPr>
              <a:t>+ ODBĚRY BIOLOGICKÝCH MATERIÁLŮ (krev a moč) – sledování expozice toxickým látkám</a:t>
            </a:r>
          </a:p>
          <a:p>
            <a:pPr marL="171450" indent="-171450">
              <a:buFontTx/>
              <a:buChar char="-"/>
            </a:pPr>
            <a:r>
              <a:rPr lang="cs-CZ" b="1" dirty="0">
                <a:sym typeface="Wingdings" panose="05000000000000000000" pitchFamily="2" charset="2"/>
              </a:rPr>
              <a:t>CELSPAC: TNG</a:t>
            </a:r>
            <a:r>
              <a:rPr lang="cs-CZ" dirty="0">
                <a:sym typeface="Wingdings" panose="05000000000000000000" pitchFamily="2" charset="2"/>
              </a:rPr>
              <a:t> –děti ELSPACových dětí (generace II) a jejich vrstevníků: Pilotní fáze zahájena v r. 2015 ve spolupráci s FN Brno. Dotazníky + odběry BM (krev a moč těhotných žen + pupečníková krev)</a:t>
            </a:r>
          </a:p>
          <a:p>
            <a:pPr marL="171450" indent="-171450">
              <a:buFontTx/>
              <a:buChar char="-"/>
            </a:pPr>
            <a:r>
              <a:rPr lang="cs-CZ" b="1" dirty="0">
                <a:sym typeface="Wingdings" panose="05000000000000000000" pitchFamily="2" charset="2"/>
              </a:rPr>
              <a:t>Rozšiřující studie – </a:t>
            </a:r>
            <a:r>
              <a:rPr lang="cs-CZ" dirty="0">
                <a:sym typeface="Wingdings" panose="05000000000000000000" pitchFamily="2" charset="2"/>
              </a:rPr>
              <a:t>domácí prostředí, mikrobiom, apod.</a:t>
            </a:r>
          </a:p>
          <a:p>
            <a:pPr marL="171450" indent="-171450">
              <a:buFontTx/>
              <a:buChar char="-"/>
            </a:pPr>
            <a:r>
              <a:rPr lang="cs-CZ" b="1" dirty="0">
                <a:sym typeface="Wingdings" panose="05000000000000000000" pitchFamily="2" charset="2"/>
              </a:rPr>
              <a:t>Budování kapacit a infrastruktury: BIOBANKA</a:t>
            </a:r>
            <a:endParaRPr lang="sk-SK" dirty="0"/>
          </a:p>
        </p:txBody>
      </p:sp>
    </p:spTree>
    <p:extLst>
      <p:ext uri="{BB962C8B-B14F-4D97-AF65-F5344CB8AC3E}">
        <p14:creationId xmlns:p14="http://schemas.microsoft.com/office/powerpoint/2010/main" val="270596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A70D25-01ED-F993-2980-4D0145F2647D}"/>
              </a:ext>
            </a:extLst>
          </p:cNvPr>
          <p:cNvPicPr>
            <a:picLocks noChangeAspect="1"/>
          </p:cNvPicPr>
          <p:nvPr/>
        </p:nvPicPr>
        <p:blipFill>
          <a:blip r:embed="rId2"/>
          <a:stretch>
            <a:fillRect/>
          </a:stretch>
        </p:blipFill>
        <p:spPr>
          <a:xfrm>
            <a:off x="482478" y="666483"/>
            <a:ext cx="7366122" cy="5823218"/>
          </a:xfrm>
          <a:prstGeom prst="rect">
            <a:avLst/>
          </a:prstGeom>
        </p:spPr>
      </p:pic>
      <p:sp>
        <p:nvSpPr>
          <p:cNvPr id="4" name="TextBox 3">
            <a:extLst>
              <a:ext uri="{FF2B5EF4-FFF2-40B4-BE49-F238E27FC236}">
                <a16:creationId xmlns:a16="http://schemas.microsoft.com/office/drawing/2014/main" id="{0A0DD00D-54C6-307A-CC5E-60FD45F8D1B1}"/>
              </a:ext>
            </a:extLst>
          </p:cNvPr>
          <p:cNvSpPr txBox="1"/>
          <p:nvPr/>
        </p:nvSpPr>
        <p:spPr>
          <a:xfrm>
            <a:off x="4523426" y="6489701"/>
            <a:ext cx="7668574" cy="369332"/>
          </a:xfrm>
          <a:prstGeom prst="rect">
            <a:avLst/>
          </a:prstGeom>
          <a:noFill/>
        </p:spPr>
        <p:txBody>
          <a:bodyPr wrap="none" rtlCol="0">
            <a:spAutoFit/>
          </a:bodyPr>
          <a:lstStyle/>
          <a:p>
            <a:r>
              <a:rPr lang="cs-CZ" dirty="0"/>
              <a:t>Fjeld et al. 2007: Quantitative environmental risk analysis for human health.  </a:t>
            </a:r>
            <a:endParaRPr lang="sk-SK" dirty="0"/>
          </a:p>
        </p:txBody>
      </p:sp>
    </p:spTree>
    <p:extLst>
      <p:ext uri="{BB962C8B-B14F-4D97-AF65-F5344CB8AC3E}">
        <p14:creationId xmlns:p14="http://schemas.microsoft.com/office/powerpoint/2010/main" val="1505567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D39A-A756-DF0C-47F9-7FCB2AC91CCC}"/>
              </a:ext>
            </a:extLst>
          </p:cNvPr>
          <p:cNvSpPr>
            <a:spLocks noGrp="1"/>
          </p:cNvSpPr>
          <p:nvPr>
            <p:ph type="title"/>
          </p:nvPr>
        </p:nvSpPr>
        <p:spPr/>
        <p:txBody>
          <a:bodyPr/>
          <a:lstStyle/>
          <a:p>
            <a:r>
              <a:rPr lang="cs-CZ" dirty="0"/>
              <a:t>celspac.cz </a:t>
            </a:r>
            <a:endParaRPr lang="sk-SK" dirty="0"/>
          </a:p>
        </p:txBody>
      </p:sp>
      <p:sp>
        <p:nvSpPr>
          <p:cNvPr id="3" name="Content Placeholder 2">
            <a:extLst>
              <a:ext uri="{FF2B5EF4-FFF2-40B4-BE49-F238E27FC236}">
                <a16:creationId xmlns:a16="http://schemas.microsoft.com/office/drawing/2014/main" id="{1EFC1BEF-5782-A82C-DFD9-BC63BA38D920}"/>
              </a:ext>
            </a:extLst>
          </p:cNvPr>
          <p:cNvSpPr>
            <a:spLocks noGrp="1"/>
          </p:cNvSpPr>
          <p:nvPr>
            <p:ph idx="1"/>
          </p:nvPr>
        </p:nvSpPr>
        <p:spPr/>
        <p:txBody>
          <a:bodyPr/>
          <a:lstStyle/>
          <a:p>
            <a:r>
              <a:rPr lang="sk-SK" dirty="0">
                <a:hlinkClick r:id="rId3"/>
              </a:rPr>
              <a:t>https://www.celspac.cz/elspac</a:t>
            </a:r>
            <a:r>
              <a:rPr lang="sk-SK" dirty="0"/>
              <a:t> </a:t>
            </a:r>
          </a:p>
          <a:p>
            <a:pPr marL="0" indent="0">
              <a:buNone/>
            </a:pPr>
            <a:endParaRPr lang="sk-SK" dirty="0"/>
          </a:p>
        </p:txBody>
      </p:sp>
      <p:pic>
        <p:nvPicPr>
          <p:cNvPr id="7" name="Picture 6">
            <a:extLst>
              <a:ext uri="{FF2B5EF4-FFF2-40B4-BE49-F238E27FC236}">
                <a16:creationId xmlns:a16="http://schemas.microsoft.com/office/drawing/2014/main" id="{81EE83F9-ED80-1EF9-99CC-002DB524D85F}"/>
              </a:ext>
            </a:extLst>
          </p:cNvPr>
          <p:cNvPicPr>
            <a:picLocks noChangeAspect="1"/>
          </p:cNvPicPr>
          <p:nvPr/>
        </p:nvPicPr>
        <p:blipFill>
          <a:blip r:embed="rId4"/>
          <a:stretch>
            <a:fillRect/>
          </a:stretch>
        </p:blipFill>
        <p:spPr>
          <a:xfrm>
            <a:off x="196234" y="1530076"/>
            <a:ext cx="11995766" cy="5327924"/>
          </a:xfrm>
          <a:prstGeom prst="rect">
            <a:avLst/>
          </a:prstGeom>
        </p:spPr>
      </p:pic>
    </p:spTree>
    <p:extLst>
      <p:ext uri="{BB962C8B-B14F-4D97-AF65-F5344CB8AC3E}">
        <p14:creationId xmlns:p14="http://schemas.microsoft.com/office/powerpoint/2010/main" val="2749224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book with a blue cover with a group of cartoon characters&#10;&#10;Description automatically generated">
            <a:extLst>
              <a:ext uri="{FF2B5EF4-FFF2-40B4-BE49-F238E27FC236}">
                <a16:creationId xmlns:a16="http://schemas.microsoft.com/office/drawing/2014/main" id="{8256E095-4895-AB96-0A3C-A7B192F51DF8}"/>
              </a:ext>
            </a:extLst>
          </p:cNvPr>
          <p:cNvPicPr>
            <a:picLocks noChangeAspect="1"/>
          </p:cNvPicPr>
          <p:nvPr/>
        </p:nvPicPr>
        <p:blipFill>
          <a:blip r:embed="rId3">
            <a:extLst>
              <a:ext uri="{28A0092B-C50C-407E-A947-70E740481C1C}">
                <a14:useLocalDpi xmlns:a14="http://schemas.microsoft.com/office/drawing/2010/main" val="0"/>
              </a:ext>
            </a:extLst>
          </a:blip>
          <a:srcRect l="3909" t="16790" r="3580" b="14321"/>
          <a:stretch/>
        </p:blipFill>
        <p:spPr>
          <a:xfrm>
            <a:off x="3053882" y="375615"/>
            <a:ext cx="5464006"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49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2AC2-6FB9-C5EE-93A1-60BEF6C59884}"/>
              </a:ext>
            </a:extLst>
          </p:cNvPr>
          <p:cNvSpPr>
            <a:spLocks noGrp="1"/>
          </p:cNvSpPr>
          <p:nvPr>
            <p:ph type="title"/>
          </p:nvPr>
        </p:nvSpPr>
        <p:spPr/>
        <p:txBody>
          <a:bodyPr/>
          <a:lstStyle/>
          <a:p>
            <a:r>
              <a:rPr lang="cs-CZ" dirty="0"/>
              <a:t>Národní a evropské HBM iniciativy</a:t>
            </a:r>
            <a:endParaRPr lang="sk-SK" dirty="0"/>
          </a:p>
        </p:txBody>
      </p:sp>
      <p:sp>
        <p:nvSpPr>
          <p:cNvPr id="3" name="Content Placeholder 2">
            <a:extLst>
              <a:ext uri="{FF2B5EF4-FFF2-40B4-BE49-F238E27FC236}">
                <a16:creationId xmlns:a16="http://schemas.microsoft.com/office/drawing/2014/main" id="{24E84F99-0982-82E1-8122-7AC84CD71319}"/>
              </a:ext>
            </a:extLst>
          </p:cNvPr>
          <p:cNvSpPr>
            <a:spLocks noGrp="1"/>
          </p:cNvSpPr>
          <p:nvPr>
            <p:ph idx="1"/>
          </p:nvPr>
        </p:nvSpPr>
        <p:spPr>
          <a:xfrm>
            <a:off x="838200" y="1825624"/>
            <a:ext cx="10515600" cy="5032375"/>
          </a:xfrm>
        </p:spPr>
        <p:txBody>
          <a:bodyPr>
            <a:normAutofit fontScale="70000" lnSpcReduction="20000"/>
          </a:bodyPr>
          <a:lstStyle/>
          <a:p>
            <a:r>
              <a:rPr lang="cs-CZ" dirty="0"/>
              <a:t>Program národního lidského biomonitoringu (SZÚ)</a:t>
            </a:r>
          </a:p>
          <a:p>
            <a:pPr lvl="1"/>
            <a:r>
              <a:rPr lang="cs-CZ" dirty="0">
                <a:hlinkClick r:id="rId3"/>
              </a:rPr>
              <a:t>https://szu.cz/temata-zdravi-a-bezpecnosti/zivotni-prostredi/biologicky-monitoring/</a:t>
            </a:r>
            <a:endParaRPr lang="cs-CZ" dirty="0"/>
          </a:p>
          <a:p>
            <a:pPr lvl="2"/>
            <a:r>
              <a:rPr lang="cs-CZ" dirty="0"/>
              <a:t>toxické kovy (kadmium, olovo, rtuť)</a:t>
            </a:r>
          </a:p>
          <a:p>
            <a:pPr lvl="2"/>
            <a:r>
              <a:rPr lang="cs-CZ" dirty="0"/>
              <a:t>organochlorované pesticidy (metabolity DDT, hexachlorbenzen, hexachlorocyklohexan)</a:t>
            </a:r>
          </a:p>
          <a:p>
            <a:pPr lvl="2"/>
            <a:r>
              <a:rPr lang="cs-CZ" dirty="0"/>
              <a:t>polychlorované bifenyly (PCB)</a:t>
            </a:r>
          </a:p>
          <a:p>
            <a:pPr lvl="2"/>
            <a:r>
              <a:rPr lang="cs-CZ" dirty="0"/>
              <a:t>per- a polyfluorované sloučeniny (PFAS)</a:t>
            </a:r>
          </a:p>
          <a:p>
            <a:pPr lvl="2"/>
            <a:r>
              <a:rPr lang="cs-CZ" dirty="0"/>
              <a:t>zpomalovače hoření</a:t>
            </a:r>
          </a:p>
          <a:p>
            <a:pPr lvl="2"/>
            <a:r>
              <a:rPr lang="cs-CZ" dirty="0"/>
              <a:t>metabolity ftalátů</a:t>
            </a:r>
          </a:p>
          <a:p>
            <a:pPr lvl="2"/>
            <a:r>
              <a:rPr lang="cs-CZ" dirty="0"/>
              <a:t>bisfenoly</a:t>
            </a:r>
          </a:p>
          <a:p>
            <a:pPr lvl="2"/>
            <a:r>
              <a:rPr lang="cs-CZ" dirty="0"/>
              <a:t>a také tělu prospěšné prvky a vitamíny (např. selen, jód, vitamin D)</a:t>
            </a:r>
          </a:p>
          <a:p>
            <a:r>
              <a:rPr lang="cs-CZ" dirty="0"/>
              <a:t>HBM4EU: </a:t>
            </a:r>
            <a:r>
              <a:rPr lang="pt-BR" dirty="0"/>
              <a:t>Evropská iniciativa pro harmonizaci lidského biomonitoringu HBM4EU 2016-2022</a:t>
            </a:r>
            <a:endParaRPr lang="cs-CZ" dirty="0"/>
          </a:p>
          <a:p>
            <a:pPr lvl="1"/>
            <a:r>
              <a:rPr lang="cs-CZ" dirty="0">
                <a:hlinkClick r:id="rId4"/>
              </a:rPr>
              <a:t>https://www.hbm4eu.eu/</a:t>
            </a:r>
            <a:r>
              <a:rPr lang="cs-CZ" dirty="0"/>
              <a:t> </a:t>
            </a:r>
          </a:p>
          <a:p>
            <a:r>
              <a:rPr lang="cs-CZ" dirty="0"/>
              <a:t>PARC: Partnerství pro hodnocení rizik chemických látek (podporuje EK z programu HORIZON Europe)</a:t>
            </a:r>
          </a:p>
          <a:p>
            <a:pPr lvl="1"/>
            <a:r>
              <a:rPr lang="cs-CZ" dirty="0">
                <a:hlinkClick r:id="rId5"/>
              </a:rPr>
              <a:t>https://www.eu-parc.eu/</a:t>
            </a:r>
            <a:r>
              <a:rPr lang="cs-CZ" dirty="0"/>
              <a:t> </a:t>
            </a:r>
          </a:p>
          <a:p>
            <a:pPr lvl="1"/>
            <a:r>
              <a:rPr lang="cs-CZ" dirty="0"/>
              <a:t>HBM: celoevropská harmonizace lidského biomonitoringu a biomonitorovacích dat. V mnohém navázala na HBM4EU</a:t>
            </a:r>
          </a:p>
          <a:p>
            <a:r>
              <a:rPr lang="cs-CZ" dirty="0"/>
              <a:t>COPHES a DEMOCOPHES: Projekty harmonizace národních lidských biomonitoringů</a:t>
            </a:r>
            <a:endParaRPr lang="sk-SK" dirty="0"/>
          </a:p>
        </p:txBody>
      </p:sp>
    </p:spTree>
    <p:extLst>
      <p:ext uri="{BB962C8B-B14F-4D97-AF65-F5344CB8AC3E}">
        <p14:creationId xmlns:p14="http://schemas.microsoft.com/office/powerpoint/2010/main" val="2952537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1235AD-7A7D-324A-AB55-5688807A9C28}"/>
              </a:ext>
            </a:extLst>
          </p:cNvPr>
          <p:cNvPicPr>
            <a:picLocks noChangeAspect="1"/>
          </p:cNvPicPr>
          <p:nvPr/>
        </p:nvPicPr>
        <p:blipFill>
          <a:blip r:embed="rId3"/>
          <a:stretch>
            <a:fillRect/>
          </a:stretch>
        </p:blipFill>
        <p:spPr>
          <a:xfrm>
            <a:off x="326204" y="538318"/>
            <a:ext cx="9320951" cy="5814356"/>
          </a:xfrm>
          <a:prstGeom prst="rect">
            <a:avLst/>
          </a:prstGeom>
        </p:spPr>
      </p:pic>
    </p:spTree>
    <p:extLst>
      <p:ext uri="{BB962C8B-B14F-4D97-AF65-F5344CB8AC3E}">
        <p14:creationId xmlns:p14="http://schemas.microsoft.com/office/powerpoint/2010/main" val="2013829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3D1CC-108C-6180-EC95-AC16687BACC0}"/>
              </a:ext>
            </a:extLst>
          </p:cNvPr>
          <p:cNvPicPr>
            <a:picLocks noChangeAspect="1"/>
          </p:cNvPicPr>
          <p:nvPr/>
        </p:nvPicPr>
        <p:blipFill>
          <a:blip r:embed="rId3"/>
          <a:stretch>
            <a:fillRect/>
          </a:stretch>
        </p:blipFill>
        <p:spPr>
          <a:xfrm>
            <a:off x="1554446" y="501046"/>
            <a:ext cx="8188029" cy="6188511"/>
          </a:xfrm>
          <a:prstGeom prst="rect">
            <a:avLst/>
          </a:prstGeom>
        </p:spPr>
      </p:pic>
    </p:spTree>
    <p:extLst>
      <p:ext uri="{BB962C8B-B14F-4D97-AF65-F5344CB8AC3E}">
        <p14:creationId xmlns:p14="http://schemas.microsoft.com/office/powerpoint/2010/main" val="872250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45C1A-9F4A-74C3-6F38-525FFD53D837}"/>
              </a:ext>
            </a:extLst>
          </p:cNvPr>
          <p:cNvPicPr>
            <a:picLocks noChangeAspect="1"/>
          </p:cNvPicPr>
          <p:nvPr/>
        </p:nvPicPr>
        <p:blipFill>
          <a:blip r:embed="rId3"/>
          <a:stretch>
            <a:fillRect/>
          </a:stretch>
        </p:blipFill>
        <p:spPr>
          <a:xfrm>
            <a:off x="187021" y="803140"/>
            <a:ext cx="11817957" cy="5251720"/>
          </a:xfrm>
          <a:prstGeom prst="rect">
            <a:avLst/>
          </a:prstGeom>
        </p:spPr>
      </p:pic>
      <p:sp>
        <p:nvSpPr>
          <p:cNvPr id="4" name="TextBox 3">
            <a:extLst>
              <a:ext uri="{FF2B5EF4-FFF2-40B4-BE49-F238E27FC236}">
                <a16:creationId xmlns:a16="http://schemas.microsoft.com/office/drawing/2014/main" id="{40C19879-48A3-B53D-3F43-24DBD8DBE29B}"/>
              </a:ext>
            </a:extLst>
          </p:cNvPr>
          <p:cNvSpPr txBox="1"/>
          <p:nvPr/>
        </p:nvSpPr>
        <p:spPr>
          <a:xfrm>
            <a:off x="518160" y="6246614"/>
            <a:ext cx="6096000" cy="369332"/>
          </a:xfrm>
          <a:prstGeom prst="rect">
            <a:avLst/>
          </a:prstGeom>
          <a:noFill/>
        </p:spPr>
        <p:txBody>
          <a:bodyPr wrap="square">
            <a:spAutoFit/>
          </a:bodyPr>
          <a:lstStyle/>
          <a:p>
            <a:r>
              <a:rPr lang="sk-SK" dirty="0">
                <a:hlinkClick r:id="rId4"/>
              </a:rPr>
              <a:t>https://hbm.vito.be/eu-hbm-dashboard</a:t>
            </a:r>
            <a:r>
              <a:rPr lang="sk-SK" dirty="0"/>
              <a:t> </a:t>
            </a:r>
          </a:p>
        </p:txBody>
      </p:sp>
    </p:spTree>
    <p:extLst>
      <p:ext uri="{BB962C8B-B14F-4D97-AF65-F5344CB8AC3E}">
        <p14:creationId xmlns:p14="http://schemas.microsoft.com/office/powerpoint/2010/main" val="1243679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21B8-F826-ED8D-8787-DB0B33407D8C}"/>
              </a:ext>
            </a:extLst>
          </p:cNvPr>
          <p:cNvSpPr>
            <a:spLocks noGrp="1"/>
          </p:cNvSpPr>
          <p:nvPr>
            <p:ph type="title"/>
          </p:nvPr>
        </p:nvSpPr>
        <p:spPr/>
        <p:txBody>
          <a:bodyPr/>
          <a:lstStyle/>
          <a:p>
            <a:r>
              <a:rPr lang="cs-CZ" dirty="0"/>
              <a:t>HBM - Případová studie </a:t>
            </a:r>
            <a:br>
              <a:rPr lang="cs-CZ" dirty="0"/>
            </a:br>
            <a:r>
              <a:rPr lang="cs-CZ" dirty="0"/>
              <a:t>CELSPAC: FIREexpo</a:t>
            </a:r>
            <a:endParaRPr lang="sk-SK" dirty="0"/>
          </a:p>
        </p:txBody>
      </p:sp>
      <p:sp>
        <p:nvSpPr>
          <p:cNvPr id="3" name="Text Placeholder 2">
            <a:extLst>
              <a:ext uri="{FF2B5EF4-FFF2-40B4-BE49-F238E27FC236}">
                <a16:creationId xmlns:a16="http://schemas.microsoft.com/office/drawing/2014/main" id="{972882E7-8753-7ABC-6564-27B406845D6C}"/>
              </a:ext>
            </a:extLst>
          </p:cNvPr>
          <p:cNvSpPr>
            <a:spLocks noGrp="1"/>
          </p:cNvSpPr>
          <p:nvPr>
            <p:ph type="body" idx="1"/>
          </p:nvPr>
        </p:nvSpPr>
        <p:spPr/>
        <p:txBody>
          <a:bodyPr/>
          <a:lstStyle/>
          <a:p>
            <a:endParaRPr lang="sk-SK"/>
          </a:p>
        </p:txBody>
      </p:sp>
    </p:spTree>
    <p:extLst>
      <p:ext uri="{BB962C8B-B14F-4D97-AF65-F5344CB8AC3E}">
        <p14:creationId xmlns:p14="http://schemas.microsoft.com/office/powerpoint/2010/main" val="2281924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08F462-CDB4-3133-772D-4710A749C061}"/>
              </a:ext>
            </a:extLst>
          </p:cNvPr>
          <p:cNvSpPr>
            <a:spLocks noGrp="1"/>
          </p:cNvSpPr>
          <p:nvPr>
            <p:ph type="body" sz="quarter" idx="13"/>
          </p:nvPr>
        </p:nvSpPr>
        <p:spPr>
          <a:xfrm>
            <a:off x="720724" y="1296001"/>
            <a:ext cx="10752140" cy="1653346"/>
          </a:xfrm>
        </p:spPr>
        <p:txBody>
          <a:bodyPr>
            <a:normAutofit/>
          </a:bodyPr>
          <a:lstStyle/>
          <a:p>
            <a:pPr>
              <a:buFont typeface="Arial" panose="020B0604020202020204" pitchFamily="34" charset="0"/>
              <a:buChar char="•"/>
            </a:pPr>
            <a:r>
              <a:rPr lang="sk-SK" sz="1600" dirty="0"/>
              <a:t>Výzkumný projekt vznikl jako součást širší koncepce, která v praxi aplikuje vědecky ověřené poznatky, opatření a doporučení pro prevenci fyzického a mentálního zdraví, dobrého fitness a wellness českých hasič</a:t>
            </a:r>
            <a:r>
              <a:rPr lang="cs-CZ" sz="1600" dirty="0"/>
              <a:t>ů</a:t>
            </a:r>
          </a:p>
          <a:p>
            <a:pPr>
              <a:buFont typeface="Arial" panose="020B0604020202020204" pitchFamily="34" charset="0"/>
              <a:buChar char="•"/>
            </a:pPr>
            <a:r>
              <a:rPr lang="cs-CZ" sz="1600" dirty="0">
                <a:solidFill>
                  <a:schemeClr val="accent1"/>
                </a:solidFill>
              </a:rPr>
              <a:t>MISE PROJEKTU: </a:t>
            </a:r>
            <a:r>
              <a:rPr lang="cs-CZ" sz="1600" dirty="0"/>
              <a:t>Chránit ti, co chrání ostatní, pomocí aplikovaného výzkumu a interdisciplinární spolupráce</a:t>
            </a:r>
          </a:p>
          <a:p>
            <a:pPr>
              <a:buFont typeface="Arial" panose="020B0604020202020204" pitchFamily="34" charset="0"/>
              <a:buChar char="•"/>
            </a:pPr>
            <a:r>
              <a:rPr lang="cs-CZ" sz="1600" dirty="0">
                <a:solidFill>
                  <a:schemeClr val="accent1"/>
                </a:solidFill>
              </a:rPr>
              <a:t>CÍLE PROJEKTU:</a:t>
            </a:r>
          </a:p>
          <a:p>
            <a:endParaRPr lang="cs-CZ" sz="1600" dirty="0"/>
          </a:p>
          <a:p>
            <a:endParaRPr lang="sk-SK" sz="1600" dirty="0"/>
          </a:p>
        </p:txBody>
      </p:sp>
      <p:sp>
        <p:nvSpPr>
          <p:cNvPr id="4" name="Title 3">
            <a:extLst>
              <a:ext uri="{FF2B5EF4-FFF2-40B4-BE49-F238E27FC236}">
                <a16:creationId xmlns:a16="http://schemas.microsoft.com/office/drawing/2014/main" id="{838D9E1C-F464-8A93-10E1-950ADA67C061}"/>
              </a:ext>
            </a:extLst>
          </p:cNvPr>
          <p:cNvSpPr>
            <a:spLocks noGrp="1"/>
          </p:cNvSpPr>
          <p:nvPr>
            <p:ph type="title"/>
          </p:nvPr>
        </p:nvSpPr>
        <p:spPr/>
        <p:txBody>
          <a:bodyPr>
            <a:normAutofit/>
          </a:bodyPr>
          <a:lstStyle/>
          <a:p>
            <a:r>
              <a:rPr lang="sk-SK" dirty="0"/>
              <a:t>CELSPAC - FIREexpo</a:t>
            </a:r>
            <a:r>
              <a:rPr lang="sk-SK" sz="4000" baseline="30000" dirty="0"/>
              <a:t> *</a:t>
            </a:r>
            <a:endParaRPr lang="sk-SK" dirty="0"/>
          </a:p>
        </p:txBody>
      </p:sp>
      <p:sp>
        <p:nvSpPr>
          <p:cNvPr id="6" name="Obdélník: se zakulacenými rohy 10">
            <a:extLst>
              <a:ext uri="{FF2B5EF4-FFF2-40B4-BE49-F238E27FC236}">
                <a16:creationId xmlns:a16="http://schemas.microsoft.com/office/drawing/2014/main" id="{3FE3F6A4-109E-C9A8-E7B9-B6882B9EB5AE}"/>
              </a:ext>
            </a:extLst>
          </p:cNvPr>
          <p:cNvSpPr/>
          <p:nvPr/>
        </p:nvSpPr>
        <p:spPr>
          <a:xfrm>
            <a:off x="980469" y="3076942"/>
            <a:ext cx="1711359" cy="2769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solidFill>
                  <a:schemeClr val="accent1"/>
                </a:solidFill>
              </a:rPr>
              <a:t>I</a:t>
            </a:r>
          </a:p>
          <a:p>
            <a:pPr algn="ctr"/>
            <a:r>
              <a:rPr lang="sk-SK" sz="1600" dirty="0">
                <a:solidFill>
                  <a:srgbClr val="000000"/>
                </a:solidFill>
              </a:rPr>
              <a:t>Hodnocení vlivu hasičské profese a tréninku na hladiny chemických látek (PFAS, PAH a jiných) v těle. </a:t>
            </a:r>
          </a:p>
        </p:txBody>
      </p:sp>
      <p:sp>
        <p:nvSpPr>
          <p:cNvPr id="7" name="Obdélník: se zakulacenými rohy 11">
            <a:extLst>
              <a:ext uri="{FF2B5EF4-FFF2-40B4-BE49-F238E27FC236}">
                <a16:creationId xmlns:a16="http://schemas.microsoft.com/office/drawing/2014/main" id="{B3619CB4-D3F1-753E-AC15-D1D3335D9A36}"/>
              </a:ext>
            </a:extLst>
          </p:cNvPr>
          <p:cNvSpPr/>
          <p:nvPr/>
        </p:nvSpPr>
        <p:spPr>
          <a:xfrm>
            <a:off x="3004287" y="3110365"/>
            <a:ext cx="1711358" cy="27172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k-SK" sz="1600" b="1" dirty="0">
                <a:solidFill>
                  <a:schemeClr val="accent1"/>
                </a:solidFill>
              </a:rPr>
              <a:t>II</a:t>
            </a:r>
          </a:p>
          <a:p>
            <a:pPr lvl="0"/>
            <a:r>
              <a:rPr lang="sk-SK" sz="1600" dirty="0">
                <a:solidFill>
                  <a:srgbClr val="000000"/>
                </a:solidFill>
              </a:rPr>
              <a:t>Hodnocení vlivu hasičské profese a tréninku na biologické markre.</a:t>
            </a:r>
          </a:p>
          <a:p>
            <a:pPr lvl="0"/>
            <a:endParaRPr lang="sk-SK" sz="1600" dirty="0">
              <a:solidFill>
                <a:srgbClr val="000000"/>
              </a:solidFill>
              <a:latin typeface="+mj-lt"/>
            </a:endParaRPr>
          </a:p>
          <a:p>
            <a:pPr lvl="0"/>
            <a:endParaRPr lang="sk-SK" sz="1600" dirty="0">
              <a:solidFill>
                <a:srgbClr val="000000"/>
              </a:solidFill>
              <a:latin typeface="+mj-lt"/>
            </a:endParaRPr>
          </a:p>
          <a:p>
            <a:pPr lvl="0"/>
            <a:endParaRPr lang="sk-SK" sz="1600" dirty="0">
              <a:solidFill>
                <a:schemeClr val="tx2"/>
              </a:solidFill>
              <a:latin typeface="+mj-lt"/>
            </a:endParaRPr>
          </a:p>
        </p:txBody>
      </p:sp>
      <p:sp>
        <p:nvSpPr>
          <p:cNvPr id="8" name="Obdélník: se zakulacenými rohy 12">
            <a:extLst>
              <a:ext uri="{FF2B5EF4-FFF2-40B4-BE49-F238E27FC236}">
                <a16:creationId xmlns:a16="http://schemas.microsoft.com/office/drawing/2014/main" id="{483B6AEE-750D-0382-4FA6-A0AA0135C1D7}"/>
              </a:ext>
            </a:extLst>
          </p:cNvPr>
          <p:cNvSpPr/>
          <p:nvPr/>
        </p:nvSpPr>
        <p:spPr>
          <a:xfrm>
            <a:off x="5017449" y="3128753"/>
            <a:ext cx="1711358" cy="27172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k-SK" sz="1600" b="1" dirty="0">
                <a:solidFill>
                  <a:schemeClr val="accent1"/>
                </a:solidFill>
              </a:rPr>
              <a:t>III</a:t>
            </a:r>
          </a:p>
          <a:p>
            <a:pPr lvl="0"/>
            <a:r>
              <a:rPr lang="sk-SK" sz="1600" dirty="0">
                <a:solidFill>
                  <a:srgbClr val="000000"/>
                </a:solidFill>
              </a:rPr>
              <a:t>Vyhodnocení vztahu chemických látek v těle hasičů a zdravotních efektů.</a:t>
            </a:r>
          </a:p>
          <a:p>
            <a:pPr lvl="0"/>
            <a:endParaRPr lang="sk-SK" sz="1600" dirty="0">
              <a:solidFill>
                <a:srgbClr val="000000"/>
              </a:solidFill>
              <a:latin typeface="+mj-lt"/>
            </a:endParaRPr>
          </a:p>
          <a:p>
            <a:pPr lvl="0"/>
            <a:endParaRPr lang="sk-SK" sz="1600" dirty="0">
              <a:solidFill>
                <a:schemeClr val="tx2"/>
              </a:solidFill>
              <a:latin typeface="+mj-lt"/>
            </a:endParaRPr>
          </a:p>
        </p:txBody>
      </p:sp>
      <p:sp>
        <p:nvSpPr>
          <p:cNvPr id="9" name="Obdélník: se zakulacenými rohy 13">
            <a:extLst>
              <a:ext uri="{FF2B5EF4-FFF2-40B4-BE49-F238E27FC236}">
                <a16:creationId xmlns:a16="http://schemas.microsoft.com/office/drawing/2014/main" id="{E3EA985E-79AA-6277-658E-24BB6019075F}"/>
              </a:ext>
            </a:extLst>
          </p:cNvPr>
          <p:cNvSpPr/>
          <p:nvPr/>
        </p:nvSpPr>
        <p:spPr>
          <a:xfrm>
            <a:off x="7030611" y="3119482"/>
            <a:ext cx="1741712" cy="27265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solidFill>
                  <a:schemeClr val="accent1"/>
                </a:solidFill>
              </a:rPr>
              <a:t>IV</a:t>
            </a:r>
          </a:p>
          <a:p>
            <a:r>
              <a:rPr lang="sk-SK" sz="1600" dirty="0">
                <a:solidFill>
                  <a:srgbClr val="000000"/>
                </a:solidFill>
              </a:rPr>
              <a:t>Vyvození takových opatření, která pomůžou zmírnit rizika hasičské expozice a tréninku.</a:t>
            </a:r>
          </a:p>
          <a:p>
            <a:endParaRPr lang="sk-SK" sz="1600" dirty="0">
              <a:solidFill>
                <a:srgbClr val="000000"/>
              </a:solidFill>
              <a:latin typeface="+mj-lt"/>
            </a:endParaRPr>
          </a:p>
        </p:txBody>
      </p:sp>
      <p:pic>
        <p:nvPicPr>
          <p:cNvPr id="12" name="Picture 11" descr="A qr code on a white background&#10;&#10;Description automatically generated with medium confidence">
            <a:extLst>
              <a:ext uri="{FF2B5EF4-FFF2-40B4-BE49-F238E27FC236}">
                <a16:creationId xmlns:a16="http://schemas.microsoft.com/office/drawing/2014/main" id="{0CEB34EC-D801-2A31-9F91-7F6D6F6EB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1564" y="4236363"/>
            <a:ext cx="1251450" cy="1622296"/>
          </a:xfrm>
          <a:prstGeom prst="rect">
            <a:avLst/>
          </a:prstGeom>
        </p:spPr>
      </p:pic>
      <p:sp>
        <p:nvSpPr>
          <p:cNvPr id="13" name="Text Placeholder 2">
            <a:extLst>
              <a:ext uri="{FF2B5EF4-FFF2-40B4-BE49-F238E27FC236}">
                <a16:creationId xmlns:a16="http://schemas.microsoft.com/office/drawing/2014/main" id="{5624B55D-9860-BECB-67B4-FE5A6AB9CEAC}"/>
              </a:ext>
            </a:extLst>
          </p:cNvPr>
          <p:cNvSpPr txBox="1">
            <a:spLocks/>
          </p:cNvSpPr>
          <p:nvPr/>
        </p:nvSpPr>
        <p:spPr>
          <a:xfrm>
            <a:off x="107101" y="6512882"/>
            <a:ext cx="10752140" cy="366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252000" marR="0" indent="-179999"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mn-lt"/>
                <a:ea typeface="+mn-ea"/>
                <a:cs typeface="+mn-cs"/>
                <a:sym typeface="Arial"/>
              </a:defRPr>
            </a:lvl1pPr>
            <a:lvl2pPr marL="576000" marR="0" indent="-252000"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marL="72001" indent="0" hangingPunct="1">
              <a:buNone/>
            </a:pPr>
            <a:r>
              <a:rPr lang="sk-SK" sz="1600" dirty="0"/>
              <a:t>*</a:t>
            </a:r>
            <a:r>
              <a:rPr lang="cs-CZ" sz="1600" dirty="0"/>
              <a:t>CELSPAC = Central European Longitudinal Study on Parents And Children. FIRE-Expo je spin-off této studie</a:t>
            </a:r>
            <a:endParaRPr lang="sk-SK" sz="1600" dirty="0"/>
          </a:p>
        </p:txBody>
      </p:sp>
    </p:spTree>
    <p:extLst>
      <p:ext uri="{BB962C8B-B14F-4D97-AF65-F5344CB8AC3E}">
        <p14:creationId xmlns:p14="http://schemas.microsoft.com/office/powerpoint/2010/main" val="250408909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8D9E1C-F464-8A93-10E1-950ADA67C061}"/>
              </a:ext>
            </a:extLst>
          </p:cNvPr>
          <p:cNvSpPr>
            <a:spLocks noGrp="1"/>
          </p:cNvSpPr>
          <p:nvPr>
            <p:ph type="title"/>
          </p:nvPr>
        </p:nvSpPr>
        <p:spPr>
          <a:xfrm>
            <a:off x="278930" y="662109"/>
            <a:ext cx="5239612" cy="451578"/>
          </a:xfrm>
        </p:spPr>
        <p:txBody>
          <a:bodyPr>
            <a:normAutofit fontScale="90000"/>
          </a:bodyPr>
          <a:lstStyle/>
          <a:p>
            <a:r>
              <a:rPr lang="sk-SK" dirty="0"/>
              <a:t>CELSPAC - FIREexpo</a:t>
            </a:r>
          </a:p>
        </p:txBody>
      </p:sp>
      <p:pic>
        <p:nvPicPr>
          <p:cNvPr id="10" name="Picture 2">
            <a:extLst>
              <a:ext uri="{FF2B5EF4-FFF2-40B4-BE49-F238E27FC236}">
                <a16:creationId xmlns:a16="http://schemas.microsoft.com/office/drawing/2014/main" id="{8C32A6C8-6F2F-02F3-06B4-B3CC6CE64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4"/>
          <a:stretch/>
        </p:blipFill>
        <p:spPr bwMode="auto">
          <a:xfrm>
            <a:off x="2823855" y="1447311"/>
            <a:ext cx="9368145" cy="53370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92F0520-14F6-8AF1-54E5-8FB719B0588D}"/>
              </a:ext>
            </a:extLst>
          </p:cNvPr>
          <p:cNvSpPr txBox="1"/>
          <p:nvPr/>
        </p:nvSpPr>
        <p:spPr>
          <a:xfrm>
            <a:off x="278930" y="3569684"/>
            <a:ext cx="18812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chemeClr val="accent2">
                    <a:lumMod val="60000"/>
                    <a:lumOff val="40000"/>
                  </a:schemeClr>
                </a:solidFill>
                <a:effectLst/>
                <a:uFillTx/>
                <a:latin typeface="+mn-lt"/>
                <a:ea typeface="+mn-ea"/>
                <a:cs typeface="+mn-cs"/>
                <a:sym typeface="Arial"/>
              </a:rPr>
              <a:t>Nováčci (N = 59)</a:t>
            </a:r>
            <a:endParaRPr kumimoji="0" lang="sk-SK" sz="1800" b="1" i="0" u="none" strike="noStrike" cap="none" spc="0" normalizeH="0" baseline="0" dirty="0">
              <a:ln>
                <a:noFill/>
              </a:ln>
              <a:solidFill>
                <a:schemeClr val="accent2">
                  <a:lumMod val="60000"/>
                  <a:lumOff val="40000"/>
                </a:schemeClr>
              </a:solidFill>
              <a:effectLst/>
              <a:uFillTx/>
              <a:latin typeface="+mn-lt"/>
              <a:ea typeface="+mn-ea"/>
              <a:cs typeface="+mn-cs"/>
              <a:sym typeface="Arial"/>
            </a:endParaRPr>
          </a:p>
        </p:txBody>
      </p:sp>
      <p:sp>
        <p:nvSpPr>
          <p:cNvPr id="13" name="TextBox 12">
            <a:extLst>
              <a:ext uri="{FF2B5EF4-FFF2-40B4-BE49-F238E27FC236}">
                <a16:creationId xmlns:a16="http://schemas.microsoft.com/office/drawing/2014/main" id="{98341CB8-B3D9-7BAD-32E2-60924FD5B904}"/>
              </a:ext>
            </a:extLst>
          </p:cNvPr>
          <p:cNvSpPr txBox="1"/>
          <p:nvPr/>
        </p:nvSpPr>
        <p:spPr>
          <a:xfrm>
            <a:off x="278930" y="4482332"/>
            <a:ext cx="197746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lvl1pPr>
          </a:lstStyle>
          <a:p>
            <a:r>
              <a:rPr lang="cs-CZ" b="1" dirty="0">
                <a:solidFill>
                  <a:schemeClr val="accent1">
                    <a:lumMod val="75000"/>
                  </a:schemeClr>
                </a:solidFill>
              </a:rPr>
              <a:t>Profesionální </a:t>
            </a:r>
            <a:br>
              <a:rPr lang="cs-CZ" b="1" dirty="0">
                <a:solidFill>
                  <a:schemeClr val="accent1">
                    <a:lumMod val="75000"/>
                  </a:schemeClr>
                </a:solidFill>
              </a:rPr>
            </a:br>
            <a:r>
              <a:rPr lang="cs-CZ" b="1" dirty="0">
                <a:solidFill>
                  <a:schemeClr val="accent1">
                    <a:lumMod val="75000"/>
                  </a:schemeClr>
                </a:solidFill>
              </a:rPr>
              <a:t>(služebně starší) </a:t>
            </a:r>
            <a:br>
              <a:rPr lang="cs-CZ" b="1" dirty="0">
                <a:solidFill>
                  <a:schemeClr val="accent1">
                    <a:lumMod val="75000"/>
                  </a:schemeClr>
                </a:solidFill>
              </a:rPr>
            </a:br>
            <a:r>
              <a:rPr lang="cs-CZ" b="1" dirty="0">
                <a:solidFill>
                  <a:schemeClr val="accent1">
                    <a:lumMod val="75000"/>
                  </a:schemeClr>
                </a:solidFill>
              </a:rPr>
              <a:t>hasiči (N = 52)</a:t>
            </a:r>
            <a:endParaRPr lang="sk-SK" b="1" dirty="0">
              <a:solidFill>
                <a:schemeClr val="accent1">
                  <a:lumMod val="75000"/>
                </a:schemeClr>
              </a:solidFill>
            </a:endParaRPr>
          </a:p>
        </p:txBody>
      </p:sp>
      <p:sp>
        <p:nvSpPr>
          <p:cNvPr id="14" name="TextBox 13">
            <a:extLst>
              <a:ext uri="{FF2B5EF4-FFF2-40B4-BE49-F238E27FC236}">
                <a16:creationId xmlns:a16="http://schemas.microsoft.com/office/drawing/2014/main" id="{6263619A-A553-A0B5-BE2E-63D72997D66D}"/>
              </a:ext>
            </a:extLst>
          </p:cNvPr>
          <p:cNvSpPr txBox="1"/>
          <p:nvPr/>
        </p:nvSpPr>
        <p:spPr>
          <a:xfrm>
            <a:off x="278930" y="5768670"/>
            <a:ext cx="2544925"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cs-CZ" sz="1800" b="1" dirty="0">
                <a:solidFill>
                  <a:schemeClr val="tx1">
                    <a:lumMod val="85000"/>
                    <a:lumOff val="15000"/>
                  </a:schemeClr>
                </a:solidFill>
              </a:rPr>
              <a:t>Kontrolní</a:t>
            </a:r>
            <a:r>
              <a:rPr kumimoji="0" lang="cs-CZ" sz="2400" b="1" i="0" u="none" strike="noStrike" cap="none" spc="0" normalizeH="0" baseline="0" dirty="0">
                <a:ln>
                  <a:noFill/>
                </a:ln>
                <a:solidFill>
                  <a:schemeClr val="tx1">
                    <a:lumMod val="85000"/>
                    <a:lumOff val="15000"/>
                  </a:schemeClr>
                </a:solidFill>
                <a:effectLst/>
                <a:uFillTx/>
                <a:latin typeface="+mn-lt"/>
                <a:ea typeface="+mn-ea"/>
                <a:cs typeface="+mn-cs"/>
                <a:sym typeface="Arial"/>
              </a:rPr>
              <a:t> </a:t>
            </a:r>
            <a:r>
              <a:rPr lang="cs-CZ" sz="1800" b="1" dirty="0">
                <a:solidFill>
                  <a:schemeClr val="tx1">
                    <a:lumMod val="85000"/>
                    <a:lumOff val="15000"/>
                  </a:schemeClr>
                </a:solidFill>
              </a:rPr>
              <a:t>skupina</a:t>
            </a:r>
            <a:br>
              <a:rPr lang="cs-CZ" sz="1800" b="1" dirty="0">
                <a:solidFill>
                  <a:schemeClr val="tx1">
                    <a:lumMod val="85000"/>
                    <a:lumOff val="15000"/>
                  </a:schemeClr>
                </a:solidFill>
              </a:rPr>
            </a:br>
            <a:r>
              <a:rPr lang="cs-CZ" sz="1800" b="1" dirty="0">
                <a:solidFill>
                  <a:schemeClr val="tx1">
                    <a:lumMod val="85000"/>
                    <a:lumOff val="15000"/>
                  </a:schemeClr>
                </a:solidFill>
              </a:rPr>
              <a:t>(bez hasičské profese)</a:t>
            </a:r>
            <a:br>
              <a:rPr lang="cs-CZ" sz="1800" b="1" dirty="0">
                <a:solidFill>
                  <a:schemeClr val="tx1">
                    <a:lumMod val="85000"/>
                    <a:lumOff val="15000"/>
                  </a:schemeClr>
                </a:solidFill>
              </a:rPr>
            </a:br>
            <a:r>
              <a:rPr lang="cs-CZ" sz="1800" b="1" dirty="0">
                <a:solidFill>
                  <a:schemeClr val="tx1">
                    <a:lumMod val="85000"/>
                    <a:lumOff val="15000"/>
                  </a:schemeClr>
                </a:solidFill>
              </a:rPr>
              <a:t>(N = 55)</a:t>
            </a:r>
            <a:endParaRPr lang="sk-SK" sz="1800" b="1" dirty="0">
              <a:solidFill>
                <a:schemeClr val="tx1">
                  <a:lumMod val="85000"/>
                  <a:lumOff val="15000"/>
                </a:schemeClr>
              </a:solidFill>
            </a:endParaRPr>
          </a:p>
        </p:txBody>
      </p:sp>
      <p:sp>
        <p:nvSpPr>
          <p:cNvPr id="16" name="TextBox 15">
            <a:extLst>
              <a:ext uri="{FF2B5EF4-FFF2-40B4-BE49-F238E27FC236}">
                <a16:creationId xmlns:a16="http://schemas.microsoft.com/office/drawing/2014/main" id="{98B5517F-8FF0-40D3-9CCC-BFBDD33617CE}"/>
              </a:ext>
            </a:extLst>
          </p:cNvPr>
          <p:cNvSpPr txBox="1"/>
          <p:nvPr/>
        </p:nvSpPr>
        <p:spPr>
          <a:xfrm>
            <a:off x="278930" y="1820700"/>
            <a:ext cx="254492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lvl1pPr>
          </a:lstStyle>
          <a:p>
            <a:r>
              <a:rPr lang="cs-CZ" b="1" u="sng" dirty="0">
                <a:solidFill>
                  <a:schemeClr val="tx1">
                    <a:lumMod val="85000"/>
                    <a:lumOff val="15000"/>
                  </a:schemeClr>
                </a:solidFill>
              </a:rPr>
              <a:t>Tři skupiny účastníků studie</a:t>
            </a:r>
            <a:br>
              <a:rPr lang="cs-CZ" dirty="0">
                <a:solidFill>
                  <a:schemeClr val="tx1">
                    <a:lumMod val="85000"/>
                    <a:lumOff val="15000"/>
                  </a:schemeClr>
                </a:solidFill>
              </a:rPr>
            </a:br>
            <a:r>
              <a:rPr lang="cs-CZ" dirty="0">
                <a:solidFill>
                  <a:schemeClr val="tx1">
                    <a:lumMod val="85000"/>
                    <a:lumOff val="15000"/>
                  </a:schemeClr>
                </a:solidFill>
              </a:rPr>
              <a:t>(18 – 35 let,</a:t>
            </a:r>
            <a:br>
              <a:rPr lang="cs-CZ" dirty="0">
                <a:solidFill>
                  <a:schemeClr val="tx1">
                    <a:lumMod val="85000"/>
                    <a:lumOff val="15000"/>
                  </a:schemeClr>
                </a:solidFill>
              </a:rPr>
            </a:br>
            <a:r>
              <a:rPr lang="cs-CZ" dirty="0">
                <a:solidFill>
                  <a:schemeClr val="tx1">
                    <a:lumMod val="85000"/>
                    <a:lumOff val="15000"/>
                  </a:schemeClr>
                </a:solidFill>
              </a:rPr>
              <a:t>muži,</a:t>
            </a:r>
            <a:br>
              <a:rPr lang="cs-CZ" dirty="0">
                <a:solidFill>
                  <a:schemeClr val="tx1">
                    <a:lumMod val="85000"/>
                    <a:lumOff val="15000"/>
                  </a:schemeClr>
                </a:solidFill>
              </a:rPr>
            </a:br>
            <a:r>
              <a:rPr lang="cs-CZ" dirty="0">
                <a:solidFill>
                  <a:schemeClr val="tx1">
                    <a:lumMod val="85000"/>
                    <a:lumOff val="15000"/>
                  </a:schemeClr>
                </a:solidFill>
              </a:rPr>
              <a:t>nekuřáci):</a:t>
            </a:r>
            <a:endParaRPr lang="sk-SK" dirty="0">
              <a:solidFill>
                <a:schemeClr val="tx1">
                  <a:lumMod val="85000"/>
                  <a:lumOff val="15000"/>
                </a:schemeClr>
              </a:solidFill>
            </a:endParaRPr>
          </a:p>
        </p:txBody>
      </p:sp>
      <p:sp>
        <p:nvSpPr>
          <p:cNvPr id="19" name="TextBox 18">
            <a:extLst>
              <a:ext uri="{FF2B5EF4-FFF2-40B4-BE49-F238E27FC236}">
                <a16:creationId xmlns:a16="http://schemas.microsoft.com/office/drawing/2014/main" id="{82AB2F83-CF16-8869-26CF-400B2A086002}"/>
              </a:ext>
            </a:extLst>
          </p:cNvPr>
          <p:cNvSpPr txBox="1"/>
          <p:nvPr/>
        </p:nvSpPr>
        <p:spPr>
          <a:xfrm>
            <a:off x="6421164" y="323288"/>
            <a:ext cx="523961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800"/>
            </a:lvl1pPr>
          </a:lstStyle>
          <a:p>
            <a:r>
              <a:rPr lang="cs-CZ" dirty="0">
                <a:solidFill>
                  <a:schemeClr val="tx1">
                    <a:lumMod val="85000"/>
                    <a:lumOff val="15000"/>
                  </a:schemeClr>
                </a:solidFill>
              </a:rPr>
              <a:t>Nábor a odběry vzorků: JAN 2019 – JUL 2020</a:t>
            </a:r>
            <a:br>
              <a:rPr lang="cs-CZ" dirty="0">
                <a:solidFill>
                  <a:schemeClr val="tx1">
                    <a:lumMod val="85000"/>
                    <a:lumOff val="15000"/>
                  </a:schemeClr>
                </a:solidFill>
              </a:rPr>
            </a:br>
            <a:r>
              <a:rPr lang="cs-CZ" dirty="0">
                <a:solidFill>
                  <a:schemeClr val="tx1">
                    <a:lumMod val="85000"/>
                    <a:lumOff val="15000"/>
                  </a:schemeClr>
                </a:solidFill>
              </a:rPr>
              <a:t>Analýzy vzorků, analýzy dat: 2019 - současnost </a:t>
            </a:r>
            <a:endParaRPr lang="sk-SK" dirty="0">
              <a:solidFill>
                <a:schemeClr val="tx1">
                  <a:lumMod val="85000"/>
                  <a:lumOff val="15000"/>
                </a:schemeClr>
              </a:solidFill>
            </a:endParaRPr>
          </a:p>
        </p:txBody>
      </p:sp>
      <p:sp>
        <p:nvSpPr>
          <p:cNvPr id="20" name="TextovéPole 16">
            <a:extLst>
              <a:ext uri="{FF2B5EF4-FFF2-40B4-BE49-F238E27FC236}">
                <a16:creationId xmlns:a16="http://schemas.microsoft.com/office/drawing/2014/main" id="{56A669B0-D61A-84C9-1725-1764EB1E7411}"/>
              </a:ext>
            </a:extLst>
          </p:cNvPr>
          <p:cNvSpPr txBox="1"/>
          <p:nvPr/>
        </p:nvSpPr>
        <p:spPr>
          <a:xfrm>
            <a:off x="6421164" y="4476007"/>
            <a:ext cx="5012021" cy="1569660"/>
          </a:xfrm>
          <a:prstGeom prst="rect">
            <a:avLst/>
          </a:prstGeom>
          <a:noFill/>
        </p:spPr>
        <p:txBody>
          <a:bodyPr wrap="square" rtlCol="0">
            <a:spAutoFit/>
          </a:bodyPr>
          <a:lstStyle/>
          <a:p>
            <a:r>
              <a:rPr lang="cs-CZ" sz="1200" b="1" dirty="0" err="1">
                <a:solidFill>
                  <a:schemeClr val="tx2"/>
                </a:solidFill>
                <a:latin typeface="+mj-lt"/>
              </a:rPr>
              <a:t>Biomarkers</a:t>
            </a:r>
            <a:r>
              <a:rPr lang="cs-CZ" sz="1200" b="1" dirty="0">
                <a:solidFill>
                  <a:schemeClr val="tx2"/>
                </a:solidFill>
                <a:latin typeface="+mj-lt"/>
              </a:rPr>
              <a:t>/</a:t>
            </a:r>
            <a:r>
              <a:rPr lang="cs-CZ" sz="1200" b="1" dirty="0" err="1">
                <a:solidFill>
                  <a:schemeClr val="tx2"/>
                </a:solidFill>
                <a:latin typeface="+mj-lt"/>
              </a:rPr>
              <a:t>methods</a:t>
            </a:r>
            <a:r>
              <a:rPr lang="cs-CZ" sz="1200" b="1" dirty="0">
                <a:solidFill>
                  <a:schemeClr val="tx2"/>
                </a:solidFill>
                <a:latin typeface="+mj-lt"/>
              </a:rPr>
              <a:t>:</a:t>
            </a:r>
          </a:p>
          <a:p>
            <a:endParaRPr lang="cs-CZ" sz="1200" dirty="0">
              <a:solidFill>
                <a:schemeClr val="tx2"/>
              </a:solidFill>
              <a:latin typeface="+mj-lt"/>
            </a:endParaRPr>
          </a:p>
          <a:p>
            <a:pPr marL="285750" indent="-285750">
              <a:buFont typeface="Wingdings" panose="05000000000000000000" pitchFamily="2" charset="2"/>
              <a:buChar char="§"/>
            </a:pPr>
            <a:r>
              <a:rPr lang="cs-CZ" sz="1200" dirty="0">
                <a:solidFill>
                  <a:schemeClr val="tx2"/>
                </a:solidFill>
                <a:latin typeface="+mj-lt"/>
              </a:rPr>
              <a:t>PFAS, </a:t>
            </a:r>
            <a:r>
              <a:rPr lang="cs-CZ" sz="1200" dirty="0" err="1">
                <a:solidFill>
                  <a:schemeClr val="tx2"/>
                </a:solidFill>
                <a:latin typeface="+mj-lt"/>
              </a:rPr>
              <a:t>flame</a:t>
            </a:r>
            <a:r>
              <a:rPr lang="cs-CZ" sz="1200" dirty="0">
                <a:solidFill>
                  <a:schemeClr val="tx2"/>
                </a:solidFill>
                <a:latin typeface="+mj-lt"/>
              </a:rPr>
              <a:t> </a:t>
            </a:r>
            <a:r>
              <a:rPr lang="cs-CZ" sz="1200" dirty="0" err="1">
                <a:solidFill>
                  <a:schemeClr val="tx2"/>
                </a:solidFill>
                <a:latin typeface="+mj-lt"/>
              </a:rPr>
              <a:t>retardants</a:t>
            </a:r>
            <a:r>
              <a:rPr lang="cs-CZ" sz="1200" dirty="0">
                <a:solidFill>
                  <a:schemeClr val="tx2"/>
                </a:solidFill>
                <a:latin typeface="+mj-lt"/>
              </a:rPr>
              <a:t> in </a:t>
            </a:r>
            <a:r>
              <a:rPr lang="cs-CZ" sz="1200" dirty="0" err="1">
                <a:solidFill>
                  <a:schemeClr val="tx2"/>
                </a:solidFill>
                <a:latin typeface="+mj-lt"/>
              </a:rPr>
              <a:t>blood</a:t>
            </a:r>
            <a:r>
              <a:rPr lang="cs-CZ" sz="1200" dirty="0">
                <a:solidFill>
                  <a:schemeClr val="tx2"/>
                </a:solidFill>
                <a:latin typeface="+mj-lt"/>
              </a:rPr>
              <a:t> </a:t>
            </a:r>
            <a:r>
              <a:rPr lang="cs-CZ" sz="1200" dirty="0" err="1">
                <a:solidFill>
                  <a:schemeClr val="tx2"/>
                </a:solidFill>
                <a:latin typeface="+mj-lt"/>
              </a:rPr>
              <a:t>serum</a:t>
            </a:r>
            <a:r>
              <a:rPr lang="cs-CZ" sz="1200" dirty="0">
                <a:solidFill>
                  <a:schemeClr val="tx2"/>
                </a:solidFill>
                <a:latin typeface="+mj-lt"/>
              </a:rPr>
              <a:t>, OH-PAHS in urine, </a:t>
            </a:r>
            <a:r>
              <a:rPr lang="cs-CZ" sz="1200" dirty="0" err="1">
                <a:solidFill>
                  <a:schemeClr val="tx2"/>
                </a:solidFill>
                <a:latin typeface="+mj-lt"/>
              </a:rPr>
              <a:t>biochemical</a:t>
            </a:r>
            <a:r>
              <a:rPr lang="cs-CZ" sz="1200" dirty="0">
                <a:solidFill>
                  <a:schemeClr val="tx2"/>
                </a:solidFill>
                <a:latin typeface="+mj-lt"/>
              </a:rPr>
              <a:t> </a:t>
            </a:r>
            <a:r>
              <a:rPr lang="cs-CZ" sz="1200" dirty="0" err="1">
                <a:solidFill>
                  <a:schemeClr val="tx2"/>
                </a:solidFill>
                <a:latin typeface="+mj-lt"/>
              </a:rPr>
              <a:t>markers</a:t>
            </a:r>
            <a:r>
              <a:rPr lang="cs-CZ" sz="1200" dirty="0">
                <a:solidFill>
                  <a:schemeClr val="tx2"/>
                </a:solidFill>
                <a:latin typeface="+mj-lt"/>
              </a:rPr>
              <a:t> in </a:t>
            </a:r>
            <a:r>
              <a:rPr lang="cs-CZ" sz="1200" dirty="0" err="1">
                <a:solidFill>
                  <a:schemeClr val="tx2"/>
                </a:solidFill>
                <a:latin typeface="+mj-lt"/>
              </a:rPr>
              <a:t>blood</a:t>
            </a:r>
            <a:r>
              <a:rPr lang="cs-CZ" sz="1200" dirty="0">
                <a:solidFill>
                  <a:schemeClr val="tx2"/>
                </a:solidFill>
                <a:latin typeface="+mj-lt"/>
              </a:rPr>
              <a:t> and urine</a:t>
            </a:r>
          </a:p>
          <a:p>
            <a:pPr marL="285750" indent="-285750">
              <a:buFont typeface="Wingdings" panose="05000000000000000000" pitchFamily="2" charset="2"/>
              <a:buChar char="§"/>
            </a:pPr>
            <a:r>
              <a:rPr lang="cs-CZ" sz="1200" dirty="0">
                <a:solidFill>
                  <a:schemeClr val="tx2"/>
                </a:solidFill>
                <a:latin typeface="+mj-lt"/>
              </a:rPr>
              <a:t>DNA </a:t>
            </a:r>
            <a:r>
              <a:rPr lang="cs-CZ" sz="1200" dirty="0" err="1">
                <a:solidFill>
                  <a:schemeClr val="tx2"/>
                </a:solidFill>
                <a:latin typeface="+mj-lt"/>
              </a:rPr>
              <a:t>damage</a:t>
            </a:r>
            <a:r>
              <a:rPr lang="cs-CZ" sz="1200" dirty="0">
                <a:solidFill>
                  <a:schemeClr val="tx2"/>
                </a:solidFill>
                <a:latin typeface="+mj-lt"/>
              </a:rPr>
              <a:t>, DNA </a:t>
            </a:r>
            <a:r>
              <a:rPr lang="cs-CZ" sz="1200" dirty="0" err="1">
                <a:solidFill>
                  <a:schemeClr val="tx2"/>
                </a:solidFill>
                <a:latin typeface="+mj-lt"/>
              </a:rPr>
              <a:t>methylation</a:t>
            </a:r>
            <a:r>
              <a:rPr lang="cs-CZ" sz="1200" dirty="0">
                <a:solidFill>
                  <a:schemeClr val="tx2"/>
                </a:solidFill>
                <a:latin typeface="+mj-lt"/>
              </a:rPr>
              <a:t>, </a:t>
            </a:r>
            <a:r>
              <a:rPr lang="cs-CZ" sz="1200" dirty="0" err="1">
                <a:solidFill>
                  <a:schemeClr val="tx2"/>
                </a:solidFill>
                <a:latin typeface="+mj-lt"/>
              </a:rPr>
              <a:t>oxidated</a:t>
            </a:r>
            <a:r>
              <a:rPr lang="cs-CZ" sz="1200" dirty="0">
                <a:solidFill>
                  <a:schemeClr val="tx2"/>
                </a:solidFill>
                <a:latin typeface="+mj-lt"/>
              </a:rPr>
              <a:t> </a:t>
            </a:r>
            <a:r>
              <a:rPr lang="cs-CZ" sz="1200" dirty="0" err="1">
                <a:solidFill>
                  <a:schemeClr val="tx2"/>
                </a:solidFill>
                <a:latin typeface="+mj-lt"/>
              </a:rPr>
              <a:t>bases</a:t>
            </a:r>
            <a:r>
              <a:rPr lang="cs-CZ" sz="1200" dirty="0">
                <a:solidFill>
                  <a:schemeClr val="tx2"/>
                </a:solidFill>
                <a:latin typeface="+mj-lt"/>
              </a:rPr>
              <a:t>, </a:t>
            </a:r>
            <a:br>
              <a:rPr lang="cs-CZ" sz="1200" dirty="0">
                <a:solidFill>
                  <a:schemeClr val="tx2"/>
                </a:solidFill>
                <a:latin typeface="+mj-lt"/>
              </a:rPr>
            </a:br>
            <a:r>
              <a:rPr lang="cs-CZ" sz="1200" dirty="0">
                <a:solidFill>
                  <a:schemeClr val="tx2"/>
                </a:solidFill>
                <a:latin typeface="+mj-lt"/>
              </a:rPr>
              <a:t>antioxidant </a:t>
            </a:r>
            <a:r>
              <a:rPr lang="cs-CZ" sz="1200" dirty="0" err="1">
                <a:solidFill>
                  <a:schemeClr val="tx2"/>
                </a:solidFill>
                <a:latin typeface="+mj-lt"/>
              </a:rPr>
              <a:t>enzymes</a:t>
            </a:r>
            <a:r>
              <a:rPr lang="cs-CZ" sz="1200" dirty="0">
                <a:solidFill>
                  <a:schemeClr val="tx2"/>
                </a:solidFill>
                <a:latin typeface="+mj-lt"/>
              </a:rPr>
              <a:t> </a:t>
            </a:r>
            <a:r>
              <a:rPr lang="cs-CZ" sz="1200" dirty="0" err="1">
                <a:solidFill>
                  <a:schemeClr val="tx2"/>
                </a:solidFill>
                <a:latin typeface="+mj-lt"/>
              </a:rPr>
              <a:t>activities</a:t>
            </a:r>
            <a:endParaRPr lang="cs-CZ" sz="1200" dirty="0">
              <a:solidFill>
                <a:schemeClr val="tx2"/>
              </a:solidFill>
              <a:latin typeface="+mj-lt"/>
            </a:endParaRPr>
          </a:p>
          <a:p>
            <a:pPr marL="285750" indent="-285750">
              <a:buFont typeface="Wingdings" panose="05000000000000000000" pitchFamily="2" charset="2"/>
              <a:buChar char="§"/>
            </a:pPr>
            <a:r>
              <a:rPr lang="cs-CZ" sz="1200" dirty="0" err="1">
                <a:solidFill>
                  <a:schemeClr val="tx2"/>
                </a:solidFill>
                <a:latin typeface="+mj-lt"/>
              </a:rPr>
              <a:t>Exposure</a:t>
            </a:r>
            <a:r>
              <a:rPr lang="cs-CZ" sz="1200" dirty="0">
                <a:solidFill>
                  <a:schemeClr val="tx2"/>
                </a:solidFill>
                <a:latin typeface="+mj-lt"/>
              </a:rPr>
              <a:t> </a:t>
            </a:r>
            <a:r>
              <a:rPr lang="cs-CZ" sz="1200" dirty="0" err="1">
                <a:solidFill>
                  <a:schemeClr val="tx2"/>
                </a:solidFill>
                <a:latin typeface="+mj-lt"/>
              </a:rPr>
              <a:t>questionnaires</a:t>
            </a:r>
            <a:endParaRPr lang="cs-CZ" sz="1200" dirty="0">
              <a:solidFill>
                <a:schemeClr val="tx2"/>
              </a:solidFill>
              <a:latin typeface="+mj-lt"/>
            </a:endParaRPr>
          </a:p>
          <a:p>
            <a:pPr marL="285750" indent="-285750">
              <a:buFont typeface="Wingdings" panose="05000000000000000000" pitchFamily="2" charset="2"/>
              <a:buChar char="§"/>
            </a:pPr>
            <a:r>
              <a:rPr lang="cs-CZ" sz="1200" dirty="0">
                <a:solidFill>
                  <a:schemeClr val="tx2"/>
                </a:solidFill>
                <a:latin typeface="+mj-lt"/>
              </a:rPr>
              <a:t>DEXA, W170, </a:t>
            </a:r>
            <a:r>
              <a:rPr lang="cs-CZ" sz="1200" dirty="0" err="1">
                <a:solidFill>
                  <a:schemeClr val="tx2"/>
                </a:solidFill>
                <a:latin typeface="+mj-lt"/>
              </a:rPr>
              <a:t>tests</a:t>
            </a:r>
            <a:r>
              <a:rPr lang="cs-CZ" sz="1200" dirty="0">
                <a:solidFill>
                  <a:schemeClr val="tx2"/>
                </a:solidFill>
                <a:latin typeface="+mj-lt"/>
              </a:rPr>
              <a:t> </a:t>
            </a:r>
            <a:r>
              <a:rPr lang="cs-CZ" sz="1200" dirty="0" err="1">
                <a:solidFill>
                  <a:schemeClr val="tx2"/>
                </a:solidFill>
                <a:latin typeface="+mj-lt"/>
              </a:rPr>
              <a:t>of</a:t>
            </a:r>
            <a:r>
              <a:rPr lang="cs-CZ" sz="1200" dirty="0">
                <a:solidFill>
                  <a:schemeClr val="tx2"/>
                </a:solidFill>
                <a:latin typeface="+mj-lt"/>
              </a:rPr>
              <a:t> </a:t>
            </a:r>
            <a:r>
              <a:rPr lang="cs-CZ" sz="1200" dirty="0" err="1">
                <a:solidFill>
                  <a:schemeClr val="tx2"/>
                </a:solidFill>
                <a:latin typeface="+mj-lt"/>
              </a:rPr>
              <a:t>physical</a:t>
            </a:r>
            <a:r>
              <a:rPr lang="cs-CZ" sz="1200" dirty="0">
                <a:solidFill>
                  <a:schemeClr val="tx2"/>
                </a:solidFill>
                <a:latin typeface="+mj-lt"/>
              </a:rPr>
              <a:t> </a:t>
            </a:r>
            <a:r>
              <a:rPr lang="cs-CZ" sz="1200" dirty="0" err="1">
                <a:solidFill>
                  <a:schemeClr val="tx2"/>
                </a:solidFill>
                <a:latin typeface="+mj-lt"/>
              </a:rPr>
              <a:t>condition</a:t>
            </a:r>
            <a:endParaRPr lang="cs-CZ" sz="1200" dirty="0">
              <a:solidFill>
                <a:schemeClr val="tx2"/>
              </a:solidFill>
              <a:latin typeface="+mj-lt"/>
            </a:endParaRPr>
          </a:p>
        </p:txBody>
      </p:sp>
    </p:spTree>
    <p:extLst>
      <p:ext uri="{BB962C8B-B14F-4D97-AF65-F5344CB8AC3E}">
        <p14:creationId xmlns:p14="http://schemas.microsoft.com/office/powerpoint/2010/main" val="8888307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00EDD-E175-1784-773B-6B3C50BC4E77}"/>
              </a:ext>
            </a:extLst>
          </p:cNvPr>
          <p:cNvSpPr>
            <a:spLocks noGrp="1"/>
          </p:cNvSpPr>
          <p:nvPr>
            <p:ph type="body" sz="half" idx="1"/>
          </p:nvPr>
        </p:nvSpPr>
        <p:spPr>
          <a:xfrm>
            <a:off x="999507" y="2689197"/>
            <a:ext cx="5828013" cy="1532210"/>
          </a:xfrm>
        </p:spPr>
        <p:txBody>
          <a:bodyPr>
            <a:noAutofit/>
          </a:bodyPr>
          <a:lstStyle/>
          <a:p>
            <a:pPr>
              <a:lnSpc>
                <a:spcPct val="100000"/>
              </a:lnSpc>
              <a:buFont typeface="Arial" panose="020B0604020202020204" pitchFamily="34" charset="0"/>
              <a:buChar char="•"/>
            </a:pPr>
            <a:r>
              <a:rPr lang="cs-CZ" sz="1600" dirty="0"/>
              <a:t>Hladiny 12 PFAS v séru hasičů</a:t>
            </a:r>
          </a:p>
          <a:p>
            <a:pPr>
              <a:lnSpc>
                <a:spcPct val="100000"/>
              </a:lnSpc>
              <a:buFont typeface="Arial" panose="020B0604020202020204" pitchFamily="34" charset="0"/>
              <a:buChar char="•"/>
            </a:pPr>
            <a:r>
              <a:rPr lang="cs-CZ" sz="1600" dirty="0"/>
              <a:t>Hladiny  10 OH-PAH (metabolity PAH) v moči hasičů</a:t>
            </a:r>
          </a:p>
          <a:p>
            <a:pPr>
              <a:lnSpc>
                <a:spcPct val="100000"/>
              </a:lnSpc>
              <a:buFont typeface="Arial" panose="020B0604020202020204" pitchFamily="34" charset="0"/>
              <a:buChar char="•"/>
            </a:pPr>
            <a:r>
              <a:rPr lang="cs-CZ" sz="1600" dirty="0"/>
              <a:t>Dotazníky o dalších zdrojech expozice těmto látkám</a:t>
            </a:r>
          </a:p>
          <a:p>
            <a:pPr>
              <a:lnSpc>
                <a:spcPct val="100000"/>
              </a:lnSpc>
              <a:buFont typeface="Arial" panose="020B0604020202020204" pitchFamily="34" charset="0"/>
              <a:buChar char="•"/>
            </a:pPr>
            <a:r>
              <a:rPr lang="cs-CZ" sz="1600" dirty="0"/>
              <a:t>Představení sledované kohorty</a:t>
            </a:r>
          </a:p>
          <a:p>
            <a:pPr marL="0" lvl="2" indent="0">
              <a:lnSpc>
                <a:spcPct val="100000"/>
              </a:lnSpc>
            </a:pPr>
            <a:endParaRPr lang="sk-SK" sz="1600" dirty="0"/>
          </a:p>
        </p:txBody>
      </p:sp>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První výsledky studie CELSPAC - FIREexpo</a:t>
            </a:r>
            <a:endParaRPr lang="sk-SK" dirty="0"/>
          </a:p>
        </p:txBody>
      </p:sp>
      <p:pic>
        <p:nvPicPr>
          <p:cNvPr id="5" name="Picture 4">
            <a:extLst>
              <a:ext uri="{FF2B5EF4-FFF2-40B4-BE49-F238E27FC236}">
                <a16:creationId xmlns:a16="http://schemas.microsoft.com/office/drawing/2014/main" id="{CDBAEE02-85D5-590E-B193-8A2C947DA447}"/>
              </a:ext>
            </a:extLst>
          </p:cNvPr>
          <p:cNvPicPr>
            <a:picLocks noChangeAspect="1"/>
          </p:cNvPicPr>
          <p:nvPr/>
        </p:nvPicPr>
        <p:blipFill>
          <a:blip r:embed="rId3"/>
          <a:stretch>
            <a:fillRect/>
          </a:stretch>
        </p:blipFill>
        <p:spPr>
          <a:xfrm>
            <a:off x="6586308" y="1346767"/>
            <a:ext cx="5218413" cy="3012162"/>
          </a:xfrm>
          <a:prstGeom prst="rect">
            <a:avLst/>
          </a:prstGeom>
        </p:spPr>
      </p:pic>
      <p:pic>
        <p:nvPicPr>
          <p:cNvPr id="7" name="Picture 6" descr="A qr code on a white background&#10;&#10;Description automatically generated with medium confidence">
            <a:extLst>
              <a:ext uri="{FF2B5EF4-FFF2-40B4-BE49-F238E27FC236}">
                <a16:creationId xmlns:a16="http://schemas.microsoft.com/office/drawing/2014/main" id="{3190E03A-C3C6-8B75-DF79-8748C34AC0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5532" y="4358929"/>
            <a:ext cx="1182798" cy="1533300"/>
          </a:xfrm>
          <a:prstGeom prst="rect">
            <a:avLst/>
          </a:prstGeom>
        </p:spPr>
      </p:pic>
      <p:sp>
        <p:nvSpPr>
          <p:cNvPr id="6" name="TextBox 5">
            <a:extLst>
              <a:ext uri="{FF2B5EF4-FFF2-40B4-BE49-F238E27FC236}">
                <a16:creationId xmlns:a16="http://schemas.microsoft.com/office/drawing/2014/main" id="{6448111D-17AA-313F-CF99-93850E317A86}"/>
              </a:ext>
            </a:extLst>
          </p:cNvPr>
          <p:cNvSpPr txBox="1"/>
          <p:nvPr/>
        </p:nvSpPr>
        <p:spPr>
          <a:xfrm>
            <a:off x="1158240" y="6123543"/>
            <a:ext cx="6096000" cy="369332"/>
          </a:xfrm>
          <a:prstGeom prst="rect">
            <a:avLst/>
          </a:prstGeom>
          <a:noFill/>
        </p:spPr>
        <p:txBody>
          <a:bodyPr wrap="square">
            <a:spAutoFit/>
          </a:bodyPr>
          <a:lstStyle/>
          <a:p>
            <a:r>
              <a:rPr lang="sk-SK" b="0" i="0" u="none" strike="noStrike" dirty="0">
                <a:effectLst/>
                <a:latin typeface="ElsevierSans"/>
                <a:hlinkClick r:id="rId5" tooltip="Persistent link using digital object identifier"/>
              </a:rPr>
              <a:t>https://doi.org/10.1016/j.scitotenv.2023.163298</a:t>
            </a:r>
            <a:endParaRPr lang="sk-SK" dirty="0"/>
          </a:p>
        </p:txBody>
      </p:sp>
    </p:spTree>
    <p:extLst>
      <p:ext uri="{BB962C8B-B14F-4D97-AF65-F5344CB8AC3E}">
        <p14:creationId xmlns:p14="http://schemas.microsoft.com/office/powerpoint/2010/main" val="13339596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1FDD-AC02-61C2-667C-E0E855453A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27B25F-A24A-A16F-D5E7-271856A2444E}"/>
              </a:ext>
            </a:extLst>
          </p:cNvPr>
          <p:cNvPicPr>
            <a:picLocks noChangeAspect="1"/>
          </p:cNvPicPr>
          <p:nvPr/>
        </p:nvPicPr>
        <p:blipFill>
          <a:blip r:embed="rId2"/>
          <a:stretch>
            <a:fillRect/>
          </a:stretch>
        </p:blipFill>
        <p:spPr>
          <a:xfrm>
            <a:off x="482478" y="666483"/>
            <a:ext cx="7366122" cy="5823218"/>
          </a:xfrm>
          <a:prstGeom prst="rect">
            <a:avLst/>
          </a:prstGeom>
        </p:spPr>
      </p:pic>
      <p:sp>
        <p:nvSpPr>
          <p:cNvPr id="2" name="Rectangle 1">
            <a:extLst>
              <a:ext uri="{FF2B5EF4-FFF2-40B4-BE49-F238E27FC236}">
                <a16:creationId xmlns:a16="http://schemas.microsoft.com/office/drawing/2014/main" id="{D0F31A40-2D2D-D22D-F0A8-80E27EF4D0FC}"/>
              </a:ext>
            </a:extLst>
          </p:cNvPr>
          <p:cNvSpPr/>
          <p:nvPr/>
        </p:nvSpPr>
        <p:spPr>
          <a:xfrm>
            <a:off x="3327400" y="419100"/>
            <a:ext cx="1866900" cy="1143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TextBox 3">
            <a:extLst>
              <a:ext uri="{FF2B5EF4-FFF2-40B4-BE49-F238E27FC236}">
                <a16:creationId xmlns:a16="http://schemas.microsoft.com/office/drawing/2014/main" id="{7C166F18-F854-6814-F5E6-8935D1D26708}"/>
              </a:ext>
            </a:extLst>
          </p:cNvPr>
          <p:cNvSpPr txBox="1"/>
          <p:nvPr/>
        </p:nvSpPr>
        <p:spPr>
          <a:xfrm>
            <a:off x="7262192" y="419100"/>
            <a:ext cx="4447330" cy="3046988"/>
          </a:xfrm>
          <a:prstGeom prst="rect">
            <a:avLst/>
          </a:prstGeom>
          <a:noFill/>
        </p:spPr>
        <p:txBody>
          <a:bodyPr wrap="square" rtlCol="0">
            <a:spAutoFit/>
          </a:bodyPr>
          <a:lstStyle/>
          <a:p>
            <a:r>
              <a:rPr lang="cs-CZ" sz="2400" b="1" dirty="0"/>
              <a:t>(Environmental) Risk assessment: </a:t>
            </a:r>
            <a:r>
              <a:rPr lang="cs-CZ" sz="2400" dirty="0"/>
              <a:t>The process of making a quantitative estimate of the human health risks resulting from the release or potential release of contaminants to the environment. (Fjeld et al.)</a:t>
            </a:r>
            <a:endParaRPr lang="sk-SK" sz="2400" dirty="0"/>
          </a:p>
        </p:txBody>
      </p:sp>
      <p:cxnSp>
        <p:nvCxnSpPr>
          <p:cNvPr id="6" name="Straight Arrow Connector 5">
            <a:extLst>
              <a:ext uri="{FF2B5EF4-FFF2-40B4-BE49-F238E27FC236}">
                <a16:creationId xmlns:a16="http://schemas.microsoft.com/office/drawing/2014/main" id="{46C36333-373B-1783-A40A-F36560F7FE47}"/>
              </a:ext>
            </a:extLst>
          </p:cNvPr>
          <p:cNvCxnSpPr/>
          <p:nvPr/>
        </p:nvCxnSpPr>
        <p:spPr>
          <a:xfrm>
            <a:off x="5410200" y="666483"/>
            <a:ext cx="16510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007D50A-2F6E-6E7E-13C0-116684C7D5FB}"/>
              </a:ext>
            </a:extLst>
          </p:cNvPr>
          <p:cNvSpPr txBox="1"/>
          <p:nvPr/>
        </p:nvSpPr>
        <p:spPr>
          <a:xfrm>
            <a:off x="4523426" y="6489701"/>
            <a:ext cx="7668574" cy="369332"/>
          </a:xfrm>
          <a:prstGeom prst="rect">
            <a:avLst/>
          </a:prstGeom>
          <a:noFill/>
        </p:spPr>
        <p:txBody>
          <a:bodyPr wrap="none" rtlCol="0">
            <a:spAutoFit/>
          </a:bodyPr>
          <a:lstStyle/>
          <a:p>
            <a:r>
              <a:rPr lang="cs-CZ" dirty="0"/>
              <a:t>Fjeld et al. 2007: Quantitative environmental risk analysis for human health.  </a:t>
            </a:r>
            <a:endParaRPr lang="sk-SK" dirty="0"/>
          </a:p>
        </p:txBody>
      </p:sp>
    </p:spTree>
    <p:extLst>
      <p:ext uri="{BB962C8B-B14F-4D97-AF65-F5344CB8AC3E}">
        <p14:creationId xmlns:p14="http://schemas.microsoft.com/office/powerpoint/2010/main" val="1539824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Hladiny PFAS v krevním séru</a:t>
            </a:r>
            <a:endParaRPr lang="sk-SK" dirty="0"/>
          </a:p>
        </p:txBody>
      </p:sp>
      <p:pic>
        <p:nvPicPr>
          <p:cNvPr id="8" name="Picture 7" descr="A picture containing text, diagram, line, parallel&#10;&#10;Description automatically generated">
            <a:extLst>
              <a:ext uri="{FF2B5EF4-FFF2-40B4-BE49-F238E27FC236}">
                <a16:creationId xmlns:a16="http://schemas.microsoft.com/office/drawing/2014/main" id="{57A0F7CA-751F-A415-89DF-A247C69CE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99" y="1366141"/>
            <a:ext cx="7736440" cy="4351748"/>
          </a:xfrm>
          <a:prstGeom prst="rect">
            <a:avLst/>
          </a:prstGeom>
        </p:spPr>
      </p:pic>
      <p:sp>
        <p:nvSpPr>
          <p:cNvPr id="4" name="Text Placeholder 3">
            <a:extLst>
              <a:ext uri="{FF2B5EF4-FFF2-40B4-BE49-F238E27FC236}">
                <a16:creationId xmlns:a16="http://schemas.microsoft.com/office/drawing/2014/main" id="{32B6A5CA-58B8-0799-EB36-09733D91A4C3}"/>
              </a:ext>
            </a:extLst>
          </p:cNvPr>
          <p:cNvSpPr>
            <a:spLocks noGrp="1"/>
          </p:cNvSpPr>
          <p:nvPr>
            <p:ph type="body" sz="quarter" idx="1"/>
          </p:nvPr>
        </p:nvSpPr>
        <p:spPr/>
        <p:txBody>
          <a:bodyPr>
            <a:normAutofit fontScale="25000" lnSpcReduction="20000"/>
          </a:bodyPr>
          <a:lstStyle/>
          <a:p>
            <a:endParaRPr lang="sk-SK"/>
          </a:p>
        </p:txBody>
      </p:sp>
      <p:sp>
        <p:nvSpPr>
          <p:cNvPr id="5" name="Text Placeholder 1">
            <a:extLst>
              <a:ext uri="{FF2B5EF4-FFF2-40B4-BE49-F238E27FC236}">
                <a16:creationId xmlns:a16="http://schemas.microsoft.com/office/drawing/2014/main" id="{2828DD12-1F1C-7061-A9AC-F577608F038D}"/>
              </a:ext>
            </a:extLst>
          </p:cNvPr>
          <p:cNvSpPr txBox="1">
            <a:spLocks/>
          </p:cNvSpPr>
          <p:nvPr/>
        </p:nvSpPr>
        <p:spPr>
          <a:xfrm>
            <a:off x="8562658" y="1593659"/>
            <a:ext cx="3170430" cy="38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r>
              <a:rPr lang="cs-CZ" sz="1600" b="1" dirty="0">
                <a:solidFill>
                  <a:schemeClr val="accent1"/>
                </a:solidFill>
              </a:rPr>
              <a:t>PFAS:</a:t>
            </a:r>
          </a:p>
          <a:p>
            <a:pPr marL="285750" indent="-285750">
              <a:buFont typeface="Arial" panose="020B0604020202020204" pitchFamily="34" charset="0"/>
              <a:buChar char="•"/>
            </a:pPr>
            <a:r>
              <a:rPr lang="sk-SK" sz="1600" dirty="0"/>
              <a:t>Používají se v hasicích pěnách (class B), oblečení s membránou např.. GoreTex , včetně ochranného oblečení a prostředků hasičů</a:t>
            </a:r>
          </a:p>
          <a:p>
            <a:pPr marL="285750" indent="-285750" hangingPunct="1">
              <a:buFont typeface="Arial" panose="020B0604020202020204" pitchFamily="34" charset="0"/>
              <a:buChar char="•"/>
            </a:pPr>
            <a:r>
              <a:rPr lang="sk-SK" sz="1600" dirty="0"/>
              <a:t>Zahraničné studie poukazují na zvýšené koncentrace PFAS v séru hasičů</a:t>
            </a:r>
          </a:p>
          <a:p>
            <a:pPr marL="285750" indent="-285750" hangingPunct="1">
              <a:buFont typeface="Arial" panose="020B0604020202020204" pitchFamily="34" charset="0"/>
              <a:buChar char="•"/>
            </a:pPr>
            <a:r>
              <a:rPr lang="sk-SK" sz="1600" dirty="0"/>
              <a:t>Expozice PFAS byla ve studiích asociována se sníženou plodností, neurotoxicitou, rakovinou, porucha homeostázy lipidů a thyroidních hormonů, hepatotoxicitou, kardiovaskulárními onemocněními, behaviorálními a kognitivními poruchami</a:t>
            </a:r>
          </a:p>
        </p:txBody>
      </p:sp>
    </p:spTree>
    <p:extLst>
      <p:ext uri="{BB962C8B-B14F-4D97-AF65-F5344CB8AC3E}">
        <p14:creationId xmlns:p14="http://schemas.microsoft.com/office/powerpoint/2010/main" val="140657522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Hladiny PFAS v krevním séru</a:t>
            </a:r>
            <a:endParaRPr lang="sk-SK" dirty="0"/>
          </a:p>
        </p:txBody>
      </p:sp>
      <p:pic>
        <p:nvPicPr>
          <p:cNvPr id="8" name="Picture 7" descr="A picture containing text, diagram, line, parallel&#10;&#10;Description automatically generated">
            <a:extLst>
              <a:ext uri="{FF2B5EF4-FFF2-40B4-BE49-F238E27FC236}">
                <a16:creationId xmlns:a16="http://schemas.microsoft.com/office/drawing/2014/main" id="{57A0F7CA-751F-A415-89DF-A247C69CE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999" y="1366141"/>
            <a:ext cx="7736440" cy="4351748"/>
          </a:xfrm>
          <a:prstGeom prst="rect">
            <a:avLst/>
          </a:prstGeom>
        </p:spPr>
      </p:pic>
      <p:sp>
        <p:nvSpPr>
          <p:cNvPr id="2" name="Rectangle 1">
            <a:extLst>
              <a:ext uri="{FF2B5EF4-FFF2-40B4-BE49-F238E27FC236}">
                <a16:creationId xmlns:a16="http://schemas.microsoft.com/office/drawing/2014/main" id="{C96A1729-9552-395B-5F0E-C0FA5A423F59}"/>
              </a:ext>
            </a:extLst>
          </p:cNvPr>
          <p:cNvSpPr/>
          <p:nvPr/>
        </p:nvSpPr>
        <p:spPr>
          <a:xfrm>
            <a:off x="1273996" y="2198670"/>
            <a:ext cx="945222" cy="2609636"/>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k-SK" sz="2400" b="0" i="0" u="none" strike="noStrike" cap="none" spc="0" normalizeH="0" baseline="0">
              <a:ln>
                <a:noFill/>
              </a:ln>
              <a:solidFill>
                <a:srgbClr val="000000"/>
              </a:solidFill>
              <a:effectLst/>
              <a:uFillTx/>
              <a:latin typeface="+mn-lt"/>
              <a:ea typeface="+mn-ea"/>
              <a:cs typeface="+mn-cs"/>
              <a:sym typeface="Arial"/>
            </a:endParaRPr>
          </a:p>
        </p:txBody>
      </p:sp>
      <p:sp>
        <p:nvSpPr>
          <p:cNvPr id="4" name="Rectangle 3">
            <a:extLst>
              <a:ext uri="{FF2B5EF4-FFF2-40B4-BE49-F238E27FC236}">
                <a16:creationId xmlns:a16="http://schemas.microsoft.com/office/drawing/2014/main" id="{99FDF38E-749F-88E6-C5B2-ADA3770E8929}"/>
              </a:ext>
            </a:extLst>
          </p:cNvPr>
          <p:cNvSpPr/>
          <p:nvPr/>
        </p:nvSpPr>
        <p:spPr>
          <a:xfrm>
            <a:off x="2605404" y="2198670"/>
            <a:ext cx="1452888" cy="2609636"/>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k-SK" sz="2400" b="0" i="0" u="none" strike="noStrike" cap="none" spc="0" normalizeH="0" baseline="0">
              <a:ln>
                <a:noFill/>
              </a:ln>
              <a:solidFill>
                <a:srgbClr val="000000"/>
              </a:solidFill>
              <a:effectLst/>
              <a:uFillTx/>
              <a:latin typeface="+mn-lt"/>
              <a:ea typeface="+mn-ea"/>
              <a:cs typeface="+mn-cs"/>
              <a:sym typeface="Arial"/>
            </a:endParaRPr>
          </a:p>
        </p:txBody>
      </p:sp>
      <p:cxnSp>
        <p:nvCxnSpPr>
          <p:cNvPr id="6" name="Straight Arrow Connector 5">
            <a:extLst>
              <a:ext uri="{FF2B5EF4-FFF2-40B4-BE49-F238E27FC236}">
                <a16:creationId xmlns:a16="http://schemas.microsoft.com/office/drawing/2014/main" id="{05AD6BF4-BB29-21F0-1D39-5CC20D76E815}"/>
              </a:ext>
            </a:extLst>
          </p:cNvPr>
          <p:cNvCxnSpPr>
            <a:cxnSpLocks/>
          </p:cNvCxnSpPr>
          <p:nvPr/>
        </p:nvCxnSpPr>
        <p:spPr>
          <a:xfrm>
            <a:off x="2763748" y="1726058"/>
            <a:ext cx="647272" cy="35048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00B564DC-928D-DEFD-AB32-53636DDE5296}"/>
              </a:ext>
            </a:extLst>
          </p:cNvPr>
          <p:cNvCxnSpPr>
            <a:cxnSpLocks/>
          </p:cNvCxnSpPr>
          <p:nvPr/>
        </p:nvCxnSpPr>
        <p:spPr>
          <a:xfrm flipH="1">
            <a:off x="1839074" y="1726058"/>
            <a:ext cx="964914" cy="31250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9C9CFB87-CCC2-3117-DDA0-BEDE24986D4B}"/>
              </a:ext>
            </a:extLst>
          </p:cNvPr>
          <p:cNvSpPr txBox="1"/>
          <p:nvPr/>
        </p:nvSpPr>
        <p:spPr>
          <a:xfrm>
            <a:off x="573244" y="1366637"/>
            <a:ext cx="529087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chemeClr val="accent2"/>
                </a:solidFill>
                <a:effectLst/>
                <a:uFillTx/>
                <a:latin typeface="+mn-lt"/>
                <a:ea typeface="+mn-ea"/>
                <a:cs typeface="+mn-cs"/>
                <a:sym typeface="Arial"/>
              </a:rPr>
              <a:t>Hasiči (profesionálové i nováčci ve všech fázích tréninku)</a:t>
            </a:r>
            <a:endParaRPr kumimoji="0" lang="sk-SK" sz="1600" b="0" i="0" u="none" strike="noStrike" cap="none" spc="0" normalizeH="0" baseline="0" dirty="0">
              <a:ln>
                <a:noFill/>
              </a:ln>
              <a:solidFill>
                <a:schemeClr val="accent2"/>
              </a:solidFill>
              <a:effectLst/>
              <a:uFillTx/>
              <a:latin typeface="+mn-lt"/>
              <a:ea typeface="+mn-ea"/>
              <a:cs typeface="+mn-cs"/>
              <a:sym typeface="Arial"/>
            </a:endParaRPr>
          </a:p>
        </p:txBody>
      </p:sp>
      <p:sp>
        <p:nvSpPr>
          <p:cNvPr id="5" name="Text Placeholder 1">
            <a:extLst>
              <a:ext uri="{FF2B5EF4-FFF2-40B4-BE49-F238E27FC236}">
                <a16:creationId xmlns:a16="http://schemas.microsoft.com/office/drawing/2014/main" id="{50F2FEA4-0C77-16AA-A372-6F314CB48A82}"/>
              </a:ext>
            </a:extLst>
          </p:cNvPr>
          <p:cNvSpPr txBox="1">
            <a:spLocks/>
          </p:cNvSpPr>
          <p:nvPr/>
        </p:nvSpPr>
        <p:spPr>
          <a:xfrm>
            <a:off x="8562658" y="1593659"/>
            <a:ext cx="3170430" cy="38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r>
              <a:rPr lang="cs-CZ" sz="1600" b="1" dirty="0">
                <a:solidFill>
                  <a:schemeClr val="accent1"/>
                </a:solidFill>
              </a:rPr>
              <a:t>PFAS:</a:t>
            </a:r>
          </a:p>
          <a:p>
            <a:pPr marL="285750" indent="-285750">
              <a:buFont typeface="Arial" panose="020B0604020202020204" pitchFamily="34" charset="0"/>
              <a:buChar char="•"/>
            </a:pPr>
            <a:r>
              <a:rPr lang="sk-SK" sz="1600" dirty="0"/>
              <a:t>Používají se v hasicích pěnách (class B), oblečení s membránou např.. GoreTex , včetně ochranného oblečení a prostředků hasičů</a:t>
            </a:r>
          </a:p>
          <a:p>
            <a:pPr marL="285750" indent="-285750" hangingPunct="1">
              <a:buFont typeface="Arial" panose="020B0604020202020204" pitchFamily="34" charset="0"/>
              <a:buChar char="•"/>
            </a:pPr>
            <a:r>
              <a:rPr lang="sk-SK" sz="1600" dirty="0"/>
              <a:t>Zahraničné studie poukazují na zvýšené koncentrace PFAS v séru hasičů</a:t>
            </a:r>
          </a:p>
          <a:p>
            <a:pPr marL="285750" indent="-285750" hangingPunct="1">
              <a:buFont typeface="Arial" panose="020B0604020202020204" pitchFamily="34" charset="0"/>
              <a:buChar char="•"/>
            </a:pPr>
            <a:r>
              <a:rPr lang="sk-SK" sz="1600" dirty="0"/>
              <a:t>Expozice PFAS byla ve studiích asociována se sníženou plodností, neurotoxicitou, rakovinou, porucha homeostázy lipidů a thyroidních hormonů, hepatotoxicitou, kardiovaskulárními onemocněními, behaviorálními a kognitivními poruchami</a:t>
            </a:r>
          </a:p>
        </p:txBody>
      </p:sp>
    </p:spTree>
    <p:extLst>
      <p:ext uri="{BB962C8B-B14F-4D97-AF65-F5344CB8AC3E}">
        <p14:creationId xmlns:p14="http://schemas.microsoft.com/office/powerpoint/2010/main" val="335382740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Hladiny OH-PAH v moči</a:t>
            </a:r>
            <a:endParaRPr lang="sk-SK" dirty="0"/>
          </a:p>
        </p:txBody>
      </p:sp>
      <p:pic>
        <p:nvPicPr>
          <p:cNvPr id="2" name="Picture 1" descr="A picture containing diagram, text, line, plan&#10;&#10;Description automatically generated">
            <a:extLst>
              <a:ext uri="{FF2B5EF4-FFF2-40B4-BE49-F238E27FC236}">
                <a16:creationId xmlns:a16="http://schemas.microsoft.com/office/drawing/2014/main" id="{E78187E9-8A9D-AD9E-4054-A44FA7D11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01" y="1306743"/>
            <a:ext cx="8133708" cy="4575211"/>
          </a:xfrm>
          <a:prstGeom prst="rect">
            <a:avLst/>
          </a:prstGeom>
        </p:spPr>
      </p:pic>
      <p:sp>
        <p:nvSpPr>
          <p:cNvPr id="6" name="Text Placeholder 5">
            <a:extLst>
              <a:ext uri="{FF2B5EF4-FFF2-40B4-BE49-F238E27FC236}">
                <a16:creationId xmlns:a16="http://schemas.microsoft.com/office/drawing/2014/main" id="{C307898B-9035-CD0B-CFA3-5D26E2BD10C5}"/>
              </a:ext>
            </a:extLst>
          </p:cNvPr>
          <p:cNvSpPr>
            <a:spLocks noGrp="1"/>
          </p:cNvSpPr>
          <p:nvPr>
            <p:ph type="body" sz="quarter" idx="1"/>
          </p:nvPr>
        </p:nvSpPr>
        <p:spPr/>
        <p:txBody>
          <a:bodyPr>
            <a:normAutofit fontScale="25000" lnSpcReduction="20000"/>
          </a:bodyPr>
          <a:lstStyle/>
          <a:p>
            <a:endParaRPr lang="sk-SK"/>
          </a:p>
        </p:txBody>
      </p:sp>
      <p:sp>
        <p:nvSpPr>
          <p:cNvPr id="7" name="Text Placeholder 1">
            <a:extLst>
              <a:ext uri="{FF2B5EF4-FFF2-40B4-BE49-F238E27FC236}">
                <a16:creationId xmlns:a16="http://schemas.microsoft.com/office/drawing/2014/main" id="{6FA25E37-7BD3-87C4-21FD-DF293C6D44FA}"/>
              </a:ext>
            </a:extLst>
          </p:cNvPr>
          <p:cNvSpPr txBox="1">
            <a:spLocks/>
          </p:cNvSpPr>
          <p:nvPr/>
        </p:nvSpPr>
        <p:spPr>
          <a:xfrm>
            <a:off x="8562658" y="1593659"/>
            <a:ext cx="3170430" cy="38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r>
              <a:rPr lang="cs-CZ" sz="1600" b="1" dirty="0">
                <a:solidFill>
                  <a:schemeClr val="accent1"/>
                </a:solidFill>
              </a:rPr>
              <a:t>OH-PAHs:</a:t>
            </a:r>
          </a:p>
          <a:p>
            <a:pPr marL="285750" indent="-285750" hangingPunct="1">
              <a:buFont typeface="Arial" panose="020B0604020202020204" pitchFamily="34" charset="0"/>
              <a:buChar char="•"/>
            </a:pPr>
            <a:r>
              <a:rPr lang="sk-SK" sz="1600" dirty="0"/>
              <a:t>Metabolity polycyklických aromatických uhlovodíků (PAH)</a:t>
            </a:r>
          </a:p>
          <a:p>
            <a:pPr marL="285750" indent="-285750" hangingPunct="1">
              <a:buFont typeface="Arial" panose="020B0604020202020204" pitchFamily="34" charset="0"/>
              <a:buChar char="•"/>
            </a:pPr>
            <a:r>
              <a:rPr lang="sk-SK" sz="1600" dirty="0"/>
              <a:t>PAH vznikají při nedokonalém spalování organické hmoty</a:t>
            </a:r>
          </a:p>
          <a:p>
            <a:pPr marL="285750" indent="-285750" hangingPunct="1">
              <a:buFont typeface="Arial" panose="020B0604020202020204" pitchFamily="34" charset="0"/>
              <a:buChar char="•"/>
            </a:pPr>
            <a:r>
              <a:rPr lang="sk-SK" sz="1600" dirty="0"/>
              <a:t>Některé PAH jsou prokázané karcinogeny </a:t>
            </a:r>
          </a:p>
          <a:p>
            <a:pPr marL="285750" indent="-285750" hangingPunct="1">
              <a:buFont typeface="Arial" panose="020B0604020202020204" pitchFamily="34" charset="0"/>
              <a:buChar char="•"/>
            </a:pPr>
            <a:r>
              <a:rPr lang="sk-SK" sz="1600" dirty="0"/>
              <a:t>PAH jsou asociovány i s dašími efekty, např. zvýšený zápal, neorotoxicita, ateroskleróza, neplodnost</a:t>
            </a:r>
          </a:p>
        </p:txBody>
      </p:sp>
    </p:spTree>
    <p:extLst>
      <p:ext uri="{BB962C8B-B14F-4D97-AF65-F5344CB8AC3E}">
        <p14:creationId xmlns:p14="http://schemas.microsoft.com/office/powerpoint/2010/main" val="145996089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Hladiny OH-PAH v moči</a:t>
            </a:r>
            <a:endParaRPr lang="sk-SK" dirty="0"/>
          </a:p>
        </p:txBody>
      </p:sp>
      <p:pic>
        <p:nvPicPr>
          <p:cNvPr id="2" name="Picture 1" descr="A picture containing diagram, text, line, plan&#10;&#10;Description automatically generated">
            <a:extLst>
              <a:ext uri="{FF2B5EF4-FFF2-40B4-BE49-F238E27FC236}">
                <a16:creationId xmlns:a16="http://schemas.microsoft.com/office/drawing/2014/main" id="{E78187E9-8A9D-AD9E-4054-A44FA7D11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01" y="1306743"/>
            <a:ext cx="8133708" cy="4575211"/>
          </a:xfrm>
          <a:prstGeom prst="rect">
            <a:avLst/>
          </a:prstGeom>
        </p:spPr>
      </p:pic>
      <p:sp>
        <p:nvSpPr>
          <p:cNvPr id="5" name="Rectangle 4">
            <a:extLst>
              <a:ext uri="{FF2B5EF4-FFF2-40B4-BE49-F238E27FC236}">
                <a16:creationId xmlns:a16="http://schemas.microsoft.com/office/drawing/2014/main" id="{B533A8BA-2BB1-68A0-FDCD-947FC931ABD7}"/>
              </a:ext>
            </a:extLst>
          </p:cNvPr>
          <p:cNvSpPr/>
          <p:nvPr/>
        </p:nvSpPr>
        <p:spPr>
          <a:xfrm>
            <a:off x="2562727" y="1837722"/>
            <a:ext cx="998796" cy="3158348"/>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k-SK" sz="2400" b="0" i="0" u="none" strike="noStrike" cap="none" spc="0" normalizeH="0" baseline="0">
              <a:ln>
                <a:noFill/>
              </a:ln>
              <a:solidFill>
                <a:srgbClr val="000000"/>
              </a:solidFill>
              <a:effectLst/>
              <a:uFillTx/>
              <a:latin typeface="+mn-lt"/>
              <a:ea typeface="+mn-ea"/>
              <a:cs typeface="+mn-cs"/>
              <a:sym typeface="Arial"/>
            </a:endParaRPr>
          </a:p>
        </p:txBody>
      </p:sp>
      <p:cxnSp>
        <p:nvCxnSpPr>
          <p:cNvPr id="6" name="Straight Arrow Connector 5">
            <a:extLst>
              <a:ext uri="{FF2B5EF4-FFF2-40B4-BE49-F238E27FC236}">
                <a16:creationId xmlns:a16="http://schemas.microsoft.com/office/drawing/2014/main" id="{55D6A193-978E-119C-165A-AC5C467F285D}"/>
              </a:ext>
            </a:extLst>
          </p:cNvPr>
          <p:cNvCxnSpPr>
            <a:cxnSpLocks/>
          </p:cNvCxnSpPr>
          <p:nvPr/>
        </p:nvCxnSpPr>
        <p:spPr>
          <a:xfrm>
            <a:off x="2562727" y="1644494"/>
            <a:ext cx="499398" cy="1244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1F12036B-18D0-2D15-B39A-DC849188A09B}"/>
              </a:ext>
            </a:extLst>
          </p:cNvPr>
          <p:cNvSpPr txBox="1"/>
          <p:nvPr/>
        </p:nvSpPr>
        <p:spPr>
          <a:xfrm>
            <a:off x="521522" y="1305942"/>
            <a:ext cx="424250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chemeClr val="accent2"/>
                </a:solidFill>
                <a:effectLst/>
                <a:uFillTx/>
                <a:latin typeface="+mn-lt"/>
                <a:ea typeface="+mn-ea"/>
                <a:cs typeface="+mn-cs"/>
                <a:sym typeface="Arial"/>
              </a:rPr>
              <a:t>Nováčci 1 a 4 hodiny po tréninku v kontejneru</a:t>
            </a:r>
            <a:endParaRPr kumimoji="0" lang="sk-SK" sz="1600" b="0" i="0" u="none" strike="noStrike" cap="none" spc="0" normalizeH="0" baseline="0" dirty="0">
              <a:ln>
                <a:noFill/>
              </a:ln>
              <a:solidFill>
                <a:schemeClr val="accent2"/>
              </a:solidFill>
              <a:effectLst/>
              <a:uFillTx/>
              <a:latin typeface="+mn-lt"/>
              <a:ea typeface="+mn-ea"/>
              <a:cs typeface="+mn-cs"/>
              <a:sym typeface="Arial"/>
            </a:endParaRPr>
          </a:p>
        </p:txBody>
      </p:sp>
      <p:sp>
        <p:nvSpPr>
          <p:cNvPr id="10" name="Text Placeholder 9">
            <a:extLst>
              <a:ext uri="{FF2B5EF4-FFF2-40B4-BE49-F238E27FC236}">
                <a16:creationId xmlns:a16="http://schemas.microsoft.com/office/drawing/2014/main" id="{3F067586-A6CE-AE02-78EB-B64900BD5AE6}"/>
              </a:ext>
            </a:extLst>
          </p:cNvPr>
          <p:cNvSpPr>
            <a:spLocks noGrp="1"/>
          </p:cNvSpPr>
          <p:nvPr>
            <p:ph type="body" sz="half" idx="1"/>
          </p:nvPr>
        </p:nvSpPr>
        <p:spPr/>
        <p:txBody>
          <a:bodyPr>
            <a:normAutofit fontScale="25000" lnSpcReduction="20000"/>
          </a:bodyPr>
          <a:lstStyle/>
          <a:p>
            <a:endParaRPr lang="sk-SK"/>
          </a:p>
        </p:txBody>
      </p:sp>
      <p:sp>
        <p:nvSpPr>
          <p:cNvPr id="11" name="Text Placeholder 1">
            <a:extLst>
              <a:ext uri="{FF2B5EF4-FFF2-40B4-BE49-F238E27FC236}">
                <a16:creationId xmlns:a16="http://schemas.microsoft.com/office/drawing/2014/main" id="{67CED2FE-FA1F-CF6C-D3A0-68C49088722D}"/>
              </a:ext>
            </a:extLst>
          </p:cNvPr>
          <p:cNvSpPr txBox="1">
            <a:spLocks/>
          </p:cNvSpPr>
          <p:nvPr/>
        </p:nvSpPr>
        <p:spPr>
          <a:xfrm>
            <a:off x="8562658" y="1593659"/>
            <a:ext cx="3170430" cy="38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r>
              <a:rPr lang="cs-CZ" sz="1600" b="1" dirty="0">
                <a:solidFill>
                  <a:schemeClr val="accent1"/>
                </a:solidFill>
              </a:rPr>
              <a:t>OH-PAHs:</a:t>
            </a:r>
          </a:p>
          <a:p>
            <a:pPr marL="285750" indent="-285750" hangingPunct="1">
              <a:buFont typeface="Arial" panose="020B0604020202020204" pitchFamily="34" charset="0"/>
              <a:buChar char="•"/>
            </a:pPr>
            <a:r>
              <a:rPr lang="sk-SK" sz="1600" dirty="0"/>
              <a:t>Metabolity polycyklických aromatických uhlovodíků (PAH)</a:t>
            </a:r>
          </a:p>
          <a:p>
            <a:pPr marL="285750" indent="-285750" hangingPunct="1">
              <a:buFont typeface="Arial" panose="020B0604020202020204" pitchFamily="34" charset="0"/>
              <a:buChar char="•"/>
            </a:pPr>
            <a:r>
              <a:rPr lang="sk-SK" sz="1600" dirty="0"/>
              <a:t>PAH vznikají při nedokonalém spalování organické hmoty</a:t>
            </a:r>
          </a:p>
          <a:p>
            <a:pPr marL="285750" indent="-285750" hangingPunct="1">
              <a:buFont typeface="Arial" panose="020B0604020202020204" pitchFamily="34" charset="0"/>
              <a:buChar char="•"/>
            </a:pPr>
            <a:r>
              <a:rPr lang="sk-SK" sz="1600" dirty="0"/>
              <a:t>Některé PAH jsou prokázané karcinogeny </a:t>
            </a:r>
          </a:p>
          <a:p>
            <a:pPr marL="285750" indent="-285750" hangingPunct="1">
              <a:buFont typeface="Arial" panose="020B0604020202020204" pitchFamily="34" charset="0"/>
              <a:buChar char="•"/>
            </a:pPr>
            <a:r>
              <a:rPr lang="sk-SK" sz="1600" dirty="0"/>
              <a:t>PAH jsou asociovány i s dašími efekty, např. zvýšený zápal, neorotoxicita, ateroskleróza, neplodnost</a:t>
            </a:r>
          </a:p>
        </p:txBody>
      </p:sp>
    </p:spTree>
    <p:extLst>
      <p:ext uri="{BB962C8B-B14F-4D97-AF65-F5344CB8AC3E}">
        <p14:creationId xmlns:p14="http://schemas.microsoft.com/office/powerpoint/2010/main" val="354731652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Hladiny OH-PAH v moči</a:t>
            </a:r>
            <a:endParaRPr lang="sk-SK" dirty="0"/>
          </a:p>
        </p:txBody>
      </p:sp>
      <p:pic>
        <p:nvPicPr>
          <p:cNvPr id="2" name="Picture 1" descr="A picture containing diagram, text, line, plan&#10;&#10;Description automatically generated">
            <a:extLst>
              <a:ext uri="{FF2B5EF4-FFF2-40B4-BE49-F238E27FC236}">
                <a16:creationId xmlns:a16="http://schemas.microsoft.com/office/drawing/2014/main" id="{E78187E9-8A9D-AD9E-4054-A44FA7D11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01" y="1306743"/>
            <a:ext cx="8133708" cy="4575211"/>
          </a:xfrm>
          <a:prstGeom prst="rect">
            <a:avLst/>
          </a:prstGeom>
        </p:spPr>
      </p:pic>
      <p:sp>
        <p:nvSpPr>
          <p:cNvPr id="5" name="Rectangle 4">
            <a:extLst>
              <a:ext uri="{FF2B5EF4-FFF2-40B4-BE49-F238E27FC236}">
                <a16:creationId xmlns:a16="http://schemas.microsoft.com/office/drawing/2014/main" id="{B533A8BA-2BB1-68A0-FDCD-947FC931ABD7}"/>
              </a:ext>
            </a:extLst>
          </p:cNvPr>
          <p:cNvSpPr/>
          <p:nvPr/>
        </p:nvSpPr>
        <p:spPr>
          <a:xfrm>
            <a:off x="2562727" y="1837722"/>
            <a:ext cx="998796" cy="3158348"/>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k-SK" sz="2400" b="0" i="0" u="none" strike="noStrike" cap="none" spc="0" normalizeH="0" baseline="0">
              <a:ln>
                <a:noFill/>
              </a:ln>
              <a:solidFill>
                <a:srgbClr val="000000"/>
              </a:solidFill>
              <a:effectLst/>
              <a:uFillTx/>
              <a:latin typeface="+mn-lt"/>
              <a:ea typeface="+mn-ea"/>
              <a:cs typeface="+mn-cs"/>
              <a:sym typeface="Arial"/>
            </a:endParaRPr>
          </a:p>
        </p:txBody>
      </p:sp>
      <p:cxnSp>
        <p:nvCxnSpPr>
          <p:cNvPr id="6" name="Straight Arrow Connector 5">
            <a:extLst>
              <a:ext uri="{FF2B5EF4-FFF2-40B4-BE49-F238E27FC236}">
                <a16:creationId xmlns:a16="http://schemas.microsoft.com/office/drawing/2014/main" id="{55D6A193-978E-119C-165A-AC5C467F285D}"/>
              </a:ext>
            </a:extLst>
          </p:cNvPr>
          <p:cNvCxnSpPr>
            <a:cxnSpLocks/>
          </p:cNvCxnSpPr>
          <p:nvPr/>
        </p:nvCxnSpPr>
        <p:spPr>
          <a:xfrm>
            <a:off x="2562727" y="1644494"/>
            <a:ext cx="499398" cy="1244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1F12036B-18D0-2D15-B39A-DC849188A09B}"/>
              </a:ext>
            </a:extLst>
          </p:cNvPr>
          <p:cNvSpPr txBox="1"/>
          <p:nvPr/>
        </p:nvSpPr>
        <p:spPr>
          <a:xfrm>
            <a:off x="521522" y="1305942"/>
            <a:ext cx="4242506"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chemeClr val="accent2"/>
                </a:solidFill>
                <a:effectLst/>
                <a:uFillTx/>
                <a:latin typeface="+mn-lt"/>
                <a:ea typeface="+mn-ea"/>
                <a:cs typeface="+mn-cs"/>
                <a:sym typeface="Arial"/>
              </a:rPr>
              <a:t>Nováčci 1 a 4 hodiny po tréninku v kontejneru</a:t>
            </a:r>
            <a:endParaRPr kumimoji="0" lang="sk-SK" sz="1600" b="0" i="0" u="none" strike="noStrike" cap="none" spc="0" normalizeH="0" baseline="0" dirty="0">
              <a:ln>
                <a:noFill/>
              </a:ln>
              <a:solidFill>
                <a:schemeClr val="accent2"/>
              </a:solidFill>
              <a:effectLst/>
              <a:uFillTx/>
              <a:latin typeface="+mn-lt"/>
              <a:ea typeface="+mn-ea"/>
              <a:cs typeface="+mn-cs"/>
              <a:sym typeface="Arial"/>
            </a:endParaRPr>
          </a:p>
        </p:txBody>
      </p:sp>
      <p:sp>
        <p:nvSpPr>
          <p:cNvPr id="8" name="Rectangle 7">
            <a:extLst>
              <a:ext uri="{FF2B5EF4-FFF2-40B4-BE49-F238E27FC236}">
                <a16:creationId xmlns:a16="http://schemas.microsoft.com/office/drawing/2014/main" id="{D6F4950A-BE86-8FF7-380C-93A7CC96CBC3}"/>
              </a:ext>
            </a:extLst>
          </p:cNvPr>
          <p:cNvSpPr/>
          <p:nvPr/>
        </p:nvSpPr>
        <p:spPr>
          <a:xfrm>
            <a:off x="1031956" y="4208320"/>
            <a:ext cx="998796" cy="1150064"/>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k-SK" sz="2400" b="0" i="0" u="none" strike="noStrike" cap="none" spc="0" normalizeH="0" baseline="0">
              <a:ln>
                <a:noFill/>
              </a:ln>
              <a:solidFill>
                <a:srgbClr val="000000"/>
              </a:solidFill>
              <a:effectLst/>
              <a:uFillTx/>
              <a:latin typeface="+mn-lt"/>
              <a:ea typeface="+mn-ea"/>
              <a:cs typeface="+mn-cs"/>
              <a:sym typeface="Arial"/>
            </a:endParaRPr>
          </a:p>
        </p:txBody>
      </p:sp>
      <p:cxnSp>
        <p:nvCxnSpPr>
          <p:cNvPr id="9" name="Straight Arrow Connector 8">
            <a:extLst>
              <a:ext uri="{FF2B5EF4-FFF2-40B4-BE49-F238E27FC236}">
                <a16:creationId xmlns:a16="http://schemas.microsoft.com/office/drawing/2014/main" id="{8D098C39-6790-C3C9-22FF-7CA13AEB2BDA}"/>
              </a:ext>
            </a:extLst>
          </p:cNvPr>
          <p:cNvCxnSpPr>
            <a:cxnSpLocks/>
          </p:cNvCxnSpPr>
          <p:nvPr/>
        </p:nvCxnSpPr>
        <p:spPr>
          <a:xfrm flipV="1">
            <a:off x="346202" y="5490371"/>
            <a:ext cx="769366" cy="2669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0D69BC53-2D38-5248-455C-5DBFAA985431}"/>
              </a:ext>
            </a:extLst>
          </p:cNvPr>
          <p:cNvSpPr txBox="1"/>
          <p:nvPr/>
        </p:nvSpPr>
        <p:spPr>
          <a:xfrm>
            <a:off x="262442" y="5757324"/>
            <a:ext cx="325774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chemeClr val="accent2"/>
                </a:solidFill>
                <a:effectLst/>
                <a:uFillTx/>
                <a:latin typeface="+mn-lt"/>
                <a:ea typeface="+mn-ea"/>
                <a:cs typeface="+mn-cs"/>
                <a:sym typeface="Arial"/>
              </a:rPr>
              <a:t>Profesionálové a nováčci v první fázi</a:t>
            </a:r>
            <a:endParaRPr kumimoji="0" lang="sk-SK" sz="1600" b="0" i="0" u="none" strike="noStrike" cap="none" spc="0" normalizeH="0" baseline="0" dirty="0">
              <a:ln>
                <a:noFill/>
              </a:ln>
              <a:solidFill>
                <a:schemeClr val="accent2"/>
              </a:solidFill>
              <a:effectLst/>
              <a:uFillTx/>
              <a:latin typeface="+mn-lt"/>
              <a:ea typeface="+mn-ea"/>
              <a:cs typeface="+mn-cs"/>
              <a:sym typeface="Arial"/>
            </a:endParaRPr>
          </a:p>
        </p:txBody>
      </p:sp>
      <p:sp>
        <p:nvSpPr>
          <p:cNvPr id="13" name="Text Placeholder 12">
            <a:extLst>
              <a:ext uri="{FF2B5EF4-FFF2-40B4-BE49-F238E27FC236}">
                <a16:creationId xmlns:a16="http://schemas.microsoft.com/office/drawing/2014/main" id="{25D102A6-E9A7-AAE7-3D78-3C1E79A31A79}"/>
              </a:ext>
            </a:extLst>
          </p:cNvPr>
          <p:cNvSpPr>
            <a:spLocks noGrp="1"/>
          </p:cNvSpPr>
          <p:nvPr>
            <p:ph type="body" sz="half" idx="1"/>
          </p:nvPr>
        </p:nvSpPr>
        <p:spPr/>
        <p:txBody>
          <a:bodyPr>
            <a:normAutofit fontScale="25000" lnSpcReduction="20000"/>
          </a:bodyPr>
          <a:lstStyle/>
          <a:p>
            <a:endParaRPr lang="sk-SK"/>
          </a:p>
        </p:txBody>
      </p:sp>
      <p:sp>
        <p:nvSpPr>
          <p:cNvPr id="14" name="Text Placeholder 1">
            <a:extLst>
              <a:ext uri="{FF2B5EF4-FFF2-40B4-BE49-F238E27FC236}">
                <a16:creationId xmlns:a16="http://schemas.microsoft.com/office/drawing/2014/main" id="{FAD2CB2F-B3EF-894D-6F3A-60066A973777}"/>
              </a:ext>
            </a:extLst>
          </p:cNvPr>
          <p:cNvSpPr txBox="1">
            <a:spLocks/>
          </p:cNvSpPr>
          <p:nvPr/>
        </p:nvSpPr>
        <p:spPr>
          <a:xfrm>
            <a:off x="8562658" y="1593659"/>
            <a:ext cx="3170430" cy="38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4"/>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r>
              <a:rPr lang="cs-CZ" sz="1600" b="1">
                <a:solidFill>
                  <a:schemeClr val="accent1"/>
                </a:solidFill>
              </a:rPr>
              <a:t>OH-PAHs:</a:t>
            </a:r>
          </a:p>
          <a:p>
            <a:pPr marL="285750" indent="-285750" hangingPunct="1">
              <a:buFont typeface="Arial" panose="020B0604020202020204" pitchFamily="34" charset="0"/>
              <a:buChar char="•"/>
            </a:pPr>
            <a:r>
              <a:rPr lang="sk-SK" sz="1600"/>
              <a:t>Jsou metabolity polycyklických aromatických uhlovodíků (PAH)</a:t>
            </a:r>
          </a:p>
          <a:p>
            <a:pPr marL="285750" indent="-285750" hangingPunct="1">
              <a:buFont typeface="Arial" panose="020B0604020202020204" pitchFamily="34" charset="0"/>
              <a:buChar char="•"/>
            </a:pPr>
            <a:r>
              <a:rPr lang="sk-SK" sz="1600"/>
              <a:t>PAH vznikají při nedokonalém spalování organické hmoty</a:t>
            </a:r>
          </a:p>
          <a:p>
            <a:pPr marL="285750" indent="-285750" hangingPunct="1">
              <a:buFont typeface="Arial" panose="020B0604020202020204" pitchFamily="34" charset="0"/>
              <a:buChar char="•"/>
            </a:pPr>
            <a:r>
              <a:rPr lang="sk-SK" sz="1600"/>
              <a:t>Některé PAH jsou prokázané karcinogeny </a:t>
            </a:r>
          </a:p>
          <a:p>
            <a:pPr marL="285750" indent="-285750" hangingPunct="1">
              <a:buFont typeface="Arial" panose="020B0604020202020204" pitchFamily="34" charset="0"/>
              <a:buChar char="•"/>
            </a:pPr>
            <a:r>
              <a:rPr lang="sk-SK" sz="1600"/>
              <a:t>PAH jsou asociovány i s dašími efekty, např. zvýšený zápal, neorotoxicita, ateroskleróza, neplodnost</a:t>
            </a:r>
            <a:endParaRPr lang="sk-SK" sz="1600" dirty="0"/>
          </a:p>
        </p:txBody>
      </p:sp>
    </p:spTree>
    <p:extLst>
      <p:ext uri="{BB962C8B-B14F-4D97-AF65-F5344CB8AC3E}">
        <p14:creationId xmlns:p14="http://schemas.microsoft.com/office/powerpoint/2010/main" val="401918779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Porovnání s HBM hodnotami</a:t>
            </a:r>
            <a:endParaRPr lang="sk-SK" dirty="0"/>
          </a:p>
        </p:txBody>
      </p:sp>
      <p:pic>
        <p:nvPicPr>
          <p:cNvPr id="4" name="Picture 3" descr="A picture containing text, screenshot, diagram, plot&#10;&#10;Description automatically generated">
            <a:extLst>
              <a:ext uri="{FF2B5EF4-FFF2-40B4-BE49-F238E27FC236}">
                <a16:creationId xmlns:a16="http://schemas.microsoft.com/office/drawing/2014/main" id="{DD6CAA77-07EC-25BD-EB23-E68A53CBE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99" y="1632713"/>
            <a:ext cx="11055918" cy="5010407"/>
          </a:xfrm>
          <a:prstGeom prst="rect">
            <a:avLst/>
          </a:prstGeom>
        </p:spPr>
      </p:pic>
    </p:spTree>
    <p:extLst>
      <p:ext uri="{BB962C8B-B14F-4D97-AF65-F5344CB8AC3E}">
        <p14:creationId xmlns:p14="http://schemas.microsoft.com/office/powerpoint/2010/main" val="217492490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B0FCD-3A91-8129-78CD-3D77F9951179}"/>
              </a:ext>
            </a:extLst>
          </p:cNvPr>
          <p:cNvSpPr>
            <a:spLocks noGrp="1"/>
          </p:cNvSpPr>
          <p:nvPr>
            <p:ph type="title"/>
          </p:nvPr>
        </p:nvSpPr>
        <p:spPr/>
        <p:txBody>
          <a:bodyPr>
            <a:normAutofit/>
          </a:bodyPr>
          <a:lstStyle/>
          <a:p>
            <a:r>
              <a:rPr lang="cs-CZ" dirty="0"/>
              <a:t>Závěry studie</a:t>
            </a:r>
            <a:endParaRPr lang="sk-SK" dirty="0"/>
          </a:p>
        </p:txBody>
      </p:sp>
      <p:sp>
        <p:nvSpPr>
          <p:cNvPr id="7" name="Text Placeholder 2">
            <a:extLst>
              <a:ext uri="{FF2B5EF4-FFF2-40B4-BE49-F238E27FC236}">
                <a16:creationId xmlns:a16="http://schemas.microsoft.com/office/drawing/2014/main" id="{6E1B7F7D-9EDF-7BFC-6036-A8096AD2194B}"/>
              </a:ext>
            </a:extLst>
          </p:cNvPr>
          <p:cNvSpPr txBox="1">
            <a:spLocks/>
          </p:cNvSpPr>
          <p:nvPr/>
        </p:nvSpPr>
        <p:spPr>
          <a:xfrm>
            <a:off x="838200" y="1517209"/>
            <a:ext cx="10752140" cy="4975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252000" marR="0" indent="-179999"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mn-lt"/>
                <a:ea typeface="+mn-ea"/>
                <a:cs typeface="+mn-cs"/>
                <a:sym typeface="Arial"/>
              </a:defRPr>
            </a:lvl1pPr>
            <a:lvl2pPr marL="576000" marR="0" indent="-252000" algn="l" defTabSz="914400" rtl="0" latinLnBrk="0">
              <a:lnSpc>
                <a:spcPct val="150000"/>
              </a:lnSpc>
              <a:spcBef>
                <a:spcPts val="0"/>
              </a:spcBef>
              <a:spcAft>
                <a:spcPts val="0"/>
              </a:spcAft>
              <a:buClr>
                <a:schemeClr val="accent1"/>
              </a:buClr>
              <a:buSzPct val="100000"/>
              <a:buFont typeface="Arial"/>
              <a:buChar char="̶"/>
              <a:tabLst/>
              <a:defRPr sz="2800" b="0" i="0" u="none" strike="noStrike" cap="none" spc="0" baseline="0">
                <a:ln>
                  <a:noFill/>
                </a:ln>
                <a:solidFill>
                  <a:srgbClr val="000000"/>
                </a:solidFill>
                <a:uFillTx/>
                <a:latin typeface="+mn-lt"/>
                <a:ea typeface="+mn-ea"/>
                <a:cs typeface="+mn-cs"/>
                <a:sym typeface="Arial"/>
              </a:defRPr>
            </a:lvl2pPr>
            <a:lvl3pPr marL="0" marR="0" indent="914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3pPr>
            <a:lvl4pPr marL="0" marR="0" indent="1371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4pPr>
            <a:lvl5pPr marL="0" marR="0" indent="18288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5pPr>
            <a:lvl6pPr marL="2641600" marR="0" indent="-355600" algn="l" defTabSz="914400" rtl="0" latinLnBrk="0">
              <a:lnSpc>
                <a:spcPct val="150000"/>
              </a:lnSpc>
              <a:spcBef>
                <a:spcPts val="0"/>
              </a:spcBef>
              <a:spcAft>
                <a:spcPts val="0"/>
              </a:spcAft>
              <a:buClr>
                <a:schemeClr val="accent1"/>
              </a:buClr>
              <a:buSzPct val="100000"/>
              <a:buFont typeface="Arial"/>
              <a:buBlip>
                <a:blip r:embed="rId3"/>
              </a:buBlip>
              <a:tabLst/>
              <a:defRPr sz="2800" b="0" i="0" u="none" strike="noStrike" cap="none" spc="0" baseline="0">
                <a:ln>
                  <a:noFill/>
                </a:ln>
                <a:solidFill>
                  <a:srgbClr val="000000"/>
                </a:solidFill>
                <a:uFillTx/>
                <a:latin typeface="+mn-lt"/>
                <a:ea typeface="+mn-ea"/>
                <a:cs typeface="+mn-cs"/>
                <a:sym typeface="Arial"/>
              </a:defRPr>
            </a:lvl6pPr>
            <a:lvl7pPr marL="0" marR="0" indent="27432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7pPr>
            <a:lvl8pPr marL="0" marR="0" indent="32004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8pPr>
            <a:lvl9pPr marL="0" marR="0" indent="3657600" algn="l" defTabSz="914400" rtl="0" latinLnBrk="0">
              <a:lnSpc>
                <a:spcPct val="150000"/>
              </a:lnSpc>
              <a:spcBef>
                <a:spcPts val="0"/>
              </a:spcBef>
              <a:spcAft>
                <a:spcPts val="0"/>
              </a:spcAft>
              <a:buClr>
                <a:schemeClr val="accent1"/>
              </a:buClr>
              <a:buSzTx/>
              <a:buFont typeface="Arial"/>
              <a:buNone/>
              <a:tabLst/>
              <a:defRPr sz="2800" b="0" i="0" u="none" strike="noStrike" cap="none" spc="0" baseline="0">
                <a:ln>
                  <a:noFill/>
                </a:ln>
                <a:solidFill>
                  <a:srgbClr val="000000"/>
                </a:solidFill>
                <a:uFillTx/>
                <a:latin typeface="+mn-lt"/>
                <a:ea typeface="+mn-ea"/>
                <a:cs typeface="+mn-cs"/>
                <a:sym typeface="Arial"/>
              </a:defRPr>
            </a:lvl9pPr>
          </a:lstStyle>
          <a:p>
            <a:pPr hangingPunct="1">
              <a:lnSpc>
                <a:spcPct val="100000"/>
              </a:lnSpc>
              <a:buFont typeface="Arial" panose="020B0604020202020204" pitchFamily="34" charset="0"/>
              <a:buChar char="•"/>
            </a:pPr>
            <a:r>
              <a:rPr lang="sk-SK" sz="2000" dirty="0"/>
              <a:t>Hasiči mají zvýšenou hladinu PFAS v séru oproti běžné populaci</a:t>
            </a:r>
          </a:p>
          <a:p>
            <a:pPr hangingPunct="1">
              <a:lnSpc>
                <a:spcPct val="100000"/>
              </a:lnSpc>
              <a:buFont typeface="Arial" panose="020B0604020202020204" pitchFamily="34" charset="0"/>
              <a:buChar char="•"/>
            </a:pPr>
            <a:r>
              <a:rPr lang="sk-SK" sz="2000" dirty="0"/>
              <a:t>Některé vzorky překročili bezpečnou hodnotu pro PFAS</a:t>
            </a:r>
          </a:p>
          <a:p>
            <a:pPr hangingPunct="1">
              <a:lnSpc>
                <a:spcPct val="100000"/>
              </a:lnSpc>
              <a:buFont typeface="Arial" panose="020B0604020202020204" pitchFamily="34" charset="0"/>
              <a:buChar char="•"/>
            </a:pPr>
            <a:r>
              <a:rPr lang="sk-SK" sz="2000" dirty="0"/>
              <a:t>Trénink v kontejneru vede k zvýšení </a:t>
            </a:r>
            <a:r>
              <a:rPr lang="cs-CZ" sz="2000" dirty="0"/>
              <a:t>expozice PAH</a:t>
            </a:r>
          </a:p>
          <a:p>
            <a:pPr hangingPunct="1">
              <a:lnSpc>
                <a:spcPct val="100000"/>
              </a:lnSpc>
              <a:buFont typeface="Arial" panose="020B0604020202020204" pitchFamily="34" charset="0"/>
              <a:buChar char="•"/>
            </a:pPr>
            <a:r>
              <a:rPr lang="cs-CZ" sz="2000" b="1" u="sng" dirty="0"/>
              <a:t>Doporučení:</a:t>
            </a:r>
          </a:p>
          <a:p>
            <a:pPr lvl="1" hangingPunct="1">
              <a:lnSpc>
                <a:spcPct val="100000"/>
              </a:lnSpc>
              <a:buFont typeface="Arial" panose="020B0604020202020204" pitchFamily="34" charset="0"/>
              <a:buChar char="•"/>
            </a:pPr>
            <a:r>
              <a:rPr lang="cs-CZ" sz="2000" dirty="0"/>
              <a:t>Dlouhodobý biomonitoring hasičů</a:t>
            </a:r>
          </a:p>
          <a:p>
            <a:pPr lvl="1" hangingPunct="1">
              <a:lnSpc>
                <a:spcPct val="100000"/>
              </a:lnSpc>
              <a:buFont typeface="Arial" panose="020B0604020202020204" pitchFamily="34" charset="0"/>
              <a:buChar char="•"/>
            </a:pPr>
            <a:r>
              <a:rPr lang="cs-CZ" sz="2000" dirty="0"/>
              <a:t>Identifikace hlavních zdrojů expozice a jejich eliminace/minimalizace</a:t>
            </a:r>
          </a:p>
          <a:p>
            <a:pPr lvl="1" hangingPunct="1">
              <a:lnSpc>
                <a:spcPct val="100000"/>
              </a:lnSpc>
              <a:buFont typeface="Arial" panose="020B0604020202020204" pitchFamily="34" charset="0"/>
              <a:buChar char="•"/>
            </a:pPr>
            <a:r>
              <a:rPr lang="cs-CZ" sz="2000" dirty="0"/>
              <a:t>Záznam počtu, frekvence a podstaty zásahů (zejména pokud dochází k chemické expozici)</a:t>
            </a:r>
          </a:p>
          <a:p>
            <a:pPr lvl="1" hangingPunct="1">
              <a:lnSpc>
                <a:spcPct val="100000"/>
              </a:lnSpc>
              <a:buFont typeface="Arial" panose="020B0604020202020204" pitchFamily="34" charset="0"/>
              <a:buChar char="•"/>
            </a:pPr>
            <a:r>
              <a:rPr lang="cs-CZ" sz="2000" dirty="0"/>
              <a:t>Sledování biologických efektů expozice chemickým látkám</a:t>
            </a:r>
          </a:p>
          <a:p>
            <a:pPr lvl="1" hangingPunct="1">
              <a:lnSpc>
                <a:spcPct val="100000"/>
              </a:lnSpc>
              <a:buFont typeface="Arial" panose="020B0604020202020204" pitchFamily="34" charset="0"/>
              <a:buChar char="•"/>
            </a:pPr>
            <a:r>
              <a:rPr lang="cs-CZ" sz="2000" dirty="0"/>
              <a:t>Poskytování informací a vzdélávání hasičů v oblasti (chronické) expozice chemickým látkám a jejích možných zdravotních důsledků</a:t>
            </a:r>
          </a:p>
          <a:p>
            <a:pPr lvl="1" hangingPunct="1">
              <a:lnSpc>
                <a:spcPct val="100000"/>
              </a:lnSpc>
              <a:buFont typeface="Arial" panose="020B0604020202020204" pitchFamily="34" charset="0"/>
              <a:buChar char="•"/>
            </a:pPr>
            <a:r>
              <a:rPr lang="cs-CZ" sz="2000" dirty="0"/>
              <a:t>Správná dekontaminace ochranných prostředků a pracovního/tréninkového prostředí</a:t>
            </a:r>
          </a:p>
          <a:p>
            <a:pPr lvl="1" hangingPunct="1">
              <a:lnSpc>
                <a:spcPct val="100000"/>
              </a:lnSpc>
              <a:buFont typeface="Arial" panose="020B0604020202020204" pitchFamily="34" charset="0"/>
              <a:buChar char="•"/>
            </a:pPr>
            <a:r>
              <a:rPr lang="cs-CZ" sz="2000" dirty="0"/>
              <a:t>Při tréninku použití materiálů s minimálním obsahem škodlivých chem. látek</a:t>
            </a:r>
            <a:endParaRPr lang="sk-SK" sz="2000" dirty="0"/>
          </a:p>
        </p:txBody>
      </p:sp>
    </p:spTree>
    <p:extLst>
      <p:ext uri="{BB962C8B-B14F-4D97-AF65-F5344CB8AC3E}">
        <p14:creationId xmlns:p14="http://schemas.microsoft.com/office/powerpoint/2010/main" val="143267639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0E198-5060-03D9-361C-22D8EC1281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C0CD4E-F03A-728D-AF1D-170DB965620B}"/>
              </a:ext>
            </a:extLst>
          </p:cNvPr>
          <p:cNvSpPr>
            <a:spLocks noGrp="1"/>
          </p:cNvSpPr>
          <p:nvPr>
            <p:ph type="title"/>
          </p:nvPr>
        </p:nvSpPr>
        <p:spPr/>
        <p:txBody>
          <a:bodyPr>
            <a:normAutofit/>
          </a:bodyPr>
          <a:lstStyle/>
          <a:p>
            <a:r>
              <a:rPr lang="cs-CZ" dirty="0"/>
              <a:t>Další výstupy CELSPAC: FIREexpo</a:t>
            </a:r>
            <a:endParaRPr lang="sk-SK" dirty="0"/>
          </a:p>
        </p:txBody>
      </p:sp>
      <p:pic>
        <p:nvPicPr>
          <p:cNvPr id="4" name="Picture 3">
            <a:extLst>
              <a:ext uri="{FF2B5EF4-FFF2-40B4-BE49-F238E27FC236}">
                <a16:creationId xmlns:a16="http://schemas.microsoft.com/office/drawing/2014/main" id="{B8149A98-B6E9-5127-FF29-FB21B633E1F4}"/>
              </a:ext>
            </a:extLst>
          </p:cNvPr>
          <p:cNvPicPr>
            <a:picLocks noChangeAspect="1"/>
          </p:cNvPicPr>
          <p:nvPr/>
        </p:nvPicPr>
        <p:blipFill>
          <a:blip r:embed="rId3"/>
          <a:stretch>
            <a:fillRect/>
          </a:stretch>
        </p:blipFill>
        <p:spPr>
          <a:xfrm>
            <a:off x="356717" y="1473140"/>
            <a:ext cx="4992524" cy="1933275"/>
          </a:xfrm>
          <a:prstGeom prst="rect">
            <a:avLst/>
          </a:prstGeom>
        </p:spPr>
      </p:pic>
      <p:sp>
        <p:nvSpPr>
          <p:cNvPr id="6" name="TextBox 5">
            <a:extLst>
              <a:ext uri="{FF2B5EF4-FFF2-40B4-BE49-F238E27FC236}">
                <a16:creationId xmlns:a16="http://schemas.microsoft.com/office/drawing/2014/main" id="{D533E07D-1031-8506-06DE-7C1F0BB36303}"/>
              </a:ext>
            </a:extLst>
          </p:cNvPr>
          <p:cNvSpPr txBox="1"/>
          <p:nvPr/>
        </p:nvSpPr>
        <p:spPr>
          <a:xfrm>
            <a:off x="196696" y="3269308"/>
            <a:ext cx="6097904" cy="738664"/>
          </a:xfrm>
          <a:prstGeom prst="rect">
            <a:avLst/>
          </a:prstGeom>
          <a:noFill/>
        </p:spPr>
        <p:txBody>
          <a:bodyPr wrap="square">
            <a:spAutoFit/>
          </a:bodyPr>
          <a:lstStyle/>
          <a:p>
            <a:pPr algn="l"/>
            <a:r>
              <a:rPr lang="en-US" sz="1400" b="0" i="0" dirty="0">
                <a:solidFill>
                  <a:srgbClr val="1F1F1F"/>
                </a:solidFill>
                <a:effectLst/>
                <a:latin typeface="ElsevierGulliver"/>
              </a:rPr>
              <a:t>•PFAS and PAH exposure is associated with total serum </a:t>
            </a:r>
            <a:r>
              <a:rPr lang="en-US" sz="1400" b="0" i="0" dirty="0">
                <a:solidFill>
                  <a:srgbClr val="1F1F1F"/>
                </a:solidFill>
                <a:effectLst/>
                <a:latin typeface="ElsevierGulliver"/>
                <a:hlinkClick r:id="rId4" tooltip="Learn more about bilirubin from ScienceDirect's AI-generated Topic Pages"/>
              </a:rPr>
              <a:t>bilirubin</a:t>
            </a:r>
            <a:r>
              <a:rPr lang="en-US" sz="1400" b="0" i="0" dirty="0">
                <a:solidFill>
                  <a:srgbClr val="1F1F1F"/>
                </a:solidFill>
                <a:effectLst/>
                <a:latin typeface="ElsevierGulliver"/>
              </a:rPr>
              <a:t> levels.</a:t>
            </a:r>
            <a:endParaRPr lang="sk-SK" sz="1400" b="0" i="0" dirty="0">
              <a:solidFill>
                <a:srgbClr val="1F1F1F"/>
              </a:solidFill>
              <a:effectLst/>
              <a:latin typeface="ElsevierGulliver"/>
            </a:endParaRPr>
          </a:p>
          <a:p>
            <a:pPr algn="l"/>
            <a:r>
              <a:rPr lang="en-US" sz="1400" b="0" i="0" dirty="0">
                <a:solidFill>
                  <a:srgbClr val="1F1F1F"/>
                </a:solidFill>
                <a:effectLst/>
                <a:latin typeface="ElsevierGulliver"/>
              </a:rPr>
              <a:t>•PFAS and PAH exposure is associated with the alteration of serum lipids.</a:t>
            </a:r>
            <a:endParaRPr lang="sk-SK" sz="1400" b="0" i="0" dirty="0">
              <a:solidFill>
                <a:srgbClr val="1F1F1F"/>
              </a:solidFill>
              <a:effectLst/>
              <a:latin typeface="ElsevierGulliver"/>
            </a:endParaRPr>
          </a:p>
          <a:p>
            <a:pPr algn="l"/>
            <a:r>
              <a:rPr lang="sk-SK" sz="1400" b="0" i="0" u="none" strike="noStrike" dirty="0">
                <a:effectLst/>
                <a:latin typeface="ElsevierSans"/>
                <a:hlinkClick r:id="rId5" tooltip="Persistent link using digital object identifier"/>
              </a:rPr>
              <a:t>https://doi.org/10.1016/j.ijheh.2023.114215</a:t>
            </a:r>
            <a:endParaRPr lang="en-US" sz="1400" b="0" i="0" dirty="0">
              <a:solidFill>
                <a:srgbClr val="1F1F1F"/>
              </a:solidFill>
              <a:effectLst/>
              <a:latin typeface="ElsevierGulliver"/>
            </a:endParaRPr>
          </a:p>
        </p:txBody>
      </p:sp>
      <p:pic>
        <p:nvPicPr>
          <p:cNvPr id="9" name="Picture 8">
            <a:extLst>
              <a:ext uri="{FF2B5EF4-FFF2-40B4-BE49-F238E27FC236}">
                <a16:creationId xmlns:a16="http://schemas.microsoft.com/office/drawing/2014/main" id="{E7285CCC-59C5-F448-6C18-78866031FECC}"/>
              </a:ext>
            </a:extLst>
          </p:cNvPr>
          <p:cNvPicPr>
            <a:picLocks noChangeAspect="1"/>
          </p:cNvPicPr>
          <p:nvPr/>
        </p:nvPicPr>
        <p:blipFill>
          <a:blip r:embed="rId6"/>
          <a:stretch>
            <a:fillRect/>
          </a:stretch>
        </p:blipFill>
        <p:spPr>
          <a:xfrm>
            <a:off x="7226088" y="1428749"/>
            <a:ext cx="3552402" cy="3109718"/>
          </a:xfrm>
          <a:prstGeom prst="rect">
            <a:avLst/>
          </a:prstGeom>
        </p:spPr>
      </p:pic>
      <p:sp>
        <p:nvSpPr>
          <p:cNvPr id="11" name="TextBox 10">
            <a:extLst>
              <a:ext uri="{FF2B5EF4-FFF2-40B4-BE49-F238E27FC236}">
                <a16:creationId xmlns:a16="http://schemas.microsoft.com/office/drawing/2014/main" id="{A7B23EFE-CCF7-1213-194E-914C57284591}"/>
              </a:ext>
            </a:extLst>
          </p:cNvPr>
          <p:cNvSpPr txBox="1"/>
          <p:nvPr/>
        </p:nvSpPr>
        <p:spPr>
          <a:xfrm>
            <a:off x="6590348" y="4493504"/>
            <a:ext cx="5251132" cy="1815882"/>
          </a:xfrm>
          <a:prstGeom prst="rect">
            <a:avLst/>
          </a:prstGeom>
          <a:noFill/>
        </p:spPr>
        <p:txBody>
          <a:bodyPr wrap="square">
            <a:spAutoFit/>
          </a:bodyPr>
          <a:lstStyle/>
          <a:p>
            <a:pPr marL="285750" indent="-285750">
              <a:buFont typeface="Arial" panose="020B0604020202020204" pitchFamily="34" charset="0"/>
              <a:buChar char="•"/>
            </a:pPr>
            <a:r>
              <a:rPr lang="en-US" sz="1400" b="0" i="0" dirty="0">
                <a:solidFill>
                  <a:srgbClr val="1B1B1B"/>
                </a:solidFill>
                <a:effectLst/>
                <a:latin typeface="Cambria" panose="02040503050406030204" pitchFamily="18" charset="0"/>
              </a:rPr>
              <a:t>Higher levels of Pb were observed in firefighters. </a:t>
            </a:r>
            <a:endParaRPr lang="sk-SK" sz="1400" b="0" i="0" dirty="0">
              <a:solidFill>
                <a:srgbClr val="1B1B1B"/>
              </a:solidFill>
              <a:effectLst/>
              <a:latin typeface="Cambria" panose="02040503050406030204" pitchFamily="18" charset="0"/>
            </a:endParaRPr>
          </a:p>
          <a:p>
            <a:pPr marL="285750" indent="-285750">
              <a:buFont typeface="Arial" panose="020B0604020202020204" pitchFamily="34" charset="0"/>
              <a:buChar char="•"/>
            </a:pPr>
            <a:r>
              <a:rPr lang="en-US" sz="1400" b="0" i="0" dirty="0">
                <a:solidFill>
                  <a:srgbClr val="1B1B1B"/>
                </a:solidFill>
                <a:effectLst/>
                <a:latin typeface="Cambria" panose="02040503050406030204" pitchFamily="18" charset="0"/>
              </a:rPr>
              <a:t>Pb was positively associated with CHOL and TG. </a:t>
            </a:r>
            <a:endParaRPr lang="sk-SK" sz="1400" b="0" i="0" dirty="0">
              <a:solidFill>
                <a:srgbClr val="1B1B1B"/>
              </a:solidFill>
              <a:effectLst/>
              <a:latin typeface="Cambria" panose="02040503050406030204" pitchFamily="18" charset="0"/>
            </a:endParaRPr>
          </a:p>
          <a:p>
            <a:pPr marL="285750" indent="-285750">
              <a:buFont typeface="Arial" panose="020B0604020202020204" pitchFamily="34" charset="0"/>
              <a:buChar char="•"/>
            </a:pPr>
            <a:r>
              <a:rPr lang="en-US" sz="1400" b="0" i="0" dirty="0">
                <a:solidFill>
                  <a:srgbClr val="1B1B1B"/>
                </a:solidFill>
                <a:effectLst/>
                <a:latin typeface="Cambria" panose="02040503050406030204" pitchFamily="18" charset="0"/>
              </a:rPr>
              <a:t>Cd was negatively associated with HDL. </a:t>
            </a:r>
            <a:endParaRPr lang="sk-SK" sz="1400" b="0" i="0" dirty="0">
              <a:solidFill>
                <a:srgbClr val="1B1B1B"/>
              </a:solidFill>
              <a:effectLst/>
              <a:latin typeface="Cambria" panose="02040503050406030204" pitchFamily="18" charset="0"/>
            </a:endParaRPr>
          </a:p>
          <a:p>
            <a:pPr marL="285750" indent="-285750">
              <a:buFont typeface="Arial" panose="020B0604020202020204" pitchFamily="34" charset="0"/>
              <a:buChar char="•"/>
            </a:pPr>
            <a:r>
              <a:rPr lang="en-US" sz="1400" b="0" i="0" dirty="0">
                <a:solidFill>
                  <a:srgbClr val="1B1B1B"/>
                </a:solidFill>
                <a:effectLst/>
                <a:latin typeface="Cambria" panose="02040503050406030204" pitchFamily="18" charset="0"/>
              </a:rPr>
              <a:t>In the BWQS model, the mixture of metal(loid)s was associated positively with CHOL, LDL</a:t>
            </a:r>
            <a:r>
              <a:rPr lang="sk-SK" sz="1400" b="0" i="0" dirty="0">
                <a:solidFill>
                  <a:srgbClr val="1B1B1B"/>
                </a:solidFill>
                <a:effectLst/>
                <a:latin typeface="Cambria" panose="02040503050406030204" pitchFamily="18" charset="0"/>
              </a:rPr>
              <a:t>, </a:t>
            </a:r>
            <a:r>
              <a:rPr lang="en-US" sz="1400" b="0" i="0" dirty="0">
                <a:solidFill>
                  <a:srgbClr val="1B1B1B"/>
                </a:solidFill>
                <a:effectLst/>
                <a:latin typeface="Cambria" panose="02040503050406030204" pitchFamily="18" charset="0"/>
              </a:rPr>
              <a:t>TG, while negatively with HDL. </a:t>
            </a:r>
            <a:endParaRPr lang="sk-SK" sz="1400" b="0" i="0" dirty="0">
              <a:solidFill>
                <a:srgbClr val="1B1B1B"/>
              </a:solidFill>
              <a:effectLst/>
              <a:latin typeface="Cambria" panose="02040503050406030204" pitchFamily="18" charset="0"/>
            </a:endParaRPr>
          </a:p>
          <a:p>
            <a:pPr marL="285750" indent="-285750">
              <a:buFont typeface="Arial" panose="020B0604020202020204" pitchFamily="34" charset="0"/>
              <a:buChar char="•"/>
            </a:pPr>
            <a:r>
              <a:rPr lang="en-US" sz="1400" b="0" i="0" dirty="0">
                <a:solidFill>
                  <a:srgbClr val="1B1B1B"/>
                </a:solidFill>
                <a:effectLst/>
                <a:latin typeface="Cambria" panose="02040503050406030204" pitchFamily="18" charset="0"/>
              </a:rPr>
              <a:t>Pb emerged as a key component in a metal(loid) mixture. </a:t>
            </a:r>
            <a:br>
              <a:rPr lang="sk-SK" sz="1400" b="0" i="0" dirty="0">
                <a:solidFill>
                  <a:srgbClr val="1B1B1B"/>
                </a:solidFill>
                <a:effectLst/>
                <a:latin typeface="Cambria" panose="02040503050406030204" pitchFamily="18" charset="0"/>
              </a:rPr>
            </a:br>
            <a:r>
              <a:rPr lang="sk-SK" sz="1400" b="0" i="0" dirty="0">
                <a:solidFill>
                  <a:srgbClr val="212121"/>
                </a:solidFill>
                <a:effectLst/>
                <a:latin typeface="BlinkMacSystemFont"/>
              </a:rPr>
              <a:t>DOI: </a:t>
            </a:r>
            <a:r>
              <a:rPr lang="sk-SK" sz="1400" b="0" i="0" u="none" strike="noStrike" dirty="0">
                <a:solidFill>
                  <a:srgbClr val="0071BC"/>
                </a:solidFill>
                <a:effectLst/>
                <a:latin typeface="BlinkMacSystemFont"/>
                <a:hlinkClick r:id="rId7"/>
              </a:rPr>
              <a:t>10.1021/acs.estlett.4c00272</a:t>
            </a:r>
            <a:endParaRPr lang="sk-SK" sz="1400" b="0" i="0" dirty="0">
              <a:solidFill>
                <a:srgbClr val="212121"/>
              </a:solidFill>
              <a:effectLst/>
              <a:latin typeface="BlinkMacSystemFont"/>
            </a:endParaRPr>
          </a:p>
          <a:p>
            <a:pPr marL="285750" indent="-285750">
              <a:buFont typeface="Arial" panose="020B0604020202020204" pitchFamily="34" charset="0"/>
              <a:buChar char="•"/>
            </a:pPr>
            <a:endParaRPr lang="sk-SK" sz="1400" dirty="0"/>
          </a:p>
        </p:txBody>
      </p:sp>
      <p:sp>
        <p:nvSpPr>
          <p:cNvPr id="12" name="TextBox 11">
            <a:extLst>
              <a:ext uri="{FF2B5EF4-FFF2-40B4-BE49-F238E27FC236}">
                <a16:creationId xmlns:a16="http://schemas.microsoft.com/office/drawing/2014/main" id="{696AFF41-B3B3-4F9A-7D04-7E74FBC5DE61}"/>
              </a:ext>
            </a:extLst>
          </p:cNvPr>
          <p:cNvSpPr txBox="1"/>
          <p:nvPr/>
        </p:nvSpPr>
        <p:spPr>
          <a:xfrm>
            <a:off x="350520" y="5217260"/>
            <a:ext cx="6097904" cy="523220"/>
          </a:xfrm>
          <a:prstGeom prst="rect">
            <a:avLst/>
          </a:prstGeom>
          <a:noFill/>
        </p:spPr>
        <p:txBody>
          <a:bodyPr wrap="square">
            <a:spAutoFit/>
          </a:bodyPr>
          <a:lstStyle/>
          <a:p>
            <a:pPr algn="l"/>
            <a:r>
              <a:rPr lang="sk-SK" sz="1400" b="0" i="0" dirty="0">
                <a:solidFill>
                  <a:srgbClr val="1F1F1F"/>
                </a:solidFill>
                <a:effectLst/>
                <a:latin typeface="ElsevierGulliver"/>
              </a:rPr>
              <a:t>DALŠÍ informace</a:t>
            </a:r>
          </a:p>
          <a:p>
            <a:pPr algn="l"/>
            <a:r>
              <a:rPr lang="en-US" sz="1400" b="0" i="0" dirty="0">
                <a:solidFill>
                  <a:srgbClr val="1F1F1F"/>
                </a:solidFill>
                <a:effectLst/>
                <a:latin typeface="ElsevierGulliver"/>
                <a:hlinkClick r:id="rId8"/>
              </a:rPr>
              <a:t>https://www.recetox.muni.cz/hear/projects/celspac-fireexpo</a:t>
            </a:r>
            <a:r>
              <a:rPr lang="sk-SK" sz="1400" dirty="0">
                <a:solidFill>
                  <a:srgbClr val="1F1F1F"/>
                </a:solidFill>
                <a:latin typeface="ElsevierGulliver"/>
              </a:rPr>
              <a:t> </a:t>
            </a:r>
            <a:endParaRPr lang="en-US" sz="1400" b="0" i="0" dirty="0">
              <a:solidFill>
                <a:srgbClr val="1F1F1F"/>
              </a:solidFill>
              <a:effectLst/>
              <a:latin typeface="ElsevierGulliver"/>
            </a:endParaRPr>
          </a:p>
        </p:txBody>
      </p:sp>
    </p:spTree>
    <p:extLst>
      <p:ext uri="{BB962C8B-B14F-4D97-AF65-F5344CB8AC3E}">
        <p14:creationId xmlns:p14="http://schemas.microsoft.com/office/powerpoint/2010/main" val="12563228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AC37-BA58-2E5D-F546-F1CD1D253E38}"/>
              </a:ext>
            </a:extLst>
          </p:cNvPr>
          <p:cNvSpPr>
            <a:spLocks noGrp="1"/>
          </p:cNvSpPr>
          <p:nvPr>
            <p:ph type="title"/>
          </p:nvPr>
        </p:nvSpPr>
        <p:spPr/>
        <p:txBody>
          <a:bodyPr/>
          <a:lstStyle/>
          <a:p>
            <a:r>
              <a:rPr lang="sk-SK" dirty="0"/>
              <a:t>Děkuji za pozornost</a:t>
            </a:r>
          </a:p>
        </p:txBody>
      </p:sp>
      <p:sp>
        <p:nvSpPr>
          <p:cNvPr id="3" name="Text Placeholder 2">
            <a:extLst>
              <a:ext uri="{FF2B5EF4-FFF2-40B4-BE49-F238E27FC236}">
                <a16:creationId xmlns:a16="http://schemas.microsoft.com/office/drawing/2014/main" id="{CE287973-66E6-CDAC-7544-CC3E689D3A8C}"/>
              </a:ext>
            </a:extLst>
          </p:cNvPr>
          <p:cNvSpPr>
            <a:spLocks noGrp="1"/>
          </p:cNvSpPr>
          <p:nvPr>
            <p:ph type="body" idx="1"/>
          </p:nvPr>
        </p:nvSpPr>
        <p:spPr/>
        <p:txBody>
          <a:bodyPr/>
          <a:lstStyle/>
          <a:p>
            <a:r>
              <a:rPr lang="sk-SK" dirty="0"/>
              <a:t>Mgr. Katarína Řiháčková, Ph.D.</a:t>
            </a:r>
          </a:p>
          <a:p>
            <a:r>
              <a:rPr lang="sk-SK" dirty="0"/>
              <a:t>katarina.rihackova@recetox.muni.cz</a:t>
            </a:r>
          </a:p>
        </p:txBody>
      </p:sp>
    </p:spTree>
    <p:extLst>
      <p:ext uri="{BB962C8B-B14F-4D97-AF65-F5344CB8AC3E}">
        <p14:creationId xmlns:p14="http://schemas.microsoft.com/office/powerpoint/2010/main" val="222924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66BF-1494-A4BC-34B7-6BA1D2FE0E1E}"/>
              </a:ext>
            </a:extLst>
          </p:cNvPr>
          <p:cNvSpPr>
            <a:spLocks noGrp="1"/>
          </p:cNvSpPr>
          <p:nvPr>
            <p:ph type="title"/>
          </p:nvPr>
        </p:nvSpPr>
        <p:spPr/>
        <p:txBody>
          <a:bodyPr/>
          <a:lstStyle/>
          <a:p>
            <a:r>
              <a:rPr lang="cs-CZ" dirty="0"/>
              <a:t>Poznámky k cvičení</a:t>
            </a:r>
            <a:endParaRPr lang="sk-SK" dirty="0"/>
          </a:p>
        </p:txBody>
      </p:sp>
      <p:sp>
        <p:nvSpPr>
          <p:cNvPr id="3" name="Content Placeholder 2">
            <a:extLst>
              <a:ext uri="{FF2B5EF4-FFF2-40B4-BE49-F238E27FC236}">
                <a16:creationId xmlns:a16="http://schemas.microsoft.com/office/drawing/2014/main" id="{6A5F581A-A3C4-69B4-E294-845D58E4D157}"/>
              </a:ext>
            </a:extLst>
          </p:cNvPr>
          <p:cNvSpPr>
            <a:spLocks noGrp="1"/>
          </p:cNvSpPr>
          <p:nvPr>
            <p:ph idx="1"/>
          </p:nvPr>
        </p:nvSpPr>
        <p:spPr/>
        <p:txBody>
          <a:bodyPr>
            <a:normAutofit fontScale="70000" lnSpcReduction="20000"/>
          </a:bodyPr>
          <a:lstStyle/>
          <a:p>
            <a:r>
              <a:rPr lang="cs-CZ" dirty="0"/>
              <a:t>Biocidy – kromě přípravků na ochranu rostliv (plant protection products) řeší Nařízení (EU) č. 528/2012. V ČR jsou v gesci Ministerstva zdravotnictví a Státního zdravotního ústavu (SZÚ).</a:t>
            </a:r>
          </a:p>
          <a:p>
            <a:r>
              <a:rPr lang="cs-CZ" dirty="0"/>
              <a:t>Přípravky na ochranu rostlin řeší Nařízení (EU) č. 1107/2009. V ČR  v gesci Ministerstva zemědělství a ÚKZUZ (Ústřední kontrolní a zkušební ústav zemědělský)</a:t>
            </a:r>
          </a:p>
          <a:p>
            <a:r>
              <a:rPr lang="cs-CZ" dirty="0"/>
              <a:t>Termíny a definice jak je používá ECHA: </a:t>
            </a:r>
            <a:r>
              <a:rPr lang="cs-CZ" dirty="0">
                <a:hlinkClick r:id="rId3"/>
              </a:rPr>
              <a:t>https://echa.europa.eu/multilingual-terminology-database-iate</a:t>
            </a:r>
            <a:endParaRPr lang="cs-CZ" dirty="0"/>
          </a:p>
          <a:p>
            <a:r>
              <a:rPr lang="cs-CZ" dirty="0"/>
              <a:t>PFAS guide – nástroj nevládní organizace CHEMSEC – přehled sektorů a produktů ve kterých jsou PFAS: </a:t>
            </a:r>
            <a:r>
              <a:rPr lang="cs-CZ" dirty="0">
                <a:hlinkClick r:id="rId4"/>
              </a:rPr>
              <a:t>https://pfas.chemsec.org/</a:t>
            </a:r>
            <a:endParaRPr lang="cs-CZ" dirty="0"/>
          </a:p>
          <a:p>
            <a:r>
              <a:rPr lang="cs-CZ" dirty="0"/>
              <a:t>Food packaging forum: nevládní organizac, potravinové obaly, obsahy chem. Látek v obalech apod. </a:t>
            </a:r>
            <a:r>
              <a:rPr lang="cs-CZ" dirty="0">
                <a:hlinkClick r:id="rId5"/>
              </a:rPr>
              <a:t>https://foodpackagingforum.org/</a:t>
            </a:r>
            <a:r>
              <a:rPr lang="cs-CZ" dirty="0"/>
              <a:t> Členem a významnou osobností i prof. M. Scheringer působící i na RECETOXu, soluautor nové studie Geuke et. al. </a:t>
            </a:r>
            <a:r>
              <a:rPr lang="cs-CZ" dirty="0">
                <a:hlinkClick r:id="rId6"/>
              </a:rPr>
              <a:t>https://www.recetox.muni.cz/en/about-us/news/the-study-revealed-a-surprisingly-large-amount-of-hazardous-chemicals-in-food-packaging-materials</a:t>
            </a:r>
            <a:endParaRPr lang="cs-CZ" dirty="0"/>
          </a:p>
          <a:p>
            <a:r>
              <a:rPr lang="cs-CZ" dirty="0"/>
              <a:t>Informace k procesu zákazu celé skupiny PFAS látek: </a:t>
            </a:r>
            <a:r>
              <a:rPr lang="cs-CZ" dirty="0">
                <a:hlinkClick r:id="rId7"/>
              </a:rPr>
              <a:t>https://echa.europa.eu/hot-topics/perfluoroalkyl-chemicals-pfas</a:t>
            </a:r>
            <a:endParaRPr lang="cs-CZ" dirty="0"/>
          </a:p>
          <a:p>
            <a:endParaRPr lang="cs-CZ" dirty="0"/>
          </a:p>
          <a:p>
            <a:endParaRPr lang="sk-SK" dirty="0"/>
          </a:p>
        </p:txBody>
      </p:sp>
    </p:spTree>
    <p:extLst>
      <p:ext uri="{BB962C8B-B14F-4D97-AF65-F5344CB8AC3E}">
        <p14:creationId xmlns:p14="http://schemas.microsoft.com/office/powerpoint/2010/main" val="349185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43B9-5732-4D7B-A710-B37689452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93C2A-2BB3-8D0C-6AD9-4BA25657C7C5}"/>
              </a:ext>
            </a:extLst>
          </p:cNvPr>
          <p:cNvSpPr>
            <a:spLocks noGrp="1"/>
          </p:cNvSpPr>
          <p:nvPr>
            <p:ph type="title"/>
          </p:nvPr>
        </p:nvSpPr>
        <p:spPr/>
        <p:txBody>
          <a:bodyPr/>
          <a:lstStyle/>
          <a:p>
            <a:r>
              <a:rPr lang="cs-CZ" dirty="0"/>
              <a:t>Risk assessment (hodnocení rizik)</a:t>
            </a:r>
            <a:endParaRPr lang="sk-SK" dirty="0"/>
          </a:p>
        </p:txBody>
      </p:sp>
      <p:sp>
        <p:nvSpPr>
          <p:cNvPr id="3" name="Content Placeholder 2">
            <a:extLst>
              <a:ext uri="{FF2B5EF4-FFF2-40B4-BE49-F238E27FC236}">
                <a16:creationId xmlns:a16="http://schemas.microsoft.com/office/drawing/2014/main" id="{95E9526C-8DF1-9767-19D2-0D9A92895037}"/>
              </a:ext>
            </a:extLst>
          </p:cNvPr>
          <p:cNvSpPr>
            <a:spLocks noGrp="1"/>
          </p:cNvSpPr>
          <p:nvPr>
            <p:ph idx="1"/>
          </p:nvPr>
        </p:nvSpPr>
        <p:spPr>
          <a:xfrm>
            <a:off x="838200" y="1825625"/>
            <a:ext cx="10515600" cy="2174875"/>
          </a:xfrm>
        </p:spPr>
        <p:txBody>
          <a:bodyPr>
            <a:normAutofit/>
          </a:bodyPr>
          <a:lstStyle/>
          <a:p>
            <a:pPr marL="0" indent="0">
              <a:buNone/>
            </a:pPr>
            <a:r>
              <a:rPr lang="en-US" sz="2400" dirty="0"/>
              <a:t>A </a:t>
            </a:r>
            <a:r>
              <a:rPr lang="en-US" sz="2400" dirty="0" err="1"/>
              <a:t>specialised</a:t>
            </a:r>
            <a:r>
              <a:rPr lang="en-US" sz="2400" dirty="0"/>
              <a:t> field of applied science that involves reviewing scientific data and studies in order to evaluate risks associated with certain hazards. It involves four steps: hazard identification, hazard </a:t>
            </a:r>
            <a:r>
              <a:rPr lang="en-US" sz="2400" dirty="0" err="1"/>
              <a:t>characterisation</a:t>
            </a:r>
            <a:r>
              <a:rPr lang="en-US" sz="2400" dirty="0"/>
              <a:t>, exposure assessment and risk </a:t>
            </a:r>
            <a:r>
              <a:rPr lang="en-US" sz="2400" dirty="0" err="1"/>
              <a:t>characterisation</a:t>
            </a:r>
            <a:r>
              <a:rPr lang="cs-CZ" sz="2400" dirty="0"/>
              <a:t> (EFSA)</a:t>
            </a:r>
            <a:endParaRPr lang="sk-SK" sz="2400" dirty="0"/>
          </a:p>
        </p:txBody>
      </p:sp>
      <p:grpSp>
        <p:nvGrpSpPr>
          <p:cNvPr id="4" name="Group 3">
            <a:extLst>
              <a:ext uri="{FF2B5EF4-FFF2-40B4-BE49-F238E27FC236}">
                <a16:creationId xmlns:a16="http://schemas.microsoft.com/office/drawing/2014/main" id="{F04EA41C-EA96-42EB-9BBD-AFE1AFE66FE2}"/>
              </a:ext>
            </a:extLst>
          </p:cNvPr>
          <p:cNvGrpSpPr/>
          <p:nvPr/>
        </p:nvGrpSpPr>
        <p:grpSpPr>
          <a:xfrm>
            <a:off x="1684019" y="3715624"/>
            <a:ext cx="9398000" cy="2174875"/>
            <a:chOff x="812447" y="5859676"/>
            <a:chExt cx="11314086" cy="3777961"/>
          </a:xfrm>
        </p:grpSpPr>
        <p:sp>
          <p:nvSpPr>
            <p:cNvPr id="5" name="Freeform: Shape 4">
              <a:extLst>
                <a:ext uri="{FF2B5EF4-FFF2-40B4-BE49-F238E27FC236}">
                  <a16:creationId xmlns:a16="http://schemas.microsoft.com/office/drawing/2014/main" id="{27A33041-F5B7-CBA4-DB8F-0CCBEDEC9E22}"/>
                </a:ext>
              </a:extLst>
            </p:cNvPr>
            <p:cNvSpPr/>
            <p:nvPr/>
          </p:nvSpPr>
          <p:spPr>
            <a:xfrm>
              <a:off x="4600358" y="5859676"/>
              <a:ext cx="3754161" cy="1100000"/>
            </a:xfrm>
            <a:custGeom>
              <a:avLst/>
              <a:gdLst>
                <a:gd name="connsiteX0" fmla="*/ 0 w 3039665"/>
                <a:gd name="connsiteY0" fmla="*/ 0 h 1823799"/>
                <a:gd name="connsiteX1" fmla="*/ 3039665 w 3039665"/>
                <a:gd name="connsiteY1" fmla="*/ 0 h 1823799"/>
                <a:gd name="connsiteX2" fmla="*/ 3039665 w 3039665"/>
                <a:gd name="connsiteY2" fmla="*/ 1823799 h 1823799"/>
                <a:gd name="connsiteX3" fmla="*/ 0 w 3039665"/>
                <a:gd name="connsiteY3" fmla="*/ 1823799 h 1823799"/>
                <a:gd name="connsiteX4" fmla="*/ 0 w 3039665"/>
                <a:gd name="connsiteY4" fmla="*/ 0 h 182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665" h="1823799">
                  <a:moveTo>
                    <a:pt x="0" y="0"/>
                  </a:moveTo>
                  <a:lnTo>
                    <a:pt x="3039665" y="0"/>
                  </a:lnTo>
                  <a:lnTo>
                    <a:pt x="3039665" y="1823799"/>
                  </a:lnTo>
                  <a:lnTo>
                    <a:pt x="0" y="182379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20472" tIns="220472" rIns="220472" bIns="220472" numCol="1" spcCol="1270" anchor="ctr" anchorCtr="0">
              <a:noAutofit/>
            </a:bodyPr>
            <a:lstStyle/>
            <a:p>
              <a:pPr algn="ctr" defTabSz="1377950">
                <a:lnSpc>
                  <a:spcPct val="90000"/>
                </a:lnSpc>
                <a:spcBef>
                  <a:spcPct val="0"/>
                </a:spcBef>
                <a:spcAft>
                  <a:spcPct val="35000"/>
                </a:spcAft>
              </a:pPr>
              <a:r>
                <a:rPr lang="cs-CZ" sz="1600" dirty="0">
                  <a:solidFill>
                    <a:schemeClr val="dk1"/>
                  </a:solidFill>
                </a:rPr>
                <a:t>Identifikace nebezpečí</a:t>
              </a:r>
              <a:endParaRPr lang="sk-SK" sz="1600" dirty="0">
                <a:solidFill>
                  <a:schemeClr val="dk1"/>
                </a:solidFill>
              </a:endParaRPr>
            </a:p>
          </p:txBody>
        </p:sp>
        <p:sp>
          <p:nvSpPr>
            <p:cNvPr id="6" name="Freeform: Shape 5">
              <a:extLst>
                <a:ext uri="{FF2B5EF4-FFF2-40B4-BE49-F238E27FC236}">
                  <a16:creationId xmlns:a16="http://schemas.microsoft.com/office/drawing/2014/main" id="{B508BCB0-248D-98BE-42F0-BAFCE5848E2E}"/>
                </a:ext>
              </a:extLst>
            </p:cNvPr>
            <p:cNvSpPr/>
            <p:nvPr/>
          </p:nvSpPr>
          <p:spPr>
            <a:xfrm>
              <a:off x="812447" y="7353693"/>
              <a:ext cx="3588543" cy="984810"/>
            </a:xfrm>
            <a:custGeom>
              <a:avLst/>
              <a:gdLst>
                <a:gd name="connsiteX0" fmla="*/ 0 w 3039665"/>
                <a:gd name="connsiteY0" fmla="*/ 0 h 1823799"/>
                <a:gd name="connsiteX1" fmla="*/ 3039665 w 3039665"/>
                <a:gd name="connsiteY1" fmla="*/ 0 h 1823799"/>
                <a:gd name="connsiteX2" fmla="*/ 3039665 w 3039665"/>
                <a:gd name="connsiteY2" fmla="*/ 1823799 h 1823799"/>
                <a:gd name="connsiteX3" fmla="*/ 0 w 3039665"/>
                <a:gd name="connsiteY3" fmla="*/ 1823799 h 1823799"/>
                <a:gd name="connsiteX4" fmla="*/ 0 w 3039665"/>
                <a:gd name="connsiteY4" fmla="*/ 0 h 182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665" h="1823799">
                  <a:moveTo>
                    <a:pt x="0" y="0"/>
                  </a:moveTo>
                  <a:lnTo>
                    <a:pt x="3039665" y="0"/>
                  </a:lnTo>
                  <a:lnTo>
                    <a:pt x="3039665" y="1823799"/>
                  </a:lnTo>
                  <a:lnTo>
                    <a:pt x="0" y="182379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cs-CZ" sz="1600" kern="1200" dirty="0"/>
                <a:t>Hodnocení expozice</a:t>
              </a:r>
              <a:endParaRPr lang="sk-SK" sz="1600" kern="1200" dirty="0"/>
            </a:p>
          </p:txBody>
        </p:sp>
        <p:sp>
          <p:nvSpPr>
            <p:cNvPr id="7" name="Freeform: Shape 6">
              <a:extLst>
                <a:ext uri="{FF2B5EF4-FFF2-40B4-BE49-F238E27FC236}">
                  <a16:creationId xmlns:a16="http://schemas.microsoft.com/office/drawing/2014/main" id="{CD64631B-2BDE-04BC-98D0-9453E304DB47}"/>
                </a:ext>
              </a:extLst>
            </p:cNvPr>
            <p:cNvSpPr/>
            <p:nvPr/>
          </p:nvSpPr>
          <p:spPr>
            <a:xfrm>
              <a:off x="8537989" y="7261246"/>
              <a:ext cx="3588544" cy="984812"/>
            </a:xfrm>
            <a:custGeom>
              <a:avLst/>
              <a:gdLst>
                <a:gd name="connsiteX0" fmla="*/ 0 w 3039665"/>
                <a:gd name="connsiteY0" fmla="*/ 0 h 1823799"/>
                <a:gd name="connsiteX1" fmla="*/ 3039665 w 3039665"/>
                <a:gd name="connsiteY1" fmla="*/ 0 h 1823799"/>
                <a:gd name="connsiteX2" fmla="*/ 3039665 w 3039665"/>
                <a:gd name="connsiteY2" fmla="*/ 1823799 h 1823799"/>
                <a:gd name="connsiteX3" fmla="*/ 0 w 3039665"/>
                <a:gd name="connsiteY3" fmla="*/ 1823799 h 1823799"/>
                <a:gd name="connsiteX4" fmla="*/ 0 w 3039665"/>
                <a:gd name="connsiteY4" fmla="*/ 0 h 182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665" h="1823799">
                  <a:moveTo>
                    <a:pt x="0" y="0"/>
                  </a:moveTo>
                  <a:lnTo>
                    <a:pt x="3039665" y="0"/>
                  </a:lnTo>
                  <a:lnTo>
                    <a:pt x="3039665" y="1823799"/>
                  </a:lnTo>
                  <a:lnTo>
                    <a:pt x="0" y="182379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20472" tIns="220472" rIns="220472" bIns="220472" numCol="1" spcCol="1270" anchor="ctr" anchorCtr="0">
              <a:noAutofit/>
            </a:bodyPr>
            <a:lstStyle/>
            <a:p>
              <a:pPr algn="ctr" defTabSz="1377950">
                <a:lnSpc>
                  <a:spcPct val="90000"/>
                </a:lnSpc>
                <a:spcBef>
                  <a:spcPct val="0"/>
                </a:spcBef>
                <a:spcAft>
                  <a:spcPct val="35000"/>
                </a:spcAft>
              </a:pPr>
              <a:r>
                <a:rPr lang="cs-CZ" sz="1600" dirty="0">
                  <a:solidFill>
                    <a:schemeClr val="dk1"/>
                  </a:solidFill>
                </a:rPr>
                <a:t>Hodnocení efektu/toxicity</a:t>
              </a:r>
              <a:endParaRPr lang="sk-SK" sz="1600" dirty="0">
                <a:solidFill>
                  <a:schemeClr val="dk1"/>
                </a:solidFill>
              </a:endParaRPr>
            </a:p>
          </p:txBody>
        </p:sp>
        <p:sp>
          <p:nvSpPr>
            <p:cNvPr id="8" name="Freeform: Shape 7">
              <a:extLst>
                <a:ext uri="{FF2B5EF4-FFF2-40B4-BE49-F238E27FC236}">
                  <a16:creationId xmlns:a16="http://schemas.microsoft.com/office/drawing/2014/main" id="{61274109-E2A1-BE6E-3AED-D42CC335D4C1}"/>
                </a:ext>
              </a:extLst>
            </p:cNvPr>
            <p:cNvSpPr/>
            <p:nvPr/>
          </p:nvSpPr>
          <p:spPr>
            <a:xfrm>
              <a:off x="4600358" y="8667913"/>
              <a:ext cx="3754161" cy="969724"/>
            </a:xfrm>
            <a:custGeom>
              <a:avLst/>
              <a:gdLst>
                <a:gd name="connsiteX0" fmla="*/ 0 w 3039665"/>
                <a:gd name="connsiteY0" fmla="*/ 0 h 1823799"/>
                <a:gd name="connsiteX1" fmla="*/ 3039665 w 3039665"/>
                <a:gd name="connsiteY1" fmla="*/ 0 h 1823799"/>
                <a:gd name="connsiteX2" fmla="*/ 3039665 w 3039665"/>
                <a:gd name="connsiteY2" fmla="*/ 1823799 h 1823799"/>
                <a:gd name="connsiteX3" fmla="*/ 0 w 3039665"/>
                <a:gd name="connsiteY3" fmla="*/ 1823799 h 1823799"/>
                <a:gd name="connsiteX4" fmla="*/ 0 w 3039665"/>
                <a:gd name="connsiteY4" fmla="*/ 0 h 182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665" h="1823799">
                  <a:moveTo>
                    <a:pt x="0" y="0"/>
                  </a:moveTo>
                  <a:lnTo>
                    <a:pt x="3039665" y="0"/>
                  </a:lnTo>
                  <a:lnTo>
                    <a:pt x="3039665" y="1823799"/>
                  </a:lnTo>
                  <a:lnTo>
                    <a:pt x="0" y="1823799"/>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20472" tIns="220472" rIns="220472" bIns="220472" numCol="1" spcCol="1270" anchor="ctr" anchorCtr="0">
              <a:noAutofit/>
            </a:bodyPr>
            <a:lstStyle/>
            <a:p>
              <a:pPr algn="ctr" defTabSz="1377950">
                <a:lnSpc>
                  <a:spcPct val="90000"/>
                </a:lnSpc>
                <a:spcBef>
                  <a:spcPct val="0"/>
                </a:spcBef>
                <a:spcAft>
                  <a:spcPct val="35000"/>
                </a:spcAft>
              </a:pPr>
              <a:r>
                <a:rPr lang="cs-CZ" sz="1600" dirty="0">
                  <a:solidFill>
                    <a:schemeClr val="dk1"/>
                  </a:solidFill>
                </a:rPr>
                <a:t>Hodnocení rizika</a:t>
              </a:r>
              <a:endParaRPr lang="sk-SK" sz="1600" dirty="0">
                <a:solidFill>
                  <a:schemeClr val="dk1"/>
                </a:solidFill>
              </a:endParaRPr>
            </a:p>
          </p:txBody>
        </p:sp>
      </p:grpSp>
    </p:spTree>
    <p:extLst>
      <p:ext uri="{BB962C8B-B14F-4D97-AF65-F5344CB8AC3E}">
        <p14:creationId xmlns:p14="http://schemas.microsoft.com/office/powerpoint/2010/main" val="251111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E5EB7-0983-8ABD-069C-8B7CF0AB1847}"/>
              </a:ext>
            </a:extLst>
          </p:cNvPr>
          <p:cNvPicPr>
            <a:picLocks noChangeAspect="1"/>
          </p:cNvPicPr>
          <p:nvPr/>
        </p:nvPicPr>
        <p:blipFill>
          <a:blip r:embed="rId2"/>
          <a:stretch>
            <a:fillRect/>
          </a:stretch>
        </p:blipFill>
        <p:spPr>
          <a:xfrm>
            <a:off x="365002" y="63327"/>
            <a:ext cx="9343835" cy="6611793"/>
          </a:xfrm>
          <a:prstGeom prst="rect">
            <a:avLst/>
          </a:prstGeom>
        </p:spPr>
      </p:pic>
      <p:sp>
        <p:nvSpPr>
          <p:cNvPr id="7" name="TextBox 6">
            <a:extLst>
              <a:ext uri="{FF2B5EF4-FFF2-40B4-BE49-F238E27FC236}">
                <a16:creationId xmlns:a16="http://schemas.microsoft.com/office/drawing/2014/main" id="{D9E8EC1F-AFE9-689C-DE95-B55A0F25FD4D}"/>
              </a:ext>
            </a:extLst>
          </p:cNvPr>
          <p:cNvSpPr txBox="1"/>
          <p:nvPr/>
        </p:nvSpPr>
        <p:spPr>
          <a:xfrm>
            <a:off x="4523426" y="6489701"/>
            <a:ext cx="7668574" cy="369332"/>
          </a:xfrm>
          <a:prstGeom prst="rect">
            <a:avLst/>
          </a:prstGeom>
          <a:noFill/>
        </p:spPr>
        <p:txBody>
          <a:bodyPr wrap="none" rtlCol="0">
            <a:spAutoFit/>
          </a:bodyPr>
          <a:lstStyle/>
          <a:p>
            <a:r>
              <a:rPr lang="cs-CZ" dirty="0"/>
              <a:t>Fjeld et al. 2007: Quantitative environmental risk analysis for human health.  </a:t>
            </a:r>
            <a:endParaRPr lang="sk-SK" dirty="0"/>
          </a:p>
        </p:txBody>
      </p:sp>
    </p:spTree>
    <p:extLst>
      <p:ext uri="{BB962C8B-B14F-4D97-AF65-F5344CB8AC3E}">
        <p14:creationId xmlns:p14="http://schemas.microsoft.com/office/powerpoint/2010/main" val="106846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40CC-3A8C-C2D0-21FC-552C4DBB7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22C31-4D0B-FA71-EACD-20D357C519B4}"/>
              </a:ext>
            </a:extLst>
          </p:cNvPr>
          <p:cNvSpPr>
            <a:spLocks noGrp="1"/>
          </p:cNvSpPr>
          <p:nvPr>
            <p:ph type="title"/>
          </p:nvPr>
        </p:nvSpPr>
        <p:spPr/>
        <p:txBody>
          <a:bodyPr/>
          <a:lstStyle/>
          <a:p>
            <a:r>
              <a:rPr lang="cs-CZ" dirty="0"/>
              <a:t>Identifikace nebezpečí</a:t>
            </a:r>
            <a:endParaRPr lang="sk-SK" dirty="0"/>
          </a:p>
        </p:txBody>
      </p:sp>
      <p:sp>
        <p:nvSpPr>
          <p:cNvPr id="3" name="Content Placeholder 2">
            <a:extLst>
              <a:ext uri="{FF2B5EF4-FFF2-40B4-BE49-F238E27FC236}">
                <a16:creationId xmlns:a16="http://schemas.microsoft.com/office/drawing/2014/main" id="{98AECDEC-5005-B2C4-FED9-6C0A8F55E103}"/>
              </a:ext>
            </a:extLst>
          </p:cNvPr>
          <p:cNvSpPr>
            <a:spLocks noGrp="1"/>
          </p:cNvSpPr>
          <p:nvPr>
            <p:ph idx="1"/>
          </p:nvPr>
        </p:nvSpPr>
        <p:spPr/>
        <p:txBody>
          <a:bodyPr/>
          <a:lstStyle/>
          <a:p>
            <a:r>
              <a:rPr lang="cs-CZ" dirty="0"/>
              <a:t>Identifikace potenciálně nebezpečných chemických látek vyvolávajících znepokojení</a:t>
            </a:r>
          </a:p>
          <a:p>
            <a:r>
              <a:rPr lang="cs-CZ" dirty="0"/>
              <a:t>Hodnocení emisí</a:t>
            </a:r>
          </a:p>
          <a:p>
            <a:r>
              <a:rPr lang="cs-CZ" dirty="0"/>
              <a:t>Monitoring prostředí</a:t>
            </a:r>
          </a:p>
          <a:p>
            <a:pPr marL="0" indent="0">
              <a:buNone/>
            </a:pPr>
            <a:endParaRPr lang="sk-SK" dirty="0"/>
          </a:p>
        </p:txBody>
      </p:sp>
      <p:sp>
        <p:nvSpPr>
          <p:cNvPr id="4" name="TextBox 3">
            <a:extLst>
              <a:ext uri="{FF2B5EF4-FFF2-40B4-BE49-F238E27FC236}">
                <a16:creationId xmlns:a16="http://schemas.microsoft.com/office/drawing/2014/main" id="{ED78EF50-3835-32BC-8670-E92BF8112AD1}"/>
              </a:ext>
            </a:extLst>
          </p:cNvPr>
          <p:cNvSpPr txBox="1"/>
          <p:nvPr/>
        </p:nvSpPr>
        <p:spPr>
          <a:xfrm>
            <a:off x="6355080" y="6305035"/>
            <a:ext cx="1253613" cy="369332"/>
          </a:xfrm>
          <a:prstGeom prst="rect">
            <a:avLst/>
          </a:prstGeom>
          <a:noFill/>
        </p:spPr>
        <p:txBody>
          <a:bodyPr wrap="none" rtlCol="0">
            <a:spAutoFit/>
          </a:bodyPr>
          <a:lstStyle/>
          <a:p>
            <a:r>
              <a:rPr lang="cs-CZ" dirty="0"/>
              <a:t>Fjeld et al. </a:t>
            </a:r>
            <a:endParaRPr lang="sk-SK" dirty="0"/>
          </a:p>
        </p:txBody>
      </p:sp>
    </p:spTree>
    <p:extLst>
      <p:ext uri="{BB962C8B-B14F-4D97-AF65-F5344CB8AC3E}">
        <p14:creationId xmlns:p14="http://schemas.microsoft.com/office/powerpoint/2010/main" val="295644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0DD4-F1E2-5987-9EB6-E7D8643F4CFD}"/>
              </a:ext>
            </a:extLst>
          </p:cNvPr>
          <p:cNvSpPr>
            <a:spLocks noGrp="1"/>
          </p:cNvSpPr>
          <p:nvPr>
            <p:ph type="title"/>
          </p:nvPr>
        </p:nvSpPr>
        <p:spPr/>
        <p:txBody>
          <a:bodyPr/>
          <a:lstStyle/>
          <a:p>
            <a:r>
              <a:rPr lang="cs-CZ" dirty="0"/>
              <a:t>Hodnocení lidské expozice chem. látkám</a:t>
            </a:r>
            <a:endParaRPr lang="sk-SK" dirty="0"/>
          </a:p>
        </p:txBody>
      </p:sp>
      <p:sp>
        <p:nvSpPr>
          <p:cNvPr id="3" name="Content Placeholder 2">
            <a:extLst>
              <a:ext uri="{FF2B5EF4-FFF2-40B4-BE49-F238E27FC236}">
                <a16:creationId xmlns:a16="http://schemas.microsoft.com/office/drawing/2014/main" id="{367380D6-76B5-FC0B-C3C6-55B556FF949C}"/>
              </a:ext>
            </a:extLst>
          </p:cNvPr>
          <p:cNvSpPr>
            <a:spLocks noGrp="1"/>
          </p:cNvSpPr>
          <p:nvPr>
            <p:ph idx="1"/>
          </p:nvPr>
        </p:nvSpPr>
        <p:spPr/>
        <p:txBody>
          <a:bodyPr>
            <a:normAutofit fontScale="92500" lnSpcReduction="10000"/>
          </a:bodyPr>
          <a:lstStyle/>
          <a:p>
            <a:pPr>
              <a:buFontTx/>
              <a:buChar char="-"/>
            </a:pPr>
            <a:r>
              <a:rPr lang="cs-CZ" dirty="0"/>
              <a:t>Expozice = kontakt s chemickou látkou</a:t>
            </a:r>
          </a:p>
          <a:p>
            <a:pPr>
              <a:buFontTx/>
              <a:buChar char="-"/>
            </a:pPr>
            <a:r>
              <a:rPr lang="cs-CZ" dirty="0"/>
              <a:t>Akutní, subchronická, chronická expozice</a:t>
            </a:r>
          </a:p>
          <a:p>
            <a:pPr>
              <a:buFontTx/>
              <a:buChar char="-"/>
            </a:pPr>
            <a:r>
              <a:rPr lang="cs-CZ" dirty="0"/>
              <a:t>Dávka = metrika kvantifikující expozici</a:t>
            </a:r>
          </a:p>
          <a:p>
            <a:pPr>
              <a:buFontTx/>
              <a:buChar char="-"/>
            </a:pPr>
            <a:r>
              <a:rPr lang="cs-CZ" dirty="0"/>
              <a:t>Externí (vnějši), interní (vnitřní) expozice</a:t>
            </a:r>
          </a:p>
          <a:p>
            <a:pPr>
              <a:buFontTx/>
              <a:buChar char="-"/>
            </a:pPr>
            <a:r>
              <a:rPr lang="cs-CZ" dirty="0"/>
              <a:t>Hodnocení expozice:</a:t>
            </a:r>
          </a:p>
          <a:p>
            <a:pPr lvl="1"/>
            <a:r>
              <a:rPr lang="cs-CZ" dirty="0"/>
              <a:t>Hodnocení emisí/imisí</a:t>
            </a:r>
          </a:p>
          <a:p>
            <a:pPr lvl="1"/>
            <a:r>
              <a:rPr lang="cs-CZ" dirty="0"/>
              <a:t>Identifikace exponované populace</a:t>
            </a:r>
          </a:p>
          <a:p>
            <a:pPr lvl="1"/>
            <a:r>
              <a:rPr lang="cs-CZ" dirty="0"/>
              <a:t>Identifikace zdrojů a hladin expozice</a:t>
            </a:r>
          </a:p>
          <a:p>
            <a:pPr lvl="1"/>
            <a:r>
              <a:rPr lang="cs-CZ" dirty="0"/>
              <a:t>Hodnocení dávky</a:t>
            </a:r>
          </a:p>
          <a:p>
            <a:pPr lvl="1"/>
            <a:r>
              <a:rPr lang="cs-CZ" dirty="0"/>
              <a:t>Monitoring prostředí</a:t>
            </a:r>
          </a:p>
          <a:p>
            <a:pPr lvl="1"/>
            <a:r>
              <a:rPr lang="cs-CZ" dirty="0"/>
              <a:t>Biomonitoring</a:t>
            </a:r>
            <a:endParaRPr lang="sk-SK" dirty="0"/>
          </a:p>
        </p:txBody>
      </p:sp>
      <p:sp>
        <p:nvSpPr>
          <p:cNvPr id="4" name="TextBox 3">
            <a:extLst>
              <a:ext uri="{FF2B5EF4-FFF2-40B4-BE49-F238E27FC236}">
                <a16:creationId xmlns:a16="http://schemas.microsoft.com/office/drawing/2014/main" id="{4A3171C1-A056-D80B-CF4F-38571D655D5A}"/>
              </a:ext>
            </a:extLst>
          </p:cNvPr>
          <p:cNvSpPr txBox="1"/>
          <p:nvPr/>
        </p:nvSpPr>
        <p:spPr>
          <a:xfrm>
            <a:off x="6355080" y="6305035"/>
            <a:ext cx="1253613" cy="369332"/>
          </a:xfrm>
          <a:prstGeom prst="rect">
            <a:avLst/>
          </a:prstGeom>
          <a:noFill/>
        </p:spPr>
        <p:txBody>
          <a:bodyPr wrap="none" rtlCol="0">
            <a:spAutoFit/>
          </a:bodyPr>
          <a:lstStyle/>
          <a:p>
            <a:r>
              <a:rPr lang="cs-CZ" dirty="0"/>
              <a:t>Fjeld et al. </a:t>
            </a:r>
            <a:endParaRPr lang="sk-SK" dirty="0"/>
          </a:p>
        </p:txBody>
      </p:sp>
    </p:spTree>
    <p:extLst>
      <p:ext uri="{BB962C8B-B14F-4D97-AF65-F5344CB8AC3E}">
        <p14:creationId xmlns:p14="http://schemas.microsoft.com/office/powerpoint/2010/main" val="218466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TotalTime>
  <Words>4406</Words>
  <Application>Microsoft Office PowerPoint</Application>
  <PresentationFormat>Widescreen</PresentationFormat>
  <Paragraphs>406</Paragraphs>
  <Slides>59</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Aptos</vt:lpstr>
      <vt:lpstr>Aptos Display</vt:lpstr>
      <vt:lpstr>Arial</vt:lpstr>
      <vt:lpstr>BlinkMacSystemFont</vt:lpstr>
      <vt:lpstr>Cambria</vt:lpstr>
      <vt:lpstr>Century Gothic</vt:lpstr>
      <vt:lpstr>ElsevierGulliver</vt:lpstr>
      <vt:lpstr>ElsevierSans</vt:lpstr>
      <vt:lpstr>Google Sans</vt:lpstr>
      <vt:lpstr>Roboto</vt:lpstr>
      <vt:lpstr>Wingdings</vt:lpstr>
      <vt:lpstr>Office Theme</vt:lpstr>
      <vt:lpstr>Hodnocení chemických rizik,   lidský biomonitoring</vt:lpstr>
      <vt:lpstr>Úvod a teorie</vt:lpstr>
      <vt:lpstr>Analýza rizik (Risk analysis)</vt:lpstr>
      <vt:lpstr>PowerPoint Presentation</vt:lpstr>
      <vt:lpstr>PowerPoint Presentation</vt:lpstr>
      <vt:lpstr>Risk assessment (hodnocení rizik)</vt:lpstr>
      <vt:lpstr>PowerPoint Presentation</vt:lpstr>
      <vt:lpstr>Identifikace nebezpečí</vt:lpstr>
      <vt:lpstr>Hodnocení lidské expozice chem. látkám</vt:lpstr>
      <vt:lpstr>Hodnocení lidské expozice chem. látkám</vt:lpstr>
      <vt:lpstr>Hodnocení efektu/toxicity</vt:lpstr>
      <vt:lpstr>Hodnocení rizika</vt:lpstr>
      <vt:lpstr>Lidský biomonitoring  (Human biomonitoring, HBM)</vt:lpstr>
      <vt:lpstr>Lidský biomonitoring - definice</vt:lpstr>
      <vt:lpstr>Biomonitoring – měření interní expozice</vt:lpstr>
      <vt:lpstr>K čemu slouží biomonitoring?</vt:lpstr>
      <vt:lpstr>Typy biomonitorovacích studií</vt:lpstr>
      <vt:lpstr>Matrice</vt:lpstr>
      <vt:lpstr>Krev, sérum, plasma</vt:lpstr>
      <vt:lpstr>Moč</vt:lpstr>
      <vt:lpstr>Mateřské mléko</vt:lpstr>
      <vt:lpstr>Pupečníková krev</vt:lpstr>
      <vt:lpstr>Vlasy</vt:lpstr>
      <vt:lpstr>Biomarker - definice</vt:lpstr>
      <vt:lpstr>Biomarker - typy</vt:lpstr>
      <vt:lpstr>PowerPoint Presentation</vt:lpstr>
      <vt:lpstr>Interpretace HBM dat:  Health-based HBM values</vt:lpstr>
      <vt:lpstr>PowerPoint Presentation</vt:lpstr>
      <vt:lpstr>PowerPoint Presentation</vt:lpstr>
      <vt:lpstr>PowerPoint Presentation</vt:lpstr>
      <vt:lpstr>PowerPoint Presentation</vt:lpstr>
      <vt:lpstr>Interpretace HBM dat:  Biomonitoring equivalent values</vt:lpstr>
      <vt:lpstr>Specifika HBM studií a nakládání s HBM daty</vt:lpstr>
      <vt:lpstr>HBM data</vt:lpstr>
      <vt:lpstr>HBM data</vt:lpstr>
      <vt:lpstr>HBM data</vt:lpstr>
      <vt:lpstr>PowerPoint Presentation</vt:lpstr>
      <vt:lpstr>Příklady studií a iniciativ využívajících HBM</vt:lpstr>
      <vt:lpstr>CELSPAC</vt:lpstr>
      <vt:lpstr>celspac.cz </vt:lpstr>
      <vt:lpstr>PowerPoint Presentation</vt:lpstr>
      <vt:lpstr>Národní a evropské HBM iniciativy</vt:lpstr>
      <vt:lpstr>PowerPoint Presentation</vt:lpstr>
      <vt:lpstr>PowerPoint Presentation</vt:lpstr>
      <vt:lpstr>PowerPoint Presentation</vt:lpstr>
      <vt:lpstr>HBM - Případová studie  CELSPAC: FIREexpo</vt:lpstr>
      <vt:lpstr>CELSPAC - FIREexpo *</vt:lpstr>
      <vt:lpstr>CELSPAC - FIREexpo</vt:lpstr>
      <vt:lpstr>První výsledky studie CELSPAC - FIREexpo</vt:lpstr>
      <vt:lpstr>Hladiny PFAS v krevním séru</vt:lpstr>
      <vt:lpstr>Hladiny PFAS v krevním séru</vt:lpstr>
      <vt:lpstr>Hladiny OH-PAH v moči</vt:lpstr>
      <vt:lpstr>Hladiny OH-PAH v moči</vt:lpstr>
      <vt:lpstr>Hladiny OH-PAH v moči</vt:lpstr>
      <vt:lpstr>Porovnání s HBM hodnotami</vt:lpstr>
      <vt:lpstr>Závěry studie</vt:lpstr>
      <vt:lpstr>Další výstupy CELSPAC: FIREexpo</vt:lpstr>
      <vt:lpstr>Děkuji za pozornost</vt:lpstr>
      <vt:lpstr>Poznámky k cvičení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Katarína Řiháčková</dc:creator>
  <cp:lastModifiedBy>Katarína Řiháčková</cp:lastModifiedBy>
  <cp:revision>348</cp:revision>
  <dcterms:created xsi:type="dcterms:W3CDTF">2024-11-15T13:11:59Z</dcterms:created>
  <dcterms:modified xsi:type="dcterms:W3CDTF">2024-11-25T10:56:14Z</dcterms:modified>
</cp:coreProperties>
</file>