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86" r:id="rId2"/>
    <p:sldId id="288" r:id="rId3"/>
    <p:sldId id="287" r:id="rId4"/>
    <p:sldId id="289" r:id="rId5"/>
    <p:sldId id="290" r:id="rId6"/>
    <p:sldId id="291" r:id="rId7"/>
    <p:sldId id="293" r:id="rId8"/>
    <p:sldId id="292" r:id="rId9"/>
    <p:sldId id="294" r:id="rId10"/>
    <p:sldId id="295" r:id="rId11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105" d="100"/>
          <a:sy n="105" d="100"/>
        </p:scale>
        <p:origin x="1746" y="108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29.10.2024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29.10.2024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29.10.2024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29.10.2024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29.10.2024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29.10.2024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040285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800" b="1" dirty="0">
                <a:solidFill>
                  <a:schemeClr val="tx2"/>
                </a:solidFill>
                <a:latin typeface="+mj-lt"/>
              </a:rPr>
              <a:t>Analýza citlivosti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800" b="1" dirty="0">
                <a:solidFill>
                  <a:schemeClr val="tx2"/>
                </a:solidFill>
                <a:latin typeface="+mj-lt"/>
              </a:rPr>
              <a:t>Analýza neurčitosti</a:t>
            </a: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29742"/>
            <a:ext cx="7772400" cy="1231106"/>
          </a:xfrm>
          <a:noFill/>
        </p:spPr>
        <p:txBody>
          <a:bodyPr>
            <a:spAutoFit/>
          </a:bodyPr>
          <a:lstStyle/>
          <a:p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6. Model růstu populace</a:t>
            </a:r>
            <a:br>
              <a:rPr lang="cs-CZ" sz="42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E3101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FBBC91-9E4B-1D11-1C92-FB2281F8F2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A64285FE-E7CB-2538-248D-70B435294C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algn="l"/>
            <a:r>
              <a:rPr lang="cs-CZ" sz="2400" dirty="0">
                <a:latin typeface="+mj-lt"/>
              </a:rPr>
              <a:t>Použijte variance </a:t>
            </a:r>
            <a:r>
              <a:rPr lang="cs-CZ" sz="2400" dirty="0" err="1">
                <a:latin typeface="+mj-lt"/>
              </a:rPr>
              <a:t>based</a:t>
            </a:r>
            <a:r>
              <a:rPr lang="cs-CZ" sz="2400" dirty="0">
                <a:latin typeface="+mj-lt"/>
              </a:rPr>
              <a:t> metodu pro výpočet normalizovaného indexu citlivosti r v modelu neomezeného růstu s koeficientem r z množiny {-0,1; 0; 0,1} a počáteční velikostí populace 1000.</a:t>
            </a:r>
          </a:p>
          <a:p>
            <a:pPr algn="l"/>
            <a:r>
              <a:rPr lang="cs-CZ" sz="2400" dirty="0">
                <a:latin typeface="+mj-lt"/>
              </a:rPr>
              <a:t>Pro výpočet použijte skutečné derivace místo konečných diferencí, jak bylo uvedeno v kódu z přednášky.</a:t>
            </a:r>
          </a:p>
          <a:p>
            <a:pPr algn="l"/>
            <a:r>
              <a:rPr lang="cs-CZ" sz="2400" dirty="0">
                <a:latin typeface="+mj-lt"/>
              </a:rPr>
              <a:t>Směrodatné odchylky koeficientu r volte tak, aby se 95 % hodnot koeficientu nacházelo v rozmezí r +- 10 %.</a:t>
            </a:r>
          </a:p>
          <a:p>
            <a:pPr algn="l"/>
            <a:r>
              <a:rPr lang="cs-CZ" sz="2400" dirty="0">
                <a:latin typeface="+mj-lt"/>
              </a:rPr>
              <a:t>Srovnejte všechna tři řešení. 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5E249C9C-2EF5-60C6-6525-BFE07EF05982}"/>
              </a:ext>
            </a:extLst>
          </p:cNvPr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sz="3600" dirty="0">
                <a:latin typeface="+mj-lt"/>
              </a:rPr>
              <a:t>Domácí úkol č. 2 </a:t>
            </a:r>
            <a:r>
              <a:rPr lang="cs-CZ" sz="2400" dirty="0">
                <a:latin typeface="+mj-lt"/>
              </a:rPr>
              <a:t>(do 12. 11. 2024)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325348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DD803A-8E1A-1BB5-B191-30617D6B5C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DA5EF499-8875-3F39-BB6F-86EC2795FC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algn="l"/>
            <a:r>
              <a:rPr lang="en-US" sz="2400" b="0" i="0" u="none" strike="noStrike" baseline="0" dirty="0">
                <a:latin typeface="+mj-lt"/>
              </a:rPr>
              <a:t>V</a:t>
            </a:r>
            <a:r>
              <a:rPr lang="cs-CZ" sz="2400" b="0" i="0" u="none" strike="noStrike" baseline="0" dirty="0" err="1">
                <a:latin typeface="+mj-lt"/>
              </a:rPr>
              <a:t>ýstupy</a:t>
            </a:r>
            <a:r>
              <a:rPr lang="cs-CZ" sz="2400" b="0" i="0" u="none" strike="noStrike" baseline="0" dirty="0">
                <a:latin typeface="+mj-lt"/>
              </a:rPr>
              <a:t> modelů závisí na vstupech a struktuře modelu.</a:t>
            </a:r>
          </a:p>
          <a:p>
            <a:pPr algn="l"/>
            <a:r>
              <a:rPr lang="cs-CZ" sz="2400" b="0" i="0" u="none" strike="noStrike" baseline="0" dirty="0">
                <a:latin typeface="+mj-lt"/>
              </a:rPr>
              <a:t>Obojí může být zdrojem nejistot.</a:t>
            </a:r>
            <a:endParaRPr lang="en-US" sz="2400" b="0" i="0" u="none" strike="noStrike" baseline="0" dirty="0">
              <a:latin typeface="+mj-lt"/>
            </a:endParaRPr>
          </a:p>
          <a:p>
            <a:pPr algn="l"/>
            <a:r>
              <a:rPr lang="cs-CZ" sz="2400" b="0" i="0" u="none" strike="noStrike" baseline="0" dirty="0">
                <a:latin typeface="+mj-lt"/>
              </a:rPr>
              <a:t>Kvantifikace nejistoty nám umožňuje použít model i bez přesného výsledku.</a:t>
            </a:r>
          </a:p>
          <a:p>
            <a:pPr algn="l"/>
            <a:r>
              <a:rPr lang="cs-CZ" sz="2400" dirty="0">
                <a:latin typeface="+mj-lt"/>
              </a:rPr>
              <a:t>Neurčitost je obecnější pojem a analýza neurčitosti zahrnuje nejen neurčitost ve struktuře modelu a hodnotách vstupů ale také neurčitost ve schopnosti interpretace modelu a další případné zdroje nejistoty.</a:t>
            </a:r>
          </a:p>
          <a:p>
            <a:pPr algn="l"/>
            <a:r>
              <a:rPr lang="cs-CZ" sz="2400" b="0" i="0" u="none" strike="noStrike" baseline="0" dirty="0">
                <a:latin typeface="+mj-lt"/>
              </a:rPr>
              <a:t>Obecně</a:t>
            </a:r>
            <a:r>
              <a:rPr lang="cs-CZ" sz="2400" dirty="0">
                <a:latin typeface="+mj-lt"/>
              </a:rPr>
              <a:t> se v analýze neurčitosti díváme na chování modelu jako celku, jeho výstupů, bez vztahování variability ke konkrétním vstupním hodnotám.</a:t>
            </a:r>
            <a:endParaRPr lang="en-US" sz="2400" b="0" i="0" u="none" strike="noStrike" baseline="0" dirty="0">
              <a:latin typeface="+mj-lt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CC34FBDA-DE59-9070-80F1-8B523DCD5ACC}"/>
              </a:ext>
            </a:extLst>
          </p:cNvPr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Analýza neurčitosti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67730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algn="l"/>
            <a:r>
              <a:rPr lang="cs-CZ" sz="2400" b="0" i="0" u="none" strike="noStrike" baseline="0" dirty="0">
                <a:latin typeface="+mj-lt"/>
              </a:rPr>
              <a:t>Analýza citlivosti se v širším slova smyslu zabývá vztahem ve variabilitě vstupů a výstupů modelu.</a:t>
            </a:r>
          </a:p>
          <a:p>
            <a:pPr algn="l"/>
            <a:r>
              <a:rPr lang="cs-CZ" sz="2400" b="1" i="1" dirty="0">
                <a:solidFill>
                  <a:srgbClr val="C00000"/>
                </a:solidFill>
                <a:latin typeface="+mj-lt"/>
              </a:rPr>
              <a:t>Lokální analýza citlivosti </a:t>
            </a:r>
            <a:r>
              <a:rPr lang="cs-CZ" sz="2400" dirty="0">
                <a:latin typeface="+mj-lt"/>
              </a:rPr>
              <a:t>se zabývá jednotlivými proměnnými (obvykle) bez interakcí v okolí nějaké referenční hodnoty.</a:t>
            </a:r>
          </a:p>
          <a:p>
            <a:pPr algn="l"/>
            <a:r>
              <a:rPr lang="cs-CZ" sz="2400" b="1" i="1" u="none" strike="noStrike" baseline="0" dirty="0">
                <a:solidFill>
                  <a:srgbClr val="C00000"/>
                </a:solidFill>
                <a:latin typeface="+mj-lt"/>
              </a:rPr>
              <a:t>Globální analýza citlivosti </a:t>
            </a:r>
            <a:r>
              <a:rPr lang="cs-CZ" sz="2400" b="0" i="0" u="none" strike="noStrike" baseline="0" dirty="0">
                <a:latin typeface="+mj-lt"/>
              </a:rPr>
              <a:t>se zabývá celým vstupním prostorem a interakcemi mezi proměnnými.</a:t>
            </a:r>
          </a:p>
          <a:p>
            <a:pPr algn="l"/>
            <a:r>
              <a:rPr lang="cs-CZ" sz="2400" dirty="0">
                <a:latin typeface="+mj-lt"/>
              </a:rPr>
              <a:t>Lokální analýza je užitečná</a:t>
            </a:r>
            <a:br>
              <a:rPr lang="cs-CZ" sz="2400" dirty="0">
                <a:latin typeface="+mj-lt"/>
              </a:rPr>
            </a:br>
            <a:r>
              <a:rPr lang="cs-CZ" sz="2400" dirty="0">
                <a:latin typeface="+mj-lt"/>
              </a:rPr>
              <a:t>pro hodnocení významu</a:t>
            </a:r>
            <a:br>
              <a:rPr lang="cs-CZ" sz="2400" dirty="0">
                <a:latin typeface="+mj-lt"/>
              </a:rPr>
            </a:br>
            <a:r>
              <a:rPr lang="cs-CZ" sz="2400" dirty="0">
                <a:latin typeface="+mj-lt"/>
              </a:rPr>
              <a:t>změny proměnných ve</a:t>
            </a:r>
            <a:br>
              <a:rPr lang="cs-CZ" sz="2400" dirty="0">
                <a:latin typeface="+mj-lt"/>
              </a:rPr>
            </a:br>
            <a:r>
              <a:rPr lang="cs-CZ" sz="2400" dirty="0">
                <a:latin typeface="+mj-lt"/>
              </a:rPr>
              <a:t>známém intervalu, pokud</a:t>
            </a:r>
            <a:br>
              <a:rPr lang="cs-CZ" sz="2400" dirty="0">
                <a:latin typeface="+mj-lt"/>
              </a:rPr>
            </a:br>
            <a:r>
              <a:rPr lang="cs-CZ" sz="2400" dirty="0">
                <a:latin typeface="+mj-lt"/>
              </a:rPr>
              <a:t>model používáme ve „stan-</a:t>
            </a:r>
            <a:br>
              <a:rPr lang="cs-CZ" sz="2400" dirty="0">
                <a:latin typeface="+mj-lt"/>
              </a:rPr>
            </a:br>
            <a:r>
              <a:rPr lang="cs-CZ" sz="2400" dirty="0" err="1">
                <a:latin typeface="+mj-lt"/>
              </a:rPr>
              <a:t>dardizovaném</a:t>
            </a:r>
            <a:r>
              <a:rPr lang="cs-CZ" sz="2400" dirty="0">
                <a:latin typeface="+mj-lt"/>
              </a:rPr>
              <a:t> prostředí“.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Analýza citlivosti</a:t>
            </a:r>
            <a:endParaRPr lang="en-US" dirty="0"/>
          </a:p>
        </p:txBody>
      </p:sp>
      <p:pic>
        <p:nvPicPr>
          <p:cNvPr id="3" name="Obrázek 2" descr="Obsah obrázku snímek obrazovky, Grafika&#10;&#10;Popis byl vytvořen automaticky">
            <a:extLst>
              <a:ext uri="{FF2B5EF4-FFF2-40B4-BE49-F238E27FC236}">
                <a16:creationId xmlns:a16="http://schemas.microsoft.com/office/drawing/2014/main" id="{8BF1B269-9D7A-0AE2-53A2-55ABB721B5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3788" y="4039946"/>
            <a:ext cx="4204059" cy="212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3103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27B5A3-EBEC-86B9-2D78-C5F3349DB7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C66F9C2F-8115-819F-7AE4-F08CD3E37A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algn="l"/>
            <a:r>
              <a:rPr lang="cs-CZ" sz="2400" dirty="0">
                <a:latin typeface="+mj-lt"/>
              </a:rPr>
              <a:t>Základní technikou je výpočet indexů lokální citlivosti pro jednotlivé proměnné.</a:t>
            </a:r>
          </a:p>
          <a:p>
            <a:pPr algn="l"/>
            <a:r>
              <a:rPr lang="cs-CZ" sz="2400" dirty="0">
                <a:latin typeface="+mj-lt"/>
              </a:rPr>
              <a:t>Více možností výpočtů:</a:t>
            </a:r>
          </a:p>
          <a:p>
            <a:pPr lvl="1"/>
            <a:r>
              <a:rPr lang="cs-CZ" sz="1900" dirty="0">
                <a:latin typeface="+mj-lt"/>
              </a:rPr>
              <a:t>analytický výpočet pomocí derivace známé funkce modelu nebo jejího odhadu,</a:t>
            </a:r>
          </a:p>
          <a:p>
            <a:pPr lvl="1"/>
            <a:r>
              <a:rPr lang="cs-CZ" sz="1900" dirty="0">
                <a:latin typeface="+mj-lt"/>
              </a:rPr>
              <a:t>intervalová aritmetika;</a:t>
            </a:r>
          </a:p>
          <a:p>
            <a:pPr lvl="1"/>
            <a:r>
              <a:rPr lang="cs-CZ" sz="1900" dirty="0">
                <a:latin typeface="+mj-lt"/>
              </a:rPr>
              <a:t>variance-</a:t>
            </a:r>
            <a:r>
              <a:rPr lang="cs-CZ" sz="1900" dirty="0" err="1">
                <a:latin typeface="+mj-lt"/>
              </a:rPr>
              <a:t>based</a:t>
            </a:r>
            <a:r>
              <a:rPr lang="cs-CZ" sz="1900" dirty="0">
                <a:latin typeface="+mj-lt"/>
              </a:rPr>
              <a:t> metody;</a:t>
            </a:r>
          </a:p>
          <a:p>
            <a:pPr lvl="1"/>
            <a:r>
              <a:rPr lang="cs-CZ" sz="1900" dirty="0">
                <a:latin typeface="+mj-lt"/>
              </a:rPr>
              <a:t>Monte-Carlo metody.</a:t>
            </a:r>
            <a:r>
              <a:rPr lang="cs-CZ" sz="2000" dirty="0">
                <a:latin typeface="+mj-lt"/>
              </a:rPr>
              <a:t> </a:t>
            </a:r>
          </a:p>
          <a:p>
            <a:pPr algn="l"/>
            <a:r>
              <a:rPr lang="cs-CZ" sz="2400" dirty="0">
                <a:latin typeface="+mj-lt"/>
              </a:rPr>
              <a:t>Mimo to je třeba rozlišovat, zda hodnotíme lokální citlivost jediné proměnné, která je na ostatních proměnných nezávislá nebo se snažíme postihnout i vzájemné vztahy více proměnných.</a:t>
            </a:r>
          </a:p>
          <a:p>
            <a:r>
              <a:rPr lang="cs-CZ" sz="2400" dirty="0" err="1"/>
              <a:t>One</a:t>
            </a:r>
            <a:r>
              <a:rPr lang="cs-CZ" sz="2400" dirty="0"/>
              <a:t>-At-a-Time (OAT) × All-At-a-Time (AAT) metody pro více proměnných.</a:t>
            </a:r>
          </a:p>
          <a:p>
            <a:pPr algn="l"/>
            <a:endParaRPr lang="cs-CZ" sz="2400" dirty="0">
              <a:latin typeface="+mj-lt"/>
            </a:endParaRPr>
          </a:p>
          <a:p>
            <a:pPr marL="274638" lvl="1" indent="0">
              <a:buNone/>
            </a:pPr>
            <a:endParaRPr lang="cs-CZ" sz="1900" dirty="0">
              <a:latin typeface="+mj-lt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81637EA7-543D-3743-6247-DACDA92A9B19}"/>
              </a:ext>
            </a:extLst>
          </p:cNvPr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Lokální analýza citlivosti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16417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65263C-B808-A950-15D9-99BB5A39D5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>
                <a:extLst>
                  <a:ext uri="{FF2B5EF4-FFF2-40B4-BE49-F238E27FC236}">
                    <a16:creationId xmlns:a16="http://schemas.microsoft.com/office/drawing/2014/main" id="{AD4F5C32-53C8-CEDC-FAFB-53757A0B18AA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algn="l"/>
                <a:r>
                  <a:rPr lang="cs-CZ" sz="2400" dirty="0">
                    <a:latin typeface="+mj-lt"/>
                  </a:rPr>
                  <a:t>Vhodná pouze, pokud je známé analytické řešení modelu.</a:t>
                </a:r>
              </a:p>
              <a:p>
                <a:r>
                  <a:rPr lang="cs-CZ" sz="2400" dirty="0" err="1">
                    <a:latin typeface="+mj-lt"/>
                  </a:rPr>
                  <a:t>Taylorův</a:t>
                </a:r>
                <a:r>
                  <a:rPr lang="cs-CZ" sz="2400" dirty="0">
                    <a:latin typeface="+mj-lt"/>
                  </a:rPr>
                  <a:t> rozvoj počítá s přírůstky pro malé </a:t>
                </a:r>
                <a:r>
                  <a:rPr lang="el-GR" sz="2400" dirty="0">
                    <a:latin typeface="+mj-lt"/>
                  </a:rPr>
                  <a:t>Δ</a:t>
                </a:r>
                <a:r>
                  <a:rPr lang="cs-CZ" sz="2400" dirty="0">
                    <a:latin typeface="+mj-lt"/>
                  </a:rPr>
                  <a:t>x:</a:t>
                </a:r>
                <a:br>
                  <a:rPr lang="cs-CZ" sz="2400" dirty="0">
                    <a:latin typeface="+mj-lt"/>
                  </a:rPr>
                </a:br>
                <a:br>
                  <a:rPr lang="cs-CZ" sz="2400" dirty="0">
                    <a:latin typeface="+mj-lt"/>
                  </a:rPr>
                </a:br>
                <a:br>
                  <a:rPr lang="cs-CZ" sz="2400" dirty="0">
                    <a:latin typeface="+mj-lt"/>
                  </a:rPr>
                </a:br>
                <a:br>
                  <a:rPr lang="cs-CZ" sz="2400" dirty="0">
                    <a:latin typeface="+mj-lt"/>
                  </a:rPr>
                </a:br>
                <a:br>
                  <a:rPr lang="cs-CZ" sz="2400" dirty="0">
                    <a:latin typeface="+mj-lt"/>
                  </a:rPr>
                </a:br>
                <a:r>
                  <a:rPr lang="cs-CZ" sz="2400" dirty="0">
                    <a:latin typeface="+mj-lt"/>
                  </a:rPr>
                  <a:t>kde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sz="2400" dirty="0">
                    <a:latin typeface="+mj-lt"/>
                  </a:rPr>
                  <a:t>,</a:t>
                </a:r>
                <a:r>
                  <a:rPr lang="cs-CZ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sz="2400" dirty="0">
                    <a:latin typeface="+mj-lt"/>
                  </a:rPr>
                  <a:t>,…,</a:t>
                </a:r>
                <a:r>
                  <a:rPr lang="cs-CZ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cs-CZ" sz="2400" dirty="0">
                    <a:latin typeface="+mj-lt"/>
                  </a:rPr>
                  <a:t>) je vektor všech vstupů modelu.</a:t>
                </a:r>
              </a:p>
              <a:p>
                <a:pPr algn="l"/>
                <a:r>
                  <a:rPr lang="cs-CZ" sz="2400" dirty="0">
                    <a:latin typeface="+mj-lt"/>
                  </a:rPr>
                  <a:t>Pokud se omezíme jen na derivace 1. řádu (což je obvyklé), jde o OAT metodu, která hodnotí každou proměnnou samostatně.</a:t>
                </a:r>
              </a:p>
              <a:p>
                <a:pPr algn="l"/>
                <a:r>
                  <a:rPr lang="cs-CZ" sz="2400" dirty="0">
                    <a:latin typeface="+mj-lt"/>
                  </a:rPr>
                  <a:t>Hodnotu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i="1" smtClean="0">
                            <a:latin typeface="Cambria Math" panose="02040503050406030204" pitchFamily="18" charset="0"/>
                          </a:rPr>
                          <m:t>𝑑𝑦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cs-CZ" sz="240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cs-CZ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den>
                    </m:f>
                  </m:oMath>
                </a14:m>
                <a:r>
                  <a:rPr lang="cs-CZ" sz="2400" dirty="0">
                    <a:latin typeface="+mj-lt"/>
                  </a:rPr>
                  <a:t> nazýváme indexem lokální citlivosti vstupu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cs-CZ" sz="2400" dirty="0">
                    <a:latin typeface="+mj-lt"/>
                  </a:rPr>
                  <a:t> (prvního řádu), lze počítat i indexy vyšších řádů (není obvyklé).</a:t>
                </a:r>
              </a:p>
              <a:p>
                <a:pPr marL="274638" lvl="1" indent="0">
                  <a:buNone/>
                </a:pPr>
                <a:endParaRPr lang="cs-CZ" sz="1900" dirty="0">
                  <a:latin typeface="+mj-lt"/>
                </a:endParaRPr>
              </a:p>
            </p:txBody>
          </p:sp>
        </mc:Choice>
        <mc:Fallback xmlns="">
          <p:sp>
            <p:nvSpPr>
              <p:cNvPr id="49154" name="Rectangle 2">
                <a:extLst>
                  <a:ext uri="{FF2B5EF4-FFF2-40B4-BE49-F238E27FC236}">
                    <a16:creationId xmlns:a16="http://schemas.microsoft.com/office/drawing/2014/main" id="{AD4F5C32-53C8-CEDC-FAFB-53757A0B18A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 r="-5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>
            <a:extLst>
              <a:ext uri="{FF2B5EF4-FFF2-40B4-BE49-F238E27FC236}">
                <a16:creationId xmlns:a16="http://schemas.microsoft.com/office/drawing/2014/main" id="{719A5758-D6F5-3101-454B-9542044EE8F4}"/>
              </a:ext>
            </a:extLst>
          </p:cNvPr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sz="3600" dirty="0">
                <a:latin typeface="+mj-lt"/>
              </a:rPr>
              <a:t>Metoda přímé derivace</a:t>
            </a:r>
            <a:endParaRPr lang="en-US" dirty="0"/>
          </a:p>
        </p:txBody>
      </p:sp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F467ADC0-F54A-6B5F-5840-1C3762C70C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4248701"/>
              </p:ext>
            </p:extLst>
          </p:nvPr>
        </p:nvGraphicFramePr>
        <p:xfrm>
          <a:off x="539552" y="2780928"/>
          <a:ext cx="7924717" cy="668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3" imgW="16035033" imgH="1353230" progId="Photoshop.Image.12">
                  <p:embed/>
                </p:oleObj>
              </mc:Choice>
              <mc:Fallback>
                <p:oleObj name="Image" r:id="rId3" imgW="16035033" imgH="1353230" progId="Photoshop.Imag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2780928"/>
                        <a:ext cx="7924717" cy="6686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377464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E07FDD-7748-A8BE-D60D-E0ECFAAEB0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>
                <a:extLst>
                  <a:ext uri="{FF2B5EF4-FFF2-40B4-BE49-F238E27FC236}">
                    <a16:creationId xmlns:a16="http://schemas.microsoft.com/office/drawing/2014/main" id="{9458DBE1-E961-8F9D-0928-5225C29F94CB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algn="l"/>
                <a:r>
                  <a:rPr lang="cs-CZ" sz="2400" dirty="0">
                    <a:latin typeface="+mj-lt"/>
                  </a:rPr>
                  <a:t>Obvykle není analytický předpis modelu znám (proto(že) řešíme modely numericky) a tedy se musíme i v analýze citlivosti uchýlit k numerickému řešení.</a:t>
                </a:r>
              </a:p>
              <a:p>
                <a:r>
                  <a:rPr lang="cs-CZ" sz="2400" dirty="0">
                    <a:latin typeface="+mj-lt"/>
                  </a:rPr>
                  <a:t>Metoda konečných diferencí nahrazuje derivace (tečny ke křivce) sečnami (spojnice dvou bodů) mezi body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cs-CZ" sz="2400" dirty="0">
                    <a:latin typeface="+mj-lt"/>
                  </a:rPr>
                  <a:t> a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[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𝛥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l-GR" sz="2400" i="1">
                            <a:latin typeface="Cambria Math" panose="02040503050406030204" pitchFamily="18" charset="0"/>
                          </a:rPr>
                          <m:t>𝛥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cs-CZ" sz="2400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cs-CZ" sz="2400" dirty="0">
                  <a:latin typeface="+mj-lt"/>
                </a:endParaRPr>
              </a:p>
              <a:p>
                <a:endParaRPr lang="cs-CZ" sz="2400" dirty="0">
                  <a:latin typeface="+mj-lt"/>
                </a:endParaRPr>
              </a:p>
              <a:p>
                <a:endParaRPr lang="cs-CZ" sz="2400" dirty="0">
                  <a:latin typeface="+mj-lt"/>
                </a:endParaRPr>
              </a:p>
              <a:p>
                <a:endParaRPr lang="cs-CZ" sz="2400" dirty="0">
                  <a:latin typeface="+mj-lt"/>
                </a:endParaRPr>
              </a:p>
              <a:p>
                <a:r>
                  <a:rPr lang="cs-CZ" sz="2400" dirty="0">
                    <a:latin typeface="+mj-lt"/>
                  </a:rPr>
                  <a:t>Hodnotu </a:t>
                </a:r>
                <a14:m>
                  <m:oMath xmlns:m="http://schemas.openxmlformats.org/officeDocument/2006/math"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𝛥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dirty="0">
                    <a:latin typeface="+mj-lt"/>
                  </a:rPr>
                  <a:t> zpravidla volíme dostatečně malou vzhledem k rozpětí hodnot daného vstupu.</a:t>
                </a:r>
              </a:p>
            </p:txBody>
          </p:sp>
        </mc:Choice>
        <mc:Fallback xmlns="">
          <p:sp>
            <p:nvSpPr>
              <p:cNvPr id="49154" name="Rectangle 2">
                <a:extLst>
                  <a:ext uri="{FF2B5EF4-FFF2-40B4-BE49-F238E27FC236}">
                    <a16:creationId xmlns:a16="http://schemas.microsoft.com/office/drawing/2014/main" id="{9458DBE1-E961-8F9D-0928-5225C29F94C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 r="-5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>
            <a:extLst>
              <a:ext uri="{FF2B5EF4-FFF2-40B4-BE49-F238E27FC236}">
                <a16:creationId xmlns:a16="http://schemas.microsoft.com/office/drawing/2014/main" id="{95D7B268-8761-4E91-4DC9-EE774EAC697C}"/>
              </a:ext>
            </a:extLst>
          </p:cNvPr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sz="3600" dirty="0">
                <a:latin typeface="+mj-lt"/>
              </a:rPr>
              <a:t>Metoda konečných diferencí</a:t>
            </a:r>
            <a:endParaRPr lang="en-US" dirty="0"/>
          </a:p>
        </p:txBody>
      </p:sp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AA354C0A-6F34-0C2A-7D1B-A6F36EA879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8628077"/>
              </p:ext>
            </p:extLst>
          </p:nvPr>
        </p:nvGraphicFramePr>
        <p:xfrm>
          <a:off x="539552" y="4509120"/>
          <a:ext cx="8168576" cy="574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3" imgW="15343540" imgH="1079727" progId="Photoshop.Image.12">
                  <p:embed/>
                </p:oleObj>
              </mc:Choice>
              <mc:Fallback>
                <p:oleObj name="Image" r:id="rId3" imgW="15343540" imgH="1079727" progId="Photoshop.Imag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4509120"/>
                        <a:ext cx="8168576" cy="5743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592605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FFA350-4DE3-9FAA-149D-6C0E2D98A7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1364C9D1-E382-5990-B41D-108D86310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sz="2400" dirty="0">
                <a:latin typeface="+mj-lt"/>
              </a:rPr>
              <a:t>Citlivost pomocí obou metod přímých derivací i konečných diferencí vyhodnocujeme v okolí obvyklých hodnot vstupů a pro jeden (několik) vstupů při nezměněných hodnotách ostatních vstupů.</a:t>
            </a:r>
          </a:p>
          <a:p>
            <a:r>
              <a:rPr lang="cs-CZ" sz="2400" dirty="0">
                <a:latin typeface="+mj-lt"/>
              </a:rPr>
              <a:t>Obvykle pracujeme s normalizovanými variantami, které jsou vynásobeny (obvyklou) hodnotou vstupní proměnné a poděleny (obvyklou) hodnotou výstupu modelu.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79A2E922-7E88-6F3F-7834-4176FBAB5BA3}"/>
              </a:ext>
            </a:extLst>
          </p:cNvPr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sz="3600" dirty="0">
                <a:latin typeface="+mj-lt"/>
              </a:rPr>
              <a:t>Metoda konečných diferencí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56117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4831C3-5EDE-F73D-9863-F90936A29D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>
                <a:extLst>
                  <a:ext uri="{FF2B5EF4-FFF2-40B4-BE49-F238E27FC236}">
                    <a16:creationId xmlns:a16="http://schemas.microsoft.com/office/drawing/2014/main" id="{8D163A10-1B36-09D8-C982-7FA382893FBC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algn="l"/>
                <a:r>
                  <a:rPr lang="cs-CZ" sz="2400" dirty="0">
                    <a:latin typeface="+mj-lt"/>
                  </a:rPr>
                  <a:t>Předpokladem je, že rozptyl výstupních hodnot modelu je dán rozptylem vstupních hodnot modelu a pokud umíme tento rozptyl charakterizovat, dokážeme jej (aditivně) rozdělit mezi jednotlivé vstupy.</a:t>
                </a:r>
              </a:p>
              <a:p>
                <a:pPr algn="l"/>
                <a:r>
                  <a:rPr lang="cs-CZ" sz="2400" dirty="0" err="1">
                    <a:latin typeface="+mj-lt"/>
                  </a:rPr>
                  <a:t>Soboľova</a:t>
                </a:r>
                <a:r>
                  <a:rPr lang="cs-CZ" sz="2400" dirty="0">
                    <a:latin typeface="+mj-lt"/>
                  </a:rPr>
                  <a:t> metoda – přechod do globální analýzy citlivosti.</a:t>
                </a:r>
              </a:p>
              <a:p>
                <a:pPr algn="l"/>
                <a:r>
                  <a:rPr lang="cs-CZ" sz="2400" dirty="0">
                    <a:latin typeface="+mj-lt"/>
                  </a:rPr>
                  <a:t>Předpoklad: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𝑉𝑎𝑟</m:t>
                    </m:r>
                    <m:d>
                      <m:dPr>
                        <m:begChr m:val="["/>
                        <m:endChr m:val="]"/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d>
                              <m:dPr>
                                <m:ctrlPr>
                                  <a:rPr lang="cs-CZ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cs-CZ" sz="24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</m:d>
                          </m:e>
                        </m:d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nary>
                          <m:naryPr>
                            <m:chr m:val="∑"/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f>
                              <m:fPr>
                                <m:ctrlPr>
                                  <a:rPr lang="cs-CZ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2400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d>
                                  <m:dPr>
                                    <m:ctrlPr>
                                      <a:rPr lang="cs-CZ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cs-CZ" sz="24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cs-CZ" sz="24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cs-CZ" sz="2400" b="1" i="1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d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num>
                              <m:den>
                                <m:r>
                                  <a:rPr lang="cs-CZ" sz="2400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sSub>
                                  <m:sSubPr>
                                    <m:ctrlPr>
                                      <a:rPr lang="cs-CZ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2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cs-CZ" sz="24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den>
                            </m:f>
                            <m:f>
                              <m:fPr>
                                <m:ctrlPr>
                                  <a:rPr lang="cs-CZ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d>
                                  <m:dPr>
                                    <m:ctrlPr>
                                      <a:rPr lang="cs-CZ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cs-CZ" sz="24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cs-CZ" sz="24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cs-CZ" sz="2400" b="1" i="1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d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num>
                              <m:den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sSub>
                                  <m:sSubPr>
                                    <m:ctrlPr>
                                      <a:rPr lang="cs-CZ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2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cs-CZ" sz="2400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cs-CZ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cs-CZ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𝐶𝑜𝑣</m:t>
                            </m:r>
                            <m:r>
                              <a:rPr lang="cs-CZ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cs-CZ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e>
                    </m:nary>
                  </m:oMath>
                </a14:m>
                <a:r>
                  <a:rPr lang="cs-CZ" sz="2400" dirty="0">
                    <a:latin typeface="+mj-lt"/>
                  </a:rPr>
                  <a:t>,</a:t>
                </a:r>
                <a:r>
                  <a:rPr lang="cs-CZ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cs-CZ" sz="2400" dirty="0">
                    <a:latin typeface="+mj-lt"/>
                  </a:rPr>
                  <a:t>)</a:t>
                </a:r>
              </a:p>
              <a:p>
                <a:r>
                  <a:rPr lang="cs-CZ" sz="2400" dirty="0">
                    <a:latin typeface="+mj-lt"/>
                  </a:rPr>
                  <a:t>Kritická je schopnost odhadnout kovarianci, rozptyl a předpoklad pravděpodobnostního rozdělení proměnných.</a:t>
                </a:r>
              </a:p>
            </p:txBody>
          </p:sp>
        </mc:Choice>
        <mc:Fallback xmlns="">
          <p:sp>
            <p:nvSpPr>
              <p:cNvPr id="49154" name="Rectangle 2">
                <a:extLst>
                  <a:ext uri="{FF2B5EF4-FFF2-40B4-BE49-F238E27FC236}">
                    <a16:creationId xmlns:a16="http://schemas.microsoft.com/office/drawing/2014/main" id="{8D163A10-1B36-09D8-C982-7FA382893FB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 r="-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>
            <a:extLst>
              <a:ext uri="{FF2B5EF4-FFF2-40B4-BE49-F238E27FC236}">
                <a16:creationId xmlns:a16="http://schemas.microsoft.com/office/drawing/2014/main" id="{D9121796-7EA6-EA88-35DF-39F50DFD2701}"/>
              </a:ext>
            </a:extLst>
          </p:cNvPr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sz="3600" dirty="0">
                <a:latin typeface="+mj-lt"/>
              </a:rPr>
              <a:t>Variance-</a:t>
            </a:r>
            <a:r>
              <a:rPr lang="cs-CZ" sz="3600" dirty="0" err="1">
                <a:latin typeface="+mj-lt"/>
              </a:rPr>
              <a:t>based</a:t>
            </a:r>
            <a:r>
              <a:rPr lang="cs-CZ" sz="3600" dirty="0">
                <a:latin typeface="+mj-lt"/>
              </a:rPr>
              <a:t> metody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25835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3B9373-AC36-978A-FDD4-0D0A5D5C0F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A92D8CA0-0FE9-98B2-4E23-FAF52A75AC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algn="l"/>
            <a:r>
              <a:rPr lang="cs-CZ" sz="2400" dirty="0">
                <a:latin typeface="+mj-lt"/>
              </a:rPr>
              <a:t>Pokud je dobře charakterizováno rozdělení proměnných, lze využít Monte-Carlo metody pro odvození pravděpodobnostního rozdělení výstupu modelu.</a:t>
            </a:r>
          </a:p>
          <a:p>
            <a:pPr algn="l"/>
            <a:r>
              <a:rPr lang="cs-CZ" sz="2400" dirty="0">
                <a:latin typeface="+mj-lt"/>
              </a:rPr>
              <a:t>Analýza citlivosti i neurčitosti.</a:t>
            </a:r>
          </a:p>
          <a:p>
            <a:pPr algn="l"/>
            <a:r>
              <a:rPr lang="cs-CZ" sz="2400" dirty="0">
                <a:latin typeface="+mj-lt"/>
              </a:rPr>
              <a:t>Pro detailní charakterizaci případů nutné použít až desetitisíce vygenerovaných hodnot – výpočetně velmi náročné.</a:t>
            </a:r>
          </a:p>
          <a:p>
            <a:pPr algn="l"/>
            <a:r>
              <a:rPr lang="cs-CZ" sz="2400" dirty="0">
                <a:latin typeface="+mj-lt"/>
              </a:rPr>
              <a:t>Optimalizační metody pro Monte-Carlo simulace.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54AB296A-9FCA-4F14-E2A5-65E349557E43}"/>
              </a:ext>
            </a:extLst>
          </p:cNvPr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sz="3600" dirty="0">
                <a:latin typeface="+mj-lt"/>
              </a:rPr>
              <a:t>Monte-Carlo metody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179497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6979</TotalTime>
  <Words>686</Words>
  <Application>Microsoft Office PowerPoint</Application>
  <PresentationFormat>Předvádění na obrazovce (4:3)</PresentationFormat>
  <Paragraphs>56</Paragraphs>
  <Slides>10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 Math</vt:lpstr>
      <vt:lpstr>Wingdings</vt:lpstr>
      <vt:lpstr>Wingdings 2</vt:lpstr>
      <vt:lpstr>Administrativní</vt:lpstr>
      <vt:lpstr>Image</vt:lpstr>
      <vt:lpstr>6. Model růstu populace E3101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růstu populace</dc:title>
  <dc:creator>Jiří Kalina</dc:creator>
  <cp:lastModifiedBy>Jiří Kalina</cp:lastModifiedBy>
  <cp:revision>183</cp:revision>
  <dcterms:created xsi:type="dcterms:W3CDTF">2011-03-03T07:28:24Z</dcterms:created>
  <dcterms:modified xsi:type="dcterms:W3CDTF">2024-10-29T14:39:14Z</dcterms:modified>
</cp:coreProperties>
</file>