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7" r:id="rId3"/>
    <p:sldId id="288" r:id="rId4"/>
    <p:sldId id="289" r:id="rId5"/>
    <p:sldId id="294" r:id="rId6"/>
    <p:sldId id="290" r:id="rId7"/>
    <p:sldId id="293" r:id="rId8"/>
    <p:sldId id="291" r:id="rId9"/>
    <p:sldId id="292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8" autoAdjust="0"/>
    <p:restoredTop sz="85913" autoAdjust="0"/>
  </p:normalViewPr>
  <p:slideViewPr>
    <p:cSldViewPr showGuides="1">
      <p:cViewPr varScale="1">
        <p:scale>
          <a:sx n="90" d="100"/>
          <a:sy n="90" d="100"/>
        </p:scale>
        <p:origin x="2646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26.11.2024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26.11.2024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26.11.2024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26.11.2024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26.11.2024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Modely dvou interagujících populací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8. Interagující populace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b="0" dirty="0"/>
                  <a:t>Pro dvě populace N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N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 budeme mít koeficienty r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r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, K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 a K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.</a:t>
                </a:r>
              </a:p>
              <a:p>
                <a:r>
                  <a:rPr lang="cs-CZ" altLang="en-US" sz="2400" dirty="0"/>
                  <a:t>Zahrneme-li nyní do soustavy rovnic vzájemné ovlivnění populací, změníme koeficienty K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K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na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závislé na velikosti druhé populace.</a:t>
                </a:r>
              </a:p>
              <a:p>
                <a:r>
                  <a:rPr lang="cs-CZ" altLang="en-US" sz="2400" dirty="0"/>
                  <a:t>Pro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)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) musí platit:</a:t>
                </a:r>
              </a:p>
              <a:p>
                <a:pPr lvl="1"/>
                <a:r>
                  <a:rPr lang="cs-CZ" altLang="en-US" sz="1900" dirty="0"/>
                  <a:t>Je-li velikost (té druhé) populace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1900" dirty="0"/>
                  <a:t>=0, zůstává </a:t>
                </a:r>
                <a:r>
                  <a:rPr lang="el-GR" altLang="en-US" sz="2000" dirty="0"/>
                  <a:t>κ</a:t>
                </a:r>
                <a:r>
                  <a:rPr lang="cs-CZ" altLang="en-US" sz="2000" baseline="-25000" dirty="0"/>
                  <a:t>i</a:t>
                </a:r>
                <a:r>
                  <a:rPr lang="cs-CZ" altLang="en-US" sz="2000" dirty="0"/>
                  <a:t>(0)= </a:t>
                </a:r>
                <a:r>
                  <a:rPr lang="cs-CZ" altLang="en-US" sz="2000" dirty="0" err="1"/>
                  <a:t>K</a:t>
                </a:r>
                <a:r>
                  <a:rPr lang="cs-CZ" altLang="en-US" sz="2000" baseline="-25000" dirty="0" err="1"/>
                  <a:t>i</a:t>
                </a:r>
                <a:r>
                  <a:rPr lang="cs-CZ" altLang="en-US" sz="2000" dirty="0"/>
                  <a:t>.</a:t>
                </a:r>
              </a:p>
              <a:p>
                <a:pPr lvl="1"/>
                <a:r>
                  <a:rPr lang="cs-CZ" altLang="en-US" sz="1900" dirty="0"/>
                  <a:t>Naopak pro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2000" dirty="0"/>
                  <a:t>→∞ se hodnota ustálí na nějaké konstantě </a:t>
                </a:r>
                <a:r>
                  <a:rPr lang="el-GR" altLang="en-US" sz="1800" dirty="0"/>
                  <a:t>κ</a:t>
                </a:r>
                <a:r>
                  <a:rPr lang="cs-CZ" altLang="en-US" sz="1800" baseline="-25000" dirty="0"/>
                  <a:t>i</a:t>
                </a:r>
                <a:r>
                  <a:rPr lang="cs-CZ" altLang="en-US" sz="1800" dirty="0"/>
                  <a:t>(∞)= </a:t>
                </a:r>
                <a:r>
                  <a:rPr lang="cs-CZ" altLang="en-US" sz="1800" dirty="0" err="1"/>
                  <a:t>C</a:t>
                </a:r>
                <a:r>
                  <a:rPr lang="cs-CZ" altLang="en-US" sz="1800" baseline="-25000" dirty="0" err="1"/>
                  <a:t>i</a:t>
                </a:r>
                <a:r>
                  <a:rPr lang="cs-CZ" altLang="en-US" sz="1800" dirty="0"/>
                  <a:t>.</a:t>
                </a:r>
                <a:endParaRPr lang="cs-CZ" altLang="en-US" sz="1900" dirty="0"/>
              </a:p>
              <a:p>
                <a:pPr lvl="1"/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Nalezněte vhodný předpis pro funkce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splňující následující podmínky: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spojité a hladké na oboru &lt;0; ∞).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neklesající na oboru &lt;0; ∞).</a:t>
            </a:r>
          </a:p>
          <a:p>
            <a:pPr lvl="1"/>
            <a:r>
              <a:rPr lang="cs-CZ" altLang="en-US" sz="1900" dirty="0"/>
              <a:t>Je-li velikost (té druhé) populace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=0, zůstává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(0)= </a:t>
            </a:r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pPr lvl="1"/>
            <a:r>
              <a:rPr lang="cs-CZ" altLang="en-US" sz="1900" dirty="0"/>
              <a:t>Naopak pro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→∞ se hodnota ustálí na nějaké konstantě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(∞)=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≠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endParaRPr lang="cs-CZ" altLang="en-US" sz="2400" dirty="0"/>
          </a:p>
          <a:p>
            <a:r>
              <a:rPr lang="cs-CZ" altLang="en-US" sz="2400" dirty="0"/>
              <a:t>Ve specifických případech může být komensalizmus neomezený (tj. </a:t>
            </a:r>
            <a:r>
              <a:rPr lang="cs-CZ" altLang="en-US" sz="2400" dirty="0" err="1"/>
              <a:t>C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 = ∞).</a:t>
            </a:r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971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Varianty vzájemného ovlivnění dvou populací přes prostředí (ekologická klasifikace):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	neutrální vztah (žádný vliv),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&gt;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soupeří (</a:t>
            </a:r>
            <a:r>
              <a:rPr lang="cs-CZ" altLang="en-US" sz="1900" dirty="0" err="1"/>
              <a:t>amensály</a:t>
            </a:r>
            <a:r>
              <a:rPr lang="cs-CZ" altLang="en-US" sz="1900" dirty="0"/>
              <a:t>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&lt;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spolupracují (jsou na sobě závislé) (</a:t>
            </a:r>
            <a:r>
              <a:rPr lang="cs-CZ" altLang="en-US" sz="1900" dirty="0" err="1"/>
              <a:t>komensály</a:t>
            </a:r>
            <a:r>
              <a:rPr lang="cs-CZ" altLang="en-US" sz="1900" dirty="0"/>
              <a:t>), přičemž: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=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obligátním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nemůže přežít v nepřítomnosti j-té),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&gt;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fakultativním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může přežít i bez j-té).</a:t>
            </a:r>
          </a:p>
          <a:p>
            <a:r>
              <a:rPr lang="cs-CZ" sz="1700" dirty="0" err="1"/>
              <a:t>Amensalizmus</a:t>
            </a:r>
            <a:r>
              <a:rPr lang="en-US" sz="1700" dirty="0"/>
              <a:t> je </a:t>
            </a:r>
            <a:r>
              <a:rPr lang="cs-CZ" sz="1700" dirty="0"/>
              <a:t>populační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uvol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do prost</a:t>
            </a:r>
            <a:r>
              <a:rPr lang="cs-CZ" sz="1700" dirty="0"/>
              <a:t>ř</a:t>
            </a:r>
            <a:r>
              <a:rPr lang="en-US" sz="1700" dirty="0" err="1"/>
              <a:t>edí</a:t>
            </a:r>
            <a:r>
              <a:rPr lang="en-US" sz="1700" dirty="0"/>
              <a:t> </a:t>
            </a:r>
            <a:r>
              <a:rPr lang="en-US" sz="1700" dirty="0" err="1"/>
              <a:t>odpadní</a:t>
            </a:r>
            <a:r>
              <a:rPr lang="en-US" sz="1700" dirty="0"/>
              <a:t> </a:t>
            </a:r>
            <a:r>
              <a:rPr lang="en-US" sz="1700" dirty="0" err="1"/>
              <a:t>produkt</a:t>
            </a:r>
            <a:r>
              <a:rPr lang="en-US" sz="1700" dirty="0"/>
              <a:t> </a:t>
            </a:r>
            <a:r>
              <a:rPr lang="en-US" sz="1700" dirty="0" err="1"/>
              <a:t>nebo</a:t>
            </a:r>
            <a:r>
              <a:rPr lang="cs-CZ" sz="1700" dirty="0"/>
              <a:t> </a:t>
            </a:r>
            <a:r>
              <a:rPr lang="en-US" sz="1700" dirty="0" err="1"/>
              <a:t>speciální</a:t>
            </a:r>
            <a:r>
              <a:rPr lang="en-US" sz="1700" dirty="0"/>
              <a:t> </a:t>
            </a:r>
            <a:r>
              <a:rPr lang="en-US" sz="1700" dirty="0" err="1"/>
              <a:t>látku</a:t>
            </a:r>
            <a:r>
              <a:rPr lang="en-US" sz="1700" dirty="0"/>
              <a:t>, </a:t>
            </a:r>
            <a:r>
              <a:rPr lang="en-US" sz="1700" dirty="0" err="1"/>
              <a:t>která</a:t>
            </a:r>
            <a:r>
              <a:rPr lang="en-US" sz="1700" dirty="0"/>
              <a:t> </a:t>
            </a:r>
            <a:r>
              <a:rPr lang="en-US" sz="1700" dirty="0" err="1"/>
              <a:t>populaci</a:t>
            </a:r>
            <a:r>
              <a:rPr lang="en-US" sz="1700" dirty="0"/>
              <a:t> </a:t>
            </a:r>
            <a:r>
              <a:rPr lang="en-US" sz="1700" dirty="0" err="1"/>
              <a:t>jiného</a:t>
            </a:r>
            <a:r>
              <a:rPr lang="en-US" sz="1700" dirty="0"/>
              <a:t> </a:t>
            </a:r>
            <a:r>
              <a:rPr lang="en-US" sz="1700" dirty="0" err="1"/>
              <a:t>druhu</a:t>
            </a:r>
            <a:r>
              <a:rPr lang="en-US" sz="1700" dirty="0"/>
              <a:t> </a:t>
            </a:r>
            <a:r>
              <a:rPr lang="en-US" sz="1700" dirty="0" err="1"/>
              <a:t>ovliv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</a:t>
            </a:r>
            <a:r>
              <a:rPr lang="en-US" sz="1700" dirty="0" err="1"/>
              <a:t>negativn</a:t>
            </a:r>
            <a:r>
              <a:rPr lang="cs-CZ" sz="1700" dirty="0"/>
              <a:t>ě</a:t>
            </a:r>
            <a:r>
              <a:rPr lang="en-US" sz="1700" dirty="0"/>
              <a:t> (</a:t>
            </a:r>
            <a:r>
              <a:rPr lang="en-US" sz="1700" dirty="0" err="1"/>
              <a:t>potla</a:t>
            </a:r>
            <a:r>
              <a:rPr lang="cs-CZ" sz="1700" dirty="0"/>
              <a:t>č</a:t>
            </a:r>
            <a:r>
              <a:rPr lang="en-US" sz="1700" dirty="0" err="1"/>
              <a:t>uje</a:t>
            </a:r>
            <a:r>
              <a:rPr lang="en-US" sz="1700" dirty="0"/>
              <a:t> r</a:t>
            </a:r>
            <a:r>
              <a:rPr lang="cs-CZ" sz="1700" dirty="0"/>
              <a:t>ů</a:t>
            </a:r>
            <a:r>
              <a:rPr lang="en-US" sz="1700" dirty="0" err="1"/>
              <a:t>st</a:t>
            </a:r>
            <a:r>
              <a:rPr lang="en-US" sz="1700" dirty="0"/>
              <a:t> a </a:t>
            </a:r>
            <a:r>
              <a:rPr lang="en-US" sz="1700" dirty="0" err="1"/>
              <a:t>vývoj</a:t>
            </a:r>
            <a:r>
              <a:rPr lang="en-US" sz="1700" dirty="0"/>
              <a:t>, </a:t>
            </a:r>
            <a:r>
              <a:rPr lang="cs-CZ" sz="1700" dirty="0"/>
              <a:t>může </a:t>
            </a:r>
            <a:r>
              <a:rPr lang="en-US" sz="1700" dirty="0" err="1"/>
              <a:t>zp</a:t>
            </a:r>
            <a:r>
              <a:rPr lang="cs-CZ" sz="1700" dirty="0"/>
              <a:t>ů</a:t>
            </a:r>
            <a:r>
              <a:rPr lang="en-US" sz="1700" dirty="0"/>
              <a:t>sob</a:t>
            </a:r>
            <a:r>
              <a:rPr lang="cs-CZ" sz="1700" dirty="0" err="1"/>
              <a:t>it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zánik</a:t>
            </a:r>
            <a:r>
              <a:rPr lang="en-US" sz="1700" dirty="0"/>
              <a:t>)</a:t>
            </a:r>
            <a:r>
              <a:rPr lang="cs-CZ" sz="1700" dirty="0"/>
              <a:t>.</a:t>
            </a:r>
          </a:p>
          <a:p>
            <a:r>
              <a:rPr lang="en-US" sz="1700" dirty="0" err="1"/>
              <a:t>Komensali</a:t>
            </a:r>
            <a:r>
              <a:rPr lang="cs-CZ" sz="1700" dirty="0"/>
              <a:t>z</a:t>
            </a:r>
            <a:r>
              <a:rPr lang="en-US" sz="1700" dirty="0" err="1"/>
              <a:t>mus</a:t>
            </a:r>
            <a:r>
              <a:rPr lang="en-US" sz="1700" dirty="0"/>
              <a:t> je </a:t>
            </a:r>
            <a:r>
              <a:rPr lang="en-US" sz="1700" dirty="0" err="1"/>
              <a:t>popula</a:t>
            </a:r>
            <a:r>
              <a:rPr lang="cs-CZ" sz="1700" dirty="0"/>
              <a:t>č</a:t>
            </a:r>
            <a:r>
              <a:rPr lang="en-US" sz="1700" dirty="0" err="1"/>
              <a:t>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vyu</a:t>
            </a:r>
            <a:r>
              <a:rPr lang="cs-CZ" sz="1700" dirty="0"/>
              <a:t>ž</a:t>
            </a:r>
            <a:r>
              <a:rPr lang="en-US" sz="1700" dirty="0" err="1"/>
              <a:t>ívá</a:t>
            </a:r>
            <a:r>
              <a:rPr lang="en-US" sz="1700" dirty="0"/>
              <a:t> </a:t>
            </a:r>
            <a:r>
              <a:rPr lang="en-US" sz="1700" dirty="0" err="1"/>
              <a:t>jinou</a:t>
            </a:r>
            <a:r>
              <a:rPr lang="en-US" sz="1700" dirty="0"/>
              <a:t> bez </a:t>
            </a:r>
            <a:r>
              <a:rPr lang="en-US" sz="1700" dirty="0" err="1"/>
              <a:t>jejího</a:t>
            </a:r>
            <a:r>
              <a:rPr lang="en-US" sz="1700" dirty="0"/>
              <a:t> </a:t>
            </a:r>
            <a:r>
              <a:rPr lang="cs-CZ" sz="1700" dirty="0"/>
              <a:t>p</a:t>
            </a:r>
            <a:r>
              <a:rPr lang="en-US" sz="1700" dirty="0"/>
              <a:t>o</a:t>
            </a:r>
            <a:r>
              <a:rPr lang="cs-CZ" sz="1700" dirty="0"/>
              <a:t>š</a:t>
            </a:r>
            <a:r>
              <a:rPr lang="en-US" sz="1700" dirty="0" err="1"/>
              <a:t>kozování</a:t>
            </a:r>
            <a:r>
              <a:rPr lang="en-US" sz="1700" dirty="0"/>
              <a:t> (</a:t>
            </a:r>
            <a:r>
              <a:rPr lang="en-US" sz="1700" dirty="0" err="1"/>
              <a:t>jedna</a:t>
            </a:r>
            <a:r>
              <a:rPr lang="cs-CZ" sz="1700" dirty="0"/>
              <a:t> </a:t>
            </a:r>
            <a:r>
              <a:rPr lang="en-US" sz="1700" dirty="0"/>
              <a:t>populace </a:t>
            </a:r>
            <a:r>
              <a:rPr lang="en-US" sz="1700" dirty="0" err="1"/>
              <a:t>má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vztahu</a:t>
            </a:r>
            <a:r>
              <a:rPr lang="en-US" sz="1700" dirty="0"/>
              <a:t> </a:t>
            </a:r>
            <a:r>
              <a:rPr lang="en-US" sz="1700" dirty="0" err="1"/>
              <a:t>prosp</a:t>
            </a:r>
            <a:r>
              <a:rPr lang="cs-CZ" sz="1700" dirty="0"/>
              <a:t>ě</a:t>
            </a:r>
            <a:r>
              <a:rPr lang="en-US" sz="1700" dirty="0" err="1"/>
              <a:t>ch</a:t>
            </a:r>
            <a:r>
              <a:rPr lang="en-US" sz="1700" dirty="0"/>
              <a:t>, </a:t>
            </a:r>
            <a:r>
              <a:rPr lang="en-US" sz="1700" dirty="0" err="1"/>
              <a:t>druhá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/>
              <a:t>ovlivn</a:t>
            </a:r>
            <a:r>
              <a:rPr lang="cs-CZ" sz="1700" dirty="0"/>
              <a:t>ě</a:t>
            </a:r>
            <a:r>
              <a:rPr lang="en-US" sz="1700" dirty="0" err="1"/>
              <a:t>na</a:t>
            </a:r>
            <a:r>
              <a:rPr lang="en-US" sz="1700" dirty="0"/>
              <a:t>)</a:t>
            </a:r>
            <a:endParaRPr lang="cs-CZ" altLang="en-US" sz="17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83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řada/pruh, diagram, Vykreslený graf, origami&#10;&#10;Popis byl vytvořen automaticky">
            <a:extLst>
              <a:ext uri="{FF2B5EF4-FFF2-40B4-BE49-F238E27FC236}">
                <a16:creationId xmlns:a16="http://schemas.microsoft.com/office/drawing/2014/main" id="{A5F2EF99-7DF1-4CD9-C62F-76D7D3ADE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85"/>
          <a:stretch/>
        </p:blipFill>
        <p:spPr>
          <a:xfrm>
            <a:off x="3570312" y="2348880"/>
            <a:ext cx="5394176" cy="3888432"/>
          </a:xfrm>
          <a:prstGeom prst="rect">
            <a:avLst/>
          </a:prstGeom>
        </p:spPr>
      </p:pic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Pro vyšetření dynamiky systému může být užitečným nástrojem tzv. směrové pole soustavy dvou diferenciálních rovnic.</a:t>
            </a:r>
          </a:p>
          <a:p>
            <a:r>
              <a:rPr lang="cs-CZ" altLang="en-US" sz="2400" dirty="0"/>
              <a:t>Na osách jsou velikosti</a:t>
            </a:r>
            <a:br>
              <a:rPr lang="cs-CZ" altLang="en-US" sz="1700" dirty="0"/>
            </a:br>
            <a:r>
              <a:rPr lang="cs-CZ" altLang="en-US" sz="2400" dirty="0"/>
              <a:t>populací N1 a N2.</a:t>
            </a:r>
          </a:p>
          <a:p>
            <a:r>
              <a:rPr lang="cs-CZ" altLang="en-US" sz="2400" dirty="0"/>
              <a:t>Časová složka není z</a:t>
            </a:r>
            <a:br>
              <a:rPr lang="cs-CZ" altLang="en-US" sz="2400" dirty="0"/>
            </a:br>
            <a:r>
              <a:rPr lang="cs-CZ" altLang="en-US" sz="2400" dirty="0"/>
              <a:t>grafu patrná.</a:t>
            </a:r>
          </a:p>
          <a:p>
            <a:r>
              <a:rPr lang="cs-CZ" altLang="en-US" sz="2400" dirty="0"/>
              <a:t>Šipky naznačují směr,</a:t>
            </a:r>
            <a:br>
              <a:rPr lang="cs-CZ" altLang="en-US" sz="2400" dirty="0"/>
            </a:br>
            <a:r>
              <a:rPr lang="cs-CZ" altLang="en-US" sz="2400" dirty="0"/>
              <a:t>kterým se systém</a:t>
            </a:r>
            <a:br>
              <a:rPr lang="cs-CZ" altLang="en-US" sz="2400" dirty="0"/>
            </a:br>
            <a:r>
              <a:rPr lang="cs-CZ" altLang="en-US" sz="2400" dirty="0"/>
              <a:t>bude měnit.</a:t>
            </a:r>
          </a:p>
          <a:p>
            <a:r>
              <a:rPr lang="cs-CZ" altLang="en-US" sz="2400" dirty="0"/>
              <a:t>Zelené čáry jsou </a:t>
            </a:r>
            <a:r>
              <a:rPr lang="cs-CZ" altLang="en-US" sz="2400" dirty="0" err="1"/>
              <a:t>traje</a:t>
            </a:r>
            <a:r>
              <a:rPr lang="cs-CZ" altLang="en-US" sz="2400" dirty="0"/>
              <a:t>-</a:t>
            </a:r>
            <a:br>
              <a:rPr lang="cs-CZ" altLang="en-US" sz="2400" dirty="0"/>
            </a:br>
            <a:r>
              <a:rPr lang="cs-CZ" altLang="en-US" sz="2400" dirty="0" err="1"/>
              <a:t>ktorie</a:t>
            </a:r>
            <a:r>
              <a:rPr lang="cs-CZ" altLang="en-US" sz="2400" dirty="0"/>
              <a:t> z vybraných bodů</a:t>
            </a:r>
            <a:br>
              <a:rPr lang="cs-CZ" altLang="en-US" sz="2400" dirty="0"/>
            </a:br>
            <a:r>
              <a:rPr lang="cs-CZ" altLang="en-US" sz="2400" dirty="0"/>
              <a:t>(rohy a středy stran).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Směrové pole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6281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Využijte předpis funkcí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z předchozího příkladu, navrhněte jejich vhodné parametry a nahraďte jimi koeficienty úživnosti K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 a K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 z původní rovnice.</a:t>
            </a:r>
          </a:p>
          <a:p>
            <a:r>
              <a:rPr lang="cs-CZ" altLang="en-US" sz="2400" dirty="0"/>
              <a:t>Řešte takto získanou soustavu dvou rovnic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symbiózu obou populací (oboustranně výhodné ovlivnění),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(navzájem pozitivní a negativní ovlivnění populací).</a:t>
            </a:r>
          </a:p>
          <a:p>
            <a:r>
              <a:rPr lang="cs-CZ" altLang="en-US" sz="2400" dirty="0"/>
              <a:t>Zjistěte, jaký vztah se nazývá „orgie vzájemné dobročinnosti“, navrhněte a řešte jemu odpovídající model.</a:t>
            </a:r>
            <a:endParaRPr lang="cs-CZ" altLang="en-US" sz="1900" dirty="0"/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5970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625277"/>
              </p:ext>
            </p:extLst>
          </p:nvPr>
        </p:nvGraphicFramePr>
        <p:xfrm>
          <a:off x="467545" y="1628800"/>
          <a:ext cx="8208910" cy="448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Druhá populace je vůči první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amensál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komensál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9748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Mimo úživnosti se mohou populace ovlivňovat také jinými mechanizmy.</a:t>
                </a:r>
              </a:p>
              <a:p>
                <a:r>
                  <a:rPr lang="cs-CZ" altLang="en-US" sz="2400" dirty="0"/>
                  <a:t>Typickým příkladem je ovlivnění koeficientu růstu (resp. přesněji relativního přírůstku).</a:t>
                </a:r>
              </a:p>
              <a:p>
                <a:r>
                  <a:rPr lang="cs-CZ" altLang="en-US" sz="2400" dirty="0"/>
                  <a:t>V případě lineárního vlivu na relativní přírůstek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altLang="en-US" sz="2000" dirty="0"/>
              </a:p>
              <a:p>
                <a:pPr marL="274638" lvl="1" indent="0">
                  <a:buNone/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označujeme získanou soustavu rovnic jako </a:t>
                </a:r>
                <a:r>
                  <a:rPr lang="cs-CZ" altLang="en-US" sz="2400" dirty="0" err="1">
                    <a:solidFill>
                      <a:schemeClr val="tx1"/>
                    </a:solidFill>
                  </a:rPr>
                  <a:t>Lotkův-Volterrův</a:t>
                </a:r>
                <a:r>
                  <a:rPr lang="cs-CZ" altLang="en-US" sz="2400" dirty="0">
                    <a:solidFill>
                      <a:schemeClr val="tx1"/>
                    </a:solidFill>
                  </a:rPr>
                  <a:t> systém.</a:t>
                </a:r>
              </a:p>
              <a:p>
                <a:pPr marL="274638" lvl="1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přírůstek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816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Navrhněte soustavu </a:t>
            </a:r>
            <a:r>
              <a:rPr lang="cs-CZ" altLang="en-US" sz="2400" dirty="0" err="1"/>
              <a:t>Lotkových-Volterrových</a:t>
            </a:r>
            <a:r>
              <a:rPr lang="cs-CZ" altLang="en-US" sz="2400" dirty="0"/>
              <a:t> rovnic tří populací.</a:t>
            </a:r>
          </a:p>
          <a:p>
            <a:r>
              <a:rPr lang="cs-CZ" altLang="en-US" sz="2400" dirty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všech tří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jedné populace vůči dvěma symbiotickým populacím (navzájem pozitivní a negativní ovlivnění populací).</a:t>
            </a:r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4 </a:t>
            </a:r>
            <a:r>
              <a:rPr lang="cs-CZ" sz="2000" dirty="0"/>
              <a:t>(do 3. 12. 2024)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6604</TotalTime>
  <Words>783</Words>
  <Application>Microsoft Office PowerPoint</Application>
  <PresentationFormat>Předvádění na obrazovce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Wingdings 2</vt:lpstr>
      <vt:lpstr>Administrativní</vt:lpstr>
      <vt:lpstr>8. Interagující populace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Interagující populace</dc:title>
  <dc:creator>Jiří Kalina</dc:creator>
  <cp:lastModifiedBy>Jiří Kalina</cp:lastModifiedBy>
  <cp:revision>198</cp:revision>
  <dcterms:created xsi:type="dcterms:W3CDTF">2011-03-03T07:28:24Z</dcterms:created>
  <dcterms:modified xsi:type="dcterms:W3CDTF">2024-11-26T12:47:21Z</dcterms:modified>
</cp:coreProperties>
</file>