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86" r:id="rId2"/>
    <p:sldId id="293" r:id="rId3"/>
    <p:sldId id="297" r:id="rId4"/>
    <p:sldId id="296" r:id="rId5"/>
    <p:sldId id="294" r:id="rId6"/>
    <p:sldId id="298" r:id="rId7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0602" autoAdjust="0"/>
  </p:normalViewPr>
  <p:slideViewPr>
    <p:cSldViewPr showGuides="1">
      <p:cViewPr varScale="1">
        <p:scale>
          <a:sx n="95" d="100"/>
          <a:sy n="95" d="100"/>
        </p:scale>
        <p:origin x="2376" y="84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03.12.2024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03.12.2024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03.12.2024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03.12.2024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03.12.2024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03.12.2024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040285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</a:rPr>
              <a:t>Model dravec-kořist </a:t>
            </a:r>
            <a:r>
              <a:rPr lang="cs-CZ" sz="2800" b="1" dirty="0" err="1">
                <a:solidFill>
                  <a:schemeClr val="tx2"/>
                </a:solidFill>
              </a:rPr>
              <a:t>Gauseho</a:t>
            </a:r>
            <a:r>
              <a:rPr lang="cs-CZ" sz="2800" b="1" dirty="0">
                <a:solidFill>
                  <a:schemeClr val="tx2"/>
                </a:solidFill>
              </a:rPr>
              <a:t> typu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Model dravec-kořist </a:t>
            </a:r>
            <a:r>
              <a:rPr lang="cs-CZ" sz="2800" b="1" dirty="0" err="1">
                <a:solidFill>
                  <a:schemeClr val="tx2"/>
                </a:solidFill>
                <a:latin typeface="+mj-lt"/>
              </a:rPr>
              <a:t>Leslieho</a:t>
            </a:r>
            <a:r>
              <a:rPr lang="cs-CZ" sz="2800" b="1" dirty="0">
                <a:solidFill>
                  <a:schemeClr val="tx2"/>
                </a:solidFill>
                <a:latin typeface="+mj-lt"/>
              </a:rPr>
              <a:t> typu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9. Modely dravec-kořist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Existují i komplikovanější populační modely, kde se kombinují oba dříve zmíněné principy.</a:t>
            </a:r>
          </a:p>
          <a:p>
            <a:r>
              <a:rPr lang="cs-CZ" altLang="en-US" sz="2400" dirty="0">
                <a:solidFill>
                  <a:schemeClr val="tx1"/>
                </a:solidFill>
              </a:rPr>
              <a:t>Model </a:t>
            </a:r>
            <a:r>
              <a:rPr lang="cs-CZ" altLang="en-US" sz="2400" dirty="0" err="1">
                <a:solidFill>
                  <a:schemeClr val="tx1"/>
                </a:solidFill>
              </a:rPr>
              <a:t>Leslieho</a:t>
            </a:r>
            <a:r>
              <a:rPr lang="cs-CZ" altLang="en-US" sz="2400" dirty="0">
                <a:solidFill>
                  <a:schemeClr val="tx1"/>
                </a:solidFill>
              </a:rPr>
              <a:t> typu předpokládá, že:</a:t>
            </a:r>
          </a:p>
          <a:p>
            <a:pPr lvl="1"/>
            <a:r>
              <a:rPr lang="cs-CZ" altLang="en-US" sz="1900" dirty="0"/>
              <a:t>populace predátora zmenšuje relativní přírůstek populace kořisti</a:t>
            </a:r>
          </a:p>
          <a:p>
            <a:pPr lvl="1"/>
            <a:r>
              <a:rPr lang="cs-CZ" altLang="en-US" sz="1900" dirty="0"/>
              <a:t>populace kořisti zvětšuje úživnost prostředí pro populaci predátora.</a:t>
            </a:r>
          </a:p>
          <a:p>
            <a:r>
              <a:rPr lang="cs-CZ" altLang="en-US" sz="2400" dirty="0"/>
              <a:t>Velikost populace kořisti vlastně určuje velikost úživnosti prostředí pro populaci predátora. Pokud by tedy byla populace kořisti neomezená, byla by neomezená i úživnost.</a:t>
            </a:r>
            <a:endParaRPr lang="cs-CZ" altLang="en-US" sz="1900" dirty="0">
              <a:solidFill>
                <a:schemeClr val="tx1"/>
              </a:solidFill>
            </a:endParaRPr>
          </a:p>
          <a:p>
            <a:pPr marL="274638" lvl="1" indent="0">
              <a:buNone/>
            </a:pPr>
            <a:endParaRPr lang="cs-CZ" altLang="en-US" sz="1900" dirty="0"/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dravec-kořist </a:t>
            </a:r>
            <a:r>
              <a:rPr lang="cs-CZ" dirty="0" err="1"/>
              <a:t>Leslieho</a:t>
            </a:r>
            <a:r>
              <a:rPr lang="cs-CZ" dirty="0"/>
              <a:t> typu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3058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marL="274638" lvl="1" indent="0">
              <a:buNone/>
            </a:pPr>
            <a:endParaRPr lang="cs-CZ" altLang="en-US" sz="1900" dirty="0"/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dravec-kořist </a:t>
            </a:r>
            <a:r>
              <a:rPr lang="cs-CZ" dirty="0" err="1"/>
              <a:t>Leslieho</a:t>
            </a:r>
            <a:r>
              <a:rPr lang="cs-CZ" dirty="0"/>
              <a:t> typu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5ED0C646-7953-4366-8270-A325B51778C6}"/>
                  </a:ext>
                </a:extLst>
              </p:cNvPr>
              <p:cNvSpPr txBox="1"/>
              <p:nvPr/>
            </p:nvSpPr>
            <p:spPr>
              <a:xfrm>
                <a:off x="323850" y="2803850"/>
                <a:ext cx="8352606" cy="8082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f>
                            <m:f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altLang="en-US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l-GR" alt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l-GR" altLang="en-US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cs-CZ" altLang="en-US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cs-CZ" altLang="en-US" sz="1800" dirty="0"/>
              </a:p>
            </p:txBody>
          </p:sp>
        </mc:Choice>
        <mc:Fallback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5ED0C646-7953-4366-8270-A325B5177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2803850"/>
                <a:ext cx="8352606" cy="8082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8680997B-7C94-4E07-953B-BAE6FCB65B45}"/>
                  </a:ext>
                </a:extLst>
              </p:cNvPr>
              <p:cNvSpPr txBox="1"/>
              <p:nvPr/>
            </p:nvSpPr>
            <p:spPr>
              <a:xfrm>
                <a:off x="323850" y="4087900"/>
                <a:ext cx="8352606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f>
                            <m:f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cs-CZ" altLang="en-US" sz="1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altLang="en-US" b="0" i="1" smtClean="0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cs-CZ" alt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cs-CZ" alt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alt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cs-CZ" alt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cs-CZ" altLang="en-US" sz="1800" dirty="0"/>
              </a:p>
            </p:txBody>
          </p:sp>
        </mc:Choice>
        <mc:Fallback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8680997B-7C94-4E07-953B-BAE6FCB65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4087900"/>
                <a:ext cx="8352606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79036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640638" cy="4896396"/>
              </a:xfrm>
              <a:noFill/>
            </p:spPr>
            <p:txBody>
              <a:bodyPr/>
              <a:lstStyle/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V předcházejícím případě jsme uvažovali nespecializovaného predátora, který se neživil výhradně modelovanou populací.</a:t>
                </a:r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Populaci predátora jsme proto mohli považovat za konstantní a nezahrnovali jsme ji do modelu:</a:t>
                </a:r>
              </a:p>
              <a:p>
                <a:pPr marL="0" indent="0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))∙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cs-CZ" altLang="en-US" sz="1800" dirty="0"/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Nyní budeme predátora považovat za specializovaného a zahrneme jej do modelu jako další modelovanou populaci.</a:t>
                </a:r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Pro jednoduchost označme populaci kořisti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altLang="en-US" sz="2400" dirty="0"/>
                  <a:t> a populaci predátora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cs-CZ" altLang="en-US" sz="2400" dirty="0"/>
                  <a:t> </a:t>
                </a:r>
              </a:p>
              <a:p>
                <a:endParaRPr lang="cs-CZ" altLang="en-US" sz="2400" b="0" dirty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640638" cy="4896396"/>
              </a:xfrm>
              <a:blipFill>
                <a:blip r:embed="rId2"/>
                <a:stretch>
                  <a:fillRect l="-494" t="-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dravec-kořist </a:t>
            </a:r>
            <a:r>
              <a:rPr lang="cs-CZ" dirty="0" err="1"/>
              <a:t>Gauseho</a:t>
            </a:r>
            <a:r>
              <a:rPr lang="cs-CZ" dirty="0"/>
              <a:t> typu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97643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Předpokládá vliv populace predátora na kořist, stejnou jako v případě nespecializovaného predátora z minulého týdne (s vhodnou predační funkcí p):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)∙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))∙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cs-CZ" altLang="en-US" sz="1800" dirty="0"/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>
                    <a:solidFill>
                      <a:schemeClr val="tx1"/>
                    </a:solidFill>
                  </a:rPr>
                  <a:t>Pro predátora předpokládá, že je specializovaný a tedy je jeho populace závislá pouze na velikosti populace kořisti: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cs-CZ" altLang="en-US" sz="1400" dirty="0"/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Jako vhodná predační funkce může být využita </a:t>
                </a:r>
                <a:r>
                  <a:rPr lang="cs-CZ" altLang="en-US" sz="2400" dirty="0" err="1"/>
                  <a:t>Hollingova</a:t>
                </a:r>
                <a:r>
                  <a:rPr lang="cs-CZ" altLang="en-US" sz="2400" dirty="0"/>
                  <a:t> funkce II. typu:</a:t>
                </a:r>
              </a:p>
              <a:p>
                <a:pPr marL="0" indent="0" algn="ctr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alt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cs-CZ" altLang="en-US" sz="1800" dirty="0"/>
              </a:p>
              <a:p>
                <a:pPr marL="0" indent="0">
                  <a:buNone/>
                </a:pPr>
                <a:endParaRPr lang="cs-CZ" altLang="en-US" sz="1900" dirty="0"/>
              </a:p>
              <a:p>
                <a:endParaRPr lang="cs-CZ" altLang="en-US" sz="2400" b="0" dirty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dravec-kořist </a:t>
            </a:r>
            <a:r>
              <a:rPr lang="cs-CZ" dirty="0" err="1"/>
              <a:t>Gauseho</a:t>
            </a:r>
            <a:r>
              <a:rPr lang="cs-CZ" dirty="0"/>
              <a:t> typu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8134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BBCC06-C4FA-16F1-ACF1-5D1F9B2689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B3469720-AD50-8ECA-AA5D-8AC3EF4221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altLang="en-US" sz="2400" dirty="0"/>
              <a:t>Vykreslete směrové pole v prostoru dravec  × kořist) pro </a:t>
            </a:r>
            <a:r>
              <a:rPr lang="cs-CZ" altLang="en-US" sz="2400" dirty="0" err="1"/>
              <a:t>Gauseho</a:t>
            </a:r>
            <a:r>
              <a:rPr lang="cs-CZ" altLang="en-US" sz="2400" dirty="0"/>
              <a:t> model z výuky, kde docházelo k oscilacím.</a:t>
            </a:r>
          </a:p>
          <a:p>
            <a:pPr>
              <a:spcAft>
                <a:spcPts val="600"/>
              </a:spcAft>
            </a:pPr>
            <a:r>
              <a:rPr lang="cs-CZ" altLang="en-US" sz="2400" dirty="0"/>
              <a:t>Nastavení:</a:t>
            </a:r>
          </a:p>
          <a:p>
            <a:pPr>
              <a:spcAft>
                <a:spcPts val="600"/>
              </a:spcAft>
            </a:pPr>
            <a:r>
              <a:rPr lang="cs-CZ" altLang="en-US" sz="1900" dirty="0" err="1"/>
              <a:t>r</a:t>
            </a:r>
            <a:r>
              <a:rPr lang="cs-CZ" altLang="en-US" sz="1900" baseline="-25000" dirty="0" err="1"/>
              <a:t>k</a:t>
            </a:r>
            <a:r>
              <a:rPr lang="cs-CZ" altLang="en-US" sz="1900" dirty="0"/>
              <a:t>&lt;-2</a:t>
            </a:r>
          </a:p>
          <a:p>
            <a:pPr>
              <a:spcAft>
                <a:spcPts val="600"/>
              </a:spcAft>
            </a:pPr>
            <a:r>
              <a:rPr lang="cs-CZ" altLang="en-US" sz="1900" dirty="0"/>
              <a:t>delta&lt;--05</a:t>
            </a:r>
          </a:p>
          <a:p>
            <a:pPr>
              <a:spcAft>
                <a:spcPts val="600"/>
              </a:spcAft>
            </a:pPr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k</a:t>
            </a:r>
            <a:r>
              <a:rPr lang="cs-CZ" altLang="en-US" sz="1900" dirty="0"/>
              <a:t>&lt;-1000</a:t>
            </a:r>
          </a:p>
          <a:p>
            <a:pPr>
              <a:spcAft>
                <a:spcPts val="600"/>
              </a:spcAft>
            </a:pPr>
            <a:r>
              <a:rPr lang="cs-CZ" altLang="en-US" sz="1900" dirty="0"/>
              <a:t>c&lt;-3</a:t>
            </a:r>
          </a:p>
          <a:p>
            <a:pPr>
              <a:spcAft>
                <a:spcPts val="600"/>
              </a:spcAft>
            </a:pPr>
            <a:r>
              <a:rPr lang="cs-CZ" altLang="en-US" sz="1900" dirty="0"/>
              <a:t>S&lt;-4</a:t>
            </a:r>
          </a:p>
          <a:p>
            <a:pPr>
              <a:spcAft>
                <a:spcPts val="600"/>
              </a:spcAft>
            </a:pPr>
            <a:r>
              <a:rPr lang="cs-CZ" altLang="en-US" sz="1900" dirty="0"/>
              <a:t>sigma&lt;-400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B65377F-01C5-CC64-69C2-94A1EB14339A}"/>
              </a:ext>
            </a:extLst>
          </p:cNvPr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5</a:t>
            </a:r>
            <a:r>
              <a:rPr lang="cs-CZ" sz="2000" dirty="0"/>
              <a:t> (do 10. 12. 2024)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6989888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6636</TotalTime>
  <Words>412</Words>
  <Application>Microsoft Office PowerPoint</Application>
  <PresentationFormat>Předvádění na obrazovce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Wingdings</vt:lpstr>
      <vt:lpstr>Wingdings 2</vt:lpstr>
      <vt:lpstr>Administrativní</vt:lpstr>
      <vt:lpstr>9. Modely dravec-kořist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Modely dravec-kořist</dc:title>
  <dc:creator>Jiří Kalina</dc:creator>
  <cp:lastModifiedBy>Jiří Kalina</cp:lastModifiedBy>
  <cp:revision>200</cp:revision>
  <dcterms:created xsi:type="dcterms:W3CDTF">2011-03-03T07:28:24Z</dcterms:created>
  <dcterms:modified xsi:type="dcterms:W3CDTF">2024-12-03T15:37:26Z</dcterms:modified>
</cp:coreProperties>
</file>