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306" r:id="rId13"/>
    <p:sldId id="307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41" d="100"/>
          <a:sy n="41" d="100"/>
        </p:scale>
        <p:origin x="720" y="4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11. Metacentrum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Spuštění úlohy se provede příkazem </a:t>
            </a:r>
            <a:r>
              <a:rPr lang="cs-CZ" sz="2800" dirty="0" err="1"/>
              <a:t>qsub</a:t>
            </a:r>
            <a:r>
              <a:rPr lang="cs-CZ" sz="2800" dirty="0"/>
              <a:t> nakopírovaným ze sestavovače.</a:t>
            </a:r>
          </a:p>
          <a:p>
            <a:pPr lvl="0"/>
            <a:r>
              <a:rPr lang="cs-CZ" sz="2800" dirty="0"/>
              <a:t>Na konec je třeba připsat název </a:t>
            </a:r>
            <a:r>
              <a:rPr lang="cs-CZ" sz="2800" dirty="0" err="1"/>
              <a:t>shell</a:t>
            </a:r>
            <a:r>
              <a:rPr lang="cs-CZ" sz="2800" dirty="0"/>
              <a:t> skriptu s příponou .</a:t>
            </a:r>
            <a:r>
              <a:rPr lang="cs-CZ" sz="2800" dirty="0" err="1"/>
              <a:t>sh</a:t>
            </a:r>
            <a:r>
              <a:rPr lang="cs-CZ" sz="2800" dirty="0"/>
              <a:t>, který 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ulohaR.sh</a:t>
            </a:r>
            <a:endParaRPr lang="cs-CZ" sz="3500" dirty="0"/>
          </a:p>
          <a:p>
            <a:r>
              <a:rPr lang="cs-CZ" sz="2800" dirty="0" err="1"/>
              <a:t>Putty</a:t>
            </a:r>
            <a:r>
              <a:rPr lang="cs-CZ" sz="2800" dirty="0"/>
              <a:t> vypíše název spuštěné úlohy a jméno serveru, na kterém běží. Lze sledovat online na webu Metacentra.</a:t>
            </a:r>
          </a:p>
          <a:p>
            <a:r>
              <a:rPr lang="cs-CZ" sz="2800" dirty="0"/>
              <a:t>Po kliknutí na název stroje jsou dostupné podrobnosti o běhu úlohy, např. dokdy 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/>
              <a:t>Spuštěné úlohy jsou pro každého uživatele dostupné na adrese: </a:t>
            </a:r>
            <a:r>
              <a:rPr lang="cs-CZ" u="sng" dirty="0">
                <a:hlinkClick r:id="rId2"/>
              </a:rPr>
              <a:t>http://metavo.metacentrum.cz/pbsmon2/user/moje_slozka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00808"/>
            <a:ext cx="8512175" cy="4752380"/>
          </a:xfrm>
          <a:noFill/>
        </p:spPr>
        <p:txBody>
          <a:bodyPr/>
          <a:lstStyle/>
          <a:p>
            <a:pPr lvl="0"/>
            <a:r>
              <a:rPr lang="cs-CZ" sz="2800" dirty="0"/>
              <a:t>Nově lze spustit na Metacentru GUI (</a:t>
            </a:r>
            <a:r>
              <a:rPr lang="cs-CZ" sz="2800" dirty="0" err="1"/>
              <a:t>Graphical</a:t>
            </a:r>
            <a:r>
              <a:rPr lang="cs-CZ" sz="2800" dirty="0"/>
              <a:t> User Interface). Nejprve je nutné použít </a:t>
            </a:r>
            <a:r>
              <a:rPr lang="cs-CZ" sz="2800" dirty="0" err="1"/>
              <a:t>qsub</a:t>
            </a:r>
            <a:r>
              <a:rPr lang="cs-CZ" sz="2800" dirty="0"/>
              <a:t> a posléze spustit samotný GUI za použití příkazů např.:</a:t>
            </a:r>
            <a:br>
              <a:rPr lang="cs-CZ" sz="2800" dirty="0"/>
            </a:br>
            <a:r>
              <a:rPr lang="cs-CZ" sz="2300" dirty="0" err="1">
                <a:solidFill>
                  <a:srgbClr val="646B86"/>
                </a:solidFill>
              </a:rPr>
              <a:t>qsub</a:t>
            </a:r>
            <a:r>
              <a:rPr lang="cs-CZ" sz="2300" dirty="0">
                <a:solidFill>
                  <a:srgbClr val="646B86"/>
                </a:solidFill>
              </a:rPr>
              <a:t> -I -l </a:t>
            </a:r>
            <a:r>
              <a:rPr lang="cs-CZ" sz="2300" dirty="0" err="1">
                <a:solidFill>
                  <a:srgbClr val="646B86"/>
                </a:solidFill>
              </a:rPr>
              <a:t>select</a:t>
            </a:r>
            <a:r>
              <a:rPr lang="cs-CZ" sz="2300" dirty="0">
                <a:solidFill>
                  <a:srgbClr val="646B86"/>
                </a:solidFill>
              </a:rPr>
              <a:t>=1:ncpus=2:mem=30gb:scratch_local=40gb -l </a:t>
            </a:r>
            <a:r>
              <a:rPr lang="cs-CZ" sz="2300" dirty="0" err="1">
                <a:solidFill>
                  <a:srgbClr val="646B86"/>
                </a:solidFill>
              </a:rPr>
              <a:t>walltime</a:t>
            </a:r>
            <a:r>
              <a:rPr lang="cs-CZ" sz="2300" dirty="0">
                <a:solidFill>
                  <a:srgbClr val="646B86"/>
                </a:solidFill>
              </a:rPr>
              <a:t>=1:00:00</a:t>
            </a:r>
            <a:br>
              <a:rPr lang="cs-CZ" sz="2300" dirty="0">
                <a:solidFill>
                  <a:srgbClr val="646B86"/>
                </a:solidFill>
              </a:rPr>
            </a:br>
            <a:r>
              <a:rPr lang="cs-CZ" sz="2300" dirty="0">
                <a:solidFill>
                  <a:srgbClr val="646B86"/>
                </a:solidFill>
              </a:rPr>
              <a:t>module </a:t>
            </a:r>
            <a:r>
              <a:rPr lang="cs-CZ" sz="2300" dirty="0" err="1">
                <a:solidFill>
                  <a:srgbClr val="646B86"/>
                </a:solidFill>
              </a:rPr>
              <a:t>add</a:t>
            </a:r>
            <a:r>
              <a:rPr lang="cs-CZ" sz="2300" dirty="0">
                <a:solidFill>
                  <a:srgbClr val="646B86"/>
                </a:solidFill>
              </a:rPr>
              <a:t> </a:t>
            </a:r>
            <a:r>
              <a:rPr lang="cs-CZ" sz="2300" dirty="0" err="1">
                <a:solidFill>
                  <a:srgbClr val="646B86"/>
                </a:solidFill>
              </a:rPr>
              <a:t>gui</a:t>
            </a:r>
            <a:br>
              <a:rPr lang="cs-CZ" sz="2300" dirty="0">
                <a:solidFill>
                  <a:srgbClr val="646B86"/>
                </a:solidFill>
              </a:rPr>
            </a:br>
            <a:r>
              <a:rPr lang="cs-CZ" sz="2300" dirty="0" err="1">
                <a:solidFill>
                  <a:srgbClr val="646B86"/>
                </a:solidFill>
              </a:rPr>
              <a:t>gui</a:t>
            </a:r>
            <a:r>
              <a:rPr lang="cs-CZ" sz="2300" dirty="0">
                <a:solidFill>
                  <a:srgbClr val="646B86"/>
                </a:solidFill>
              </a:rPr>
              <a:t> start</a:t>
            </a:r>
          </a:p>
          <a:p>
            <a:pPr lvl="0"/>
            <a:r>
              <a:rPr lang="cs-CZ" sz="2800" dirty="0"/>
              <a:t>Příkaz poskytne URL adresu, kterou stačí zkopírovat do okna prohlížeče a rovnou v něm interaktivně pracovat.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(nově)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5325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00808"/>
            <a:ext cx="8534400" cy="4752380"/>
          </a:xfrm>
          <a:noFill/>
        </p:spPr>
        <p:txBody>
          <a:bodyPr/>
          <a:lstStyle/>
          <a:p>
            <a:pPr lvl="0"/>
            <a:r>
              <a:rPr lang="cs-CZ" sz="2800" dirty="0"/>
              <a:t>Pro spuštění </a:t>
            </a:r>
            <a:r>
              <a:rPr lang="cs-CZ" sz="2800" dirty="0" err="1"/>
              <a:t>Rstudia</a:t>
            </a:r>
            <a:r>
              <a:rPr lang="cs-CZ" sz="2800" dirty="0"/>
              <a:t> a interaktivní práci v něm je k dispozici specifický příkaz:</a:t>
            </a:r>
            <a:br>
              <a:rPr lang="cs-CZ" sz="2800" dirty="0"/>
            </a:br>
            <a:r>
              <a:rPr lang="cs-CZ" sz="2300" i="1" dirty="0" err="1">
                <a:solidFill>
                  <a:srgbClr val="646B86"/>
                </a:solidFill>
              </a:rPr>
              <a:t>qsub</a:t>
            </a:r>
            <a:r>
              <a:rPr lang="cs-CZ" sz="2300" i="1" dirty="0">
                <a:solidFill>
                  <a:srgbClr val="646B86"/>
                </a:solidFill>
              </a:rPr>
              <a:t> /cvmfs/singularity.metacentrum.cz/RStudio/RStudio4.1.2_Job.sh</a:t>
            </a:r>
            <a:endParaRPr lang="cs-CZ" sz="2400" i="1" dirty="0"/>
          </a:p>
          <a:p>
            <a:pPr lvl="0"/>
            <a:r>
              <a:rPr lang="cs-CZ" sz="2800" dirty="0"/>
              <a:t>Tento příkaz spuštěný z příkazové řádky (např. pomocí Putty.exe) otevře </a:t>
            </a:r>
            <a:r>
              <a:rPr lang="cs-CZ" sz="2800" dirty="0" err="1"/>
              <a:t>Rstudio</a:t>
            </a:r>
            <a:r>
              <a:rPr lang="cs-CZ" sz="2800" dirty="0"/>
              <a:t> přímo ve webovém prohlížeči.</a:t>
            </a:r>
          </a:p>
          <a:p>
            <a:pPr lvl="0"/>
            <a:r>
              <a:rPr lang="cs-CZ" sz="2800" dirty="0"/>
              <a:t>Po skončení práce je třeba uzavřít pomocí příkazu </a:t>
            </a:r>
            <a:r>
              <a:rPr lang="cs-CZ" sz="2300" i="1" dirty="0" err="1">
                <a:solidFill>
                  <a:srgbClr val="646B86"/>
                </a:solidFill>
              </a:rPr>
              <a:t>qdel</a:t>
            </a:r>
            <a:r>
              <a:rPr lang="cs-CZ" sz="2800" dirty="0"/>
              <a:t>, nestačí jen zavřít okno. Např.:</a:t>
            </a:r>
            <a:br>
              <a:rPr lang="cs-CZ" sz="2800" dirty="0"/>
            </a:br>
            <a:r>
              <a:rPr lang="cs-CZ" sz="2300" i="1" dirty="0" err="1">
                <a:solidFill>
                  <a:srgbClr val="646B86"/>
                </a:solidFill>
              </a:rPr>
              <a:t>qdel</a:t>
            </a:r>
            <a:r>
              <a:rPr lang="cs-CZ" sz="2300" i="1" dirty="0">
                <a:solidFill>
                  <a:srgbClr val="646B86"/>
                </a:solidFill>
              </a:rPr>
              <a:t> 19184310.meta-pbs.metacentrum.cz</a:t>
            </a:r>
          </a:p>
          <a:p>
            <a:pPr marL="0" lvl="0" indent="0">
              <a:buNone/>
            </a:pP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(nově)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6492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Virtuální organizace </a:t>
            </a:r>
            <a:r>
              <a:rPr lang="cs-CZ" sz="2400" dirty="0" err="1"/>
              <a:t>MetaCentrum</a:t>
            </a:r>
            <a:r>
              <a:rPr lang="cs-CZ" sz="2400" dirty="0"/>
              <a:t> (</a:t>
            </a:r>
            <a:r>
              <a:rPr lang="cs-CZ" sz="2400" dirty="0" err="1"/>
              <a:t>Metavo</a:t>
            </a:r>
            <a:r>
              <a:rPr lang="cs-CZ" sz="2400" dirty="0"/>
              <a:t>) je tzv. „</a:t>
            </a:r>
            <a:r>
              <a:rPr lang="cs-CZ" sz="2400" dirty="0" err="1"/>
              <a:t>catch-all</a:t>
            </a:r>
            <a:r>
              <a:rPr lang="cs-CZ" sz="2400" dirty="0"/>
              <a:t>“ virtuální organizace sdružující všechny uživatele registrované v </a:t>
            </a:r>
            <a:r>
              <a:rPr lang="cs-CZ" sz="2400" dirty="0" err="1"/>
              <a:t>MetaCentru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MetaVO</a:t>
            </a:r>
            <a:r>
              <a:rPr lang="cs-CZ" sz="2400" dirty="0"/>
              <a:t> je otevřená všem akademickým pracovníkům, zaměstnancům a studentům vědeckovýzkumných institucí v České 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programů jako jsou </a:t>
            </a:r>
            <a:r>
              <a:rPr lang="cs-CZ" sz="2400" dirty="0" err="1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R, </a:t>
            </a:r>
            <a:r>
              <a:rPr lang="cs-CZ" sz="2400" dirty="0" err="1"/>
              <a:t>Gaussian</a:t>
            </a:r>
            <a:r>
              <a:rPr lang="cs-CZ" sz="2400" dirty="0"/>
              <a:t>…</a:t>
            </a:r>
          </a:p>
          <a:p>
            <a:r>
              <a:rPr lang="cs-CZ" altLang="en-US" sz="2400" dirty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https://metavo.metacentrum.cz/</a:t>
            </a:r>
            <a:endParaRPr lang="cs-CZ" altLang="en-US" sz="2400" dirty="0"/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MU, UOCHB, ZČU, JČU, AVČR, ČVUT a CESNET.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je třeba umístit soubory dat a skriptů na server Metacentra (např. přes </a:t>
            </a:r>
            <a:r>
              <a:rPr lang="cs-CZ" dirty="0" err="1"/>
              <a:t>WinSCP</a:t>
            </a:r>
            <a:r>
              <a:rPr lang="cs-CZ" dirty="0"/>
              <a:t>): 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vaše zvolené heslo</a:t>
            </a:r>
          </a:p>
          <a:p>
            <a:r>
              <a:rPr lang="cs-CZ" dirty="0"/>
              <a:t>Na serveru již máte vlastní složku (na více serverech, třeba na </a:t>
            </a:r>
            <a:r>
              <a:rPr lang="cs-CZ" i="1" dirty="0"/>
              <a:t>/auto/brno2/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- i jinde, ale tady by nemělo dojít k žádným problémům, pak lze psát napevno adresu </a:t>
            </a:r>
            <a:r>
              <a:rPr lang="cs-CZ" i="1" dirty="0"/>
              <a:t>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).</a:t>
            </a:r>
          </a:p>
          <a:p>
            <a:r>
              <a:rPr lang="cs-CZ" dirty="0"/>
              <a:t>Nahrávat je třeba: soubor s daty, skript (R nebo </a:t>
            </a:r>
            <a:r>
              <a:rPr lang="cs-CZ" dirty="0" err="1"/>
              <a:t>Maple</a:t>
            </a:r>
            <a:r>
              <a:rPr lang="cs-CZ" dirty="0"/>
              <a:t>) a </a:t>
            </a:r>
            <a:r>
              <a:rPr lang="cs-CZ" dirty="0" err="1"/>
              <a:t>shell</a:t>
            </a:r>
            <a:r>
              <a:rPr lang="cs-CZ" dirty="0"/>
              <a:t> skript pro spuštění úlohy.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(</a:t>
            </a:r>
            <a:r>
              <a:rPr lang="cs-CZ" dirty="0" err="1"/>
              <a:t>Maple</a:t>
            </a:r>
            <a:r>
              <a:rPr lang="cs-CZ" dirty="0"/>
              <a:t>, R) 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/>
              <a:t>bash</a:t>
            </a:r>
            <a:r>
              <a:rPr lang="cs-CZ" dirty="0"/>
              <a:t>. Skript lze napsat ve vhodném textovém editoru a poté přepsat příponu na .</a:t>
            </a:r>
            <a:r>
              <a:rPr lang="cs-CZ" dirty="0" err="1"/>
              <a:t>sh</a:t>
            </a:r>
            <a:r>
              <a:rPr lang="cs-CZ" dirty="0"/>
              <a:t>. Např. pro úlohu v R:</a:t>
            </a:r>
          </a:p>
          <a:p>
            <a:pPr lvl="1"/>
            <a:r>
              <a:rPr lang="cs-CZ" i="1" dirty="0"/>
              <a:t>#!/bin/</a:t>
            </a:r>
            <a:r>
              <a:rPr lang="cs-CZ" i="1" dirty="0" err="1"/>
              <a:t>bash</a:t>
            </a:r>
            <a:endParaRPr lang="cs-CZ" i="1" dirty="0"/>
          </a:p>
          <a:p>
            <a:pPr lvl="1"/>
            <a:r>
              <a:rPr lang="cs-CZ" i="1" dirty="0"/>
              <a:t>#inicializace modulu R</a:t>
            </a:r>
          </a:p>
          <a:p>
            <a:pPr lvl="1"/>
            <a:r>
              <a:rPr lang="cs-CZ" i="1" dirty="0"/>
              <a:t>module </a:t>
            </a:r>
            <a:r>
              <a:rPr lang="cs-CZ" i="1" dirty="0" err="1"/>
              <a:t>add</a:t>
            </a:r>
            <a:r>
              <a:rPr lang="cs-CZ" i="1" dirty="0"/>
              <a:t> R</a:t>
            </a:r>
          </a:p>
          <a:p>
            <a:pPr lvl="1"/>
            <a:r>
              <a:rPr lang="cs-CZ" i="1" dirty="0"/>
              <a:t>#nastaveni </a:t>
            </a:r>
            <a:r>
              <a:rPr lang="cs-CZ" i="1" dirty="0" err="1"/>
              <a:t>adresare</a:t>
            </a:r>
            <a:r>
              <a:rPr lang="cs-CZ" i="1" dirty="0"/>
              <a:t>, kde mam skript a data</a:t>
            </a:r>
          </a:p>
          <a:p>
            <a:pPr lvl="1"/>
            <a:r>
              <a:rPr lang="cs-CZ" i="1" dirty="0"/>
              <a:t>cd /auto/brno2/</a:t>
            </a:r>
            <a:r>
              <a:rPr lang="cs-CZ" i="1" dirty="0" err="1"/>
              <a:t>home</a:t>
            </a:r>
            <a:r>
              <a:rPr lang="cs-CZ" i="1" dirty="0"/>
              <a:t>/x150824/Bi3101/</a:t>
            </a:r>
          </a:p>
          <a:p>
            <a:pPr lvl="1"/>
            <a:r>
              <a:rPr lang="cs-CZ" i="1" dirty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R</a:t>
            </a:r>
          </a:p>
          <a:p>
            <a:pPr lvl="1"/>
            <a:r>
              <a:rPr lang="cs-CZ" i="1" dirty="0"/>
              <a:t>R --</a:t>
            </a:r>
            <a:r>
              <a:rPr lang="cs-CZ" i="1" dirty="0" err="1"/>
              <a:t>save</a:t>
            </a:r>
            <a:r>
              <a:rPr lang="cs-CZ" i="1" dirty="0"/>
              <a:t> &lt; </a:t>
            </a:r>
            <a:r>
              <a:rPr lang="cs-CZ" i="1" dirty="0" err="1"/>
              <a:t>pi.R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Tzv. </a:t>
            </a:r>
            <a:r>
              <a:rPr lang="cs-CZ" dirty="0" err="1"/>
              <a:t>shebang</a:t>
            </a:r>
            <a:r>
              <a:rPr lang="cs-CZ" dirty="0"/>
              <a:t> informující </a:t>
            </a:r>
            <a:r>
              <a:rPr lang="cs-CZ" dirty="0" err="1"/>
              <a:t>shell</a:t>
            </a:r>
            <a:r>
              <a:rPr lang="cs-CZ" dirty="0"/>
              <a:t>, že má následující text interpretovat v programu </a:t>
            </a:r>
            <a:r>
              <a:rPr lang="cs-CZ" dirty="0" err="1"/>
              <a:t>bash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5" name="Zaoblený obdélníkový bublinový popisek 1">
            <a:extLst>
              <a:ext uri="{FF2B5EF4-FFF2-40B4-BE49-F238E27FC236}">
                <a16:creationId xmlns:a16="http://schemas.microsoft.com/office/drawing/2014/main" id="{08C03AA4-5C5A-44F0-AA99-D3B32A6F85D7}"/>
              </a:ext>
            </a:extLst>
          </p:cNvPr>
          <p:cNvSpPr/>
          <p:nvPr/>
        </p:nvSpPr>
        <p:spPr>
          <a:xfrm>
            <a:off x="5076056" y="5517084"/>
            <a:ext cx="3240360" cy="936104"/>
          </a:xfrm>
          <a:prstGeom prst="wedgeRoundRectCallout">
            <a:avLst>
              <a:gd name="adj1" fmla="val -154714"/>
              <a:gd name="adj2" fmla="val 469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módu, ve kterém běží R, pokud není interaktivní. --</a:t>
            </a:r>
            <a:r>
              <a:rPr lang="cs-CZ" dirty="0" err="1"/>
              <a:t>save</a:t>
            </a:r>
            <a:r>
              <a:rPr lang="cs-CZ" dirty="0"/>
              <a:t>, --no-</a:t>
            </a:r>
            <a:r>
              <a:rPr lang="cs-CZ" dirty="0" err="1"/>
              <a:t>save</a:t>
            </a:r>
            <a:r>
              <a:rPr lang="cs-CZ" dirty="0"/>
              <a:t>, --</a:t>
            </a:r>
            <a:r>
              <a:rPr lang="cs-CZ" dirty="0" err="1"/>
              <a:t>vanilla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 err="1"/>
              <a:t>Login</a:t>
            </a:r>
            <a:r>
              <a:rPr lang="cs-CZ" dirty="0"/>
              <a:t> 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</a:t>
            </a:r>
          </a:p>
          <a:p>
            <a:r>
              <a:rPr lang="cs-CZ" dirty="0"/>
              <a:t>Pro připojení k serveru z prostředí Windows je třeba mít vhodný program – ideálně putty.exe.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 dalším kroku je vhodné otevřít </a:t>
            </a:r>
            <a:r>
              <a:rPr lang="cs-CZ" dirty="0" err="1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se po zadání příkazu do </a:t>
            </a:r>
            <a:r>
              <a:rPr lang="cs-CZ" dirty="0" err="1"/>
              <a:t>putty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výpočet.</a:t>
            </a:r>
          </a:p>
          <a:p>
            <a:r>
              <a:rPr lang="cs-CZ" dirty="0"/>
              <a:t>Lze 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P</a:t>
            </a:r>
            <a:r>
              <a:rPr lang="cs-CZ" sz="2800"/>
              <a:t>od </a:t>
            </a:r>
            <a:r>
              <a:rPr lang="cs-CZ" sz="2800" dirty="0"/>
              <a:t>vygenerovaným příkazem </a:t>
            </a:r>
            <a:r>
              <a:rPr lang="cs-CZ" sz="2800" dirty="0" err="1"/>
              <a:t>qsub</a:t>
            </a:r>
            <a:r>
              <a:rPr lang="cs-CZ" sz="2800" dirty="0"/>
              <a:t> je napsáno, jestli aspoň jeden stroj odpovídá mým požadavkům.</a:t>
            </a:r>
          </a:p>
          <a:p>
            <a:pPr lvl="0"/>
            <a:r>
              <a:rPr lang="cs-CZ" sz="2800" dirty="0"/>
              <a:t>Pokud ano, pokračuji dál.</a:t>
            </a:r>
          </a:p>
          <a:p>
            <a:pPr lvl="0"/>
            <a:r>
              <a:rPr lang="cs-CZ" sz="2800" dirty="0"/>
              <a:t>Pokud ne, můžu zkusit pokračovat dál, pokud jsou jen stroje aktuálně zabrané někým jiným – můj požadavek se vloží do fronty a po uvolnění zdrojů se sám spustí. Jinak můžu přehodnotit požadavky nebo požádat administrátory o přidělení vyšší priority.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 (klasika)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8896</TotalTime>
  <Words>1023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Administrativní</vt:lpstr>
      <vt:lpstr>11. Metacentrum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Metacentrum</dc:title>
  <dc:creator>Jiří Kalina</dc:creator>
  <cp:lastModifiedBy>Jiří Kalina</cp:lastModifiedBy>
  <cp:revision>225</cp:revision>
  <dcterms:created xsi:type="dcterms:W3CDTF">2011-03-03T07:28:24Z</dcterms:created>
  <dcterms:modified xsi:type="dcterms:W3CDTF">2024-12-10T14:19:14Z</dcterms:modified>
</cp:coreProperties>
</file>