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46"/>
  </p:notesMasterIdLst>
  <p:handoutMasterIdLst>
    <p:handoutMasterId r:id="rId47"/>
  </p:handoutMasterIdLst>
  <p:sldIdLst>
    <p:sldId id="256" r:id="rId2"/>
    <p:sldId id="310" r:id="rId3"/>
    <p:sldId id="312" r:id="rId4"/>
    <p:sldId id="260" r:id="rId5"/>
    <p:sldId id="261" r:id="rId6"/>
    <p:sldId id="302" r:id="rId7"/>
    <p:sldId id="303" r:id="rId8"/>
    <p:sldId id="304" r:id="rId9"/>
    <p:sldId id="305" r:id="rId10"/>
    <p:sldId id="306" r:id="rId11"/>
    <p:sldId id="286" r:id="rId12"/>
    <p:sldId id="287" r:id="rId13"/>
    <p:sldId id="307" r:id="rId14"/>
    <p:sldId id="308" r:id="rId15"/>
    <p:sldId id="309" r:id="rId16"/>
    <p:sldId id="285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266" r:id="rId31"/>
    <p:sldId id="314" r:id="rId32"/>
    <p:sldId id="268" r:id="rId33"/>
    <p:sldId id="280" r:id="rId34"/>
    <p:sldId id="270" r:id="rId35"/>
    <p:sldId id="271" r:id="rId36"/>
    <p:sldId id="281" r:id="rId37"/>
    <p:sldId id="273" r:id="rId38"/>
    <p:sldId id="283" r:id="rId39"/>
    <p:sldId id="275" r:id="rId40"/>
    <p:sldId id="276" r:id="rId41"/>
    <p:sldId id="277" r:id="rId42"/>
    <p:sldId id="282" r:id="rId43"/>
    <p:sldId id="279" r:id="rId44"/>
    <p:sldId id="31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AF3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86" d="100"/>
          <a:sy n="86" d="100"/>
        </p:scale>
        <p:origin x="557" y="53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1A6D36-8CFB-40FE-8D60-D2050488125D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D04E0-4EFF-4739-8B08-40AE22C5684C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Celogenomové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asociační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užitečné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nástroje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identifikaci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běžných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přispívajících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dědičné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součásti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komplexních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onemocnění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Naprostá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většina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takových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nejlepším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případě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účinek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působí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rámci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určité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kombinace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jejich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variabilitu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populace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predikční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robustnost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odhad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onemocnění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Existuje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značný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nesoulad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rozsahem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familiární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agregace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pozorované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běžných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onemocnění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rozsahem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metabolických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odchylek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přičíst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identifikovaným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variantám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diabetu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zodpovídají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známé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evropanů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společně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sourozenců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1,07,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významně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úrovní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empiricky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stanovené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relativního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sourozenců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pozorovaného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epidemiologických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blíží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třem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Ačkoli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rizikových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variant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známých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lokusech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zatím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neidentifikovaných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oblastech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určité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deficit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snížit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nejnovější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hypotézy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chybějící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dědičnosti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být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významná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“heritability”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znaků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přičtena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genetickým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efektům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intermediární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penetrancí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odolávají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konvenčním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přístupům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populační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genetiky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komplexních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chorob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55168-0E8F-4058-9F27-A2110C0F8A9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33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476EB576-9624-4156-8B5F-B343771B2C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53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14855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93124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bez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614BE-874F-4479-BE65-FB748DF86D32}" type="datetimeFigureOut">
              <a:rPr lang="cs-CZ"/>
              <a:pPr>
                <a:defRPr/>
              </a:pPr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11169-B049-4B27-8F87-53FC0F114F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091784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789985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70351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53D-DDBB-4F81-B605-3CF162947F0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12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32463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15502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B640C6-1933-4D60-AA7E-D23858AD6A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0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33038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56763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01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678" r:id="rId13"/>
    <p:sldLayoutId id="2147483684" r:id="rId14"/>
    <p:sldLayoutId id="2147483685" r:id="rId15"/>
    <p:sldLayoutId id="2147483674" r:id="rId16"/>
    <p:sldLayoutId id="2147483688" r:id="rId17"/>
    <p:sldLayoutId id="2147483698" r:id="rId18"/>
    <p:sldLayoutId id="2147483673" r:id="rId19"/>
    <p:sldLayoutId id="2147483675" r:id="rId20"/>
    <p:sldLayoutId id="2147483695" r:id="rId21"/>
    <p:sldLayoutId id="2147483677" r:id="rId22"/>
    <p:sldLayoutId id="2147483686" r:id="rId23"/>
    <p:sldLayoutId id="2147483697" r:id="rId24"/>
    <p:sldLayoutId id="2147483690" r:id="rId25"/>
    <p:sldLayoutId id="2147483696" r:id="rId26"/>
    <p:sldLayoutId id="2147483694" r:id="rId27"/>
    <p:sldLayoutId id="2147483692" r:id="rId28"/>
    <p:sldLayoutId id="2147483693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C:\1ZAL\ZDRAVI\OBR3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C:\1ZAL\ZDRAVI\obr4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8FCEF6F-8B97-8C42-B494-F83038ED3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Normalita ve zdraví a nemoci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3BC39F1-384A-3F45-8C5C-D728653A3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Julie DobrovolnÁ + Jan kučera</a:t>
            </a:r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B4760577-42D0-B14B-9AE3-C83431C5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71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2338028" y="459542"/>
            <a:ext cx="7515944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b="1" i="1" dirty="0">
                <a:solidFill>
                  <a:srgbClr val="00CCFF"/>
                </a:solidFill>
              </a:rPr>
              <a:t>       Normalita duchovní</a:t>
            </a:r>
            <a:r>
              <a:rPr lang="cs-CZ" i="1" dirty="0"/>
              <a:t>:</a:t>
            </a:r>
            <a:r>
              <a:rPr lang="cs-CZ" dirty="0"/>
              <a:t> Rozvoj objektivity a rozumu, nezávislosti a nalezení identity, schopnosti milovat a kreativity</a:t>
            </a:r>
          </a:p>
          <a:p>
            <a:r>
              <a:rPr lang="cs-CZ" b="1" i="1" dirty="0">
                <a:solidFill>
                  <a:srgbClr val="00CCFF"/>
                </a:solidFill>
              </a:rPr>
              <a:t>       Normalita z hlediska práva</a:t>
            </a:r>
            <a:r>
              <a:rPr lang="cs-CZ" i="1" dirty="0"/>
              <a:t>:</a:t>
            </a:r>
            <a:r>
              <a:rPr lang="cs-CZ" dirty="0"/>
              <a:t> Schopnost pracovat, nepotřebnost péče, nepřítomnost "nenáležitých" stavů duše a těla</a:t>
            </a:r>
          </a:p>
          <a:p>
            <a:endParaRPr lang="cs-CZ" dirty="0"/>
          </a:p>
          <a:p>
            <a:r>
              <a:rPr lang="cs-CZ" b="1" i="1" dirty="0">
                <a:solidFill>
                  <a:srgbClr val="00CCFF"/>
                </a:solidFill>
              </a:rPr>
              <a:t>      “Ekologická” definice WHO</a:t>
            </a:r>
            <a:r>
              <a:rPr lang="cs-CZ" i="1" dirty="0"/>
              <a:t>:</a:t>
            </a:r>
            <a:r>
              <a:rPr lang="cs-CZ" dirty="0"/>
              <a:t> Stav dokonalé tělesné, duševní a sociální pohody (</a:t>
            </a:r>
            <a:r>
              <a:rPr lang="cs-CZ" i="1" dirty="0" err="1"/>
              <a:t>wellbeing</a:t>
            </a:r>
            <a:r>
              <a:rPr lang="cs-CZ" dirty="0"/>
              <a:t>), nikoliv pouze nepřítomnost nemoci a neduživosti (</a:t>
            </a:r>
            <a:r>
              <a:rPr lang="cs-CZ" i="1" dirty="0" err="1"/>
              <a:t>infirmity</a:t>
            </a:r>
            <a:r>
              <a:rPr lang="cs-CZ" dirty="0"/>
              <a:t>). Tato definice je utopická, sugeruje všemohoucnost lékaře a vyvolává nepodložené očekávání, že totální subjektivní a objektivní “pohoda” je trvale uskutečnitelná. Vede ke kladení nesplnitelných nároků na medicínu, nejen ve smyslu maximálního vynaložení všech prostředků, ale i ve smyslu její kompetence ve všech životních otázkách, poněvadž jako nemoc je chápána každá forma potřebnosti pomoci a její odstranění jako úloha lékaře. Poněvadž WHO ukládá státům popř. veřejnosti uskutečňování a převzetí záruk za toto utopické zdraví, stává se zdraví sociální normou, kterou má stát nejen zaručovat, ale příležitostně i vynucovat - místo aby byla přenechána osobní (spolu)zodpovědnosti jednotlivce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486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400760" y="2072691"/>
            <a:ext cx="7451725" cy="616585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"</a:t>
            </a:r>
            <a:r>
              <a:rPr lang="cs-CZ" sz="2000" dirty="0">
                <a:latin typeface="+mn-lt"/>
              </a:rPr>
              <a:t>Zdraví není jen absence nemoci či poruchy, ale je to komplexní stav tělesné, duševní i sociální pohody („</a:t>
            </a:r>
            <a:r>
              <a:rPr lang="cs-CZ" sz="2000" dirty="0" err="1">
                <a:latin typeface="+mn-lt"/>
              </a:rPr>
              <a:t>well-being</a:t>
            </a:r>
            <a:r>
              <a:rPr lang="cs-CZ" sz="2000" dirty="0">
                <a:latin typeface="+mn-lt"/>
              </a:rPr>
              <a:t>“). Tuto definici chápeme jako jisté naznačení ideálního stavu, ke kterému se více či méně přibližujeme. 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Upozorňuje na </a:t>
            </a:r>
            <a:r>
              <a:rPr lang="cs-CZ" sz="2000" i="1" dirty="0">
                <a:latin typeface="+mn-lt"/>
              </a:rPr>
              <a:t>pozitivní stránku zdraví</a:t>
            </a:r>
            <a:r>
              <a:rPr lang="cs-CZ" sz="2000" dirty="0">
                <a:latin typeface="+mn-lt"/>
              </a:rPr>
              <a:t>, tj. na uspokojování základních potřeb člověka, jeho aspirací, vztahů i cílů.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Biologické zdraví je spojeno s pocitem životního uspokojení i celkové pohody, a to nezávisle na metodách jejich zjišťování a měření. 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Zvyšování </a:t>
            </a:r>
            <a:r>
              <a:rPr lang="cs-CZ" sz="2000" i="1" dirty="0">
                <a:latin typeface="+mn-lt"/>
              </a:rPr>
              <a:t>dobré pohody</a:t>
            </a:r>
            <a:r>
              <a:rPr lang="cs-CZ" sz="2000" dirty="0">
                <a:latin typeface="+mn-lt"/>
              </a:rPr>
              <a:t> jedince tvoří podstatný vklad pro posilování jeho zdravotního stavu. Analogicky to platí i o činnosti řady společenských skupin a organizací. Uvažuje se o zdravé rodině, přátelských skupinách, škole, profesi, obci, ale i obecné politice.</a:t>
            </a: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C4A9BB5-8146-4284-9A49-0EF07F24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D7E375-E437-4718-BD0B-C0567EF6F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02" y="123917"/>
            <a:ext cx="5364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Světová zdravotnická organizace WHO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9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138239" y="1949642"/>
            <a:ext cx="7380287" cy="5732462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„</a:t>
            </a:r>
            <a:r>
              <a:rPr 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Zdraví je  schopnost vést sociálně a ekonomicky produktivní život".</a:t>
            </a:r>
            <a:r>
              <a:rPr lang="cs-CZ" sz="2000" dirty="0">
                <a:solidFill>
                  <a:srgbClr val="FF0066"/>
                </a:solidFill>
                <a:latin typeface="+mn-lt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Zdraví přestává být samo o sobě cílem, ale stává se prostředkem pro uskutečňování harmonického vývoje člověka. 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Vyplývá z toho: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 a) </a:t>
            </a:r>
            <a:r>
              <a:rPr 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potřeba aktivní prevence</a:t>
            </a:r>
            <a:r>
              <a:rPr lang="cs-CZ" sz="2000" dirty="0">
                <a:latin typeface="+mn-lt"/>
              </a:rPr>
              <a:t>, která se zaměřuje na posilování základních předpokladů zdraví, tj. na faktory, které zvyšují odolnost člověka při zvládání nejrůznějších zátěžových okolností života 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b) hodnocení </a:t>
            </a:r>
            <a:r>
              <a:rPr 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pozitivního aspektu zdraví</a:t>
            </a:r>
            <a:r>
              <a:rPr lang="cs-CZ" sz="2000" dirty="0">
                <a:latin typeface="+mn-lt"/>
              </a:rPr>
              <a:t> =  rozbor vlivů, které udržují a posilují zdraví člověka, pomáhají odstraňovat důsledky mnoha nemocí či poruch a podporují kladné mezilidské vztahy. </a:t>
            </a:r>
          </a:p>
          <a:p>
            <a:pPr algn="just">
              <a:lnSpc>
                <a:spcPct val="80000"/>
              </a:lnSpc>
            </a:pPr>
            <a:endParaRPr lang="cs-CZ" b="1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492003C-32B8-48F4-88E9-B8BC460DD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76" y="216838"/>
            <a:ext cx="4498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1982: WHO: Zdraví pro všechny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74930" y="-697831"/>
            <a:ext cx="7380312" cy="638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800" b="1" dirty="0"/>
              <a:t>                           </a:t>
            </a:r>
          </a:p>
          <a:p>
            <a:pPr>
              <a:spcBef>
                <a:spcPts val="600"/>
              </a:spcBef>
            </a:pPr>
            <a:endParaRPr lang="cs-CZ" sz="2800" b="1" dirty="0"/>
          </a:p>
          <a:p>
            <a:pPr>
              <a:spcBef>
                <a:spcPts val="600"/>
              </a:spcBef>
            </a:pPr>
            <a:r>
              <a:rPr lang="cs-CZ" sz="2800" b="1" dirty="0"/>
              <a:t> </a:t>
            </a:r>
          </a:p>
          <a:p>
            <a:pPr>
              <a:spcBef>
                <a:spcPts val="600"/>
              </a:spcBef>
            </a:pPr>
            <a:endParaRPr lang="cs-CZ" sz="1600" b="1" dirty="0"/>
          </a:p>
          <a:p>
            <a:r>
              <a:rPr lang="cs-CZ" b="1" dirty="0">
                <a:solidFill>
                  <a:srgbClr val="00CCFF"/>
                </a:solidFill>
              </a:rPr>
              <a:t>      </a:t>
            </a:r>
            <a:r>
              <a:rPr lang="cs-CZ" sz="1800" dirty="0">
                <a:solidFill>
                  <a:srgbClr val="00CCFF"/>
                </a:solidFill>
              </a:rPr>
              <a:t>Nemoc</a:t>
            </a:r>
            <a:r>
              <a:rPr lang="cs-CZ" sz="1800" dirty="0"/>
              <a:t> lze chápat jako kontradikci vůči zdraví  = alternativní model. Nebo jen kontrárnost vůči zdraví; mezi oběma póly (ideální zdraví a těžký klinický průběh nemoci) je pak přechodné pásmo</a:t>
            </a:r>
            <a:endParaRPr lang="en-US" sz="1800" dirty="0"/>
          </a:p>
          <a:p>
            <a:endParaRPr lang="en-US" sz="1800" dirty="0"/>
          </a:p>
          <a:p>
            <a:r>
              <a:rPr lang="cs-CZ" sz="1800" dirty="0"/>
              <a:t>Ukázka definice nemoci (</a:t>
            </a:r>
            <a:r>
              <a:rPr lang="cs-CZ" sz="1800" dirty="0" err="1"/>
              <a:t>Buchborn</a:t>
            </a:r>
            <a:r>
              <a:rPr lang="cs-CZ" sz="1800" dirty="0"/>
              <a:t>): Nemoc je "necítění se dobře"  v důsledku subjektivní případně objektivní tělesně duševní újmy, s nebo bez subjektivní, medicínské nebo sociální potřebnosti pomoci, v důsledku poruch v harmonické součinnosti jednotlivých funkčních součástí a subsystémů organizmu</a:t>
            </a:r>
          </a:p>
          <a:p>
            <a:pPr lvl="1"/>
            <a:r>
              <a:rPr lang="cs-CZ" sz="1800" dirty="0"/>
              <a:t>Tradičně se rozlišují různé aspekty nemoci:</a:t>
            </a:r>
          </a:p>
          <a:p>
            <a:r>
              <a:rPr lang="cs-CZ" sz="1800" dirty="0"/>
              <a:t>      - aspekt nemocného: </a:t>
            </a:r>
            <a:r>
              <a:rPr lang="cs-CZ" sz="1800" dirty="0">
                <a:solidFill>
                  <a:srgbClr val="00CCFF"/>
                </a:solidFill>
              </a:rPr>
              <a:t>churavost  (</a:t>
            </a:r>
            <a:r>
              <a:rPr lang="cs-CZ" sz="1800" dirty="0" err="1">
                <a:solidFill>
                  <a:srgbClr val="00CCFF"/>
                </a:solidFill>
              </a:rPr>
              <a:t>aegritudo</a:t>
            </a:r>
            <a:r>
              <a:rPr lang="cs-CZ" sz="1800" dirty="0">
                <a:solidFill>
                  <a:srgbClr val="00CCFF"/>
                </a:solidFill>
              </a:rPr>
              <a:t>, </a:t>
            </a:r>
            <a:r>
              <a:rPr lang="cs-CZ" sz="1800" dirty="0" err="1">
                <a:solidFill>
                  <a:srgbClr val="00CCFF"/>
                </a:solidFill>
              </a:rPr>
              <a:t>illness</a:t>
            </a:r>
            <a:r>
              <a:rPr lang="cs-CZ" sz="1800" dirty="0"/>
              <a:t>)</a:t>
            </a:r>
          </a:p>
          <a:p>
            <a:r>
              <a:rPr lang="cs-CZ" sz="1800" dirty="0"/>
              <a:t>      - aspekt lékaře - objektivní nález: nemoc ve smyslu objektivní  </a:t>
            </a:r>
          </a:p>
          <a:p>
            <a:r>
              <a:rPr lang="cs-CZ" sz="1800" dirty="0"/>
              <a:t>         klasifikace (</a:t>
            </a:r>
            <a:r>
              <a:rPr lang="cs-CZ" sz="1800" dirty="0" err="1">
                <a:solidFill>
                  <a:srgbClr val="00CCFF"/>
                </a:solidFill>
              </a:rPr>
              <a:t>nosos</a:t>
            </a:r>
            <a:r>
              <a:rPr lang="cs-CZ" sz="1800" dirty="0">
                <a:solidFill>
                  <a:srgbClr val="00CCFF"/>
                </a:solidFill>
              </a:rPr>
              <a:t>, </a:t>
            </a:r>
            <a:r>
              <a:rPr lang="cs-CZ" sz="1800" dirty="0" err="1">
                <a:solidFill>
                  <a:srgbClr val="00CCFF"/>
                </a:solidFill>
              </a:rPr>
              <a:t>disease</a:t>
            </a:r>
            <a:r>
              <a:rPr lang="cs-CZ" sz="1800" dirty="0"/>
              <a:t>)</a:t>
            </a:r>
          </a:p>
          <a:p>
            <a:r>
              <a:rPr lang="cs-CZ" sz="1800" dirty="0"/>
              <a:t>      - aspekt sociálního  okolí: stav nouze  a potřebnosti  nemocného</a:t>
            </a:r>
            <a:r>
              <a:rPr lang="en-US" sz="1800" dirty="0"/>
              <a:t>         </a:t>
            </a:r>
          </a:p>
          <a:p>
            <a:r>
              <a:rPr lang="en-US" sz="1800" dirty="0"/>
              <a:t>        </a:t>
            </a:r>
            <a:r>
              <a:rPr lang="cs-CZ" sz="1800" dirty="0"/>
              <a:t>(</a:t>
            </a:r>
            <a:r>
              <a:rPr lang="en-US" sz="1800" dirty="0"/>
              <a:t>“role </a:t>
            </a:r>
            <a:r>
              <a:rPr lang="en-US" sz="1800" dirty="0" err="1"/>
              <a:t>nemocn</a:t>
            </a:r>
            <a:r>
              <a:rPr lang="cs-CZ" sz="1800" dirty="0" err="1"/>
              <a:t>ého</a:t>
            </a:r>
            <a:r>
              <a:rPr lang="en-US" sz="1800" dirty="0"/>
              <a:t>”)</a:t>
            </a:r>
            <a:endParaRPr lang="cs-CZ" sz="1800" dirty="0"/>
          </a:p>
          <a:p>
            <a:r>
              <a:rPr lang="cs-CZ" sz="1800" dirty="0"/>
              <a:t>      - v lékařské praxi souběh všech tří aspektů nemoci ("</a:t>
            </a:r>
            <a:r>
              <a:rPr lang="cs-CZ" sz="1800" dirty="0" err="1"/>
              <a:t>morbus</a:t>
            </a:r>
            <a:r>
              <a:rPr lang="cs-CZ" sz="1800" dirty="0"/>
              <a:t>")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6A5A10F-D89C-4620-8F34-8E06DA0DE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088" y="216838"/>
            <a:ext cx="22765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Definice nemoci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70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866874" y="198689"/>
            <a:ext cx="6811739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i="1" dirty="0"/>
              <a:t>       Subjektivně</a:t>
            </a:r>
            <a:r>
              <a:rPr lang="cs-CZ" dirty="0"/>
              <a:t> se nemoc ("</a:t>
            </a:r>
            <a:r>
              <a:rPr lang="cs-CZ" dirty="0" err="1"/>
              <a:t>illness</a:t>
            </a:r>
            <a:r>
              <a:rPr lang="cs-CZ" dirty="0"/>
              <a:t>") pociťuje jako "být nemocný", tj. jako individuální zážitek poruchy "cítění se", jako "necítění se dobře", jako pocit churavosti, utrpení, ohrožení, strachu, starosti a bolesti, vratkosti a nevýkonnosti, selhání a "jinakosti". Všechno dohromady ústí do sociální a medicínské potřebnosti. </a:t>
            </a:r>
          </a:p>
          <a:p>
            <a:endParaRPr lang="cs-CZ" dirty="0"/>
          </a:p>
          <a:p>
            <a:r>
              <a:rPr lang="cs-CZ" i="1" dirty="0"/>
              <a:t>      Objektivně</a:t>
            </a:r>
            <a:r>
              <a:rPr lang="cs-CZ" dirty="0"/>
              <a:t> rozpoznává lékař nemoc ("</a:t>
            </a:r>
            <a:r>
              <a:rPr lang="cs-CZ" dirty="0" err="1"/>
              <a:t>disease</a:t>
            </a:r>
            <a:r>
              <a:rPr lang="cs-CZ" dirty="0"/>
              <a:t>") podle příznaků porušené struktury a funkce, nezávisle na tom, jsou-li subjektivně vnímány i pacientem. Představy a koncepty lékaře i nemocného jsou v úzké spojitosti s dobovými sociálními a ekonomickými podmínkami a světonázorovými proměnami. </a:t>
            </a:r>
            <a:r>
              <a:rPr lang="en-US" b="1" dirty="0" err="1">
                <a:solidFill>
                  <a:schemeClr val="folHlink"/>
                </a:solidFill>
              </a:rPr>
              <a:t>Pojem</a:t>
            </a:r>
            <a:r>
              <a:rPr lang="en-US" dirty="0"/>
              <a:t> </a:t>
            </a:r>
            <a:r>
              <a:rPr lang="cs-CZ" b="1" dirty="0">
                <a:solidFill>
                  <a:schemeClr val="folHlink"/>
                </a:solidFill>
              </a:rPr>
              <a:t>nemoci i zdraví </a:t>
            </a:r>
            <a:r>
              <a:rPr lang="en-US" b="1" dirty="0">
                <a:solidFill>
                  <a:schemeClr val="folHlink"/>
                </a:solidFill>
              </a:rPr>
              <a:t>je </a:t>
            </a:r>
            <a:r>
              <a:rPr lang="cs-CZ" b="1" dirty="0">
                <a:solidFill>
                  <a:schemeClr val="folHlink"/>
                </a:solidFill>
              </a:rPr>
              <a:t>tak zároveň přírodním i kulturním fenoménem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436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296833" y="0"/>
            <a:ext cx="6507832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000" dirty="0"/>
              <a:t>Tzv.</a:t>
            </a:r>
            <a:r>
              <a:rPr lang="cs-CZ" sz="2000" dirty="0">
                <a:solidFill>
                  <a:srgbClr val="0000FF"/>
                </a:solidFill>
              </a:rPr>
              <a:t> </a:t>
            </a:r>
            <a:r>
              <a:rPr lang="cs-CZ" sz="2000" dirty="0">
                <a:solidFill>
                  <a:srgbClr val="00CCFF"/>
                </a:solidFill>
              </a:rPr>
              <a:t>teorie nemoci</a:t>
            </a:r>
            <a:endParaRPr lang="cs-CZ" sz="2000" dirty="0">
              <a:solidFill>
                <a:srgbClr val="0000FF"/>
              </a:solidFill>
            </a:endParaRPr>
          </a:p>
          <a:p>
            <a:endParaRPr lang="cs-CZ" sz="2000" dirty="0"/>
          </a:p>
          <a:p>
            <a:r>
              <a:rPr lang="cs-CZ" sz="2000" dirty="0"/>
              <a:t>jsou kompaktní všeobecné vysvětlovací pokusy nemocí. Dodnes však splňují </a:t>
            </a:r>
            <a:r>
              <a:rPr lang="cs-CZ" sz="2000" dirty="0" err="1"/>
              <a:t>nanajevýš</a:t>
            </a:r>
            <a:r>
              <a:rPr lang="cs-CZ" sz="2000" dirty="0"/>
              <a:t> </a:t>
            </a:r>
            <a:r>
              <a:rPr lang="cs-CZ" sz="2000" dirty="0" err="1"/>
              <a:t>kriteria</a:t>
            </a:r>
            <a:r>
              <a:rPr lang="cs-CZ" sz="2000" dirty="0"/>
              <a:t> hypotéz, nikoliv teorií. Téměř všechny absolutizují určitý aspekt nemoci nebo nějaké strukturní komponenty života (celulární patologie </a:t>
            </a:r>
            <a:r>
              <a:rPr lang="cs-CZ" sz="2000" dirty="0" err="1"/>
              <a:t>Virchovova</a:t>
            </a:r>
            <a:r>
              <a:rPr lang="cs-CZ" sz="2000" dirty="0"/>
              <a:t>, nervizmus </a:t>
            </a:r>
            <a:r>
              <a:rPr lang="cs-CZ" sz="2000" dirty="0" err="1"/>
              <a:t>Speranského</a:t>
            </a:r>
            <a:r>
              <a:rPr lang="cs-CZ" sz="2000" dirty="0"/>
              <a:t> a Pavlovův, zátěžová teorie </a:t>
            </a:r>
            <a:r>
              <a:rPr lang="cs-CZ" sz="2000" dirty="0" err="1"/>
              <a:t>Selyeho</a:t>
            </a:r>
            <a:r>
              <a:rPr lang="cs-CZ" sz="2000" dirty="0"/>
              <a:t>). Ve skutečnosti určují charakter nemoci všechny úrovně organizace těla.</a:t>
            </a:r>
          </a:p>
          <a:p>
            <a:endParaRPr lang="cs-CZ" sz="2000" dirty="0"/>
          </a:p>
          <a:p>
            <a:r>
              <a:rPr lang="cs-CZ" sz="2000" dirty="0"/>
              <a:t>Nemoc a účelnost těla:</a:t>
            </a:r>
          </a:p>
          <a:p>
            <a:endParaRPr lang="cs-CZ" sz="2000" i="1" dirty="0"/>
          </a:p>
          <a:p>
            <a:r>
              <a:rPr lang="cs-CZ" sz="2000" dirty="0"/>
              <a:t>      Princip </a:t>
            </a:r>
            <a:r>
              <a:rPr lang="cs-CZ" sz="2000" dirty="0">
                <a:solidFill>
                  <a:srgbClr val="00CCFF"/>
                </a:solidFill>
              </a:rPr>
              <a:t>teleonomie</a:t>
            </a:r>
            <a:r>
              <a:rPr lang="cs-CZ" sz="2000" dirty="0"/>
              <a:t>, tj. zaměřenosti na cíl, neplatí v těle absolutně, nýbrž jenom v určité konkrétní biologické souvislosti. Může se dokonce stát patogenetickým principem, jako v případě autoimunitních nemocí. Tělo jako celek, ale ani jeho jednotlivé orgány a funkce, nemohou být optimalizovány ve všech aspektech současně (tzv. </a:t>
            </a:r>
            <a:r>
              <a:rPr lang="cs-CZ" sz="2000" dirty="0">
                <a:solidFill>
                  <a:srgbClr val="00CCFF"/>
                </a:solidFill>
              </a:rPr>
              <a:t>omezení</a:t>
            </a:r>
            <a:r>
              <a:rPr lang="cs-CZ" sz="2000" dirty="0"/>
              <a:t>, </a:t>
            </a:r>
            <a:r>
              <a:rPr lang="cs-CZ" sz="2000" i="1" dirty="0"/>
              <a:t>“</a:t>
            </a:r>
            <a:r>
              <a:rPr lang="cs-CZ" sz="2000" i="1" dirty="0" err="1"/>
              <a:t>constraints</a:t>
            </a:r>
            <a:r>
              <a:rPr lang="cs-CZ" sz="2000" i="1" dirty="0"/>
              <a:t>”</a:t>
            </a:r>
            <a:r>
              <a:rPr lang="cs-CZ" sz="20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533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59150" y="1905000"/>
            <a:ext cx="6599238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Nemoc se vnímá 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subjektivně,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tj. jako individuální zážitek poruchy „cítění se“ nebo „necítění se dobře“, jako pocit churavosti, utrpení, ohrožení, strachu. starosti a bolesti, nevýkonnosti, selhání.</a:t>
            </a:r>
          </a:p>
          <a:p>
            <a:pPr algn="just">
              <a:lnSpc>
                <a:spcPct val="90000"/>
              </a:lnSpc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Objektivně</a:t>
            </a:r>
            <a:r>
              <a:rPr lang="cs-CZ" sz="2400" dirty="0">
                <a:solidFill>
                  <a:srgbClr val="FFFF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rozpoznává nemoc lékař podle příznaků porušené struktury a funkce, a to i nezávisle na tom, jsou-li subjektivně vnímány i pacientem.</a:t>
            </a:r>
          </a:p>
          <a:p>
            <a:pPr>
              <a:lnSpc>
                <a:spcPct val="90000"/>
              </a:lnSpc>
            </a:pPr>
            <a:endParaRPr lang="cs-CZ" sz="2800" dirty="0">
              <a:latin typeface="Comic Sans MS" panose="030F0702030302020204" pitchFamily="66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466616-A673-4448-9C82-C8595A4E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A2970B-9B9D-4328-8322-5B4C03B2C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216" y="291608"/>
            <a:ext cx="1090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Nemoc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20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503614" y="1905000"/>
            <a:ext cx="6454775" cy="4114800"/>
          </a:xfrm>
        </p:spPr>
        <p:txBody>
          <a:bodyPr>
            <a:normAutofit/>
          </a:bodyPr>
          <a:lstStyle/>
          <a:p>
            <a:pPr algn="just"/>
            <a:r>
              <a:rPr lang="cs-CZ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Prodromy</a:t>
            </a:r>
          </a:p>
          <a:p>
            <a:pPr algn="just"/>
            <a:r>
              <a:rPr lang="cs-CZ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Akutní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onemocnění (1-21 dní)</a:t>
            </a:r>
          </a:p>
          <a:p>
            <a:pPr algn="just"/>
            <a:r>
              <a:rPr lang="cs-CZ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Chronické</a:t>
            </a:r>
            <a:r>
              <a:rPr lang="cs-CZ" sz="24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(víc než 40 dní)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a/navazující na akutní po časově definované době (chronická bronchitida u kuřáka, navazující na akutní)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b/chronické od začátku 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Wegenerova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granulomatóza)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013CCED-B5BF-43FC-B59F-09B0F2279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277964-3C7D-409A-8152-634962B6C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15" y="216838"/>
            <a:ext cx="30837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Stadia rozvoje nemoci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17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3289300" y="1905000"/>
            <a:ext cx="6669088" cy="4114800"/>
          </a:xfrm>
        </p:spPr>
        <p:txBody>
          <a:bodyPr/>
          <a:lstStyle/>
          <a:p>
            <a:r>
              <a:rPr lang="cs-CZ" dirty="0">
                <a:latin typeface="Comic Sans MS" panose="030F0702030302020204" pitchFamily="66" charset="0"/>
              </a:rPr>
              <a:t>Fyzikální</a:t>
            </a:r>
          </a:p>
          <a:p>
            <a:r>
              <a:rPr lang="cs-CZ" dirty="0">
                <a:latin typeface="Comic Sans MS" panose="030F0702030302020204" pitchFamily="66" charset="0"/>
              </a:rPr>
              <a:t>Chemické </a:t>
            </a:r>
          </a:p>
          <a:p>
            <a:r>
              <a:rPr lang="cs-CZ" dirty="0">
                <a:latin typeface="Comic Sans MS" panose="030F0702030302020204" pitchFamily="66" charset="0"/>
              </a:rPr>
              <a:t>Biologické</a:t>
            </a:r>
          </a:p>
          <a:p>
            <a:r>
              <a:rPr lang="cs-CZ" dirty="0">
                <a:latin typeface="Comic Sans MS" panose="030F0702030302020204" pitchFamily="66" charset="0"/>
              </a:rPr>
              <a:t>Sociální? </a:t>
            </a:r>
          </a:p>
          <a:p>
            <a:r>
              <a:rPr lang="cs-CZ" dirty="0">
                <a:latin typeface="Comic Sans MS" panose="030F0702030302020204" pitchFamily="66" charset="0"/>
              </a:rPr>
              <a:t>Psychologické?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70641F1-5D73-410F-9858-ADFC4A3F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1B2E04-C628-43D3-8318-52101381F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199" y="216838"/>
            <a:ext cx="21563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Příčiny nemoci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8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latin typeface="+mn-lt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359150" y="1905000"/>
            <a:ext cx="6599238" cy="4114800"/>
          </a:xfrm>
        </p:spPr>
        <p:txBody>
          <a:bodyPr/>
          <a:lstStyle/>
          <a:p>
            <a:r>
              <a:rPr lang="cs-CZ" dirty="0">
                <a:latin typeface="+mn-lt"/>
              </a:rPr>
              <a:t>Chronické onemocnění: stadia</a:t>
            </a:r>
          </a:p>
          <a:p>
            <a:r>
              <a:rPr lang="cs-CZ" i="1" dirty="0">
                <a:latin typeface="+mn-lt"/>
              </a:rPr>
              <a:t>Remise</a:t>
            </a:r>
            <a:r>
              <a:rPr lang="cs-CZ" dirty="0">
                <a:latin typeface="+mn-lt"/>
              </a:rPr>
              <a:t>- zlepšení až vyhojení</a:t>
            </a:r>
          </a:p>
          <a:p>
            <a:r>
              <a:rPr lang="cs-CZ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Exacerbace</a:t>
            </a:r>
            <a:r>
              <a:rPr lang="cs-CZ" i="1" dirty="0">
                <a:latin typeface="+mn-lt"/>
              </a:rPr>
              <a:t>-</a:t>
            </a:r>
            <a:r>
              <a:rPr lang="cs-CZ" dirty="0">
                <a:latin typeface="+mn-lt"/>
              </a:rPr>
              <a:t> nové vzplanutí 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278012-1169-482D-B80F-5B788A9A9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36" y="216838"/>
            <a:ext cx="21162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Stádia nemoci 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236999-2F14-4988-AC91-AD3F440EB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E032F8-93B8-4AFB-9B6D-DD076B90D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7D1936-A848-45F1-9CB7-43069B14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8EB964A8-4FBC-41D4-AD49-473131A1D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-81221"/>
            <a:ext cx="9686842" cy="6561221"/>
          </a:xfrm>
        </p:spPr>
      </p:pic>
    </p:spTree>
    <p:extLst>
      <p:ext uri="{BB962C8B-B14F-4D97-AF65-F5344CB8AC3E}">
        <p14:creationId xmlns:p14="http://schemas.microsoft.com/office/powerpoint/2010/main" val="1484979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359902" y="2237857"/>
            <a:ext cx="6851650" cy="544512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Kvalitativní znaky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představují alternativu (rozštěp patra)</a:t>
            </a:r>
          </a:p>
          <a:p>
            <a:pPr algn="just">
              <a:lnSpc>
                <a:spcPct val="90000"/>
              </a:lnSpc>
            </a:pPr>
            <a:r>
              <a:rPr lang="cs-CZ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Kvantitativní znaky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čitatelné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-např. počet prstů, metrické-např. krevní tlak, celkový cholesterol)</a:t>
            </a:r>
          </a:p>
          <a:p>
            <a:pPr algn="just">
              <a:lnSpc>
                <a:spcPct val="9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Jejich charakteristika z biologického hlediska: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spojitá distribuce v populaci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(ideálně podle křivky normálního rozložení)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podmíněnost </a:t>
            </a:r>
            <a:r>
              <a:rPr lang="cs-CZ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multigenní</a:t>
            </a:r>
            <a:endParaRPr lang="cs-CZ" b="1" u="sng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problém</a:t>
            </a:r>
            <a:r>
              <a:rPr lang="cs-CZ" b="1" u="sng" dirty="0">
                <a:latin typeface="Calibri" panose="020F0502020204030204" pitchFamily="34" charset="0"/>
                <a:cs typeface="Calibri" panose="020F0502020204030204" pitchFamily="34" charset="0"/>
              </a:rPr>
              <a:t> rozhodnout o patologickém rozmezí znaku 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B024F9-C19F-44D5-8511-91337755B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402" y="224859"/>
            <a:ext cx="53046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Kvalitativní versus kvantitativní znaky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34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62364" y="1756048"/>
            <a:ext cx="4038600" cy="52578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Alternativní model</a:t>
            </a:r>
            <a:r>
              <a:rPr lang="cs-CZ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"Vše nebo nic„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Vliv “velkého” faktoru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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heterogennní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soubor příčin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Samostatné distribuce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kvalitatiních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znaků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Zájem kurativní medicíny</a:t>
            </a:r>
          </a:p>
          <a:p>
            <a:endParaRPr lang="cs-CZ" b="1" dirty="0">
              <a:latin typeface="Comic Sans MS" panose="030F0702030302020204" pitchFamily="66" charset="0"/>
            </a:endParaRPr>
          </a:p>
          <a:p>
            <a:endParaRPr lang="cs-CZ" b="1" dirty="0"/>
          </a:p>
        </p:txBody>
      </p:sp>
      <p:sp>
        <p:nvSpPr>
          <p:cNvPr id="6144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6744072" y="2060849"/>
            <a:ext cx="4038600" cy="57896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Kontinuální model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Homogenní soubor příčin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Jediná distribuce znaku v populaci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Zájem preventivní medicíny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Plynulé přechody mezi zdravím a nemocí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3223981-300C-41FE-8ECF-2B7A4F198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20" y="160691"/>
            <a:ext cx="62023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Alternativní versus kontinuální model nemoci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35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1ZAL\ZDRAVI\OBR3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74" y="84222"/>
            <a:ext cx="4267200" cy="6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752600" y="1167064"/>
            <a:ext cx="273630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Nejjednodušší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 model vzniku zvonovité, popř. </a:t>
            </a:r>
            <a:r>
              <a:rPr lang="cs-CZ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“normální” distribuce.</a:t>
            </a:r>
          </a:p>
          <a:p>
            <a:pPr algn="just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Normální distribuce vzniká, sečítá-li se vliv nekonečně mnoha nekonečně malých faktorů vytvářejících danou proměnnou veličinu (výšku těla, dlouhověkost...)</a:t>
            </a:r>
          </a:p>
        </p:txBody>
      </p:sp>
    </p:spTree>
    <p:extLst>
      <p:ext uri="{BB962C8B-B14F-4D97-AF65-F5344CB8AC3E}">
        <p14:creationId xmlns:p14="http://schemas.microsoft.com/office/powerpoint/2010/main" val="1720752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584325" y="6400801"/>
            <a:ext cx="380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b="1"/>
              <a:t>9</a:t>
            </a:r>
            <a:endParaRPr lang="cs-CZ"/>
          </a:p>
        </p:txBody>
      </p:sp>
      <p:pic>
        <p:nvPicPr>
          <p:cNvPr id="41987" name="Picture 3" descr="obr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0"/>
            <a:ext cx="6696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08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obr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333375"/>
            <a:ext cx="5418137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584326" y="6365876"/>
            <a:ext cx="575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b="1"/>
              <a:t>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621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364903" y="954850"/>
            <a:ext cx="7016080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6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Zdravotně (= adaptačně) významné vlastnosti jsou v populaci pod </a:t>
            </a:r>
            <a:r>
              <a:rPr lang="cs-CZ" sz="2000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selekčními tlaky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 eaLnBrk="0" hangingPunct="0">
              <a:spcBef>
                <a:spcPts val="6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Při změně podmínek se populace může dočasně dostat mimo adaptační optimum – typicky u tzv. </a:t>
            </a:r>
            <a:r>
              <a:rPr lang="cs-CZ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civilizačních nemocí</a:t>
            </a:r>
            <a:r>
              <a:rPr lang="cs-CZ" sz="2000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hangingPunct="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Pokud není populace příliš daleko od optima v daném znaku,</a:t>
            </a:r>
          </a:p>
          <a:p>
            <a:pPr algn="just" eaLnBrk="0" hangingPunct="0">
              <a:spcBef>
                <a:spcPts val="6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   vzniká </a:t>
            </a:r>
            <a:r>
              <a:rPr lang="cs-CZ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 křivka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(symetrické okolo nejčastější hodnoty v populaci- např. mortalita v závislosti na hematokritu),</a:t>
            </a:r>
          </a:p>
          <a:p>
            <a:pPr algn="just" eaLnBrk="0" hangingPunct="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Pokud je populace vzdálenější od optima v daném znaku, </a:t>
            </a:r>
          </a:p>
          <a:p>
            <a:pPr algn="just" eaLnBrk="0" hangingPunct="0">
              <a:spcBef>
                <a:spcPts val="6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   vzniká </a:t>
            </a:r>
            <a:r>
              <a:rPr lang="cs-CZ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 křivka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(posunutá mimo nejčastější hodnotu znaku v populaci (např. morbidita v závislosti na hladinách cholesterolu)</a:t>
            </a:r>
          </a:p>
          <a:p>
            <a:pPr algn="just" eaLnBrk="0" hangingPunct="0"/>
            <a:endParaRPr lang="cs-CZ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3419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600201" y="6400801"/>
            <a:ext cx="575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b="1"/>
              <a:t>11</a:t>
            </a:r>
            <a:endParaRPr lang="cs-CZ"/>
          </a:p>
        </p:txBody>
      </p:sp>
      <p:pic>
        <p:nvPicPr>
          <p:cNvPr id="47108" name="Picture 4" descr="obr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56" y="370533"/>
            <a:ext cx="5184775" cy="62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464425" y="2139950"/>
            <a:ext cx="2871299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 dirty="0">
                <a:latin typeface="+mn-lt"/>
              </a:rPr>
              <a:t>J-křivka morbidity </a:t>
            </a:r>
          </a:p>
          <a:p>
            <a:r>
              <a:rPr lang="cs-CZ" sz="2000" dirty="0">
                <a:latin typeface="+mn-lt"/>
              </a:rPr>
              <a:t>ve vztahu k hladině </a:t>
            </a:r>
          </a:p>
          <a:p>
            <a:r>
              <a:rPr lang="cs-CZ" sz="2000" dirty="0">
                <a:latin typeface="+mn-lt"/>
              </a:rPr>
              <a:t>celkového cholesterolu </a:t>
            </a:r>
          </a:p>
          <a:p>
            <a:r>
              <a:rPr lang="cs-CZ" sz="2000" dirty="0">
                <a:latin typeface="+mn-lt"/>
              </a:rPr>
              <a:t>v populaci:</a:t>
            </a:r>
          </a:p>
          <a:p>
            <a:r>
              <a:rPr lang="cs-CZ" sz="2000" dirty="0">
                <a:latin typeface="+mn-lt"/>
              </a:rPr>
              <a:t>I jedinci s podprůměrnou </a:t>
            </a:r>
          </a:p>
          <a:p>
            <a:r>
              <a:rPr lang="cs-CZ" sz="2000" dirty="0">
                <a:latin typeface="+mn-lt"/>
              </a:rPr>
              <a:t>hodnotou cholesterolu </a:t>
            </a:r>
          </a:p>
          <a:p>
            <a:r>
              <a:rPr lang="cs-CZ" sz="2000" dirty="0">
                <a:latin typeface="+mn-lt"/>
              </a:rPr>
              <a:t>mají v naší populaci</a:t>
            </a:r>
          </a:p>
          <a:p>
            <a:r>
              <a:rPr lang="cs-CZ" sz="2000" dirty="0">
                <a:latin typeface="+mn-lt"/>
              </a:rPr>
              <a:t>zvýšené riziko nemocí </a:t>
            </a:r>
          </a:p>
          <a:p>
            <a:r>
              <a:rPr lang="cs-CZ" sz="2000" dirty="0">
                <a:latin typeface="+mn-lt"/>
              </a:rPr>
              <a:t>spjatých s hladinou </a:t>
            </a:r>
          </a:p>
          <a:p>
            <a:r>
              <a:rPr lang="cs-CZ" sz="2000" dirty="0">
                <a:latin typeface="+mn-lt"/>
              </a:rPr>
              <a:t>cholesterolu. </a:t>
            </a:r>
          </a:p>
          <a:p>
            <a:r>
              <a:rPr lang="cs-CZ" dirty="0">
                <a:latin typeface="Comic Sans MS" panose="030F0702030302020204" pitchFamily="66" charset="0"/>
              </a:rPr>
              <a:t>  </a:t>
            </a:r>
          </a:p>
          <a:p>
            <a:endParaRPr lang="cs-CZ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88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600201" y="6400801"/>
            <a:ext cx="575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b="1"/>
              <a:t>12</a:t>
            </a:r>
            <a:endParaRPr lang="cs-CZ"/>
          </a:p>
        </p:txBody>
      </p:sp>
      <p:pic>
        <p:nvPicPr>
          <p:cNvPr id="49155" name="Picture 3" descr="obr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60351"/>
            <a:ext cx="8237537" cy="62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1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1ZAL\ZDRAVI\obr4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7594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071664" y="5842475"/>
            <a:ext cx="81131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800" b="1" dirty="0">
                <a:solidFill>
                  <a:srgbClr val="FF0000"/>
                </a:solidFill>
                <a:latin typeface="+mn-lt"/>
              </a:rPr>
              <a:t>Způsob určování </a:t>
            </a:r>
            <a:r>
              <a:rPr lang="cs-CZ" sz="2800" b="1" i="1" dirty="0">
                <a:solidFill>
                  <a:srgbClr val="FF0000"/>
                </a:solidFill>
                <a:latin typeface="+mn-lt"/>
              </a:rPr>
              <a:t>referenčního (“normálního”) </a:t>
            </a:r>
          </a:p>
          <a:p>
            <a:pPr eaLnBrk="0" hangingPunct="0"/>
            <a:r>
              <a:rPr lang="cs-CZ" sz="2800" b="1" dirty="0">
                <a:solidFill>
                  <a:srgbClr val="FF0000"/>
                </a:solidFill>
                <a:latin typeface="+mn-lt"/>
              </a:rPr>
              <a:t>intervalu  </a:t>
            </a:r>
          </a:p>
        </p:txBody>
      </p:sp>
    </p:spTree>
    <p:extLst>
      <p:ext uri="{BB962C8B-B14F-4D97-AF65-F5344CB8AC3E}">
        <p14:creationId xmlns:p14="http://schemas.microsoft.com/office/powerpoint/2010/main" val="1115681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431705" y="2348880"/>
            <a:ext cx="6923087" cy="49974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Preinstrumentální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chybu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(např. příprava pacienta, způsob odběru krve)</a:t>
            </a:r>
          </a:p>
          <a:p>
            <a:pPr algn="just">
              <a:lnSpc>
                <a:spcPct val="90000"/>
              </a:lnSpc>
            </a:pP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Instrumentální chybu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(rozptyl měření nebo i  systematickou chybu např. při spektrofotometrickém stanovení koncentrací látek)</a:t>
            </a:r>
          </a:p>
          <a:p>
            <a:pPr algn="just">
              <a:lnSpc>
                <a:spcPct val="90000"/>
              </a:lnSpc>
            </a:pPr>
            <a:r>
              <a:rPr lang="cs-CZ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Intraindividuální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zakolísání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měřené veličiny</a:t>
            </a:r>
          </a:p>
          <a:p>
            <a:pPr algn="just">
              <a:lnSpc>
                <a:spcPct val="90000"/>
              </a:lnSpc>
            </a:pPr>
            <a:r>
              <a:rPr lang="cs-CZ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Eufunkční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extrém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Skutečně patologickou hodnotu daného znaku</a:t>
            </a:r>
          </a:p>
          <a:p>
            <a:pPr algn="just">
              <a:lnSpc>
                <a:spcPct val="90000"/>
              </a:lnSpc>
            </a:pPr>
            <a:endParaRPr lang="cs-CZ" sz="2700" b="1" dirty="0">
              <a:latin typeface="Comic Sans MS" panose="030F0702030302020204" pitchFamily="66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139DB2F-89A5-4B55-BA1E-70E4B186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7BE6A9-0CB4-4AC0-A703-395324A01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89" y="309393"/>
            <a:ext cx="93923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Poloha pacienta za okrajem referenčního intervalu… může znamenat: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D7F36C-C0C5-46BD-ABF3-EEF2FE9811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5FAFAD-A52C-4DB5-BE7D-82191186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88002"/>
            <a:ext cx="10753200" cy="4139998"/>
          </a:xfrm>
        </p:spPr>
        <p:txBody>
          <a:bodyPr/>
          <a:lstStyle/>
          <a:p>
            <a:r>
              <a:rPr lang="cs-CZ" dirty="0"/>
              <a:t>Proč dochází ke vzniku onemocnění?</a:t>
            </a:r>
          </a:p>
          <a:p>
            <a:r>
              <a:rPr lang="cs-CZ" dirty="0"/>
              <a:t>Jakým způsobem dochází ke vzniku onemocnění?</a:t>
            </a:r>
          </a:p>
          <a:p>
            <a:r>
              <a:rPr lang="cs-CZ" dirty="0"/>
              <a:t>Jak se jedinci mezi sebou liší z hlediska rizika vzniku onemocnění nebo vlastního procesu patogeneze nemoci?</a:t>
            </a:r>
          </a:p>
          <a:p>
            <a:r>
              <a:rPr lang="cs-CZ" dirty="0"/>
              <a:t>Dá se to měřit? Jak se to dá měřit?</a:t>
            </a:r>
          </a:p>
          <a:p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0824466B-8445-4516-90F1-C7CF5528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F149AE5-67E0-4165-B352-73619C613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14" y="216838"/>
            <a:ext cx="34275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Patofyziologie, fyziologie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95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„Milieu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interier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“: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udržování stálého složení tělesných tekutin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Význam pozitivních a negativních zpětných vazeb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Regulační smyčky: Receptor-vstup informace do kontrolního systému-výstup vedoucí do efektorového systému 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Integrace různých systémů spolupracujících na jedné funkci (pH jako spolupráce krevního, dýchacího kardiovaskulárního a vylučovacího systému)</a:t>
            </a:r>
          </a:p>
          <a:p>
            <a:r>
              <a:rPr lang="cs-CZ" dirty="0"/>
              <a:t>Udržení relativně stabilních vnitřních podmínek v kontinuálně se měnícím prostředí</a:t>
            </a:r>
          </a:p>
          <a:p>
            <a:r>
              <a:rPr lang="cs-CZ" dirty="0"/>
              <a:t>Dynamický rovnovážný stav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7F3850A-31E9-494D-9D23-6F5E6DDC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CF2D61-9EA7-4A0A-81B1-CA012BFD0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579" y="192774"/>
            <a:ext cx="1790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Homeostáza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5FC41B2B-227B-4B5C-946F-98A8306AC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6" y="404814"/>
            <a:ext cx="900747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/>
            <a:endParaRPr lang="cs-CZ" altLang="cs-CZ" b="1">
              <a:solidFill>
                <a:srgbClr val="00CCFF"/>
              </a:solidFill>
            </a:endParaRPr>
          </a:p>
          <a:p>
            <a:r>
              <a:rPr lang="cs-CZ" altLang="cs-CZ" sz="2000"/>
              <a:t>Dějiny pojmu normálnosti:</a:t>
            </a:r>
          </a:p>
          <a:p>
            <a:r>
              <a:rPr lang="cs-CZ" altLang="cs-CZ" sz="2000"/>
              <a:t>     V antice a renesanci "normální" často ve smyslu "naturalis", a to opět ve smyslu průměrnosti, ale</a:t>
            </a:r>
            <a:r>
              <a:rPr lang="cs-CZ" altLang="cs-CZ" sz="2000" i="1"/>
              <a:t> zároveň</a:t>
            </a:r>
            <a:r>
              <a:rPr lang="cs-CZ" altLang="cs-CZ" sz="2000"/>
              <a:t> ve smyslu ideálu zdraví, čili dvojznačnost. 18. a 19. stol.: pojem zdraví byl nahrazen pojmem normálnosti - věda se pozitivizovala a zbavovala hodnoticích prvků</a:t>
            </a:r>
          </a:p>
          <a:p>
            <a:r>
              <a:rPr lang="cs-CZ" altLang="cs-CZ" sz="2000" b="1">
                <a:solidFill>
                  <a:srgbClr val="00CCFF"/>
                </a:solidFill>
              </a:rPr>
              <a:t>     Anomální</a:t>
            </a:r>
            <a:r>
              <a:rPr lang="cs-CZ" altLang="cs-CZ" sz="2000"/>
              <a:t> je odvozeno z řec. ANOMALÓS = nerovný, je to deskriptivní termín, </a:t>
            </a:r>
            <a:r>
              <a:rPr lang="cs-CZ" altLang="cs-CZ" sz="2000" i="1"/>
              <a:t>funkčně nevýznamná odchylka</a:t>
            </a:r>
            <a:r>
              <a:rPr lang="cs-CZ" altLang="cs-CZ" sz="2000"/>
              <a:t> od druhového typu, základ individuální odlišnosti</a:t>
            </a:r>
          </a:p>
          <a:p>
            <a:r>
              <a:rPr lang="cs-CZ" altLang="cs-CZ" sz="2000" b="1">
                <a:solidFill>
                  <a:srgbClr val="00CCFF"/>
                </a:solidFill>
              </a:rPr>
              <a:t>     Anormální</a:t>
            </a:r>
            <a:r>
              <a:rPr lang="cs-CZ" altLang="cs-CZ" sz="2000">
                <a:solidFill>
                  <a:srgbClr val="0000FF"/>
                </a:solidFill>
              </a:rPr>
              <a:t> </a:t>
            </a:r>
            <a:r>
              <a:rPr lang="cs-CZ" altLang="cs-CZ" sz="2000"/>
              <a:t>je důsledek mylného odvozování termínu "anomální" z řec. NÓMOS = lat. norma, čímž se stal z deskriptivního normativní pojem. "Anormální" tedy značí </a:t>
            </a:r>
            <a:r>
              <a:rPr lang="cs-CZ" altLang="cs-CZ" sz="2000" i="1"/>
              <a:t>patologický, chorobný</a:t>
            </a:r>
          </a:p>
          <a:p>
            <a:endParaRPr lang="cs-CZ" altLang="cs-CZ" sz="2000" i="1"/>
          </a:p>
          <a:p>
            <a:endParaRPr lang="cs-CZ" altLang="cs-CZ" sz="2000" i="1"/>
          </a:p>
          <a:p>
            <a:r>
              <a:rPr lang="cs-CZ" altLang="cs-CZ" b="1">
                <a:solidFill>
                  <a:schemeClr val="folHlink"/>
                </a:solidFill>
              </a:rPr>
              <a:t>     Referenční interval je použitelný jen v alternativním modelu</a:t>
            </a:r>
            <a:r>
              <a:rPr lang="cs-CZ" altLang="cs-CZ"/>
              <a:t>; i tam však neříká mnoho bez znalosti rozložení alternativ. Sám termín “normální” ve smyslu “častý” (a nikoliv třeba “optimální”) se dá použít jen pro alternativní situace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Kontrolní mechanismy</a:t>
            </a:r>
          </a:p>
          <a:p>
            <a:r>
              <a:rPr lang="cs-CZ"/>
              <a:t>Všechny kontrolní mechanismy mají alespoň tři složky:</a:t>
            </a:r>
          </a:p>
          <a:p>
            <a:pPr lvl="1"/>
            <a:r>
              <a:rPr lang="cs-CZ"/>
              <a:t>Receptor-senzor</a:t>
            </a:r>
          </a:p>
          <a:p>
            <a:pPr lvl="1"/>
            <a:r>
              <a:rPr lang="cs-CZ"/>
              <a:t>Kontrolní centrum</a:t>
            </a:r>
          </a:p>
          <a:p>
            <a:pPr lvl="1"/>
            <a:r>
              <a:rPr lang="cs-CZ"/>
              <a:t>Efektor</a:t>
            </a: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BD6CA8D-2DA1-4EED-B29A-EFCBC4FA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3C1D24E-BA5A-43A1-8B4B-556EE8D0B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229" y="160691"/>
            <a:ext cx="28705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Homeostáza procesy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ázek 32" descr="schema-slaid10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7701" y="1218531"/>
            <a:ext cx="6816757" cy="5112568"/>
          </a:xfrm>
          <a:prstGeom prst="rect">
            <a:avLst/>
          </a:prstGeom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451851" y="121853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464153" y="4725145"/>
            <a:ext cx="815993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Senzor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447929" y="5877273"/>
            <a:ext cx="2553072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Fyziologický parametr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6816080" y="3501009"/>
            <a:ext cx="2304256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hladina příliš vysoká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5447928" y="1052737"/>
            <a:ext cx="2553072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Kontrolní jednotka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8616280" y="1340769"/>
            <a:ext cx="1872208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Vstup informace </a:t>
            </a:r>
          </a:p>
          <a:p>
            <a:pPr algn="ctr">
              <a:tabLst>
                <a:tab pos="542925" algn="l"/>
              </a:tabLst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zvýšen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2783632" y="1340769"/>
            <a:ext cx="1872208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Vstup informace snížen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8688288" y="3501009"/>
            <a:ext cx="1728192" cy="646331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Efektor, který snižuje hladiny fyziologického parametru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3215680" y="3501009"/>
            <a:ext cx="1728192" cy="646331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Efektor, který zvyšuje hladiny fyziologického parametru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Zpětná vazba</a:t>
            </a:r>
          </a:p>
          <a:p>
            <a:r>
              <a:rPr lang="cs-CZ" dirty="0"/>
              <a:t>Negativní – snižuje oscilaci systému</a:t>
            </a:r>
          </a:p>
          <a:p>
            <a:r>
              <a:rPr lang="cs-CZ" dirty="0"/>
              <a:t>Pozitivní – zvyšuje (amplifikuje) oscilaci systému</a:t>
            </a:r>
          </a:p>
          <a:p>
            <a:endParaRPr lang="cs-CZ" dirty="0"/>
          </a:p>
          <a:p>
            <a:r>
              <a:rPr lang="cs-CZ" dirty="0"/>
              <a:t>Ultrakrátká</a:t>
            </a:r>
          </a:p>
          <a:p>
            <a:r>
              <a:rPr lang="cs-CZ" dirty="0"/>
              <a:t>Krátká</a:t>
            </a:r>
          </a:p>
          <a:p>
            <a:r>
              <a:rPr lang="cs-CZ" dirty="0"/>
              <a:t>Dlouhá</a:t>
            </a:r>
          </a:p>
          <a:p>
            <a:r>
              <a:rPr lang="cs-CZ" dirty="0" err="1"/>
              <a:t>Ultradlouhá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7D364A8-506C-4480-8BF3-135AF05B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4150A0-EFF6-46F7-9096-A88FD7828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59" y="180876"/>
            <a:ext cx="1790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Homeostáza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Regulace na požadovanou hodnotu</a:t>
            </a:r>
          </a:p>
          <a:p>
            <a:r>
              <a:rPr lang="cs-CZ"/>
              <a:t>Servooperace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E398A80-5A65-43AF-8665-0D0A4A36F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C8479F-DFE5-4A53-BFA7-5695FEAA2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46" y="120586"/>
            <a:ext cx="10214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Řízení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chema-slaid13-01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1464" y="-185468"/>
            <a:ext cx="5166231" cy="6144684"/>
          </a:xfrm>
          <a:prstGeom prst="rect">
            <a:avLst/>
          </a:prstGeom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412236" y="5364485"/>
            <a:ext cx="271661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771964" y="5733257"/>
            <a:ext cx="1584176" cy="30777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Peripheral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gland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616280" y="6237313"/>
            <a:ext cx="936104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Stimulate</a:t>
            </a:r>
            <a:endParaRPr lang="cs-CZ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8639944" y="6474719"/>
            <a:ext cx="936104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Inhibit</a:t>
            </a:r>
            <a:endParaRPr lang="cs-CZ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8976320" y="3789041"/>
            <a:ext cx="1008112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8976320" y="1628801"/>
            <a:ext cx="1008112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745650" y="1412777"/>
            <a:ext cx="271661" cy="30777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8739598" y="3255269"/>
            <a:ext cx="271661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745650" y="5373342"/>
            <a:ext cx="271661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830960" y="3264794"/>
            <a:ext cx="60885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XTH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807968" y="1124745"/>
            <a:ext cx="60885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XRH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152778" y="1430661"/>
            <a:ext cx="60885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XIH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735960" y="2204865"/>
            <a:ext cx="60885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XRH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000006" y="3258320"/>
            <a:ext cx="60885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XTH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771964" y="3717033"/>
            <a:ext cx="1584176" cy="30777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Pituitary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5771964" y="836713"/>
            <a:ext cx="1584176" cy="30777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Hypothalamus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071664" y="2708921"/>
            <a:ext cx="1008112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4151784" y="1988841"/>
            <a:ext cx="1440160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Ultra-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hypothalm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7835" y="88521"/>
            <a:ext cx="5839892" cy="606749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 descr="schema-slaid15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2373" y="1324219"/>
            <a:ext cx="6588224" cy="4941168"/>
          </a:xfrm>
          <a:prstGeom prst="rect">
            <a:avLst/>
          </a:prstGeom>
        </p:spPr>
      </p:pic>
      <p:sp>
        <p:nvSpPr>
          <p:cNvPr id="19" name="Line 20"/>
          <p:cNvSpPr>
            <a:spLocks noChangeShapeType="1"/>
          </p:cNvSpPr>
          <p:nvPr/>
        </p:nvSpPr>
        <p:spPr bwMode="auto">
          <a:xfrm flipH="1">
            <a:off x="5159896" y="2564904"/>
            <a:ext cx="1584176" cy="122413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H="1">
            <a:off x="5087888" y="1700808"/>
            <a:ext cx="648072" cy="201622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5879976" y="1700808"/>
            <a:ext cx="2232248" cy="57606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 flipH="1" flipV="1">
            <a:off x="5087888" y="4077072"/>
            <a:ext cx="2016224" cy="50405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 flipV="1">
            <a:off x="7536160" y="2996952"/>
            <a:ext cx="576064" cy="144016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 flipV="1">
            <a:off x="3935760" y="4437112"/>
            <a:ext cx="288032" cy="86409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flipH="1" flipV="1">
            <a:off x="4655840" y="4365104"/>
            <a:ext cx="648072" cy="129614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4871864" y="5589241"/>
            <a:ext cx="1859294" cy="83099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 err="1">
                <a:latin typeface="Calibri" panose="020F0502020204030204" pitchFamily="34" charset="0"/>
              </a:rPr>
              <a:t>Tractus</a:t>
            </a:r>
            <a:r>
              <a:rPr lang="cs-CZ" sz="1600" dirty="0">
                <a:latin typeface="Calibri" panose="020F0502020204030204" pitchFamily="34" charset="0"/>
              </a:rPr>
              <a:t> r</a:t>
            </a:r>
            <a:r>
              <a:rPr lang="en-US" sz="1600" dirty="0" err="1">
                <a:latin typeface="Calibri" panose="020F0502020204030204" pitchFamily="34" charset="0"/>
              </a:rPr>
              <a:t>etinohypot</a:t>
            </a:r>
            <a:r>
              <a:rPr lang="cs-CZ" sz="1600" dirty="0">
                <a:latin typeface="Calibri" panose="020F0502020204030204" pitchFamily="34" charset="0"/>
              </a:rPr>
              <a:t>h</a:t>
            </a:r>
            <a:r>
              <a:rPr lang="en-US" sz="1600" dirty="0" err="1">
                <a:latin typeface="Calibri" panose="020F0502020204030204" pitchFamily="34" charset="0"/>
              </a:rPr>
              <a:t>alamic</a:t>
            </a:r>
            <a:r>
              <a:rPr lang="cs-CZ" sz="1600" dirty="0" err="1">
                <a:latin typeface="Calibri" panose="020F0502020204030204" pitchFamily="34" charset="0"/>
              </a:rPr>
              <a:t>us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215680" y="5229201"/>
            <a:ext cx="1440160" cy="584775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</a:rPr>
              <a:t>Gangliové buňky sítnice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4871864" y="908721"/>
            <a:ext cx="2016224" cy="83099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 err="1">
                <a:latin typeface="Calibri" panose="020F0502020204030204" pitchFamily="34" charset="0"/>
              </a:rPr>
              <a:t>Nucleus</a:t>
            </a:r>
            <a:r>
              <a:rPr lang="cs-CZ" sz="1600" dirty="0">
                <a:latin typeface="Calibri" panose="020F0502020204030204" pitchFamily="34" charset="0"/>
              </a:rPr>
              <a:t> s</a:t>
            </a:r>
            <a:r>
              <a:rPr lang="en-US" sz="1600" dirty="0" err="1">
                <a:latin typeface="Calibri" panose="020F0502020204030204" pitchFamily="34" charset="0"/>
              </a:rPr>
              <a:t>uprachiasmatic</a:t>
            </a:r>
            <a:r>
              <a:rPr lang="cs-CZ" sz="1600" dirty="0" err="1">
                <a:latin typeface="Calibri" panose="020F0502020204030204" pitchFamily="34" charset="0"/>
              </a:rPr>
              <a:t>us</a:t>
            </a:r>
            <a:r>
              <a:rPr lang="en-US" sz="1600" dirty="0">
                <a:latin typeface="Calibri" panose="020F0502020204030204" pitchFamily="34" charset="0"/>
              </a:rPr>
              <a:t>  =</a:t>
            </a:r>
            <a:r>
              <a:rPr lang="cs-CZ" sz="1600" dirty="0">
                <a:latin typeface="Calibri" panose="020F0502020204030204" pitchFamily="34" charset="0"/>
              </a:rPr>
              <a:t> </a:t>
            </a:r>
            <a:r>
              <a:rPr lang="en-US" sz="1600" dirty="0">
                <a:latin typeface="Calibri" panose="020F0502020204030204" pitchFamily="34" charset="0"/>
              </a:rPr>
              <a:t>SCN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6456040" y="2204865"/>
            <a:ext cx="1152128" cy="584775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>
                <a:solidFill>
                  <a:schemeClr val="bg2"/>
                </a:solidFill>
                <a:latin typeface="Calibri" panose="020F0502020204030204" pitchFamily="34" charset="0"/>
              </a:rPr>
              <a:t>Chiasma </a:t>
            </a:r>
            <a:r>
              <a:rPr lang="cs-CZ" sz="1600" dirty="0" err="1">
                <a:solidFill>
                  <a:schemeClr val="bg2"/>
                </a:solidFill>
                <a:latin typeface="Calibri" panose="020F0502020204030204" pitchFamily="34" charset="0"/>
              </a:rPr>
              <a:t>opticum</a:t>
            </a:r>
            <a:endParaRPr lang="en-US" sz="16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7032104" y="4365104"/>
            <a:ext cx="1052016" cy="338554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600" dirty="0">
                <a:latin typeface="Calibri" panose="020F0502020204030204" pitchFamily="34" charset="0"/>
              </a:rPr>
              <a:t>Hypofýza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Podstatná vlastnost žijících organismů</a:t>
            </a: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Predi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ktivní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homeostáza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”: </a:t>
            </a:r>
            <a:r>
              <a:rPr lang="cs-CZ" dirty="0"/>
              <a:t>Shoda mezi odpočinkem a aktivitou v průběhu geofyzikálního dne</a:t>
            </a:r>
            <a:endParaRPr lang="en-US" dirty="0"/>
          </a:p>
          <a:p>
            <a:r>
              <a:rPr lang="cs-CZ" dirty="0"/>
              <a:t>Prakticky každá fyziologická </a:t>
            </a:r>
            <a:r>
              <a:rPr lang="cs-CZ" dirty="0" err="1"/>
              <a:t>funcke</a:t>
            </a:r>
            <a:r>
              <a:rPr lang="cs-CZ" dirty="0"/>
              <a:t> včetně mentálních je u lidí proměnlivá v průběhu dne</a:t>
            </a:r>
            <a:endParaRPr lang="en-US" dirty="0"/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F9A1662-DB47-469E-9F07-8FB6267B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143BE5-21CD-4F43-9824-ED3D3499F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12" y="180876"/>
            <a:ext cx="4908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Příklad: řízení cirkadiánních rytmů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1016C8-FB8B-4482-97AA-EA9D406739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27B092-71DA-4749-BA53-0C6B027AE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569" y="1621013"/>
            <a:ext cx="10753200" cy="413999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Vztah mezi funkcí a strukturou studoval již Aristoteles</a:t>
            </a:r>
          </a:p>
          <a:p>
            <a:r>
              <a:rPr lang="cs-CZ" dirty="0" err="1">
                <a:effectLst/>
                <a:latin typeface="Arial" panose="020B0604020202020204" pitchFamily="34" charset="0"/>
              </a:rPr>
              <a:t>Ga</a:t>
            </a:r>
            <a:r>
              <a:rPr lang="cs-CZ" dirty="0" err="1">
                <a:latin typeface="Arial" panose="020B0604020202020204" pitchFamily="34" charset="0"/>
              </a:rPr>
              <a:t>lén</a:t>
            </a:r>
            <a:r>
              <a:rPr lang="cs-CZ" dirty="0">
                <a:latin typeface="Arial" panose="020B0604020202020204" pitchFamily="34" charset="0"/>
              </a:rPr>
              <a:t> prováděl první experimenty s cílem pochopit funkci těla, je také označován za „otce fyziologie“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Prvním fyziolog</a:t>
            </a:r>
            <a:r>
              <a:rPr lang="cs-CZ" dirty="0">
                <a:latin typeface="Arial" panose="020B0604020202020204" pitchFamily="34" charset="0"/>
              </a:rPr>
              <a:t>em „moderního typu“ byl William Harvey, který v 17. století popsal krevní oběh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Claude Bernard (1813-1</a:t>
            </a:r>
            <a:r>
              <a:rPr lang="cs-CZ" dirty="0">
                <a:latin typeface="Arial" panose="020B0604020202020204" pitchFamily="34" charset="0"/>
              </a:rPr>
              <a:t>878) představil koncept vnitřního prostředí lidského těla, zavedl zaslepené experimenty</a:t>
            </a:r>
          </a:p>
          <a:p>
            <a:endParaRPr lang="cs-CZ" dirty="0">
              <a:effectLst/>
              <a:latin typeface="Arial" panose="020B0604020202020204" pitchFamily="34" charset="0"/>
            </a:endParaRPr>
          </a:p>
          <a:p>
            <a:endParaRPr lang="cs-CZ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65E75A8-1D35-434F-BF5E-0C5A0D0A0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80" y="331984"/>
            <a:ext cx="25506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Historický exkurz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54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Period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cs-CZ" dirty="0"/>
              <a:t>Čas, po který trvá jeden cyklus</a:t>
            </a:r>
            <a:r>
              <a:rPr lang="en-US" dirty="0"/>
              <a:t>e cycle</a:t>
            </a:r>
          </a:p>
          <a:p>
            <a:pPr marL="449263" lvl="1" indent="-268288"/>
            <a:r>
              <a:rPr lang="en-US" dirty="0" err="1"/>
              <a:t>Ultradi</a:t>
            </a:r>
            <a:r>
              <a:rPr lang="cs-CZ" dirty="0" err="1"/>
              <a:t>ánní</a:t>
            </a:r>
            <a:r>
              <a:rPr lang="en-US" dirty="0"/>
              <a:t>: Period</a:t>
            </a:r>
            <a:r>
              <a:rPr lang="cs-CZ" dirty="0"/>
              <a:t>a kratší než den</a:t>
            </a:r>
            <a:endParaRPr lang="en-US" dirty="0"/>
          </a:p>
          <a:p>
            <a:pPr marL="449263" lvl="1" indent="-268288"/>
            <a:r>
              <a:rPr lang="en-US" dirty="0"/>
              <a:t>Cir</a:t>
            </a:r>
            <a:r>
              <a:rPr lang="cs-CZ" dirty="0"/>
              <a:t>k</a:t>
            </a:r>
            <a:r>
              <a:rPr lang="en-US" dirty="0" err="1"/>
              <a:t>adi</a:t>
            </a:r>
            <a:r>
              <a:rPr lang="cs-CZ" dirty="0" err="1"/>
              <a:t>ánní</a:t>
            </a:r>
            <a:r>
              <a:rPr lang="en-US" dirty="0"/>
              <a:t>: Period</a:t>
            </a:r>
            <a:r>
              <a:rPr lang="cs-CZ" dirty="0"/>
              <a:t>a trvající asi den</a:t>
            </a:r>
            <a:endParaRPr lang="en-US" dirty="0"/>
          </a:p>
          <a:p>
            <a:pPr marL="449263" lvl="1" indent="-268288"/>
            <a:r>
              <a:rPr lang="en-US" dirty="0" err="1"/>
              <a:t>Infradi</a:t>
            </a:r>
            <a:r>
              <a:rPr lang="cs-CZ" dirty="0" err="1"/>
              <a:t>ánní</a:t>
            </a:r>
            <a:r>
              <a:rPr lang="en-US" dirty="0"/>
              <a:t>: Period</a:t>
            </a:r>
            <a:r>
              <a:rPr lang="cs-CZ" dirty="0"/>
              <a:t>a je delší než jeden den</a:t>
            </a:r>
          </a:p>
          <a:p>
            <a:pPr marL="449263" lvl="1" indent="-268288"/>
            <a:r>
              <a:rPr lang="cs-CZ" b="1" dirty="0">
                <a:solidFill>
                  <a:srgbClr val="74913B"/>
                </a:solidFill>
              </a:rPr>
              <a:t>F</a:t>
            </a:r>
            <a:r>
              <a:rPr lang="en-US" b="1" dirty="0" err="1">
                <a:solidFill>
                  <a:srgbClr val="74913B"/>
                </a:solidFill>
              </a:rPr>
              <a:t>requenc</a:t>
            </a:r>
            <a:r>
              <a:rPr lang="cs-CZ" b="1" dirty="0">
                <a:solidFill>
                  <a:srgbClr val="74913B"/>
                </a:solidFill>
              </a:rPr>
              <a:t>e</a:t>
            </a:r>
            <a:r>
              <a:rPr lang="en-US" b="1" dirty="0">
                <a:solidFill>
                  <a:srgbClr val="74913B"/>
                </a:solidFill>
              </a:rPr>
              <a:t>: </a:t>
            </a:r>
            <a:r>
              <a:rPr lang="cs-CZ" dirty="0"/>
              <a:t>Počet cyklů za časovou periodu</a:t>
            </a:r>
            <a:endParaRPr lang="en-US" dirty="0"/>
          </a:p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Amplitud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cs-CZ" dirty="0"/>
              <a:t>Polovina rozdílu mezi nejvyšší a nejnižší hodnotou znaku</a:t>
            </a:r>
            <a:endParaRPr lang="en-US" dirty="0"/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Fáze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cs-CZ" dirty="0"/>
              <a:t>relativní časování rytmu</a:t>
            </a: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krofáze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cs-CZ" dirty="0"/>
              <a:t>čas, kdy znak dosahuje maximální hodnoty</a:t>
            </a:r>
            <a:endParaRPr lang="en-US" dirty="0"/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6D41E5C-54F2-407C-A33D-8F9CF9BC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6E4A6F-50E8-448A-9CE1-036B7047E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56" y="180876"/>
            <a:ext cx="4759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Cirkadiánní rytmy: zásadní pojmy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ázek 27" descr="rytmy-sche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7689" y="1700809"/>
            <a:ext cx="6674569" cy="4705723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9484FDA-2337-41FC-9088-F83BF5AFC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3326" y="85467"/>
            <a:ext cx="9603275" cy="1049235"/>
          </a:xfrm>
        </p:spPr>
        <p:txBody>
          <a:bodyPr/>
          <a:lstStyle/>
          <a:p>
            <a:r>
              <a:rPr lang="cs-CZ" dirty="0"/>
              <a:t>Příklady biologických rytmů s různou periodicitou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054716" y="695890"/>
            <a:ext cx="6912825" cy="4677327"/>
            <a:chOff x="832" y="1050"/>
            <a:chExt cx="4858" cy="3287"/>
          </a:xfrm>
        </p:grpSpPr>
        <p:graphicFrame>
          <p:nvGraphicFramePr>
            <p:cNvPr id="10" name="Object 6"/>
            <p:cNvGraphicFramePr>
              <a:graphicFrameLocks noChangeAspect="1"/>
            </p:cNvGraphicFramePr>
            <p:nvPr/>
          </p:nvGraphicFramePr>
          <p:xfrm>
            <a:off x="832" y="1050"/>
            <a:ext cx="3937" cy="3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Photo Editor Photo" r:id="rId3" imgW="7838095" imgH="6542857" progId="">
                    <p:embed/>
                  </p:oleObj>
                </mc:Choice>
                <mc:Fallback>
                  <p:oleObj name="Photo Editor Photo" r:id="rId3" imgW="7838095" imgH="6542857" progId="">
                    <p:embed/>
                    <p:pic>
                      <p:nvPicPr>
                        <p:cNvPr id="1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2" y="1050"/>
                          <a:ext cx="3937" cy="3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bg1">
                                      <a:gamma/>
                                      <a:shade val="0"/>
                                      <a:invGamma/>
                                    </a:schemeClr>
                                  </a:gs>
                                  <a:gs pos="100000">
                                    <a:schemeClr val="bg1"/>
                                  </a:gs>
                                </a:gsLst>
                                <a:lin ang="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880" y="1910"/>
              <a:ext cx="81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chemeClr val="accent2"/>
                  </a:solidFill>
                  <a:latin typeface="Calibri" panose="020F0502020204030204" pitchFamily="34" charset="0"/>
                </a:rPr>
                <a:t>Ultradian</a:t>
              </a:r>
              <a:endParaRPr lang="en-US" dirty="0">
                <a:solidFill>
                  <a:schemeClr val="accen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728" y="1269"/>
              <a:ext cx="123" cy="14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1449"/>
                </a:cxn>
                <a:cxn ang="0">
                  <a:pos x="8" y="1449"/>
                </a:cxn>
              </a:cxnLst>
              <a:rect l="0" t="0" r="r" b="b"/>
              <a:pathLst>
                <a:path w="123" h="1449">
                  <a:moveTo>
                    <a:pt x="0" y="0"/>
                  </a:moveTo>
                  <a:lnTo>
                    <a:pt x="123" y="0"/>
                  </a:lnTo>
                  <a:lnTo>
                    <a:pt x="123" y="1449"/>
                  </a:lnTo>
                  <a:lnTo>
                    <a:pt x="8" y="1449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728" y="2787"/>
              <a:ext cx="131" cy="2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1449"/>
                </a:cxn>
                <a:cxn ang="0">
                  <a:pos x="8" y="1449"/>
                </a:cxn>
              </a:cxnLst>
              <a:rect l="0" t="0" r="r" b="b"/>
              <a:pathLst>
                <a:path w="123" h="1449">
                  <a:moveTo>
                    <a:pt x="0" y="0"/>
                  </a:moveTo>
                  <a:lnTo>
                    <a:pt x="123" y="0"/>
                  </a:lnTo>
                  <a:lnTo>
                    <a:pt x="123" y="1449"/>
                  </a:lnTo>
                  <a:lnTo>
                    <a:pt x="8" y="1449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728" y="3445"/>
              <a:ext cx="131" cy="2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1449"/>
                </a:cxn>
                <a:cxn ang="0">
                  <a:pos x="8" y="1449"/>
                </a:cxn>
              </a:cxnLst>
              <a:rect l="0" t="0" r="r" b="b"/>
              <a:pathLst>
                <a:path w="123" h="1449">
                  <a:moveTo>
                    <a:pt x="0" y="0"/>
                  </a:moveTo>
                  <a:lnTo>
                    <a:pt x="123" y="0"/>
                  </a:lnTo>
                  <a:lnTo>
                    <a:pt x="123" y="1449"/>
                  </a:lnTo>
                  <a:lnTo>
                    <a:pt x="8" y="1449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773663" y="3167602"/>
            <a:ext cx="1152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chemeClr val="accent2"/>
                </a:solidFill>
              </a:rPr>
              <a:t>Circadian</a:t>
            </a:r>
            <a:endParaRPr lang="en-US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8850726" y="4103033"/>
            <a:ext cx="1152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>
                <a:solidFill>
                  <a:schemeClr val="accent2"/>
                </a:solidFill>
              </a:rPr>
              <a:t>Infradian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49296" y="508030"/>
            <a:ext cx="24228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Teplota tělesného jádra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745549" y="2109925"/>
            <a:ext cx="1342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Objem moči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59730" y="2780928"/>
            <a:ext cx="2927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Tyr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eoidní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stimulační hormon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437229" y="3567137"/>
            <a:ext cx="1762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Růstový hormon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996836" y="4288679"/>
            <a:ext cx="1090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Prola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tin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852837" y="4799700"/>
            <a:ext cx="2287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Paratyr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eoidní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hormon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290539" y="5470703"/>
            <a:ext cx="19362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Motor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ická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aktivita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117332" y="1306684"/>
            <a:ext cx="919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ortisol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682453"/>
              </p:ext>
            </p:extLst>
          </p:nvPr>
        </p:nvGraphicFramePr>
        <p:xfrm>
          <a:off x="9312842" y="186801"/>
          <a:ext cx="1030287" cy="574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hoto Editor Photo" r:id="rId3" imgW="10295238" imgH="11590476" progId="">
                  <p:embed/>
                </p:oleObj>
              </mc:Choice>
              <mc:Fallback>
                <p:oleObj name="Photo Editor Photo" r:id="rId3" imgW="10295238" imgH="11590476" progId="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4026" t="5083" r="15294" b="3825"/>
                      <a:stretch>
                        <a:fillRect/>
                      </a:stretch>
                    </p:blipFill>
                    <p:spPr bwMode="auto">
                      <a:xfrm>
                        <a:off x="9312842" y="186801"/>
                        <a:ext cx="1030287" cy="574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>
                                    <a:gamma/>
                                    <a:shade val="0"/>
                                    <a:invGamma/>
                                  </a:schemeClr>
                                </a:gs>
                                <a:gs pos="100000">
                                  <a:schemeClr val="bg1"/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F04BA115-C5D3-4B1D-BA09-084ECFAAD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54" y="160691"/>
            <a:ext cx="5532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Příklady cirkadiánní </a:t>
            </a:r>
            <a:r>
              <a:rPr lang="cs-CZ" b="1" dirty="0" err="1">
                <a:solidFill>
                  <a:srgbClr val="0000DC"/>
                </a:solidFill>
              </a:rPr>
              <a:t>rytmicity</a:t>
            </a:r>
            <a:r>
              <a:rPr lang="cs-CZ" b="1" dirty="0">
                <a:solidFill>
                  <a:srgbClr val="0000DC"/>
                </a:solidFill>
              </a:rPr>
              <a:t> u člověka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31504" y="6021288"/>
            <a:ext cx="7831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Mendelian </a:t>
            </a:r>
            <a:r>
              <a:rPr lang="cs-CZ" sz="1000" dirty="0" err="1"/>
              <a:t>disorders</a:t>
            </a:r>
            <a:r>
              <a:rPr lang="cs-CZ" sz="1000" dirty="0"/>
              <a:t> and </a:t>
            </a:r>
            <a:r>
              <a:rPr lang="cs-CZ" sz="1000" dirty="0" err="1"/>
              <a:t>multifactorial</a:t>
            </a:r>
            <a:r>
              <a:rPr lang="cs-CZ" sz="1000" dirty="0"/>
              <a:t> </a:t>
            </a:r>
            <a:r>
              <a:rPr lang="cs-CZ" sz="1000" dirty="0" err="1"/>
              <a:t>traits</a:t>
            </a:r>
            <a:r>
              <a:rPr lang="cs-CZ" sz="1000" dirty="0"/>
              <a:t>: </a:t>
            </a:r>
            <a:r>
              <a:rPr lang="cs-CZ" sz="1000" dirty="0" err="1"/>
              <a:t>the</a:t>
            </a:r>
            <a:r>
              <a:rPr lang="cs-CZ" sz="1000" dirty="0"/>
              <a:t> big </a:t>
            </a:r>
            <a:r>
              <a:rPr lang="cs-CZ" sz="1000" dirty="0" err="1"/>
              <a:t>divide</a:t>
            </a:r>
            <a:r>
              <a:rPr lang="cs-CZ" sz="1000" dirty="0"/>
              <a:t> </a:t>
            </a:r>
            <a:r>
              <a:rPr lang="cs-CZ" sz="1000" dirty="0" err="1"/>
              <a:t>or</a:t>
            </a:r>
            <a:r>
              <a:rPr lang="cs-CZ" sz="1000" dirty="0"/>
              <a:t> </a:t>
            </a:r>
            <a:r>
              <a:rPr lang="cs-CZ" sz="1000" dirty="0" err="1"/>
              <a:t>one</a:t>
            </a:r>
            <a:r>
              <a:rPr lang="cs-CZ" sz="1000" dirty="0"/>
              <a:t> </a:t>
            </a:r>
            <a:r>
              <a:rPr lang="cs-CZ" sz="1000" dirty="0" err="1"/>
              <a:t>for</a:t>
            </a:r>
            <a:r>
              <a:rPr lang="cs-CZ" sz="1000" dirty="0"/>
              <a:t> </a:t>
            </a:r>
            <a:r>
              <a:rPr lang="cs-CZ" sz="1000" dirty="0" err="1"/>
              <a:t>all</a:t>
            </a:r>
            <a:r>
              <a:rPr lang="cs-CZ" sz="1000" dirty="0"/>
              <a:t>?</a:t>
            </a:r>
          </a:p>
          <a:p>
            <a:r>
              <a:rPr lang="cs-CZ" sz="1000" dirty="0" err="1"/>
              <a:t>Stylianos</a:t>
            </a:r>
            <a:r>
              <a:rPr lang="cs-CZ" sz="1000" dirty="0"/>
              <a:t> E. </a:t>
            </a:r>
            <a:r>
              <a:rPr lang="cs-CZ" sz="1000" dirty="0" err="1"/>
              <a:t>Antonarakis</a:t>
            </a:r>
            <a:r>
              <a:rPr lang="cs-CZ" sz="1000" dirty="0"/>
              <a:t>, </a:t>
            </a:r>
            <a:r>
              <a:rPr lang="cs-CZ" sz="1000" dirty="0" err="1"/>
              <a:t>Aravinda</a:t>
            </a:r>
            <a:r>
              <a:rPr lang="cs-CZ" sz="1000" dirty="0"/>
              <a:t> </a:t>
            </a:r>
            <a:r>
              <a:rPr lang="cs-CZ" sz="1000" dirty="0" err="1"/>
              <a:t>Chakravarti</a:t>
            </a:r>
            <a:r>
              <a:rPr lang="cs-CZ" sz="1000" dirty="0"/>
              <a:t>, Jonathan C. </a:t>
            </a:r>
            <a:r>
              <a:rPr lang="cs-CZ" sz="1000" dirty="0" err="1"/>
              <a:t>Cohen</a:t>
            </a:r>
            <a:r>
              <a:rPr lang="cs-CZ" sz="1000" dirty="0"/>
              <a:t> &amp; John </a:t>
            </a:r>
            <a:r>
              <a:rPr lang="cs-CZ" sz="1000" dirty="0" err="1"/>
              <a:t>Hardy</a:t>
            </a:r>
            <a:endParaRPr lang="cs-CZ" sz="1000" dirty="0"/>
          </a:p>
          <a:p>
            <a:r>
              <a:rPr lang="cs-CZ" sz="1000" dirty="0"/>
              <a:t>Nature Reviews Genetics 11, 380-384 (May 2010)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725085" y="92011"/>
            <a:ext cx="648835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/>
              <a:t>Etiopatogeneze nemocí</a:t>
            </a:r>
            <a:endParaRPr lang="cs-CZ" sz="36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62258" y="1539662"/>
            <a:ext cx="0" cy="36082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90250" y="5026744"/>
            <a:ext cx="700048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666806" y="2290440"/>
            <a:ext cx="2232248" cy="1512168"/>
          </a:xfrm>
          <a:prstGeom prst="ellipse">
            <a:avLst/>
          </a:prstGeom>
          <a:gradFill>
            <a:gsLst>
              <a:gs pos="65000">
                <a:srgbClr val="7030A0"/>
              </a:gs>
              <a:gs pos="100000">
                <a:srgbClr val="7030A0"/>
              </a:gs>
              <a:gs pos="58000">
                <a:srgbClr val="00B050"/>
              </a:gs>
              <a:gs pos="0">
                <a:srgbClr val="00B05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62258" y="1691516"/>
            <a:ext cx="2232248" cy="15121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Vzácné alely způsobující nemoci s mendelovskou dědičností</a:t>
            </a:r>
            <a:endParaRPr lang="en-US" sz="1400" b="1" dirty="0"/>
          </a:p>
        </p:txBody>
      </p:sp>
      <p:sp>
        <p:nvSpPr>
          <p:cNvPr id="22" name="Oval 21"/>
          <p:cNvSpPr/>
          <p:nvPr/>
        </p:nvSpPr>
        <p:spPr>
          <a:xfrm>
            <a:off x="6217074" y="2896984"/>
            <a:ext cx="2232248" cy="1512168"/>
          </a:xfrm>
          <a:prstGeom prst="ellipse">
            <a:avLst/>
          </a:prstGeom>
          <a:gradFill flip="none" rotWithShape="1">
            <a:gsLst>
              <a:gs pos="33000">
                <a:srgbClr val="FFC000"/>
              </a:gs>
              <a:gs pos="0">
                <a:srgbClr val="FFC000"/>
              </a:gs>
              <a:gs pos="49000">
                <a:srgbClr val="00B050"/>
              </a:gs>
              <a:gs pos="43000">
                <a:srgbClr val="00B05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43654" y="2597140"/>
            <a:ext cx="2232248" cy="15121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Varianty s nízkou frekvencí se středním efektem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86794" y="3495671"/>
            <a:ext cx="2325323" cy="151216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Vzácné varianty s nízkým efektem (velmi těžko identifikovatelné)</a:t>
            </a:r>
            <a:endParaRPr lang="en-US" sz="1400" b="1" dirty="0"/>
          </a:p>
        </p:txBody>
      </p:sp>
      <p:sp>
        <p:nvSpPr>
          <p:cNvPr id="23" name="Oval 22"/>
          <p:cNvSpPr/>
          <p:nvPr/>
        </p:nvSpPr>
        <p:spPr>
          <a:xfrm>
            <a:off x="7729242" y="3468856"/>
            <a:ext cx="2232248" cy="151216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Běžné varianty účastnící se rozvoje běžných onemocění (GWA studie)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729242" y="1691516"/>
            <a:ext cx="2232248" cy="151216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Běžné varianty s velkým efektem na běžné nemoci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538310" y="2841096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Efekt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682538" y="5435933"/>
            <a:ext cx="258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Frekvence alely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187749" y="5147901"/>
            <a:ext cx="1019904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Velmi vzácná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1159" y="5147901"/>
            <a:ext cx="686172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Vzácná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86594" y="5147901"/>
            <a:ext cx="1347584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S nízkou frekvencí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06874" y="5158934"/>
            <a:ext cx="864096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Běžná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98162" y="4654878"/>
            <a:ext cx="673792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nízký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98162" y="1990582"/>
            <a:ext cx="673792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solidFill>
                  <a:schemeClr val="bg1"/>
                </a:solidFill>
                <a:latin typeface="Calibri" pitchFamily="34" charset="0"/>
              </a:rPr>
              <a:t>Vysoký</a:t>
            </a:r>
            <a:endParaRPr lang="en-US" sz="12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98162" y="3790782"/>
            <a:ext cx="67379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Mírný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98162" y="2885173"/>
            <a:ext cx="673792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Střední</a:t>
            </a:r>
            <a:endParaRPr lang="en-US" sz="1200" b="1" cap="small" dirty="0">
              <a:latin typeface="Calibri" pitchFamily="34" charset="0"/>
            </a:endParaRPr>
          </a:p>
        </p:txBody>
      </p:sp>
      <p:pic>
        <p:nvPicPr>
          <p:cNvPr id="2075" name="Picture 27" descr="nrg2793-f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8" t="94083"/>
          <a:stretch/>
        </p:blipFill>
        <p:spPr bwMode="auto">
          <a:xfrm>
            <a:off x="8219836" y="6310904"/>
            <a:ext cx="2207461" cy="2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506436" y="156898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50.0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2586194" y="257709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3.0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586194" y="341970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1.5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2620250" y="4283804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1.1</a:t>
            </a:r>
            <a:endParaRPr lang="en-US" sz="1600" dirty="0"/>
          </a:p>
        </p:txBody>
      </p:sp>
      <p:sp>
        <p:nvSpPr>
          <p:cNvPr id="2048" name="TextBox 2047"/>
          <p:cNvSpPr txBox="1"/>
          <p:nvPr/>
        </p:nvSpPr>
        <p:spPr>
          <a:xfrm>
            <a:off x="4144663" y="5122192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0.001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5512118" y="512475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0.005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7755940" y="512475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0.05</a:t>
            </a:r>
            <a:endParaRPr lang="en-US" sz="1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62258" y="2915652"/>
            <a:ext cx="5472608" cy="211109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70370" y="1539662"/>
            <a:ext cx="5993668" cy="231209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049"/>
          <p:cNvSpPr/>
          <p:nvPr/>
        </p:nvSpPr>
        <p:spPr>
          <a:xfrm>
            <a:off x="7196216" y="610806"/>
            <a:ext cx="2017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v kontextu genů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3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298B46-3951-4A3F-A54E-B1C6B0DBD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9AFB8F-06BB-4814-B2D9-9D1456F98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54" y="1359001"/>
            <a:ext cx="10753200" cy="4139998"/>
          </a:xfrm>
        </p:spPr>
        <p:txBody>
          <a:bodyPr>
            <a:noAutofit/>
          </a:bodyPr>
          <a:lstStyle/>
          <a:p>
            <a:pPr marL="7200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Teleologicky:</a:t>
            </a:r>
          </a:p>
          <a:p>
            <a:pPr marL="7200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Co je cílem? Co je funkcí?</a:t>
            </a:r>
            <a:b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Proč to existuje? </a:t>
            </a:r>
          </a:p>
          <a:p>
            <a:pPr marL="7200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Proč to musí probíhat?</a:t>
            </a:r>
          </a:p>
          <a:p>
            <a:pPr marL="7200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Mechanisticky:</a:t>
            </a:r>
          </a:p>
          <a:p>
            <a:pPr marL="7200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Jaké procesy se účastní?</a:t>
            </a:r>
          </a:p>
          <a:p>
            <a:pPr marL="7200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Jak to funguje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5821E70-8DC3-46CE-9265-B1245C96CB72}"/>
              </a:ext>
            </a:extLst>
          </p:cNvPr>
          <p:cNvSpPr txBox="1"/>
          <p:nvPr/>
        </p:nvSpPr>
        <p:spPr>
          <a:xfrm>
            <a:off x="5093369" y="1585131"/>
            <a:ext cx="39235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Fyziologie virů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Fyziologie bakterií 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Rostlinná fyziologie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Fyziologie živočichů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Fyziologické člověka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Klinická fyziologie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Experimentální fyziologie 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Atd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Patofyziologie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F47E5ED2-AB5C-44C0-8126-D1579F7F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09EEDCE-0D84-4DDC-BE2F-7FDA2399E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54" y="280858"/>
            <a:ext cx="14868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Teleologie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0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524001" y="30616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5807968" y="560275"/>
            <a:ext cx="15983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Experimentální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226291" y="2136299"/>
            <a:ext cx="56880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15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Klinická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klinická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fyziologie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bádá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klinických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podmínek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metody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-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funkční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diagnostika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	   -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klinická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diagnostika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		 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epidemiologické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metody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154271" y="3892640"/>
            <a:ext cx="8512459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/>
          <a:p>
            <a:r>
              <a:rPr lang="en-US" dirty="0" err="1"/>
              <a:t>Lidská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je </a:t>
            </a:r>
            <a:r>
              <a:rPr lang="en-US" dirty="0" err="1"/>
              <a:t>komplexní</a:t>
            </a:r>
            <a:r>
              <a:rPr lang="en-US" dirty="0"/>
              <a:t> „</a:t>
            </a:r>
            <a:r>
              <a:rPr lang="en-US" dirty="0" err="1"/>
              <a:t>systém</a:t>
            </a:r>
            <a:r>
              <a:rPr lang="en-US" dirty="0"/>
              <a:t>“, „</a:t>
            </a:r>
            <a:r>
              <a:rPr lang="en-US" dirty="0" err="1"/>
              <a:t>složený</a:t>
            </a:r>
            <a:r>
              <a:rPr lang="en-US" dirty="0"/>
              <a:t>“ z </a:t>
            </a:r>
            <a:r>
              <a:rPr lang="en-US" dirty="0" err="1"/>
              <a:t>hierarchicky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 err="1"/>
              <a:t>uspořádaných</a:t>
            </a:r>
            <a:r>
              <a:rPr lang="en-US" dirty="0"/>
              <a:t> </a:t>
            </a:r>
            <a:r>
              <a:rPr lang="en-US" dirty="0" err="1"/>
              <a:t>subsystémů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</a:t>
            </a:r>
            <a:r>
              <a:rPr lang="en-US" dirty="0" err="1"/>
              <a:t>hierarchie</a:t>
            </a:r>
            <a:r>
              <a:rPr lang="en-US" dirty="0"/>
              <a:t> </a:t>
            </a:r>
            <a:r>
              <a:rPr lang="en-US" dirty="0" err="1"/>
              <a:t>úrovní</a:t>
            </a:r>
            <a:r>
              <a:rPr lang="en-US" dirty="0"/>
              <a:t> </a:t>
            </a:r>
            <a:r>
              <a:rPr lang="en-US" dirty="0" err="1"/>
              <a:t>studia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/>
              <a:t>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hypertenze</a:t>
            </a:r>
            <a:r>
              <a:rPr lang="en-US" dirty="0"/>
              <a:t>):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cs-CZ" dirty="0">
                <a:sym typeface="Symbol" panose="05050102010706020507" pitchFamily="18" charset="2"/>
              </a:rPr>
              <a:t>	</a:t>
            </a:r>
            <a:r>
              <a:rPr lang="en-US" dirty="0">
                <a:sym typeface="Symbol" panose="05050102010706020507" pitchFamily="18" charset="2"/>
              </a:rPr>
              <a:t>- </a:t>
            </a:r>
            <a:r>
              <a:rPr lang="en-US" dirty="0" err="1">
                <a:sym typeface="Symbol" panose="05050102010706020507" pitchFamily="18" charset="2"/>
              </a:rPr>
              <a:t>Patologická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fyziologie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	- </a:t>
            </a:r>
            <a:r>
              <a:rPr lang="en-US" dirty="0" err="1">
                <a:sym typeface="Symbol" panose="05050102010706020507" pitchFamily="18" charset="2"/>
              </a:rPr>
              <a:t>Psychosomatika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        </a:t>
            </a:r>
            <a:r>
              <a:rPr lang="cs-CZ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 - </a:t>
            </a:r>
            <a:r>
              <a:rPr lang="en-US" dirty="0" err="1">
                <a:sym typeface="Symbol" panose="05050102010706020507" pitchFamily="18" charset="2"/>
              </a:rPr>
              <a:t>Sociální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lékařství</a:t>
            </a:r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V="1">
            <a:off x="5226291" y="936429"/>
            <a:ext cx="360362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5226291" y="2243154"/>
            <a:ext cx="360362" cy="719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8EACF67-2675-4006-9D51-2A773497E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868" y="1365112"/>
            <a:ext cx="30444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b="1" dirty="0" err="1">
                <a:solidFill>
                  <a:srgbClr val="0000DC"/>
                </a:solidFill>
              </a:rPr>
              <a:t>Patologická</a:t>
            </a:r>
            <a:r>
              <a:rPr lang="en-US" b="1" dirty="0">
                <a:solidFill>
                  <a:srgbClr val="0000DC"/>
                </a:solidFill>
              </a:rPr>
              <a:t> </a:t>
            </a:r>
            <a:r>
              <a:rPr lang="en-US" b="1" dirty="0" err="1">
                <a:solidFill>
                  <a:srgbClr val="0000DC"/>
                </a:solidFill>
              </a:rPr>
              <a:t>fyziologie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7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>
          <a:xfrm>
            <a:off x="1149406" y="2080924"/>
            <a:ext cx="8458200" cy="5105400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1.  Definice zdraví   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2. Definice nemoci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3.  Rozpoznávání zdraví a nemoci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4.  Patologie vznikající uvnitř homogenního souboru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5.  Srovnání alternativního a kontinuálního modelu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nemoci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6.  Koncepce normality a její úloha v diagnostice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DA8A18F-1344-4342-AAFA-F9B217C5A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59" y="216838"/>
            <a:ext cx="36952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Normalita zdraví a nemoci</a:t>
            </a:r>
            <a:endParaRPr lang="en-US" b="1" dirty="0">
              <a:solidFill>
                <a:srgbClr val="0000DC"/>
              </a:solidFill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46258DF-ABD6-477E-962A-45A865BE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0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007625" y="450249"/>
            <a:ext cx="7906395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800" b="1" dirty="0"/>
              <a:t>                        </a:t>
            </a:r>
          </a:p>
          <a:p>
            <a:endParaRPr lang="cs-CZ" b="1" dirty="0"/>
          </a:p>
          <a:p>
            <a:pPr>
              <a:spcBef>
                <a:spcPts val="600"/>
              </a:spcBef>
            </a:pPr>
            <a:r>
              <a:rPr lang="cs-CZ" b="1" dirty="0"/>
              <a:t>      O zdraví a nemoc se zajímá nejen medicína, ale i “filozofie prosperity”</a:t>
            </a:r>
          </a:p>
          <a:p>
            <a:endParaRPr lang="cs-CZ" dirty="0"/>
          </a:p>
          <a:p>
            <a:r>
              <a:rPr lang="en-US" dirty="0"/>
              <a:t>	-</a:t>
            </a:r>
            <a:r>
              <a:rPr lang="cs-CZ" dirty="0"/>
              <a:t>Označení za nemocného může mít pro jednotlivce osudné důsledky</a:t>
            </a:r>
          </a:p>
          <a:p>
            <a:r>
              <a:rPr lang="cs-CZ" dirty="0"/>
              <a:t>                          a v kolektivním měřítku značný sociální dopad </a:t>
            </a:r>
            <a:endParaRPr lang="en-US" dirty="0"/>
          </a:p>
          <a:p>
            <a:r>
              <a:rPr lang="en-US" dirty="0"/>
              <a:t>	-</a:t>
            </a:r>
            <a:r>
              <a:rPr lang="cs-CZ" dirty="0"/>
              <a:t>Jakýkoliv zákon o zdravotní péči předpokládá definici "zdraví" </a:t>
            </a:r>
            <a:endParaRPr lang="en-US" dirty="0"/>
          </a:p>
          <a:p>
            <a:r>
              <a:rPr lang="en-US" dirty="0"/>
              <a:t>	-</a:t>
            </a:r>
            <a:r>
              <a:rPr lang="cs-CZ" dirty="0"/>
              <a:t>Také patologie musí definovat oblast své působnosti</a:t>
            </a:r>
          </a:p>
          <a:p>
            <a:r>
              <a:rPr lang="cs-CZ" dirty="0"/>
              <a:t>      </a:t>
            </a:r>
            <a:endParaRPr lang="en-US" dirty="0"/>
          </a:p>
          <a:p>
            <a:r>
              <a:rPr lang="cs-CZ" dirty="0"/>
              <a:t>Př.:</a:t>
            </a:r>
            <a:r>
              <a:rPr lang="cs-CZ" i="1" dirty="0"/>
              <a:t> chápání homosexuality</a:t>
            </a:r>
            <a:r>
              <a:rPr lang="cs-CZ" dirty="0"/>
              <a:t> prošlo vývojem: zločin -  retardace vývoje osobnosti – 1973 v USA vypuštěna ze seznamu psychiatrických poruch </a:t>
            </a:r>
            <a:r>
              <a:rPr lang="en-US" dirty="0"/>
              <a:t>(</a:t>
            </a:r>
            <a:r>
              <a:rPr lang="cs-CZ" dirty="0"/>
              <a:t>řídká varianta,  </a:t>
            </a:r>
            <a:r>
              <a:rPr lang="en-US" dirty="0"/>
              <a:t>“</a:t>
            </a:r>
            <a:r>
              <a:rPr lang="cs-CZ" dirty="0"/>
              <a:t>anomálie</a:t>
            </a:r>
            <a:r>
              <a:rPr lang="en-US" dirty="0"/>
              <a:t>” </a:t>
            </a:r>
            <a:r>
              <a:rPr lang="cs-CZ" dirty="0"/>
              <a:t>)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19EEBF4-ED08-4787-B0A3-89F78C53A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399" y="369238"/>
            <a:ext cx="13372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Definice 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28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535614" y="1028343"/>
            <a:ext cx="6234027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b="1" dirty="0"/>
              <a:t>      </a:t>
            </a:r>
          </a:p>
          <a:p>
            <a:r>
              <a:rPr lang="cs-CZ" i="1" dirty="0">
                <a:solidFill>
                  <a:srgbClr val="0000FF"/>
                </a:solidFill>
              </a:rPr>
              <a:t>      </a:t>
            </a:r>
            <a:r>
              <a:rPr lang="cs-CZ" b="1" i="1" dirty="0">
                <a:solidFill>
                  <a:srgbClr val="00CCFF"/>
                </a:solidFill>
              </a:rPr>
              <a:t>Normalita biologická (tělesná)</a:t>
            </a:r>
            <a:r>
              <a:rPr lang="cs-CZ" b="1" i="1" dirty="0"/>
              <a:t>:</a:t>
            </a:r>
            <a:r>
              <a:rPr lang="cs-CZ" dirty="0"/>
              <a:t> </a:t>
            </a:r>
            <a:r>
              <a:rPr lang="cs-CZ" sz="1800" dirty="0" err="1"/>
              <a:t>Objektivizovatelný</a:t>
            </a:r>
            <a:r>
              <a:rPr lang="cs-CZ" sz="1800" dirty="0"/>
              <a:t> celek nerušeně probíhajících, autonomních fyziologických a biochemických funkcí jednotlivých orgánových systémů a látkových procesů. "Nerušená funkce" ovšem znamená bezchybné směřování k cíli a přitom se neříká, co je cílem organizmu; cíle svého života však známe my jako vědomé, prožívající bytosti</a:t>
            </a:r>
            <a:endParaRPr lang="cs-CZ" dirty="0"/>
          </a:p>
          <a:p>
            <a:r>
              <a:rPr lang="cs-CZ" dirty="0"/>
              <a:t>	</a:t>
            </a:r>
            <a:r>
              <a:rPr lang="cs-CZ" sz="2000" b="1" i="1" dirty="0">
                <a:solidFill>
                  <a:srgbClr val="00CCFF"/>
                </a:solidFill>
              </a:rPr>
              <a:t>Normalita psychologická</a:t>
            </a:r>
            <a:r>
              <a:rPr lang="cs-CZ" sz="2000" i="1" dirty="0"/>
              <a:t>:</a:t>
            </a:r>
            <a:r>
              <a:rPr lang="cs-CZ" sz="2000" dirty="0"/>
              <a:t> Vyvážený výsledek přiměřeného sebevědomí a sebejistoty, spontaneity a vzrušivosti, realistického vztahu k životním cílům a realistických individuálních přání, schopnosti se poučit a sociability</a:t>
            </a:r>
          </a:p>
          <a:p>
            <a:r>
              <a:rPr lang="cs-CZ" sz="2000" b="1" i="1" dirty="0">
                <a:solidFill>
                  <a:srgbClr val="00CCFF"/>
                </a:solidFill>
              </a:rPr>
              <a:t>	Normalita sociologická</a:t>
            </a:r>
            <a:r>
              <a:rPr lang="cs-CZ" sz="2000" i="1" dirty="0"/>
              <a:t>:</a:t>
            </a:r>
            <a:r>
              <a:rPr lang="cs-CZ" sz="2000" dirty="0"/>
              <a:t> Nerušená výstavba a přestavba individuální a sociální skutečnosti s cílem splnit úlohy a role v rámci daného sociálního systému</a:t>
            </a:r>
          </a:p>
          <a:p>
            <a:endParaRPr lang="cs-CZ" sz="2000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8A50A1A-162A-47DA-B6BA-E1FCE47BC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55" y="256944"/>
            <a:ext cx="5691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Definice zdraví podle hierarchické úrovně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5204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321</TotalTime>
  <Words>2518</Words>
  <Application>Microsoft Office PowerPoint</Application>
  <PresentationFormat>Širokoúhlá obrazovka</PresentationFormat>
  <Paragraphs>301</Paragraphs>
  <Slides>44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2" baseType="lpstr">
      <vt:lpstr>Arial</vt:lpstr>
      <vt:lpstr>Calibri</vt:lpstr>
      <vt:lpstr>Comic Sans MS</vt:lpstr>
      <vt:lpstr>Gill Sans MT</vt:lpstr>
      <vt:lpstr>Times New Roman</vt:lpstr>
      <vt:lpstr>Wingdings</vt:lpstr>
      <vt:lpstr>Galerie</vt:lpstr>
      <vt:lpstr>Photo Editor Photo</vt:lpstr>
      <vt:lpstr>Normalita ve zdraví a nemoci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Příklady biologických rytmů s různou periodicitou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Dobrovolná</dc:creator>
  <cp:lastModifiedBy>Julie Dobrovolná</cp:lastModifiedBy>
  <cp:revision>8</cp:revision>
  <cp:lastPrinted>1601-01-01T00:00:00Z</cp:lastPrinted>
  <dcterms:created xsi:type="dcterms:W3CDTF">2020-10-09T04:47:31Z</dcterms:created>
  <dcterms:modified xsi:type="dcterms:W3CDTF">2020-10-09T10:09:27Z</dcterms:modified>
</cp:coreProperties>
</file>