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65" r:id="rId3"/>
    <p:sldId id="267" r:id="rId4"/>
    <p:sldId id="262" r:id="rId5"/>
    <p:sldId id="276" r:id="rId6"/>
    <p:sldId id="311" r:id="rId7"/>
    <p:sldId id="312" r:id="rId8"/>
    <p:sldId id="269" r:id="rId9"/>
    <p:sldId id="263" r:id="rId10"/>
    <p:sldId id="280" r:id="rId11"/>
    <p:sldId id="325" r:id="rId12"/>
    <p:sldId id="282" r:id="rId13"/>
    <p:sldId id="281" r:id="rId14"/>
    <p:sldId id="279" r:id="rId15"/>
    <p:sldId id="320" r:id="rId16"/>
    <p:sldId id="266" r:id="rId17"/>
    <p:sldId id="278" r:id="rId18"/>
    <p:sldId id="297" r:id="rId19"/>
    <p:sldId id="298" r:id="rId20"/>
    <p:sldId id="302" r:id="rId21"/>
    <p:sldId id="301" r:id="rId22"/>
    <p:sldId id="303" r:id="rId23"/>
    <p:sldId id="283" r:id="rId24"/>
    <p:sldId id="275" r:id="rId25"/>
    <p:sldId id="286" r:id="rId26"/>
    <p:sldId id="287" r:id="rId27"/>
    <p:sldId id="306" r:id="rId28"/>
    <p:sldId id="299" r:id="rId29"/>
    <p:sldId id="305" r:id="rId30"/>
    <p:sldId id="315" r:id="rId31"/>
    <p:sldId id="285" r:id="rId32"/>
    <p:sldId id="314" r:id="rId33"/>
    <p:sldId id="294" r:id="rId34"/>
    <p:sldId id="313" r:id="rId35"/>
    <p:sldId id="271" r:id="rId36"/>
    <p:sldId id="309" r:id="rId37"/>
    <p:sldId id="327" r:id="rId38"/>
    <p:sldId id="318" r:id="rId39"/>
    <p:sldId id="321" r:id="rId40"/>
    <p:sldId id="322" r:id="rId41"/>
    <p:sldId id="32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899"/>
    <a:srgbClr val="EC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0" autoAdjust="0"/>
    <p:restoredTop sz="74186" autoAdjust="0"/>
  </p:normalViewPr>
  <p:slideViewPr>
    <p:cSldViewPr snapToGrid="0">
      <p:cViewPr>
        <p:scale>
          <a:sx n="75" d="100"/>
          <a:sy n="75" d="100"/>
        </p:scale>
        <p:origin x="1986" y="150"/>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257E14-3A63-4355-863F-720CD17E3352}" type="datetimeFigureOut">
              <a:rPr lang="en-GB" smtClean="0"/>
              <a:t>03/10/2024</a:t>
            </a:fld>
            <a:endParaRPr lang="en-GB"/>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A17639-A365-4A5A-A31C-FD5185A9B2B1}" type="slidenum">
              <a:rPr lang="en-GB" smtClean="0"/>
              <a:t>‹#›</a:t>
            </a:fld>
            <a:endParaRPr lang="en-GB"/>
          </a:p>
        </p:txBody>
      </p:sp>
    </p:spTree>
    <p:extLst>
      <p:ext uri="{BB962C8B-B14F-4D97-AF65-F5344CB8AC3E}">
        <p14:creationId xmlns:p14="http://schemas.microsoft.com/office/powerpoint/2010/main" val="1819379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en.wikipedia.org/wiki/Clonal_selection" TargetMode="External"/><Relationship Id="rId3" Type="http://schemas.openxmlformats.org/officeDocument/2006/relationships/hyperlink" Target="https://en.wikipedia.org/wiki/Macfarlane_Burnet#cite_note-2" TargetMode="External"/><Relationship Id="rId7" Type="http://schemas.openxmlformats.org/officeDocument/2006/relationships/hyperlink" Target="https://en.wikipedia.org/wiki/Immune_tolerance#Acquired_tolerance"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en.wikipedia.org/wiki/Nobel_Prize_in_Physiology_or_Medicine" TargetMode="External"/><Relationship Id="rId5" Type="http://schemas.openxmlformats.org/officeDocument/2006/relationships/hyperlink" Target="https://en.wikipedia.org/wiki/Immunology" TargetMode="External"/><Relationship Id="rId4" Type="http://schemas.openxmlformats.org/officeDocument/2006/relationships/hyperlink" Target="https://en.wikipedia.org/wiki/Virology" TargetMode="External"/><Relationship Id="rId9" Type="http://schemas.openxmlformats.org/officeDocument/2006/relationships/hyperlink" Target="https://www.ncbi.nlm.nih.gov/pmc/articles/PMC3443751/#B45" TargetMode="Externa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en.wikipedia.org/wiki/Polly_Matzinger#cite_note-15" TargetMode="External"/><Relationship Id="rId3" Type="http://schemas.openxmlformats.org/officeDocument/2006/relationships/hyperlink" Target="https://en.wikipedia.org/wiki/Journal_of_Experimental_Medicine" TargetMode="External"/><Relationship Id="rId7" Type="http://schemas.openxmlformats.org/officeDocument/2006/relationships/hyperlink" Target="https://en.wikipedia.org/wiki/Collaborative_writing"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en.wikipedia.org/wiki/Mirkwood" TargetMode="External"/><Relationship Id="rId5" Type="http://schemas.openxmlformats.org/officeDocument/2006/relationships/hyperlink" Target="https://en.wikipedia.org/wiki/Galadriel" TargetMode="External"/><Relationship Id="rId4" Type="http://schemas.openxmlformats.org/officeDocument/2006/relationships/hyperlink" Target="https://en.wikipedia.org/wiki/Afghan_Hound" TargetMode="External"/><Relationship Id="rId9" Type="http://schemas.openxmlformats.org/officeDocument/2006/relationships/hyperlink" Target="https://en.wikipedia.org/wiki/Polly_Matzinger#cite_note-16"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www.wikiskripta.eu/w/Makrof%C3%A1gy" TargetMode="External"/><Relationship Id="rId13" Type="http://schemas.openxmlformats.org/officeDocument/2006/relationships/hyperlink" Target="https://www.wikiskripta.eu/w/Histamin" TargetMode="External"/><Relationship Id="rId18" Type="http://schemas.openxmlformats.org/officeDocument/2006/relationships/hyperlink" Target="https://www.wikiskripta.eu/w/Hemost%C3%A1za" TargetMode="External"/><Relationship Id="rId3" Type="http://schemas.openxmlformats.org/officeDocument/2006/relationships/hyperlink" Target="https://www.wikiskripta.eu/w/Membr%C3%A1nov%C3%A9_proteiny" TargetMode="External"/><Relationship Id="rId21" Type="http://schemas.openxmlformats.org/officeDocument/2006/relationships/hyperlink" Target="https://www.wikiskripta.eu/w/Alternativn%C3%AD_cesta_aktivace_komplementu" TargetMode="External"/><Relationship Id="rId7" Type="http://schemas.openxmlformats.org/officeDocument/2006/relationships/hyperlink" Target="https://www.wikiskripta.eu/w/J%C3%A1tra" TargetMode="External"/><Relationship Id="rId12" Type="http://schemas.openxmlformats.org/officeDocument/2006/relationships/hyperlink" Target="https://www.wikiskripta.eu/w/Z%C3%A1n%C4%9Bt" TargetMode="External"/><Relationship Id="rId17" Type="http://schemas.openxmlformats.org/officeDocument/2006/relationships/hyperlink" Target="https://www.wikiskripta.eu/w/Antigeny" TargetMode="External"/><Relationship Id="rId2" Type="http://schemas.openxmlformats.org/officeDocument/2006/relationships/slide" Target="../slides/slide15.xml"/><Relationship Id="rId16" Type="http://schemas.openxmlformats.org/officeDocument/2006/relationships/hyperlink" Target="https://www.wikiskripta.eu/w/Lymfocyt" TargetMode="External"/><Relationship Id="rId20" Type="http://schemas.openxmlformats.org/officeDocument/2006/relationships/hyperlink" Target="https://www.wikiskripta.eu/index.php?title=Komplement&amp;action=edit&amp;section=2" TargetMode="External"/><Relationship Id="rId1" Type="http://schemas.openxmlformats.org/officeDocument/2006/relationships/notesMaster" Target="../notesMasters/notesMaster1.xml"/><Relationship Id="rId6" Type="http://schemas.openxmlformats.org/officeDocument/2006/relationships/hyperlink" Target="https://www.wikiskripta.eu/w/Komplement#cite_note-2" TargetMode="External"/><Relationship Id="rId11" Type="http://schemas.openxmlformats.org/officeDocument/2006/relationships/hyperlink" Target="https://www.wikiskripta.eu/index.php?title=Anafylatoxiny&amp;action=edit&amp;redlink=1" TargetMode="External"/><Relationship Id="rId5" Type="http://schemas.openxmlformats.org/officeDocument/2006/relationships/hyperlink" Target="https://www.wikiskripta.eu/w/Komplement#cite_note-.C5.A0v.C3.ADglerov.C3.A1-1" TargetMode="External"/><Relationship Id="rId15" Type="http://schemas.openxmlformats.org/officeDocument/2006/relationships/hyperlink" Target="https://www.wikiskripta.eu/w/Slezina" TargetMode="External"/><Relationship Id="rId23" Type="http://schemas.openxmlformats.org/officeDocument/2006/relationships/hyperlink" Target="https://www.wikiskripta.eu/w/Klasick%C3%A1_cesta_aktivace_komplementu" TargetMode="External"/><Relationship Id="rId10" Type="http://schemas.openxmlformats.org/officeDocument/2006/relationships/hyperlink" Target="https://www.wikiskripta.eu/w/Chemotaxe" TargetMode="External"/><Relationship Id="rId19" Type="http://schemas.openxmlformats.org/officeDocument/2006/relationships/hyperlink" Target="https://www.wikiskripta.eu/index.php?title=Komplement&amp;veaction=edit&amp;section=2" TargetMode="External"/><Relationship Id="rId4" Type="http://schemas.openxmlformats.org/officeDocument/2006/relationships/hyperlink" Target="https://www.wikiskripta.eu/w/Nespecifick%C3%A1_imunita" TargetMode="External"/><Relationship Id="rId9" Type="http://schemas.openxmlformats.org/officeDocument/2006/relationships/hyperlink" Target="https://www.wikiskripta.eu/w/Opsonizace" TargetMode="External"/><Relationship Id="rId14" Type="http://schemas.openxmlformats.org/officeDocument/2006/relationships/hyperlink" Target="https://www.wikiskripta.eu/w/Erytrocyt" TargetMode="External"/><Relationship Id="rId22" Type="http://schemas.openxmlformats.org/officeDocument/2006/relationships/hyperlink" Target="https://www.wikiskripta.eu/w/Lektinov%C3%A1_cesta_aktivace_komplementu"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www.wikiskripta.eu/w/Kancerogeneze" TargetMode="External"/><Relationship Id="rId13" Type="http://schemas.openxmlformats.org/officeDocument/2006/relationships/hyperlink" Target="https://www.wikiskripta.eu/w/Ateroskler%C3%B3za" TargetMode="External"/><Relationship Id="rId3" Type="http://schemas.openxmlformats.org/officeDocument/2006/relationships/hyperlink" Target="https://www.wikiskripta.eu/w/Peroxidace_lipid%C5%AF" TargetMode="External"/><Relationship Id="rId7" Type="http://schemas.openxmlformats.org/officeDocument/2006/relationships/hyperlink" Target="https://www.wikiskripta.eu/w/Translace" TargetMode="External"/><Relationship Id="rId12" Type="http://schemas.openxmlformats.org/officeDocument/2006/relationships/hyperlink" Target="https://www.wikiskripta.eu/w/Syndrom_akutn%C3%AD_dechov%C3%A9_t%C3%ADsn%C4%9B" TargetMode="External"/><Relationship Id="rId2" Type="http://schemas.openxmlformats.org/officeDocument/2006/relationships/slide" Target="../slides/slide22.xml"/><Relationship Id="rId16" Type="http://schemas.openxmlformats.org/officeDocument/2006/relationships/hyperlink" Target="https://www.wikiskripta.eu/w/St%C3%A1rnut%C3%AD_organismu" TargetMode="External"/><Relationship Id="rId1" Type="http://schemas.openxmlformats.org/officeDocument/2006/relationships/notesMaster" Target="../notesMasters/notesMaster1.xml"/><Relationship Id="rId6" Type="http://schemas.openxmlformats.org/officeDocument/2006/relationships/hyperlink" Target="https://www.wikiskripta.eu/w/Mutace" TargetMode="External"/><Relationship Id="rId11" Type="http://schemas.openxmlformats.org/officeDocument/2006/relationships/hyperlink" Target="https://www.wikiskripta.eu/w/Chronick%C3%BD_z%C3%A1n%C4%9Bt" TargetMode="External"/><Relationship Id="rId5" Type="http://schemas.openxmlformats.org/officeDocument/2006/relationships/hyperlink" Target="https://www.wikiskripta.eu/w/DNA_(nukleov%C3%A1_kyselina)" TargetMode="External"/><Relationship Id="rId15" Type="http://schemas.openxmlformats.org/officeDocument/2006/relationships/hyperlink" Target="https://www.wikiskripta.eu/w/Isch%C3%A9mie" TargetMode="External"/><Relationship Id="rId10" Type="http://schemas.openxmlformats.org/officeDocument/2006/relationships/hyperlink" Target="https://www.wikiskripta.eu/w/Hemochromat%C3%B3za" TargetMode="External"/><Relationship Id="rId4" Type="http://schemas.openxmlformats.org/officeDocument/2006/relationships/hyperlink" Target="https://www.wikiskripta.eu/w/Kalcium" TargetMode="External"/><Relationship Id="rId9" Type="http://schemas.openxmlformats.org/officeDocument/2006/relationships/hyperlink" Target="https://www.wikiskripta.eu/w/Retinopatie_nedono%C5%A1en%C3%BDch" TargetMode="External"/><Relationship Id="rId14" Type="http://schemas.openxmlformats.org/officeDocument/2006/relationships/hyperlink" Target="https://www.wikiskripta.eu/w/Diabetes_mellitus"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3" Type="http://schemas.openxmlformats.org/officeDocument/2006/relationships/hyperlink" Target="https://www.wikiskripta.eu/w/Syndrom_multiorg%C3%A1nov%C3%A9_dysfunkce#Odkazy" TargetMode="External"/><Relationship Id="rId18" Type="http://schemas.openxmlformats.org/officeDocument/2006/relationships/hyperlink" Target="https://www.wikiskripta.eu/index.php?title=Syndrom_multiorg%C3%A1nov%C3%A9_dysfunkce&amp;action=edit&amp;section=1" TargetMode="External"/><Relationship Id="rId26" Type="http://schemas.openxmlformats.org/officeDocument/2006/relationships/hyperlink" Target="https://www.wikiskripta.eu/index.php?title=Syndrom_multiorg%C3%A1nov%C3%A9_dysfunkce&amp;veaction=edit&amp;section=3" TargetMode="External"/><Relationship Id="rId39" Type="http://schemas.openxmlformats.org/officeDocument/2006/relationships/hyperlink" Target="https://www.wikiskripta.eu/index.php?title=Syndrom_multiorg%C3%A1nov%C3%A9_dysfunkce&amp;action=edit&amp;section=6" TargetMode="External"/><Relationship Id="rId21" Type="http://schemas.openxmlformats.org/officeDocument/2006/relationships/hyperlink" Target="https://www.wikiskripta.eu/w/Syndrom_akutn%C3%AD_dechov%C3%A9_t%C3%ADsn%C4%9B" TargetMode="External"/><Relationship Id="rId34" Type="http://schemas.openxmlformats.org/officeDocument/2006/relationships/hyperlink" Target="https://www.wikiskripta.eu/w/Hypotenze" TargetMode="External"/><Relationship Id="rId42" Type="http://schemas.openxmlformats.org/officeDocument/2006/relationships/hyperlink" Target="https://www.wikiskripta.eu/index.php?title=Syndrom_multiorg%C3%A1nov%C3%A9_dysfunkce&amp;action=edit&amp;section=7" TargetMode="External"/><Relationship Id="rId7" Type="http://schemas.openxmlformats.org/officeDocument/2006/relationships/hyperlink" Target="https://www.wikiskripta.eu/w/Syndrom_multiorg%C3%A1nov%C3%A9_dysfunkce#Ren.C3.A1ln.C3.AD_selh.C3.A1n.C3.AD" TargetMode="External"/><Relationship Id="rId2" Type="http://schemas.openxmlformats.org/officeDocument/2006/relationships/slide" Target="../slides/slide27.xml"/><Relationship Id="rId16" Type="http://schemas.openxmlformats.org/officeDocument/2006/relationships/hyperlink" Target="https://www.wikiskripta.eu/w/Sepse" TargetMode="External"/><Relationship Id="rId20" Type="http://schemas.openxmlformats.org/officeDocument/2006/relationships/hyperlink" Target="https://www.wikiskripta.eu/w/Syndrom_syst%C3%A9mov%C3%A9_z%C3%A1n%C4%9Btliv%C3%A9_odpov%C4%9Bdi" TargetMode="External"/><Relationship Id="rId29" Type="http://schemas.openxmlformats.org/officeDocument/2006/relationships/hyperlink" Target="https://www.wikiskripta.eu/index.php?title=Syndrom_multiorg%C3%A1nov%C3%A9_dysfunkce&amp;veaction=edit&amp;section=4" TargetMode="External"/><Relationship Id="rId41" Type="http://schemas.openxmlformats.org/officeDocument/2006/relationships/hyperlink" Target="https://www.wikiskripta.eu/index.php?title=Syndrom_multiorg%C3%A1nov%C3%A9_dysfunkce&amp;veaction=edit&amp;section=7" TargetMode="External"/><Relationship Id="rId1" Type="http://schemas.openxmlformats.org/officeDocument/2006/relationships/notesMaster" Target="../notesMasters/notesMaster1.xml"/><Relationship Id="rId6" Type="http://schemas.openxmlformats.org/officeDocument/2006/relationships/hyperlink" Target="https://www.wikiskripta.eu/w/Syndrom_multiorg%C3%A1nov%C3%A9_dysfunkce#Respira.C4.8Dn.C3.AD_syst.C3.A9m" TargetMode="External"/><Relationship Id="rId11" Type="http://schemas.openxmlformats.org/officeDocument/2006/relationships/hyperlink" Target="https://www.wikiskripta.eu/w/Syndrom_multiorg%C3%A1nov%C3%A9_dysfunkce#Selh.C3.A1n.C3.AD_GIT" TargetMode="External"/><Relationship Id="rId24" Type="http://schemas.openxmlformats.org/officeDocument/2006/relationships/hyperlink" Target="https://www.wikiskripta.eu/w/Vy%C5%A1et%C5%99en%C3%AD_mo%C4%8Di#Fyzik.C3.A1ln.C3.AD_vy.C5.A1et.C5.99en.C3.AD_mo.C4.8Di" TargetMode="External"/><Relationship Id="rId32" Type="http://schemas.openxmlformats.org/officeDocument/2006/relationships/hyperlink" Target="https://www.wikiskripta.eu/w/Syndrom_syst%C3%A9mov%C3%A9_z%C3%A1n%C4%9Btov%C3%A9_odpov%C4%9Bdi" TargetMode="External"/><Relationship Id="rId37" Type="http://schemas.openxmlformats.org/officeDocument/2006/relationships/hyperlink" Target="https://www.wikiskripta.eu/w/Disseminovan%C3%A1_intravaskul%C3%A1rn%C3%AD_koagulace" TargetMode="External"/><Relationship Id="rId40" Type="http://schemas.openxmlformats.org/officeDocument/2006/relationships/hyperlink" Target="https://www.wikiskripta.eu/w/Diferenci%C3%A1ln%C3%AD_diagnostika_ile%C3%B3zn%C3%ADch_stav%C5%AF" TargetMode="External"/><Relationship Id="rId5" Type="http://schemas.openxmlformats.org/officeDocument/2006/relationships/hyperlink" Target="https://www.wikiskripta.eu/w/Syndrom_akutn%C3%AD_dechov%C3%A9_t%C3%ADsn%C4%9B#cite_note-zdn-1" TargetMode="External"/><Relationship Id="rId15" Type="http://schemas.openxmlformats.org/officeDocument/2006/relationships/hyperlink" Target="https://www.wikiskripta.eu/w/Syndrom_multiorg%C3%A1nov%C3%A9_dysfunkce#Zdroj" TargetMode="External"/><Relationship Id="rId23" Type="http://schemas.openxmlformats.org/officeDocument/2006/relationships/hyperlink" Target="https://www.wikiskripta.eu/index.php?title=Syndrom_multiorg%C3%A1nov%C3%A9_dysfunkce&amp;action=edit&amp;section=2" TargetMode="External"/><Relationship Id="rId28" Type="http://schemas.openxmlformats.org/officeDocument/2006/relationships/hyperlink" Target="https://www.wikiskripta.eu/w/Endotoxin" TargetMode="External"/><Relationship Id="rId36" Type="http://schemas.openxmlformats.org/officeDocument/2006/relationships/hyperlink" Target="https://www.wikiskripta.eu/index.php?title=Syndrom_multiorg%C3%A1nov%C3%A9_dysfunkce&amp;action=edit&amp;section=5" TargetMode="External"/><Relationship Id="rId10" Type="http://schemas.openxmlformats.org/officeDocument/2006/relationships/hyperlink" Target="https://www.wikiskripta.eu/w/Syndrom_multiorg%C3%A1nov%C3%A9_dysfunkce#Dysfukce_krevn.C3.ADho_ob.C4.9Bhu" TargetMode="External"/><Relationship Id="rId19" Type="http://schemas.openxmlformats.org/officeDocument/2006/relationships/hyperlink" Target="https://www.wikiskripta.eu/w/Pneumonie" TargetMode="External"/><Relationship Id="rId31" Type="http://schemas.openxmlformats.org/officeDocument/2006/relationships/hyperlink" Target="https://www.wikiskripta.eu/w/Poruchy_srde%C4%8Dn%C3%ADho_rytmu" TargetMode="External"/><Relationship Id="rId4" Type="http://schemas.openxmlformats.org/officeDocument/2006/relationships/hyperlink" Target="https://www.wikiskripta.eu/w/%C5%A0ok#Pl.C3.ADce" TargetMode="External"/><Relationship Id="rId9" Type="http://schemas.openxmlformats.org/officeDocument/2006/relationships/hyperlink" Target="https://www.wikiskripta.eu/w/Syndrom_multiorg%C3%A1nov%C3%A9_dysfunkce#Kardiovaskul.C3.A1rn.C3.AD_syst.C3.A9m" TargetMode="External"/><Relationship Id="rId14" Type="http://schemas.openxmlformats.org/officeDocument/2006/relationships/hyperlink" Target="https://www.wikiskripta.eu/w/Syndrom_multiorg%C3%A1nov%C3%A9_dysfunkce#Souvisej.C3.ADc.C3.AD_.C4.8Dl.C3.A1nky" TargetMode="External"/><Relationship Id="rId22" Type="http://schemas.openxmlformats.org/officeDocument/2006/relationships/hyperlink" Target="https://www.wikiskripta.eu/index.php?title=Syndrom_multiorg%C3%A1nov%C3%A9_dysfunkce&amp;veaction=edit&amp;section=2" TargetMode="External"/><Relationship Id="rId27" Type="http://schemas.openxmlformats.org/officeDocument/2006/relationships/hyperlink" Target="https://www.wikiskripta.eu/index.php?title=Syndrom_multiorg%C3%A1nov%C3%A9_dysfunkce&amp;action=edit&amp;section=3" TargetMode="External"/><Relationship Id="rId30" Type="http://schemas.openxmlformats.org/officeDocument/2006/relationships/hyperlink" Target="https://www.wikiskripta.eu/index.php?title=Syndrom_multiorg%C3%A1nov%C3%A9_dysfunkce&amp;action=edit&amp;section=4" TargetMode="External"/><Relationship Id="rId35" Type="http://schemas.openxmlformats.org/officeDocument/2006/relationships/hyperlink" Target="https://www.wikiskripta.eu/index.php?title=Syndrom_multiorg%C3%A1nov%C3%A9_dysfunkce&amp;veaction=edit&amp;section=5" TargetMode="External"/><Relationship Id="rId43" Type="http://schemas.openxmlformats.org/officeDocument/2006/relationships/hyperlink" Target="https://www.wikiskripta.eu/w/Posouzen%C3%AD_stavu_v%C4%9Bdom%C3%AD" TargetMode="External"/><Relationship Id="rId8" Type="http://schemas.openxmlformats.org/officeDocument/2006/relationships/hyperlink" Target="https://www.wikiskripta.eu/w/Syndrom_multiorg%C3%A1nov%C3%A9_dysfunkce#Jatern.C3.AD_selh.C3.A1n.C3.AD" TargetMode="External"/><Relationship Id="rId3" Type="http://schemas.openxmlformats.org/officeDocument/2006/relationships/hyperlink" Target="https://www.wikiskripta.eu/w/Tonut%C3%AD" TargetMode="External"/><Relationship Id="rId12" Type="http://schemas.openxmlformats.org/officeDocument/2006/relationships/hyperlink" Target="https://www.wikiskripta.eu/w/Syndrom_multiorg%C3%A1nov%C3%A9_dysfunkce#Posti.C5.BEen.C3.AD_CNS" TargetMode="External"/><Relationship Id="rId17" Type="http://schemas.openxmlformats.org/officeDocument/2006/relationships/hyperlink" Target="https://www.wikiskripta.eu/index.php?title=Syndrom_multiorg%C3%A1nov%C3%A9_dysfunkce&amp;veaction=edit&amp;section=1" TargetMode="External"/><Relationship Id="rId25" Type="http://schemas.openxmlformats.org/officeDocument/2006/relationships/hyperlink" Target="https://www.wikiskripta.eu/w/Akutn%C3%AD_ren%C3%A1ln%C3%AD_selh%C3%A1n%C3%AD" TargetMode="External"/><Relationship Id="rId33" Type="http://schemas.openxmlformats.org/officeDocument/2006/relationships/hyperlink" Target="https://www.wikiskripta.eu/w/Stanoven%C3%AD_srde%C4%8Dn%C3%ADho_v%C3%BDdeje" TargetMode="External"/><Relationship Id="rId38" Type="http://schemas.openxmlformats.org/officeDocument/2006/relationships/hyperlink" Target="https://www.wikiskripta.eu/index.php?title=Syndrom_multiorg%C3%A1nov%C3%A9_dysfunkce&amp;veaction=edit&amp;section=6" TargetMode="Externa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s://www.wikiskripta.eu/w/DIC_(gynekologie_a_porodnictv%C3%AD)#Prevence" TargetMode="External"/><Relationship Id="rId13" Type="http://schemas.openxmlformats.org/officeDocument/2006/relationships/hyperlink" Target="https://www.wikiskripta.eu/w/Hemokoagulace_versus_antikoagulace" TargetMode="External"/><Relationship Id="rId18" Type="http://schemas.openxmlformats.org/officeDocument/2006/relationships/hyperlink" Target="https://www.wikiskripta.eu/w/Sepse" TargetMode="External"/><Relationship Id="rId26" Type="http://schemas.openxmlformats.org/officeDocument/2006/relationships/hyperlink" Target="https://www.wikiskripta.eu/w/Krv%C3%A1cen%C3%AD" TargetMode="External"/><Relationship Id="rId3" Type="http://schemas.openxmlformats.org/officeDocument/2006/relationships/hyperlink" Target="https://www.wikiskripta.eu/w/Koagulopatie" TargetMode="External"/><Relationship Id="rId21" Type="http://schemas.openxmlformats.org/officeDocument/2006/relationships/hyperlink" Target="https://www.wikiskripta.eu/w/Syndrom_multiorg%C3%A1nov%C3%A9_dysfunkce" TargetMode="External"/><Relationship Id="rId7" Type="http://schemas.openxmlformats.org/officeDocument/2006/relationships/hyperlink" Target="https://www.wikiskripta.eu/w/DIC_(gynekologie_a_porodnictv%C3%AD)#Diagnostika" TargetMode="External"/><Relationship Id="rId12" Type="http://schemas.openxmlformats.org/officeDocument/2006/relationships/hyperlink" Target="https://www.wikiskripta.eu/w/DIC_(gynekologie_a_porodnictv%C3%AD)#Pou.C5.BEit.C3.A1_literatura" TargetMode="External"/><Relationship Id="rId17" Type="http://schemas.openxmlformats.org/officeDocument/2006/relationships/hyperlink" Target="https://www.wikiskripta.eu/w/SIRS" TargetMode="External"/><Relationship Id="rId25" Type="http://schemas.openxmlformats.org/officeDocument/2006/relationships/hyperlink" Target="https://www.wikiskripta.eu/w/Cyan%C3%B3za" TargetMode="External"/><Relationship Id="rId2" Type="http://schemas.openxmlformats.org/officeDocument/2006/relationships/slide" Target="../slides/slide28.xml"/><Relationship Id="rId16" Type="http://schemas.openxmlformats.org/officeDocument/2006/relationships/hyperlink" Target="https://www.wikiskripta.eu/w/Endotoxin" TargetMode="External"/><Relationship Id="rId20" Type="http://schemas.openxmlformats.org/officeDocument/2006/relationships/hyperlink" Target="https://www.wikiskripta.eu/w/Trombocytopenie" TargetMode="External"/><Relationship Id="rId29" Type="http://schemas.openxmlformats.org/officeDocument/2006/relationships/hyperlink" Target="https://www.wikiskripta.eu/w/Absces" TargetMode="External"/><Relationship Id="rId1" Type="http://schemas.openxmlformats.org/officeDocument/2006/relationships/notesMaster" Target="../notesMasters/notesMaster1.xml"/><Relationship Id="rId6" Type="http://schemas.openxmlformats.org/officeDocument/2006/relationships/hyperlink" Target="https://www.wikiskripta.eu/w/DIC_(gynekologie_a_porodnictv%C3%AD)#Rizikov.C3.A9_faktory" TargetMode="External"/><Relationship Id="rId11" Type="http://schemas.openxmlformats.org/officeDocument/2006/relationships/hyperlink" Target="https://www.wikiskripta.eu/w/DIC_(gynekologie_a_porodnictv%C3%AD)#Souvisej.C3.ADc.C3.AD_.C4.8Dl.C3.A1nky" TargetMode="External"/><Relationship Id="rId24" Type="http://schemas.openxmlformats.org/officeDocument/2006/relationships/hyperlink" Target="https://www.wikiskripta.eu/w/Du%C5%A1nost" TargetMode="External"/><Relationship Id="rId5" Type="http://schemas.openxmlformats.org/officeDocument/2006/relationships/hyperlink" Target="https://www.wikiskripta.eu/w/DIC_(gynekologie_a_porodnictv%C3%AD)#Klasifikace_DIC_v_porodnictv.C3.AD" TargetMode="External"/><Relationship Id="rId15" Type="http://schemas.openxmlformats.org/officeDocument/2006/relationships/hyperlink" Target="https://www.wikiskripta.eu/index.php?title=Tk%C3%A1%C5%88ov%C3%BD_faktor&amp;action=edit&amp;redlink=1" TargetMode="External"/><Relationship Id="rId23" Type="http://schemas.openxmlformats.org/officeDocument/2006/relationships/hyperlink" Target="https://www.wikiskripta.eu/index.php?title=DIC_(gynekologie_a_porodnictv%C3%AD)&amp;action=edit&amp;section=2" TargetMode="External"/><Relationship Id="rId28" Type="http://schemas.openxmlformats.org/officeDocument/2006/relationships/hyperlink" Target="https://www.wikiskripta.eu/w/APTT" TargetMode="External"/><Relationship Id="rId10" Type="http://schemas.openxmlformats.org/officeDocument/2006/relationships/hyperlink" Target="https://www.wikiskripta.eu/w/DIC_(gynekologie_a_porodnictv%C3%AD)#Odkazy" TargetMode="External"/><Relationship Id="rId19" Type="http://schemas.openxmlformats.org/officeDocument/2006/relationships/hyperlink" Target="https://www.wikiskripta.eu/w/D-dimery" TargetMode="External"/><Relationship Id="rId4" Type="http://schemas.openxmlformats.org/officeDocument/2006/relationships/hyperlink" Target="https://www.wikiskripta.eu/w/DIC_(gynekologie_a_porodnictv%C3%AD)#Patogeneze" TargetMode="External"/><Relationship Id="rId9" Type="http://schemas.openxmlformats.org/officeDocument/2006/relationships/hyperlink" Target="https://www.wikiskripta.eu/w/DIC_(gynekologie_a_porodnictv%C3%AD)#L.C3.A9.C4.8Dba" TargetMode="External"/><Relationship Id="rId14" Type="http://schemas.openxmlformats.org/officeDocument/2006/relationships/hyperlink" Target="https://www.wikiskripta.eu/w/Thrombin" TargetMode="External"/><Relationship Id="rId22" Type="http://schemas.openxmlformats.org/officeDocument/2006/relationships/hyperlink" Target="https://www.wikiskripta.eu/index.php?title=DIC_(gynekologie_a_porodnictv%C3%AD)&amp;veaction=edit&amp;section=2" TargetMode="External"/><Relationship Id="rId27" Type="http://schemas.openxmlformats.org/officeDocument/2006/relationships/hyperlink" Target="https://www.wikiskripta.eu/w/Antitrombin"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nature.com/articles/s41416-022-01775-w#ref-CR35"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www.nature.com/articles/s41416-022-01775-w#ref-CR36"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wikiskripta.eu/w/B%C5%99i%C5%A1n%C3%AD_tyfus"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wikiskripta.eu/w/Hore%C4%8Dka_(pediatrie)#cite_note-4" TargetMode="External"/><Relationship Id="rId5" Type="http://schemas.openxmlformats.org/officeDocument/2006/relationships/hyperlink" Target="https://www.wikiskripta.eu/w/Brucel%C3%B3za" TargetMode="External"/><Relationship Id="rId4" Type="http://schemas.openxmlformats.org/officeDocument/2006/relationships/hyperlink" Target="https://www.wikiskripta.eu/w/Revmatick%C3%A1_hore%C4%8Dka" TargetMode="Externa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www.nature.com/articles/nri3843#ref-CR17" TargetMode="External"/><Relationship Id="rId13" Type="http://schemas.openxmlformats.org/officeDocument/2006/relationships/hyperlink" Target="https://www.nature.com/articles/nri3843#ref-CR22" TargetMode="External"/><Relationship Id="rId3" Type="http://schemas.openxmlformats.org/officeDocument/2006/relationships/hyperlink" Target="https://www.nature.com/articles/nri3843#ref-CR2" TargetMode="External"/><Relationship Id="rId7" Type="http://schemas.openxmlformats.org/officeDocument/2006/relationships/hyperlink" Target="https://www.nature.com/articles/nri3843#ref-CR16" TargetMode="External"/><Relationship Id="rId12" Type="http://schemas.openxmlformats.org/officeDocument/2006/relationships/hyperlink" Target="https://www.nature.com/articles/nri3843#ref-CR21"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nature.com/articles/nri3843#ref-CR15" TargetMode="External"/><Relationship Id="rId11" Type="http://schemas.openxmlformats.org/officeDocument/2006/relationships/hyperlink" Target="https://www.nature.com/articles/nri3843#ref-CR20" TargetMode="External"/><Relationship Id="rId5" Type="http://schemas.openxmlformats.org/officeDocument/2006/relationships/hyperlink" Target="https://www.nature.com/articles/nri3843#ref-CR14" TargetMode="External"/><Relationship Id="rId10" Type="http://schemas.openxmlformats.org/officeDocument/2006/relationships/hyperlink" Target="https://www.nature.com/articles/nri3843#ref-CR19" TargetMode="External"/><Relationship Id="rId4" Type="http://schemas.openxmlformats.org/officeDocument/2006/relationships/hyperlink" Target="https://www.nature.com/articles/nri3843#ref-CR13" TargetMode="External"/><Relationship Id="rId9" Type="http://schemas.openxmlformats.org/officeDocument/2006/relationships/hyperlink" Target="https://www.nature.com/articles/nri3843#ref-CR18" TargetMode="Externa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www.wikiskripta.eu/w/Antitrypsin" TargetMode="External"/><Relationship Id="rId13" Type="http://schemas.openxmlformats.org/officeDocument/2006/relationships/hyperlink" Target="https://www.wikiskripta.eu/w/Hemopexin" TargetMode="External"/><Relationship Id="rId3" Type="http://schemas.openxmlformats.org/officeDocument/2006/relationships/hyperlink" Target="https://www.wikiskripta.eu/w/C-reaktivn%C3%AD_protein" TargetMode="External"/><Relationship Id="rId7" Type="http://schemas.openxmlformats.org/officeDocument/2006/relationships/hyperlink" Target="https://www.wikiskripta.eu/w/Reaktivn%C3%AD_formy_kysl%C3%ADku" TargetMode="External"/><Relationship Id="rId12" Type="http://schemas.openxmlformats.org/officeDocument/2006/relationships/hyperlink" Target="https://www.wikiskripta.eu/w/Haptoglobin"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wikiskripta.eu/w/IL" TargetMode="External"/><Relationship Id="rId11" Type="http://schemas.openxmlformats.org/officeDocument/2006/relationships/hyperlink" Target="https://www.wikiskripta.eu/w/Fentonova_reakce" TargetMode="External"/><Relationship Id="rId5" Type="http://schemas.openxmlformats.org/officeDocument/2006/relationships/hyperlink" Target="https://www.wikiskripta.eu/w/TNF" TargetMode="External"/><Relationship Id="rId15" Type="http://schemas.openxmlformats.org/officeDocument/2006/relationships/hyperlink" Target="https://www.wikiskripta.eu/w/Ceruloplasmin" TargetMode="External"/><Relationship Id="rId10" Type="http://schemas.openxmlformats.org/officeDocument/2006/relationships/hyperlink" Target="https://www.wikiskripta.eu/index.php?title=Makroglobulin&amp;action=edit&amp;redlink=1" TargetMode="External"/><Relationship Id="rId4" Type="http://schemas.openxmlformats.org/officeDocument/2006/relationships/hyperlink" Target="https://www.wikiskripta.eu/w/Komplement" TargetMode="External"/><Relationship Id="rId9" Type="http://schemas.openxmlformats.org/officeDocument/2006/relationships/hyperlink" Target="https://www.wikiskripta.eu/index.php?title=Antichymotrypsin&amp;action=edit&amp;redlink=1" TargetMode="External"/><Relationship Id="rId14" Type="http://schemas.openxmlformats.org/officeDocument/2006/relationships/hyperlink" Target="https://www.wikiskripta.eu/w/Ferritin"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Nomeklatura</a:t>
            </a:r>
            <a:r>
              <a:rPr lang="cs-CZ" dirty="0" smtClean="0"/>
              <a:t>, řecký kořen + </a:t>
            </a:r>
            <a:r>
              <a:rPr lang="cs-CZ" dirty="0" err="1" smtClean="0"/>
              <a:t>itis</a:t>
            </a:r>
            <a:r>
              <a:rPr lang="cs-CZ" dirty="0" smtClean="0"/>
              <a:t> </a:t>
            </a:r>
            <a:endParaRPr lang="en-GB" dirty="0"/>
          </a:p>
        </p:txBody>
      </p:sp>
      <p:sp>
        <p:nvSpPr>
          <p:cNvPr id="4" name="Zástupný symbol pro číslo snímku 3"/>
          <p:cNvSpPr>
            <a:spLocks noGrp="1"/>
          </p:cNvSpPr>
          <p:nvPr>
            <p:ph type="sldNum" sz="quarter" idx="10"/>
          </p:nvPr>
        </p:nvSpPr>
        <p:spPr/>
        <p:txBody>
          <a:bodyPr/>
          <a:lstStyle/>
          <a:p>
            <a:fld id="{85A17639-A365-4A5A-A31C-FD5185A9B2B1}" type="slidenum">
              <a:rPr lang="en-GB" smtClean="0"/>
              <a:t>1</a:t>
            </a:fld>
            <a:endParaRPr lang="en-GB"/>
          </a:p>
        </p:txBody>
      </p:sp>
    </p:spTree>
    <p:extLst>
      <p:ext uri="{BB962C8B-B14F-4D97-AF65-F5344CB8AC3E}">
        <p14:creationId xmlns:p14="http://schemas.microsoft.com/office/powerpoint/2010/main" val="1190080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1" i="0" kern="1200" dirty="0" smtClean="0">
                <a:solidFill>
                  <a:schemeClr val="tx1"/>
                </a:solidFill>
                <a:effectLst/>
                <a:latin typeface="+mn-lt"/>
                <a:ea typeface="+mn-ea"/>
                <a:cs typeface="+mn-cs"/>
              </a:rPr>
              <a:t>Jak si tělo vlastně všimne že je něco špatně? Různé modely </a:t>
            </a:r>
            <a:r>
              <a:rPr lang="cs-CZ" sz="1200" b="1" i="0" kern="1200" dirty="0" err="1" smtClean="0">
                <a:solidFill>
                  <a:schemeClr val="tx1"/>
                </a:solidFill>
                <a:effectLst/>
                <a:latin typeface="+mn-lt"/>
                <a:ea typeface="+mn-ea"/>
                <a:cs typeface="+mn-cs"/>
              </a:rPr>
              <a:t>imunitny</a:t>
            </a:r>
            <a:r>
              <a:rPr lang="cs-CZ" sz="1200" b="1" i="0" kern="1200" dirty="0" smtClean="0">
                <a:solidFill>
                  <a:schemeClr val="tx1"/>
                </a:solidFill>
                <a:effectLst/>
                <a:latin typeface="+mn-lt"/>
                <a:ea typeface="+mn-ea"/>
                <a:cs typeface="+mn-cs"/>
              </a:rPr>
              <a:t>… vlastní/</a:t>
            </a:r>
            <a:r>
              <a:rPr lang="cs-CZ" sz="1200" b="1" i="0" kern="1200" baseline="0" dirty="0" smtClean="0">
                <a:solidFill>
                  <a:schemeClr val="tx1"/>
                </a:solidFill>
                <a:effectLst/>
                <a:latin typeface="+mn-lt"/>
                <a:ea typeface="+mn-ea"/>
                <a:cs typeface="+mn-cs"/>
              </a:rPr>
              <a:t> cizí… </a:t>
            </a:r>
            <a:r>
              <a:rPr lang="cs-CZ" sz="1200" b="1" i="0" kern="1200" baseline="0" dirty="0" err="1" smtClean="0">
                <a:solidFill>
                  <a:schemeClr val="tx1"/>
                </a:solidFill>
                <a:effectLst/>
                <a:latin typeface="+mn-lt"/>
                <a:ea typeface="+mn-ea"/>
                <a:cs typeface="+mn-cs"/>
              </a:rPr>
              <a:t>verzus</a:t>
            </a:r>
            <a:r>
              <a:rPr lang="cs-CZ" sz="1200" b="1" i="0" kern="1200" baseline="0" dirty="0" smtClean="0">
                <a:solidFill>
                  <a:schemeClr val="tx1"/>
                </a:solidFill>
                <a:effectLst/>
                <a:latin typeface="+mn-lt"/>
                <a:ea typeface="+mn-ea"/>
                <a:cs typeface="+mn-cs"/>
              </a:rPr>
              <a:t> </a:t>
            </a:r>
            <a:r>
              <a:rPr lang="cs-CZ" sz="1200" b="1" i="0" kern="1200" baseline="0" dirty="0" err="1" smtClean="0">
                <a:solidFill>
                  <a:schemeClr val="tx1"/>
                </a:solidFill>
                <a:effectLst/>
                <a:latin typeface="+mn-lt"/>
                <a:ea typeface="+mn-ea"/>
                <a:cs typeface="+mn-cs"/>
              </a:rPr>
              <a:t>danger</a:t>
            </a:r>
            <a:r>
              <a:rPr lang="cs-CZ" sz="1200" b="1" i="0" kern="1200" baseline="0" dirty="0" smtClean="0">
                <a:solidFill>
                  <a:schemeClr val="tx1"/>
                </a:solidFill>
                <a:effectLst/>
                <a:latin typeface="+mn-lt"/>
                <a:ea typeface="+mn-ea"/>
                <a:cs typeface="+mn-cs"/>
              </a:rPr>
              <a:t> model</a:t>
            </a:r>
            <a:endParaRPr lang="cs-CZ" sz="1200" b="1" i="0" kern="1200" dirty="0" smtClean="0">
              <a:solidFill>
                <a:schemeClr val="tx1"/>
              </a:solidFill>
              <a:effectLst/>
              <a:latin typeface="+mn-lt"/>
              <a:ea typeface="+mn-ea"/>
              <a:cs typeface="+mn-cs"/>
            </a:endParaRPr>
          </a:p>
          <a:p>
            <a:endParaRPr lang="cs-CZ" sz="1200" b="1" i="0" kern="1200" dirty="0" smtClean="0">
              <a:solidFill>
                <a:schemeClr val="tx1"/>
              </a:solidFill>
              <a:effectLst/>
              <a:latin typeface="+mn-lt"/>
              <a:ea typeface="+mn-ea"/>
              <a:cs typeface="+mn-cs"/>
            </a:endParaRPr>
          </a:p>
          <a:p>
            <a:r>
              <a:rPr lang="en-GB" sz="1200" b="1" i="0" kern="1200" dirty="0" smtClean="0">
                <a:solidFill>
                  <a:schemeClr val="tx1"/>
                </a:solidFill>
                <a:effectLst/>
                <a:latin typeface="+mn-lt"/>
                <a:ea typeface="+mn-ea"/>
                <a:cs typeface="+mn-cs"/>
              </a:rPr>
              <a:t>Sir Frank Macfarlane Burnet </a:t>
            </a:r>
            <a:r>
              <a:rPr lang="en-GB" sz="1200" b="0" i="0" kern="1200" dirty="0" smtClean="0">
                <a:solidFill>
                  <a:schemeClr val="tx1"/>
                </a:solidFill>
                <a:effectLst/>
                <a:latin typeface="+mn-lt"/>
                <a:ea typeface="+mn-ea"/>
                <a:cs typeface="+mn-cs"/>
              </a:rPr>
              <a:t>(3 September 1899 – 31 August 1985</a:t>
            </a:r>
            <a:r>
              <a:rPr lang="en-GB" sz="1200" b="0" i="0" u="none" strike="noStrike" kern="1200" baseline="30000" dirty="0" smtClean="0">
                <a:solidFill>
                  <a:schemeClr val="tx1"/>
                </a:solidFill>
                <a:effectLst/>
                <a:latin typeface="+mn-lt"/>
                <a:ea typeface="+mn-ea"/>
                <a:cs typeface="+mn-cs"/>
                <a:hlinkClick r:id="rId3"/>
              </a:rPr>
              <a:t>[2]</a:t>
            </a:r>
            <a:r>
              <a:rPr lang="en-GB" sz="1200" b="0" i="0" kern="1200" dirty="0" smtClean="0">
                <a:solidFill>
                  <a:schemeClr val="tx1"/>
                </a:solidFill>
                <a:effectLst/>
                <a:latin typeface="+mn-lt"/>
                <a:ea typeface="+mn-ea"/>
                <a:cs typeface="+mn-cs"/>
              </a:rPr>
              <a:t>), usually known as </a:t>
            </a:r>
            <a:r>
              <a:rPr lang="en-GB" sz="1200" b="1" i="0" kern="1200" dirty="0" smtClean="0">
                <a:solidFill>
                  <a:schemeClr val="tx1"/>
                </a:solidFill>
                <a:effectLst/>
                <a:latin typeface="+mn-lt"/>
                <a:ea typeface="+mn-ea"/>
                <a:cs typeface="+mn-cs"/>
              </a:rPr>
              <a:t>Macfarlane</a:t>
            </a:r>
            <a:r>
              <a:rPr lang="en-GB" sz="1200" b="0" i="0" kern="1200" dirty="0" smtClean="0">
                <a:solidFill>
                  <a:schemeClr val="tx1"/>
                </a:solidFill>
                <a:effectLst/>
                <a:latin typeface="+mn-lt"/>
                <a:ea typeface="+mn-ea"/>
                <a:cs typeface="+mn-cs"/>
              </a:rPr>
              <a:t> or </a:t>
            </a:r>
            <a:r>
              <a:rPr lang="en-GB" sz="1200" b="1" i="0" kern="1200" dirty="0" smtClean="0">
                <a:solidFill>
                  <a:schemeClr val="tx1"/>
                </a:solidFill>
                <a:effectLst/>
                <a:latin typeface="+mn-lt"/>
                <a:ea typeface="+mn-ea"/>
                <a:cs typeface="+mn-cs"/>
              </a:rPr>
              <a:t>Mac Burnet</a:t>
            </a:r>
            <a:r>
              <a:rPr lang="en-GB" sz="1200" b="0" i="0" kern="1200" dirty="0" smtClean="0">
                <a:solidFill>
                  <a:schemeClr val="tx1"/>
                </a:solidFill>
                <a:effectLst/>
                <a:latin typeface="+mn-lt"/>
                <a:ea typeface="+mn-ea"/>
                <a:cs typeface="+mn-cs"/>
              </a:rPr>
              <a:t>, was an Australian </a:t>
            </a:r>
            <a:r>
              <a:rPr lang="en-GB" sz="1200" b="0" i="0" u="none" strike="noStrike" kern="1200" dirty="0" smtClean="0">
                <a:solidFill>
                  <a:schemeClr val="tx1"/>
                </a:solidFill>
                <a:effectLst/>
                <a:latin typeface="+mn-lt"/>
                <a:ea typeface="+mn-ea"/>
                <a:cs typeface="+mn-cs"/>
                <a:hlinkClick r:id="rId4" tooltip="Virology"/>
              </a:rPr>
              <a:t>virologist</a:t>
            </a:r>
            <a:r>
              <a:rPr lang="en-GB" sz="1200" b="0" i="0" kern="1200" dirty="0" smtClean="0">
                <a:solidFill>
                  <a:schemeClr val="tx1"/>
                </a:solidFill>
                <a:effectLst/>
                <a:latin typeface="+mn-lt"/>
                <a:ea typeface="+mn-ea"/>
                <a:cs typeface="+mn-cs"/>
              </a:rPr>
              <a:t> best known for his contributions to </a:t>
            </a:r>
            <a:r>
              <a:rPr lang="en-GB" sz="1200" b="0" i="0" u="none" strike="noStrike" kern="1200" dirty="0" smtClean="0">
                <a:solidFill>
                  <a:schemeClr val="tx1"/>
                </a:solidFill>
                <a:effectLst/>
                <a:latin typeface="+mn-lt"/>
                <a:ea typeface="+mn-ea"/>
                <a:cs typeface="+mn-cs"/>
                <a:hlinkClick r:id="rId5" tooltip="Immunology"/>
              </a:rPr>
              <a:t>immunology</a:t>
            </a:r>
            <a:r>
              <a:rPr lang="en-GB" sz="1200" b="0" i="0" kern="1200" dirty="0" smtClean="0">
                <a:solidFill>
                  <a:schemeClr val="tx1"/>
                </a:solidFill>
                <a:effectLst/>
                <a:latin typeface="+mn-lt"/>
                <a:ea typeface="+mn-ea"/>
                <a:cs typeface="+mn-cs"/>
              </a:rPr>
              <a:t>. He won a </a:t>
            </a:r>
            <a:r>
              <a:rPr lang="en-GB" sz="1200" b="0" i="0" u="none" strike="noStrike" kern="1200" dirty="0" smtClean="0">
                <a:solidFill>
                  <a:schemeClr val="tx1"/>
                </a:solidFill>
                <a:effectLst/>
                <a:latin typeface="+mn-lt"/>
                <a:ea typeface="+mn-ea"/>
                <a:cs typeface="+mn-cs"/>
                <a:hlinkClick r:id="rId6" tooltip="Nobel Prize in Physiology or Medicine"/>
              </a:rPr>
              <a:t>Nobel Prize</a:t>
            </a:r>
            <a:r>
              <a:rPr lang="en-GB" sz="1200" b="0" i="0" kern="1200" dirty="0" smtClean="0">
                <a:solidFill>
                  <a:schemeClr val="tx1"/>
                </a:solidFill>
                <a:effectLst/>
                <a:latin typeface="+mn-lt"/>
                <a:ea typeface="+mn-ea"/>
                <a:cs typeface="+mn-cs"/>
              </a:rPr>
              <a:t> in 1960 for predicting </a:t>
            </a:r>
            <a:r>
              <a:rPr lang="en-GB" sz="1200" b="0" i="0" u="none" strike="noStrike" kern="1200" dirty="0" smtClean="0">
                <a:solidFill>
                  <a:schemeClr val="tx1"/>
                </a:solidFill>
                <a:effectLst/>
                <a:latin typeface="+mn-lt"/>
                <a:ea typeface="+mn-ea"/>
                <a:cs typeface="+mn-cs"/>
                <a:hlinkClick r:id="rId7" tooltip="Immune tolerance"/>
              </a:rPr>
              <a:t>acquired immune tolerance</a:t>
            </a:r>
            <a:r>
              <a:rPr lang="en-GB" sz="1200" b="0" i="0" kern="1200" dirty="0" smtClean="0">
                <a:solidFill>
                  <a:schemeClr val="tx1"/>
                </a:solidFill>
                <a:effectLst/>
                <a:latin typeface="+mn-lt"/>
                <a:ea typeface="+mn-ea"/>
                <a:cs typeface="+mn-cs"/>
              </a:rPr>
              <a:t> and was best known for developing the theory of </a:t>
            </a:r>
            <a:r>
              <a:rPr lang="en-GB" sz="1200" b="0" i="0" u="none" strike="noStrike" kern="1200" dirty="0" smtClean="0">
                <a:solidFill>
                  <a:schemeClr val="tx1"/>
                </a:solidFill>
                <a:effectLst/>
                <a:latin typeface="+mn-lt"/>
                <a:ea typeface="+mn-ea"/>
                <a:cs typeface="+mn-cs"/>
                <a:hlinkClick r:id="rId8" tooltip="Clonal selection"/>
              </a:rPr>
              <a:t>clonal selection</a:t>
            </a:r>
            <a:r>
              <a:rPr lang="en-GB" sz="1200" b="0" i="0" kern="1200" dirty="0" smtClean="0">
                <a:solidFill>
                  <a:schemeClr val="tx1"/>
                </a:solidFill>
                <a:effectLst/>
                <a:latin typeface="+mn-lt"/>
                <a:ea typeface="+mn-ea"/>
                <a:cs typeface="+mn-cs"/>
              </a:rPr>
              <a:t>.</a:t>
            </a:r>
          </a:p>
          <a:p>
            <a:r>
              <a:rPr lang="en-GB" b="1" dirty="0" smtClean="0"/>
              <a:t/>
            </a:r>
            <a:br>
              <a:rPr lang="en-GB" b="1" dirty="0" smtClean="0"/>
            </a:br>
            <a:r>
              <a:rPr lang="cs-CZ" b="1" dirty="0" err="1" smtClean="0"/>
              <a:t>Polly</a:t>
            </a:r>
            <a:r>
              <a:rPr lang="cs-CZ" b="1" dirty="0" smtClean="0"/>
              <a:t> </a:t>
            </a:r>
            <a:r>
              <a:rPr lang="cs-CZ" b="1" dirty="0" err="1" smtClean="0"/>
              <a:t>Matzinger</a:t>
            </a:r>
            <a:endParaRPr lang="cs-CZ" b="1" dirty="0" smtClean="0"/>
          </a:p>
          <a:p>
            <a:endParaRPr lang="cs-CZ" dirty="0" smtClean="0"/>
          </a:p>
          <a:p>
            <a:r>
              <a:rPr lang="en-GB" dirty="0" smtClean="0"/>
              <a:t>The self–non-self theory has dominated immunology since the 1950s. In the 1990s, </a:t>
            </a:r>
            <a:r>
              <a:rPr lang="en-GB" dirty="0" err="1" smtClean="0"/>
              <a:t>Matzinger</a:t>
            </a:r>
            <a:r>
              <a:rPr lang="en-GB" dirty="0" smtClean="0"/>
              <a:t> and her colleagues suggested a new, competing theory, called the “danger theory.” This theory has provoked mixed acclaim: enthusiasm and criticism. Here we assess the danger theory vis-à-vis recent experimental data on innate immunity, transplantation, cancers and tolerance to foreign entities, and try to elucidate more clearly whether danger is well defined.</a:t>
            </a:r>
          </a:p>
          <a:p>
            <a:endParaRPr lang="cs-CZ" dirty="0" smtClean="0"/>
          </a:p>
          <a:p>
            <a:r>
              <a:rPr lang="en-GB" dirty="0" smtClean="0"/>
              <a:t> According to the danger theory every immune response is not due to the presence of “</a:t>
            </a:r>
            <a:r>
              <a:rPr lang="en-GB" dirty="0" err="1" smtClean="0"/>
              <a:t>nonself</a:t>
            </a:r>
            <a:r>
              <a:rPr lang="en-GB" dirty="0" smtClean="0"/>
              <a:t>” (i.e., genetically foreign entities), but to the emission, within the organism, of “danger signals.”</a:t>
            </a:r>
            <a:endParaRPr lang="cs-CZ" dirty="0" smtClean="0"/>
          </a:p>
          <a:p>
            <a:endParaRPr lang="en-GB" dirty="0" smtClean="0"/>
          </a:p>
          <a:p>
            <a:r>
              <a:rPr lang="en-GB" dirty="0" smtClean="0"/>
              <a:t>https://www.ncbi.nlm.nih.gov/pmc/articles/PMC3443751/</a:t>
            </a:r>
            <a:endParaRPr lang="cs-CZ" dirty="0" smtClean="0"/>
          </a:p>
          <a:p>
            <a:endParaRPr lang="cs-CZ" dirty="0" smtClean="0"/>
          </a:p>
          <a:p>
            <a:r>
              <a:rPr lang="en-GB" sz="1200" b="0" i="0" kern="1200" dirty="0" err="1" smtClean="0">
                <a:solidFill>
                  <a:schemeClr val="tx1"/>
                </a:solidFill>
                <a:effectLst/>
                <a:latin typeface="+mn-lt"/>
                <a:ea typeface="+mn-ea"/>
                <a:cs typeface="+mn-cs"/>
              </a:rPr>
              <a:t>Kono</a:t>
            </a:r>
            <a:r>
              <a:rPr lang="en-GB" sz="1200" b="0" i="0" kern="1200" dirty="0" smtClean="0">
                <a:solidFill>
                  <a:schemeClr val="tx1"/>
                </a:solidFill>
                <a:effectLst/>
                <a:latin typeface="+mn-lt"/>
                <a:ea typeface="+mn-ea"/>
                <a:cs typeface="+mn-cs"/>
              </a:rPr>
              <a:t> and Rock suggest the four following criteria: (1) a DAMP should be active as a highly purified molecule; (2) the biological activity of a DAMP should not be due to contamination with microbial molecules (such as LPS, for instance); (3) a DAMP should be active at concentrations that are actually present in pathophysiological situations; (4) the selective elimination or inactivation of a DAMP should ideally inhibit the biological activity of dead cells </a:t>
            </a:r>
            <a:r>
              <a:rPr lang="en-GB" sz="1200" b="0" i="1" kern="1200" dirty="0" smtClean="0">
                <a:solidFill>
                  <a:schemeClr val="tx1"/>
                </a:solidFill>
                <a:effectLst/>
                <a:latin typeface="+mn-lt"/>
                <a:ea typeface="+mn-ea"/>
                <a:cs typeface="+mn-cs"/>
              </a:rPr>
              <a:t>in vitro</a:t>
            </a:r>
            <a:r>
              <a:rPr lang="en-GB" sz="1200" b="0" i="0" kern="1200" dirty="0" smtClean="0">
                <a:solidFill>
                  <a:schemeClr val="tx1"/>
                </a:solidFill>
                <a:effectLst/>
                <a:latin typeface="+mn-lt"/>
                <a:ea typeface="+mn-ea"/>
                <a:cs typeface="+mn-cs"/>
              </a:rPr>
              <a:t> and </a:t>
            </a:r>
            <a:r>
              <a:rPr lang="en-GB" sz="1200" b="0" i="1" kern="1200" dirty="0" smtClean="0">
                <a:solidFill>
                  <a:schemeClr val="tx1"/>
                </a:solidFill>
                <a:effectLst/>
                <a:latin typeface="+mn-lt"/>
                <a:ea typeface="+mn-ea"/>
                <a:cs typeface="+mn-cs"/>
              </a:rPr>
              <a:t>in vivo</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Kono</a:t>
            </a:r>
            <a:r>
              <a:rPr lang="en-GB" sz="1200" b="0" i="0" kern="1200" dirty="0" smtClean="0">
                <a:solidFill>
                  <a:schemeClr val="tx1"/>
                </a:solidFill>
                <a:effectLst/>
                <a:latin typeface="+mn-lt"/>
                <a:ea typeface="+mn-ea"/>
                <a:cs typeface="+mn-cs"/>
              </a:rPr>
              <a:t> and Rock, </a:t>
            </a:r>
            <a:r>
              <a:rPr lang="en-GB" sz="1200" b="0" i="0" kern="1200" dirty="0" smtClean="0">
                <a:solidFill>
                  <a:schemeClr val="tx1"/>
                </a:solidFill>
                <a:effectLst/>
                <a:latin typeface="+mn-lt"/>
                <a:ea typeface="+mn-ea"/>
                <a:cs typeface="+mn-cs"/>
                <a:hlinkClick r:id="rId9"/>
              </a:rPr>
              <a:t>2008</a:t>
            </a:r>
            <a:r>
              <a:rPr lang="en-GB" sz="1200" b="0" i="0" kern="1200" dirty="0" smtClean="0">
                <a:solidFill>
                  <a:schemeClr val="tx1"/>
                </a:solidFill>
                <a:effectLst/>
                <a:latin typeface="+mn-lt"/>
                <a:ea typeface="+mn-ea"/>
                <a:cs typeface="+mn-cs"/>
              </a:rPr>
              <a:t>). As the authors admit, these criteria are rarely met by the presumptive DAMPs that have been described so far.</a:t>
            </a:r>
            <a:endParaRPr lang="en-GB" dirty="0"/>
          </a:p>
        </p:txBody>
      </p:sp>
      <p:sp>
        <p:nvSpPr>
          <p:cNvPr id="4" name="Zástupný symbol pro číslo snímku 3"/>
          <p:cNvSpPr>
            <a:spLocks noGrp="1"/>
          </p:cNvSpPr>
          <p:nvPr>
            <p:ph type="sldNum" sz="quarter" idx="10"/>
          </p:nvPr>
        </p:nvSpPr>
        <p:spPr/>
        <p:txBody>
          <a:bodyPr/>
          <a:lstStyle/>
          <a:p>
            <a:fld id="{85A17639-A365-4A5A-A31C-FD5185A9B2B1}" type="slidenum">
              <a:rPr lang="en-GB" smtClean="0"/>
              <a:t>10</a:t>
            </a:fld>
            <a:endParaRPr lang="en-GB"/>
          </a:p>
        </p:txBody>
      </p:sp>
    </p:spTree>
    <p:extLst>
      <p:ext uri="{BB962C8B-B14F-4D97-AF65-F5344CB8AC3E}">
        <p14:creationId xmlns:p14="http://schemas.microsoft.com/office/powerpoint/2010/main" val="4091753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smtClean="0"/>
              <a:t>https://en.wikipedia.</a:t>
            </a:r>
            <a:endParaRPr lang="cs-CZ" dirty="0" smtClean="0"/>
          </a:p>
          <a:p>
            <a:r>
              <a:rPr lang="en-GB" sz="1200" b="0" i="0" kern="1200" dirty="0" smtClean="0">
                <a:solidFill>
                  <a:schemeClr val="tx1"/>
                </a:solidFill>
                <a:effectLst/>
                <a:latin typeface="+mn-lt"/>
                <a:ea typeface="+mn-ea"/>
                <a:cs typeface="+mn-cs"/>
              </a:rPr>
              <a:t>In 1978, </a:t>
            </a:r>
            <a:r>
              <a:rPr lang="en-GB" sz="1200" b="0" i="0" kern="1200" dirty="0" err="1" smtClean="0">
                <a:solidFill>
                  <a:schemeClr val="tx1"/>
                </a:solidFill>
                <a:effectLst/>
                <a:latin typeface="+mn-lt"/>
                <a:ea typeface="+mn-ea"/>
                <a:cs typeface="+mn-cs"/>
              </a:rPr>
              <a:t>Matzinger</a:t>
            </a:r>
            <a:r>
              <a:rPr lang="en-GB" sz="1200" b="0" i="0" kern="1200" dirty="0" smtClean="0">
                <a:solidFill>
                  <a:schemeClr val="tx1"/>
                </a:solidFill>
                <a:effectLst/>
                <a:latin typeface="+mn-lt"/>
                <a:ea typeface="+mn-ea"/>
                <a:cs typeface="+mn-cs"/>
              </a:rPr>
              <a:t> published her fourth paper in the </a:t>
            </a:r>
            <a:r>
              <a:rPr lang="en-GB" sz="1200" b="0" i="1" u="none" strike="noStrike" kern="1200" dirty="0" smtClean="0">
                <a:solidFill>
                  <a:schemeClr val="tx1"/>
                </a:solidFill>
                <a:effectLst/>
                <a:latin typeface="+mn-lt"/>
                <a:ea typeface="+mn-ea"/>
                <a:cs typeface="+mn-cs"/>
                <a:hlinkClick r:id="rId3" tooltip="Journal of Experimental Medicine"/>
              </a:rPr>
              <a:t>Journal of Experimental Medicine</a:t>
            </a:r>
            <a:r>
              <a:rPr lang="en-GB" sz="1200" b="0" i="0" kern="1200" dirty="0" smtClean="0">
                <a:solidFill>
                  <a:schemeClr val="tx1"/>
                </a:solidFill>
                <a:effectLst/>
                <a:latin typeface="+mn-lt"/>
                <a:ea typeface="+mn-ea"/>
                <a:cs typeface="+mn-cs"/>
              </a:rPr>
              <a:t>, listing her </a:t>
            </a:r>
            <a:r>
              <a:rPr lang="en-GB" sz="1200" b="0" i="0" u="none" strike="noStrike" kern="1200" dirty="0" smtClean="0">
                <a:solidFill>
                  <a:schemeClr val="tx1"/>
                </a:solidFill>
                <a:effectLst/>
                <a:latin typeface="+mn-lt"/>
                <a:ea typeface="+mn-ea"/>
                <a:cs typeface="+mn-cs"/>
                <a:hlinkClick r:id="rId4" tooltip="Afghan Hound"/>
              </a:rPr>
              <a:t>Afghan Hound</a:t>
            </a:r>
            <a:r>
              <a:rPr lang="en-GB" sz="1200" b="0" i="0" kern="120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hlinkClick r:id="rId5" tooltip="Galadriel"/>
              </a:rPr>
              <a:t>Galadriel</a:t>
            </a:r>
            <a:r>
              <a:rPr lang="en-GB" sz="1200" b="0" i="0"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hlinkClick r:id="rId6" tooltip="Mirkwood"/>
              </a:rPr>
              <a:t>Mirkwood</a:t>
            </a:r>
            <a:r>
              <a:rPr lang="en-GB" sz="1200" b="0" i="0" kern="1200" dirty="0" smtClean="0">
                <a:solidFill>
                  <a:schemeClr val="tx1"/>
                </a:solidFill>
                <a:effectLst/>
                <a:latin typeface="+mn-lt"/>
                <a:ea typeface="+mn-ea"/>
                <a:cs typeface="+mn-cs"/>
              </a:rPr>
              <a:t>, as a </a:t>
            </a:r>
            <a:r>
              <a:rPr lang="en-GB" sz="1200" b="0" i="0" u="none" strike="noStrike" kern="1200" dirty="0" err="1" smtClean="0">
                <a:solidFill>
                  <a:schemeClr val="tx1"/>
                </a:solidFill>
                <a:effectLst/>
                <a:latin typeface="+mn-lt"/>
                <a:ea typeface="+mn-ea"/>
                <a:cs typeface="+mn-cs"/>
                <a:hlinkClick r:id="rId7" tooltip="Collaborative writing"/>
              </a:rPr>
              <a:t>coauthor</a:t>
            </a:r>
            <a:r>
              <a:rPr lang="en-GB" sz="1200" b="0" i="0" kern="1200" dirty="0" smtClean="0">
                <a:solidFill>
                  <a:schemeClr val="tx1"/>
                </a:solidFill>
                <a:effectLst/>
                <a:latin typeface="+mn-lt"/>
                <a:ea typeface="+mn-ea"/>
                <a:cs typeface="+mn-cs"/>
              </a:rPr>
              <a:t> to write in a third-person active voice.</a:t>
            </a:r>
            <a:r>
              <a:rPr lang="en-GB" sz="1200" b="0" i="0" u="none" strike="noStrike" kern="1200" baseline="30000" dirty="0" smtClean="0">
                <a:solidFill>
                  <a:schemeClr val="tx1"/>
                </a:solidFill>
                <a:effectLst/>
                <a:latin typeface="+mn-lt"/>
                <a:ea typeface="+mn-ea"/>
                <a:cs typeface="+mn-cs"/>
                <a:hlinkClick r:id="rId8"/>
              </a:rPr>
              <a:t>[15]</a:t>
            </a:r>
            <a:r>
              <a:rPr lang="en-GB" sz="1200" b="0" i="0" kern="1200" dirty="0" smtClean="0">
                <a:solidFill>
                  <a:schemeClr val="tx1"/>
                </a:solidFill>
                <a:effectLst/>
                <a:latin typeface="+mn-lt"/>
                <a:ea typeface="+mn-ea"/>
                <a:cs typeface="+mn-cs"/>
              </a:rPr>
              <a:t> Upon identifying the misconduct, she was banned from publishing in the journal.</a:t>
            </a:r>
            <a:r>
              <a:rPr lang="en-GB" sz="1200" b="0" i="0" u="none" strike="noStrike" kern="1200" baseline="30000" dirty="0" smtClean="0">
                <a:solidFill>
                  <a:schemeClr val="tx1"/>
                </a:solidFill>
                <a:effectLst/>
                <a:latin typeface="+mn-lt"/>
                <a:ea typeface="+mn-ea"/>
                <a:cs typeface="+mn-cs"/>
                <a:hlinkClick r:id="rId9"/>
              </a:rPr>
              <a:t>[16]</a:t>
            </a:r>
            <a:endParaRPr lang="en-GB" sz="1200" b="0" i="0" kern="1200" dirty="0" smtClean="0">
              <a:solidFill>
                <a:schemeClr val="tx1"/>
              </a:solidFill>
              <a:effectLst/>
              <a:latin typeface="+mn-lt"/>
              <a:ea typeface="+mn-ea"/>
              <a:cs typeface="+mn-cs"/>
            </a:endParaRPr>
          </a:p>
          <a:p>
            <a:r>
              <a:rPr lang="en-GB" dirty="0" smtClean="0"/>
              <a:t/>
            </a:r>
            <a:br>
              <a:rPr lang="en-GB" dirty="0" smtClean="0"/>
            </a:br>
            <a:r>
              <a:rPr lang="en-GB" dirty="0" smtClean="0"/>
              <a:t>org/wiki/</a:t>
            </a:r>
            <a:r>
              <a:rPr lang="en-GB" dirty="0" err="1" smtClean="0"/>
              <a:t>Polly_Matzinger</a:t>
            </a:r>
            <a:endParaRPr lang="en-GB" dirty="0"/>
          </a:p>
        </p:txBody>
      </p:sp>
      <p:sp>
        <p:nvSpPr>
          <p:cNvPr id="4" name="Zástupný symbol pro číslo snímku 3"/>
          <p:cNvSpPr>
            <a:spLocks noGrp="1"/>
          </p:cNvSpPr>
          <p:nvPr>
            <p:ph type="sldNum" sz="quarter" idx="10"/>
          </p:nvPr>
        </p:nvSpPr>
        <p:spPr/>
        <p:txBody>
          <a:bodyPr/>
          <a:lstStyle/>
          <a:p>
            <a:fld id="{85A17639-A365-4A5A-A31C-FD5185A9B2B1}" type="slidenum">
              <a:rPr lang="en-GB" smtClean="0"/>
              <a:t>11</a:t>
            </a:fld>
            <a:endParaRPr lang="en-GB"/>
          </a:p>
        </p:txBody>
      </p:sp>
    </p:spTree>
    <p:extLst>
      <p:ext uri="{BB962C8B-B14F-4D97-AF65-F5344CB8AC3E}">
        <p14:creationId xmlns:p14="http://schemas.microsoft.com/office/powerpoint/2010/main" val="3190550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smtClean="0"/>
              <a:t>Bruce Alan </a:t>
            </a:r>
            <a:r>
              <a:rPr lang="en-GB" dirty="0" err="1" smtClean="0"/>
              <a:t>Beutler</a:t>
            </a:r>
            <a:r>
              <a:rPr lang="en-GB" dirty="0" smtClean="0"/>
              <a:t> (* 29. </a:t>
            </a:r>
            <a:r>
              <a:rPr lang="en-GB" dirty="0" err="1" smtClean="0"/>
              <a:t>prosince</a:t>
            </a:r>
            <a:r>
              <a:rPr lang="en-GB" dirty="0" smtClean="0"/>
              <a:t> 1957, Chicago, Illinois) je </a:t>
            </a:r>
            <a:r>
              <a:rPr lang="en-GB" dirty="0" err="1" smtClean="0"/>
              <a:t>americký</a:t>
            </a:r>
            <a:r>
              <a:rPr lang="en-GB" dirty="0" smtClean="0"/>
              <a:t> </a:t>
            </a:r>
            <a:r>
              <a:rPr lang="en-GB" dirty="0" err="1" smtClean="0"/>
              <a:t>imunolog</a:t>
            </a:r>
            <a:r>
              <a:rPr lang="en-GB" dirty="0" smtClean="0"/>
              <a:t> a </a:t>
            </a:r>
            <a:r>
              <a:rPr lang="en-GB" dirty="0" err="1" smtClean="0"/>
              <a:t>genetik</a:t>
            </a:r>
            <a:r>
              <a:rPr lang="en-GB" dirty="0" smtClean="0"/>
              <a:t>, </a:t>
            </a:r>
            <a:r>
              <a:rPr lang="en-GB" dirty="0" err="1" smtClean="0"/>
              <a:t>jenž</a:t>
            </a:r>
            <a:r>
              <a:rPr lang="en-GB" dirty="0" smtClean="0"/>
              <a:t> </a:t>
            </a:r>
            <a:r>
              <a:rPr lang="en-GB" dirty="0" err="1" smtClean="0"/>
              <a:t>obdržel</a:t>
            </a:r>
            <a:r>
              <a:rPr lang="en-GB" dirty="0" smtClean="0"/>
              <a:t> </a:t>
            </a:r>
            <a:r>
              <a:rPr lang="en-GB" dirty="0" err="1" smtClean="0"/>
              <a:t>spolu</a:t>
            </a:r>
            <a:r>
              <a:rPr lang="en-GB" dirty="0" smtClean="0"/>
              <a:t> s </a:t>
            </a:r>
            <a:r>
              <a:rPr lang="en-GB" dirty="0" err="1" smtClean="0"/>
              <a:t>Julesem</a:t>
            </a:r>
            <a:r>
              <a:rPr lang="en-GB" dirty="0" smtClean="0"/>
              <a:t> A. </a:t>
            </a:r>
            <a:r>
              <a:rPr lang="en-GB" dirty="0" err="1" smtClean="0"/>
              <a:t>Hoffmannem</a:t>
            </a:r>
            <a:r>
              <a:rPr lang="en-GB" dirty="0" smtClean="0"/>
              <a:t> </a:t>
            </a:r>
            <a:r>
              <a:rPr lang="en-GB" dirty="0" err="1" smtClean="0"/>
              <a:t>Nobelovu</a:t>
            </a:r>
            <a:r>
              <a:rPr lang="en-GB" dirty="0" smtClean="0"/>
              <a:t> </a:t>
            </a:r>
            <a:r>
              <a:rPr lang="en-GB" dirty="0" err="1" smtClean="0"/>
              <a:t>cenu</a:t>
            </a:r>
            <a:r>
              <a:rPr lang="en-GB" dirty="0" smtClean="0"/>
              <a:t> </a:t>
            </a:r>
            <a:r>
              <a:rPr lang="en-GB" dirty="0" err="1" smtClean="0"/>
              <a:t>za</a:t>
            </a:r>
            <a:r>
              <a:rPr lang="en-GB" dirty="0" smtClean="0"/>
              <a:t> </a:t>
            </a:r>
            <a:r>
              <a:rPr lang="en-GB" dirty="0" err="1" smtClean="0"/>
              <a:t>fyziologii</a:t>
            </a:r>
            <a:r>
              <a:rPr lang="en-GB" dirty="0" smtClean="0"/>
              <a:t> a </a:t>
            </a:r>
            <a:r>
              <a:rPr lang="en-GB" dirty="0" err="1" smtClean="0"/>
              <a:t>lékařství</a:t>
            </a:r>
            <a:r>
              <a:rPr lang="en-GB" dirty="0" smtClean="0"/>
              <a:t> pro </a:t>
            </a:r>
            <a:r>
              <a:rPr lang="en-GB" dirty="0" err="1" smtClean="0"/>
              <a:t>rok</a:t>
            </a:r>
            <a:r>
              <a:rPr lang="en-GB" dirty="0" smtClean="0"/>
              <a:t> </a:t>
            </a:r>
            <a:r>
              <a:rPr lang="en-GB" b="1" dirty="0" smtClean="0"/>
              <a:t>2011 </a:t>
            </a:r>
            <a:r>
              <a:rPr lang="en-GB" b="1" dirty="0" err="1" smtClean="0"/>
              <a:t>za</a:t>
            </a:r>
            <a:r>
              <a:rPr lang="en-GB" b="1" dirty="0" smtClean="0"/>
              <a:t> „</a:t>
            </a:r>
            <a:r>
              <a:rPr lang="en-GB" b="1" dirty="0" err="1" smtClean="0"/>
              <a:t>objev</a:t>
            </a:r>
            <a:r>
              <a:rPr lang="en-GB" b="1" dirty="0" smtClean="0"/>
              <a:t> </a:t>
            </a:r>
            <a:r>
              <a:rPr lang="en-GB" b="1" dirty="0" err="1" smtClean="0"/>
              <a:t>týkající</a:t>
            </a:r>
            <a:r>
              <a:rPr lang="en-GB" b="1" dirty="0" smtClean="0"/>
              <a:t> se </a:t>
            </a:r>
            <a:r>
              <a:rPr lang="en-GB" b="1" dirty="0" err="1" smtClean="0"/>
              <a:t>aktivace</a:t>
            </a:r>
            <a:r>
              <a:rPr lang="en-GB" b="1" dirty="0" smtClean="0"/>
              <a:t> </a:t>
            </a:r>
            <a:r>
              <a:rPr lang="en-GB" b="1" dirty="0" err="1" smtClean="0"/>
              <a:t>vrozené</a:t>
            </a:r>
            <a:r>
              <a:rPr lang="en-GB" b="1" dirty="0" smtClean="0"/>
              <a:t> </a:t>
            </a:r>
            <a:r>
              <a:rPr lang="en-GB" b="1" dirty="0" err="1" smtClean="0"/>
              <a:t>imunity</a:t>
            </a:r>
            <a:r>
              <a:rPr lang="en-GB" b="1" dirty="0" smtClean="0"/>
              <a:t>.“</a:t>
            </a:r>
            <a:r>
              <a:rPr lang="en-GB" dirty="0" smtClean="0"/>
              <a:t> </a:t>
            </a:r>
            <a:r>
              <a:rPr lang="en-GB" dirty="0" err="1" smtClean="0"/>
              <a:t>Třetím</a:t>
            </a:r>
            <a:r>
              <a:rPr lang="en-GB" dirty="0" smtClean="0"/>
              <a:t> </a:t>
            </a:r>
            <a:r>
              <a:rPr lang="en-GB" dirty="0" err="1" smtClean="0"/>
              <a:t>nositelem</a:t>
            </a:r>
            <a:r>
              <a:rPr lang="en-GB" dirty="0" smtClean="0"/>
              <a:t> </a:t>
            </a:r>
            <a:r>
              <a:rPr lang="en-GB" dirty="0" err="1" smtClean="0"/>
              <a:t>ceny</a:t>
            </a:r>
            <a:r>
              <a:rPr lang="en-GB" dirty="0" smtClean="0"/>
              <a:t> z </a:t>
            </a:r>
            <a:r>
              <a:rPr lang="en-GB" dirty="0" err="1" smtClean="0"/>
              <a:t>daného</a:t>
            </a:r>
            <a:r>
              <a:rPr lang="en-GB" dirty="0" smtClean="0"/>
              <a:t> </a:t>
            </a:r>
            <a:r>
              <a:rPr lang="en-GB" dirty="0" err="1" smtClean="0"/>
              <a:t>roku</a:t>
            </a:r>
            <a:r>
              <a:rPr lang="en-GB" dirty="0" smtClean="0"/>
              <a:t>, </a:t>
            </a:r>
            <a:r>
              <a:rPr lang="en-GB" dirty="0" err="1" smtClean="0"/>
              <a:t>který</a:t>
            </a:r>
            <a:r>
              <a:rPr lang="en-GB" dirty="0" smtClean="0"/>
              <a:t> </a:t>
            </a:r>
            <a:r>
              <a:rPr lang="en-GB" dirty="0" err="1" smtClean="0"/>
              <a:t>získal</a:t>
            </a:r>
            <a:r>
              <a:rPr lang="en-GB" dirty="0" smtClean="0"/>
              <a:t> </a:t>
            </a:r>
            <a:r>
              <a:rPr lang="en-GB" dirty="0" err="1" smtClean="0"/>
              <a:t>polovinu</a:t>
            </a:r>
            <a:r>
              <a:rPr lang="en-GB" dirty="0" smtClean="0"/>
              <a:t> z </a:t>
            </a:r>
            <a:r>
              <a:rPr lang="en-GB" dirty="0" err="1" smtClean="0"/>
              <a:t>celkové</a:t>
            </a:r>
            <a:r>
              <a:rPr lang="en-GB" dirty="0" smtClean="0"/>
              <a:t> </a:t>
            </a:r>
            <a:r>
              <a:rPr lang="en-GB" dirty="0" err="1" smtClean="0"/>
              <a:t>finanční</a:t>
            </a:r>
            <a:r>
              <a:rPr lang="en-GB" dirty="0" smtClean="0"/>
              <a:t> </a:t>
            </a:r>
            <a:r>
              <a:rPr lang="en-GB" dirty="0" err="1" smtClean="0"/>
              <a:t>odměny</a:t>
            </a:r>
            <a:r>
              <a:rPr lang="en-GB" dirty="0" smtClean="0"/>
              <a:t>, se </a:t>
            </a:r>
            <a:r>
              <a:rPr lang="en-GB" dirty="0" err="1" smtClean="0"/>
              <a:t>stal</a:t>
            </a:r>
            <a:r>
              <a:rPr lang="en-GB" dirty="0" smtClean="0"/>
              <a:t> Ralph M. Steinman </a:t>
            </a:r>
            <a:r>
              <a:rPr lang="en-GB" dirty="0" err="1" smtClean="0"/>
              <a:t>za</a:t>
            </a:r>
            <a:r>
              <a:rPr lang="en-GB" dirty="0" smtClean="0"/>
              <a:t> „</a:t>
            </a:r>
            <a:r>
              <a:rPr lang="en-GB" dirty="0" err="1" smtClean="0"/>
              <a:t>objev</a:t>
            </a:r>
            <a:r>
              <a:rPr lang="en-GB" dirty="0" smtClean="0"/>
              <a:t> </a:t>
            </a:r>
            <a:r>
              <a:rPr lang="en-GB" dirty="0" err="1" smtClean="0"/>
              <a:t>dendritických</a:t>
            </a:r>
            <a:r>
              <a:rPr lang="en-GB" dirty="0" smtClean="0"/>
              <a:t> </a:t>
            </a:r>
            <a:r>
              <a:rPr lang="en-GB" dirty="0" err="1" smtClean="0"/>
              <a:t>buněk</a:t>
            </a:r>
            <a:r>
              <a:rPr lang="en-GB" dirty="0" smtClean="0"/>
              <a:t> a </a:t>
            </a:r>
            <a:r>
              <a:rPr lang="en-GB" dirty="0" err="1" smtClean="0"/>
              <a:t>jejich</a:t>
            </a:r>
            <a:r>
              <a:rPr lang="en-GB" dirty="0" smtClean="0"/>
              <a:t> role v </a:t>
            </a:r>
            <a:r>
              <a:rPr lang="en-GB" dirty="0" err="1" smtClean="0"/>
              <a:t>rámci</a:t>
            </a:r>
            <a:r>
              <a:rPr lang="en-GB" dirty="0" smtClean="0"/>
              <a:t> </a:t>
            </a:r>
            <a:r>
              <a:rPr lang="en-GB" dirty="0" err="1" smtClean="0"/>
              <a:t>získané</a:t>
            </a:r>
            <a:r>
              <a:rPr lang="en-GB" dirty="0" smtClean="0"/>
              <a:t> </a:t>
            </a:r>
            <a:r>
              <a:rPr lang="en-GB" dirty="0" err="1" smtClean="0"/>
              <a:t>imunity</a:t>
            </a:r>
            <a:r>
              <a:rPr lang="en-GB" dirty="0" smtClean="0"/>
              <a:t>.“[1]</a:t>
            </a:r>
            <a:endParaRPr lang="en-GB" dirty="0"/>
          </a:p>
        </p:txBody>
      </p:sp>
      <p:sp>
        <p:nvSpPr>
          <p:cNvPr id="4" name="Zástupný symbol pro číslo snímku 3"/>
          <p:cNvSpPr>
            <a:spLocks noGrp="1"/>
          </p:cNvSpPr>
          <p:nvPr>
            <p:ph type="sldNum" sz="quarter" idx="10"/>
          </p:nvPr>
        </p:nvSpPr>
        <p:spPr/>
        <p:txBody>
          <a:bodyPr/>
          <a:lstStyle/>
          <a:p>
            <a:fld id="{85A17639-A365-4A5A-A31C-FD5185A9B2B1}" type="slidenum">
              <a:rPr lang="en-GB" smtClean="0"/>
              <a:t>12</a:t>
            </a:fld>
            <a:endParaRPr lang="en-GB"/>
          </a:p>
        </p:txBody>
      </p:sp>
    </p:spTree>
    <p:extLst>
      <p:ext uri="{BB962C8B-B14F-4D97-AF65-F5344CB8AC3E}">
        <p14:creationId xmlns:p14="http://schemas.microsoft.com/office/powerpoint/2010/main" val="3554735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smtClean="0"/>
              <a:t>Recognition of PAMPs from different classes of microbial pathogens. Viruses, bacteria, fungi, and protozoa display several different PAMPs, some of which are shared between different classes of pathogens. Major PAMPs are nucleic acids, including DNA, dsRNA, </a:t>
            </a:r>
            <a:r>
              <a:rPr lang="en-GB" dirty="0" err="1" smtClean="0"/>
              <a:t>ssRNA</a:t>
            </a:r>
            <a:r>
              <a:rPr lang="en-GB" dirty="0" smtClean="0"/>
              <a:t>, and 5′-triphosphate RNA, as well as surface glycoproteins (GP), lipoproteins (LP), and membrane components (peptidoglycans [PG], </a:t>
            </a:r>
            <a:r>
              <a:rPr lang="en-GB" dirty="0" err="1" smtClean="0"/>
              <a:t>lipoteichoic</a:t>
            </a:r>
            <a:r>
              <a:rPr lang="en-GB" dirty="0" smtClean="0"/>
              <a:t> acid [LTA], LPS, and GPI anchors). These PAMPs are recognized by different families of PRRs.</a:t>
            </a:r>
            <a:endParaRPr lang="cs-CZ" dirty="0" smtClean="0"/>
          </a:p>
          <a:p>
            <a:endParaRPr lang="cs-CZ" dirty="0" smtClean="0"/>
          </a:p>
          <a:p>
            <a:endParaRPr lang="en-GB" dirty="0" smtClean="0"/>
          </a:p>
          <a:p>
            <a:endParaRPr lang="en-GB" dirty="0"/>
          </a:p>
        </p:txBody>
      </p:sp>
      <p:sp>
        <p:nvSpPr>
          <p:cNvPr id="4" name="Zástupný symbol pro číslo snímku 3"/>
          <p:cNvSpPr>
            <a:spLocks noGrp="1"/>
          </p:cNvSpPr>
          <p:nvPr>
            <p:ph type="sldNum" sz="quarter" idx="10"/>
          </p:nvPr>
        </p:nvSpPr>
        <p:spPr/>
        <p:txBody>
          <a:bodyPr/>
          <a:lstStyle/>
          <a:p>
            <a:fld id="{85A17639-A365-4A5A-A31C-FD5185A9B2B1}" type="slidenum">
              <a:rPr lang="en-GB" smtClean="0"/>
              <a:t>13</a:t>
            </a:fld>
            <a:endParaRPr lang="en-GB"/>
          </a:p>
        </p:txBody>
      </p:sp>
    </p:spTree>
    <p:extLst>
      <p:ext uri="{BB962C8B-B14F-4D97-AF65-F5344CB8AC3E}">
        <p14:creationId xmlns:p14="http://schemas.microsoft.com/office/powerpoint/2010/main" val="734394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smtClean="0"/>
              <a:t>Damage-associated molecular patterns (DAMPs) can initiate innate and adaptive immune responses through the activation of various types of cells. a | </a:t>
            </a:r>
            <a:r>
              <a:rPr lang="en-GB" b="1" dirty="0" smtClean="0"/>
              <a:t>Once activated by DAMPs, monocytes/macrophages, dendritic cells (DCs), neutrophils, mast cells, natural killer (NK) cells and eosinophils can release pro-inflammatory mediators, which, in turn, lead to the recruitment of inflammatory cells and the activation of adaptive immune responses. </a:t>
            </a:r>
            <a:r>
              <a:rPr lang="en-GB" dirty="0" smtClean="0"/>
              <a:t>Macrophages, DCs and neutrophils are </a:t>
            </a:r>
            <a:r>
              <a:rPr lang="en-GB" b="1" dirty="0" smtClean="0"/>
              <a:t>professional phagocytes that can present DAMP-derived peptides to T cells. DAMP-activated NK cells and eosinophils can exhibit cytotoxic effects, leading to the destruction of damaged cells or tumour cells</a:t>
            </a:r>
            <a:r>
              <a:rPr lang="en-GB" dirty="0" smtClean="0"/>
              <a:t>. b | Several types of non-immune cells, such as epithelial cells, endothelial cells and fibroblasts, also express various immune receptors and can be activated by DAMPs. In response to DAMPs, epithelial cells can influence the response of innate and adaptive immune cells through the release of cytokines and chemokines and through the expression of MHC and co-stimulatory molecules. Chronic inflammation, in turn, can cause oxidative stress and DNA damage, which promote epithelial carcinogenesis. During sterile inflammation, endothelial cells can facilitate the recruitment of immune cells into damaged tissue through pro-inflammatory cytokine production, adhesion molecule expression and altered vascular permeability. Fibroblasts can regulate the function of innate and adaptive immune cells through the production of pro-inflammatory cytokines, chemokines and growth factors. c | DAMPs can also stimulate adaptive immune cells directly, regulating their activation, migration and differentiation.</a:t>
            </a:r>
          </a:p>
          <a:p>
            <a:endParaRPr lang="en-GB" dirty="0" smtClean="0"/>
          </a:p>
          <a:p>
            <a:endParaRPr lang="en-GB" dirty="0"/>
          </a:p>
        </p:txBody>
      </p:sp>
      <p:sp>
        <p:nvSpPr>
          <p:cNvPr id="4" name="Zástupný symbol pro číslo snímku 3"/>
          <p:cNvSpPr>
            <a:spLocks noGrp="1"/>
          </p:cNvSpPr>
          <p:nvPr>
            <p:ph type="sldNum" sz="quarter" idx="10"/>
          </p:nvPr>
        </p:nvSpPr>
        <p:spPr/>
        <p:txBody>
          <a:bodyPr/>
          <a:lstStyle/>
          <a:p>
            <a:fld id="{85A17639-A365-4A5A-A31C-FD5185A9B2B1}" type="slidenum">
              <a:rPr lang="en-GB" smtClean="0"/>
              <a:t>14</a:t>
            </a:fld>
            <a:endParaRPr lang="en-GB"/>
          </a:p>
        </p:txBody>
      </p:sp>
    </p:spTree>
    <p:extLst>
      <p:ext uri="{BB962C8B-B14F-4D97-AF65-F5344CB8AC3E}">
        <p14:creationId xmlns:p14="http://schemas.microsoft.com/office/powerpoint/2010/main" val="3616690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kern="1200" dirty="0" err="1" smtClean="0">
                <a:solidFill>
                  <a:schemeClr val="tx1"/>
                </a:solidFill>
                <a:effectLst/>
                <a:latin typeface="+mn-lt"/>
                <a:ea typeface="+mn-ea"/>
                <a:cs typeface="+mn-cs"/>
              </a:rPr>
              <a:t>Komplement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tvoří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asi</a:t>
            </a:r>
            <a:r>
              <a:rPr lang="en-GB" sz="1200" b="0" i="0" kern="1200" dirty="0" smtClean="0">
                <a:solidFill>
                  <a:schemeClr val="tx1"/>
                </a:solidFill>
                <a:effectLst/>
                <a:latin typeface="+mn-lt"/>
                <a:ea typeface="+mn-ea"/>
                <a:cs typeface="+mn-cs"/>
              </a:rPr>
              <a:t> </a:t>
            </a:r>
            <a:r>
              <a:rPr lang="cs-CZ" sz="1200" b="0" i="0" kern="1200" dirty="0" smtClean="0">
                <a:solidFill>
                  <a:schemeClr val="tx1"/>
                </a:solidFill>
                <a:effectLst/>
                <a:latin typeface="+mn-lt"/>
                <a:ea typeface="+mn-ea"/>
                <a:cs typeface="+mn-cs"/>
              </a:rPr>
              <a:t>4</a:t>
            </a:r>
            <a:r>
              <a:rPr lang="en-GB" sz="1200" b="0" i="0" kern="1200" dirty="0" smtClean="0">
                <a:solidFill>
                  <a:schemeClr val="tx1"/>
                </a:solidFill>
                <a:effectLst/>
                <a:latin typeface="+mn-lt"/>
                <a:ea typeface="+mn-ea"/>
                <a:cs typeface="+mn-cs"/>
              </a:rPr>
              <a:t>0 </a:t>
            </a:r>
            <a:r>
              <a:rPr lang="en-GB" sz="1200" b="0" i="0" kern="1200" dirty="0" err="1" smtClean="0">
                <a:solidFill>
                  <a:schemeClr val="tx1"/>
                </a:solidFill>
                <a:effectLst/>
                <a:latin typeface="+mn-lt"/>
                <a:ea typeface="+mn-ea"/>
                <a:cs typeface="+mn-cs"/>
              </a:rPr>
              <a:t>sérových</a:t>
            </a:r>
            <a:r>
              <a:rPr lang="en-GB" sz="1200" b="0" i="0" kern="1200" dirty="0" smtClean="0">
                <a:solidFill>
                  <a:schemeClr val="tx1"/>
                </a:solidFill>
                <a:effectLst/>
                <a:latin typeface="+mn-lt"/>
                <a:ea typeface="+mn-ea"/>
                <a:cs typeface="+mn-cs"/>
              </a:rPr>
              <a:t> a </a:t>
            </a:r>
            <a:r>
              <a:rPr lang="en-GB" sz="1200" b="0" i="0" u="none" strike="noStrike" kern="1200" dirty="0" err="1" smtClean="0">
                <a:solidFill>
                  <a:schemeClr val="tx1"/>
                </a:solidFill>
                <a:effectLst/>
                <a:latin typeface="+mn-lt"/>
                <a:ea typeface="+mn-ea"/>
                <a:cs typeface="+mn-cs"/>
                <a:hlinkClick r:id="rId3" tooltip="Membránové proteiny"/>
              </a:rPr>
              <a:t>membránových</a:t>
            </a:r>
            <a:r>
              <a:rPr lang="en-GB" sz="1200" b="0" i="0" u="none" strike="noStrike" kern="1200" dirty="0" smtClean="0">
                <a:solidFill>
                  <a:schemeClr val="tx1"/>
                </a:solidFill>
                <a:effectLst/>
                <a:latin typeface="+mn-lt"/>
                <a:ea typeface="+mn-ea"/>
                <a:cs typeface="+mn-cs"/>
                <a:hlinkClick r:id="rId3" tooltip="Membránové proteiny"/>
              </a:rPr>
              <a:t> </a:t>
            </a:r>
            <a:r>
              <a:rPr lang="en-GB" sz="1200" b="0" i="0" u="none" strike="noStrike" kern="1200" dirty="0" err="1" smtClean="0">
                <a:solidFill>
                  <a:schemeClr val="tx1"/>
                </a:solidFill>
                <a:effectLst/>
                <a:latin typeface="+mn-lt"/>
                <a:ea typeface="+mn-ea"/>
                <a:cs typeface="+mn-cs"/>
                <a:hlinkClick r:id="rId3" tooltip="Membránové proteiny"/>
              </a:rPr>
              <a:t>proteinů</a:t>
            </a:r>
            <a:r>
              <a:rPr lang="en-GB" sz="1200" b="0" i="0" kern="1200" dirty="0" smtClean="0">
                <a:solidFill>
                  <a:schemeClr val="tx1"/>
                </a:solidFill>
                <a:effectLst/>
                <a:latin typeface="+mn-lt"/>
                <a:ea typeface="+mn-ea"/>
                <a:cs typeface="+mn-cs"/>
              </a:rPr>
              <a:t> a je </a:t>
            </a:r>
            <a:r>
              <a:rPr lang="en-GB" sz="1200" b="0" i="0" kern="1200" dirty="0" err="1" smtClean="0">
                <a:solidFill>
                  <a:schemeClr val="tx1"/>
                </a:solidFill>
                <a:effectLst/>
                <a:latin typeface="+mn-lt"/>
                <a:ea typeface="+mn-ea"/>
                <a:cs typeface="+mn-cs"/>
              </a:rPr>
              <a:t>součástí</a:t>
            </a:r>
            <a:r>
              <a:rPr lang="en-GB" sz="1200" b="0" i="0"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hlinkClick r:id="rId4" tooltip="Nespecifická imunita"/>
              </a:rPr>
              <a:t>nespecifické</a:t>
            </a:r>
            <a:r>
              <a:rPr lang="en-GB" sz="1200" b="0" i="0" u="none" strike="noStrike" kern="1200" dirty="0" smtClean="0">
                <a:solidFill>
                  <a:schemeClr val="tx1"/>
                </a:solidFill>
                <a:effectLst/>
                <a:latin typeface="+mn-lt"/>
                <a:ea typeface="+mn-ea"/>
                <a:cs typeface="+mn-cs"/>
                <a:hlinkClick r:id="rId4" tooltip="Nespecifická imunita"/>
              </a:rPr>
              <a:t> </a:t>
            </a:r>
            <a:r>
              <a:rPr lang="en-GB" sz="1200" b="0" i="0" u="none" strike="noStrike" kern="1200" dirty="0" err="1" smtClean="0">
                <a:solidFill>
                  <a:schemeClr val="tx1"/>
                </a:solidFill>
                <a:effectLst/>
                <a:latin typeface="+mn-lt"/>
                <a:ea typeface="+mn-ea"/>
                <a:cs typeface="+mn-cs"/>
                <a:hlinkClick r:id="rId4" tooltip="Nespecifická imunita"/>
              </a:rPr>
              <a:t>humorální</a:t>
            </a:r>
            <a:r>
              <a:rPr lang="en-GB" sz="1200" b="0" i="0" u="none" strike="noStrike" kern="1200" dirty="0" smtClean="0">
                <a:solidFill>
                  <a:schemeClr val="tx1"/>
                </a:solidFill>
                <a:effectLst/>
                <a:latin typeface="+mn-lt"/>
                <a:ea typeface="+mn-ea"/>
                <a:cs typeface="+mn-cs"/>
                <a:hlinkClick r:id="rId4" tooltip="Nespecifická imunita"/>
              </a:rPr>
              <a:t> </a:t>
            </a:r>
            <a:r>
              <a:rPr lang="en-GB" sz="1200" b="0" i="0" u="none" strike="noStrike" kern="1200" dirty="0" err="1" smtClean="0">
                <a:solidFill>
                  <a:schemeClr val="tx1"/>
                </a:solidFill>
                <a:effectLst/>
                <a:latin typeface="+mn-lt"/>
                <a:ea typeface="+mn-ea"/>
                <a:cs typeface="+mn-cs"/>
                <a:hlinkClick r:id="rId4" tooltip="Nespecifická imunita"/>
              </a:rPr>
              <a:t>imunitní</a:t>
            </a:r>
            <a:r>
              <a:rPr lang="en-GB" sz="1200" b="0" i="0" u="none" strike="noStrike" kern="1200" dirty="0" smtClean="0">
                <a:solidFill>
                  <a:schemeClr val="tx1"/>
                </a:solidFill>
                <a:effectLst/>
                <a:latin typeface="+mn-lt"/>
                <a:ea typeface="+mn-ea"/>
                <a:cs typeface="+mn-cs"/>
                <a:hlinkClick r:id="rId4" tooltip="Nespecifická imunita"/>
              </a:rPr>
              <a:t> </a:t>
            </a:r>
            <a:r>
              <a:rPr lang="en-GB" sz="1200" b="0" i="0" u="none" strike="noStrike" kern="1200" dirty="0" err="1" smtClean="0">
                <a:solidFill>
                  <a:schemeClr val="tx1"/>
                </a:solidFill>
                <a:effectLst/>
                <a:latin typeface="+mn-lt"/>
                <a:ea typeface="+mn-ea"/>
                <a:cs typeface="+mn-cs"/>
                <a:hlinkClick r:id="rId4" tooltip="Nespecifická imunita"/>
              </a:rPr>
              <a:t>odpovědi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Složky</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komplementu</a:t>
            </a:r>
            <a:r>
              <a:rPr lang="en-GB" sz="1200" b="0" i="0" kern="1200" dirty="0" smtClean="0">
                <a:solidFill>
                  <a:schemeClr val="tx1"/>
                </a:solidFill>
                <a:effectLst/>
                <a:latin typeface="+mn-lt"/>
                <a:ea typeface="+mn-ea"/>
                <a:cs typeface="+mn-cs"/>
              </a:rPr>
              <a:t> se </a:t>
            </a:r>
            <a:r>
              <a:rPr lang="en-GB" sz="1200" b="1" i="0" kern="1200" dirty="0" err="1" smtClean="0">
                <a:solidFill>
                  <a:schemeClr val="tx1"/>
                </a:solidFill>
                <a:effectLst/>
                <a:latin typeface="+mn-lt"/>
                <a:ea typeface="+mn-ea"/>
                <a:cs typeface="+mn-cs"/>
              </a:rPr>
              <a:t>kaskádovitě</a:t>
            </a:r>
            <a:r>
              <a:rPr lang="en-GB" sz="1200" b="1" i="0" kern="1200" dirty="0" smtClean="0">
                <a:solidFill>
                  <a:schemeClr val="tx1"/>
                </a:solidFill>
                <a:effectLst/>
                <a:latin typeface="+mn-lt"/>
                <a:ea typeface="+mn-ea"/>
                <a:cs typeface="+mn-cs"/>
              </a:rPr>
              <a:t> </a:t>
            </a:r>
            <a:r>
              <a:rPr lang="en-GB" sz="1200" b="1" i="0" kern="1200" dirty="0" err="1" smtClean="0">
                <a:solidFill>
                  <a:schemeClr val="tx1"/>
                </a:solidFill>
                <a:effectLst/>
                <a:latin typeface="+mn-lt"/>
                <a:ea typeface="+mn-ea"/>
                <a:cs typeface="+mn-cs"/>
              </a:rPr>
              <a:t>aktivují</a:t>
            </a:r>
            <a:r>
              <a:rPr lang="en-GB" sz="1200" b="0" i="0" kern="1200" dirty="0" smtClean="0">
                <a:solidFill>
                  <a:schemeClr val="tx1"/>
                </a:solidFill>
                <a:effectLst/>
                <a:latin typeface="+mn-lt"/>
                <a:ea typeface="+mn-ea"/>
                <a:cs typeface="+mn-cs"/>
              </a:rPr>
              <a:t> a </a:t>
            </a:r>
            <a:r>
              <a:rPr lang="en-GB" sz="1200" b="0" i="0" kern="1200" dirty="0" err="1" smtClean="0">
                <a:solidFill>
                  <a:schemeClr val="tx1"/>
                </a:solidFill>
                <a:effectLst/>
                <a:latin typeface="+mn-lt"/>
                <a:ea typeface="+mn-ea"/>
                <a:cs typeface="+mn-cs"/>
              </a:rPr>
              <a:t>tím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spouštějí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imunitní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reakci</a:t>
            </a:r>
            <a:r>
              <a:rPr lang="en-GB" sz="1200" b="0" i="0" kern="1200" dirty="0" smtClean="0">
                <a:solidFill>
                  <a:schemeClr val="tx1"/>
                </a:solidFill>
                <a:effectLst/>
                <a:latin typeface="+mn-lt"/>
                <a:ea typeface="+mn-ea"/>
                <a:cs typeface="+mn-cs"/>
              </a:rPr>
              <a:t>.</a:t>
            </a:r>
            <a:r>
              <a:rPr lang="en-GB" sz="1200" b="0" i="0" u="none" strike="noStrike" kern="1200" baseline="30000" dirty="0" smtClean="0">
                <a:solidFill>
                  <a:schemeClr val="tx1"/>
                </a:solidFill>
                <a:effectLst/>
                <a:latin typeface="+mn-lt"/>
                <a:ea typeface="+mn-ea"/>
                <a:cs typeface="+mn-cs"/>
                <a:hlinkClick r:id="rId5"/>
              </a:rPr>
              <a:t>[1]</a:t>
            </a:r>
            <a:endParaRPr lang="en-GB" sz="1200" b="0" i="0" kern="1200" dirty="0" smtClean="0">
              <a:solidFill>
                <a:schemeClr val="tx1"/>
              </a:solidFill>
              <a:effectLst/>
              <a:latin typeface="+mn-lt"/>
              <a:ea typeface="+mn-ea"/>
              <a:cs typeface="+mn-cs"/>
            </a:endParaRPr>
          </a:p>
          <a:p>
            <a:r>
              <a:rPr lang="en-GB" sz="1200" b="0" i="0" kern="1200" dirty="0" err="1" smtClean="0">
                <a:solidFill>
                  <a:schemeClr val="tx1"/>
                </a:solidFill>
                <a:effectLst/>
                <a:latin typeface="+mn-lt"/>
                <a:ea typeface="+mn-ea"/>
                <a:cs typeface="+mn-cs"/>
              </a:rPr>
              <a:t>Komplement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objevil</a:t>
            </a:r>
            <a:r>
              <a:rPr lang="en-GB" sz="1200" b="0" i="0" kern="1200" dirty="0" smtClean="0">
                <a:solidFill>
                  <a:schemeClr val="tx1"/>
                </a:solidFill>
                <a:effectLst/>
                <a:latin typeface="+mn-lt"/>
                <a:ea typeface="+mn-ea"/>
                <a:cs typeface="+mn-cs"/>
              </a:rPr>
              <a:t> Jules Bordet </a:t>
            </a:r>
            <a:r>
              <a:rPr lang="en-GB" sz="1200" b="0" i="0" kern="1200" dirty="0" err="1" smtClean="0">
                <a:solidFill>
                  <a:schemeClr val="tx1"/>
                </a:solidFill>
                <a:effectLst/>
                <a:latin typeface="+mn-lt"/>
                <a:ea typeface="+mn-ea"/>
                <a:cs typeface="+mn-cs"/>
              </a:rPr>
              <a:t>koncem</a:t>
            </a:r>
            <a:r>
              <a:rPr lang="en-GB" sz="1200" b="0" i="0" kern="1200" dirty="0" smtClean="0">
                <a:solidFill>
                  <a:schemeClr val="tx1"/>
                </a:solidFill>
                <a:effectLst/>
                <a:latin typeface="+mn-lt"/>
                <a:ea typeface="+mn-ea"/>
                <a:cs typeface="+mn-cs"/>
              </a:rPr>
              <a:t> 19.století, </a:t>
            </a:r>
            <a:r>
              <a:rPr lang="en-GB" sz="1200" b="0" i="0" kern="1200" dirty="0" err="1" smtClean="0">
                <a:solidFill>
                  <a:schemeClr val="tx1"/>
                </a:solidFill>
                <a:effectLst/>
                <a:latin typeface="+mn-lt"/>
                <a:ea typeface="+mn-ea"/>
                <a:cs typeface="+mn-cs"/>
              </a:rPr>
              <a:t>nazval</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ho</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alexin</a:t>
            </a:r>
            <a:r>
              <a:rPr lang="en-GB" sz="1200" b="0" i="0" u="none" strike="noStrike" kern="1200" baseline="30000" dirty="0" smtClean="0">
                <a:solidFill>
                  <a:schemeClr val="tx1"/>
                </a:solidFill>
                <a:effectLst/>
                <a:latin typeface="+mn-lt"/>
                <a:ea typeface="+mn-ea"/>
                <a:cs typeface="+mn-cs"/>
                <a:hlinkClick r:id="rId6"/>
              </a:rPr>
              <a:t>[2]</a:t>
            </a:r>
            <a:r>
              <a:rPr lang="en-GB" sz="1200" b="0" i="0" kern="1200" dirty="0" smtClean="0">
                <a:solidFill>
                  <a:schemeClr val="tx1"/>
                </a:solidFill>
                <a:effectLst/>
                <a:latin typeface="+mn-lt"/>
                <a:ea typeface="+mn-ea"/>
                <a:cs typeface="+mn-cs"/>
              </a:rPr>
              <a:t> .</a:t>
            </a:r>
          </a:p>
          <a:p>
            <a:r>
              <a:rPr lang="en-GB" sz="1200" b="0" i="0" kern="1200" dirty="0" smtClean="0">
                <a:solidFill>
                  <a:schemeClr val="tx1"/>
                </a:solidFill>
                <a:effectLst/>
                <a:latin typeface="+mn-lt"/>
                <a:ea typeface="+mn-ea"/>
                <a:cs typeface="+mn-cs"/>
              </a:rPr>
              <a:t/>
            </a:r>
            <a:br>
              <a:rPr lang="en-GB" sz="1200" b="0" i="0" kern="1200" dirty="0" smtClean="0">
                <a:solidFill>
                  <a:schemeClr val="tx1"/>
                </a:solidFill>
                <a:effectLst/>
                <a:latin typeface="+mn-lt"/>
                <a:ea typeface="+mn-ea"/>
                <a:cs typeface="+mn-cs"/>
              </a:rPr>
            </a:br>
            <a:r>
              <a:rPr lang="en-GB" sz="1200" b="0" i="0" kern="1200" dirty="0" err="1" smtClean="0">
                <a:solidFill>
                  <a:schemeClr val="tx1"/>
                </a:solidFill>
                <a:effectLst/>
                <a:latin typeface="+mn-lt"/>
                <a:ea typeface="+mn-ea"/>
                <a:cs typeface="+mn-cs"/>
              </a:rPr>
              <a:t>Hlavními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složkami</a:t>
            </a:r>
            <a:r>
              <a:rPr lang="en-GB" sz="1200" b="0" i="0" kern="1200" dirty="0" smtClean="0">
                <a:solidFill>
                  <a:schemeClr val="tx1"/>
                </a:solidFill>
                <a:effectLst/>
                <a:latin typeface="+mn-lt"/>
                <a:ea typeface="+mn-ea"/>
                <a:cs typeface="+mn-cs"/>
              </a:rPr>
              <a:t> je 9 </a:t>
            </a:r>
            <a:r>
              <a:rPr lang="en-GB" sz="1200" b="0" i="0" kern="1200" dirty="0" err="1" smtClean="0">
                <a:solidFill>
                  <a:schemeClr val="tx1"/>
                </a:solidFill>
                <a:effectLst/>
                <a:latin typeface="+mn-lt"/>
                <a:ea typeface="+mn-ea"/>
                <a:cs typeface="+mn-cs"/>
              </a:rPr>
              <a:t>sérových</a:t>
            </a:r>
            <a:r>
              <a:rPr lang="en-GB" sz="1200" b="0" i="0" kern="1200" dirty="0" smtClean="0">
                <a:solidFill>
                  <a:schemeClr val="tx1"/>
                </a:solidFill>
                <a:effectLst/>
                <a:latin typeface="+mn-lt"/>
                <a:ea typeface="+mn-ea"/>
                <a:cs typeface="+mn-cs"/>
              </a:rPr>
              <a:t> </a:t>
            </a:r>
            <a:r>
              <a:rPr lang="en-GB" sz="1200" b="1" i="0" kern="1200" dirty="0" err="1" smtClean="0">
                <a:solidFill>
                  <a:schemeClr val="tx1"/>
                </a:solidFill>
                <a:effectLst/>
                <a:latin typeface="+mn-lt"/>
                <a:ea typeface="+mn-ea"/>
                <a:cs typeface="+mn-cs"/>
              </a:rPr>
              <a:t>proteinů</a:t>
            </a:r>
            <a:r>
              <a:rPr lang="en-GB" sz="1200" b="1" i="0" kern="1200" dirty="0" smtClean="0">
                <a:solidFill>
                  <a:schemeClr val="tx1"/>
                </a:solidFill>
                <a:effectLst/>
                <a:latin typeface="+mn-lt"/>
                <a:ea typeface="+mn-ea"/>
                <a:cs typeface="+mn-cs"/>
              </a:rPr>
              <a:t> C1 − C9</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dále</a:t>
            </a:r>
            <a:r>
              <a:rPr lang="en-GB" sz="1200" b="0" i="0" kern="1200" dirty="0" smtClean="0">
                <a:solidFill>
                  <a:schemeClr val="tx1"/>
                </a:solidFill>
                <a:effectLst/>
                <a:latin typeface="+mn-lt"/>
                <a:ea typeface="+mn-ea"/>
                <a:cs typeface="+mn-cs"/>
              </a:rPr>
              <a:t> </a:t>
            </a:r>
            <a:r>
              <a:rPr lang="en-GB" sz="1200" b="1" i="0" kern="1200" dirty="0" err="1" smtClean="0">
                <a:solidFill>
                  <a:schemeClr val="tx1"/>
                </a:solidFill>
                <a:effectLst/>
                <a:latin typeface="+mn-lt"/>
                <a:ea typeface="+mn-ea"/>
                <a:cs typeface="+mn-cs"/>
              </a:rPr>
              <a:t>faktory</a:t>
            </a:r>
            <a:r>
              <a:rPr lang="en-GB" sz="1200" b="0" i="0" kern="1200" dirty="0" smtClean="0">
                <a:solidFill>
                  <a:schemeClr val="tx1"/>
                </a:solidFill>
                <a:effectLst/>
                <a:latin typeface="+mn-lt"/>
                <a:ea typeface="+mn-ea"/>
                <a:cs typeface="+mn-cs"/>
              </a:rPr>
              <a:t> (B, D, P), </a:t>
            </a:r>
            <a:r>
              <a:rPr lang="en-GB" sz="1200" b="1" i="0" kern="1200" dirty="0" smtClean="0">
                <a:solidFill>
                  <a:schemeClr val="tx1"/>
                </a:solidFill>
                <a:effectLst/>
                <a:latin typeface="+mn-lt"/>
                <a:ea typeface="+mn-ea"/>
                <a:cs typeface="+mn-cs"/>
              </a:rPr>
              <a:t>inhibitory</a:t>
            </a:r>
            <a:r>
              <a:rPr lang="en-GB" sz="1200" b="0" i="0" kern="1200" dirty="0" smtClean="0">
                <a:solidFill>
                  <a:schemeClr val="tx1"/>
                </a:solidFill>
                <a:effectLst/>
                <a:latin typeface="+mn-lt"/>
                <a:ea typeface="+mn-ea"/>
                <a:cs typeface="+mn-cs"/>
              </a:rPr>
              <a:t> a </a:t>
            </a:r>
            <a:r>
              <a:rPr lang="en-GB" sz="1200" b="1" i="0" kern="1200" dirty="0" err="1" smtClean="0">
                <a:solidFill>
                  <a:schemeClr val="tx1"/>
                </a:solidFill>
                <a:effectLst/>
                <a:latin typeface="+mn-lt"/>
                <a:ea typeface="+mn-ea"/>
                <a:cs typeface="+mn-cs"/>
              </a:rPr>
              <a:t>inaktivátory</a:t>
            </a:r>
            <a:r>
              <a:rPr lang="en-GB" sz="1200" b="0" i="0" kern="1200" dirty="0" smtClean="0">
                <a:solidFill>
                  <a:schemeClr val="tx1"/>
                </a:solidFill>
                <a:effectLst/>
                <a:latin typeface="+mn-lt"/>
                <a:ea typeface="+mn-ea"/>
                <a:cs typeface="+mn-cs"/>
              </a:rPr>
              <a:t> (H, I). </a:t>
            </a:r>
            <a:r>
              <a:rPr lang="en-GB" sz="1200" b="0" i="0" kern="1200" dirty="0" err="1" smtClean="0">
                <a:solidFill>
                  <a:schemeClr val="tx1"/>
                </a:solidFill>
                <a:effectLst/>
                <a:latin typeface="+mn-lt"/>
                <a:ea typeface="+mn-ea"/>
                <a:cs typeface="+mn-cs"/>
              </a:rPr>
              <a:t>Většina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jich</a:t>
            </a:r>
            <a:r>
              <a:rPr lang="en-GB" sz="1200" b="0" i="0" kern="1200" dirty="0" smtClean="0">
                <a:solidFill>
                  <a:schemeClr val="tx1"/>
                </a:solidFill>
                <a:effectLst/>
                <a:latin typeface="+mn-lt"/>
                <a:ea typeface="+mn-ea"/>
                <a:cs typeface="+mn-cs"/>
              </a:rPr>
              <a:t> je </a:t>
            </a:r>
            <a:r>
              <a:rPr lang="en-GB" sz="1200" b="0" i="0" kern="1200" dirty="0" err="1" smtClean="0">
                <a:solidFill>
                  <a:schemeClr val="tx1"/>
                </a:solidFill>
                <a:effectLst/>
                <a:latin typeface="+mn-lt"/>
                <a:ea typeface="+mn-ea"/>
                <a:cs typeface="+mn-cs"/>
              </a:rPr>
              <a:t>syntetizována</a:t>
            </a:r>
            <a:r>
              <a:rPr lang="en-GB" sz="1200" b="0" i="0" kern="1200" dirty="0" smtClean="0">
                <a:solidFill>
                  <a:schemeClr val="tx1"/>
                </a:solidFill>
                <a:effectLst/>
                <a:latin typeface="+mn-lt"/>
                <a:ea typeface="+mn-ea"/>
                <a:cs typeface="+mn-cs"/>
              </a:rPr>
              <a:t> v </a:t>
            </a:r>
            <a:r>
              <a:rPr lang="en-GB" sz="1200" b="0" i="0" u="none" strike="noStrike" kern="1200" dirty="0" err="1" smtClean="0">
                <a:solidFill>
                  <a:schemeClr val="tx1"/>
                </a:solidFill>
                <a:effectLst/>
                <a:latin typeface="+mn-lt"/>
                <a:ea typeface="+mn-ea"/>
                <a:cs typeface="+mn-cs"/>
                <a:hlinkClick r:id="rId7" tooltip="Játra"/>
              </a:rPr>
              <a:t>játrech</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ostatní</a:t>
            </a:r>
            <a:r>
              <a:rPr lang="en-GB" sz="1200" b="0" i="0" kern="1200" dirty="0" smtClean="0">
                <a:solidFill>
                  <a:schemeClr val="tx1"/>
                </a:solidFill>
                <a:effectLst/>
                <a:latin typeface="+mn-lt"/>
                <a:ea typeface="+mn-ea"/>
                <a:cs typeface="+mn-cs"/>
              </a:rPr>
              <a:t> v </a:t>
            </a:r>
            <a:r>
              <a:rPr lang="en-GB" sz="1200" b="0" i="0" u="none" strike="noStrike" kern="1200" dirty="0" err="1" smtClean="0">
                <a:solidFill>
                  <a:schemeClr val="tx1"/>
                </a:solidFill>
                <a:effectLst/>
                <a:latin typeface="+mn-lt"/>
                <a:ea typeface="+mn-ea"/>
                <a:cs typeface="+mn-cs"/>
                <a:hlinkClick r:id="rId8" tooltip="Makrofágy"/>
              </a:rPr>
              <a:t>makrofázích</a:t>
            </a:r>
            <a:r>
              <a:rPr lang="en-GB" sz="1200" b="0" i="0" kern="1200" dirty="0" smtClean="0">
                <a:solidFill>
                  <a:schemeClr val="tx1"/>
                </a:solidFill>
                <a:effectLst/>
                <a:latin typeface="+mn-lt"/>
                <a:ea typeface="+mn-ea"/>
                <a:cs typeface="+mn-cs"/>
              </a:rPr>
              <a:t> a </a:t>
            </a:r>
            <a:r>
              <a:rPr lang="en-GB" sz="1200" b="0" i="0" kern="1200" dirty="0" err="1" smtClean="0">
                <a:solidFill>
                  <a:schemeClr val="tx1"/>
                </a:solidFill>
                <a:effectLst/>
                <a:latin typeface="+mn-lt"/>
                <a:ea typeface="+mn-ea"/>
                <a:cs typeface="+mn-cs"/>
              </a:rPr>
              <a:t>fibroblastech</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Různé</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podněty</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spouští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kaskádovitou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aktivaci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jednotlivých</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složek</a:t>
            </a:r>
            <a:r>
              <a:rPr lang="en-GB" sz="1200" b="0" i="0" kern="1200" dirty="0" smtClean="0">
                <a:solidFill>
                  <a:schemeClr val="tx1"/>
                </a:solidFill>
                <a:effectLst/>
                <a:latin typeface="+mn-lt"/>
                <a:ea typeface="+mn-ea"/>
                <a:cs typeface="+mn-cs"/>
              </a:rPr>
              <a:t>.</a:t>
            </a:r>
          </a:p>
          <a:p>
            <a:r>
              <a:rPr lang="en-GB" sz="1200" b="0" i="0" kern="1200" dirty="0" err="1" smtClean="0">
                <a:solidFill>
                  <a:schemeClr val="tx1"/>
                </a:solidFill>
                <a:effectLst/>
                <a:latin typeface="+mn-lt"/>
                <a:ea typeface="+mn-ea"/>
                <a:cs typeface="+mn-cs"/>
              </a:rPr>
              <a:t>Ústřední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složkou</a:t>
            </a:r>
            <a:r>
              <a:rPr lang="en-GB" sz="1200" b="0" i="0" kern="1200" dirty="0" smtClean="0">
                <a:solidFill>
                  <a:schemeClr val="tx1"/>
                </a:solidFill>
                <a:effectLst/>
                <a:latin typeface="+mn-lt"/>
                <a:ea typeface="+mn-ea"/>
                <a:cs typeface="+mn-cs"/>
              </a:rPr>
              <a:t> je </a:t>
            </a:r>
            <a:r>
              <a:rPr lang="en-GB" sz="1200" b="1" i="0" kern="1200" dirty="0" smtClean="0">
                <a:solidFill>
                  <a:schemeClr val="tx1"/>
                </a:solidFill>
                <a:effectLst/>
                <a:latin typeface="+mn-lt"/>
                <a:ea typeface="+mn-ea"/>
                <a:cs typeface="+mn-cs"/>
              </a:rPr>
              <a:t>C3</a:t>
            </a:r>
            <a:r>
              <a:rPr lang="en-GB" sz="1200" b="0" i="0" kern="1200" dirty="0" smtClean="0">
                <a:solidFill>
                  <a:schemeClr val="tx1"/>
                </a:solidFill>
                <a:effectLst/>
                <a:latin typeface="+mn-lt"/>
                <a:ea typeface="+mn-ea"/>
                <a:cs typeface="+mn-cs"/>
              </a:rPr>
              <a:t> (fragment C3b se </a:t>
            </a:r>
            <a:r>
              <a:rPr lang="en-GB" sz="1200" b="0" i="0" kern="1200" dirty="0" err="1" smtClean="0">
                <a:solidFill>
                  <a:schemeClr val="tx1"/>
                </a:solidFill>
                <a:effectLst/>
                <a:latin typeface="+mn-lt"/>
                <a:ea typeface="+mn-ea"/>
                <a:cs typeface="+mn-cs"/>
              </a:rPr>
              <a:t>kovalentně</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váže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mikrobiální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povrch</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Meziprodukty</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této</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kaskádovité</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reakce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mají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výrazné</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biologické</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funkce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jako</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jsou</a:t>
            </a:r>
            <a:r>
              <a:rPr lang="en-GB" sz="1200" b="0" i="0"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hlinkClick r:id="rId9" tooltip="Opsonizace"/>
              </a:rPr>
              <a:t>opsonizace</a:t>
            </a:r>
            <a:r>
              <a:rPr lang="en-GB" sz="1200" b="0" i="0" kern="1200" dirty="0" smtClean="0">
                <a:solidFill>
                  <a:schemeClr val="tx1"/>
                </a:solidFill>
                <a:effectLst/>
                <a:latin typeface="+mn-lt"/>
                <a:ea typeface="+mn-ea"/>
                <a:cs typeface="+mn-cs"/>
              </a:rPr>
              <a:t> a </a:t>
            </a:r>
            <a:r>
              <a:rPr lang="en-GB" sz="1200" b="0" i="0" u="none" strike="noStrike" kern="1200" dirty="0" err="1" smtClean="0">
                <a:solidFill>
                  <a:schemeClr val="tx1"/>
                </a:solidFill>
                <a:effectLst/>
                <a:latin typeface="+mn-lt"/>
                <a:ea typeface="+mn-ea"/>
                <a:cs typeface="+mn-cs"/>
                <a:hlinkClick r:id="rId10" tooltip="Chemotaxe"/>
              </a:rPr>
              <a:t>chemotaxe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Terminálním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produktem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kaskády</a:t>
            </a:r>
            <a:r>
              <a:rPr lang="en-GB" sz="1200" b="0" i="0" kern="1200" dirty="0" smtClean="0">
                <a:solidFill>
                  <a:schemeClr val="tx1"/>
                </a:solidFill>
                <a:effectLst/>
                <a:latin typeface="+mn-lt"/>
                <a:ea typeface="+mn-ea"/>
                <a:cs typeface="+mn-cs"/>
              </a:rPr>
              <a:t> je </a:t>
            </a:r>
            <a:r>
              <a:rPr lang="en-GB" sz="1200" b="0" i="0" kern="1200" dirty="0" err="1" smtClean="0">
                <a:solidFill>
                  <a:schemeClr val="tx1"/>
                </a:solidFill>
                <a:effectLst/>
                <a:latin typeface="+mn-lt"/>
                <a:ea typeface="+mn-ea"/>
                <a:cs typeface="+mn-cs"/>
              </a:rPr>
              <a:t>komplex</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proteinů</a:t>
            </a:r>
            <a:r>
              <a:rPr lang="en-GB" sz="1200" b="0" i="0" kern="1200" dirty="0" smtClean="0">
                <a:solidFill>
                  <a:schemeClr val="tx1"/>
                </a:solidFill>
                <a:effectLst/>
                <a:latin typeface="+mn-lt"/>
                <a:ea typeface="+mn-ea"/>
                <a:cs typeface="+mn-cs"/>
              </a:rPr>
              <a:t> </a:t>
            </a:r>
            <a:r>
              <a:rPr lang="en-GB" sz="1200" b="1" i="0" kern="1200" dirty="0" smtClean="0">
                <a:solidFill>
                  <a:schemeClr val="tx1"/>
                </a:solidFill>
                <a:effectLst/>
                <a:latin typeface="+mn-lt"/>
                <a:ea typeface="+mn-ea"/>
                <a:cs typeface="+mn-cs"/>
              </a:rPr>
              <a:t>C5b, C6, C7, C8, C9</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nazývaný</a:t>
            </a:r>
            <a:r>
              <a:rPr lang="en-GB" sz="1200" b="0" i="0" kern="1200" dirty="0" smtClean="0">
                <a:solidFill>
                  <a:schemeClr val="tx1"/>
                </a:solidFill>
                <a:effectLst/>
                <a:latin typeface="+mn-lt"/>
                <a:ea typeface="+mn-ea"/>
                <a:cs typeface="+mn-cs"/>
              </a:rPr>
              <a:t> </a:t>
            </a:r>
            <a:r>
              <a:rPr lang="en-GB" sz="1200" b="1" i="0" kern="1200" dirty="0" smtClean="0">
                <a:solidFill>
                  <a:schemeClr val="tx1"/>
                </a:solidFill>
                <a:effectLst/>
                <a:latin typeface="+mn-lt"/>
                <a:ea typeface="+mn-ea"/>
                <a:cs typeface="+mn-cs"/>
              </a:rPr>
              <a:t>MAC</a:t>
            </a:r>
            <a:r>
              <a:rPr lang="en-GB" sz="1200" b="0" i="0" kern="1200" dirty="0" smtClean="0">
                <a:solidFill>
                  <a:schemeClr val="tx1"/>
                </a:solidFill>
                <a:effectLst/>
                <a:latin typeface="+mn-lt"/>
                <a:ea typeface="+mn-ea"/>
                <a:cs typeface="+mn-cs"/>
              </a:rPr>
              <a:t> (</a:t>
            </a:r>
            <a:r>
              <a:rPr lang="en-GB" sz="1200" b="0" i="1" kern="1200" dirty="0" smtClean="0">
                <a:solidFill>
                  <a:schemeClr val="tx1"/>
                </a:solidFill>
                <a:effectLst/>
                <a:latin typeface="+mn-lt"/>
                <a:ea typeface="+mn-ea"/>
                <a:cs typeface="+mn-cs"/>
              </a:rPr>
              <a:t>membrane attack complex</a:t>
            </a:r>
            <a:r>
              <a:rPr lang="en-GB" sz="1200" b="0" i="0" kern="1200" dirty="0" smtClean="0">
                <a:solidFill>
                  <a:schemeClr val="tx1"/>
                </a:solidFill>
                <a:effectLst/>
                <a:latin typeface="+mn-lt"/>
                <a:ea typeface="+mn-ea"/>
                <a:cs typeface="+mn-cs"/>
              </a:rPr>
              <a:t>). Ten </a:t>
            </a:r>
            <a:r>
              <a:rPr lang="en-GB" sz="1200" b="0" i="0" kern="1200" dirty="0" err="1" smtClean="0">
                <a:solidFill>
                  <a:schemeClr val="tx1"/>
                </a:solidFill>
                <a:effectLst/>
                <a:latin typeface="+mn-lt"/>
                <a:ea typeface="+mn-ea"/>
                <a:cs typeface="+mn-cs"/>
              </a:rPr>
              <a:t>perforuje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cytoplasmatické</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membrány</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některých</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buněk</a:t>
            </a:r>
            <a:r>
              <a:rPr lang="en-GB" sz="1200" b="0" i="0" kern="1200" dirty="0" smtClean="0">
                <a:solidFill>
                  <a:schemeClr val="tx1"/>
                </a:solidFill>
                <a:effectLst/>
                <a:latin typeface="+mn-lt"/>
                <a:ea typeface="+mn-ea"/>
                <a:cs typeface="+mn-cs"/>
              </a:rPr>
              <a:t> a </a:t>
            </a:r>
            <a:r>
              <a:rPr lang="en-GB" sz="1200" b="0" i="0" kern="1200" dirty="0" err="1" smtClean="0">
                <a:solidFill>
                  <a:schemeClr val="tx1"/>
                </a:solidFill>
                <a:effectLst/>
                <a:latin typeface="+mn-lt"/>
                <a:ea typeface="+mn-ea"/>
                <a:cs typeface="+mn-cs"/>
              </a:rPr>
              <a:t>působí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jejich</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lýzu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zabíjí</a:t>
            </a:r>
            <a:r>
              <a:rPr lang="en-GB" sz="1200" b="0" i="0" kern="1200" dirty="0" smtClean="0">
                <a:solidFill>
                  <a:schemeClr val="tx1"/>
                </a:solidFill>
                <a:effectLst/>
                <a:latin typeface="+mn-lt"/>
                <a:ea typeface="+mn-ea"/>
                <a:cs typeface="+mn-cs"/>
              </a:rPr>
              <a:t> je.</a:t>
            </a:r>
          </a:p>
          <a:p>
            <a:r>
              <a:rPr lang="en-GB" sz="1200" b="0" i="0" kern="1200" dirty="0" err="1" smtClean="0">
                <a:solidFill>
                  <a:schemeClr val="tx1"/>
                </a:solidFill>
                <a:effectLst/>
                <a:latin typeface="+mn-lt"/>
                <a:ea typeface="+mn-ea"/>
                <a:cs typeface="+mn-cs"/>
              </a:rPr>
              <a:t>Hlavní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funkce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komplementu</a:t>
            </a:r>
            <a:endParaRPr lang="cs-CZ" sz="1200" b="0" i="0" kern="1200" dirty="0" smtClean="0">
              <a:solidFill>
                <a:schemeClr val="tx1"/>
              </a:solidFill>
              <a:effectLst/>
              <a:latin typeface="+mn-lt"/>
              <a:ea typeface="+mn-ea"/>
              <a:cs typeface="+mn-cs"/>
            </a:endParaRPr>
          </a:p>
          <a:p>
            <a:r>
              <a:rPr lang="en-GB" sz="1200" b="1" i="0" kern="1200" dirty="0" err="1" smtClean="0">
                <a:solidFill>
                  <a:schemeClr val="tx1"/>
                </a:solidFill>
                <a:effectLst/>
                <a:latin typeface="+mn-lt"/>
                <a:ea typeface="+mn-ea"/>
                <a:cs typeface="+mn-cs"/>
              </a:rPr>
              <a:t>Opsonizace</a:t>
            </a:r>
            <a:r>
              <a:rPr lang="en-GB" sz="1200" b="0" i="0" kern="1200" dirty="0" smtClean="0">
                <a:solidFill>
                  <a:schemeClr val="tx1"/>
                </a:solidFill>
                <a:effectLst/>
                <a:latin typeface="+mn-lt"/>
                <a:ea typeface="+mn-ea"/>
                <a:cs typeface="+mn-cs"/>
              </a:rPr>
              <a:t> </a:t>
            </a:r>
            <a:r>
              <a:rPr lang="en-GB" sz="1200" b="0" i="1" kern="1200" dirty="0" smtClean="0">
                <a:solidFill>
                  <a:schemeClr val="tx1"/>
                </a:solidFill>
                <a:effectLst/>
                <a:latin typeface="+mn-lt"/>
                <a:ea typeface="+mn-ea"/>
                <a:cs typeface="+mn-cs"/>
              </a:rPr>
              <a:t>(C3b)</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komplement</a:t>
            </a:r>
            <a:r>
              <a:rPr lang="en-GB" sz="1200" b="0" i="0" kern="1200" dirty="0" smtClean="0">
                <a:solidFill>
                  <a:schemeClr val="tx1"/>
                </a:solidFill>
                <a:effectLst/>
                <a:latin typeface="+mn-lt"/>
                <a:ea typeface="+mn-ea"/>
                <a:cs typeface="+mn-cs"/>
              </a:rPr>
              <a:t> se </a:t>
            </a:r>
            <a:r>
              <a:rPr lang="en-GB" sz="1200" b="0" i="0" kern="1200" dirty="0" err="1" smtClean="0">
                <a:solidFill>
                  <a:schemeClr val="tx1"/>
                </a:solidFill>
                <a:effectLst/>
                <a:latin typeface="+mn-lt"/>
                <a:ea typeface="+mn-ea"/>
                <a:cs typeface="+mn-cs"/>
              </a:rPr>
              <a:t>aktivuje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po</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vniknutí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bakterie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složka</a:t>
            </a:r>
            <a:r>
              <a:rPr lang="en-GB" sz="1200" b="0" i="0" kern="1200" dirty="0" smtClean="0">
                <a:solidFill>
                  <a:schemeClr val="tx1"/>
                </a:solidFill>
                <a:effectLst/>
                <a:latin typeface="+mn-lt"/>
                <a:ea typeface="+mn-ea"/>
                <a:cs typeface="+mn-cs"/>
              </a:rPr>
              <a:t> A se </a:t>
            </a:r>
            <a:r>
              <a:rPr lang="en-GB" sz="1200" b="0" i="0" kern="1200" dirty="0" err="1" smtClean="0">
                <a:solidFill>
                  <a:schemeClr val="tx1"/>
                </a:solidFill>
                <a:effectLst/>
                <a:latin typeface="+mn-lt"/>
                <a:ea typeface="+mn-ea"/>
                <a:cs typeface="+mn-cs"/>
              </a:rPr>
              <a:t>uvolní</a:t>
            </a:r>
            <a:r>
              <a:rPr lang="en-GB" sz="1200" b="0" i="0" kern="1200" dirty="0" smtClean="0">
                <a:solidFill>
                  <a:schemeClr val="tx1"/>
                </a:solidFill>
                <a:effectLst/>
                <a:latin typeface="+mn-lt"/>
                <a:ea typeface="+mn-ea"/>
                <a:cs typeface="+mn-cs"/>
              </a:rPr>
              <a:t>, B </a:t>
            </a:r>
            <a:r>
              <a:rPr lang="en-GB" sz="1200" b="0" i="0" kern="1200" dirty="0" err="1" smtClean="0">
                <a:solidFill>
                  <a:schemeClr val="tx1"/>
                </a:solidFill>
                <a:effectLst/>
                <a:latin typeface="+mn-lt"/>
                <a:ea typeface="+mn-ea"/>
                <a:cs typeface="+mn-cs"/>
              </a:rPr>
              <a:t>opsonizuje</a:t>
            </a:r>
            <a:r>
              <a:rPr lang="en-GB" sz="1200" b="0" i="0" kern="1200" dirty="0" smtClean="0">
                <a:solidFill>
                  <a:schemeClr val="tx1"/>
                </a:solidFill>
                <a:effectLst/>
                <a:latin typeface="+mn-lt"/>
                <a:ea typeface="+mn-ea"/>
                <a:cs typeface="+mn-cs"/>
              </a:rPr>
              <a:t>,</a:t>
            </a:r>
          </a:p>
          <a:p>
            <a:r>
              <a:rPr lang="en-GB" sz="1200" b="1" i="0" kern="1200" dirty="0" err="1" smtClean="0">
                <a:solidFill>
                  <a:schemeClr val="tx1"/>
                </a:solidFill>
                <a:effectLst/>
                <a:latin typeface="+mn-lt"/>
                <a:ea typeface="+mn-ea"/>
                <a:cs typeface="+mn-cs"/>
              </a:rPr>
              <a:t>chemotaxe</a:t>
            </a:r>
            <a:r>
              <a:rPr lang="en-GB" sz="1200" b="0" i="0" kern="1200" dirty="0" smtClean="0">
                <a:solidFill>
                  <a:schemeClr val="tx1"/>
                </a:solidFill>
                <a:effectLst/>
                <a:latin typeface="+mn-lt"/>
                <a:ea typeface="+mn-ea"/>
                <a:cs typeface="+mn-cs"/>
              </a:rPr>
              <a:t> </a:t>
            </a:r>
            <a:r>
              <a:rPr lang="en-GB" sz="1200" b="0" i="1" kern="1200" dirty="0" smtClean="0">
                <a:solidFill>
                  <a:schemeClr val="tx1"/>
                </a:solidFill>
                <a:effectLst/>
                <a:latin typeface="+mn-lt"/>
                <a:ea typeface="+mn-ea"/>
                <a:cs typeface="+mn-cs"/>
              </a:rPr>
              <a:t>(C3a, C5a)</a:t>
            </a:r>
            <a:r>
              <a:rPr lang="en-GB" sz="1200" b="0" i="0" kern="1200" dirty="0" smtClean="0">
                <a:solidFill>
                  <a:schemeClr val="tx1"/>
                </a:solidFill>
                <a:effectLst/>
                <a:latin typeface="+mn-lt"/>
                <a:ea typeface="+mn-ea"/>
                <a:cs typeface="+mn-cs"/>
              </a:rPr>
              <a:t>,</a:t>
            </a:r>
          </a:p>
          <a:p>
            <a:r>
              <a:rPr lang="en-GB" sz="1200" b="1" i="0" kern="1200" dirty="0" err="1" smtClean="0">
                <a:solidFill>
                  <a:schemeClr val="tx1"/>
                </a:solidFill>
                <a:effectLst/>
                <a:latin typeface="+mn-lt"/>
                <a:ea typeface="+mn-ea"/>
                <a:cs typeface="+mn-cs"/>
              </a:rPr>
              <a:t>prozánětlivé</a:t>
            </a:r>
            <a:r>
              <a:rPr lang="en-GB" sz="1200" b="1" i="0" kern="1200" dirty="0" smtClean="0">
                <a:solidFill>
                  <a:schemeClr val="tx1"/>
                </a:solidFill>
                <a:effectLst/>
                <a:latin typeface="+mn-lt"/>
                <a:ea typeface="+mn-ea"/>
                <a:cs typeface="+mn-cs"/>
              </a:rPr>
              <a:t> </a:t>
            </a:r>
            <a:r>
              <a:rPr lang="en-GB" sz="1200" b="1" i="0" kern="1200" dirty="0" err="1" smtClean="0">
                <a:solidFill>
                  <a:schemeClr val="tx1"/>
                </a:solidFill>
                <a:effectLst/>
                <a:latin typeface="+mn-lt"/>
                <a:ea typeface="+mn-ea"/>
                <a:cs typeface="+mn-cs"/>
              </a:rPr>
              <a:t>funkce</a:t>
            </a:r>
            <a:r>
              <a:rPr lang="en-GB" sz="1200" b="0" i="0" kern="1200" dirty="0" smtClean="0">
                <a:solidFill>
                  <a:schemeClr val="tx1"/>
                </a:solidFill>
                <a:effectLst/>
                <a:latin typeface="+mn-lt"/>
                <a:ea typeface="+mn-ea"/>
                <a:cs typeface="+mn-cs"/>
              </a:rPr>
              <a:t> </a:t>
            </a:r>
            <a:r>
              <a:rPr lang="en-GB" sz="1200" b="0" i="1" kern="1200" dirty="0" smtClean="0">
                <a:solidFill>
                  <a:schemeClr val="tx1"/>
                </a:solidFill>
                <a:effectLst/>
                <a:latin typeface="+mn-lt"/>
                <a:ea typeface="+mn-ea"/>
                <a:cs typeface="+mn-cs"/>
              </a:rPr>
              <a:t>(C3a, C5a)</a:t>
            </a:r>
            <a:r>
              <a:rPr lang="en-GB" sz="1200" b="0" i="0"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hlinkClick r:id="rId11" tooltip="Anafylatoxiny (stránka neexistuje)"/>
              </a:rPr>
              <a:t>anafylatoxiny</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mediátory</a:t>
            </a:r>
            <a:r>
              <a:rPr lang="en-GB" sz="1200" b="0" i="0"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hlinkClick r:id="rId12" tooltip="Zánět"/>
              </a:rPr>
              <a:t>zánětu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způsobují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vazodilataci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zvyšují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permeabilitu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cévních</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stěn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uvolňováním</a:t>
            </a:r>
            <a:r>
              <a:rPr lang="en-GB" sz="1200" b="0" i="0"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hlinkClick r:id="rId13" tooltip="Histamin"/>
              </a:rPr>
              <a:t>histaminu</a:t>
            </a:r>
            <a:r>
              <a:rPr lang="en-GB" sz="1200" b="0" i="0" kern="1200" dirty="0" smtClean="0">
                <a:solidFill>
                  <a:schemeClr val="tx1"/>
                </a:solidFill>
                <a:effectLst/>
                <a:latin typeface="+mn-lt"/>
                <a:ea typeface="+mn-ea"/>
                <a:cs typeface="+mn-cs"/>
              </a:rPr>
              <a:t>),</a:t>
            </a:r>
          </a:p>
          <a:p>
            <a:r>
              <a:rPr lang="en-GB" sz="1200" b="1" i="0" kern="1200" dirty="0" err="1" smtClean="0">
                <a:solidFill>
                  <a:schemeClr val="tx1"/>
                </a:solidFill>
                <a:effectLst/>
                <a:latin typeface="+mn-lt"/>
                <a:ea typeface="+mn-ea"/>
                <a:cs typeface="+mn-cs"/>
              </a:rPr>
              <a:t>osmotická</a:t>
            </a:r>
            <a:r>
              <a:rPr lang="en-GB" sz="1200" b="1" i="0" kern="1200" dirty="0" smtClean="0">
                <a:solidFill>
                  <a:schemeClr val="tx1"/>
                </a:solidFill>
                <a:effectLst/>
                <a:latin typeface="+mn-lt"/>
                <a:ea typeface="+mn-ea"/>
                <a:cs typeface="+mn-cs"/>
              </a:rPr>
              <a:t> </a:t>
            </a:r>
            <a:r>
              <a:rPr lang="en-GB" sz="1200" b="1" i="0" kern="1200" dirty="0" err="1" smtClean="0">
                <a:solidFill>
                  <a:schemeClr val="tx1"/>
                </a:solidFill>
                <a:effectLst/>
                <a:latin typeface="+mn-lt"/>
                <a:ea typeface="+mn-ea"/>
                <a:cs typeface="+mn-cs"/>
              </a:rPr>
              <a:t>lýza</a:t>
            </a:r>
            <a:r>
              <a:rPr lang="en-GB" sz="1200" b="0" i="0" kern="1200" dirty="0" smtClean="0">
                <a:solidFill>
                  <a:schemeClr val="tx1"/>
                </a:solidFill>
                <a:effectLst/>
                <a:latin typeface="+mn-lt"/>
                <a:ea typeface="+mn-ea"/>
                <a:cs typeface="+mn-cs"/>
              </a:rPr>
              <a:t> </a:t>
            </a:r>
            <a:r>
              <a:rPr lang="en-GB" sz="1200" b="0" i="1" kern="1200" dirty="0" smtClean="0">
                <a:solidFill>
                  <a:schemeClr val="tx1"/>
                </a:solidFill>
                <a:effectLst/>
                <a:latin typeface="+mn-lt"/>
                <a:ea typeface="+mn-ea"/>
                <a:cs typeface="+mn-cs"/>
              </a:rPr>
              <a:t>(C5b − C9)</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cytotoxické</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působení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membranolytického</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komplexu</a:t>
            </a:r>
            <a:r>
              <a:rPr lang="en-GB" sz="1200" b="0" i="0" kern="1200" dirty="0" smtClean="0">
                <a:solidFill>
                  <a:schemeClr val="tx1"/>
                </a:solidFill>
                <a:effectLst/>
                <a:latin typeface="+mn-lt"/>
                <a:ea typeface="+mn-ea"/>
                <a:cs typeface="+mn-cs"/>
              </a:rPr>
              <a:t>.</a:t>
            </a:r>
          </a:p>
          <a:p>
            <a:r>
              <a:rPr lang="en-GB" sz="1200" b="0" i="0" kern="1200" dirty="0" err="1" smtClean="0">
                <a:solidFill>
                  <a:schemeClr val="tx1"/>
                </a:solidFill>
                <a:effectLst/>
                <a:latin typeface="+mn-lt"/>
                <a:ea typeface="+mn-ea"/>
                <a:cs typeface="+mn-cs"/>
              </a:rPr>
              <a:t>Existují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specifické</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receptory</a:t>
            </a:r>
            <a:r>
              <a:rPr lang="en-GB" sz="1200" b="0" i="0" kern="1200" dirty="0" smtClean="0">
                <a:solidFill>
                  <a:schemeClr val="tx1"/>
                </a:solidFill>
                <a:effectLst/>
                <a:latin typeface="+mn-lt"/>
                <a:ea typeface="+mn-ea"/>
                <a:cs typeface="+mn-cs"/>
              </a:rPr>
              <a:t> pro </a:t>
            </a:r>
            <a:r>
              <a:rPr lang="en-GB" sz="1200" b="0" i="0" kern="1200" dirty="0" err="1" smtClean="0">
                <a:solidFill>
                  <a:schemeClr val="tx1"/>
                </a:solidFill>
                <a:effectLst/>
                <a:latin typeface="+mn-lt"/>
                <a:ea typeface="+mn-ea"/>
                <a:cs typeface="+mn-cs"/>
              </a:rPr>
              <a:t>aktivované</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složky</a:t>
            </a:r>
            <a:r>
              <a:rPr lang="en-GB" sz="1200" b="0" i="0" kern="1200" dirty="0" smtClean="0">
                <a:solidFill>
                  <a:schemeClr val="tx1"/>
                </a:solidFill>
                <a:effectLst/>
                <a:latin typeface="+mn-lt"/>
                <a:ea typeface="+mn-ea"/>
                <a:cs typeface="+mn-cs"/>
              </a:rPr>
              <a:t> C3, C5. </a:t>
            </a:r>
            <a:r>
              <a:rPr lang="en-GB" sz="1200" b="1" i="0" kern="1200" dirty="0" smtClean="0">
                <a:solidFill>
                  <a:schemeClr val="tx1"/>
                </a:solidFill>
                <a:effectLst/>
                <a:latin typeface="+mn-lt"/>
                <a:ea typeface="+mn-ea"/>
                <a:cs typeface="+mn-cs"/>
              </a:rPr>
              <a:t>CR1-receptor</a:t>
            </a:r>
            <a:r>
              <a:rPr lang="en-GB" sz="1200" b="0" i="0" kern="1200" dirty="0" smtClean="0">
                <a:solidFill>
                  <a:schemeClr val="tx1"/>
                </a:solidFill>
                <a:effectLst/>
                <a:latin typeface="+mn-lt"/>
                <a:ea typeface="+mn-ea"/>
                <a:cs typeface="+mn-cs"/>
              </a:rPr>
              <a:t> se </a:t>
            </a:r>
            <a:r>
              <a:rPr lang="en-GB" sz="1200" b="0" i="0" kern="1200" dirty="0" err="1" smtClean="0">
                <a:solidFill>
                  <a:schemeClr val="tx1"/>
                </a:solidFill>
                <a:effectLst/>
                <a:latin typeface="+mn-lt"/>
                <a:ea typeface="+mn-ea"/>
                <a:cs typeface="+mn-cs"/>
              </a:rPr>
              <a:t>vyskytuje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na</a:t>
            </a:r>
            <a:r>
              <a:rPr lang="en-GB" sz="1200" b="0" i="0"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hlinkClick r:id="rId14" tooltip="Erytrocyt"/>
              </a:rPr>
              <a:t>erytrocytech</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slouží</a:t>
            </a:r>
            <a:r>
              <a:rPr lang="en-GB" sz="1200" b="0" i="0" kern="1200" dirty="0" smtClean="0">
                <a:solidFill>
                  <a:schemeClr val="tx1"/>
                </a:solidFill>
                <a:effectLst/>
                <a:latin typeface="+mn-lt"/>
                <a:ea typeface="+mn-ea"/>
                <a:cs typeface="+mn-cs"/>
              </a:rPr>
              <a:t> pro transport </a:t>
            </a:r>
            <a:r>
              <a:rPr lang="en-GB" sz="1200" b="0" i="0" kern="1200" dirty="0" err="1" smtClean="0">
                <a:solidFill>
                  <a:schemeClr val="tx1"/>
                </a:solidFill>
                <a:effectLst/>
                <a:latin typeface="+mn-lt"/>
                <a:ea typeface="+mn-ea"/>
                <a:cs typeface="+mn-cs"/>
              </a:rPr>
              <a:t>imunokomplexu</a:t>
            </a:r>
            <a:r>
              <a:rPr lang="en-GB" sz="1200" b="0" i="0" kern="1200" dirty="0" smtClean="0">
                <a:solidFill>
                  <a:schemeClr val="tx1"/>
                </a:solidFill>
                <a:effectLst/>
                <a:latin typeface="+mn-lt"/>
                <a:ea typeface="+mn-ea"/>
                <a:cs typeface="+mn-cs"/>
              </a:rPr>
              <a:t> do </a:t>
            </a:r>
            <a:r>
              <a:rPr lang="en-GB" sz="1200" b="0" i="0" u="none" strike="noStrike" kern="1200" dirty="0" err="1" smtClean="0">
                <a:solidFill>
                  <a:schemeClr val="tx1"/>
                </a:solidFill>
                <a:effectLst/>
                <a:latin typeface="+mn-lt"/>
                <a:ea typeface="+mn-ea"/>
                <a:cs typeface="+mn-cs"/>
                <a:hlinkClick r:id="rId15" tooltip="Slezina"/>
              </a:rPr>
              <a:t>sleziny</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ze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tkání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Imunokomplex</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aktivuje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komplement</a:t>
            </a:r>
            <a:r>
              <a:rPr lang="en-GB" sz="1200" b="0" i="0" kern="1200" dirty="0" smtClean="0">
                <a:solidFill>
                  <a:schemeClr val="tx1"/>
                </a:solidFill>
                <a:effectLst/>
                <a:latin typeface="+mn-lt"/>
                <a:ea typeface="+mn-ea"/>
                <a:cs typeface="+mn-cs"/>
              </a:rPr>
              <a:t> a </a:t>
            </a:r>
            <a:r>
              <a:rPr lang="en-GB" sz="1200" b="0" i="0" kern="1200" dirty="0" err="1" smtClean="0">
                <a:solidFill>
                  <a:schemeClr val="tx1"/>
                </a:solidFill>
                <a:effectLst/>
                <a:latin typeface="+mn-lt"/>
                <a:ea typeface="+mn-ea"/>
                <a:cs typeface="+mn-cs"/>
              </a:rPr>
              <a:t>naváže</a:t>
            </a:r>
            <a:r>
              <a:rPr lang="en-GB" sz="1200" b="0" i="0" kern="1200" dirty="0" smtClean="0">
                <a:solidFill>
                  <a:schemeClr val="tx1"/>
                </a:solidFill>
                <a:effectLst/>
                <a:latin typeface="+mn-lt"/>
                <a:ea typeface="+mn-ea"/>
                <a:cs typeface="+mn-cs"/>
              </a:rPr>
              <a:t> se </a:t>
            </a:r>
            <a:r>
              <a:rPr lang="en-GB" sz="1200" b="0" i="0" kern="1200" dirty="0" err="1" smtClean="0">
                <a:solidFill>
                  <a:schemeClr val="tx1"/>
                </a:solidFill>
                <a:effectLst/>
                <a:latin typeface="+mn-lt"/>
                <a:ea typeface="+mn-ea"/>
                <a:cs typeface="+mn-cs"/>
              </a:rPr>
              <a:t>na</a:t>
            </a:r>
            <a:r>
              <a:rPr lang="en-GB" sz="1200" b="0" i="0" kern="1200" dirty="0" smtClean="0">
                <a:solidFill>
                  <a:schemeClr val="tx1"/>
                </a:solidFill>
                <a:effectLst/>
                <a:latin typeface="+mn-lt"/>
                <a:ea typeface="+mn-ea"/>
                <a:cs typeface="+mn-cs"/>
              </a:rPr>
              <a:t> receptor B </a:t>
            </a:r>
            <a:r>
              <a:rPr lang="en-GB" sz="1200" b="0" i="0" kern="1200" dirty="0" err="1" smtClean="0">
                <a:solidFill>
                  <a:schemeClr val="tx1"/>
                </a:solidFill>
                <a:effectLst/>
                <a:latin typeface="+mn-lt"/>
                <a:ea typeface="+mn-ea"/>
                <a:cs typeface="+mn-cs"/>
              </a:rPr>
              <a:t>složky</a:t>
            </a:r>
            <a:r>
              <a:rPr lang="en-GB" sz="1200" b="0" i="0" kern="1200" dirty="0" smtClean="0">
                <a:solidFill>
                  <a:schemeClr val="tx1"/>
                </a:solidFill>
                <a:effectLst/>
                <a:latin typeface="+mn-lt"/>
                <a:ea typeface="+mn-ea"/>
                <a:cs typeface="+mn-cs"/>
              </a:rPr>
              <a:t> a je </a:t>
            </a:r>
            <a:r>
              <a:rPr lang="en-GB" sz="1200" b="0" i="0" kern="1200" dirty="0" err="1" smtClean="0">
                <a:solidFill>
                  <a:schemeClr val="tx1"/>
                </a:solidFill>
                <a:effectLst/>
                <a:latin typeface="+mn-lt"/>
                <a:ea typeface="+mn-ea"/>
                <a:cs typeface="+mn-cs"/>
              </a:rPr>
              <a:t>pak</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slezině</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odstraněn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Při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poškození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této</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funkce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dochází</a:t>
            </a:r>
            <a:r>
              <a:rPr lang="en-GB" sz="1200" b="0" i="0" kern="1200" dirty="0" smtClean="0">
                <a:solidFill>
                  <a:schemeClr val="tx1"/>
                </a:solidFill>
                <a:effectLst/>
                <a:latin typeface="+mn-lt"/>
                <a:ea typeface="+mn-ea"/>
                <a:cs typeface="+mn-cs"/>
              </a:rPr>
              <a:t> k </a:t>
            </a:r>
            <a:r>
              <a:rPr lang="en-GB" sz="1200" b="1" i="0" kern="1200" dirty="0" err="1" smtClean="0">
                <a:solidFill>
                  <a:schemeClr val="tx1"/>
                </a:solidFill>
                <a:effectLst/>
                <a:latin typeface="+mn-lt"/>
                <a:ea typeface="+mn-ea"/>
                <a:cs typeface="+mn-cs"/>
              </a:rPr>
              <a:t>imunopatologickým</a:t>
            </a:r>
            <a:r>
              <a:rPr lang="en-GB" sz="1200" b="1" i="0" kern="1200" dirty="0" smtClean="0">
                <a:solidFill>
                  <a:schemeClr val="tx1"/>
                </a:solidFill>
                <a:effectLst/>
                <a:latin typeface="+mn-lt"/>
                <a:ea typeface="+mn-ea"/>
                <a:cs typeface="+mn-cs"/>
              </a:rPr>
              <a:t> </a:t>
            </a:r>
            <a:r>
              <a:rPr lang="en-GB" sz="1200" b="1" i="0" kern="1200" dirty="0" err="1" smtClean="0">
                <a:solidFill>
                  <a:schemeClr val="tx1"/>
                </a:solidFill>
                <a:effectLst/>
                <a:latin typeface="+mn-lt"/>
                <a:ea typeface="+mn-ea"/>
                <a:cs typeface="+mn-cs"/>
              </a:rPr>
              <a:t>stavům</a:t>
            </a:r>
            <a:r>
              <a:rPr lang="en-GB" sz="1200" b="0" i="0" kern="1200" dirty="0" smtClean="0">
                <a:solidFill>
                  <a:schemeClr val="tx1"/>
                </a:solidFill>
                <a:effectLst/>
                <a:latin typeface="+mn-lt"/>
                <a:ea typeface="+mn-ea"/>
                <a:cs typeface="+mn-cs"/>
              </a:rPr>
              <a:t>.</a:t>
            </a:r>
          </a:p>
          <a:p>
            <a:r>
              <a:rPr lang="en-GB" sz="1200" b="0" i="0" kern="1200" dirty="0" err="1" smtClean="0">
                <a:solidFill>
                  <a:schemeClr val="tx1"/>
                </a:solidFill>
                <a:effectLst/>
                <a:latin typeface="+mn-lt"/>
                <a:ea typeface="+mn-ea"/>
                <a:cs typeface="+mn-cs"/>
              </a:rPr>
              <a:t>Některé</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složky</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komplementového</a:t>
            </a:r>
            <a:r>
              <a:rPr lang="en-GB" sz="1200" b="0" i="0" kern="1200" dirty="0" smtClean="0">
                <a:solidFill>
                  <a:schemeClr val="tx1"/>
                </a:solidFill>
                <a:effectLst/>
                <a:latin typeface="+mn-lt"/>
                <a:ea typeface="+mn-ea"/>
                <a:cs typeface="+mn-cs"/>
              </a:rPr>
              <a:t> systému </a:t>
            </a:r>
            <a:r>
              <a:rPr lang="en-GB" sz="1200" b="0" i="0" kern="1200" dirty="0" err="1" smtClean="0">
                <a:solidFill>
                  <a:schemeClr val="tx1"/>
                </a:solidFill>
                <a:effectLst/>
                <a:latin typeface="+mn-lt"/>
                <a:ea typeface="+mn-ea"/>
                <a:cs typeface="+mn-cs"/>
              </a:rPr>
              <a:t>mají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význam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při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jiných</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dějích</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Imunokomplexy</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obsahující</a:t>
            </a:r>
            <a:r>
              <a:rPr lang="en-GB" sz="1200" b="0" i="0" kern="1200" dirty="0" smtClean="0">
                <a:solidFill>
                  <a:schemeClr val="tx1"/>
                </a:solidFill>
                <a:effectLst/>
                <a:latin typeface="+mn-lt"/>
                <a:ea typeface="+mn-ea"/>
                <a:cs typeface="+mn-cs"/>
              </a:rPr>
              <a:t> C3dg, </a:t>
            </a:r>
            <a:r>
              <a:rPr lang="en-GB" sz="1200" b="0" i="0" kern="1200" dirty="0" err="1" smtClean="0">
                <a:solidFill>
                  <a:schemeClr val="tx1"/>
                </a:solidFill>
                <a:effectLst/>
                <a:latin typeface="+mn-lt"/>
                <a:ea typeface="+mn-ea"/>
                <a:cs typeface="+mn-cs"/>
              </a:rPr>
              <a:t>stimulují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aktivaci</a:t>
            </a:r>
            <a:r>
              <a:rPr lang="en-GB" sz="1200" b="0" i="0"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hlinkClick r:id="rId16" tooltip="Lymfocyt"/>
              </a:rPr>
              <a:t>lymfocytů</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Imunokomplexy</a:t>
            </a:r>
            <a:r>
              <a:rPr lang="en-GB" sz="1200" b="0" i="0" kern="1200" dirty="0" smtClean="0">
                <a:solidFill>
                  <a:schemeClr val="tx1"/>
                </a:solidFill>
                <a:effectLst/>
                <a:latin typeface="+mn-lt"/>
                <a:ea typeface="+mn-ea"/>
                <a:cs typeface="+mn-cs"/>
              </a:rPr>
              <a:t> s </a:t>
            </a:r>
            <a:r>
              <a:rPr lang="en-GB" sz="1200" b="1" i="0" kern="1200" dirty="0" smtClean="0">
                <a:solidFill>
                  <a:schemeClr val="tx1"/>
                </a:solidFill>
                <a:effectLst/>
                <a:latin typeface="+mn-lt"/>
                <a:ea typeface="+mn-ea"/>
                <a:cs typeface="+mn-cs"/>
              </a:rPr>
              <a:t>C3b</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regulují</a:t>
            </a:r>
            <a:r>
              <a:rPr lang="en-GB" sz="1200" b="0" i="0" kern="1200" dirty="0" smtClean="0">
                <a:solidFill>
                  <a:schemeClr val="tx1"/>
                </a:solidFill>
                <a:effectLst/>
                <a:latin typeface="+mn-lt"/>
                <a:ea typeface="+mn-ea"/>
                <a:cs typeface="+mn-cs"/>
              </a:rPr>
              <a:t> transport </a:t>
            </a:r>
            <a:r>
              <a:rPr lang="en-GB" sz="1200" b="0" i="0" u="none" strike="noStrike" kern="1200" dirty="0" err="1" smtClean="0">
                <a:solidFill>
                  <a:schemeClr val="tx1"/>
                </a:solidFill>
                <a:effectLst/>
                <a:latin typeface="+mn-lt"/>
                <a:ea typeface="+mn-ea"/>
                <a:cs typeface="+mn-cs"/>
                <a:hlinkClick r:id="rId17" tooltip="Antigeny"/>
              </a:rPr>
              <a:t>antigenů</a:t>
            </a:r>
            <a:r>
              <a:rPr lang="en-GB" sz="1200" b="0" i="0" kern="1200" dirty="0" smtClean="0">
                <a:solidFill>
                  <a:schemeClr val="tx1"/>
                </a:solidFill>
                <a:effectLst/>
                <a:latin typeface="+mn-lt"/>
                <a:ea typeface="+mn-ea"/>
                <a:cs typeface="+mn-cs"/>
              </a:rPr>
              <a:t> do </a:t>
            </a:r>
            <a:r>
              <a:rPr lang="en-GB" sz="1200" b="0" i="0" kern="1200" dirty="0" err="1" smtClean="0">
                <a:solidFill>
                  <a:schemeClr val="tx1"/>
                </a:solidFill>
                <a:effectLst/>
                <a:latin typeface="+mn-lt"/>
                <a:ea typeface="+mn-ea"/>
                <a:cs typeface="+mn-cs"/>
              </a:rPr>
              <a:t>sleziny</a:t>
            </a:r>
            <a:r>
              <a:rPr lang="en-GB" sz="1200" b="0" i="0" kern="1200" dirty="0" smtClean="0">
                <a:solidFill>
                  <a:schemeClr val="tx1"/>
                </a:solidFill>
                <a:effectLst/>
                <a:latin typeface="+mn-lt"/>
                <a:ea typeface="+mn-ea"/>
                <a:cs typeface="+mn-cs"/>
              </a:rPr>
              <a:t> a </a:t>
            </a:r>
            <a:r>
              <a:rPr lang="en-GB" sz="1200" b="0" i="0" kern="1200" dirty="0" err="1" smtClean="0">
                <a:solidFill>
                  <a:schemeClr val="tx1"/>
                </a:solidFill>
                <a:effectLst/>
                <a:latin typeface="+mn-lt"/>
                <a:ea typeface="+mn-ea"/>
                <a:cs typeface="+mn-cs"/>
              </a:rPr>
              <a:t>uzlin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Některé</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komplementové</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receptory</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slouží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jako</a:t>
            </a:r>
            <a:r>
              <a:rPr lang="en-GB" sz="1200" b="0" i="0" kern="1200" dirty="0" smtClean="0">
                <a:solidFill>
                  <a:schemeClr val="tx1"/>
                </a:solidFill>
                <a:effectLst/>
                <a:latin typeface="+mn-lt"/>
                <a:ea typeface="+mn-ea"/>
                <a:cs typeface="+mn-cs"/>
              </a:rPr>
              <a:t> </a:t>
            </a:r>
            <a:r>
              <a:rPr lang="en-GB" sz="1200" b="1" i="0" kern="1200" dirty="0" err="1" smtClean="0">
                <a:solidFill>
                  <a:schemeClr val="tx1"/>
                </a:solidFill>
                <a:effectLst/>
                <a:latin typeface="+mn-lt"/>
                <a:ea typeface="+mn-ea"/>
                <a:cs typeface="+mn-cs"/>
              </a:rPr>
              <a:t>adhezivní</a:t>
            </a:r>
            <a:r>
              <a:rPr lang="en-GB" sz="1200" b="1" i="0" kern="1200" dirty="0" smtClean="0">
                <a:solidFill>
                  <a:schemeClr val="tx1"/>
                </a:solidFill>
                <a:effectLst/>
                <a:latin typeface="+mn-lt"/>
                <a:ea typeface="+mn-ea"/>
                <a:cs typeface="+mn-cs"/>
              </a:rPr>
              <a:t> </a:t>
            </a:r>
            <a:r>
              <a:rPr lang="en-GB" sz="1200" b="1" i="0" kern="1200" dirty="0" err="1" smtClean="0">
                <a:solidFill>
                  <a:schemeClr val="tx1"/>
                </a:solidFill>
                <a:effectLst/>
                <a:latin typeface="+mn-lt"/>
                <a:ea typeface="+mn-ea"/>
                <a:cs typeface="+mn-cs"/>
              </a:rPr>
              <a:t>molekuly</a:t>
            </a:r>
            <a:r>
              <a:rPr lang="en-GB" sz="1200" b="0" i="0" kern="1200" dirty="0" smtClean="0">
                <a:solidFill>
                  <a:schemeClr val="tx1"/>
                </a:solidFill>
                <a:effectLst/>
                <a:latin typeface="+mn-lt"/>
                <a:ea typeface="+mn-ea"/>
                <a:cs typeface="+mn-cs"/>
              </a:rPr>
              <a:t>.</a:t>
            </a:r>
          </a:p>
          <a:p>
            <a:r>
              <a:rPr lang="en-GB" sz="1200" b="0" i="0" kern="1200" dirty="0" err="1" smtClean="0">
                <a:solidFill>
                  <a:schemeClr val="tx1"/>
                </a:solidFill>
                <a:effectLst/>
                <a:latin typeface="+mn-lt"/>
                <a:ea typeface="+mn-ea"/>
                <a:cs typeface="+mn-cs"/>
              </a:rPr>
              <a:t>Inhibice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komplementu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inhibuje</a:t>
            </a:r>
            <a:r>
              <a:rPr lang="en-GB" sz="1200" b="0" i="0"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hlinkClick r:id="rId18" tooltip="Hemostáza"/>
              </a:rPr>
              <a:t>hemostázu</a:t>
            </a:r>
            <a:r>
              <a:rPr lang="en-GB" sz="1200" b="0" i="0" kern="1200" dirty="0" smtClean="0">
                <a:solidFill>
                  <a:schemeClr val="tx1"/>
                </a:solidFill>
                <a:effectLst/>
                <a:latin typeface="+mn-lt"/>
                <a:ea typeface="+mn-ea"/>
                <a:cs typeface="+mn-cs"/>
              </a:rPr>
              <a:t> × </a:t>
            </a:r>
            <a:r>
              <a:rPr lang="en-GB" sz="1200" b="0" i="0" kern="1200" dirty="0" err="1" smtClean="0">
                <a:solidFill>
                  <a:schemeClr val="tx1"/>
                </a:solidFill>
                <a:effectLst/>
                <a:latin typeface="+mn-lt"/>
                <a:ea typeface="+mn-ea"/>
                <a:cs typeface="+mn-cs"/>
              </a:rPr>
              <a:t>poranění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aktivuje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oba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systémy</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současně</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hemostáza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zabrání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vnikání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dalších</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částí</a:t>
            </a:r>
            <a:r>
              <a:rPr lang="en-GB" sz="1200" b="0" i="0" kern="1200" dirty="0" smtClean="0">
                <a:solidFill>
                  <a:schemeClr val="tx1"/>
                </a:solidFill>
                <a:effectLst/>
                <a:latin typeface="+mn-lt"/>
                <a:ea typeface="+mn-ea"/>
                <a:cs typeface="+mn-cs"/>
              </a:rPr>
              <a:t> do systému).</a:t>
            </a:r>
          </a:p>
          <a:p>
            <a:r>
              <a:rPr lang="en-GB" sz="1200" b="0" i="0" kern="1200" dirty="0" err="1" smtClean="0">
                <a:solidFill>
                  <a:schemeClr val="tx1"/>
                </a:solidFill>
                <a:effectLst/>
                <a:latin typeface="+mn-lt"/>
                <a:ea typeface="+mn-ea"/>
                <a:cs typeface="+mn-cs"/>
              </a:rPr>
              <a:t>Aktivace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komplementu</a:t>
            </a:r>
            <a:r>
              <a:rPr lang="en-GB" sz="1200" b="0" i="0" kern="1200" dirty="0" smtClean="0">
                <a:solidFill>
                  <a:schemeClr val="tx1"/>
                </a:solidFill>
                <a:effectLst/>
                <a:latin typeface="+mn-lt"/>
                <a:ea typeface="+mn-ea"/>
                <a:cs typeface="+mn-cs"/>
              </a:rPr>
              <a:t>[</a:t>
            </a:r>
            <a:r>
              <a:rPr lang="en-GB" sz="1200" b="0" i="0" u="none" strike="noStrike" kern="1200" dirty="0" err="1" smtClean="0">
                <a:solidFill>
                  <a:schemeClr val="tx1"/>
                </a:solidFill>
                <a:effectLst/>
                <a:latin typeface="+mn-lt"/>
                <a:ea typeface="+mn-ea"/>
                <a:cs typeface="+mn-cs"/>
                <a:hlinkClick r:id="rId19" tooltip="Editace části Aktivace komplementu"/>
              </a:rPr>
              <a:t>upravit</a:t>
            </a:r>
            <a:r>
              <a:rPr lang="en-GB" sz="1200" b="0" i="0" kern="1200" dirty="0" smtClean="0">
                <a:solidFill>
                  <a:schemeClr val="tx1"/>
                </a:solidFill>
                <a:effectLst/>
                <a:latin typeface="+mn-lt"/>
                <a:ea typeface="+mn-ea"/>
                <a:cs typeface="+mn-cs"/>
              </a:rPr>
              <a:t> | </a:t>
            </a:r>
            <a:r>
              <a:rPr lang="en-GB" sz="1200" b="0" i="0" u="none" strike="noStrike" kern="1200" dirty="0" err="1" smtClean="0">
                <a:solidFill>
                  <a:schemeClr val="tx1"/>
                </a:solidFill>
                <a:effectLst/>
                <a:latin typeface="+mn-lt"/>
                <a:ea typeface="+mn-ea"/>
                <a:cs typeface="+mn-cs"/>
                <a:hlinkClick r:id="rId20" tooltip="Editace části Aktivace komplementu"/>
              </a:rPr>
              <a:t>editovat</a:t>
            </a:r>
            <a:r>
              <a:rPr lang="en-GB" sz="1200" b="0" i="0" u="none" strike="noStrike" kern="1200" dirty="0" smtClean="0">
                <a:solidFill>
                  <a:schemeClr val="tx1"/>
                </a:solidFill>
                <a:effectLst/>
                <a:latin typeface="+mn-lt"/>
                <a:ea typeface="+mn-ea"/>
                <a:cs typeface="+mn-cs"/>
                <a:hlinkClick r:id="rId20" tooltip="Editace části Aktivace komplementu"/>
              </a:rPr>
              <a:t> </a:t>
            </a:r>
            <a:r>
              <a:rPr lang="en-GB" sz="1200" b="0" i="0" u="none" strike="noStrike" kern="1200" dirty="0" err="1" smtClean="0">
                <a:solidFill>
                  <a:schemeClr val="tx1"/>
                </a:solidFill>
                <a:effectLst/>
                <a:latin typeface="+mn-lt"/>
                <a:ea typeface="+mn-ea"/>
                <a:cs typeface="+mn-cs"/>
                <a:hlinkClick r:id="rId20" tooltip="Editace části Aktivace komplementu"/>
              </a:rPr>
              <a:t>zdroj</a:t>
            </a:r>
            <a:r>
              <a:rPr lang="en-GB" sz="1200" b="0" i="0" kern="1200" dirty="0" smtClean="0">
                <a:solidFill>
                  <a:schemeClr val="tx1"/>
                </a:solidFill>
                <a:effectLst/>
                <a:latin typeface="+mn-lt"/>
                <a:ea typeface="+mn-ea"/>
                <a:cs typeface="+mn-cs"/>
              </a:rPr>
              <a:t>]</a:t>
            </a:r>
          </a:p>
          <a:p>
            <a:r>
              <a:rPr lang="en-GB" sz="1200" b="0" i="0" kern="1200" dirty="0" err="1" smtClean="0">
                <a:solidFill>
                  <a:schemeClr val="tx1"/>
                </a:solidFill>
                <a:effectLst/>
                <a:latin typeface="+mn-lt"/>
                <a:ea typeface="+mn-ea"/>
                <a:cs typeface="+mn-cs"/>
              </a:rPr>
              <a:t>Rozeznáváme</a:t>
            </a:r>
            <a:r>
              <a:rPr lang="en-GB" sz="1200" b="0" i="0" kern="1200" dirty="0" smtClean="0">
                <a:solidFill>
                  <a:schemeClr val="tx1"/>
                </a:solidFill>
                <a:effectLst/>
                <a:latin typeface="+mn-lt"/>
                <a:ea typeface="+mn-ea"/>
                <a:cs typeface="+mn-cs"/>
              </a:rPr>
              <a:t> 3 </a:t>
            </a:r>
            <a:r>
              <a:rPr lang="en-GB" sz="1200" b="0" i="0" kern="1200" dirty="0" err="1" smtClean="0">
                <a:solidFill>
                  <a:schemeClr val="tx1"/>
                </a:solidFill>
                <a:effectLst/>
                <a:latin typeface="+mn-lt"/>
                <a:ea typeface="+mn-ea"/>
                <a:cs typeface="+mn-cs"/>
              </a:rPr>
              <a:t>způsoby</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aktivace</a:t>
            </a:r>
            <a:r>
              <a:rPr lang="en-GB" sz="1200" b="0" i="0" kern="1200" dirty="0" smtClean="0">
                <a:solidFill>
                  <a:schemeClr val="tx1"/>
                </a:solidFill>
                <a:effectLst/>
                <a:latin typeface="+mn-lt"/>
                <a:ea typeface="+mn-ea"/>
                <a:cs typeface="+mn-cs"/>
              </a:rPr>
              <a:t>:</a:t>
            </a:r>
          </a:p>
          <a:p>
            <a:r>
              <a:rPr lang="en-GB" sz="1200" b="1" i="0" u="none" strike="noStrike" kern="1200" dirty="0" err="1" smtClean="0">
                <a:solidFill>
                  <a:schemeClr val="tx1"/>
                </a:solidFill>
                <a:effectLst/>
                <a:latin typeface="+mn-lt"/>
                <a:ea typeface="+mn-ea"/>
                <a:cs typeface="+mn-cs"/>
                <a:hlinkClick r:id="rId21" tooltip="Alternativní cesta aktivace komplementu"/>
              </a:rPr>
              <a:t>alternativní</a:t>
            </a:r>
            <a:r>
              <a:rPr lang="en-GB" sz="1200" b="1" i="0" u="none" strike="noStrike" kern="1200" dirty="0" smtClean="0">
                <a:solidFill>
                  <a:schemeClr val="tx1"/>
                </a:solidFill>
                <a:effectLst/>
                <a:latin typeface="+mn-lt"/>
                <a:ea typeface="+mn-ea"/>
                <a:cs typeface="+mn-cs"/>
                <a:hlinkClick r:id="rId21" tooltip="Alternativní cesta aktivace komplementu"/>
              </a:rPr>
              <a:t> </a:t>
            </a:r>
            <a:r>
              <a:rPr lang="en-GB" sz="1200" b="1" i="0" u="none" strike="noStrike" kern="1200" dirty="0" err="1" smtClean="0">
                <a:solidFill>
                  <a:schemeClr val="tx1"/>
                </a:solidFill>
                <a:effectLst/>
                <a:latin typeface="+mn-lt"/>
                <a:ea typeface="+mn-ea"/>
                <a:cs typeface="+mn-cs"/>
                <a:hlinkClick r:id="rId21" tooltip="Alternativní cesta aktivace komplementu"/>
              </a:rPr>
              <a:t>cesta</a:t>
            </a:r>
            <a:r>
              <a:rPr lang="en-GB" sz="1200" b="0" i="0" kern="1200" dirty="0" smtClean="0">
                <a:solidFill>
                  <a:schemeClr val="tx1"/>
                </a:solidFill>
                <a:effectLst/>
                <a:latin typeface="+mn-lt"/>
                <a:ea typeface="+mn-ea"/>
                <a:cs typeface="+mn-cs"/>
              </a:rPr>
              <a:t>,</a:t>
            </a:r>
          </a:p>
          <a:p>
            <a:r>
              <a:rPr lang="en-GB" sz="1200" b="1" i="0" u="none" strike="noStrike" kern="1200" dirty="0" err="1" smtClean="0">
                <a:solidFill>
                  <a:schemeClr val="tx1"/>
                </a:solidFill>
                <a:effectLst/>
                <a:latin typeface="+mn-lt"/>
                <a:ea typeface="+mn-ea"/>
                <a:cs typeface="+mn-cs"/>
                <a:hlinkClick r:id="rId22" tooltip="Lektinová cesta aktivace komplementu"/>
              </a:rPr>
              <a:t>lektinová</a:t>
            </a:r>
            <a:r>
              <a:rPr lang="en-GB" sz="1200" b="1" i="0" u="none" strike="noStrike" kern="1200" dirty="0" smtClean="0">
                <a:solidFill>
                  <a:schemeClr val="tx1"/>
                </a:solidFill>
                <a:effectLst/>
                <a:latin typeface="+mn-lt"/>
                <a:ea typeface="+mn-ea"/>
                <a:cs typeface="+mn-cs"/>
                <a:hlinkClick r:id="rId22" tooltip="Lektinová cesta aktivace komplementu"/>
              </a:rPr>
              <a:t> </a:t>
            </a:r>
            <a:r>
              <a:rPr lang="en-GB" sz="1200" b="1" i="0" u="none" strike="noStrike" kern="1200" dirty="0" err="1" smtClean="0">
                <a:solidFill>
                  <a:schemeClr val="tx1"/>
                </a:solidFill>
                <a:effectLst/>
                <a:latin typeface="+mn-lt"/>
                <a:ea typeface="+mn-ea"/>
                <a:cs typeface="+mn-cs"/>
                <a:hlinkClick r:id="rId22" tooltip="Lektinová cesta aktivace komplementu"/>
              </a:rPr>
              <a:t>cesta</a:t>
            </a:r>
            <a:r>
              <a:rPr lang="en-GB" sz="1200" b="0" i="0" kern="1200" dirty="0" smtClean="0">
                <a:solidFill>
                  <a:schemeClr val="tx1"/>
                </a:solidFill>
                <a:effectLst/>
                <a:latin typeface="+mn-lt"/>
                <a:ea typeface="+mn-ea"/>
                <a:cs typeface="+mn-cs"/>
              </a:rPr>
              <a:t>,</a:t>
            </a:r>
          </a:p>
          <a:p>
            <a:r>
              <a:rPr lang="en-GB" sz="1200" b="1" i="0" u="none" strike="noStrike" kern="1200" dirty="0" err="1" smtClean="0">
                <a:solidFill>
                  <a:schemeClr val="tx1"/>
                </a:solidFill>
                <a:effectLst/>
                <a:latin typeface="+mn-lt"/>
                <a:ea typeface="+mn-ea"/>
                <a:cs typeface="+mn-cs"/>
                <a:hlinkClick r:id="rId23" tooltip="Klasická cesta aktivace komplementu"/>
              </a:rPr>
              <a:t>klasická</a:t>
            </a:r>
            <a:r>
              <a:rPr lang="en-GB" sz="1200" b="1" i="0" u="none" strike="noStrike" kern="1200" dirty="0" smtClean="0">
                <a:solidFill>
                  <a:schemeClr val="tx1"/>
                </a:solidFill>
                <a:effectLst/>
                <a:latin typeface="+mn-lt"/>
                <a:ea typeface="+mn-ea"/>
                <a:cs typeface="+mn-cs"/>
                <a:hlinkClick r:id="rId23" tooltip="Klasická cesta aktivace komplementu"/>
              </a:rPr>
              <a:t> </a:t>
            </a:r>
            <a:r>
              <a:rPr lang="en-GB" sz="1200" b="1" i="0" u="none" strike="noStrike" kern="1200" dirty="0" err="1" smtClean="0">
                <a:solidFill>
                  <a:schemeClr val="tx1"/>
                </a:solidFill>
                <a:effectLst/>
                <a:latin typeface="+mn-lt"/>
                <a:ea typeface="+mn-ea"/>
                <a:cs typeface="+mn-cs"/>
                <a:hlinkClick r:id="rId23" tooltip="Klasická cesta aktivace komplementu"/>
              </a:rPr>
              <a:t>cesta</a:t>
            </a:r>
            <a:r>
              <a:rPr lang="en-GB" sz="1200" b="0" i="0" kern="1200" dirty="0" smtClean="0">
                <a:solidFill>
                  <a:schemeClr val="tx1"/>
                </a:solidFill>
                <a:effectLst/>
                <a:latin typeface="+mn-lt"/>
                <a:ea typeface="+mn-ea"/>
                <a:cs typeface="+mn-cs"/>
              </a:rPr>
              <a:t>.</a:t>
            </a:r>
          </a:p>
          <a:p>
            <a:r>
              <a:rPr lang="en-GB" sz="1200" b="0" i="0" kern="1200" dirty="0" err="1" smtClean="0">
                <a:solidFill>
                  <a:schemeClr val="tx1"/>
                </a:solidFill>
                <a:effectLst/>
                <a:latin typeface="+mn-lt"/>
                <a:ea typeface="+mn-ea"/>
                <a:cs typeface="+mn-cs"/>
              </a:rPr>
              <a:t>Lektinová</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cesta</a:t>
            </a:r>
            <a:r>
              <a:rPr lang="en-GB" sz="1200" b="0" i="0" kern="1200" dirty="0" smtClean="0">
                <a:solidFill>
                  <a:schemeClr val="tx1"/>
                </a:solidFill>
                <a:effectLst/>
                <a:latin typeface="+mn-lt"/>
                <a:ea typeface="+mn-ea"/>
                <a:cs typeface="+mn-cs"/>
              </a:rPr>
              <a:t> je </a:t>
            </a:r>
            <a:r>
              <a:rPr lang="en-GB" sz="1200" b="0" i="0" kern="1200" dirty="0" err="1" smtClean="0">
                <a:solidFill>
                  <a:schemeClr val="tx1"/>
                </a:solidFill>
                <a:effectLst/>
                <a:latin typeface="+mn-lt"/>
                <a:ea typeface="+mn-ea"/>
                <a:cs typeface="+mn-cs"/>
              </a:rPr>
              <a:t>variantou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klasické</a:t>
            </a:r>
            <a:r>
              <a:rPr lang="en-GB" sz="1200" b="0" i="0" kern="1200" dirty="0" smtClean="0">
                <a:solidFill>
                  <a:schemeClr val="tx1"/>
                </a:solidFill>
                <a:effectLst/>
                <a:latin typeface="+mn-lt"/>
                <a:ea typeface="+mn-ea"/>
                <a:cs typeface="+mn-cs"/>
              </a:rPr>
              <a:t>.</a:t>
            </a:r>
            <a:endParaRPr lang="cs-CZ" sz="1200" b="0" i="0" kern="1200" dirty="0" smtClean="0">
              <a:solidFill>
                <a:schemeClr val="tx1"/>
              </a:solidFill>
              <a:effectLst/>
              <a:latin typeface="+mn-lt"/>
              <a:ea typeface="+mn-ea"/>
              <a:cs typeface="+mn-cs"/>
            </a:endParaRPr>
          </a:p>
          <a:p>
            <a:endParaRPr lang="en-GB" dirty="0"/>
          </a:p>
        </p:txBody>
      </p:sp>
      <p:sp>
        <p:nvSpPr>
          <p:cNvPr id="4" name="Zástupný symbol pro číslo snímku 3"/>
          <p:cNvSpPr>
            <a:spLocks noGrp="1"/>
          </p:cNvSpPr>
          <p:nvPr>
            <p:ph type="sldNum" sz="quarter" idx="10"/>
          </p:nvPr>
        </p:nvSpPr>
        <p:spPr/>
        <p:txBody>
          <a:bodyPr/>
          <a:lstStyle/>
          <a:p>
            <a:fld id="{85A17639-A365-4A5A-A31C-FD5185A9B2B1}" type="slidenum">
              <a:rPr lang="en-GB" smtClean="0"/>
              <a:t>15</a:t>
            </a:fld>
            <a:endParaRPr lang="en-GB"/>
          </a:p>
        </p:txBody>
      </p:sp>
    </p:spTree>
    <p:extLst>
      <p:ext uri="{BB962C8B-B14F-4D97-AF65-F5344CB8AC3E}">
        <p14:creationId xmlns:p14="http://schemas.microsoft.com/office/powerpoint/2010/main" val="4103070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marginace</a:t>
            </a:r>
            <a:endParaRPr lang="cs-CZ" dirty="0" smtClean="0"/>
          </a:p>
          <a:p>
            <a:endParaRPr lang="cs-CZ" dirty="0" smtClean="0"/>
          </a:p>
          <a:p>
            <a:r>
              <a:rPr lang="en-GB" dirty="0" err="1" smtClean="0"/>
              <a:t>Endotel</a:t>
            </a:r>
            <a:r>
              <a:rPr lang="en-GB" dirty="0" smtClean="0"/>
              <a:t> (endothelium) je </a:t>
            </a:r>
            <a:r>
              <a:rPr lang="en-GB" dirty="0" err="1" smtClean="0"/>
              <a:t>jednovrstevný</a:t>
            </a:r>
            <a:r>
              <a:rPr lang="en-GB" dirty="0" smtClean="0"/>
              <a:t> </a:t>
            </a:r>
            <a:r>
              <a:rPr lang="en-GB" dirty="0" err="1" smtClean="0"/>
              <a:t>epitel</a:t>
            </a:r>
            <a:r>
              <a:rPr lang="en-GB" dirty="0" smtClean="0"/>
              <a:t> (</a:t>
            </a:r>
            <a:r>
              <a:rPr lang="en-GB" dirty="0" err="1" smtClean="0"/>
              <a:t>vrstva</a:t>
            </a:r>
            <a:r>
              <a:rPr lang="en-GB" dirty="0" smtClean="0"/>
              <a:t> </a:t>
            </a:r>
            <a:r>
              <a:rPr lang="en-GB" dirty="0" err="1" smtClean="0"/>
              <a:t>buněk</a:t>
            </a:r>
            <a:r>
              <a:rPr lang="en-GB" dirty="0" smtClean="0"/>
              <a:t>) </a:t>
            </a:r>
            <a:r>
              <a:rPr lang="en-GB" dirty="0" err="1" smtClean="0"/>
              <a:t>vystýlající</a:t>
            </a:r>
            <a:r>
              <a:rPr lang="en-GB" dirty="0" smtClean="0"/>
              <a:t> </a:t>
            </a:r>
            <a:r>
              <a:rPr lang="en-GB" dirty="0" err="1" smtClean="0"/>
              <a:t>vnitřní</a:t>
            </a:r>
            <a:r>
              <a:rPr lang="en-GB" dirty="0" smtClean="0"/>
              <a:t> </a:t>
            </a:r>
            <a:r>
              <a:rPr lang="en-GB" dirty="0" err="1" smtClean="0"/>
              <a:t>povrch</a:t>
            </a:r>
            <a:r>
              <a:rPr lang="en-GB" dirty="0" smtClean="0"/>
              <a:t> </a:t>
            </a:r>
            <a:r>
              <a:rPr lang="en-GB" dirty="0" err="1" smtClean="0"/>
              <a:t>krevních</a:t>
            </a:r>
            <a:r>
              <a:rPr lang="en-GB" dirty="0" smtClean="0"/>
              <a:t> </a:t>
            </a:r>
            <a:r>
              <a:rPr lang="en-GB" dirty="0" err="1" smtClean="0"/>
              <a:t>i</a:t>
            </a:r>
            <a:r>
              <a:rPr lang="en-GB" dirty="0" smtClean="0"/>
              <a:t> </a:t>
            </a:r>
            <a:r>
              <a:rPr lang="en-GB" dirty="0" err="1" smtClean="0"/>
              <a:t>lymfatických</a:t>
            </a:r>
            <a:r>
              <a:rPr lang="en-GB" dirty="0" smtClean="0"/>
              <a:t> </a:t>
            </a:r>
            <a:r>
              <a:rPr lang="en-GB" dirty="0" err="1" smtClean="0"/>
              <a:t>cév</a:t>
            </a:r>
            <a:r>
              <a:rPr lang="en-GB" dirty="0" smtClean="0"/>
              <a:t> a </a:t>
            </a:r>
            <a:r>
              <a:rPr lang="en-GB" dirty="0" err="1" smtClean="0"/>
              <a:t>srdce</a:t>
            </a:r>
            <a:r>
              <a:rPr lang="en-GB" dirty="0" smtClean="0"/>
              <a:t>. Je </a:t>
            </a:r>
            <a:r>
              <a:rPr lang="en-GB" dirty="0" err="1" smtClean="0"/>
              <a:t>tvořen</a:t>
            </a:r>
            <a:r>
              <a:rPr lang="en-GB" dirty="0" smtClean="0"/>
              <a:t> </a:t>
            </a:r>
            <a:r>
              <a:rPr lang="en-GB" dirty="0" err="1" smtClean="0"/>
              <a:t>plochými</a:t>
            </a:r>
            <a:r>
              <a:rPr lang="en-GB" dirty="0" smtClean="0"/>
              <a:t>, </a:t>
            </a:r>
            <a:r>
              <a:rPr lang="en-GB" dirty="0" err="1" smtClean="0"/>
              <a:t>vzájemně</a:t>
            </a:r>
            <a:r>
              <a:rPr lang="en-GB" dirty="0" smtClean="0"/>
              <a:t> </a:t>
            </a:r>
            <a:r>
              <a:rPr lang="en-GB" dirty="0" err="1" smtClean="0"/>
              <a:t>pevně</a:t>
            </a:r>
            <a:r>
              <a:rPr lang="en-GB" dirty="0" smtClean="0"/>
              <a:t> </a:t>
            </a:r>
            <a:r>
              <a:rPr lang="en-GB" dirty="0" err="1" smtClean="0"/>
              <a:t>propojenými</a:t>
            </a:r>
            <a:r>
              <a:rPr lang="en-GB" dirty="0" smtClean="0"/>
              <a:t> </a:t>
            </a:r>
            <a:r>
              <a:rPr lang="en-GB" dirty="0" err="1" smtClean="0"/>
              <a:t>buňkami</a:t>
            </a:r>
            <a:r>
              <a:rPr lang="en-GB" dirty="0" smtClean="0"/>
              <a:t>.[1] </a:t>
            </a:r>
            <a:r>
              <a:rPr lang="en-GB" dirty="0" err="1" smtClean="0"/>
              <a:t>Obvykle</a:t>
            </a:r>
            <a:r>
              <a:rPr lang="en-GB" dirty="0" smtClean="0"/>
              <a:t> je to </a:t>
            </a:r>
            <a:r>
              <a:rPr lang="en-GB" dirty="0" err="1" smtClean="0"/>
              <a:t>dlaždicový</a:t>
            </a:r>
            <a:r>
              <a:rPr lang="en-GB" dirty="0" smtClean="0"/>
              <a:t> </a:t>
            </a:r>
            <a:r>
              <a:rPr lang="en-GB" dirty="0" err="1" smtClean="0"/>
              <a:t>epitel</a:t>
            </a:r>
            <a:r>
              <a:rPr lang="en-GB" dirty="0" smtClean="0"/>
              <a:t>, </a:t>
            </a:r>
            <a:r>
              <a:rPr lang="en-GB" dirty="0" err="1" smtClean="0"/>
              <a:t>existují</a:t>
            </a:r>
            <a:r>
              <a:rPr lang="en-GB" dirty="0" smtClean="0"/>
              <a:t> </a:t>
            </a:r>
            <a:r>
              <a:rPr lang="en-GB" dirty="0" err="1" smtClean="0"/>
              <a:t>však</a:t>
            </a:r>
            <a:r>
              <a:rPr lang="en-GB" dirty="0" smtClean="0"/>
              <a:t> </a:t>
            </a:r>
            <a:r>
              <a:rPr lang="en-GB" dirty="0" err="1" smtClean="0"/>
              <a:t>i</a:t>
            </a:r>
            <a:r>
              <a:rPr lang="en-GB" dirty="0" smtClean="0"/>
              <a:t> </a:t>
            </a:r>
            <a:r>
              <a:rPr lang="en-GB" dirty="0" err="1" smtClean="0"/>
              <a:t>endotely</a:t>
            </a:r>
            <a:r>
              <a:rPr lang="en-GB" dirty="0" smtClean="0"/>
              <a:t> s </a:t>
            </a:r>
            <a:r>
              <a:rPr lang="en-GB" dirty="0" err="1" smtClean="0"/>
              <a:t>krychlovými</a:t>
            </a:r>
            <a:r>
              <a:rPr lang="en-GB" dirty="0" smtClean="0"/>
              <a:t> </a:t>
            </a:r>
            <a:r>
              <a:rPr lang="en-GB" dirty="0" err="1" smtClean="0"/>
              <a:t>buňkami</a:t>
            </a:r>
            <a:r>
              <a:rPr lang="en-GB" dirty="0" smtClean="0"/>
              <a:t>. Od </a:t>
            </a:r>
            <a:r>
              <a:rPr lang="en-GB" dirty="0" err="1" smtClean="0"/>
              <a:t>typických</a:t>
            </a:r>
            <a:r>
              <a:rPr lang="en-GB" dirty="0" smtClean="0"/>
              <a:t> </a:t>
            </a:r>
            <a:r>
              <a:rPr lang="en-GB" dirty="0" err="1" smtClean="0"/>
              <a:t>epitelů</a:t>
            </a:r>
            <a:r>
              <a:rPr lang="en-GB" dirty="0" smtClean="0"/>
              <a:t> se </a:t>
            </a:r>
            <a:r>
              <a:rPr lang="en-GB" dirty="0" err="1" smtClean="0"/>
              <a:t>liší</a:t>
            </a:r>
            <a:r>
              <a:rPr lang="en-GB" dirty="0" smtClean="0"/>
              <a:t> </a:t>
            </a:r>
            <a:r>
              <a:rPr lang="en-GB" dirty="0" err="1" smtClean="0"/>
              <a:t>tím</a:t>
            </a:r>
            <a:r>
              <a:rPr lang="en-GB" dirty="0" smtClean="0"/>
              <a:t>, </a:t>
            </a:r>
            <a:r>
              <a:rPr lang="en-GB" dirty="0" err="1" smtClean="0"/>
              <a:t>že</a:t>
            </a:r>
            <a:r>
              <a:rPr lang="en-GB" dirty="0" smtClean="0"/>
              <a:t> je </a:t>
            </a:r>
            <a:r>
              <a:rPr lang="en-GB" dirty="0" err="1" smtClean="0"/>
              <a:t>mezodermálního</a:t>
            </a:r>
            <a:r>
              <a:rPr lang="en-GB" dirty="0" smtClean="0"/>
              <a:t> </a:t>
            </a:r>
            <a:r>
              <a:rPr lang="en-GB" dirty="0" err="1" smtClean="0"/>
              <a:t>původu</a:t>
            </a:r>
            <a:r>
              <a:rPr lang="en-GB" dirty="0" smtClean="0"/>
              <a:t>, a </a:t>
            </a:r>
            <a:r>
              <a:rPr lang="en-GB" dirty="0" err="1" smtClean="0"/>
              <a:t>také</a:t>
            </a:r>
            <a:r>
              <a:rPr lang="en-GB" dirty="0" smtClean="0"/>
              <a:t> </a:t>
            </a:r>
            <a:r>
              <a:rPr lang="en-GB" dirty="0" err="1" smtClean="0"/>
              <a:t>tím</a:t>
            </a:r>
            <a:r>
              <a:rPr lang="en-GB" dirty="0" smtClean="0"/>
              <a:t>, </a:t>
            </a:r>
            <a:r>
              <a:rPr lang="en-GB" dirty="0" err="1" smtClean="0"/>
              <a:t>že</a:t>
            </a:r>
            <a:r>
              <a:rPr lang="en-GB" dirty="0" smtClean="0"/>
              <a:t> </a:t>
            </a:r>
            <a:r>
              <a:rPr lang="en-GB" dirty="0" err="1" smtClean="0"/>
              <a:t>má</a:t>
            </a:r>
            <a:r>
              <a:rPr lang="en-GB" dirty="0" smtClean="0"/>
              <a:t> </a:t>
            </a:r>
            <a:r>
              <a:rPr lang="en-GB" dirty="0" err="1" smtClean="0"/>
              <a:t>obvykle</a:t>
            </a:r>
            <a:r>
              <a:rPr lang="en-GB" dirty="0" smtClean="0"/>
              <a:t> </a:t>
            </a:r>
            <a:r>
              <a:rPr lang="en-GB" dirty="0" err="1" smtClean="0"/>
              <a:t>vimentinová</a:t>
            </a:r>
            <a:r>
              <a:rPr lang="en-GB" dirty="0" smtClean="0"/>
              <a:t> </a:t>
            </a:r>
            <a:r>
              <a:rPr lang="en-GB" dirty="0" err="1" smtClean="0"/>
              <a:t>filamenta</a:t>
            </a:r>
            <a:r>
              <a:rPr lang="en-GB" dirty="0" smtClean="0"/>
              <a:t>.[2]</a:t>
            </a:r>
          </a:p>
          <a:p>
            <a:endParaRPr lang="en-GB" dirty="0" smtClean="0"/>
          </a:p>
          <a:p>
            <a:endParaRPr lang="en-GB" dirty="0"/>
          </a:p>
        </p:txBody>
      </p:sp>
      <p:sp>
        <p:nvSpPr>
          <p:cNvPr id="4" name="Zástupný symbol pro číslo snímku 3"/>
          <p:cNvSpPr>
            <a:spLocks noGrp="1"/>
          </p:cNvSpPr>
          <p:nvPr>
            <p:ph type="sldNum" sz="quarter" idx="10"/>
          </p:nvPr>
        </p:nvSpPr>
        <p:spPr/>
        <p:txBody>
          <a:bodyPr/>
          <a:lstStyle/>
          <a:p>
            <a:fld id="{85A17639-A365-4A5A-A31C-FD5185A9B2B1}" type="slidenum">
              <a:rPr lang="en-GB" smtClean="0"/>
              <a:t>16</a:t>
            </a:fld>
            <a:endParaRPr lang="en-GB"/>
          </a:p>
        </p:txBody>
      </p:sp>
    </p:spTree>
    <p:extLst>
      <p:ext uri="{BB962C8B-B14F-4D97-AF65-F5344CB8AC3E}">
        <p14:creationId xmlns:p14="http://schemas.microsoft.com/office/powerpoint/2010/main" val="33907007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Souhra endotelu a leukocytů</a:t>
            </a:r>
            <a:r>
              <a:rPr lang="cs-CZ" baseline="0" dirty="0" smtClean="0"/>
              <a:t> je </a:t>
            </a:r>
            <a:r>
              <a:rPr lang="cs-CZ" baseline="0" dirty="0" err="1" smtClean="0"/>
              <a:t>gró</a:t>
            </a:r>
            <a:r>
              <a:rPr lang="cs-CZ" baseline="0" dirty="0" smtClean="0"/>
              <a:t> všeho</a:t>
            </a:r>
            <a:endParaRPr lang="en-GB" dirty="0"/>
          </a:p>
        </p:txBody>
      </p:sp>
      <p:sp>
        <p:nvSpPr>
          <p:cNvPr id="4" name="Zástupný symbol pro číslo snímku 3"/>
          <p:cNvSpPr>
            <a:spLocks noGrp="1"/>
          </p:cNvSpPr>
          <p:nvPr>
            <p:ph type="sldNum" sz="quarter" idx="10"/>
          </p:nvPr>
        </p:nvSpPr>
        <p:spPr/>
        <p:txBody>
          <a:bodyPr/>
          <a:lstStyle/>
          <a:p>
            <a:fld id="{85A17639-A365-4A5A-A31C-FD5185A9B2B1}" type="slidenum">
              <a:rPr lang="en-GB" smtClean="0"/>
              <a:t>17</a:t>
            </a:fld>
            <a:endParaRPr lang="en-GB"/>
          </a:p>
        </p:txBody>
      </p:sp>
    </p:spTree>
    <p:extLst>
      <p:ext uri="{BB962C8B-B14F-4D97-AF65-F5344CB8AC3E}">
        <p14:creationId xmlns:p14="http://schemas.microsoft.com/office/powerpoint/2010/main" val="784295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err="1" smtClean="0"/>
              <a:t>Účinek</a:t>
            </a:r>
            <a:r>
              <a:rPr lang="en-GB" dirty="0" smtClean="0"/>
              <a:t> NO· v </a:t>
            </a:r>
            <a:r>
              <a:rPr lang="en-GB" dirty="0" err="1" smtClean="0"/>
              <a:t>daném</a:t>
            </a:r>
            <a:r>
              <a:rPr lang="en-GB" dirty="0" smtClean="0"/>
              <a:t> </a:t>
            </a:r>
            <a:r>
              <a:rPr lang="en-GB" dirty="0" err="1" smtClean="0"/>
              <a:t>biologickém</a:t>
            </a:r>
            <a:r>
              <a:rPr lang="en-GB" dirty="0" smtClean="0"/>
              <a:t> systému </a:t>
            </a:r>
            <a:r>
              <a:rPr lang="en-GB" dirty="0" err="1" smtClean="0"/>
              <a:t>závisí</a:t>
            </a:r>
            <a:r>
              <a:rPr lang="en-GB" dirty="0" smtClean="0"/>
              <a:t> </a:t>
            </a:r>
            <a:r>
              <a:rPr lang="en-GB" dirty="0" err="1" smtClean="0"/>
              <a:t>na</a:t>
            </a:r>
            <a:r>
              <a:rPr lang="en-GB" dirty="0" smtClean="0"/>
              <a:t> </a:t>
            </a:r>
            <a:r>
              <a:rPr lang="en-GB" dirty="0" err="1" smtClean="0"/>
              <a:t>jeho</a:t>
            </a:r>
            <a:r>
              <a:rPr lang="en-GB" dirty="0" smtClean="0"/>
              <a:t> </a:t>
            </a:r>
            <a:r>
              <a:rPr lang="en-GB" dirty="0" err="1" smtClean="0"/>
              <a:t>koncentraci</a:t>
            </a:r>
            <a:r>
              <a:rPr lang="en-GB" dirty="0" smtClean="0"/>
              <a:t>, </a:t>
            </a:r>
            <a:r>
              <a:rPr lang="en-GB" dirty="0" err="1" smtClean="0"/>
              <a:t>difuzibilitě</a:t>
            </a:r>
            <a:r>
              <a:rPr lang="en-GB" dirty="0" smtClean="0"/>
              <a:t> a </a:t>
            </a:r>
            <a:r>
              <a:rPr lang="en-GB" dirty="0" err="1" smtClean="0"/>
              <a:t>koncentraci</a:t>
            </a:r>
            <a:r>
              <a:rPr lang="en-GB" dirty="0" smtClean="0"/>
              <a:t> </a:t>
            </a:r>
            <a:r>
              <a:rPr lang="en-GB" dirty="0" err="1" smtClean="0"/>
              <a:t>dalších</a:t>
            </a:r>
            <a:r>
              <a:rPr lang="en-GB" dirty="0" smtClean="0"/>
              <a:t> </a:t>
            </a:r>
            <a:r>
              <a:rPr lang="en-GB" dirty="0" err="1" smtClean="0"/>
              <a:t>bioreaktantů</a:t>
            </a:r>
            <a:r>
              <a:rPr lang="en-GB" dirty="0" smtClean="0"/>
              <a:t> (</a:t>
            </a:r>
            <a:r>
              <a:rPr lang="en-GB" dirty="0" err="1" smtClean="0"/>
              <a:t>superoxiddismutáza</a:t>
            </a:r>
            <a:r>
              <a:rPr lang="en-GB" dirty="0" smtClean="0"/>
              <a:t>, </a:t>
            </a:r>
            <a:r>
              <a:rPr lang="en-GB" dirty="0" err="1" smtClean="0"/>
              <a:t>kataláza</a:t>
            </a:r>
            <a:r>
              <a:rPr lang="en-GB" dirty="0" smtClean="0"/>
              <a:t>, </a:t>
            </a:r>
            <a:r>
              <a:rPr lang="en-GB" dirty="0" err="1" smtClean="0"/>
              <a:t>xantinoxidáza</a:t>
            </a:r>
            <a:r>
              <a:rPr lang="en-GB" dirty="0" smtClean="0"/>
              <a:t>, </a:t>
            </a:r>
            <a:r>
              <a:rPr lang="en-GB" dirty="0" err="1" smtClean="0"/>
              <a:t>guanylátcykláza</a:t>
            </a:r>
            <a:r>
              <a:rPr lang="en-GB" dirty="0" smtClean="0"/>
              <a:t>, SH-</a:t>
            </a:r>
            <a:r>
              <a:rPr lang="en-GB" dirty="0" err="1" smtClean="0"/>
              <a:t>skupiny</a:t>
            </a:r>
            <a:r>
              <a:rPr lang="en-GB" dirty="0" smtClean="0"/>
              <a:t>, OH-</a:t>
            </a:r>
            <a:r>
              <a:rPr lang="en-GB" dirty="0" err="1" smtClean="0"/>
              <a:t>skupiny</a:t>
            </a:r>
            <a:r>
              <a:rPr lang="en-GB" dirty="0" smtClean="0"/>
              <a:t>, </a:t>
            </a:r>
            <a:r>
              <a:rPr lang="en-GB" dirty="0" err="1" smtClean="0"/>
              <a:t>reaktivní</a:t>
            </a:r>
            <a:r>
              <a:rPr lang="en-GB" dirty="0" smtClean="0"/>
              <a:t> </a:t>
            </a:r>
            <a:r>
              <a:rPr lang="en-GB" dirty="0" err="1" smtClean="0"/>
              <a:t>formy</a:t>
            </a:r>
            <a:r>
              <a:rPr lang="en-GB" dirty="0" smtClean="0"/>
              <a:t> </a:t>
            </a:r>
            <a:r>
              <a:rPr lang="en-GB" dirty="0" err="1" smtClean="0"/>
              <a:t>kyslíku</a:t>
            </a:r>
            <a:r>
              <a:rPr lang="en-GB" dirty="0" smtClean="0"/>
              <a:t>, </a:t>
            </a:r>
            <a:r>
              <a:rPr lang="en-GB" dirty="0" err="1" smtClean="0"/>
              <a:t>hemoglobin</a:t>
            </a:r>
            <a:r>
              <a:rPr lang="en-GB" dirty="0" smtClean="0"/>
              <a:t>). </a:t>
            </a:r>
            <a:r>
              <a:rPr lang="en-GB" dirty="0" err="1" smtClean="0"/>
              <a:t>Vzniklý</a:t>
            </a:r>
            <a:r>
              <a:rPr lang="en-GB" dirty="0" smtClean="0"/>
              <a:t> NO· </a:t>
            </a:r>
            <a:r>
              <a:rPr lang="en-GB" dirty="0" err="1" smtClean="0"/>
              <a:t>tak</a:t>
            </a:r>
            <a:r>
              <a:rPr lang="en-GB" dirty="0" smtClean="0"/>
              <a:t> </a:t>
            </a:r>
            <a:r>
              <a:rPr lang="en-GB" dirty="0" err="1" smtClean="0"/>
              <a:t>může</a:t>
            </a:r>
            <a:r>
              <a:rPr lang="en-GB" dirty="0" smtClean="0"/>
              <a:t> </a:t>
            </a:r>
            <a:r>
              <a:rPr lang="en-GB" dirty="0" err="1" smtClean="0"/>
              <a:t>získat</a:t>
            </a:r>
            <a:r>
              <a:rPr lang="en-GB" dirty="0" smtClean="0"/>
              <a:t> </a:t>
            </a:r>
            <a:r>
              <a:rPr lang="en-GB" dirty="0" err="1" smtClean="0"/>
              <a:t>elektron</a:t>
            </a:r>
            <a:r>
              <a:rPr lang="en-GB" dirty="0" smtClean="0"/>
              <a:t> </a:t>
            </a:r>
            <a:r>
              <a:rPr lang="en-GB" dirty="0" err="1" smtClean="0"/>
              <a:t>za</a:t>
            </a:r>
            <a:r>
              <a:rPr lang="en-GB" dirty="0" smtClean="0"/>
              <a:t> </a:t>
            </a:r>
            <a:r>
              <a:rPr lang="en-GB" dirty="0" err="1" smtClean="0"/>
              <a:t>vzniku</a:t>
            </a:r>
            <a:r>
              <a:rPr lang="en-GB" dirty="0" smtClean="0"/>
              <a:t> </a:t>
            </a:r>
            <a:r>
              <a:rPr lang="en-GB" dirty="0" err="1" smtClean="0"/>
              <a:t>nitroxylového</a:t>
            </a:r>
            <a:r>
              <a:rPr lang="en-GB" dirty="0" smtClean="0"/>
              <a:t> </a:t>
            </a:r>
            <a:r>
              <a:rPr lang="en-GB" dirty="0" err="1" smtClean="0"/>
              <a:t>aniontu</a:t>
            </a:r>
            <a:r>
              <a:rPr lang="en-GB" dirty="0" smtClean="0"/>
              <a:t> (NO-), </a:t>
            </a:r>
            <a:r>
              <a:rPr lang="en-GB" dirty="0" err="1" smtClean="0"/>
              <a:t>nebo</a:t>
            </a:r>
            <a:r>
              <a:rPr lang="en-GB" dirty="0" smtClean="0"/>
              <a:t> </a:t>
            </a:r>
            <a:r>
              <a:rPr lang="en-GB" dirty="0" err="1" smtClean="0"/>
              <a:t>naopak</a:t>
            </a:r>
            <a:r>
              <a:rPr lang="en-GB" dirty="0" smtClean="0"/>
              <a:t> </a:t>
            </a:r>
            <a:r>
              <a:rPr lang="en-GB" dirty="0" err="1" smtClean="0"/>
              <a:t>ztratit</a:t>
            </a:r>
            <a:r>
              <a:rPr lang="en-GB" dirty="0" smtClean="0"/>
              <a:t> </a:t>
            </a:r>
            <a:r>
              <a:rPr lang="en-GB" dirty="0" err="1" smtClean="0"/>
              <a:t>elektron</a:t>
            </a:r>
            <a:r>
              <a:rPr lang="en-GB" dirty="0" smtClean="0"/>
              <a:t> </a:t>
            </a:r>
            <a:r>
              <a:rPr lang="en-GB" dirty="0" err="1" smtClean="0"/>
              <a:t>za</a:t>
            </a:r>
            <a:r>
              <a:rPr lang="en-GB" dirty="0" smtClean="0"/>
              <a:t> </a:t>
            </a:r>
            <a:r>
              <a:rPr lang="en-GB" dirty="0" err="1" smtClean="0"/>
              <a:t>vzniku</a:t>
            </a:r>
            <a:r>
              <a:rPr lang="en-GB" dirty="0" smtClean="0"/>
              <a:t> NO+(</a:t>
            </a:r>
            <a:r>
              <a:rPr lang="en-GB" dirty="0" err="1" smtClean="0"/>
              <a:t>nitrosoniový</a:t>
            </a:r>
            <a:r>
              <a:rPr lang="en-GB" dirty="0" smtClean="0"/>
              <a:t> ion). </a:t>
            </a:r>
            <a:r>
              <a:rPr lang="en-GB" dirty="0" err="1" smtClean="0"/>
              <a:t>Nitroxylové</a:t>
            </a:r>
            <a:r>
              <a:rPr lang="en-GB" dirty="0" smtClean="0"/>
              <a:t> </a:t>
            </a:r>
            <a:r>
              <a:rPr lang="en-GB" dirty="0" err="1" smtClean="0"/>
              <a:t>i</a:t>
            </a:r>
            <a:r>
              <a:rPr lang="en-GB" dirty="0" smtClean="0"/>
              <a:t> </a:t>
            </a:r>
            <a:r>
              <a:rPr lang="en-GB" dirty="0" err="1" smtClean="0"/>
              <a:t>nitrosoniové</a:t>
            </a:r>
            <a:r>
              <a:rPr lang="en-GB" dirty="0" smtClean="0"/>
              <a:t> </a:t>
            </a:r>
            <a:r>
              <a:rPr lang="en-GB" dirty="0" err="1" smtClean="0"/>
              <a:t>ionty</a:t>
            </a:r>
            <a:r>
              <a:rPr lang="en-GB" dirty="0" smtClean="0"/>
              <a:t> </a:t>
            </a:r>
            <a:r>
              <a:rPr lang="en-GB" dirty="0" err="1" smtClean="0"/>
              <a:t>pak</a:t>
            </a:r>
            <a:r>
              <a:rPr lang="en-GB" dirty="0" smtClean="0"/>
              <a:t> </a:t>
            </a:r>
            <a:r>
              <a:rPr lang="en-GB" dirty="0" err="1" smtClean="0"/>
              <a:t>reagují</a:t>
            </a:r>
            <a:r>
              <a:rPr lang="en-GB" dirty="0" smtClean="0"/>
              <a:t> s </a:t>
            </a:r>
            <a:r>
              <a:rPr lang="en-GB" dirty="0" err="1" smtClean="0"/>
              <a:t>dalšími</a:t>
            </a:r>
            <a:r>
              <a:rPr lang="en-GB" dirty="0" smtClean="0"/>
              <a:t> </a:t>
            </a:r>
            <a:r>
              <a:rPr lang="en-GB" dirty="0" err="1" smtClean="0"/>
              <a:t>molekulami</a:t>
            </a:r>
            <a:r>
              <a:rPr lang="en-GB" dirty="0" smtClean="0"/>
              <a:t> </a:t>
            </a:r>
            <a:r>
              <a:rPr lang="en-GB" dirty="0" err="1" smtClean="0"/>
              <a:t>nebo</a:t>
            </a:r>
            <a:r>
              <a:rPr lang="en-GB" dirty="0" smtClean="0"/>
              <a:t> </a:t>
            </a:r>
            <a:r>
              <a:rPr lang="en-GB" dirty="0" err="1" smtClean="0"/>
              <a:t>radikály</a:t>
            </a:r>
            <a:r>
              <a:rPr lang="en-GB" dirty="0" smtClean="0"/>
              <a:t>. </a:t>
            </a:r>
            <a:r>
              <a:rPr lang="en-GB" dirty="0" err="1" smtClean="0"/>
              <a:t>Bezprostředním</a:t>
            </a:r>
            <a:r>
              <a:rPr lang="en-GB" dirty="0" smtClean="0"/>
              <a:t> </a:t>
            </a:r>
            <a:r>
              <a:rPr lang="en-GB" dirty="0" err="1" smtClean="0"/>
              <a:t>metabolitem</a:t>
            </a:r>
            <a:r>
              <a:rPr lang="en-GB" dirty="0" smtClean="0"/>
              <a:t> NO· v </a:t>
            </a:r>
            <a:r>
              <a:rPr lang="en-GB" dirty="0" err="1" smtClean="0"/>
              <a:t>krevní</a:t>
            </a:r>
            <a:r>
              <a:rPr lang="en-GB" dirty="0" smtClean="0"/>
              <a:t> </a:t>
            </a:r>
            <a:r>
              <a:rPr lang="en-GB" dirty="0" err="1" smtClean="0"/>
              <a:t>plasmě</a:t>
            </a:r>
            <a:r>
              <a:rPr lang="en-GB" dirty="0" smtClean="0"/>
              <a:t> je </a:t>
            </a:r>
            <a:r>
              <a:rPr lang="en-GB" dirty="0" err="1" smtClean="0"/>
              <a:t>nitrit</a:t>
            </a:r>
            <a:r>
              <a:rPr lang="en-GB" dirty="0" smtClean="0"/>
              <a:t> (NO2-), </a:t>
            </a:r>
            <a:r>
              <a:rPr lang="en-GB" dirty="0" err="1" smtClean="0"/>
              <a:t>který</a:t>
            </a:r>
            <a:r>
              <a:rPr lang="en-GB" dirty="0" smtClean="0"/>
              <a:t> </a:t>
            </a:r>
            <a:r>
              <a:rPr lang="en-GB" dirty="0" err="1" smtClean="0"/>
              <a:t>vstupuje</a:t>
            </a:r>
            <a:r>
              <a:rPr lang="en-GB" dirty="0" smtClean="0"/>
              <a:t> do </a:t>
            </a:r>
            <a:r>
              <a:rPr lang="en-GB" dirty="0" err="1" smtClean="0"/>
              <a:t>erytrocytů</a:t>
            </a:r>
            <a:r>
              <a:rPr lang="en-GB" dirty="0" smtClean="0"/>
              <a:t> a </a:t>
            </a:r>
            <a:r>
              <a:rPr lang="en-GB" dirty="0" err="1" smtClean="0"/>
              <a:t>oxiduje</a:t>
            </a:r>
            <a:r>
              <a:rPr lang="en-GB" dirty="0" smtClean="0"/>
              <a:t> </a:t>
            </a:r>
            <a:r>
              <a:rPr lang="en-GB" dirty="0" err="1" smtClean="0"/>
              <a:t>na</a:t>
            </a:r>
            <a:r>
              <a:rPr lang="en-GB" dirty="0" smtClean="0"/>
              <a:t> </a:t>
            </a:r>
            <a:r>
              <a:rPr lang="en-GB" dirty="0" err="1" smtClean="0"/>
              <a:t>nitrát</a:t>
            </a:r>
            <a:r>
              <a:rPr lang="en-GB" dirty="0" smtClean="0"/>
              <a:t> (NO3-). </a:t>
            </a:r>
            <a:r>
              <a:rPr lang="en-GB" dirty="0" err="1" smtClean="0"/>
              <a:t>Jiná</a:t>
            </a:r>
            <a:r>
              <a:rPr lang="en-GB" dirty="0" smtClean="0"/>
              <a:t> </a:t>
            </a:r>
            <a:r>
              <a:rPr lang="en-GB" dirty="0" err="1" smtClean="0"/>
              <a:t>cesta</a:t>
            </a:r>
            <a:r>
              <a:rPr lang="en-GB" dirty="0" smtClean="0"/>
              <a:t> je </a:t>
            </a:r>
            <a:r>
              <a:rPr lang="en-GB" dirty="0" err="1" smtClean="0"/>
              <a:t>interakce</a:t>
            </a:r>
            <a:r>
              <a:rPr lang="en-GB" dirty="0" smtClean="0"/>
              <a:t> se </a:t>
            </a:r>
            <a:r>
              <a:rPr lang="en-GB" dirty="0" err="1" smtClean="0"/>
              <a:t>superoxidovým</a:t>
            </a:r>
            <a:r>
              <a:rPr lang="en-GB" dirty="0" smtClean="0"/>
              <a:t> </a:t>
            </a:r>
            <a:r>
              <a:rPr lang="en-GB" dirty="0" err="1" smtClean="0"/>
              <a:t>aniontem</a:t>
            </a:r>
            <a:r>
              <a:rPr lang="en-GB" dirty="0" smtClean="0"/>
              <a:t> O22-· </a:t>
            </a:r>
            <a:r>
              <a:rPr lang="en-GB" dirty="0" err="1" smtClean="0"/>
              <a:t>za</a:t>
            </a:r>
            <a:r>
              <a:rPr lang="en-GB" dirty="0" smtClean="0"/>
              <a:t> </a:t>
            </a:r>
            <a:r>
              <a:rPr lang="en-GB" dirty="0" err="1" smtClean="0"/>
              <a:t>vzniku</a:t>
            </a:r>
            <a:r>
              <a:rPr lang="en-GB" dirty="0" smtClean="0"/>
              <a:t> </a:t>
            </a:r>
            <a:r>
              <a:rPr lang="en-GB" dirty="0" err="1" smtClean="0"/>
              <a:t>peroxynitritu</a:t>
            </a:r>
            <a:r>
              <a:rPr lang="en-GB" dirty="0" smtClean="0"/>
              <a:t> (ONOO-). Ten </a:t>
            </a:r>
            <a:r>
              <a:rPr lang="en-GB" dirty="0" err="1" smtClean="0"/>
              <a:t>pak</a:t>
            </a:r>
            <a:r>
              <a:rPr lang="en-GB" dirty="0" smtClean="0"/>
              <a:t> </a:t>
            </a:r>
            <a:r>
              <a:rPr lang="en-GB" dirty="0" err="1" smtClean="0"/>
              <a:t>oxiduje</a:t>
            </a:r>
            <a:r>
              <a:rPr lang="en-GB" dirty="0" smtClean="0"/>
              <a:t> </a:t>
            </a:r>
            <a:r>
              <a:rPr lang="en-GB" dirty="0" err="1" smtClean="0"/>
              <a:t>thioly</a:t>
            </a:r>
            <a:r>
              <a:rPr lang="en-GB" dirty="0" smtClean="0"/>
              <a:t> </a:t>
            </a:r>
            <a:r>
              <a:rPr lang="en-GB" dirty="0" err="1" smtClean="0"/>
              <a:t>nebo</a:t>
            </a:r>
            <a:r>
              <a:rPr lang="en-GB" dirty="0" smtClean="0"/>
              <a:t> </a:t>
            </a:r>
            <a:r>
              <a:rPr lang="en-GB" dirty="0" err="1" smtClean="0"/>
              <a:t>thioethery</a:t>
            </a:r>
            <a:r>
              <a:rPr lang="en-GB" dirty="0" smtClean="0"/>
              <a:t>, </a:t>
            </a:r>
            <a:r>
              <a:rPr lang="en-GB" dirty="0" err="1" smtClean="0"/>
              <a:t>anebo</a:t>
            </a:r>
            <a:r>
              <a:rPr lang="en-GB" dirty="0" smtClean="0"/>
              <a:t> </a:t>
            </a:r>
            <a:r>
              <a:rPr lang="en-GB" dirty="0" err="1" smtClean="0"/>
              <a:t>reaguje</a:t>
            </a:r>
            <a:r>
              <a:rPr lang="en-GB" dirty="0" smtClean="0"/>
              <a:t> s </a:t>
            </a:r>
            <a:r>
              <a:rPr lang="en-GB" dirty="0" err="1" smtClean="0"/>
              <a:t>tyrosinem</a:t>
            </a:r>
            <a:r>
              <a:rPr lang="en-GB" dirty="0" smtClean="0"/>
              <a:t> </a:t>
            </a:r>
            <a:r>
              <a:rPr lang="en-GB" dirty="0" err="1" smtClean="0"/>
              <a:t>polypeptidů</a:t>
            </a:r>
            <a:r>
              <a:rPr lang="en-GB" dirty="0" smtClean="0"/>
              <a:t>, s </a:t>
            </a:r>
            <a:r>
              <a:rPr lang="en-GB" dirty="0" err="1" smtClean="0"/>
              <a:t>guanosinem</a:t>
            </a:r>
            <a:r>
              <a:rPr lang="en-GB" dirty="0" smtClean="0"/>
              <a:t>, </a:t>
            </a:r>
            <a:r>
              <a:rPr lang="en-GB" dirty="0" err="1" smtClean="0"/>
              <a:t>degraduje</a:t>
            </a:r>
            <a:r>
              <a:rPr lang="en-GB" dirty="0" smtClean="0"/>
              <a:t> </a:t>
            </a:r>
            <a:r>
              <a:rPr lang="en-GB" dirty="0" err="1" smtClean="0"/>
              <a:t>sacharidy</a:t>
            </a:r>
            <a:r>
              <a:rPr lang="en-GB" dirty="0" smtClean="0"/>
              <a:t>, </a:t>
            </a:r>
            <a:r>
              <a:rPr lang="en-GB" dirty="0" err="1" smtClean="0"/>
              <a:t>navozuje</a:t>
            </a:r>
            <a:r>
              <a:rPr lang="en-GB" dirty="0" smtClean="0"/>
              <a:t> </a:t>
            </a:r>
            <a:r>
              <a:rPr lang="en-GB" dirty="0" err="1" smtClean="0"/>
              <a:t>peroxidaci</a:t>
            </a:r>
            <a:r>
              <a:rPr lang="en-GB" dirty="0" smtClean="0"/>
              <a:t> </a:t>
            </a:r>
            <a:r>
              <a:rPr lang="en-GB" dirty="0" err="1" smtClean="0"/>
              <a:t>lipidů</a:t>
            </a:r>
            <a:r>
              <a:rPr lang="en-GB" dirty="0" smtClean="0"/>
              <a:t> a </a:t>
            </a:r>
            <a:r>
              <a:rPr lang="en-GB" dirty="0" err="1" smtClean="0"/>
              <a:t>štěpí</a:t>
            </a:r>
            <a:r>
              <a:rPr lang="en-GB" dirty="0" smtClean="0"/>
              <a:t> DNA. </a:t>
            </a:r>
            <a:r>
              <a:rPr lang="en-GB" dirty="0" err="1" smtClean="0"/>
              <a:t>Tyto</a:t>
            </a:r>
            <a:r>
              <a:rPr lang="en-GB" dirty="0" smtClean="0"/>
              <a:t> </a:t>
            </a:r>
            <a:r>
              <a:rPr lang="en-GB" dirty="0" err="1" smtClean="0"/>
              <a:t>pochody</a:t>
            </a:r>
            <a:r>
              <a:rPr lang="en-GB" dirty="0" smtClean="0"/>
              <a:t> </a:t>
            </a:r>
            <a:r>
              <a:rPr lang="en-GB" dirty="0" err="1" smtClean="0"/>
              <a:t>hrají</a:t>
            </a:r>
            <a:r>
              <a:rPr lang="en-GB" dirty="0" smtClean="0"/>
              <a:t> </a:t>
            </a:r>
            <a:r>
              <a:rPr lang="en-GB" dirty="0" err="1" smtClean="0"/>
              <a:t>klíčovou</a:t>
            </a:r>
            <a:r>
              <a:rPr lang="en-GB" dirty="0" smtClean="0"/>
              <a:t> </a:t>
            </a:r>
            <a:r>
              <a:rPr lang="en-GB" dirty="0" err="1" smtClean="0"/>
              <a:t>úlohu</a:t>
            </a:r>
            <a:r>
              <a:rPr lang="en-GB" dirty="0" smtClean="0"/>
              <a:t> </a:t>
            </a:r>
            <a:r>
              <a:rPr lang="en-GB" dirty="0" err="1" smtClean="0"/>
              <a:t>např</a:t>
            </a:r>
            <a:r>
              <a:rPr lang="en-GB" dirty="0" smtClean="0"/>
              <a:t>. v </a:t>
            </a:r>
            <a:r>
              <a:rPr lang="en-GB" dirty="0" err="1" smtClean="0"/>
              <a:t>dysfunkci</a:t>
            </a:r>
            <a:r>
              <a:rPr lang="en-GB" dirty="0" smtClean="0"/>
              <a:t> </a:t>
            </a:r>
            <a:r>
              <a:rPr lang="en-GB" dirty="0" err="1" smtClean="0"/>
              <a:t>cévního</a:t>
            </a:r>
            <a:r>
              <a:rPr lang="en-GB" dirty="0" smtClean="0"/>
              <a:t> </a:t>
            </a:r>
            <a:r>
              <a:rPr lang="en-GB" dirty="0" err="1" smtClean="0"/>
              <a:t>endotelu</a:t>
            </a:r>
            <a:r>
              <a:rPr lang="en-GB" dirty="0" smtClean="0"/>
              <a:t>.</a:t>
            </a:r>
          </a:p>
          <a:p>
            <a:endParaRPr lang="en-GB" dirty="0" smtClean="0"/>
          </a:p>
          <a:p>
            <a:endParaRPr lang="en-GB" dirty="0"/>
          </a:p>
        </p:txBody>
      </p:sp>
      <p:sp>
        <p:nvSpPr>
          <p:cNvPr id="4" name="Zástupný symbol pro číslo snímku 3"/>
          <p:cNvSpPr>
            <a:spLocks noGrp="1"/>
          </p:cNvSpPr>
          <p:nvPr>
            <p:ph type="sldNum" sz="quarter" idx="10"/>
          </p:nvPr>
        </p:nvSpPr>
        <p:spPr/>
        <p:txBody>
          <a:bodyPr/>
          <a:lstStyle/>
          <a:p>
            <a:fld id="{85A17639-A365-4A5A-A31C-FD5185A9B2B1}" type="slidenum">
              <a:rPr lang="en-GB" smtClean="0"/>
              <a:t>18</a:t>
            </a:fld>
            <a:endParaRPr lang="en-GB"/>
          </a:p>
        </p:txBody>
      </p:sp>
    </p:spTree>
    <p:extLst>
      <p:ext uri="{BB962C8B-B14F-4D97-AF65-F5344CB8AC3E}">
        <p14:creationId xmlns:p14="http://schemas.microsoft.com/office/powerpoint/2010/main" val="3409499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kern="1200" dirty="0" smtClean="0">
                <a:solidFill>
                  <a:schemeClr val="tx1"/>
                </a:solidFill>
                <a:effectLst/>
                <a:latin typeface="+mn-lt"/>
                <a:ea typeface="+mn-ea"/>
                <a:cs typeface="+mn-cs"/>
              </a:rPr>
              <a:t>Maternal Sildenafil vs Placebo in Pregnant Women With Severe Early-Onset </a:t>
            </a:r>
            <a:r>
              <a:rPr lang="en-GB" sz="1200" b="1" i="0" kern="1200" dirty="0" err="1" smtClean="0">
                <a:solidFill>
                  <a:schemeClr val="tx1"/>
                </a:solidFill>
                <a:effectLst/>
                <a:latin typeface="+mn-lt"/>
                <a:ea typeface="+mn-ea"/>
                <a:cs typeface="+mn-cs"/>
              </a:rPr>
              <a:t>Fetal</a:t>
            </a:r>
            <a:r>
              <a:rPr lang="en-GB" sz="1200" b="1" i="0" kern="1200" dirty="0" smtClean="0">
                <a:solidFill>
                  <a:schemeClr val="tx1"/>
                </a:solidFill>
                <a:effectLst/>
                <a:latin typeface="+mn-lt"/>
                <a:ea typeface="+mn-ea"/>
                <a:cs typeface="+mn-cs"/>
              </a:rPr>
              <a:t> Growth Restriction</a:t>
            </a:r>
          </a:p>
          <a:p>
            <a:r>
              <a:rPr lang="en-GB" dirty="0" smtClean="0"/>
              <a:t/>
            </a:r>
            <a:br>
              <a:rPr lang="en-GB" dirty="0" smtClean="0"/>
            </a:br>
            <a:r>
              <a:rPr lang="en-GB" sz="1200" b="0" i="0" kern="1200" dirty="0" smtClean="0">
                <a:solidFill>
                  <a:schemeClr val="tx1"/>
                </a:solidFill>
                <a:effectLst/>
                <a:latin typeface="+mn-lt"/>
                <a:ea typeface="+mn-ea"/>
                <a:cs typeface="+mn-cs"/>
              </a:rPr>
              <a:t>UK-92,480</a:t>
            </a:r>
            <a:r>
              <a:rPr lang="cs-CZ" sz="1200" b="0" i="0" kern="1200" dirty="0" smtClean="0">
                <a:solidFill>
                  <a:schemeClr val="tx1"/>
                </a:solidFill>
                <a:effectLst/>
                <a:latin typeface="+mn-lt"/>
                <a:ea typeface="+mn-ea"/>
                <a:cs typeface="+mn-cs"/>
              </a:rPr>
              <a:t>, </a:t>
            </a:r>
            <a:r>
              <a:rPr lang="cs-CZ" sz="1200" b="0" i="0" kern="1200" dirty="0" err="1" smtClean="0">
                <a:solidFill>
                  <a:schemeClr val="tx1"/>
                </a:solidFill>
                <a:effectLst/>
                <a:latin typeface="+mn-lt"/>
                <a:ea typeface="+mn-ea"/>
                <a:cs typeface="+mn-cs"/>
              </a:rPr>
              <a:t>Pfizer</a:t>
            </a:r>
            <a:endParaRPr lang="cs-CZ" dirty="0" smtClean="0"/>
          </a:p>
          <a:p>
            <a:endParaRPr lang="cs-CZ"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A fatal case of sildenafil citrate (Viagra</a:t>
            </a:r>
            <a:r>
              <a:rPr lang="en-GB" sz="1200" b="0" i="0" kern="1200" baseline="30000" dirty="0" smtClean="0">
                <a:solidFill>
                  <a:schemeClr val="tx1"/>
                </a:solidFill>
                <a:effectLst/>
                <a:latin typeface="+mn-lt"/>
                <a:ea typeface="+mn-ea"/>
                <a:cs typeface="+mn-cs"/>
              </a:rPr>
              <a:t>1</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overdosage</a:t>
            </a:r>
            <a:r>
              <a:rPr lang="en-GB" sz="1200" b="0" i="0" kern="1200" dirty="0" smtClean="0">
                <a:solidFill>
                  <a:schemeClr val="tx1"/>
                </a:solidFill>
                <a:effectLst/>
                <a:latin typeface="+mn-lt"/>
                <a:ea typeface="+mn-ea"/>
                <a:cs typeface="+mn-cs"/>
              </a:rPr>
              <a:t> is presented. The deceased was a 56-year old male found dead at home, with a past history of diabetes mellitus, hypertension, chronic alcoholism, </a:t>
            </a:r>
            <a:r>
              <a:rPr lang="en-GB" sz="1200" b="0" i="0" kern="1200" dirty="0" err="1" smtClean="0">
                <a:solidFill>
                  <a:schemeClr val="tx1"/>
                </a:solidFill>
                <a:effectLst/>
                <a:latin typeface="+mn-lt"/>
                <a:ea typeface="+mn-ea"/>
                <a:cs typeface="+mn-cs"/>
              </a:rPr>
              <a:t>anxio</a:t>
            </a:r>
            <a:r>
              <a:rPr lang="en-GB" sz="1200" b="0" i="0" kern="1200" dirty="0" smtClean="0">
                <a:solidFill>
                  <a:schemeClr val="tx1"/>
                </a:solidFill>
                <a:effectLst/>
                <a:latin typeface="+mn-lt"/>
                <a:ea typeface="+mn-ea"/>
                <a:cs typeface="+mn-cs"/>
              </a:rPr>
              <a:t>-depressive disorders, and erectile dysfunction. The main autopsy findings were cardiomegaly (650 g) with dilated cardiomyopathy, diffuse coronary atherosclerosis with no sign of acute ischaemic disease, and extensive fibrosis of the myocardium, especially affecting the cardiac conducting tissue. As measured by HPLC/MS, sildenafil concentration in </a:t>
            </a:r>
            <a:r>
              <a:rPr lang="en-GB" sz="1200" b="0" i="0" kern="1200" dirty="0" err="1" smtClean="0">
                <a:solidFill>
                  <a:schemeClr val="tx1"/>
                </a:solidFill>
                <a:effectLst/>
                <a:latin typeface="+mn-lt"/>
                <a:ea typeface="+mn-ea"/>
                <a:cs typeface="+mn-cs"/>
              </a:rPr>
              <a:t>postmortem</a:t>
            </a:r>
            <a:r>
              <a:rPr lang="en-GB" sz="1200" b="0" i="0" kern="1200" dirty="0" smtClean="0">
                <a:solidFill>
                  <a:schemeClr val="tx1"/>
                </a:solidFill>
                <a:effectLst/>
                <a:latin typeface="+mn-lt"/>
                <a:ea typeface="+mn-ea"/>
                <a:cs typeface="+mn-cs"/>
              </a:rPr>
              <a:t> blood (6.27 mg/mL) exceeded at least four times the highest therapeutic levels previously reported. The results are discussed in the light of the literature about the cardiovascular side effects of sildenafil, with special emphasis on the recently evidenced </a:t>
            </a:r>
            <a:r>
              <a:rPr lang="en-GB" sz="1200" b="0" i="0" kern="1200" dirty="0" err="1" smtClean="0">
                <a:solidFill>
                  <a:schemeClr val="tx1"/>
                </a:solidFill>
                <a:effectLst/>
                <a:latin typeface="+mn-lt"/>
                <a:ea typeface="+mn-ea"/>
                <a:cs typeface="+mn-cs"/>
              </a:rPr>
              <a:t>arrhythmogenic</a:t>
            </a:r>
            <a:r>
              <a:rPr lang="en-GB" sz="1200" b="0" i="0" kern="1200" dirty="0" smtClean="0">
                <a:solidFill>
                  <a:schemeClr val="tx1"/>
                </a:solidFill>
                <a:effectLst/>
                <a:latin typeface="+mn-lt"/>
                <a:ea typeface="+mn-ea"/>
                <a:cs typeface="+mn-cs"/>
              </a:rPr>
              <a:t> potential of the drug. This is the first report of a fatality caused by sildenafil </a:t>
            </a:r>
            <a:r>
              <a:rPr lang="en-GB" sz="1200" b="0" i="0" kern="1200" dirty="0" err="1" smtClean="0">
                <a:solidFill>
                  <a:schemeClr val="tx1"/>
                </a:solidFill>
                <a:effectLst/>
                <a:latin typeface="+mn-lt"/>
                <a:ea typeface="+mn-ea"/>
                <a:cs typeface="+mn-cs"/>
              </a:rPr>
              <a:t>overdosage</a:t>
            </a:r>
            <a:r>
              <a:rPr lang="en-GB" sz="1200" b="0" i="0" kern="1200" dirty="0" smtClean="0">
                <a:solidFill>
                  <a:schemeClr val="tx1"/>
                </a:solidFill>
                <a:effectLst/>
                <a:latin typeface="+mn-lt"/>
                <a:ea typeface="+mn-ea"/>
                <a:cs typeface="+mn-cs"/>
              </a:rPr>
              <a:t>.</a:t>
            </a:r>
          </a:p>
          <a:p>
            <a:r>
              <a:rPr lang="cs-CZ" sz="1200" b="1" i="0" kern="1200" dirty="0" smtClean="0">
                <a:solidFill>
                  <a:schemeClr val="tx1"/>
                </a:solidFill>
                <a:effectLst/>
                <a:latin typeface="+mn-lt"/>
                <a:ea typeface="+mn-ea"/>
                <a:cs typeface="+mn-cs"/>
              </a:rPr>
              <a:t>PDE6</a:t>
            </a:r>
            <a:r>
              <a:rPr lang="cs-CZ" sz="1200" b="1" i="0" kern="1200" baseline="0" dirty="0" smtClean="0">
                <a:solidFill>
                  <a:schemeClr val="tx1"/>
                </a:solidFill>
                <a:effectLst/>
                <a:latin typeface="+mn-lt"/>
                <a:ea typeface="+mn-ea"/>
                <a:cs typeface="+mn-cs"/>
              </a:rPr>
              <a:t> vision regulace</a:t>
            </a:r>
            <a:r>
              <a:rPr lang="en-GB" sz="1200" b="0" i="0" kern="1200" dirty="0" smtClean="0">
                <a:solidFill>
                  <a:schemeClr val="tx1"/>
                </a:solidFill>
                <a:effectLst/>
                <a:latin typeface="+mn-lt"/>
                <a:ea typeface="+mn-ea"/>
                <a:cs typeface="+mn-cs"/>
              </a:rPr>
              <a:t/>
            </a:r>
            <a:br>
              <a:rPr lang="en-GB" sz="1200" b="0" i="0" kern="1200" dirty="0" smtClean="0">
                <a:solidFill>
                  <a:schemeClr val="tx1"/>
                </a:solidFill>
                <a:effectLst/>
                <a:latin typeface="+mn-lt"/>
                <a:ea typeface="+mn-ea"/>
                <a:cs typeface="+mn-cs"/>
              </a:rPr>
            </a:br>
            <a:r>
              <a:rPr lang="en-GB" sz="1200" b="0" i="0" kern="1200" dirty="0" smtClean="0">
                <a:solidFill>
                  <a:schemeClr val="tx1"/>
                </a:solidFill>
                <a:effectLst/>
                <a:latin typeface="+mn-lt"/>
                <a:ea typeface="+mn-ea"/>
                <a:cs typeface="+mn-cs"/>
              </a:rPr>
              <a:t>Acute secondary effects of sildenafil, a first-line pharmacotherapy for erectile dysfunction (ED), include headache, heartburn, skin flush, and vision changes. Generally, these effects subside within 5 h. This is a retrospective report of 17 cases in which patients experienced visual disturbances following 100-mg sildenafil use that persisted for more than 24 h. All 17 patients were healthy men taking sildenafil for the first time without prescriptions who sought consultation at our clinic within 48 h of taking the drug. Diagnostic tests indicated that out of the 17 patients, nine had photophobia, 13 had disrupted </a:t>
            </a:r>
            <a:r>
              <a:rPr lang="en-GB" sz="1200" b="0" i="0" kern="1200" dirty="0" err="1" smtClean="0">
                <a:solidFill>
                  <a:schemeClr val="tx1"/>
                </a:solidFill>
                <a:effectLst/>
                <a:latin typeface="+mn-lt"/>
                <a:ea typeface="+mn-ea"/>
                <a:cs typeface="+mn-cs"/>
              </a:rPr>
              <a:t>color</a:t>
            </a:r>
            <a:r>
              <a:rPr lang="en-GB" sz="1200" b="0" i="0" kern="1200" dirty="0" smtClean="0">
                <a:solidFill>
                  <a:schemeClr val="tx1"/>
                </a:solidFill>
                <a:effectLst/>
                <a:latin typeface="+mn-lt"/>
                <a:ea typeface="+mn-ea"/>
                <a:cs typeface="+mn-cs"/>
              </a:rPr>
              <a:t> perception, nine had impaired visual acuity, three had deficiencies in stereopsis, six had disrupted contrast sensitivity, and eight had abnormally dilated pupils. These disturbances resolved within 21 days in all 17 cases. There was near-full case overlap between photophobia and </a:t>
            </a:r>
            <a:r>
              <a:rPr lang="en-GB" sz="1200" b="0" i="0" kern="1200" dirty="0" err="1" smtClean="0">
                <a:solidFill>
                  <a:schemeClr val="tx1"/>
                </a:solidFill>
                <a:effectLst/>
                <a:latin typeface="+mn-lt"/>
                <a:ea typeface="+mn-ea"/>
                <a:cs typeface="+mn-cs"/>
              </a:rPr>
              <a:t>color</a:t>
            </a:r>
            <a:r>
              <a:rPr lang="en-GB" sz="1200" b="0" i="0" kern="1200" dirty="0" smtClean="0">
                <a:solidFill>
                  <a:schemeClr val="tx1"/>
                </a:solidFill>
                <a:effectLst/>
                <a:latin typeface="+mn-lt"/>
                <a:ea typeface="+mn-ea"/>
                <a:cs typeface="+mn-cs"/>
              </a:rPr>
              <a:t> vision impairment. In conclusion, because some individuals have heightened sensitivity to sildenafil, perhaps due to metabolic variance, patients should be started on a modest trial dose.</a:t>
            </a:r>
          </a:p>
          <a:p>
            <a:endParaRPr lang="cs-CZ"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https://www.ncbi.nlm.nih.gov/pmc/articles/PMC7097805/</a:t>
            </a:r>
          </a:p>
          <a:p>
            <a:endParaRPr lang="en-GB" dirty="0"/>
          </a:p>
        </p:txBody>
      </p:sp>
      <p:sp>
        <p:nvSpPr>
          <p:cNvPr id="4" name="Zástupný symbol pro číslo snímku 3"/>
          <p:cNvSpPr>
            <a:spLocks noGrp="1"/>
          </p:cNvSpPr>
          <p:nvPr>
            <p:ph type="sldNum" sz="quarter" idx="10"/>
          </p:nvPr>
        </p:nvSpPr>
        <p:spPr/>
        <p:txBody>
          <a:bodyPr/>
          <a:lstStyle/>
          <a:p>
            <a:fld id="{85A17639-A365-4A5A-A31C-FD5185A9B2B1}" type="slidenum">
              <a:rPr lang="en-GB" smtClean="0"/>
              <a:t>19</a:t>
            </a:fld>
            <a:endParaRPr lang="en-GB"/>
          </a:p>
        </p:txBody>
      </p:sp>
    </p:spTree>
    <p:extLst>
      <p:ext uri="{BB962C8B-B14F-4D97-AF65-F5344CB8AC3E}">
        <p14:creationId xmlns:p14="http://schemas.microsoft.com/office/powerpoint/2010/main" val="2014476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Cílem</a:t>
            </a:r>
            <a:r>
              <a:rPr lang="cs-CZ" baseline="0" dirty="0" smtClean="0"/>
              <a:t> je vytvořit prostředí nepřátelské vůči mikroorganismům a podpořit hojení (přemíra je ale opět na škodu =</a:t>
            </a:r>
            <a:r>
              <a:rPr lang="en-US" baseline="0" dirty="0" smtClean="0"/>
              <a:t>&gt; </a:t>
            </a:r>
            <a:r>
              <a:rPr lang="en-US" baseline="0" dirty="0" err="1" smtClean="0"/>
              <a:t>autoimunitn</a:t>
            </a:r>
            <a:r>
              <a:rPr lang="cs-CZ" baseline="0" dirty="0" smtClean="0"/>
              <a:t>í onemocnění. Zánět je také komponentou pro alergie a anafylaktický šok (více o nich bude v příští přednášce)</a:t>
            </a:r>
          </a:p>
          <a:p>
            <a:endParaRPr lang="cs-CZ" baseline="0" dirty="0" smtClean="0"/>
          </a:p>
          <a:p>
            <a:r>
              <a:rPr lang="en-GB" dirty="0" err="1" smtClean="0"/>
              <a:t>komplexní</a:t>
            </a:r>
            <a:r>
              <a:rPr lang="en-GB" dirty="0" smtClean="0"/>
              <a:t> </a:t>
            </a:r>
            <a:r>
              <a:rPr lang="en-GB" dirty="0" err="1" smtClean="0"/>
              <a:t>protektivní</a:t>
            </a:r>
            <a:r>
              <a:rPr lang="en-GB" dirty="0" smtClean="0"/>
              <a:t> </a:t>
            </a:r>
            <a:r>
              <a:rPr lang="en-GB" dirty="0" err="1" smtClean="0"/>
              <a:t>reakce</a:t>
            </a:r>
            <a:endParaRPr lang="en-GB" dirty="0" smtClean="0"/>
          </a:p>
          <a:p>
            <a:r>
              <a:rPr lang="en-GB" dirty="0" err="1" smtClean="0"/>
              <a:t>různé</a:t>
            </a:r>
            <a:r>
              <a:rPr lang="en-GB" dirty="0" smtClean="0"/>
              <a:t> endo- a </a:t>
            </a:r>
            <a:r>
              <a:rPr lang="en-GB" dirty="0" err="1" smtClean="0"/>
              <a:t>exogenní</a:t>
            </a:r>
            <a:r>
              <a:rPr lang="en-GB" dirty="0" smtClean="0"/>
              <a:t> </a:t>
            </a:r>
            <a:r>
              <a:rPr lang="en-GB" dirty="0" err="1" smtClean="0"/>
              <a:t>stimuly</a:t>
            </a:r>
            <a:endParaRPr lang="en-GB" dirty="0" smtClean="0"/>
          </a:p>
          <a:p>
            <a:r>
              <a:rPr lang="en-GB" dirty="0" err="1" smtClean="0"/>
              <a:t>agens</a:t>
            </a:r>
            <a:r>
              <a:rPr lang="en-GB" dirty="0" smtClean="0"/>
              <a:t> </a:t>
            </a:r>
            <a:r>
              <a:rPr lang="en-GB" dirty="0" err="1" smtClean="0"/>
              <a:t>zničeno</a:t>
            </a:r>
            <a:r>
              <a:rPr lang="en-GB" dirty="0" smtClean="0"/>
              <a:t>, </a:t>
            </a:r>
            <a:r>
              <a:rPr lang="en-GB" dirty="0" err="1" smtClean="0"/>
              <a:t>rozpuštěno</a:t>
            </a:r>
            <a:r>
              <a:rPr lang="en-GB" dirty="0" smtClean="0"/>
              <a:t>, </a:t>
            </a:r>
            <a:r>
              <a:rPr lang="en-GB" dirty="0" err="1" smtClean="0"/>
              <a:t>opouzdřeno</a:t>
            </a:r>
            <a:endParaRPr lang="en-GB" dirty="0" smtClean="0"/>
          </a:p>
          <a:p>
            <a:r>
              <a:rPr lang="en-GB" dirty="0" smtClean="0"/>
              <a:t>bez </a:t>
            </a:r>
            <a:r>
              <a:rPr lang="en-GB" dirty="0" err="1" smtClean="0"/>
              <a:t>zánětu</a:t>
            </a:r>
            <a:r>
              <a:rPr lang="en-GB" dirty="0" smtClean="0"/>
              <a:t> a </a:t>
            </a:r>
            <a:r>
              <a:rPr lang="en-GB" dirty="0" err="1" smtClean="0"/>
              <a:t>hojení</a:t>
            </a:r>
            <a:r>
              <a:rPr lang="en-GB" dirty="0" smtClean="0"/>
              <a:t> </a:t>
            </a:r>
            <a:r>
              <a:rPr lang="en-GB" dirty="0" err="1" smtClean="0"/>
              <a:t>organismus</a:t>
            </a:r>
            <a:r>
              <a:rPr lang="en-GB" dirty="0" smtClean="0"/>
              <a:t> </a:t>
            </a:r>
            <a:r>
              <a:rPr lang="en-GB" dirty="0" err="1" smtClean="0"/>
              <a:t>nemůže</a:t>
            </a:r>
            <a:r>
              <a:rPr lang="en-GB" dirty="0" smtClean="0"/>
              <a:t> </a:t>
            </a:r>
            <a:r>
              <a:rPr lang="en-GB" dirty="0" err="1" smtClean="0"/>
              <a:t>přežít</a:t>
            </a:r>
            <a:endParaRPr lang="en-GB" dirty="0" smtClean="0"/>
          </a:p>
          <a:p>
            <a:r>
              <a:rPr lang="en-GB" dirty="0" err="1" smtClean="0"/>
              <a:t>může</a:t>
            </a:r>
            <a:r>
              <a:rPr lang="en-GB" dirty="0" smtClean="0"/>
              <a:t> </a:t>
            </a:r>
            <a:r>
              <a:rPr lang="en-GB" dirty="0" err="1" smtClean="0"/>
              <a:t>být</a:t>
            </a:r>
            <a:r>
              <a:rPr lang="en-GB" dirty="0" smtClean="0"/>
              <a:t> </a:t>
            </a:r>
            <a:r>
              <a:rPr lang="en-GB" dirty="0" err="1" smtClean="0"/>
              <a:t>potenciálně</a:t>
            </a:r>
            <a:r>
              <a:rPr lang="en-GB" dirty="0" smtClean="0"/>
              <a:t> </a:t>
            </a:r>
            <a:r>
              <a:rPr lang="en-GB" dirty="0" err="1" smtClean="0"/>
              <a:t>škodlivý</a:t>
            </a:r>
            <a:endParaRPr lang="en-GB" dirty="0" smtClean="0"/>
          </a:p>
          <a:p>
            <a:endParaRPr lang="en-GB" dirty="0"/>
          </a:p>
        </p:txBody>
      </p:sp>
      <p:sp>
        <p:nvSpPr>
          <p:cNvPr id="4" name="Zástupný symbol pro číslo snímku 3"/>
          <p:cNvSpPr>
            <a:spLocks noGrp="1"/>
          </p:cNvSpPr>
          <p:nvPr>
            <p:ph type="sldNum" sz="quarter" idx="10"/>
          </p:nvPr>
        </p:nvSpPr>
        <p:spPr/>
        <p:txBody>
          <a:bodyPr/>
          <a:lstStyle/>
          <a:p>
            <a:fld id="{85A17639-A365-4A5A-A31C-FD5185A9B2B1}" type="slidenum">
              <a:rPr lang="en-GB" smtClean="0"/>
              <a:t>2</a:t>
            </a:fld>
            <a:endParaRPr lang="en-GB"/>
          </a:p>
        </p:txBody>
      </p:sp>
    </p:spTree>
    <p:extLst>
      <p:ext uri="{BB962C8B-B14F-4D97-AF65-F5344CB8AC3E}">
        <p14:creationId xmlns:p14="http://schemas.microsoft.com/office/powerpoint/2010/main" val="2410035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+Vnitřní a vnější cesta, kaskáda </a:t>
            </a:r>
            <a:r>
              <a:rPr lang="cs-CZ" dirty="0" err="1" smtClean="0"/>
              <a:t>protelytického</a:t>
            </a:r>
            <a:r>
              <a:rPr lang="cs-CZ" dirty="0" smtClean="0"/>
              <a:t> štěpení,</a:t>
            </a:r>
            <a:r>
              <a:rPr lang="cs-CZ" baseline="0" dirty="0" smtClean="0"/>
              <a:t> </a:t>
            </a:r>
            <a:r>
              <a:rPr lang="cs-CZ" dirty="0" smtClean="0"/>
              <a:t> klíčová</a:t>
            </a:r>
            <a:r>
              <a:rPr lang="cs-CZ" baseline="0" dirty="0" smtClean="0"/>
              <a:t> role faktoru 10a a 5a, které v </a:t>
            </a:r>
            <a:r>
              <a:rPr lang="cs-CZ" baseline="0" dirty="0" err="1" smtClean="0"/>
              <a:t>přítomosti</a:t>
            </a:r>
            <a:r>
              <a:rPr lang="cs-CZ" baseline="0" dirty="0" smtClean="0"/>
              <a:t> ca2 aktivují trombin… závislost na </a:t>
            </a:r>
            <a:endParaRPr lang="cs-CZ" dirty="0" smtClean="0"/>
          </a:p>
          <a:p>
            <a:endParaRPr lang="cs-CZ" dirty="0" smtClean="0"/>
          </a:p>
          <a:p>
            <a:r>
              <a:rPr lang="cs-CZ" b="1" dirty="0" smtClean="0"/>
              <a:t>vitamín K </a:t>
            </a:r>
            <a:r>
              <a:rPr lang="cs-CZ" dirty="0" smtClean="0"/>
              <a:t>u novorozenců…</a:t>
            </a:r>
          </a:p>
          <a:p>
            <a:endParaRPr lang="cs-CZ" dirty="0" smtClean="0"/>
          </a:p>
          <a:p>
            <a:r>
              <a:rPr lang="cs-CZ" dirty="0" smtClean="0"/>
              <a:t>anti Vitamín K u jedu</a:t>
            </a:r>
            <a:r>
              <a:rPr lang="cs-CZ" baseline="0" dirty="0" smtClean="0"/>
              <a:t> na krysy…</a:t>
            </a:r>
          </a:p>
          <a:p>
            <a:endParaRPr lang="cs-CZ" baseline="0" dirty="0" smtClean="0"/>
          </a:p>
          <a:p>
            <a:r>
              <a:rPr lang="en-GB" dirty="0" smtClean="0"/>
              <a:t>Physiological conditions • creation of primary </a:t>
            </a:r>
            <a:r>
              <a:rPr lang="en-GB" dirty="0" err="1" smtClean="0"/>
              <a:t>hemostatic</a:t>
            </a:r>
            <a:r>
              <a:rPr lang="en-GB" dirty="0" smtClean="0"/>
              <a:t> plug if vessel integrity broken • platelet surface and mediators - reactions of plasmatic </a:t>
            </a:r>
            <a:r>
              <a:rPr lang="en-GB" dirty="0" err="1" smtClean="0"/>
              <a:t>hemocoagulation</a:t>
            </a:r>
            <a:r>
              <a:rPr lang="en-GB" dirty="0" smtClean="0"/>
              <a:t> system Platelets after activation • discoid to </a:t>
            </a:r>
            <a:r>
              <a:rPr lang="en-GB" dirty="0" err="1" smtClean="0"/>
              <a:t>spheric</a:t>
            </a:r>
            <a:r>
              <a:rPr lang="en-GB" dirty="0" smtClean="0"/>
              <a:t> shape • pseudopodia • adhesion and aggregation • release of mediators </a:t>
            </a:r>
            <a:endParaRPr lang="cs-CZ" dirty="0" smtClean="0"/>
          </a:p>
          <a:p>
            <a:endParaRPr lang="cs-CZ" dirty="0" smtClean="0"/>
          </a:p>
          <a:p>
            <a:r>
              <a:rPr lang="en-GB" dirty="0" err="1" smtClean="0"/>
              <a:t>Hemokoagulace</a:t>
            </a:r>
            <a:r>
              <a:rPr lang="en-GB" dirty="0" smtClean="0"/>
              <a:t> je </a:t>
            </a:r>
            <a:r>
              <a:rPr lang="en-GB" dirty="0" err="1" smtClean="0"/>
              <a:t>jedním</a:t>
            </a:r>
            <a:r>
              <a:rPr lang="en-GB" dirty="0" smtClean="0"/>
              <a:t> z </a:t>
            </a:r>
            <a:r>
              <a:rPr lang="en-GB" dirty="0" err="1" smtClean="0"/>
              <a:t>dějů</a:t>
            </a:r>
            <a:r>
              <a:rPr lang="en-GB" dirty="0" smtClean="0"/>
              <a:t> </a:t>
            </a:r>
            <a:r>
              <a:rPr lang="en-GB" dirty="0" err="1" smtClean="0"/>
              <a:t>vedoucích</a:t>
            </a:r>
            <a:r>
              <a:rPr lang="en-GB" dirty="0" smtClean="0"/>
              <a:t> k </a:t>
            </a:r>
            <a:r>
              <a:rPr lang="en-GB" dirty="0" err="1" smtClean="0"/>
              <a:t>zástavě</a:t>
            </a:r>
            <a:r>
              <a:rPr lang="en-GB" dirty="0" smtClean="0"/>
              <a:t> </a:t>
            </a:r>
            <a:r>
              <a:rPr lang="en-GB" dirty="0" err="1" smtClean="0"/>
              <a:t>krvácení</a:t>
            </a:r>
            <a:r>
              <a:rPr lang="en-GB" dirty="0" smtClean="0"/>
              <a:t> (</a:t>
            </a:r>
            <a:r>
              <a:rPr lang="en-GB" dirty="0" err="1" smtClean="0"/>
              <a:t>hemostáza</a:t>
            </a:r>
            <a:r>
              <a:rPr lang="en-GB" dirty="0" smtClean="0"/>
              <a:t>). </a:t>
            </a:r>
            <a:r>
              <a:rPr lang="en-GB" dirty="0" err="1" smtClean="0"/>
              <a:t>Základním</a:t>
            </a:r>
            <a:r>
              <a:rPr lang="en-GB" dirty="0" smtClean="0"/>
              <a:t> </a:t>
            </a:r>
            <a:r>
              <a:rPr lang="en-GB" dirty="0" err="1" smtClean="0"/>
              <a:t>principem</a:t>
            </a:r>
            <a:r>
              <a:rPr lang="en-GB" dirty="0" smtClean="0"/>
              <a:t> je </a:t>
            </a:r>
            <a:r>
              <a:rPr lang="en-GB" dirty="0" err="1" smtClean="0"/>
              <a:t>vytvoření</a:t>
            </a:r>
            <a:r>
              <a:rPr lang="en-GB" dirty="0" smtClean="0"/>
              <a:t> </a:t>
            </a:r>
            <a:r>
              <a:rPr lang="en-GB" dirty="0" err="1" smtClean="0"/>
              <a:t>fibrinové</a:t>
            </a:r>
            <a:r>
              <a:rPr lang="en-GB" dirty="0" smtClean="0"/>
              <a:t> </a:t>
            </a:r>
            <a:r>
              <a:rPr lang="en-GB" dirty="0" err="1" smtClean="0"/>
              <a:t>sítě</a:t>
            </a:r>
            <a:r>
              <a:rPr lang="en-GB" dirty="0" smtClean="0"/>
              <a:t>, </a:t>
            </a:r>
            <a:r>
              <a:rPr lang="en-GB" dirty="0" err="1" smtClean="0"/>
              <a:t>která</a:t>
            </a:r>
            <a:r>
              <a:rPr lang="en-GB" dirty="0" smtClean="0"/>
              <a:t> </a:t>
            </a:r>
            <a:r>
              <a:rPr lang="en-GB" dirty="0" err="1" smtClean="0"/>
              <a:t>zachytává</a:t>
            </a:r>
            <a:r>
              <a:rPr lang="en-GB" dirty="0" smtClean="0"/>
              <a:t> </a:t>
            </a:r>
            <a:r>
              <a:rPr lang="en-GB" dirty="0" err="1" smtClean="0"/>
              <a:t>erytrocyty</a:t>
            </a:r>
            <a:r>
              <a:rPr lang="en-GB" dirty="0" smtClean="0"/>
              <a:t>, </a:t>
            </a:r>
            <a:r>
              <a:rPr lang="en-GB" dirty="0" err="1" smtClean="0"/>
              <a:t>leukocyty</a:t>
            </a:r>
            <a:r>
              <a:rPr lang="en-GB" dirty="0" smtClean="0"/>
              <a:t> a </a:t>
            </a:r>
            <a:r>
              <a:rPr lang="en-GB" dirty="0" err="1" smtClean="0"/>
              <a:t>trombocyty</a:t>
            </a:r>
            <a:r>
              <a:rPr lang="en-GB" dirty="0" smtClean="0"/>
              <a:t> z </a:t>
            </a:r>
            <a:r>
              <a:rPr lang="en-GB" dirty="0" err="1" smtClean="0"/>
              <a:t>krevního</a:t>
            </a:r>
            <a:r>
              <a:rPr lang="en-GB" dirty="0" smtClean="0"/>
              <a:t> </a:t>
            </a:r>
            <a:r>
              <a:rPr lang="en-GB" dirty="0" err="1" smtClean="0"/>
              <a:t>řečiště</a:t>
            </a:r>
            <a:r>
              <a:rPr lang="en-GB" dirty="0" smtClean="0"/>
              <a:t> a </a:t>
            </a:r>
            <a:r>
              <a:rPr lang="en-GB" dirty="0" err="1" smtClean="0"/>
              <a:t>tvoří</a:t>
            </a:r>
            <a:r>
              <a:rPr lang="en-GB" dirty="0" smtClean="0"/>
              <a:t> </a:t>
            </a:r>
            <a:r>
              <a:rPr lang="en-GB" dirty="0" err="1" smtClean="0"/>
              <a:t>definitivní</a:t>
            </a:r>
            <a:r>
              <a:rPr lang="en-GB" dirty="0" smtClean="0"/>
              <a:t> </a:t>
            </a:r>
            <a:r>
              <a:rPr lang="en-GB" dirty="0" err="1" smtClean="0"/>
              <a:t>trombus</a:t>
            </a:r>
            <a:r>
              <a:rPr lang="en-GB" dirty="0" smtClean="0"/>
              <a:t>, </a:t>
            </a:r>
            <a:r>
              <a:rPr lang="en-GB" dirty="0" err="1" smtClean="0"/>
              <a:t>nahrazující</a:t>
            </a:r>
            <a:r>
              <a:rPr lang="en-GB" dirty="0" smtClean="0"/>
              <a:t> </a:t>
            </a:r>
            <a:r>
              <a:rPr lang="en-GB" dirty="0" err="1" smtClean="0"/>
              <a:t>primární</a:t>
            </a:r>
            <a:r>
              <a:rPr lang="en-GB" dirty="0" smtClean="0"/>
              <a:t> (</a:t>
            </a:r>
            <a:r>
              <a:rPr lang="en-GB" dirty="0" err="1" smtClean="0"/>
              <a:t>bílý</a:t>
            </a:r>
            <a:r>
              <a:rPr lang="en-GB" dirty="0" smtClean="0"/>
              <a:t>) </a:t>
            </a:r>
            <a:r>
              <a:rPr lang="en-GB" dirty="0" err="1" smtClean="0"/>
              <a:t>trombus</a:t>
            </a:r>
            <a:r>
              <a:rPr lang="en-GB" dirty="0" smtClean="0"/>
              <a:t>. </a:t>
            </a:r>
            <a:r>
              <a:rPr lang="en-GB" dirty="0" err="1" smtClean="0"/>
              <a:t>Tento</a:t>
            </a:r>
            <a:r>
              <a:rPr lang="en-GB" dirty="0" smtClean="0"/>
              <a:t> </a:t>
            </a:r>
            <a:r>
              <a:rPr lang="en-GB" dirty="0" err="1" smtClean="0"/>
              <a:t>proces</a:t>
            </a:r>
            <a:r>
              <a:rPr lang="en-GB" dirty="0" smtClean="0"/>
              <a:t> je </a:t>
            </a:r>
            <a:r>
              <a:rPr lang="en-GB" dirty="0" err="1" smtClean="0"/>
              <a:t>řízen</a:t>
            </a:r>
            <a:r>
              <a:rPr lang="en-GB" dirty="0" smtClean="0"/>
              <a:t> </a:t>
            </a:r>
            <a:r>
              <a:rPr lang="en-GB" dirty="0" err="1" smtClean="0"/>
              <a:t>řadou</a:t>
            </a:r>
            <a:r>
              <a:rPr lang="en-GB" dirty="0" smtClean="0"/>
              <a:t> </a:t>
            </a:r>
            <a:r>
              <a:rPr lang="en-GB" dirty="0" err="1" smtClean="0"/>
              <a:t>koagulačních</a:t>
            </a:r>
            <a:r>
              <a:rPr lang="en-GB" dirty="0" smtClean="0"/>
              <a:t> </a:t>
            </a:r>
            <a:r>
              <a:rPr lang="en-GB" dirty="0" err="1" smtClean="0"/>
              <a:t>faktorů</a:t>
            </a:r>
            <a:r>
              <a:rPr lang="en-GB" dirty="0" smtClean="0"/>
              <a:t>. </a:t>
            </a:r>
            <a:r>
              <a:rPr lang="en-GB" dirty="0" err="1" smtClean="0"/>
              <a:t>Přesný</a:t>
            </a:r>
            <a:r>
              <a:rPr lang="en-GB" dirty="0" smtClean="0"/>
              <a:t> sled </a:t>
            </a:r>
            <a:r>
              <a:rPr lang="en-GB" dirty="0" err="1" smtClean="0"/>
              <a:t>dějů</a:t>
            </a:r>
            <a:r>
              <a:rPr lang="en-GB" dirty="0" smtClean="0"/>
              <a:t> </a:t>
            </a:r>
            <a:r>
              <a:rPr lang="en-GB" dirty="0" err="1" smtClean="0"/>
              <a:t>vedoucích</a:t>
            </a:r>
            <a:r>
              <a:rPr lang="en-GB" dirty="0" smtClean="0"/>
              <a:t> k </a:t>
            </a:r>
            <a:r>
              <a:rPr lang="en-GB" dirty="0" err="1" smtClean="0"/>
              <a:t>hemokoagulaci</a:t>
            </a:r>
            <a:r>
              <a:rPr lang="en-GB" dirty="0" smtClean="0"/>
              <a:t> se </a:t>
            </a:r>
            <a:r>
              <a:rPr lang="en-GB" dirty="0" err="1" smtClean="0"/>
              <a:t>nazývá</a:t>
            </a:r>
            <a:r>
              <a:rPr lang="en-GB" dirty="0" smtClean="0"/>
              <a:t> </a:t>
            </a:r>
            <a:r>
              <a:rPr lang="en-GB" dirty="0" err="1" smtClean="0"/>
              <a:t>koagulační</a:t>
            </a:r>
            <a:r>
              <a:rPr lang="en-GB" dirty="0" smtClean="0"/>
              <a:t> </a:t>
            </a:r>
            <a:r>
              <a:rPr lang="en-GB" dirty="0" err="1" smtClean="0"/>
              <a:t>kaskáda</a:t>
            </a:r>
            <a:r>
              <a:rPr lang="en-GB" dirty="0" smtClean="0"/>
              <a:t>.</a:t>
            </a:r>
          </a:p>
          <a:p>
            <a:endParaRPr lang="en-GB" dirty="0" smtClean="0"/>
          </a:p>
          <a:p>
            <a:r>
              <a:rPr lang="en-GB" dirty="0" err="1" smtClean="0"/>
              <a:t>Fáze</a:t>
            </a:r>
            <a:r>
              <a:rPr lang="en-GB" dirty="0" smtClean="0"/>
              <a:t> </a:t>
            </a:r>
            <a:r>
              <a:rPr lang="en-GB" dirty="0" err="1" smtClean="0"/>
              <a:t>hemokoagulace</a:t>
            </a:r>
            <a:endParaRPr lang="en-GB" dirty="0" smtClean="0"/>
          </a:p>
          <a:p>
            <a:r>
              <a:rPr lang="en-GB" dirty="0" err="1" smtClean="0"/>
              <a:t>Hemokoagulace</a:t>
            </a:r>
            <a:r>
              <a:rPr lang="en-GB" dirty="0" smtClean="0"/>
              <a:t> se </a:t>
            </a:r>
            <a:r>
              <a:rPr lang="en-GB" dirty="0" err="1" smtClean="0"/>
              <a:t>skládá</a:t>
            </a:r>
            <a:r>
              <a:rPr lang="en-GB" dirty="0" smtClean="0"/>
              <a:t> z </a:t>
            </a:r>
            <a:r>
              <a:rPr lang="en-GB" dirty="0" err="1" smtClean="0"/>
              <a:t>následujících</a:t>
            </a:r>
            <a:r>
              <a:rPr lang="en-GB" dirty="0" smtClean="0"/>
              <a:t> </a:t>
            </a:r>
            <a:r>
              <a:rPr lang="en-GB" dirty="0" err="1" smtClean="0"/>
              <a:t>fází</a:t>
            </a:r>
            <a:r>
              <a:rPr lang="en-GB" dirty="0" smtClean="0"/>
              <a:t>:</a:t>
            </a:r>
          </a:p>
          <a:p>
            <a:endParaRPr lang="en-GB" dirty="0" smtClean="0"/>
          </a:p>
          <a:p>
            <a:r>
              <a:rPr lang="en-GB" dirty="0" err="1" smtClean="0"/>
              <a:t>Tvorba</a:t>
            </a:r>
            <a:r>
              <a:rPr lang="en-GB" dirty="0" smtClean="0"/>
              <a:t> </a:t>
            </a:r>
            <a:r>
              <a:rPr lang="en-GB" dirty="0" err="1" smtClean="0"/>
              <a:t>aktivátoru</a:t>
            </a:r>
            <a:r>
              <a:rPr lang="en-GB" dirty="0" smtClean="0"/>
              <a:t> </a:t>
            </a:r>
            <a:r>
              <a:rPr lang="en-GB" dirty="0" err="1" smtClean="0"/>
              <a:t>protrombinu</a:t>
            </a:r>
            <a:r>
              <a:rPr lang="en-GB" dirty="0" smtClean="0"/>
              <a:t> z </a:t>
            </a:r>
            <a:r>
              <a:rPr lang="en-GB" dirty="0" err="1" smtClean="0"/>
              <a:t>faktoru</a:t>
            </a:r>
            <a:r>
              <a:rPr lang="en-GB" dirty="0" smtClean="0"/>
              <a:t> X a V</a:t>
            </a:r>
          </a:p>
          <a:p>
            <a:r>
              <a:rPr lang="en-GB" dirty="0" err="1" smtClean="0"/>
              <a:t>Přeměna</a:t>
            </a:r>
            <a:r>
              <a:rPr lang="en-GB" dirty="0" smtClean="0"/>
              <a:t> </a:t>
            </a:r>
            <a:r>
              <a:rPr lang="en-GB" dirty="0" err="1" smtClean="0"/>
              <a:t>protrombinu</a:t>
            </a:r>
            <a:r>
              <a:rPr lang="en-GB" dirty="0" smtClean="0"/>
              <a:t> </a:t>
            </a:r>
            <a:r>
              <a:rPr lang="en-GB" dirty="0" err="1" smtClean="0"/>
              <a:t>na</a:t>
            </a:r>
            <a:r>
              <a:rPr lang="en-GB" dirty="0" smtClean="0"/>
              <a:t> </a:t>
            </a:r>
            <a:r>
              <a:rPr lang="en-GB" dirty="0" err="1" smtClean="0"/>
              <a:t>trombin</a:t>
            </a:r>
            <a:endParaRPr lang="en-GB" dirty="0" smtClean="0"/>
          </a:p>
          <a:p>
            <a:r>
              <a:rPr lang="en-GB" dirty="0" err="1" smtClean="0"/>
              <a:t>Přeměna</a:t>
            </a:r>
            <a:r>
              <a:rPr lang="en-GB" dirty="0" smtClean="0"/>
              <a:t> </a:t>
            </a:r>
            <a:r>
              <a:rPr lang="en-GB" dirty="0" err="1" smtClean="0"/>
              <a:t>fibrinogenu</a:t>
            </a:r>
            <a:r>
              <a:rPr lang="en-GB" dirty="0" smtClean="0"/>
              <a:t> </a:t>
            </a:r>
            <a:r>
              <a:rPr lang="en-GB" dirty="0" err="1" smtClean="0"/>
              <a:t>na</a:t>
            </a:r>
            <a:r>
              <a:rPr lang="en-GB" dirty="0" smtClean="0"/>
              <a:t> fibrin</a:t>
            </a:r>
          </a:p>
          <a:p>
            <a:endParaRPr lang="en-GB" dirty="0" smtClean="0"/>
          </a:p>
          <a:p>
            <a:r>
              <a:rPr lang="en-GB" dirty="0" err="1" smtClean="0"/>
              <a:t>Schéma</a:t>
            </a:r>
            <a:r>
              <a:rPr lang="en-GB" dirty="0" smtClean="0"/>
              <a:t> </a:t>
            </a:r>
            <a:r>
              <a:rPr lang="en-GB" dirty="0" err="1" smtClean="0"/>
              <a:t>koagulační</a:t>
            </a:r>
            <a:r>
              <a:rPr lang="en-GB" dirty="0" smtClean="0"/>
              <a:t> </a:t>
            </a:r>
            <a:r>
              <a:rPr lang="en-GB" dirty="0" err="1" smtClean="0"/>
              <a:t>kaskády</a:t>
            </a:r>
            <a:endParaRPr lang="en-GB" dirty="0" smtClean="0"/>
          </a:p>
          <a:p>
            <a:r>
              <a:rPr lang="en-GB" dirty="0" err="1" smtClean="0"/>
              <a:t>Tvorba</a:t>
            </a:r>
            <a:r>
              <a:rPr lang="en-GB" dirty="0" smtClean="0"/>
              <a:t> </a:t>
            </a:r>
            <a:r>
              <a:rPr lang="en-GB" dirty="0" err="1" smtClean="0"/>
              <a:t>aktivátoru</a:t>
            </a:r>
            <a:r>
              <a:rPr lang="en-GB" dirty="0" smtClean="0"/>
              <a:t> </a:t>
            </a:r>
            <a:r>
              <a:rPr lang="en-GB" dirty="0" err="1" smtClean="0"/>
              <a:t>protrombinu</a:t>
            </a:r>
            <a:endParaRPr lang="en-GB" dirty="0" smtClean="0"/>
          </a:p>
          <a:p>
            <a:r>
              <a:rPr lang="en-GB" dirty="0" smtClean="0"/>
              <a:t>Pro </a:t>
            </a:r>
            <a:r>
              <a:rPr lang="en-GB" dirty="0" err="1" smtClean="0"/>
              <a:t>přeměnu</a:t>
            </a:r>
            <a:r>
              <a:rPr lang="en-GB" dirty="0" smtClean="0"/>
              <a:t> </a:t>
            </a:r>
            <a:r>
              <a:rPr lang="en-GB" dirty="0" err="1" smtClean="0"/>
              <a:t>fibrinogenu</a:t>
            </a:r>
            <a:r>
              <a:rPr lang="en-GB" dirty="0" smtClean="0"/>
              <a:t> </a:t>
            </a:r>
            <a:r>
              <a:rPr lang="en-GB" dirty="0" err="1" smtClean="0"/>
              <a:t>na</a:t>
            </a:r>
            <a:r>
              <a:rPr lang="en-GB" dirty="0" smtClean="0"/>
              <a:t> fibrin je </a:t>
            </a:r>
            <a:r>
              <a:rPr lang="en-GB" dirty="0" err="1" smtClean="0"/>
              <a:t>klíčová</a:t>
            </a:r>
            <a:r>
              <a:rPr lang="en-GB" dirty="0" smtClean="0"/>
              <a:t> </a:t>
            </a:r>
            <a:r>
              <a:rPr lang="en-GB" dirty="0" err="1" smtClean="0"/>
              <a:t>přítomnost</a:t>
            </a:r>
            <a:r>
              <a:rPr lang="en-GB" dirty="0" smtClean="0"/>
              <a:t> </a:t>
            </a:r>
            <a:r>
              <a:rPr lang="en-GB" dirty="0" err="1" smtClean="0"/>
              <a:t>enzymu</a:t>
            </a:r>
            <a:r>
              <a:rPr lang="en-GB" dirty="0" smtClean="0"/>
              <a:t> </a:t>
            </a:r>
            <a:r>
              <a:rPr lang="en-GB" dirty="0" err="1" smtClean="0"/>
              <a:t>trombinu</a:t>
            </a:r>
            <a:r>
              <a:rPr lang="en-GB" dirty="0" smtClean="0"/>
              <a:t>, </a:t>
            </a:r>
            <a:r>
              <a:rPr lang="en-GB" dirty="0" err="1" smtClean="0"/>
              <a:t>který</a:t>
            </a:r>
            <a:r>
              <a:rPr lang="en-GB" dirty="0" smtClean="0"/>
              <a:t> </a:t>
            </a:r>
            <a:r>
              <a:rPr lang="en-GB" dirty="0" err="1" smtClean="0"/>
              <a:t>vzniká</a:t>
            </a:r>
            <a:r>
              <a:rPr lang="en-GB" dirty="0" smtClean="0"/>
              <a:t> z </a:t>
            </a:r>
            <a:r>
              <a:rPr lang="en-GB" dirty="0" err="1" smtClean="0"/>
              <a:t>protrombinu</a:t>
            </a:r>
            <a:r>
              <a:rPr lang="en-GB" dirty="0" smtClean="0"/>
              <a:t>. Proto je </a:t>
            </a:r>
            <a:r>
              <a:rPr lang="en-GB" dirty="0" err="1" smtClean="0"/>
              <a:t>tvorba</a:t>
            </a:r>
            <a:r>
              <a:rPr lang="en-GB" dirty="0" smtClean="0"/>
              <a:t> </a:t>
            </a:r>
            <a:r>
              <a:rPr lang="en-GB" dirty="0" err="1" smtClean="0"/>
              <a:t>aktivátoru</a:t>
            </a:r>
            <a:r>
              <a:rPr lang="en-GB" dirty="0" smtClean="0"/>
              <a:t> </a:t>
            </a:r>
            <a:r>
              <a:rPr lang="en-GB" dirty="0" err="1" smtClean="0"/>
              <a:t>protrombinu</a:t>
            </a:r>
            <a:r>
              <a:rPr lang="en-GB" dirty="0" smtClean="0"/>
              <a:t> </a:t>
            </a:r>
            <a:r>
              <a:rPr lang="en-GB" dirty="0" err="1" smtClean="0"/>
              <a:t>limitujícím</a:t>
            </a:r>
            <a:r>
              <a:rPr lang="en-GB" dirty="0" smtClean="0"/>
              <a:t> </a:t>
            </a:r>
            <a:r>
              <a:rPr lang="en-GB" dirty="0" err="1" smtClean="0"/>
              <a:t>faktorem</a:t>
            </a:r>
            <a:r>
              <a:rPr lang="en-GB" dirty="0" smtClean="0"/>
              <a:t> </a:t>
            </a:r>
            <a:r>
              <a:rPr lang="en-GB" dirty="0" err="1" smtClean="0"/>
              <a:t>celého</a:t>
            </a:r>
            <a:r>
              <a:rPr lang="en-GB" dirty="0" smtClean="0"/>
              <a:t> </a:t>
            </a:r>
            <a:r>
              <a:rPr lang="en-GB" dirty="0" err="1" smtClean="0"/>
              <a:t>děje</a:t>
            </a:r>
            <a:r>
              <a:rPr lang="en-GB" dirty="0" smtClean="0"/>
              <a:t>. </a:t>
            </a:r>
            <a:r>
              <a:rPr lang="en-GB" dirty="0" err="1" smtClean="0"/>
              <a:t>Aktivátor</a:t>
            </a:r>
            <a:r>
              <a:rPr lang="en-GB" dirty="0" smtClean="0"/>
              <a:t> </a:t>
            </a:r>
            <a:r>
              <a:rPr lang="en-GB" dirty="0" err="1" smtClean="0"/>
              <a:t>protrombinu</a:t>
            </a:r>
            <a:r>
              <a:rPr lang="en-GB" dirty="0" smtClean="0"/>
              <a:t> </a:t>
            </a:r>
            <a:r>
              <a:rPr lang="en-GB" dirty="0" err="1" smtClean="0"/>
              <a:t>vzniká</a:t>
            </a:r>
            <a:r>
              <a:rPr lang="en-GB" dirty="0" smtClean="0"/>
              <a:t> </a:t>
            </a:r>
            <a:r>
              <a:rPr lang="en-GB" dirty="0" err="1" smtClean="0"/>
              <a:t>vnější</a:t>
            </a:r>
            <a:r>
              <a:rPr lang="en-GB" dirty="0" smtClean="0"/>
              <a:t> </a:t>
            </a:r>
            <a:r>
              <a:rPr lang="en-GB" dirty="0" err="1" smtClean="0"/>
              <a:t>nebo</a:t>
            </a:r>
            <a:r>
              <a:rPr lang="en-GB" dirty="0" smtClean="0"/>
              <a:t> </a:t>
            </a:r>
            <a:r>
              <a:rPr lang="en-GB" dirty="0" err="1" smtClean="0"/>
              <a:t>vnitřní</a:t>
            </a:r>
            <a:r>
              <a:rPr lang="en-GB" dirty="0" smtClean="0"/>
              <a:t> </a:t>
            </a:r>
            <a:r>
              <a:rPr lang="en-GB" dirty="0" err="1" smtClean="0"/>
              <a:t>hemokoagulační</a:t>
            </a:r>
            <a:r>
              <a:rPr lang="en-GB" dirty="0" smtClean="0"/>
              <a:t> </a:t>
            </a:r>
            <a:r>
              <a:rPr lang="en-GB" dirty="0" err="1" smtClean="0"/>
              <a:t>kaskádou</a:t>
            </a:r>
            <a:r>
              <a:rPr lang="en-GB" dirty="0" smtClean="0"/>
              <a:t>.</a:t>
            </a:r>
          </a:p>
          <a:p>
            <a:endParaRPr lang="en-GB" dirty="0" smtClean="0"/>
          </a:p>
          <a:p>
            <a:endParaRPr lang="en-GB" dirty="0" smtClean="0"/>
          </a:p>
          <a:p>
            <a:r>
              <a:rPr lang="en-GB" dirty="0" err="1" smtClean="0"/>
              <a:t>Koagulační</a:t>
            </a:r>
            <a:r>
              <a:rPr lang="en-GB" dirty="0" smtClean="0"/>
              <a:t> </a:t>
            </a:r>
            <a:r>
              <a:rPr lang="en-GB" dirty="0" err="1" smtClean="0"/>
              <a:t>kaskáda</a:t>
            </a:r>
            <a:endParaRPr lang="en-GB" dirty="0" smtClean="0"/>
          </a:p>
          <a:p>
            <a:r>
              <a:rPr lang="en-GB" dirty="0" err="1" smtClean="0"/>
              <a:t>Vnější</a:t>
            </a:r>
            <a:r>
              <a:rPr lang="en-GB" dirty="0" smtClean="0"/>
              <a:t> </a:t>
            </a:r>
            <a:r>
              <a:rPr lang="en-GB" dirty="0" err="1" smtClean="0"/>
              <a:t>hemokoagulační</a:t>
            </a:r>
            <a:r>
              <a:rPr lang="en-GB" dirty="0" smtClean="0"/>
              <a:t> </a:t>
            </a:r>
            <a:r>
              <a:rPr lang="en-GB" dirty="0" err="1" smtClean="0"/>
              <a:t>kaskáda</a:t>
            </a:r>
            <a:endParaRPr lang="en-GB" dirty="0" smtClean="0"/>
          </a:p>
          <a:p>
            <a:r>
              <a:rPr lang="en-GB" dirty="0" err="1" smtClean="0"/>
              <a:t>Poškozením</a:t>
            </a:r>
            <a:r>
              <a:rPr lang="en-GB" dirty="0" smtClean="0"/>
              <a:t> </a:t>
            </a:r>
            <a:r>
              <a:rPr lang="en-GB" dirty="0" err="1" smtClean="0"/>
              <a:t>cévní</a:t>
            </a:r>
            <a:r>
              <a:rPr lang="en-GB" dirty="0" smtClean="0"/>
              <a:t> </a:t>
            </a:r>
            <a:r>
              <a:rPr lang="en-GB" dirty="0" err="1" smtClean="0"/>
              <a:t>stěny</a:t>
            </a:r>
            <a:r>
              <a:rPr lang="en-GB" dirty="0" smtClean="0"/>
              <a:t> </a:t>
            </a:r>
            <a:r>
              <a:rPr lang="en-GB" dirty="0" err="1" smtClean="0"/>
              <a:t>dojde</a:t>
            </a:r>
            <a:r>
              <a:rPr lang="en-GB" dirty="0" smtClean="0"/>
              <a:t> k </a:t>
            </a:r>
            <a:r>
              <a:rPr lang="en-GB" dirty="0" err="1" smtClean="0"/>
              <a:t>uvolnění</a:t>
            </a:r>
            <a:r>
              <a:rPr lang="en-GB" dirty="0" smtClean="0"/>
              <a:t> </a:t>
            </a:r>
            <a:r>
              <a:rPr lang="en-GB" dirty="0" err="1" smtClean="0"/>
              <a:t>tkáňového</a:t>
            </a:r>
            <a:r>
              <a:rPr lang="en-GB" dirty="0" smtClean="0"/>
              <a:t> </a:t>
            </a:r>
            <a:r>
              <a:rPr lang="en-GB" dirty="0" err="1" smtClean="0"/>
              <a:t>tromboplastinu</a:t>
            </a:r>
            <a:r>
              <a:rPr lang="en-GB" dirty="0" smtClean="0"/>
              <a:t> (</a:t>
            </a:r>
            <a:r>
              <a:rPr lang="en-GB" dirty="0" err="1" smtClean="0"/>
              <a:t>faktor</a:t>
            </a:r>
            <a:r>
              <a:rPr lang="en-GB" dirty="0" smtClean="0"/>
              <a:t> III) do </a:t>
            </a:r>
            <a:r>
              <a:rPr lang="en-GB" dirty="0" err="1" smtClean="0"/>
              <a:t>krve</a:t>
            </a:r>
            <a:r>
              <a:rPr lang="en-GB" dirty="0" smtClean="0"/>
              <a:t>. </a:t>
            </a:r>
            <a:r>
              <a:rPr lang="en-GB" dirty="0" err="1" smtClean="0"/>
              <a:t>Kontaktem</a:t>
            </a:r>
            <a:r>
              <a:rPr lang="en-GB" dirty="0" smtClean="0"/>
              <a:t> s </a:t>
            </a:r>
            <a:r>
              <a:rPr lang="en-GB" dirty="0" err="1" smtClean="0"/>
              <a:t>tkáňovými</a:t>
            </a:r>
            <a:r>
              <a:rPr lang="en-GB" dirty="0" smtClean="0"/>
              <a:t> </a:t>
            </a:r>
            <a:r>
              <a:rPr lang="en-GB" dirty="0" err="1" smtClean="0"/>
              <a:t>faktory</a:t>
            </a:r>
            <a:r>
              <a:rPr lang="en-GB" dirty="0" smtClean="0"/>
              <a:t> </a:t>
            </a:r>
            <a:r>
              <a:rPr lang="en-GB" dirty="0" err="1" smtClean="0"/>
              <a:t>dojde</a:t>
            </a:r>
            <a:r>
              <a:rPr lang="en-GB" dirty="0" smtClean="0"/>
              <a:t> k </a:t>
            </a:r>
            <a:r>
              <a:rPr lang="en-GB" dirty="0" err="1" smtClean="0"/>
              <a:t>aktivaci</a:t>
            </a:r>
            <a:r>
              <a:rPr lang="en-GB" dirty="0" smtClean="0"/>
              <a:t> </a:t>
            </a:r>
            <a:r>
              <a:rPr lang="en-GB" dirty="0" err="1" smtClean="0"/>
              <a:t>koagulačního</a:t>
            </a:r>
            <a:r>
              <a:rPr lang="en-GB" dirty="0" smtClean="0"/>
              <a:t> </a:t>
            </a:r>
            <a:r>
              <a:rPr lang="en-GB" dirty="0" err="1" smtClean="0"/>
              <a:t>faktoru</a:t>
            </a:r>
            <a:r>
              <a:rPr lang="en-GB" dirty="0" smtClean="0"/>
              <a:t> </a:t>
            </a:r>
            <a:r>
              <a:rPr lang="en-GB" dirty="0" err="1" smtClean="0"/>
              <a:t>VIIa</a:t>
            </a:r>
            <a:r>
              <a:rPr lang="en-GB" dirty="0" smtClean="0"/>
              <a:t>, </a:t>
            </a:r>
            <a:r>
              <a:rPr lang="en-GB" dirty="0" err="1" smtClean="0"/>
              <a:t>který</a:t>
            </a:r>
            <a:r>
              <a:rPr lang="en-GB" dirty="0" smtClean="0"/>
              <a:t> </a:t>
            </a:r>
            <a:r>
              <a:rPr lang="en-GB" dirty="0" err="1" smtClean="0"/>
              <a:t>následně</a:t>
            </a:r>
            <a:r>
              <a:rPr lang="en-GB" dirty="0" smtClean="0"/>
              <a:t> v </a:t>
            </a:r>
            <a:r>
              <a:rPr lang="en-GB" dirty="0" err="1" smtClean="0"/>
              <a:t>přítomnosti</a:t>
            </a:r>
            <a:r>
              <a:rPr lang="en-GB" dirty="0" smtClean="0"/>
              <a:t> Ca2+ </a:t>
            </a:r>
            <a:r>
              <a:rPr lang="en-GB" dirty="0" err="1" smtClean="0"/>
              <a:t>iontů</a:t>
            </a:r>
            <a:r>
              <a:rPr lang="en-GB" dirty="0" smtClean="0"/>
              <a:t> </a:t>
            </a:r>
            <a:r>
              <a:rPr lang="en-GB" dirty="0" err="1" smtClean="0"/>
              <a:t>aktivuje</a:t>
            </a:r>
            <a:r>
              <a:rPr lang="en-GB" dirty="0" smtClean="0"/>
              <a:t> </a:t>
            </a:r>
            <a:r>
              <a:rPr lang="en-GB" dirty="0" err="1" smtClean="0"/>
              <a:t>faktor</a:t>
            </a:r>
            <a:r>
              <a:rPr lang="en-GB" dirty="0" smtClean="0"/>
              <a:t> X. Ten se </a:t>
            </a:r>
            <a:r>
              <a:rPr lang="en-GB" dirty="0" err="1" smtClean="0"/>
              <a:t>váže</a:t>
            </a:r>
            <a:r>
              <a:rPr lang="en-GB" dirty="0" smtClean="0"/>
              <a:t> </a:t>
            </a:r>
            <a:r>
              <a:rPr lang="en-GB" dirty="0" err="1" smtClean="0"/>
              <a:t>na</a:t>
            </a:r>
            <a:r>
              <a:rPr lang="en-GB" dirty="0" smtClean="0"/>
              <a:t> </a:t>
            </a:r>
            <a:r>
              <a:rPr lang="en-GB" dirty="0" err="1" smtClean="0"/>
              <a:t>fosfolipidy</a:t>
            </a:r>
            <a:r>
              <a:rPr lang="en-GB" dirty="0" smtClean="0"/>
              <a:t> </a:t>
            </a:r>
            <a:r>
              <a:rPr lang="en-GB" dirty="0" err="1" smtClean="0"/>
              <a:t>tkáňového</a:t>
            </a:r>
            <a:r>
              <a:rPr lang="en-GB" dirty="0" smtClean="0"/>
              <a:t> </a:t>
            </a:r>
            <a:r>
              <a:rPr lang="en-GB" dirty="0" err="1" smtClean="0"/>
              <a:t>faktoru</a:t>
            </a:r>
            <a:r>
              <a:rPr lang="en-GB" dirty="0" smtClean="0"/>
              <a:t> a s </a:t>
            </a:r>
            <a:r>
              <a:rPr lang="en-GB" dirty="0" err="1" smtClean="0"/>
              <a:t>pomocí</a:t>
            </a:r>
            <a:r>
              <a:rPr lang="en-GB" dirty="0" smtClean="0"/>
              <a:t> </a:t>
            </a:r>
            <a:r>
              <a:rPr lang="en-GB" dirty="0" err="1" smtClean="0"/>
              <a:t>faktoru</a:t>
            </a:r>
            <a:r>
              <a:rPr lang="en-GB" dirty="0" smtClean="0"/>
              <a:t> V </a:t>
            </a:r>
            <a:r>
              <a:rPr lang="en-GB" dirty="0" err="1" smtClean="0"/>
              <a:t>vytváří</a:t>
            </a:r>
            <a:r>
              <a:rPr lang="en-GB" dirty="0" smtClean="0"/>
              <a:t> </a:t>
            </a:r>
            <a:r>
              <a:rPr lang="en-GB" dirty="0" err="1" smtClean="0"/>
              <a:t>aktivátor</a:t>
            </a:r>
            <a:r>
              <a:rPr lang="en-GB" dirty="0" smtClean="0"/>
              <a:t> </a:t>
            </a:r>
            <a:r>
              <a:rPr lang="en-GB" dirty="0" err="1" smtClean="0"/>
              <a:t>protrombinu</a:t>
            </a:r>
            <a:r>
              <a:rPr lang="en-GB" dirty="0" smtClean="0"/>
              <a:t>. V </a:t>
            </a:r>
            <a:r>
              <a:rPr lang="en-GB" dirty="0" err="1" smtClean="0"/>
              <a:t>přítomnosti</a:t>
            </a:r>
            <a:r>
              <a:rPr lang="en-GB" dirty="0" smtClean="0"/>
              <a:t> Ca2+ a </a:t>
            </a:r>
            <a:r>
              <a:rPr lang="en-GB" dirty="0" err="1" smtClean="0"/>
              <a:t>destičkových</a:t>
            </a:r>
            <a:r>
              <a:rPr lang="en-GB" dirty="0" smtClean="0"/>
              <a:t> </a:t>
            </a:r>
            <a:r>
              <a:rPr lang="en-GB" dirty="0" err="1" smtClean="0"/>
              <a:t>fosfolipidů</a:t>
            </a:r>
            <a:r>
              <a:rPr lang="en-GB" dirty="0" smtClean="0"/>
              <a:t> </a:t>
            </a:r>
            <a:r>
              <a:rPr lang="en-GB" dirty="0" err="1" smtClean="0"/>
              <a:t>přeměňuje</a:t>
            </a:r>
            <a:r>
              <a:rPr lang="en-GB" dirty="0" smtClean="0"/>
              <a:t> </a:t>
            </a:r>
            <a:r>
              <a:rPr lang="en-GB" dirty="0" err="1" smtClean="0"/>
              <a:t>protrombin</a:t>
            </a:r>
            <a:r>
              <a:rPr lang="en-GB" dirty="0" smtClean="0"/>
              <a:t> </a:t>
            </a:r>
            <a:r>
              <a:rPr lang="en-GB" dirty="0" err="1" smtClean="0"/>
              <a:t>na</a:t>
            </a:r>
            <a:r>
              <a:rPr lang="en-GB" dirty="0" smtClean="0"/>
              <a:t> </a:t>
            </a:r>
            <a:r>
              <a:rPr lang="en-GB" dirty="0" err="1" smtClean="0"/>
              <a:t>trombin</a:t>
            </a:r>
            <a:r>
              <a:rPr lang="en-GB" dirty="0" smtClean="0"/>
              <a:t>. </a:t>
            </a:r>
            <a:r>
              <a:rPr lang="en-GB" dirty="0" err="1" smtClean="0"/>
              <a:t>Trombin</a:t>
            </a:r>
            <a:r>
              <a:rPr lang="en-GB" dirty="0" smtClean="0"/>
              <a:t> </a:t>
            </a:r>
            <a:r>
              <a:rPr lang="en-GB" dirty="0" err="1" smtClean="0"/>
              <a:t>aktivuje</a:t>
            </a:r>
            <a:r>
              <a:rPr lang="en-GB" dirty="0" smtClean="0"/>
              <a:t> </a:t>
            </a:r>
            <a:r>
              <a:rPr lang="en-GB" dirty="0" err="1" smtClean="0"/>
              <a:t>další</a:t>
            </a:r>
            <a:r>
              <a:rPr lang="en-GB" dirty="0" smtClean="0"/>
              <a:t> </a:t>
            </a:r>
            <a:r>
              <a:rPr lang="en-GB" dirty="0" err="1" smtClean="0"/>
              <a:t>molekuly</a:t>
            </a:r>
            <a:r>
              <a:rPr lang="en-GB" dirty="0" smtClean="0"/>
              <a:t> </a:t>
            </a:r>
            <a:r>
              <a:rPr lang="en-GB" dirty="0" err="1" smtClean="0"/>
              <a:t>faktoru</a:t>
            </a:r>
            <a:r>
              <a:rPr lang="en-GB" dirty="0" smtClean="0"/>
              <a:t> V (</a:t>
            </a:r>
            <a:r>
              <a:rPr lang="en-GB" dirty="0" err="1" smtClean="0"/>
              <a:t>jde</a:t>
            </a:r>
            <a:r>
              <a:rPr lang="en-GB" dirty="0" smtClean="0"/>
              <a:t> o </a:t>
            </a:r>
            <a:r>
              <a:rPr lang="en-GB" dirty="0" err="1" smtClean="0"/>
              <a:t>příklad</a:t>
            </a:r>
            <a:r>
              <a:rPr lang="en-GB" dirty="0" smtClean="0"/>
              <a:t> </a:t>
            </a:r>
            <a:r>
              <a:rPr lang="en-GB" dirty="0" err="1" smtClean="0"/>
              <a:t>pozitivní</a:t>
            </a:r>
            <a:r>
              <a:rPr lang="en-GB" dirty="0" smtClean="0"/>
              <a:t> </a:t>
            </a:r>
            <a:r>
              <a:rPr lang="en-GB" dirty="0" err="1" smtClean="0"/>
              <a:t>zpětné</a:t>
            </a:r>
            <a:r>
              <a:rPr lang="en-GB" dirty="0" smtClean="0"/>
              <a:t> </a:t>
            </a:r>
            <a:r>
              <a:rPr lang="en-GB" dirty="0" err="1" smtClean="0"/>
              <a:t>vazby</a:t>
            </a:r>
            <a:r>
              <a:rPr lang="en-GB" dirty="0" smtClean="0"/>
              <a:t>).</a:t>
            </a:r>
          </a:p>
          <a:p>
            <a:endParaRPr lang="en-GB" dirty="0" smtClean="0"/>
          </a:p>
          <a:p>
            <a:r>
              <a:rPr lang="en-GB" dirty="0" err="1" smtClean="0"/>
              <a:t>Vnitřní</a:t>
            </a:r>
            <a:r>
              <a:rPr lang="en-GB" dirty="0" smtClean="0"/>
              <a:t> </a:t>
            </a:r>
            <a:r>
              <a:rPr lang="en-GB" dirty="0" err="1" smtClean="0"/>
              <a:t>hemokoagulační</a:t>
            </a:r>
            <a:r>
              <a:rPr lang="en-GB" dirty="0" smtClean="0"/>
              <a:t> </a:t>
            </a:r>
            <a:r>
              <a:rPr lang="en-GB" dirty="0" err="1" smtClean="0"/>
              <a:t>kaskáda</a:t>
            </a:r>
            <a:endParaRPr lang="en-GB" dirty="0" smtClean="0"/>
          </a:p>
          <a:p>
            <a:r>
              <a:rPr lang="en-GB" dirty="0" err="1" smtClean="0"/>
              <a:t>Pokud</a:t>
            </a:r>
            <a:r>
              <a:rPr lang="en-GB" dirty="0" smtClean="0"/>
              <a:t> </a:t>
            </a:r>
            <a:r>
              <a:rPr lang="en-GB" dirty="0" err="1" smtClean="0"/>
              <a:t>dojde</a:t>
            </a:r>
            <a:r>
              <a:rPr lang="en-GB" dirty="0" smtClean="0"/>
              <a:t> </a:t>
            </a:r>
            <a:r>
              <a:rPr lang="en-GB" dirty="0" err="1" smtClean="0"/>
              <a:t>ke</a:t>
            </a:r>
            <a:r>
              <a:rPr lang="en-GB" dirty="0" smtClean="0"/>
              <a:t> </a:t>
            </a:r>
            <a:r>
              <a:rPr lang="en-GB" dirty="0" err="1" smtClean="0"/>
              <a:t>kontaktu</a:t>
            </a:r>
            <a:r>
              <a:rPr lang="en-GB" dirty="0" smtClean="0"/>
              <a:t> </a:t>
            </a:r>
            <a:r>
              <a:rPr lang="en-GB" dirty="0" err="1" smtClean="0"/>
              <a:t>mezi</a:t>
            </a:r>
            <a:r>
              <a:rPr lang="en-GB" dirty="0" smtClean="0"/>
              <a:t> </a:t>
            </a:r>
            <a:r>
              <a:rPr lang="en-GB" dirty="0" err="1" smtClean="0"/>
              <a:t>krví</a:t>
            </a:r>
            <a:r>
              <a:rPr lang="en-GB" dirty="0" smtClean="0"/>
              <a:t> a </a:t>
            </a:r>
            <a:r>
              <a:rPr lang="en-GB" dirty="0" err="1" smtClean="0"/>
              <a:t>negativně</a:t>
            </a:r>
            <a:r>
              <a:rPr lang="en-GB" dirty="0" smtClean="0"/>
              <a:t> </a:t>
            </a:r>
            <a:r>
              <a:rPr lang="en-GB" dirty="0" err="1" smtClean="0"/>
              <a:t>nabitým</a:t>
            </a:r>
            <a:r>
              <a:rPr lang="en-GB" dirty="0" smtClean="0"/>
              <a:t> </a:t>
            </a:r>
            <a:r>
              <a:rPr lang="en-GB" dirty="0" err="1" smtClean="0"/>
              <a:t>nebo</a:t>
            </a:r>
            <a:r>
              <a:rPr lang="en-GB" dirty="0" smtClean="0"/>
              <a:t> </a:t>
            </a:r>
            <a:r>
              <a:rPr lang="en-GB" dirty="0" err="1" smtClean="0"/>
              <a:t>smáčivým</a:t>
            </a:r>
            <a:r>
              <a:rPr lang="en-GB" dirty="0" smtClean="0"/>
              <a:t> </a:t>
            </a:r>
            <a:r>
              <a:rPr lang="en-GB" dirty="0" err="1" smtClean="0"/>
              <a:t>povrchem</a:t>
            </a:r>
            <a:r>
              <a:rPr lang="en-GB" dirty="0" smtClean="0"/>
              <a:t>, </a:t>
            </a:r>
            <a:r>
              <a:rPr lang="en-GB" dirty="0" err="1" smtClean="0"/>
              <a:t>nastává</a:t>
            </a:r>
            <a:r>
              <a:rPr lang="en-GB" dirty="0" smtClean="0"/>
              <a:t> </a:t>
            </a:r>
            <a:r>
              <a:rPr lang="en-GB" dirty="0" err="1" smtClean="0"/>
              <a:t>aktivace</a:t>
            </a:r>
            <a:r>
              <a:rPr lang="en-GB" dirty="0" smtClean="0"/>
              <a:t> </a:t>
            </a:r>
            <a:r>
              <a:rPr lang="en-GB" dirty="0" err="1" smtClean="0"/>
              <a:t>faktoru</a:t>
            </a:r>
            <a:r>
              <a:rPr lang="en-GB" dirty="0" smtClean="0"/>
              <a:t> XII. </a:t>
            </a:r>
            <a:r>
              <a:rPr lang="en-GB" dirty="0" err="1" smtClean="0"/>
              <a:t>Jeho</a:t>
            </a:r>
            <a:r>
              <a:rPr lang="en-GB" dirty="0" smtClean="0"/>
              <a:t> </a:t>
            </a:r>
            <a:r>
              <a:rPr lang="en-GB" dirty="0" err="1" smtClean="0"/>
              <a:t>následnou</a:t>
            </a:r>
            <a:r>
              <a:rPr lang="en-GB" dirty="0" smtClean="0"/>
              <a:t> </a:t>
            </a:r>
            <a:r>
              <a:rPr lang="en-GB" dirty="0" err="1" smtClean="0"/>
              <a:t>reakcí</a:t>
            </a:r>
            <a:r>
              <a:rPr lang="en-GB" dirty="0" smtClean="0"/>
              <a:t> s </a:t>
            </a:r>
            <a:r>
              <a:rPr lang="en-GB" dirty="0" err="1" smtClean="0"/>
              <a:t>prekalikerinem</a:t>
            </a:r>
            <a:r>
              <a:rPr lang="en-GB" dirty="0" smtClean="0"/>
              <a:t> a </a:t>
            </a:r>
            <a:r>
              <a:rPr lang="en-GB" dirty="0" err="1" smtClean="0"/>
              <a:t>vysokomolekulárním</a:t>
            </a:r>
            <a:r>
              <a:rPr lang="en-GB" dirty="0" smtClean="0"/>
              <a:t> </a:t>
            </a:r>
            <a:r>
              <a:rPr lang="en-GB" dirty="0" err="1" smtClean="0"/>
              <a:t>kininogenem</a:t>
            </a:r>
            <a:r>
              <a:rPr lang="en-GB" dirty="0" smtClean="0"/>
              <a:t> </a:t>
            </a:r>
            <a:r>
              <a:rPr lang="en-GB" dirty="0" err="1" smtClean="0"/>
              <a:t>dochází</a:t>
            </a:r>
            <a:r>
              <a:rPr lang="en-GB" dirty="0" smtClean="0"/>
              <a:t> k </a:t>
            </a:r>
            <a:r>
              <a:rPr lang="en-GB" dirty="0" err="1" smtClean="0"/>
              <a:t>přeměně</a:t>
            </a:r>
            <a:r>
              <a:rPr lang="en-GB" dirty="0" smtClean="0"/>
              <a:t> </a:t>
            </a:r>
            <a:r>
              <a:rPr lang="en-GB" dirty="0" err="1" smtClean="0"/>
              <a:t>faktoru</a:t>
            </a:r>
            <a:r>
              <a:rPr lang="en-GB" dirty="0" smtClean="0"/>
              <a:t> XI </a:t>
            </a:r>
            <a:r>
              <a:rPr lang="en-GB" dirty="0" err="1" smtClean="0"/>
              <a:t>na</a:t>
            </a:r>
            <a:r>
              <a:rPr lang="en-GB" dirty="0" smtClean="0"/>
              <a:t> </a:t>
            </a:r>
            <a:r>
              <a:rPr lang="en-GB" dirty="0" err="1" smtClean="0"/>
              <a:t>aktivní</a:t>
            </a:r>
            <a:r>
              <a:rPr lang="en-GB" dirty="0" smtClean="0"/>
              <a:t> </a:t>
            </a:r>
            <a:r>
              <a:rPr lang="en-GB" dirty="0" err="1" smtClean="0"/>
              <a:t>formu</a:t>
            </a:r>
            <a:r>
              <a:rPr lang="en-GB" dirty="0" smtClean="0"/>
              <a:t>. V </a:t>
            </a:r>
            <a:r>
              <a:rPr lang="en-GB" dirty="0" err="1" smtClean="0"/>
              <a:t>přítomnosti</a:t>
            </a:r>
            <a:r>
              <a:rPr lang="en-GB" dirty="0" smtClean="0"/>
              <a:t> Ca2+ </a:t>
            </a:r>
            <a:r>
              <a:rPr lang="en-GB" dirty="0" err="1" smtClean="0"/>
              <a:t>pak</a:t>
            </a:r>
            <a:r>
              <a:rPr lang="en-GB" dirty="0" smtClean="0"/>
              <a:t> </a:t>
            </a:r>
            <a:r>
              <a:rPr lang="en-GB" dirty="0" err="1" smtClean="0"/>
              <a:t>dojde</a:t>
            </a:r>
            <a:r>
              <a:rPr lang="en-GB" dirty="0" smtClean="0"/>
              <a:t> k </a:t>
            </a:r>
            <a:r>
              <a:rPr lang="en-GB" dirty="0" err="1" smtClean="0"/>
              <a:t>aktivaci</a:t>
            </a:r>
            <a:r>
              <a:rPr lang="en-GB" dirty="0" smtClean="0"/>
              <a:t> </a:t>
            </a:r>
            <a:r>
              <a:rPr lang="en-GB" dirty="0" err="1" smtClean="0"/>
              <a:t>faktoru</a:t>
            </a:r>
            <a:r>
              <a:rPr lang="en-GB" dirty="0" smtClean="0"/>
              <a:t> IX. </a:t>
            </a:r>
            <a:r>
              <a:rPr lang="en-GB" dirty="0" err="1" smtClean="0"/>
              <a:t>Za</a:t>
            </a:r>
            <a:r>
              <a:rPr lang="en-GB" dirty="0" smtClean="0"/>
              <a:t> </a:t>
            </a:r>
            <a:r>
              <a:rPr lang="en-GB" dirty="0" err="1" smtClean="0"/>
              <a:t>přítomnosti</a:t>
            </a:r>
            <a:r>
              <a:rPr lang="en-GB" dirty="0" smtClean="0"/>
              <a:t> </a:t>
            </a:r>
            <a:r>
              <a:rPr lang="en-GB" dirty="0" err="1" smtClean="0"/>
              <a:t>faktorů</a:t>
            </a:r>
            <a:r>
              <a:rPr lang="en-GB" dirty="0" smtClean="0"/>
              <a:t> </a:t>
            </a:r>
            <a:r>
              <a:rPr lang="en-GB" dirty="0" err="1" smtClean="0"/>
              <a:t>VIIIa</a:t>
            </a:r>
            <a:r>
              <a:rPr lang="en-GB" dirty="0" smtClean="0"/>
              <a:t> a </a:t>
            </a:r>
            <a:r>
              <a:rPr lang="en-GB" dirty="0" err="1" smtClean="0"/>
              <a:t>IXa</a:t>
            </a:r>
            <a:r>
              <a:rPr lang="en-GB" dirty="0" smtClean="0"/>
              <a:t>, </a:t>
            </a:r>
            <a:r>
              <a:rPr lang="en-GB" dirty="0" err="1" smtClean="0"/>
              <a:t>destičkových</a:t>
            </a:r>
            <a:r>
              <a:rPr lang="en-GB" dirty="0" smtClean="0"/>
              <a:t> </a:t>
            </a:r>
            <a:r>
              <a:rPr lang="en-GB" dirty="0" err="1" smtClean="0"/>
              <a:t>fosfolipidů</a:t>
            </a:r>
            <a:r>
              <a:rPr lang="en-GB" dirty="0" smtClean="0"/>
              <a:t> a </a:t>
            </a:r>
            <a:r>
              <a:rPr lang="en-GB" dirty="0" err="1" smtClean="0"/>
              <a:t>vápenatých</a:t>
            </a:r>
            <a:r>
              <a:rPr lang="en-GB" dirty="0" smtClean="0"/>
              <a:t> </a:t>
            </a:r>
            <a:r>
              <a:rPr lang="en-GB" dirty="0" err="1" smtClean="0"/>
              <a:t>iontů</a:t>
            </a:r>
            <a:r>
              <a:rPr lang="en-GB" dirty="0" smtClean="0"/>
              <a:t> </a:t>
            </a:r>
            <a:r>
              <a:rPr lang="en-GB" dirty="0" err="1" smtClean="0"/>
              <a:t>dochází</a:t>
            </a:r>
            <a:r>
              <a:rPr lang="en-GB" dirty="0" smtClean="0"/>
              <a:t> k </a:t>
            </a:r>
            <a:r>
              <a:rPr lang="en-GB" dirty="0" err="1" smtClean="0"/>
              <a:t>aktivaci</a:t>
            </a:r>
            <a:r>
              <a:rPr lang="en-GB" dirty="0" smtClean="0"/>
              <a:t> </a:t>
            </a:r>
            <a:r>
              <a:rPr lang="en-GB" dirty="0" err="1" smtClean="0"/>
              <a:t>faktoru</a:t>
            </a:r>
            <a:r>
              <a:rPr lang="en-GB" dirty="0" smtClean="0"/>
              <a:t> X. Ten </a:t>
            </a:r>
            <a:r>
              <a:rPr lang="en-GB" dirty="0" err="1" smtClean="0"/>
              <a:t>spolu</a:t>
            </a:r>
            <a:r>
              <a:rPr lang="en-GB" dirty="0" smtClean="0"/>
              <a:t> s </a:t>
            </a:r>
            <a:r>
              <a:rPr lang="en-GB" dirty="0" err="1" smtClean="0"/>
              <a:t>faktorem</a:t>
            </a:r>
            <a:r>
              <a:rPr lang="en-GB" dirty="0" smtClean="0"/>
              <a:t> </a:t>
            </a:r>
            <a:r>
              <a:rPr lang="en-GB" dirty="0" err="1" smtClean="0"/>
              <a:t>Va</a:t>
            </a:r>
            <a:r>
              <a:rPr lang="en-GB" dirty="0" smtClean="0"/>
              <a:t> </a:t>
            </a:r>
            <a:r>
              <a:rPr lang="en-GB" dirty="0" err="1" smtClean="0"/>
              <a:t>vytváří</a:t>
            </a:r>
            <a:r>
              <a:rPr lang="en-GB" dirty="0" smtClean="0"/>
              <a:t> </a:t>
            </a:r>
            <a:r>
              <a:rPr lang="en-GB" dirty="0" err="1" smtClean="0"/>
              <a:t>aktivátor</a:t>
            </a:r>
            <a:r>
              <a:rPr lang="en-GB" dirty="0" smtClean="0"/>
              <a:t> </a:t>
            </a:r>
            <a:r>
              <a:rPr lang="en-GB" dirty="0" err="1" smtClean="0"/>
              <a:t>protrombinu</a:t>
            </a:r>
            <a:r>
              <a:rPr lang="en-GB" dirty="0" smtClean="0"/>
              <a:t>, </a:t>
            </a:r>
            <a:r>
              <a:rPr lang="en-GB" dirty="0" err="1" smtClean="0"/>
              <a:t>který</a:t>
            </a:r>
            <a:r>
              <a:rPr lang="en-GB" dirty="0" smtClean="0"/>
              <a:t> se </a:t>
            </a:r>
            <a:r>
              <a:rPr lang="en-GB" dirty="0" err="1" smtClean="0"/>
              <a:t>podílí</a:t>
            </a:r>
            <a:r>
              <a:rPr lang="en-GB" dirty="0" smtClean="0"/>
              <a:t> </a:t>
            </a:r>
            <a:r>
              <a:rPr lang="en-GB" dirty="0" err="1" smtClean="0"/>
              <a:t>na</a:t>
            </a:r>
            <a:r>
              <a:rPr lang="en-GB" dirty="0" smtClean="0"/>
              <a:t> </a:t>
            </a:r>
            <a:r>
              <a:rPr lang="en-GB" dirty="0" err="1" smtClean="0"/>
              <a:t>přeměně</a:t>
            </a:r>
            <a:r>
              <a:rPr lang="en-GB" dirty="0" smtClean="0"/>
              <a:t> </a:t>
            </a:r>
            <a:r>
              <a:rPr lang="en-GB" dirty="0" err="1" smtClean="0"/>
              <a:t>protrombinu</a:t>
            </a:r>
            <a:r>
              <a:rPr lang="en-GB" dirty="0" smtClean="0"/>
              <a:t> </a:t>
            </a:r>
            <a:r>
              <a:rPr lang="en-GB" dirty="0" err="1" smtClean="0"/>
              <a:t>na</a:t>
            </a:r>
            <a:r>
              <a:rPr lang="en-GB" dirty="0" smtClean="0"/>
              <a:t> </a:t>
            </a:r>
            <a:r>
              <a:rPr lang="en-GB" dirty="0" err="1" smtClean="0"/>
              <a:t>trombin</a:t>
            </a:r>
            <a:r>
              <a:rPr lang="en-GB" dirty="0" smtClean="0"/>
              <a:t>. </a:t>
            </a:r>
            <a:r>
              <a:rPr lang="en-GB" dirty="0" err="1" smtClean="0"/>
              <a:t>Faktory</a:t>
            </a:r>
            <a:r>
              <a:rPr lang="en-GB" dirty="0" smtClean="0"/>
              <a:t> V a VIII </a:t>
            </a:r>
            <a:r>
              <a:rPr lang="en-GB" dirty="0" err="1" smtClean="0"/>
              <a:t>jsou</a:t>
            </a:r>
            <a:r>
              <a:rPr lang="en-GB" dirty="0" smtClean="0"/>
              <a:t> </a:t>
            </a:r>
            <a:r>
              <a:rPr lang="en-GB" dirty="0" err="1" smtClean="0"/>
              <a:t>aktivovány</a:t>
            </a:r>
            <a:r>
              <a:rPr lang="en-GB" dirty="0" smtClean="0"/>
              <a:t> </a:t>
            </a:r>
            <a:r>
              <a:rPr lang="en-GB" dirty="0" err="1" smtClean="0"/>
              <a:t>trombinem</a:t>
            </a:r>
            <a:r>
              <a:rPr lang="en-GB" dirty="0" smtClean="0"/>
              <a:t> v </a:t>
            </a:r>
            <a:r>
              <a:rPr lang="en-GB" dirty="0" err="1" smtClean="0"/>
              <a:t>rámci</a:t>
            </a:r>
            <a:r>
              <a:rPr lang="en-GB" dirty="0" smtClean="0"/>
              <a:t> </a:t>
            </a:r>
            <a:r>
              <a:rPr lang="en-GB" dirty="0" err="1" smtClean="0"/>
              <a:t>pozitivní</a:t>
            </a:r>
            <a:r>
              <a:rPr lang="en-GB" dirty="0" smtClean="0"/>
              <a:t> </a:t>
            </a:r>
            <a:r>
              <a:rPr lang="en-GB" dirty="0" err="1" smtClean="0"/>
              <a:t>zpětné</a:t>
            </a:r>
            <a:r>
              <a:rPr lang="en-GB" dirty="0" smtClean="0"/>
              <a:t> </a:t>
            </a:r>
            <a:r>
              <a:rPr lang="en-GB" dirty="0" err="1" smtClean="0"/>
              <a:t>vazby</a:t>
            </a:r>
            <a:r>
              <a:rPr lang="en-GB" dirty="0" smtClean="0"/>
              <a:t>.</a:t>
            </a:r>
          </a:p>
          <a:p>
            <a:endParaRPr lang="en-GB" dirty="0" smtClean="0"/>
          </a:p>
          <a:p>
            <a:r>
              <a:rPr lang="en-GB" dirty="0" err="1" smtClean="0"/>
              <a:t>Přeměna</a:t>
            </a:r>
            <a:r>
              <a:rPr lang="en-GB" dirty="0" smtClean="0"/>
              <a:t> </a:t>
            </a:r>
            <a:r>
              <a:rPr lang="en-GB" dirty="0" err="1" smtClean="0"/>
              <a:t>protrombinu</a:t>
            </a:r>
            <a:r>
              <a:rPr lang="en-GB" dirty="0" smtClean="0"/>
              <a:t> </a:t>
            </a:r>
            <a:r>
              <a:rPr lang="en-GB" dirty="0" err="1" smtClean="0"/>
              <a:t>na</a:t>
            </a:r>
            <a:r>
              <a:rPr lang="en-GB" dirty="0" smtClean="0"/>
              <a:t> </a:t>
            </a:r>
            <a:r>
              <a:rPr lang="en-GB" dirty="0" err="1" smtClean="0"/>
              <a:t>trombin</a:t>
            </a:r>
            <a:endParaRPr lang="en-GB" dirty="0" smtClean="0"/>
          </a:p>
          <a:p>
            <a:r>
              <a:rPr lang="en-GB" dirty="0" err="1" smtClean="0"/>
              <a:t>Protrombin</a:t>
            </a:r>
            <a:r>
              <a:rPr lang="en-GB" dirty="0" smtClean="0"/>
              <a:t> (</a:t>
            </a:r>
            <a:r>
              <a:rPr lang="en-GB" dirty="0" err="1" smtClean="0"/>
              <a:t>faktor</a:t>
            </a:r>
            <a:r>
              <a:rPr lang="en-GB" dirty="0" smtClean="0"/>
              <a:t> II) je </a:t>
            </a:r>
            <a:r>
              <a:rPr lang="en-GB" dirty="0" err="1" smtClean="0"/>
              <a:t>plazmatický</a:t>
            </a:r>
            <a:r>
              <a:rPr lang="en-GB" dirty="0" smtClean="0"/>
              <a:t> protein </a:t>
            </a:r>
            <a:r>
              <a:rPr lang="en-GB" dirty="0" err="1" smtClean="0"/>
              <a:t>produkovaný</a:t>
            </a:r>
            <a:r>
              <a:rPr lang="en-GB" dirty="0" smtClean="0"/>
              <a:t> v </a:t>
            </a:r>
            <a:r>
              <a:rPr lang="en-GB" dirty="0" err="1" smtClean="0"/>
              <a:t>játrech</a:t>
            </a:r>
            <a:r>
              <a:rPr lang="en-GB" dirty="0" smtClean="0"/>
              <a:t>. </a:t>
            </a:r>
            <a:r>
              <a:rPr lang="en-GB" dirty="0" err="1" smtClean="0"/>
              <a:t>Jeho</a:t>
            </a:r>
            <a:r>
              <a:rPr lang="en-GB" dirty="0" smtClean="0"/>
              <a:t> </a:t>
            </a:r>
            <a:r>
              <a:rPr lang="en-GB" dirty="0" err="1" smtClean="0"/>
              <a:t>tvorba</a:t>
            </a:r>
            <a:r>
              <a:rPr lang="en-GB" dirty="0" smtClean="0"/>
              <a:t> je </a:t>
            </a:r>
            <a:r>
              <a:rPr lang="en-GB" dirty="0" err="1" smtClean="0"/>
              <a:t>silně</a:t>
            </a:r>
            <a:r>
              <a:rPr lang="en-GB" dirty="0" smtClean="0"/>
              <a:t> </a:t>
            </a:r>
            <a:r>
              <a:rPr lang="en-GB" dirty="0" err="1" smtClean="0"/>
              <a:t>závislá</a:t>
            </a:r>
            <a:r>
              <a:rPr lang="en-GB" dirty="0" smtClean="0"/>
              <a:t> </a:t>
            </a:r>
            <a:r>
              <a:rPr lang="en-GB" dirty="0" err="1" smtClean="0"/>
              <a:t>na</a:t>
            </a:r>
            <a:r>
              <a:rPr lang="en-GB" dirty="0" smtClean="0"/>
              <a:t> </a:t>
            </a:r>
            <a:r>
              <a:rPr lang="en-GB" dirty="0" err="1" smtClean="0"/>
              <a:t>vitaminu</a:t>
            </a:r>
            <a:r>
              <a:rPr lang="en-GB" dirty="0" smtClean="0"/>
              <a:t> K. Je </a:t>
            </a:r>
            <a:r>
              <a:rPr lang="en-GB" dirty="0" err="1" smtClean="0"/>
              <a:t>neustále</a:t>
            </a:r>
            <a:r>
              <a:rPr lang="en-GB" dirty="0" smtClean="0"/>
              <a:t> </a:t>
            </a:r>
            <a:r>
              <a:rPr lang="en-GB" dirty="0" err="1" smtClean="0"/>
              <a:t>vyplavován</a:t>
            </a:r>
            <a:r>
              <a:rPr lang="en-GB" dirty="0" smtClean="0"/>
              <a:t> do </a:t>
            </a:r>
            <a:r>
              <a:rPr lang="en-GB" dirty="0" err="1" smtClean="0"/>
              <a:t>krevního</a:t>
            </a:r>
            <a:r>
              <a:rPr lang="en-GB" dirty="0" smtClean="0"/>
              <a:t> </a:t>
            </a:r>
            <a:r>
              <a:rPr lang="en-GB" dirty="0" err="1" smtClean="0"/>
              <a:t>řečiště</a:t>
            </a:r>
            <a:r>
              <a:rPr lang="en-GB" dirty="0" smtClean="0"/>
              <a:t>, </a:t>
            </a:r>
            <a:r>
              <a:rPr lang="en-GB" dirty="0" err="1" smtClean="0"/>
              <a:t>není</a:t>
            </a:r>
            <a:r>
              <a:rPr lang="en-GB" dirty="0" smtClean="0"/>
              <a:t> </a:t>
            </a:r>
            <a:r>
              <a:rPr lang="en-GB" dirty="0" err="1" smtClean="0"/>
              <a:t>skladován</a:t>
            </a:r>
            <a:r>
              <a:rPr lang="en-GB" dirty="0" smtClean="0"/>
              <a:t> (</a:t>
            </a:r>
            <a:r>
              <a:rPr lang="en-GB" dirty="0" err="1" smtClean="0"/>
              <a:t>koncentrace</a:t>
            </a:r>
            <a:r>
              <a:rPr lang="en-GB" dirty="0" smtClean="0"/>
              <a:t> v </a:t>
            </a:r>
            <a:r>
              <a:rPr lang="en-GB" dirty="0" err="1" smtClean="0"/>
              <a:t>plazmě</a:t>
            </a:r>
            <a:r>
              <a:rPr lang="en-GB" dirty="0" smtClean="0"/>
              <a:t> je 150 mg/l[1] ). </a:t>
            </a:r>
            <a:r>
              <a:rPr lang="en-GB" dirty="0" err="1" smtClean="0"/>
              <a:t>Úprava</a:t>
            </a:r>
            <a:r>
              <a:rPr lang="en-GB" dirty="0" smtClean="0"/>
              <a:t> </a:t>
            </a:r>
            <a:r>
              <a:rPr lang="en-GB" dirty="0" err="1" smtClean="0"/>
              <a:t>probíhá</a:t>
            </a:r>
            <a:r>
              <a:rPr lang="en-GB" dirty="0" smtClean="0"/>
              <a:t> </a:t>
            </a:r>
            <a:r>
              <a:rPr lang="en-GB" dirty="0" err="1" smtClean="0"/>
              <a:t>pomocí</a:t>
            </a:r>
            <a:r>
              <a:rPr lang="en-GB" dirty="0" smtClean="0"/>
              <a:t> </a:t>
            </a:r>
            <a:r>
              <a:rPr lang="en-GB" dirty="0" err="1" smtClean="0"/>
              <a:t>aktivátoru</a:t>
            </a:r>
            <a:r>
              <a:rPr lang="en-GB" dirty="0" smtClean="0"/>
              <a:t> </a:t>
            </a:r>
            <a:r>
              <a:rPr lang="en-GB" dirty="0" err="1" smtClean="0"/>
              <a:t>protrombinu</a:t>
            </a:r>
            <a:r>
              <a:rPr lang="en-GB" dirty="0" smtClean="0"/>
              <a:t> </a:t>
            </a:r>
            <a:r>
              <a:rPr lang="en-GB" dirty="0" err="1" smtClean="0"/>
              <a:t>za</a:t>
            </a:r>
            <a:r>
              <a:rPr lang="en-GB" dirty="0" smtClean="0"/>
              <a:t> </a:t>
            </a:r>
            <a:r>
              <a:rPr lang="en-GB" dirty="0" err="1" smtClean="0"/>
              <a:t>přítomnosti</a:t>
            </a:r>
            <a:r>
              <a:rPr lang="en-GB" dirty="0" smtClean="0"/>
              <a:t> Ca2+ </a:t>
            </a:r>
            <a:r>
              <a:rPr lang="en-GB" dirty="0" err="1" smtClean="0"/>
              <a:t>iontů</a:t>
            </a:r>
            <a:r>
              <a:rPr lang="en-GB" dirty="0" smtClean="0"/>
              <a:t> (</a:t>
            </a:r>
            <a:r>
              <a:rPr lang="en-GB" dirty="0" err="1" smtClean="0"/>
              <a:t>viz</a:t>
            </a:r>
            <a:r>
              <a:rPr lang="en-GB" dirty="0" smtClean="0"/>
              <a:t> </a:t>
            </a:r>
            <a:r>
              <a:rPr lang="en-GB" dirty="0" err="1" smtClean="0"/>
              <a:t>výše</a:t>
            </a:r>
            <a:r>
              <a:rPr lang="en-GB" dirty="0" smtClean="0"/>
              <a:t>).</a:t>
            </a:r>
          </a:p>
          <a:p>
            <a:endParaRPr lang="en-GB" dirty="0" smtClean="0"/>
          </a:p>
          <a:p>
            <a:r>
              <a:rPr lang="en-GB" dirty="0" err="1" smtClean="0"/>
              <a:t>Přeměna</a:t>
            </a:r>
            <a:r>
              <a:rPr lang="en-GB" dirty="0" smtClean="0"/>
              <a:t> </a:t>
            </a:r>
            <a:r>
              <a:rPr lang="en-GB" dirty="0" err="1" smtClean="0"/>
              <a:t>fibrinogenu</a:t>
            </a:r>
            <a:r>
              <a:rPr lang="en-GB" dirty="0" smtClean="0"/>
              <a:t> </a:t>
            </a:r>
            <a:r>
              <a:rPr lang="en-GB" dirty="0" err="1" smtClean="0"/>
              <a:t>na</a:t>
            </a:r>
            <a:r>
              <a:rPr lang="en-GB" dirty="0" smtClean="0"/>
              <a:t> fibrin</a:t>
            </a:r>
          </a:p>
          <a:p>
            <a:r>
              <a:rPr lang="en-GB" dirty="0" smtClean="0"/>
              <a:t>Fibrinogen (</a:t>
            </a:r>
            <a:r>
              <a:rPr lang="en-GB" dirty="0" err="1" smtClean="0"/>
              <a:t>faktor</a:t>
            </a:r>
            <a:r>
              <a:rPr lang="en-GB" dirty="0" smtClean="0"/>
              <a:t> I) je </a:t>
            </a:r>
            <a:r>
              <a:rPr lang="en-GB" dirty="0" err="1" smtClean="0"/>
              <a:t>plazmatická</a:t>
            </a:r>
            <a:r>
              <a:rPr lang="en-GB" dirty="0" smtClean="0"/>
              <a:t> </a:t>
            </a:r>
            <a:r>
              <a:rPr lang="en-GB" dirty="0" err="1" smtClean="0"/>
              <a:t>bílkovina</a:t>
            </a:r>
            <a:r>
              <a:rPr lang="en-GB" dirty="0" smtClean="0"/>
              <a:t> </a:t>
            </a:r>
            <a:r>
              <a:rPr lang="en-GB" dirty="0" err="1" smtClean="0"/>
              <a:t>tvořená</a:t>
            </a:r>
            <a:r>
              <a:rPr lang="en-GB" dirty="0" smtClean="0"/>
              <a:t> v </a:t>
            </a:r>
            <a:r>
              <a:rPr lang="en-GB" dirty="0" err="1" smtClean="0"/>
              <a:t>játrech</a:t>
            </a:r>
            <a:r>
              <a:rPr lang="en-GB" dirty="0" smtClean="0"/>
              <a:t>, </a:t>
            </a:r>
            <a:r>
              <a:rPr lang="en-GB" dirty="0" err="1" smtClean="0"/>
              <a:t>která</a:t>
            </a:r>
            <a:r>
              <a:rPr lang="en-GB" dirty="0" smtClean="0"/>
              <a:t> </a:t>
            </a:r>
            <a:r>
              <a:rPr lang="en-GB" dirty="0" err="1" smtClean="0"/>
              <a:t>patří</a:t>
            </a:r>
            <a:r>
              <a:rPr lang="en-GB" dirty="0" smtClean="0"/>
              <a:t> </a:t>
            </a:r>
            <a:r>
              <a:rPr lang="en-GB" dirty="0" err="1" smtClean="0"/>
              <a:t>mezi</a:t>
            </a:r>
            <a:r>
              <a:rPr lang="en-GB" dirty="0" smtClean="0"/>
              <a:t> </a:t>
            </a:r>
            <a:r>
              <a:rPr lang="el-GR" dirty="0" smtClean="0"/>
              <a:t>β-2-</a:t>
            </a:r>
            <a:r>
              <a:rPr lang="en-GB" dirty="0" err="1" smtClean="0"/>
              <a:t>globuliny</a:t>
            </a:r>
            <a:r>
              <a:rPr lang="en-GB" dirty="0" smtClean="0"/>
              <a:t>. </a:t>
            </a:r>
            <a:r>
              <a:rPr lang="en-GB" dirty="0" err="1" smtClean="0"/>
              <a:t>Katalytickým</a:t>
            </a:r>
            <a:r>
              <a:rPr lang="en-GB" dirty="0" smtClean="0"/>
              <a:t> </a:t>
            </a:r>
            <a:r>
              <a:rPr lang="en-GB" dirty="0" err="1" smtClean="0"/>
              <a:t>působením</a:t>
            </a:r>
            <a:r>
              <a:rPr lang="en-GB" dirty="0" smtClean="0"/>
              <a:t> </a:t>
            </a:r>
            <a:r>
              <a:rPr lang="en-GB" dirty="0" err="1" smtClean="0"/>
              <a:t>trombinu</a:t>
            </a:r>
            <a:r>
              <a:rPr lang="en-GB" dirty="0" smtClean="0"/>
              <a:t> </a:t>
            </a:r>
            <a:r>
              <a:rPr lang="en-GB" dirty="0" err="1" smtClean="0"/>
              <a:t>dochází</a:t>
            </a:r>
            <a:r>
              <a:rPr lang="en-GB" dirty="0" smtClean="0"/>
              <a:t> k </a:t>
            </a:r>
            <a:r>
              <a:rPr lang="en-GB" dirty="0" err="1" smtClean="0"/>
              <a:t>odštěpení</a:t>
            </a:r>
            <a:r>
              <a:rPr lang="en-GB" dirty="0" smtClean="0"/>
              <a:t> </a:t>
            </a:r>
            <a:r>
              <a:rPr lang="en-GB" dirty="0" err="1" smtClean="0"/>
              <a:t>několika</a:t>
            </a:r>
            <a:r>
              <a:rPr lang="en-GB" dirty="0" smtClean="0"/>
              <a:t> </a:t>
            </a:r>
            <a:r>
              <a:rPr lang="en-GB" dirty="0" err="1" smtClean="0"/>
              <a:t>peptidů</a:t>
            </a:r>
            <a:r>
              <a:rPr lang="en-GB" dirty="0" smtClean="0"/>
              <a:t> a </a:t>
            </a:r>
            <a:r>
              <a:rPr lang="en-GB" dirty="0" err="1" smtClean="0"/>
              <a:t>vzniká</a:t>
            </a:r>
            <a:r>
              <a:rPr lang="en-GB" dirty="0" smtClean="0"/>
              <a:t> </a:t>
            </a:r>
            <a:r>
              <a:rPr lang="en-GB" dirty="0" err="1" smtClean="0"/>
              <a:t>monomerní</a:t>
            </a:r>
            <a:r>
              <a:rPr lang="en-GB" dirty="0" smtClean="0"/>
              <a:t> fibrin, </a:t>
            </a:r>
            <a:r>
              <a:rPr lang="en-GB" dirty="0" err="1" smtClean="0"/>
              <a:t>který</a:t>
            </a:r>
            <a:r>
              <a:rPr lang="en-GB" dirty="0" smtClean="0"/>
              <a:t> </a:t>
            </a:r>
            <a:r>
              <a:rPr lang="en-GB" dirty="0" err="1" smtClean="0"/>
              <a:t>polymerizuje</a:t>
            </a:r>
            <a:r>
              <a:rPr lang="en-GB" dirty="0" smtClean="0"/>
              <a:t> </a:t>
            </a:r>
            <a:r>
              <a:rPr lang="en-GB" dirty="0" err="1" smtClean="0"/>
              <a:t>za</a:t>
            </a:r>
            <a:r>
              <a:rPr lang="en-GB" dirty="0" smtClean="0"/>
              <a:t> </a:t>
            </a:r>
            <a:r>
              <a:rPr lang="en-GB" dirty="0" err="1" smtClean="0"/>
              <a:t>vzniku</a:t>
            </a:r>
            <a:r>
              <a:rPr lang="en-GB" dirty="0" smtClean="0"/>
              <a:t> </a:t>
            </a:r>
            <a:r>
              <a:rPr lang="en-GB" dirty="0" err="1" smtClean="0"/>
              <a:t>fibrinové</a:t>
            </a:r>
            <a:r>
              <a:rPr lang="en-GB" dirty="0" smtClean="0"/>
              <a:t> </a:t>
            </a:r>
            <a:r>
              <a:rPr lang="en-GB" dirty="0" err="1" smtClean="0"/>
              <a:t>síťě</a:t>
            </a:r>
            <a:r>
              <a:rPr lang="en-GB" dirty="0" smtClean="0"/>
              <a:t>. Ta je </a:t>
            </a:r>
            <a:r>
              <a:rPr lang="en-GB" dirty="0" err="1" smtClean="0"/>
              <a:t>zpočátku</a:t>
            </a:r>
            <a:r>
              <a:rPr lang="en-GB" dirty="0" smtClean="0"/>
              <a:t> </a:t>
            </a:r>
            <a:r>
              <a:rPr lang="en-GB" dirty="0" err="1" smtClean="0"/>
              <a:t>volná</a:t>
            </a:r>
            <a:r>
              <a:rPr lang="en-GB" dirty="0" smtClean="0"/>
              <a:t> a </a:t>
            </a:r>
            <a:r>
              <a:rPr lang="en-GB" dirty="0" err="1" smtClean="0"/>
              <a:t>musí</a:t>
            </a:r>
            <a:r>
              <a:rPr lang="en-GB" dirty="0" smtClean="0"/>
              <a:t> </a:t>
            </a:r>
            <a:r>
              <a:rPr lang="en-GB" dirty="0" err="1" smtClean="0"/>
              <a:t>být</a:t>
            </a:r>
            <a:r>
              <a:rPr lang="en-GB" dirty="0" smtClean="0"/>
              <a:t> </a:t>
            </a:r>
            <a:r>
              <a:rPr lang="en-GB" dirty="0" err="1" smtClean="0"/>
              <a:t>stabilizována</a:t>
            </a:r>
            <a:r>
              <a:rPr lang="en-GB" dirty="0" smtClean="0"/>
              <a:t>. To </a:t>
            </a:r>
            <a:r>
              <a:rPr lang="en-GB" dirty="0" err="1" smtClean="0"/>
              <a:t>zajišťuje</a:t>
            </a:r>
            <a:r>
              <a:rPr lang="en-GB" dirty="0" smtClean="0"/>
              <a:t> </a:t>
            </a:r>
            <a:r>
              <a:rPr lang="en-GB" dirty="0" err="1" smtClean="0"/>
              <a:t>aktivovaný</a:t>
            </a:r>
            <a:r>
              <a:rPr lang="en-GB" dirty="0" smtClean="0"/>
              <a:t> fibrin </a:t>
            </a:r>
            <a:r>
              <a:rPr lang="en-GB" dirty="0" err="1" smtClean="0"/>
              <a:t>stabilizující</a:t>
            </a:r>
            <a:r>
              <a:rPr lang="en-GB" dirty="0" smtClean="0"/>
              <a:t> </a:t>
            </a:r>
            <a:r>
              <a:rPr lang="en-GB" dirty="0" err="1" smtClean="0"/>
              <a:t>faktor</a:t>
            </a:r>
            <a:r>
              <a:rPr lang="en-GB" dirty="0" smtClean="0"/>
              <a:t> (</a:t>
            </a:r>
            <a:r>
              <a:rPr lang="en-GB" dirty="0" err="1" smtClean="0"/>
              <a:t>faktor</a:t>
            </a:r>
            <a:r>
              <a:rPr lang="en-GB" dirty="0" smtClean="0"/>
              <a:t> XIII) </a:t>
            </a:r>
            <a:r>
              <a:rPr lang="en-GB" dirty="0" err="1" smtClean="0"/>
              <a:t>za</a:t>
            </a:r>
            <a:r>
              <a:rPr lang="en-GB" dirty="0" smtClean="0"/>
              <a:t> </a:t>
            </a:r>
            <a:r>
              <a:rPr lang="en-GB" dirty="0" err="1" smtClean="0"/>
              <a:t>účasti</a:t>
            </a:r>
            <a:r>
              <a:rPr lang="en-GB" dirty="0" smtClean="0"/>
              <a:t> Ca2+ </a:t>
            </a:r>
            <a:r>
              <a:rPr lang="en-GB" dirty="0" err="1" smtClean="0"/>
              <a:t>kovalentním</a:t>
            </a:r>
            <a:r>
              <a:rPr lang="en-GB" dirty="0" smtClean="0"/>
              <a:t> </a:t>
            </a:r>
            <a:r>
              <a:rPr lang="en-GB" dirty="0" err="1" smtClean="0"/>
              <a:t>provázáním</a:t>
            </a:r>
            <a:r>
              <a:rPr lang="en-GB" dirty="0" smtClean="0"/>
              <a:t> </a:t>
            </a:r>
            <a:r>
              <a:rPr lang="en-GB" dirty="0" err="1" smtClean="0"/>
              <a:t>jednotlivých</a:t>
            </a:r>
            <a:r>
              <a:rPr lang="en-GB" dirty="0" smtClean="0"/>
              <a:t> </a:t>
            </a:r>
            <a:r>
              <a:rPr lang="en-GB" dirty="0" err="1" smtClean="0"/>
              <a:t>řetězců</a:t>
            </a:r>
            <a:r>
              <a:rPr lang="en-GB" dirty="0" smtClean="0"/>
              <a:t>.</a:t>
            </a:r>
            <a:endParaRPr lang="en-GB" dirty="0"/>
          </a:p>
        </p:txBody>
      </p:sp>
      <p:sp>
        <p:nvSpPr>
          <p:cNvPr id="4" name="Zástupný symbol pro číslo snímku 3"/>
          <p:cNvSpPr>
            <a:spLocks noGrp="1"/>
          </p:cNvSpPr>
          <p:nvPr>
            <p:ph type="sldNum" sz="quarter" idx="10"/>
          </p:nvPr>
        </p:nvSpPr>
        <p:spPr/>
        <p:txBody>
          <a:bodyPr/>
          <a:lstStyle/>
          <a:p>
            <a:fld id="{85A17639-A365-4A5A-A31C-FD5185A9B2B1}" type="slidenum">
              <a:rPr lang="en-GB" smtClean="0"/>
              <a:t>21</a:t>
            </a:fld>
            <a:endParaRPr lang="en-GB"/>
          </a:p>
        </p:txBody>
      </p:sp>
    </p:spTree>
    <p:extLst>
      <p:ext uri="{BB962C8B-B14F-4D97-AF65-F5344CB8AC3E}">
        <p14:creationId xmlns:p14="http://schemas.microsoft.com/office/powerpoint/2010/main" val="14067303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err="1" smtClean="0"/>
              <a:t>Kyselina</a:t>
            </a:r>
            <a:r>
              <a:rPr lang="en-GB" dirty="0" smtClean="0"/>
              <a:t> </a:t>
            </a:r>
            <a:r>
              <a:rPr lang="en-GB" dirty="0" err="1" smtClean="0"/>
              <a:t>arachidonová</a:t>
            </a:r>
            <a:r>
              <a:rPr lang="en-GB" dirty="0" smtClean="0"/>
              <a:t> (ARA) </a:t>
            </a:r>
            <a:r>
              <a:rPr lang="en-GB" dirty="0" err="1" smtClean="0"/>
              <a:t>patří</a:t>
            </a:r>
            <a:r>
              <a:rPr lang="en-GB" dirty="0" smtClean="0"/>
              <a:t> </a:t>
            </a:r>
            <a:r>
              <a:rPr lang="en-GB" dirty="0" err="1" smtClean="0"/>
              <a:t>mezi</a:t>
            </a:r>
            <a:r>
              <a:rPr lang="en-GB" dirty="0" smtClean="0"/>
              <a:t> </a:t>
            </a:r>
            <a:r>
              <a:rPr lang="en-GB" dirty="0" err="1" smtClean="0"/>
              <a:t>nenasycené</a:t>
            </a:r>
            <a:r>
              <a:rPr lang="en-GB" dirty="0" smtClean="0"/>
              <a:t> </a:t>
            </a:r>
            <a:r>
              <a:rPr lang="en-GB" dirty="0" err="1" smtClean="0"/>
              <a:t>mastné</a:t>
            </a:r>
            <a:r>
              <a:rPr lang="en-GB" dirty="0" smtClean="0"/>
              <a:t> </a:t>
            </a:r>
            <a:r>
              <a:rPr lang="en-GB" dirty="0" err="1" smtClean="0"/>
              <a:t>kyseliny</a:t>
            </a:r>
            <a:r>
              <a:rPr lang="en-GB" dirty="0" smtClean="0"/>
              <a:t> se </a:t>
            </a:r>
            <a:r>
              <a:rPr lang="en-GB" dirty="0" err="1" smtClean="0"/>
              <a:t>čtyřmi</a:t>
            </a:r>
            <a:r>
              <a:rPr lang="en-GB" dirty="0" smtClean="0"/>
              <a:t> </a:t>
            </a:r>
            <a:r>
              <a:rPr lang="en-GB" dirty="0" err="1" smtClean="0"/>
              <a:t>dvojnými</a:t>
            </a:r>
            <a:r>
              <a:rPr lang="en-GB" dirty="0" smtClean="0"/>
              <a:t> </a:t>
            </a:r>
            <a:r>
              <a:rPr lang="en-GB" dirty="0" err="1" smtClean="0"/>
              <a:t>vazbami</a:t>
            </a:r>
            <a:r>
              <a:rPr lang="en-GB" dirty="0" smtClean="0"/>
              <a:t> (</a:t>
            </a:r>
            <a:r>
              <a:rPr lang="en-GB" dirty="0" err="1" smtClean="0"/>
              <a:t>tetraenové</a:t>
            </a:r>
            <a:r>
              <a:rPr lang="en-GB" dirty="0" smtClean="0"/>
              <a:t> </a:t>
            </a:r>
            <a:r>
              <a:rPr lang="en-GB" dirty="0" err="1" smtClean="0"/>
              <a:t>kyseliny</a:t>
            </a:r>
            <a:r>
              <a:rPr lang="en-GB" dirty="0" smtClean="0"/>
              <a:t>). </a:t>
            </a:r>
            <a:r>
              <a:rPr lang="en-GB" dirty="0" err="1" smtClean="0"/>
              <a:t>Její</a:t>
            </a:r>
            <a:r>
              <a:rPr lang="en-GB" dirty="0" smtClean="0"/>
              <a:t> </a:t>
            </a:r>
            <a:r>
              <a:rPr lang="en-GB" dirty="0" err="1" smtClean="0"/>
              <a:t>sumární</a:t>
            </a:r>
            <a:r>
              <a:rPr lang="en-GB" dirty="0" smtClean="0"/>
              <a:t> </a:t>
            </a:r>
            <a:r>
              <a:rPr lang="en-GB" dirty="0" err="1" smtClean="0"/>
              <a:t>vzorec</a:t>
            </a:r>
            <a:r>
              <a:rPr lang="en-GB" dirty="0" smtClean="0"/>
              <a:t> je C20H32O2, </a:t>
            </a:r>
            <a:r>
              <a:rPr lang="en-GB" dirty="0" err="1" smtClean="0"/>
              <a:t>systematický</a:t>
            </a:r>
            <a:r>
              <a:rPr lang="en-GB" dirty="0" smtClean="0"/>
              <a:t> </a:t>
            </a:r>
            <a:r>
              <a:rPr lang="en-GB" dirty="0" err="1" smtClean="0"/>
              <a:t>název</a:t>
            </a:r>
            <a:r>
              <a:rPr lang="en-GB" dirty="0" smtClean="0"/>
              <a:t> </a:t>
            </a:r>
            <a:r>
              <a:rPr lang="en-GB" dirty="0" err="1" smtClean="0"/>
              <a:t>kyselina</a:t>
            </a:r>
            <a:r>
              <a:rPr lang="en-GB" dirty="0" smtClean="0"/>
              <a:t> all-cis-5,8,11,14-eikosatetraenová, </a:t>
            </a:r>
            <a:r>
              <a:rPr lang="en-GB" dirty="0" err="1" smtClean="0"/>
              <a:t>počet</a:t>
            </a:r>
            <a:r>
              <a:rPr lang="en-GB" dirty="0" smtClean="0"/>
              <a:t> </a:t>
            </a:r>
            <a:r>
              <a:rPr lang="en-GB" dirty="0" err="1" smtClean="0"/>
              <a:t>uhlíků</a:t>
            </a:r>
            <a:r>
              <a:rPr lang="en-GB" dirty="0" smtClean="0"/>
              <a:t> a </a:t>
            </a:r>
            <a:r>
              <a:rPr lang="en-GB" dirty="0" err="1" smtClean="0"/>
              <a:t>počet</a:t>
            </a:r>
            <a:r>
              <a:rPr lang="en-GB" dirty="0" smtClean="0"/>
              <a:t> a </a:t>
            </a:r>
            <a:r>
              <a:rPr lang="en-GB" dirty="0" err="1" smtClean="0"/>
              <a:t>pozice</a:t>
            </a:r>
            <a:r>
              <a:rPr lang="en-GB" dirty="0" smtClean="0"/>
              <a:t> </a:t>
            </a:r>
            <a:r>
              <a:rPr lang="en-GB" dirty="0" err="1" smtClean="0"/>
              <a:t>dvojných</a:t>
            </a:r>
            <a:r>
              <a:rPr lang="en-GB" dirty="0" smtClean="0"/>
              <a:t> </a:t>
            </a:r>
            <a:r>
              <a:rPr lang="en-GB" dirty="0" err="1" smtClean="0"/>
              <a:t>vazeb</a:t>
            </a:r>
            <a:r>
              <a:rPr lang="en-GB" dirty="0" smtClean="0"/>
              <a:t> 20:4;5,8,11,14, </a:t>
            </a:r>
            <a:r>
              <a:rPr lang="en-GB" dirty="0" err="1" smtClean="0"/>
              <a:t>série</a:t>
            </a:r>
            <a:r>
              <a:rPr lang="en-GB" dirty="0" smtClean="0"/>
              <a:t> </a:t>
            </a:r>
            <a:r>
              <a:rPr lang="el-GR" dirty="0" smtClean="0"/>
              <a:t>ω6. </a:t>
            </a:r>
            <a:r>
              <a:rPr lang="en-GB" dirty="0" smtClean="0"/>
              <a:t>Je </a:t>
            </a:r>
            <a:r>
              <a:rPr lang="en-GB" dirty="0" err="1" smtClean="0"/>
              <a:t>důležitou</a:t>
            </a:r>
            <a:r>
              <a:rPr lang="en-GB" dirty="0" smtClean="0"/>
              <a:t> </a:t>
            </a:r>
            <a:r>
              <a:rPr lang="en-GB" dirty="0" err="1" smtClean="0"/>
              <a:t>složkou</a:t>
            </a:r>
            <a:r>
              <a:rPr lang="en-GB" dirty="0" smtClean="0"/>
              <a:t> </a:t>
            </a:r>
            <a:r>
              <a:rPr lang="en-GB" dirty="0" err="1" smtClean="0"/>
              <a:t>fosfolipidů</a:t>
            </a:r>
            <a:r>
              <a:rPr lang="en-GB" dirty="0" smtClean="0"/>
              <a:t> u </a:t>
            </a:r>
            <a:r>
              <a:rPr lang="en-GB" dirty="0" err="1" smtClean="0"/>
              <a:t>živočichů</a:t>
            </a:r>
            <a:r>
              <a:rPr lang="en-GB" dirty="0" smtClean="0"/>
              <a:t>. Do </a:t>
            </a:r>
            <a:r>
              <a:rPr lang="en-GB" dirty="0" err="1" smtClean="0"/>
              <a:t>těla</a:t>
            </a:r>
            <a:r>
              <a:rPr lang="en-GB" dirty="0" smtClean="0"/>
              <a:t> se </a:t>
            </a:r>
            <a:r>
              <a:rPr lang="en-GB" dirty="0" err="1" smtClean="0"/>
              <a:t>dostává</a:t>
            </a:r>
            <a:r>
              <a:rPr lang="en-GB" dirty="0" smtClean="0"/>
              <a:t> </a:t>
            </a:r>
            <a:r>
              <a:rPr lang="en-GB" dirty="0" err="1" smtClean="0"/>
              <a:t>jednak</a:t>
            </a:r>
            <a:r>
              <a:rPr lang="en-GB" dirty="0" smtClean="0"/>
              <a:t> </a:t>
            </a:r>
            <a:r>
              <a:rPr lang="en-GB" dirty="0" err="1" smtClean="0"/>
              <a:t>potravou</a:t>
            </a:r>
            <a:r>
              <a:rPr lang="en-GB" dirty="0" smtClean="0"/>
              <a:t> (</a:t>
            </a:r>
            <a:r>
              <a:rPr lang="en-GB" dirty="0" err="1" smtClean="0"/>
              <a:t>nachází</a:t>
            </a:r>
            <a:r>
              <a:rPr lang="en-GB" dirty="0" smtClean="0"/>
              <a:t> se </a:t>
            </a:r>
            <a:r>
              <a:rPr lang="en-GB" dirty="0" err="1" smtClean="0"/>
              <a:t>zvláště</a:t>
            </a:r>
            <a:r>
              <a:rPr lang="en-GB" dirty="0" smtClean="0"/>
              <a:t> v </a:t>
            </a:r>
            <a:r>
              <a:rPr lang="en-GB" dirty="0" err="1" smtClean="0"/>
              <a:t>podzemnici</a:t>
            </a:r>
            <a:r>
              <a:rPr lang="en-GB" dirty="0" smtClean="0"/>
              <a:t> </a:t>
            </a:r>
            <a:r>
              <a:rPr lang="en-GB" dirty="0" err="1" smtClean="0"/>
              <a:t>olejné</a:t>
            </a:r>
            <a:r>
              <a:rPr lang="en-GB" dirty="0" smtClean="0"/>
              <a:t> - </a:t>
            </a:r>
            <a:r>
              <a:rPr lang="en-GB" dirty="0" err="1" smtClean="0"/>
              <a:t>arašídech</a:t>
            </a:r>
            <a:r>
              <a:rPr lang="en-GB" dirty="0" smtClean="0"/>
              <a:t>), </a:t>
            </a:r>
            <a:r>
              <a:rPr lang="en-GB" dirty="0" err="1" smtClean="0"/>
              <a:t>jednak</a:t>
            </a:r>
            <a:r>
              <a:rPr lang="en-GB" dirty="0" smtClean="0"/>
              <a:t> </a:t>
            </a:r>
            <a:r>
              <a:rPr lang="en-GB" dirty="0" err="1" smtClean="0"/>
              <a:t>vzniká</a:t>
            </a:r>
            <a:r>
              <a:rPr lang="en-GB" dirty="0" smtClean="0"/>
              <a:t> z </a:t>
            </a:r>
            <a:r>
              <a:rPr lang="en-GB" dirty="0" err="1" smtClean="0"/>
              <a:t>esenciální</a:t>
            </a:r>
            <a:r>
              <a:rPr lang="en-GB" dirty="0" smtClean="0"/>
              <a:t> </a:t>
            </a:r>
            <a:r>
              <a:rPr lang="en-GB" dirty="0" err="1" smtClean="0"/>
              <a:t>nenasycené</a:t>
            </a:r>
            <a:r>
              <a:rPr lang="en-GB" dirty="0" smtClean="0"/>
              <a:t> </a:t>
            </a:r>
            <a:r>
              <a:rPr lang="en-GB" dirty="0" err="1" smtClean="0"/>
              <a:t>mastné</a:t>
            </a:r>
            <a:r>
              <a:rPr lang="en-GB" dirty="0" smtClean="0"/>
              <a:t> </a:t>
            </a:r>
            <a:r>
              <a:rPr lang="en-GB" dirty="0" err="1" smtClean="0"/>
              <a:t>kyseliny</a:t>
            </a:r>
            <a:r>
              <a:rPr lang="en-GB" dirty="0" smtClean="0"/>
              <a:t> </a:t>
            </a:r>
            <a:r>
              <a:rPr lang="en-GB" dirty="0" err="1" smtClean="0"/>
              <a:t>linolové</a:t>
            </a:r>
            <a:r>
              <a:rPr lang="en-GB" dirty="0" smtClean="0"/>
              <a:t> (18:2;9,12).</a:t>
            </a:r>
          </a:p>
          <a:p>
            <a:endParaRPr lang="en-GB" dirty="0" smtClean="0"/>
          </a:p>
          <a:p>
            <a:r>
              <a:rPr lang="en-GB" dirty="0" err="1" smtClean="0"/>
              <a:t>Kyselina</a:t>
            </a:r>
            <a:r>
              <a:rPr lang="en-GB" dirty="0" smtClean="0"/>
              <a:t> </a:t>
            </a:r>
            <a:r>
              <a:rPr lang="en-GB" dirty="0" err="1" smtClean="0"/>
              <a:t>arachidonová</a:t>
            </a:r>
            <a:r>
              <a:rPr lang="en-GB" dirty="0" smtClean="0"/>
              <a:t> je </a:t>
            </a:r>
            <a:r>
              <a:rPr lang="en-GB" dirty="0" err="1" smtClean="0"/>
              <a:t>prekurzorem</a:t>
            </a:r>
            <a:r>
              <a:rPr lang="en-GB" dirty="0" smtClean="0"/>
              <a:t> pro </a:t>
            </a:r>
            <a:r>
              <a:rPr lang="en-GB" dirty="0" err="1" smtClean="0"/>
              <a:t>syntézu</a:t>
            </a:r>
            <a:r>
              <a:rPr lang="en-GB" dirty="0" smtClean="0"/>
              <a:t> </a:t>
            </a:r>
            <a:r>
              <a:rPr lang="en-GB" dirty="0" err="1" smtClean="0"/>
              <a:t>eikosanoidů</a:t>
            </a:r>
            <a:r>
              <a:rPr lang="en-GB" dirty="0" smtClean="0"/>
              <a:t>. </a:t>
            </a:r>
            <a:r>
              <a:rPr lang="en-GB" dirty="0" err="1" smtClean="0"/>
              <a:t>Eikosanoidy</a:t>
            </a:r>
            <a:r>
              <a:rPr lang="en-GB" dirty="0" smtClean="0"/>
              <a:t> </a:t>
            </a:r>
            <a:r>
              <a:rPr lang="en-GB" dirty="0" err="1" smtClean="0"/>
              <a:t>jsou</a:t>
            </a:r>
            <a:r>
              <a:rPr lang="en-GB" dirty="0" smtClean="0"/>
              <a:t> </a:t>
            </a:r>
            <a:r>
              <a:rPr lang="en-GB" dirty="0" err="1" smtClean="0"/>
              <a:t>na</a:t>
            </a:r>
            <a:r>
              <a:rPr lang="en-GB" dirty="0" smtClean="0"/>
              <a:t> </a:t>
            </a:r>
            <a:r>
              <a:rPr lang="en-GB" dirty="0" err="1" smtClean="0"/>
              <a:t>organismus</a:t>
            </a:r>
            <a:r>
              <a:rPr lang="en-GB" dirty="0" smtClean="0"/>
              <a:t> </a:t>
            </a:r>
            <a:r>
              <a:rPr lang="en-GB" dirty="0" err="1" smtClean="0"/>
              <a:t>silně</a:t>
            </a:r>
            <a:r>
              <a:rPr lang="en-GB" dirty="0" smtClean="0"/>
              <a:t> </a:t>
            </a:r>
            <a:r>
              <a:rPr lang="en-GB" dirty="0" err="1" smtClean="0"/>
              <a:t>působící</a:t>
            </a:r>
            <a:r>
              <a:rPr lang="en-GB" dirty="0" smtClean="0"/>
              <a:t> </a:t>
            </a:r>
            <a:r>
              <a:rPr lang="en-GB" dirty="0" err="1" smtClean="0"/>
              <a:t>látky</a:t>
            </a:r>
            <a:r>
              <a:rPr lang="en-GB" dirty="0" smtClean="0"/>
              <a:t>, </a:t>
            </a:r>
            <a:r>
              <a:rPr lang="en-GB" dirty="0" err="1" smtClean="0"/>
              <a:t>které</a:t>
            </a:r>
            <a:r>
              <a:rPr lang="en-GB" dirty="0" smtClean="0"/>
              <a:t> </a:t>
            </a:r>
            <a:r>
              <a:rPr lang="en-GB" dirty="0" err="1" smtClean="0"/>
              <a:t>zahrnují</a:t>
            </a:r>
            <a:r>
              <a:rPr lang="en-GB" dirty="0" smtClean="0"/>
              <a:t> </a:t>
            </a:r>
            <a:r>
              <a:rPr lang="en-GB" dirty="0" err="1" smtClean="0"/>
              <a:t>prostaglandiny</a:t>
            </a:r>
            <a:r>
              <a:rPr lang="en-GB" dirty="0" smtClean="0"/>
              <a:t>, </a:t>
            </a:r>
            <a:r>
              <a:rPr lang="en-GB" dirty="0" err="1" smtClean="0"/>
              <a:t>prostacykliny</a:t>
            </a:r>
            <a:r>
              <a:rPr lang="en-GB" dirty="0" smtClean="0"/>
              <a:t>, </a:t>
            </a:r>
            <a:r>
              <a:rPr lang="en-GB" dirty="0" err="1" smtClean="0"/>
              <a:t>thromboxany</a:t>
            </a:r>
            <a:r>
              <a:rPr lang="en-GB" dirty="0" smtClean="0"/>
              <a:t> a </a:t>
            </a:r>
            <a:r>
              <a:rPr lang="en-GB" dirty="0" err="1" smtClean="0"/>
              <a:t>leukotrieny</a:t>
            </a:r>
            <a:r>
              <a:rPr lang="en-GB" dirty="0" smtClean="0"/>
              <a:t>. </a:t>
            </a:r>
            <a:r>
              <a:rPr lang="en-GB" dirty="0" err="1" smtClean="0"/>
              <a:t>Jsou</a:t>
            </a:r>
            <a:r>
              <a:rPr lang="en-GB" dirty="0" smtClean="0"/>
              <a:t> </a:t>
            </a:r>
            <a:r>
              <a:rPr lang="en-GB" dirty="0" err="1" smtClean="0"/>
              <a:t>syntetizovány</a:t>
            </a:r>
            <a:r>
              <a:rPr lang="en-GB" dirty="0" smtClean="0"/>
              <a:t> v </a:t>
            </a:r>
            <a:r>
              <a:rPr lang="en-GB" dirty="0" err="1" smtClean="0"/>
              <a:t>různých</a:t>
            </a:r>
            <a:r>
              <a:rPr lang="en-GB" dirty="0" smtClean="0"/>
              <a:t> </a:t>
            </a:r>
            <a:r>
              <a:rPr lang="en-GB" dirty="0" err="1" smtClean="0"/>
              <a:t>orgánech</a:t>
            </a:r>
            <a:r>
              <a:rPr lang="en-GB" dirty="0" smtClean="0"/>
              <a:t>. </a:t>
            </a:r>
            <a:r>
              <a:rPr lang="en-GB" dirty="0" err="1" smtClean="0"/>
              <a:t>Arachidonát</a:t>
            </a:r>
            <a:r>
              <a:rPr lang="en-GB" dirty="0" smtClean="0"/>
              <a:t> pro </a:t>
            </a:r>
            <a:r>
              <a:rPr lang="en-GB" dirty="0" err="1" smtClean="0"/>
              <a:t>jejich</a:t>
            </a:r>
            <a:r>
              <a:rPr lang="en-GB" dirty="0" smtClean="0"/>
              <a:t> </a:t>
            </a:r>
            <a:r>
              <a:rPr lang="en-GB" dirty="0" err="1" smtClean="0"/>
              <a:t>syntézu</a:t>
            </a:r>
            <a:r>
              <a:rPr lang="en-GB" dirty="0" smtClean="0"/>
              <a:t> se </a:t>
            </a:r>
            <a:r>
              <a:rPr lang="en-GB" dirty="0" err="1" smtClean="0"/>
              <a:t>vyštěpí</a:t>
            </a:r>
            <a:r>
              <a:rPr lang="en-GB" dirty="0" smtClean="0"/>
              <a:t> z </a:t>
            </a:r>
            <a:r>
              <a:rPr lang="en-GB" dirty="0" err="1" smtClean="0"/>
              <a:t>buněčné</a:t>
            </a:r>
            <a:r>
              <a:rPr lang="en-GB" dirty="0" smtClean="0"/>
              <a:t> </a:t>
            </a:r>
            <a:r>
              <a:rPr lang="en-GB" dirty="0" err="1" smtClean="0"/>
              <a:t>membrány</a:t>
            </a:r>
            <a:r>
              <a:rPr lang="en-GB" dirty="0" smtClean="0"/>
              <a:t> </a:t>
            </a:r>
            <a:r>
              <a:rPr lang="en-GB" dirty="0" err="1" smtClean="0"/>
              <a:t>působením</a:t>
            </a:r>
            <a:r>
              <a:rPr lang="en-GB" dirty="0" smtClean="0"/>
              <a:t> </a:t>
            </a:r>
            <a:r>
              <a:rPr lang="en-GB" dirty="0" err="1" smtClean="0"/>
              <a:t>fosfolipasy</a:t>
            </a:r>
            <a:r>
              <a:rPr lang="en-GB" dirty="0" smtClean="0"/>
              <a:t> A2. </a:t>
            </a:r>
            <a:r>
              <a:rPr lang="en-GB" dirty="0" err="1" smtClean="0"/>
              <a:t>Význam</a:t>
            </a:r>
            <a:r>
              <a:rPr lang="en-GB" dirty="0" smtClean="0"/>
              <a:t> </a:t>
            </a:r>
            <a:r>
              <a:rPr lang="en-GB" dirty="0" err="1" smtClean="0"/>
              <a:t>fosfolipasy</a:t>
            </a:r>
            <a:r>
              <a:rPr lang="en-GB" dirty="0" smtClean="0"/>
              <a:t> </a:t>
            </a:r>
            <a:r>
              <a:rPr lang="en-GB" dirty="0" err="1" smtClean="0"/>
              <a:t>ukazuje</a:t>
            </a:r>
            <a:r>
              <a:rPr lang="en-GB" dirty="0" smtClean="0"/>
              <a:t> </a:t>
            </a:r>
            <a:r>
              <a:rPr lang="en-GB" dirty="0" err="1" smtClean="0"/>
              <a:t>skutečnost</a:t>
            </a:r>
            <a:r>
              <a:rPr lang="en-GB" dirty="0" smtClean="0"/>
              <a:t>, </a:t>
            </a:r>
            <a:r>
              <a:rPr lang="en-GB" dirty="0" err="1" smtClean="0"/>
              <a:t>že</a:t>
            </a:r>
            <a:r>
              <a:rPr lang="en-GB" dirty="0" smtClean="0"/>
              <a:t> </a:t>
            </a:r>
            <a:r>
              <a:rPr lang="en-GB" dirty="0" err="1" smtClean="0"/>
              <a:t>při</a:t>
            </a:r>
            <a:r>
              <a:rPr lang="en-GB" dirty="0" smtClean="0"/>
              <a:t> </a:t>
            </a:r>
            <a:r>
              <a:rPr lang="en-GB" dirty="0" err="1" smtClean="0"/>
              <a:t>léčbě</a:t>
            </a:r>
            <a:r>
              <a:rPr lang="en-GB" dirty="0" smtClean="0"/>
              <a:t> </a:t>
            </a:r>
            <a:r>
              <a:rPr lang="en-GB" dirty="0" err="1" smtClean="0"/>
              <a:t>zánětlivých</a:t>
            </a:r>
            <a:r>
              <a:rPr lang="en-GB" dirty="0" smtClean="0"/>
              <a:t> </a:t>
            </a:r>
            <a:r>
              <a:rPr lang="en-GB" dirty="0" err="1" smtClean="0"/>
              <a:t>stavů</a:t>
            </a:r>
            <a:r>
              <a:rPr lang="en-GB" dirty="0" smtClean="0"/>
              <a:t> </a:t>
            </a:r>
            <a:r>
              <a:rPr lang="en-GB" dirty="0" err="1" smtClean="0"/>
              <a:t>kortikosteroidy</a:t>
            </a:r>
            <a:r>
              <a:rPr lang="en-GB" dirty="0" smtClean="0"/>
              <a:t> </a:t>
            </a:r>
            <a:r>
              <a:rPr lang="en-GB" dirty="0" err="1" smtClean="0"/>
              <a:t>dochází</a:t>
            </a:r>
            <a:r>
              <a:rPr lang="en-GB" dirty="0" smtClean="0"/>
              <a:t> k </a:t>
            </a:r>
            <a:r>
              <a:rPr lang="en-GB" dirty="0" err="1" smtClean="0"/>
              <a:t>inhibici</a:t>
            </a:r>
            <a:r>
              <a:rPr lang="en-GB" dirty="0" smtClean="0"/>
              <a:t> </a:t>
            </a:r>
            <a:r>
              <a:rPr lang="en-GB" dirty="0" err="1" smtClean="0"/>
              <a:t>tohoto</a:t>
            </a:r>
            <a:r>
              <a:rPr lang="en-GB" dirty="0" smtClean="0"/>
              <a:t> </a:t>
            </a:r>
            <a:r>
              <a:rPr lang="en-GB" dirty="0" err="1" smtClean="0"/>
              <a:t>enzymu</a:t>
            </a:r>
            <a:r>
              <a:rPr lang="en-GB" dirty="0" smtClean="0"/>
              <a:t> a </a:t>
            </a:r>
            <a:r>
              <a:rPr lang="en-GB" dirty="0" err="1" smtClean="0"/>
              <a:t>tudíž</a:t>
            </a:r>
            <a:r>
              <a:rPr lang="en-GB" dirty="0" smtClean="0"/>
              <a:t> </a:t>
            </a:r>
            <a:r>
              <a:rPr lang="en-GB" dirty="0" err="1" smtClean="0"/>
              <a:t>i</a:t>
            </a:r>
            <a:r>
              <a:rPr lang="en-GB" dirty="0" smtClean="0"/>
              <a:t> </a:t>
            </a:r>
            <a:r>
              <a:rPr lang="en-GB" dirty="0" err="1" smtClean="0"/>
              <a:t>nižší</a:t>
            </a:r>
            <a:r>
              <a:rPr lang="en-GB" dirty="0" smtClean="0"/>
              <a:t> </a:t>
            </a:r>
            <a:r>
              <a:rPr lang="en-GB" dirty="0" err="1" smtClean="0"/>
              <a:t>produkci</a:t>
            </a:r>
            <a:r>
              <a:rPr lang="en-GB" dirty="0" smtClean="0"/>
              <a:t> </a:t>
            </a:r>
            <a:r>
              <a:rPr lang="en-GB" dirty="0" err="1" smtClean="0"/>
              <a:t>arachidonátu</a:t>
            </a:r>
            <a:r>
              <a:rPr lang="en-GB" dirty="0" smtClean="0"/>
              <a:t>. Z </a:t>
            </a:r>
            <a:r>
              <a:rPr lang="en-GB" dirty="0" err="1" smtClean="0"/>
              <a:t>arachidonové</a:t>
            </a:r>
            <a:r>
              <a:rPr lang="en-GB" dirty="0" smtClean="0"/>
              <a:t> </a:t>
            </a:r>
            <a:r>
              <a:rPr lang="en-GB" dirty="0" err="1" smtClean="0"/>
              <a:t>kyseliny</a:t>
            </a:r>
            <a:r>
              <a:rPr lang="en-GB" dirty="0" smtClean="0"/>
              <a:t>, </a:t>
            </a:r>
            <a:r>
              <a:rPr lang="en-GB" dirty="0" err="1" smtClean="0"/>
              <a:t>uvolněné</a:t>
            </a:r>
            <a:r>
              <a:rPr lang="en-GB" dirty="0" smtClean="0"/>
              <a:t> z </a:t>
            </a:r>
            <a:r>
              <a:rPr lang="en-GB" dirty="0" err="1" smtClean="0"/>
              <a:t>buněk</a:t>
            </a:r>
            <a:r>
              <a:rPr lang="en-GB" dirty="0" smtClean="0"/>
              <a:t> </a:t>
            </a:r>
            <a:r>
              <a:rPr lang="en-GB" dirty="0" err="1" smtClean="0"/>
              <a:t>nebo</a:t>
            </a:r>
            <a:r>
              <a:rPr lang="en-GB" dirty="0" smtClean="0"/>
              <a:t> </a:t>
            </a:r>
            <a:r>
              <a:rPr lang="en-GB" dirty="0" err="1" smtClean="0"/>
              <a:t>přijaté</a:t>
            </a:r>
            <a:r>
              <a:rPr lang="en-GB" dirty="0" smtClean="0"/>
              <a:t> </a:t>
            </a:r>
            <a:r>
              <a:rPr lang="en-GB" dirty="0" err="1" smtClean="0"/>
              <a:t>potravou</a:t>
            </a:r>
            <a:r>
              <a:rPr lang="en-GB" dirty="0" smtClean="0"/>
              <a:t>, </a:t>
            </a:r>
            <a:r>
              <a:rPr lang="en-GB" dirty="0" err="1" smtClean="0"/>
              <a:t>vznikají</a:t>
            </a:r>
            <a:r>
              <a:rPr lang="en-GB" dirty="0" smtClean="0"/>
              <a:t> </a:t>
            </a:r>
            <a:r>
              <a:rPr lang="en-GB" dirty="0" err="1" smtClean="0"/>
              <a:t>buď</a:t>
            </a:r>
            <a:r>
              <a:rPr lang="en-GB" dirty="0" smtClean="0"/>
              <a:t> </a:t>
            </a:r>
            <a:r>
              <a:rPr lang="en-GB" dirty="0" err="1" smtClean="0"/>
              <a:t>cyklooxygenázovou</a:t>
            </a:r>
            <a:r>
              <a:rPr lang="en-GB" dirty="0" smtClean="0"/>
              <a:t> (</a:t>
            </a:r>
            <a:r>
              <a:rPr lang="en-GB" dirty="0" err="1" smtClean="0"/>
              <a:t>cyklizující</a:t>
            </a:r>
            <a:r>
              <a:rPr lang="en-GB" dirty="0" smtClean="0"/>
              <a:t>) </a:t>
            </a:r>
            <a:r>
              <a:rPr lang="en-GB" dirty="0" err="1" smtClean="0"/>
              <a:t>cestou</a:t>
            </a:r>
            <a:r>
              <a:rPr lang="en-GB" dirty="0" smtClean="0"/>
              <a:t> </a:t>
            </a:r>
            <a:r>
              <a:rPr lang="en-GB" dirty="0" err="1" smtClean="0"/>
              <a:t>nebo</a:t>
            </a:r>
            <a:r>
              <a:rPr lang="en-GB" dirty="0" smtClean="0"/>
              <a:t> </a:t>
            </a:r>
            <a:r>
              <a:rPr lang="en-GB" dirty="0" err="1" smtClean="0"/>
              <a:t>lipoxygenázovou</a:t>
            </a:r>
            <a:r>
              <a:rPr lang="en-GB" dirty="0" smtClean="0"/>
              <a:t> </a:t>
            </a:r>
            <a:r>
              <a:rPr lang="en-GB" dirty="0" err="1" smtClean="0"/>
              <a:t>cestou</a:t>
            </a:r>
            <a:r>
              <a:rPr lang="en-GB" dirty="0" smtClean="0"/>
              <a:t> </a:t>
            </a:r>
            <a:r>
              <a:rPr lang="en-GB" dirty="0" err="1" smtClean="0"/>
              <a:t>různé</a:t>
            </a:r>
            <a:r>
              <a:rPr lang="en-GB" dirty="0" smtClean="0"/>
              <a:t> </a:t>
            </a:r>
            <a:r>
              <a:rPr lang="en-GB" dirty="0" err="1" smtClean="0"/>
              <a:t>typy</a:t>
            </a:r>
            <a:r>
              <a:rPr lang="en-GB" dirty="0" smtClean="0"/>
              <a:t> </a:t>
            </a:r>
            <a:r>
              <a:rPr lang="en-GB" dirty="0" err="1" smtClean="0"/>
              <a:t>eikosanoidů</a:t>
            </a:r>
            <a:r>
              <a:rPr lang="en-GB" dirty="0" smtClean="0"/>
              <a:t>.</a:t>
            </a:r>
            <a:endParaRPr lang="cs-CZ" dirty="0" smtClean="0"/>
          </a:p>
          <a:p>
            <a:endParaRPr lang="cs-CZ" dirty="0" smtClean="0"/>
          </a:p>
          <a:p>
            <a:r>
              <a:rPr lang="en-GB" dirty="0" smtClean="0"/>
              <a:t>https://www.nature.com/articles/528322a</a:t>
            </a:r>
          </a:p>
          <a:p>
            <a:endParaRPr lang="en-GB" dirty="0" smtClean="0"/>
          </a:p>
          <a:p>
            <a:endParaRPr lang="en-GB" dirty="0" smtClean="0"/>
          </a:p>
          <a:p>
            <a:r>
              <a:rPr lang="en-GB" dirty="0" err="1" smtClean="0"/>
              <a:t>Cyklizační</a:t>
            </a:r>
            <a:r>
              <a:rPr lang="en-GB" dirty="0" smtClean="0"/>
              <a:t> </a:t>
            </a:r>
            <a:r>
              <a:rPr lang="en-GB" dirty="0" err="1" smtClean="0"/>
              <a:t>cestu</a:t>
            </a:r>
            <a:r>
              <a:rPr lang="en-GB" dirty="0" smtClean="0"/>
              <a:t> </a:t>
            </a:r>
            <a:r>
              <a:rPr lang="en-GB" dirty="0" err="1" smtClean="0"/>
              <a:t>přeměny</a:t>
            </a:r>
            <a:r>
              <a:rPr lang="en-GB" dirty="0" smtClean="0"/>
              <a:t> </a:t>
            </a:r>
            <a:r>
              <a:rPr lang="en-GB" dirty="0" err="1" smtClean="0"/>
              <a:t>kyseliny</a:t>
            </a:r>
            <a:r>
              <a:rPr lang="en-GB" dirty="0" smtClean="0"/>
              <a:t> </a:t>
            </a:r>
            <a:r>
              <a:rPr lang="en-GB" dirty="0" err="1" smtClean="0"/>
              <a:t>arachidonové</a:t>
            </a:r>
            <a:r>
              <a:rPr lang="en-GB" dirty="0" smtClean="0"/>
              <a:t> </a:t>
            </a:r>
            <a:r>
              <a:rPr lang="en-GB" dirty="0" err="1" smtClean="0"/>
              <a:t>blokuje</a:t>
            </a:r>
            <a:r>
              <a:rPr lang="en-GB" dirty="0" smtClean="0"/>
              <a:t> </a:t>
            </a:r>
            <a:r>
              <a:rPr lang="en-GB" dirty="0" err="1" smtClean="0"/>
              <a:t>kyselina</a:t>
            </a:r>
            <a:r>
              <a:rPr lang="en-GB" dirty="0" smtClean="0"/>
              <a:t> </a:t>
            </a:r>
            <a:r>
              <a:rPr lang="en-GB" dirty="0" err="1" smtClean="0"/>
              <a:t>acetylsalicylová</a:t>
            </a:r>
            <a:r>
              <a:rPr lang="en-GB" dirty="0" smtClean="0"/>
              <a:t> (</a:t>
            </a:r>
            <a:r>
              <a:rPr lang="en-GB" dirty="0" err="1" smtClean="0"/>
              <a:t>acylpyrin</a:t>
            </a:r>
            <a:r>
              <a:rPr lang="en-GB" dirty="0" smtClean="0"/>
              <a:t>, aspirin), </a:t>
            </a:r>
            <a:r>
              <a:rPr lang="en-GB" dirty="0" err="1" smtClean="0"/>
              <a:t>která</a:t>
            </a:r>
            <a:r>
              <a:rPr lang="en-GB" dirty="0" smtClean="0"/>
              <a:t> </a:t>
            </a:r>
            <a:r>
              <a:rPr lang="en-GB" dirty="0" err="1" smtClean="0"/>
              <a:t>tak</a:t>
            </a:r>
            <a:r>
              <a:rPr lang="en-GB" dirty="0" smtClean="0"/>
              <a:t> </a:t>
            </a:r>
            <a:r>
              <a:rPr lang="en-GB" dirty="0" err="1" smtClean="0"/>
              <a:t>působí</a:t>
            </a:r>
            <a:r>
              <a:rPr lang="en-GB" dirty="0" smtClean="0"/>
              <a:t> </a:t>
            </a:r>
            <a:r>
              <a:rPr lang="en-GB" dirty="0" err="1" smtClean="0"/>
              <a:t>jako</a:t>
            </a:r>
            <a:r>
              <a:rPr lang="en-GB" dirty="0" smtClean="0"/>
              <a:t> </a:t>
            </a:r>
            <a:r>
              <a:rPr lang="en-GB" dirty="0" err="1" smtClean="0"/>
              <a:t>analgetikum</a:t>
            </a:r>
            <a:r>
              <a:rPr lang="en-GB" dirty="0" smtClean="0"/>
              <a:t>, </a:t>
            </a:r>
            <a:r>
              <a:rPr lang="en-GB" dirty="0" err="1" smtClean="0"/>
              <a:t>antipyretikum</a:t>
            </a:r>
            <a:r>
              <a:rPr lang="en-GB" dirty="0" smtClean="0"/>
              <a:t>, </a:t>
            </a:r>
            <a:r>
              <a:rPr lang="en-GB" dirty="0" err="1" smtClean="0"/>
              <a:t>antiflogistikum</a:t>
            </a:r>
            <a:r>
              <a:rPr lang="en-GB" dirty="0" smtClean="0"/>
              <a:t> a </a:t>
            </a:r>
            <a:r>
              <a:rPr lang="en-GB" dirty="0" err="1" smtClean="0"/>
              <a:t>antitrombotikum</a:t>
            </a:r>
            <a:r>
              <a:rPr lang="en-GB" dirty="0" smtClean="0"/>
              <a:t> (</a:t>
            </a:r>
            <a:r>
              <a:rPr lang="en-GB" dirty="0" err="1" smtClean="0"/>
              <a:t>ovlivňuje</a:t>
            </a:r>
            <a:r>
              <a:rPr lang="en-GB" dirty="0" smtClean="0"/>
              <a:t> </a:t>
            </a:r>
            <a:r>
              <a:rPr lang="en-GB" dirty="0" err="1" smtClean="0"/>
              <a:t>krevní</a:t>
            </a:r>
            <a:r>
              <a:rPr lang="en-GB" dirty="0" smtClean="0"/>
              <a:t> </a:t>
            </a:r>
            <a:r>
              <a:rPr lang="en-GB" dirty="0" err="1" smtClean="0"/>
              <a:t>destičky</a:t>
            </a:r>
            <a:r>
              <a:rPr lang="en-GB" dirty="0" smtClean="0"/>
              <a:t>).</a:t>
            </a:r>
            <a:endParaRPr lang="cs-CZ" dirty="0" smtClean="0"/>
          </a:p>
          <a:p>
            <a:endParaRPr lang="cs-CZ" dirty="0" smtClean="0"/>
          </a:p>
          <a:p>
            <a:endParaRPr lang="cs-CZ" dirty="0" smtClean="0"/>
          </a:p>
          <a:p>
            <a:endParaRPr lang="cs-CZ" dirty="0" smtClean="0"/>
          </a:p>
          <a:p>
            <a:r>
              <a:rPr lang="en-GB" dirty="0" err="1" smtClean="0"/>
              <a:t>Nenasycené</a:t>
            </a:r>
            <a:r>
              <a:rPr lang="en-GB" dirty="0" smtClean="0"/>
              <a:t> MK v </a:t>
            </a:r>
            <a:r>
              <a:rPr lang="en-GB" dirty="0" err="1" smtClean="0"/>
              <a:t>lipidech</a:t>
            </a:r>
            <a:r>
              <a:rPr lang="en-GB" dirty="0" smtClean="0"/>
              <a:t> (</a:t>
            </a:r>
            <a:r>
              <a:rPr lang="en-GB" dirty="0" err="1" smtClean="0"/>
              <a:t>buněčné</a:t>
            </a:r>
            <a:r>
              <a:rPr lang="en-GB" dirty="0" smtClean="0"/>
              <a:t> </a:t>
            </a:r>
            <a:r>
              <a:rPr lang="en-GB" dirty="0" err="1" smtClean="0"/>
              <a:t>membrány</a:t>
            </a:r>
            <a:r>
              <a:rPr lang="en-GB" dirty="0" smtClean="0"/>
              <a:t>)</a:t>
            </a:r>
            <a:r>
              <a:rPr lang="en-GB" sz="1200" b="0" i="0" kern="1200" dirty="0" err="1" smtClean="0">
                <a:solidFill>
                  <a:schemeClr val="tx1"/>
                </a:solidFill>
                <a:effectLst/>
                <a:latin typeface="+mn-lt"/>
                <a:ea typeface="+mn-ea"/>
                <a:cs typeface="+mn-cs"/>
              </a:rPr>
              <a:t>Poškození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mastných</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kyselin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může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způsobit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ztrátu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dvojných</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vazeb</a:t>
            </a:r>
            <a:r>
              <a:rPr lang="en-GB" sz="1200" b="0" i="0" kern="1200" dirty="0" smtClean="0">
                <a:solidFill>
                  <a:schemeClr val="tx1"/>
                </a:solidFill>
                <a:effectLst/>
                <a:latin typeface="+mn-lt"/>
                <a:ea typeface="+mn-ea"/>
                <a:cs typeface="+mn-cs"/>
              </a:rPr>
              <a:t> a </a:t>
            </a:r>
            <a:r>
              <a:rPr lang="en-GB" sz="1200" b="0" i="0" kern="1200" dirty="0" err="1" smtClean="0">
                <a:solidFill>
                  <a:schemeClr val="tx1"/>
                </a:solidFill>
                <a:effectLst/>
                <a:latin typeface="+mn-lt"/>
                <a:ea typeface="+mn-ea"/>
                <a:cs typeface="+mn-cs"/>
              </a:rPr>
              <a:t>podmíní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tvorbu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reaktivních</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metabolitů</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peroxidy</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aldehydy</a:t>
            </a:r>
            <a:r>
              <a:rPr lang="en-GB" sz="1200" b="0" i="0" kern="1200" dirty="0" smtClean="0">
                <a:solidFill>
                  <a:schemeClr val="tx1"/>
                </a:solidFill>
                <a:effectLst/>
                <a:latin typeface="+mn-lt"/>
                <a:ea typeface="+mn-ea"/>
                <a:cs typeface="+mn-cs"/>
              </a:rPr>
              <a:t>). To </a:t>
            </a:r>
            <a:r>
              <a:rPr lang="en-GB" sz="1200" b="0" i="0" kern="1200" dirty="0" err="1" smtClean="0">
                <a:solidFill>
                  <a:schemeClr val="tx1"/>
                </a:solidFill>
                <a:effectLst/>
                <a:latin typeface="+mn-lt"/>
                <a:ea typeface="+mn-ea"/>
                <a:cs typeface="+mn-cs"/>
              </a:rPr>
              <a:t>způsobí</a:t>
            </a:r>
            <a:r>
              <a:rPr lang="en-GB" sz="1200" b="0" i="0" kern="1200" dirty="0" smtClean="0">
                <a:solidFill>
                  <a:schemeClr val="tx1"/>
                </a:solidFill>
                <a:effectLst/>
                <a:latin typeface="+mn-lt"/>
                <a:ea typeface="+mn-ea"/>
                <a:cs typeface="+mn-cs"/>
              </a:rPr>
              <a:t> </a:t>
            </a:r>
            <a:r>
              <a:rPr lang="en-GB" sz="1200" b="1" i="0" kern="1200" dirty="0" err="1" smtClean="0">
                <a:solidFill>
                  <a:schemeClr val="tx1"/>
                </a:solidFill>
                <a:effectLst/>
                <a:latin typeface="+mn-lt"/>
                <a:ea typeface="+mn-ea"/>
                <a:cs typeface="+mn-cs"/>
              </a:rPr>
              <a:t>změnu</a:t>
            </a:r>
            <a:r>
              <a:rPr lang="en-GB" sz="1200" b="1" i="0" kern="1200" dirty="0" smtClean="0">
                <a:solidFill>
                  <a:schemeClr val="tx1"/>
                </a:solidFill>
                <a:effectLst/>
                <a:latin typeface="+mn-lt"/>
                <a:ea typeface="+mn-ea"/>
                <a:cs typeface="+mn-cs"/>
              </a:rPr>
              <a:t> fluidity a </a:t>
            </a:r>
            <a:r>
              <a:rPr lang="en-GB" sz="1200" b="1" i="0" kern="1200" dirty="0" err="1" smtClean="0">
                <a:solidFill>
                  <a:schemeClr val="tx1"/>
                </a:solidFill>
                <a:effectLst/>
                <a:latin typeface="+mn-lt"/>
                <a:ea typeface="+mn-ea"/>
                <a:cs typeface="+mn-cs"/>
              </a:rPr>
              <a:t>propustnosti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membrán</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Dojde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ke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vzniku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chemoreaktivních</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látek</a:t>
            </a:r>
            <a:r>
              <a:rPr lang="en-GB" sz="1200" b="0" i="0" kern="1200" dirty="0" smtClean="0">
                <a:solidFill>
                  <a:schemeClr val="tx1"/>
                </a:solidFill>
                <a:effectLst/>
                <a:latin typeface="+mn-lt"/>
                <a:ea typeface="+mn-ea"/>
                <a:cs typeface="+mn-cs"/>
              </a:rPr>
              <a:t> pro </a:t>
            </a:r>
            <a:r>
              <a:rPr lang="en-GB" sz="1200" b="0" i="0" kern="1200" dirty="0" err="1" smtClean="0">
                <a:solidFill>
                  <a:schemeClr val="tx1"/>
                </a:solidFill>
                <a:effectLst/>
                <a:latin typeface="+mn-lt"/>
                <a:ea typeface="+mn-ea"/>
                <a:cs typeface="+mn-cs"/>
              </a:rPr>
              <a:t>mikrofágy</a:t>
            </a:r>
            <a:r>
              <a:rPr lang="en-GB" sz="1200" b="0" i="0" kern="1200" dirty="0" smtClean="0">
                <a:solidFill>
                  <a:schemeClr val="tx1"/>
                </a:solidFill>
                <a:effectLst/>
                <a:latin typeface="+mn-lt"/>
                <a:ea typeface="+mn-ea"/>
                <a:cs typeface="+mn-cs"/>
              </a:rPr>
              <a:t>.</a:t>
            </a:r>
          </a:p>
          <a:p>
            <a:r>
              <a:rPr lang="en-GB" sz="1200" b="0" i="0" kern="1200" dirty="0" smtClean="0">
                <a:solidFill>
                  <a:schemeClr val="tx1"/>
                </a:solidFill>
                <a:effectLst/>
                <a:latin typeface="+mn-lt"/>
                <a:ea typeface="+mn-ea"/>
                <a:cs typeface="+mn-cs"/>
              </a:rPr>
              <a:t> </a:t>
            </a:r>
            <a:r>
              <a:rPr lang="en-GB" sz="1200" b="0" i="1" kern="1200" dirty="0" err="1" smtClean="0">
                <a:solidFill>
                  <a:schemeClr val="tx1"/>
                </a:solidFill>
                <a:effectLst/>
                <a:latin typeface="+mn-lt"/>
                <a:ea typeface="+mn-ea"/>
                <a:cs typeface="+mn-cs"/>
              </a:rPr>
              <a:t>Podrobnější</a:t>
            </a:r>
            <a:r>
              <a:rPr lang="en-GB" sz="1200" b="0" i="1" kern="1200" dirty="0" smtClean="0">
                <a:solidFill>
                  <a:schemeClr val="tx1"/>
                </a:solidFill>
                <a:effectLst/>
                <a:latin typeface="+mn-lt"/>
                <a:ea typeface="+mn-ea"/>
                <a:cs typeface="+mn-cs"/>
              </a:rPr>
              <a:t> </a:t>
            </a:r>
            <a:r>
              <a:rPr lang="en-GB" sz="1200" b="0" i="1" kern="1200" dirty="0" err="1" smtClean="0">
                <a:solidFill>
                  <a:schemeClr val="tx1"/>
                </a:solidFill>
                <a:effectLst/>
                <a:latin typeface="+mn-lt"/>
                <a:ea typeface="+mn-ea"/>
                <a:cs typeface="+mn-cs"/>
              </a:rPr>
              <a:t>informace</a:t>
            </a:r>
            <a:r>
              <a:rPr lang="en-GB" sz="1200" b="0" i="1" kern="1200" dirty="0" smtClean="0">
                <a:solidFill>
                  <a:schemeClr val="tx1"/>
                </a:solidFill>
                <a:effectLst/>
                <a:latin typeface="+mn-lt"/>
                <a:ea typeface="+mn-ea"/>
                <a:cs typeface="+mn-cs"/>
              </a:rPr>
              <a:t> </a:t>
            </a:r>
            <a:r>
              <a:rPr lang="en-GB" sz="1200" b="0" i="1" kern="1200" dirty="0" err="1" smtClean="0">
                <a:solidFill>
                  <a:schemeClr val="tx1"/>
                </a:solidFill>
                <a:effectLst/>
                <a:latin typeface="+mn-lt"/>
                <a:ea typeface="+mn-ea"/>
                <a:cs typeface="+mn-cs"/>
              </a:rPr>
              <a:t>naleznete</a:t>
            </a:r>
            <a:r>
              <a:rPr lang="en-GB" sz="1200" b="0" i="1" kern="1200" dirty="0" smtClean="0">
                <a:solidFill>
                  <a:schemeClr val="tx1"/>
                </a:solidFill>
                <a:effectLst/>
                <a:latin typeface="+mn-lt"/>
                <a:ea typeface="+mn-ea"/>
                <a:cs typeface="+mn-cs"/>
              </a:rPr>
              <a:t> </a:t>
            </a:r>
            <a:r>
              <a:rPr lang="en-GB" sz="1200" b="0" i="1" kern="1200" dirty="0" err="1" smtClean="0">
                <a:solidFill>
                  <a:schemeClr val="tx1"/>
                </a:solidFill>
                <a:effectLst/>
                <a:latin typeface="+mn-lt"/>
                <a:ea typeface="+mn-ea"/>
                <a:cs typeface="+mn-cs"/>
              </a:rPr>
              <a:t>na</a:t>
            </a:r>
            <a:r>
              <a:rPr lang="en-GB" sz="1200" b="0" i="1" kern="1200" dirty="0" smtClean="0">
                <a:solidFill>
                  <a:schemeClr val="tx1"/>
                </a:solidFill>
                <a:effectLst/>
                <a:latin typeface="+mn-lt"/>
                <a:ea typeface="+mn-ea"/>
                <a:cs typeface="+mn-cs"/>
              </a:rPr>
              <a:t> </a:t>
            </a:r>
            <a:r>
              <a:rPr lang="en-GB" sz="1200" b="0" i="1" kern="1200" dirty="0" err="1" smtClean="0">
                <a:solidFill>
                  <a:schemeClr val="tx1"/>
                </a:solidFill>
                <a:effectLst/>
                <a:latin typeface="+mn-lt"/>
                <a:ea typeface="+mn-ea"/>
                <a:cs typeface="+mn-cs"/>
              </a:rPr>
              <a:t>stránce</a:t>
            </a:r>
            <a:r>
              <a:rPr lang="en-GB" sz="1200" b="0" i="1" kern="1200" dirty="0" smtClean="0">
                <a:solidFill>
                  <a:schemeClr val="tx1"/>
                </a:solidFill>
                <a:effectLst/>
                <a:latin typeface="+mn-lt"/>
                <a:ea typeface="+mn-ea"/>
                <a:cs typeface="+mn-cs"/>
              </a:rPr>
              <a:t> </a:t>
            </a:r>
            <a:r>
              <a:rPr lang="en-GB" sz="1200" b="0" i="1" u="none" strike="noStrike" kern="1200" dirty="0" err="1" smtClean="0">
                <a:solidFill>
                  <a:schemeClr val="tx1"/>
                </a:solidFill>
                <a:effectLst/>
                <a:latin typeface="+mn-lt"/>
                <a:ea typeface="+mn-ea"/>
                <a:cs typeface="+mn-cs"/>
                <a:hlinkClick r:id="rId3" tooltip="Peroxidace lipidů"/>
              </a:rPr>
              <a:t>Peroxidace</a:t>
            </a:r>
            <a:r>
              <a:rPr lang="en-GB" sz="1200" b="0" i="1" u="none" strike="noStrike" kern="1200" dirty="0" smtClean="0">
                <a:solidFill>
                  <a:schemeClr val="tx1"/>
                </a:solidFill>
                <a:effectLst/>
                <a:latin typeface="+mn-lt"/>
                <a:ea typeface="+mn-ea"/>
                <a:cs typeface="+mn-cs"/>
                <a:hlinkClick r:id="rId3" tooltip="Peroxidace lipidů"/>
              </a:rPr>
              <a:t> </a:t>
            </a:r>
            <a:r>
              <a:rPr lang="en-GB" sz="1200" b="0" i="1" u="none" strike="noStrike" kern="1200" dirty="0" err="1" smtClean="0">
                <a:solidFill>
                  <a:schemeClr val="tx1"/>
                </a:solidFill>
                <a:effectLst/>
                <a:latin typeface="+mn-lt"/>
                <a:ea typeface="+mn-ea"/>
                <a:cs typeface="+mn-cs"/>
                <a:hlinkClick r:id="rId3" tooltip="Peroxidace lipidů"/>
              </a:rPr>
              <a:t>lipidů</a:t>
            </a:r>
            <a:r>
              <a:rPr lang="en-GB" sz="1200" b="0" i="1" kern="1200" dirty="0" smtClean="0">
                <a:solidFill>
                  <a:schemeClr val="tx1"/>
                </a:solidFill>
                <a:effectLst/>
                <a:latin typeface="+mn-lt"/>
                <a:ea typeface="+mn-ea"/>
                <a:cs typeface="+mn-cs"/>
              </a:rPr>
              <a:t>.</a:t>
            </a:r>
            <a:endParaRPr lang="en-GB" sz="1200" b="0" i="0" kern="1200" dirty="0" smtClean="0">
              <a:solidFill>
                <a:schemeClr val="tx1"/>
              </a:solidFill>
              <a:effectLst/>
              <a:latin typeface="+mn-lt"/>
              <a:ea typeface="+mn-ea"/>
              <a:cs typeface="+mn-cs"/>
            </a:endParaRPr>
          </a:p>
          <a:p>
            <a:r>
              <a:rPr lang="en-GB" dirty="0" err="1" smtClean="0"/>
              <a:t>Proteiny</a:t>
            </a:r>
            <a:r>
              <a:rPr lang="en-GB" sz="1200" b="0" i="0" kern="1200" dirty="0" err="1" smtClean="0">
                <a:solidFill>
                  <a:schemeClr val="tx1"/>
                </a:solidFill>
                <a:effectLst/>
                <a:latin typeface="+mn-lt"/>
                <a:ea typeface="+mn-ea"/>
                <a:cs typeface="+mn-cs"/>
              </a:rPr>
              <a:t>Poškození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proteinů</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může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způsobit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jejich</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agregaci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síťování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fragmentaci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štěpení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reakci</a:t>
            </a:r>
            <a:r>
              <a:rPr lang="en-GB" sz="1200" b="0" i="0" kern="1200" dirty="0" smtClean="0">
                <a:solidFill>
                  <a:schemeClr val="tx1"/>
                </a:solidFill>
                <a:effectLst/>
                <a:latin typeface="+mn-lt"/>
                <a:ea typeface="+mn-ea"/>
                <a:cs typeface="+mn-cs"/>
              </a:rPr>
              <a:t> s </a:t>
            </a:r>
            <a:r>
              <a:rPr lang="en-GB" sz="1200" b="0" i="0" kern="1200" dirty="0" err="1" smtClean="0">
                <a:solidFill>
                  <a:schemeClr val="tx1"/>
                </a:solidFill>
                <a:effectLst/>
                <a:latin typeface="+mn-lt"/>
                <a:ea typeface="+mn-ea"/>
                <a:cs typeface="+mn-cs"/>
              </a:rPr>
              <a:t>hemovým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železem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modifikace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thiolových</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skupin</a:t>
            </a:r>
            <a:r>
              <a:rPr lang="en-GB" sz="1200" b="0" i="0" kern="1200" dirty="0" smtClean="0">
                <a:solidFill>
                  <a:schemeClr val="tx1"/>
                </a:solidFill>
                <a:effectLst/>
                <a:latin typeface="+mn-lt"/>
                <a:ea typeface="+mn-ea"/>
                <a:cs typeface="+mn-cs"/>
              </a:rPr>
              <a:t> a </a:t>
            </a:r>
            <a:r>
              <a:rPr lang="en-GB" sz="1200" b="0" i="0" kern="1200" dirty="0" err="1" smtClean="0">
                <a:solidFill>
                  <a:schemeClr val="tx1"/>
                </a:solidFill>
                <a:effectLst/>
                <a:latin typeface="+mn-lt"/>
                <a:ea typeface="+mn-ea"/>
                <a:cs typeface="+mn-cs"/>
              </a:rPr>
              <a:t>benzenovách</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jader</a:t>
            </a:r>
            <a:r>
              <a:rPr lang="en-GB" sz="1200" b="0" i="0" kern="1200" dirty="0" smtClean="0">
                <a:solidFill>
                  <a:schemeClr val="tx1"/>
                </a:solidFill>
                <a:effectLst/>
                <a:latin typeface="+mn-lt"/>
                <a:ea typeface="+mn-ea"/>
                <a:cs typeface="+mn-cs"/>
              </a:rPr>
              <a:t> AMK. To </a:t>
            </a:r>
            <a:r>
              <a:rPr lang="en-GB" sz="1200" b="0" i="0" kern="1200" dirty="0" err="1" smtClean="0">
                <a:solidFill>
                  <a:schemeClr val="tx1"/>
                </a:solidFill>
                <a:effectLst/>
                <a:latin typeface="+mn-lt"/>
                <a:ea typeface="+mn-ea"/>
                <a:cs typeface="+mn-cs"/>
              </a:rPr>
              <a:t>způsobí</a:t>
            </a:r>
            <a:r>
              <a:rPr lang="en-GB" sz="1200" b="0" i="0" kern="1200" dirty="0" smtClean="0">
                <a:solidFill>
                  <a:schemeClr val="tx1"/>
                </a:solidFill>
                <a:effectLst/>
                <a:latin typeface="+mn-lt"/>
                <a:ea typeface="+mn-ea"/>
                <a:cs typeface="+mn-cs"/>
              </a:rPr>
              <a:t> </a:t>
            </a:r>
            <a:r>
              <a:rPr lang="en-GB" sz="1200" b="1" i="0" kern="1200" dirty="0" err="1" smtClean="0">
                <a:solidFill>
                  <a:schemeClr val="tx1"/>
                </a:solidFill>
                <a:effectLst/>
                <a:latin typeface="+mn-lt"/>
                <a:ea typeface="+mn-ea"/>
                <a:cs typeface="+mn-cs"/>
              </a:rPr>
              <a:t>změny</a:t>
            </a:r>
            <a:r>
              <a:rPr lang="en-GB" sz="1200" b="1" i="0" kern="1200" dirty="0" smtClean="0">
                <a:solidFill>
                  <a:schemeClr val="tx1"/>
                </a:solidFill>
                <a:effectLst/>
                <a:latin typeface="+mn-lt"/>
                <a:ea typeface="+mn-ea"/>
                <a:cs typeface="+mn-cs"/>
              </a:rPr>
              <a:t> v </a:t>
            </a:r>
            <a:r>
              <a:rPr lang="en-GB" sz="1200" b="1" i="0" kern="1200" dirty="0" err="1" smtClean="0">
                <a:solidFill>
                  <a:schemeClr val="tx1"/>
                </a:solidFill>
                <a:effectLst/>
                <a:latin typeface="+mn-lt"/>
                <a:ea typeface="+mn-ea"/>
                <a:cs typeface="+mn-cs"/>
              </a:rPr>
              <a:t>transportu</a:t>
            </a:r>
            <a:r>
              <a:rPr lang="en-GB" sz="1200" b="1" i="0" kern="1200" dirty="0" smtClean="0">
                <a:solidFill>
                  <a:schemeClr val="tx1"/>
                </a:solidFill>
                <a:effectLst/>
                <a:latin typeface="+mn-lt"/>
                <a:ea typeface="+mn-ea"/>
                <a:cs typeface="+mn-cs"/>
              </a:rPr>
              <a:t> </a:t>
            </a:r>
            <a:r>
              <a:rPr lang="en-GB" sz="1200" b="1" i="0" kern="1200" dirty="0" err="1" smtClean="0">
                <a:solidFill>
                  <a:schemeClr val="tx1"/>
                </a:solidFill>
                <a:effectLst/>
                <a:latin typeface="+mn-lt"/>
                <a:ea typeface="+mn-ea"/>
                <a:cs typeface="+mn-cs"/>
              </a:rPr>
              <a:t>iontů</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vstup</a:t>
            </a:r>
            <a:r>
              <a:rPr lang="en-GB" sz="1200" b="0" i="0" kern="120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hlinkClick r:id="rId4" tooltip="Kalcium"/>
              </a:rPr>
              <a:t>Ca</a:t>
            </a:r>
            <a:r>
              <a:rPr lang="en-GB" sz="1200" b="0" i="0" u="none" strike="noStrike" kern="1200" baseline="30000" dirty="0" smtClean="0">
                <a:solidFill>
                  <a:schemeClr val="tx1"/>
                </a:solidFill>
                <a:effectLst/>
                <a:latin typeface="+mn-lt"/>
                <a:ea typeface="+mn-ea"/>
                <a:cs typeface="+mn-cs"/>
                <a:hlinkClick r:id="rId4" tooltip="Kalcium"/>
              </a:rPr>
              <a:t>2+</a:t>
            </a:r>
            <a:r>
              <a:rPr lang="en-GB" sz="1200" b="0" i="0" kern="1200" dirty="0" smtClean="0">
                <a:solidFill>
                  <a:schemeClr val="tx1"/>
                </a:solidFill>
                <a:effectLst/>
                <a:latin typeface="+mn-lt"/>
                <a:ea typeface="+mn-ea"/>
                <a:cs typeface="+mn-cs"/>
              </a:rPr>
              <a:t> do </a:t>
            </a:r>
            <a:r>
              <a:rPr lang="en-GB" sz="1200" b="0" i="0" kern="1200" dirty="0" err="1" smtClean="0">
                <a:solidFill>
                  <a:schemeClr val="tx1"/>
                </a:solidFill>
                <a:effectLst/>
                <a:latin typeface="+mn-lt"/>
                <a:ea typeface="+mn-ea"/>
                <a:cs typeface="+mn-cs"/>
              </a:rPr>
              <a:t>cytosolu</a:t>
            </a:r>
            <a:r>
              <a:rPr lang="en-GB" sz="1200" b="0" i="0" kern="1200" dirty="0" smtClean="0">
                <a:solidFill>
                  <a:schemeClr val="tx1"/>
                </a:solidFill>
                <a:effectLst/>
                <a:latin typeface="+mn-lt"/>
                <a:ea typeface="+mn-ea"/>
                <a:cs typeface="+mn-cs"/>
              </a:rPr>
              <a:t>) a </a:t>
            </a:r>
            <a:r>
              <a:rPr lang="en-GB" sz="1200" b="1" i="0" kern="1200" dirty="0" err="1" smtClean="0">
                <a:solidFill>
                  <a:schemeClr val="tx1"/>
                </a:solidFill>
                <a:effectLst/>
                <a:latin typeface="+mn-lt"/>
                <a:ea typeface="+mn-ea"/>
                <a:cs typeface="+mn-cs"/>
              </a:rPr>
              <a:t>změny</a:t>
            </a:r>
            <a:r>
              <a:rPr lang="en-GB" sz="1200" b="1" i="0" kern="1200" dirty="0" smtClean="0">
                <a:solidFill>
                  <a:schemeClr val="tx1"/>
                </a:solidFill>
                <a:effectLst/>
                <a:latin typeface="+mn-lt"/>
                <a:ea typeface="+mn-ea"/>
                <a:cs typeface="+mn-cs"/>
              </a:rPr>
              <a:t> v </a:t>
            </a:r>
            <a:r>
              <a:rPr lang="en-GB" sz="1200" b="1" i="0" kern="1200" dirty="0" err="1" smtClean="0">
                <a:solidFill>
                  <a:schemeClr val="tx1"/>
                </a:solidFill>
                <a:effectLst/>
                <a:latin typeface="+mn-lt"/>
                <a:ea typeface="+mn-ea"/>
                <a:cs typeface="+mn-cs"/>
              </a:rPr>
              <a:t>aktivitě</a:t>
            </a:r>
            <a:r>
              <a:rPr lang="en-GB" sz="1200" b="1" i="0" kern="1200" dirty="0" smtClean="0">
                <a:solidFill>
                  <a:schemeClr val="tx1"/>
                </a:solidFill>
                <a:effectLst/>
                <a:latin typeface="+mn-lt"/>
                <a:ea typeface="+mn-ea"/>
                <a:cs typeface="+mn-cs"/>
              </a:rPr>
              <a:t> </a:t>
            </a:r>
            <a:r>
              <a:rPr lang="en-GB" sz="1200" b="1" i="0" kern="1200" dirty="0" err="1" smtClean="0">
                <a:solidFill>
                  <a:schemeClr val="tx1"/>
                </a:solidFill>
                <a:effectLst/>
                <a:latin typeface="+mn-lt"/>
                <a:ea typeface="+mn-ea"/>
                <a:cs typeface="+mn-cs"/>
              </a:rPr>
              <a:t>enzymů</a:t>
            </a:r>
            <a:r>
              <a:rPr lang="en-GB" sz="1200" b="0" i="0" kern="1200" dirty="0" smtClean="0">
                <a:solidFill>
                  <a:schemeClr val="tx1"/>
                </a:solidFill>
                <a:effectLst/>
                <a:latin typeface="+mn-lt"/>
                <a:ea typeface="+mn-ea"/>
                <a:cs typeface="+mn-cs"/>
              </a:rPr>
              <a:t>.</a:t>
            </a:r>
          </a:p>
          <a:p>
            <a:r>
              <a:rPr lang="en-GB" dirty="0" err="1" smtClean="0"/>
              <a:t>DNA</a:t>
            </a:r>
            <a:r>
              <a:rPr lang="en-GB" sz="1200" b="0" i="0" kern="1200" dirty="0" err="1" smtClean="0">
                <a:solidFill>
                  <a:schemeClr val="tx1"/>
                </a:solidFill>
                <a:effectLst/>
                <a:latin typeface="+mn-lt"/>
                <a:ea typeface="+mn-ea"/>
                <a:cs typeface="+mn-cs"/>
              </a:rPr>
              <a:t>Poškození</a:t>
            </a:r>
            <a:r>
              <a:rPr lang="en-GB" sz="1200" b="0" i="0" kern="120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hlinkClick r:id="rId5" tooltip="DNA (nukleová kyselina)"/>
              </a:rPr>
              <a:t>DNA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může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způsobit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štěpení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kruhu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deoxyribózy</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modifikace</a:t>
            </a:r>
            <a:r>
              <a:rPr lang="en-GB" sz="1200" b="0" i="0" kern="1200" dirty="0" smtClean="0">
                <a:solidFill>
                  <a:schemeClr val="tx1"/>
                </a:solidFill>
                <a:effectLst/>
                <a:latin typeface="+mn-lt"/>
                <a:ea typeface="+mn-ea"/>
                <a:cs typeface="+mn-cs"/>
              </a:rPr>
              <a:t> a </a:t>
            </a:r>
            <a:r>
              <a:rPr lang="en-GB" sz="1200" b="0" i="0" kern="1200" dirty="0" err="1" smtClean="0">
                <a:solidFill>
                  <a:schemeClr val="tx1"/>
                </a:solidFill>
                <a:effectLst/>
                <a:latin typeface="+mn-lt"/>
                <a:ea typeface="+mn-ea"/>
                <a:cs typeface="+mn-cs"/>
              </a:rPr>
              <a:t>poškození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bází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zlomy</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řetězce</a:t>
            </a:r>
            <a:r>
              <a:rPr lang="en-GB" sz="1200" b="0" i="0" kern="1200" dirty="0" smtClean="0">
                <a:solidFill>
                  <a:schemeClr val="tx1"/>
                </a:solidFill>
                <a:effectLst/>
                <a:latin typeface="+mn-lt"/>
                <a:ea typeface="+mn-ea"/>
                <a:cs typeface="+mn-cs"/>
              </a:rPr>
              <a:t>. To se </a:t>
            </a:r>
            <a:r>
              <a:rPr lang="en-GB" sz="1200" b="0" i="0" kern="1200" dirty="0" err="1" smtClean="0">
                <a:solidFill>
                  <a:schemeClr val="tx1"/>
                </a:solidFill>
                <a:effectLst/>
                <a:latin typeface="+mn-lt"/>
                <a:ea typeface="+mn-ea"/>
                <a:cs typeface="+mn-cs"/>
              </a:rPr>
              <a:t>pak</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může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projevit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jako</a:t>
            </a:r>
            <a:r>
              <a:rPr lang="en-GB" sz="1200" b="0" i="0" kern="1200" dirty="0" smtClean="0">
                <a:solidFill>
                  <a:schemeClr val="tx1"/>
                </a:solidFill>
                <a:effectLst/>
                <a:latin typeface="+mn-lt"/>
                <a:ea typeface="+mn-ea"/>
                <a:cs typeface="+mn-cs"/>
              </a:rPr>
              <a:t> </a:t>
            </a:r>
            <a:r>
              <a:rPr lang="en-GB" sz="1200" b="1" i="0" u="none" strike="noStrike" kern="1200" dirty="0" err="1" smtClean="0">
                <a:solidFill>
                  <a:schemeClr val="tx1"/>
                </a:solidFill>
                <a:effectLst/>
                <a:latin typeface="+mn-lt"/>
                <a:ea typeface="+mn-ea"/>
                <a:cs typeface="+mn-cs"/>
                <a:hlinkClick r:id="rId6" tooltip="Mutace"/>
              </a:rPr>
              <a:t>mutace</a:t>
            </a:r>
            <a:r>
              <a:rPr lang="en-GB" sz="1200" b="0" i="0"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hlinkClick r:id="rId7" tooltip="Translace"/>
              </a:rPr>
              <a:t>translační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chyby</a:t>
            </a:r>
            <a:r>
              <a:rPr lang="en-GB" sz="1200" b="0" i="0" kern="1200" dirty="0" smtClean="0">
                <a:solidFill>
                  <a:schemeClr val="tx1"/>
                </a:solidFill>
                <a:effectLst/>
                <a:latin typeface="+mn-lt"/>
                <a:ea typeface="+mn-ea"/>
                <a:cs typeface="+mn-cs"/>
              </a:rPr>
              <a:t> a </a:t>
            </a:r>
            <a:r>
              <a:rPr lang="en-GB" sz="1200" b="0" i="0" kern="1200" dirty="0" err="1" smtClean="0">
                <a:solidFill>
                  <a:schemeClr val="tx1"/>
                </a:solidFill>
                <a:effectLst/>
                <a:latin typeface="+mn-lt"/>
                <a:ea typeface="+mn-ea"/>
                <a:cs typeface="+mn-cs"/>
              </a:rPr>
              <a:t>inhibice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proteosyntézy</a:t>
            </a:r>
            <a:r>
              <a:rPr lang="en-GB" sz="1200" b="0" i="0" kern="1200" dirty="0" smtClean="0">
                <a:solidFill>
                  <a:schemeClr val="tx1"/>
                </a:solidFill>
                <a:effectLst/>
                <a:latin typeface="+mn-lt"/>
                <a:ea typeface="+mn-ea"/>
                <a:cs typeface="+mn-cs"/>
              </a:rPr>
              <a:t>.</a:t>
            </a:r>
          </a:p>
          <a:p>
            <a:r>
              <a:rPr lang="en-GB" sz="1200" b="0" i="0" kern="1200" dirty="0" err="1" smtClean="0">
                <a:solidFill>
                  <a:schemeClr val="tx1"/>
                </a:solidFill>
                <a:effectLst/>
                <a:latin typeface="+mn-lt"/>
                <a:ea typeface="+mn-ea"/>
                <a:cs typeface="+mn-cs"/>
              </a:rPr>
              <a:t>Celkově</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můžeme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říci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že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reaktivní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formy</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jsou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přímou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příčinou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chorobného</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stavu</a:t>
            </a:r>
            <a:r>
              <a:rPr lang="en-GB" sz="1200" b="0" i="0" kern="1200" dirty="0" smtClean="0">
                <a:solidFill>
                  <a:schemeClr val="tx1"/>
                </a:solidFill>
                <a:effectLst/>
                <a:latin typeface="+mn-lt"/>
                <a:ea typeface="+mn-ea"/>
                <a:cs typeface="+mn-cs"/>
              </a:rPr>
              <a:t> u </a:t>
            </a:r>
            <a:r>
              <a:rPr lang="en-GB" sz="1200" b="1" i="0" u="none" strike="noStrike" kern="1200" dirty="0" err="1" smtClean="0">
                <a:solidFill>
                  <a:schemeClr val="tx1"/>
                </a:solidFill>
                <a:effectLst/>
                <a:latin typeface="+mn-lt"/>
                <a:ea typeface="+mn-ea"/>
                <a:cs typeface="+mn-cs"/>
                <a:hlinkClick r:id="rId8" tooltip="Kancerogeneze"/>
              </a:rPr>
              <a:t>kancerogeneze</a:t>
            </a:r>
            <a:r>
              <a:rPr lang="en-GB" sz="1200" b="0" i="0" kern="1200" dirty="0" smtClean="0">
                <a:solidFill>
                  <a:schemeClr val="tx1"/>
                </a:solidFill>
                <a:effectLst/>
                <a:latin typeface="+mn-lt"/>
                <a:ea typeface="+mn-ea"/>
                <a:cs typeface="+mn-cs"/>
              </a:rPr>
              <a:t> v </a:t>
            </a:r>
            <a:r>
              <a:rPr lang="en-GB" sz="1200" b="0" i="0" kern="1200" dirty="0" err="1" smtClean="0">
                <a:solidFill>
                  <a:schemeClr val="tx1"/>
                </a:solidFill>
                <a:effectLst/>
                <a:latin typeface="+mn-lt"/>
                <a:ea typeface="+mn-ea"/>
                <a:cs typeface="+mn-cs"/>
              </a:rPr>
              <a:t>důsledku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ionizačního</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záření</a:t>
            </a:r>
            <a:r>
              <a:rPr lang="en-GB" sz="1200" b="0" i="0"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hlinkClick r:id="rId9" tooltip="Retinopatie nedonošených"/>
              </a:rPr>
              <a:t>retinopatie</a:t>
            </a:r>
            <a:r>
              <a:rPr lang="en-GB" sz="1200" b="0" i="0" u="none" strike="noStrike" kern="1200" dirty="0" smtClean="0">
                <a:solidFill>
                  <a:schemeClr val="tx1"/>
                </a:solidFill>
                <a:effectLst/>
                <a:latin typeface="+mn-lt"/>
                <a:ea typeface="+mn-ea"/>
                <a:cs typeface="+mn-cs"/>
                <a:hlinkClick r:id="rId9" tooltip="Retinopatie nedonošených"/>
              </a:rPr>
              <a:t> </a:t>
            </a:r>
            <a:r>
              <a:rPr lang="en-GB" sz="1200" b="0" i="0" u="none" strike="noStrike" kern="1200" dirty="0" err="1" smtClean="0">
                <a:solidFill>
                  <a:schemeClr val="tx1"/>
                </a:solidFill>
                <a:effectLst/>
                <a:latin typeface="+mn-lt"/>
                <a:ea typeface="+mn-ea"/>
                <a:cs typeface="+mn-cs"/>
                <a:hlinkClick r:id="rId9" tooltip="Retinopatie nedonošených"/>
              </a:rPr>
              <a:t>nedonošených</a:t>
            </a:r>
            <a:r>
              <a:rPr lang="en-GB" sz="1200" b="0" i="0" kern="1200" dirty="0" smtClean="0">
                <a:solidFill>
                  <a:schemeClr val="tx1"/>
                </a:solidFill>
                <a:effectLst/>
                <a:latin typeface="+mn-lt"/>
                <a:ea typeface="+mn-ea"/>
                <a:cs typeface="+mn-cs"/>
              </a:rPr>
              <a:t> a </a:t>
            </a:r>
            <a:r>
              <a:rPr lang="en-GB" sz="1200" b="0" i="0" u="none" strike="noStrike" kern="1200" dirty="0" err="1" smtClean="0">
                <a:solidFill>
                  <a:schemeClr val="tx1"/>
                </a:solidFill>
                <a:effectLst/>
                <a:latin typeface="+mn-lt"/>
                <a:ea typeface="+mn-ea"/>
                <a:cs typeface="+mn-cs"/>
                <a:hlinkClick r:id="rId10" tooltip="Hemochromatóza"/>
              </a:rPr>
              <a:t>hemochromatózy</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Významně</a:t>
            </a:r>
            <a:r>
              <a:rPr lang="en-GB" sz="1200" b="0" i="0" kern="1200" dirty="0" smtClean="0">
                <a:solidFill>
                  <a:schemeClr val="tx1"/>
                </a:solidFill>
                <a:effectLst/>
                <a:latin typeface="+mn-lt"/>
                <a:ea typeface="+mn-ea"/>
                <a:cs typeface="+mn-cs"/>
              </a:rPr>
              <a:t> se </a:t>
            </a:r>
            <a:r>
              <a:rPr lang="en-GB" sz="1200" b="0" i="0" kern="1200" dirty="0" err="1" smtClean="0">
                <a:solidFill>
                  <a:schemeClr val="tx1"/>
                </a:solidFill>
                <a:effectLst/>
                <a:latin typeface="+mn-lt"/>
                <a:ea typeface="+mn-ea"/>
                <a:cs typeface="+mn-cs"/>
              </a:rPr>
              <a:t>podílí</a:t>
            </a:r>
            <a:r>
              <a:rPr lang="en-GB" sz="1200" b="0" i="0" kern="1200" dirty="0" smtClean="0">
                <a:solidFill>
                  <a:schemeClr val="tx1"/>
                </a:solidFill>
                <a:effectLst/>
                <a:latin typeface="+mn-lt"/>
                <a:ea typeface="+mn-ea"/>
                <a:cs typeface="+mn-cs"/>
              </a:rPr>
              <a:t> v </a:t>
            </a:r>
            <a:r>
              <a:rPr lang="en-GB" sz="1200" b="0" i="0" kern="1200" dirty="0" err="1" smtClean="0">
                <a:solidFill>
                  <a:schemeClr val="tx1"/>
                </a:solidFill>
                <a:effectLst/>
                <a:latin typeface="+mn-lt"/>
                <a:ea typeface="+mn-ea"/>
                <a:cs typeface="+mn-cs"/>
              </a:rPr>
              <a:t>patogenezi</a:t>
            </a:r>
            <a:r>
              <a:rPr lang="en-GB" sz="1200" b="0" i="0"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hlinkClick r:id="rId11" tooltip="Chronický zánět"/>
              </a:rPr>
              <a:t>chronického</a:t>
            </a:r>
            <a:r>
              <a:rPr lang="en-GB" sz="1200" b="0" i="0" u="none" strike="noStrike" kern="1200" dirty="0" smtClean="0">
                <a:solidFill>
                  <a:schemeClr val="tx1"/>
                </a:solidFill>
                <a:effectLst/>
                <a:latin typeface="+mn-lt"/>
                <a:ea typeface="+mn-ea"/>
                <a:cs typeface="+mn-cs"/>
                <a:hlinkClick r:id="rId11" tooltip="Chronický zánět"/>
              </a:rPr>
              <a:t> </a:t>
            </a:r>
            <a:r>
              <a:rPr lang="en-GB" sz="1200" b="0" i="0" u="none" strike="noStrike" kern="1200" dirty="0" err="1" smtClean="0">
                <a:solidFill>
                  <a:schemeClr val="tx1"/>
                </a:solidFill>
                <a:effectLst/>
                <a:latin typeface="+mn-lt"/>
                <a:ea typeface="+mn-ea"/>
                <a:cs typeface="+mn-cs"/>
                <a:hlinkClick r:id="rId11" tooltip="Chronický zánět"/>
              </a:rPr>
              <a:t>zánětu</a:t>
            </a:r>
            <a:r>
              <a:rPr lang="en-GB" sz="1200" b="0" i="0" kern="120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hlinkClick r:id="rId12" tooltip="Syndrom akutní dechové tísně"/>
              </a:rPr>
              <a:t>ARDS</a:t>
            </a:r>
            <a:r>
              <a:rPr lang="en-GB" sz="1200" b="0" i="0"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hlinkClick r:id="rId13" tooltip="Ateroskleróza"/>
              </a:rPr>
              <a:t>aterosklerózy</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mozkového</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traumatu</a:t>
            </a:r>
            <a:r>
              <a:rPr lang="en-GB" sz="1200" b="0" i="0"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hlinkClick r:id="rId14" tooltip="Diabetes mellitus"/>
              </a:rPr>
              <a:t>diabetu</a:t>
            </a:r>
            <a:r>
              <a:rPr lang="en-GB" sz="1200" b="0" i="0"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hlinkClick r:id="rId15" tooltip="Ischémie"/>
              </a:rPr>
              <a:t>ischémie</a:t>
            </a:r>
            <a:r>
              <a:rPr lang="en-GB" sz="1200" b="0" i="0" kern="1200" dirty="0" smtClean="0">
                <a:solidFill>
                  <a:schemeClr val="tx1"/>
                </a:solidFill>
                <a:effectLst/>
                <a:latin typeface="+mn-lt"/>
                <a:ea typeface="+mn-ea"/>
                <a:cs typeface="+mn-cs"/>
              </a:rPr>
              <a:t> a </a:t>
            </a:r>
            <a:r>
              <a:rPr lang="en-GB" sz="1200" b="1" i="0" u="none" strike="noStrike" kern="1200" dirty="0" err="1" smtClean="0">
                <a:solidFill>
                  <a:schemeClr val="tx1"/>
                </a:solidFill>
                <a:effectLst/>
                <a:latin typeface="+mn-lt"/>
                <a:ea typeface="+mn-ea"/>
                <a:cs typeface="+mn-cs"/>
                <a:hlinkClick r:id="rId16" tooltip="Stárnutí organismu"/>
              </a:rPr>
              <a:t>stárnutí</a:t>
            </a:r>
            <a:r>
              <a:rPr lang="en-GB" sz="1200" b="0" i="0" kern="1200" dirty="0" smtClean="0">
                <a:solidFill>
                  <a:schemeClr val="tx1"/>
                </a:solidFill>
                <a:effectLst/>
                <a:latin typeface="+mn-lt"/>
                <a:ea typeface="+mn-ea"/>
                <a:cs typeface="+mn-cs"/>
              </a:rPr>
              <a:t>.</a:t>
            </a:r>
          </a:p>
          <a:p>
            <a:endParaRPr lang="cs-CZ" dirty="0" smtClean="0"/>
          </a:p>
          <a:p>
            <a:endParaRPr lang="cs-CZ" dirty="0" smtClean="0"/>
          </a:p>
          <a:p>
            <a:endParaRPr lang="cs-CZ" dirty="0" smtClean="0"/>
          </a:p>
          <a:p>
            <a:endParaRPr lang="cs-CZ" dirty="0" smtClean="0"/>
          </a:p>
        </p:txBody>
      </p:sp>
      <p:sp>
        <p:nvSpPr>
          <p:cNvPr id="4" name="Zástupný symbol pro číslo snímku 3"/>
          <p:cNvSpPr>
            <a:spLocks noGrp="1"/>
          </p:cNvSpPr>
          <p:nvPr>
            <p:ph type="sldNum" sz="quarter" idx="10"/>
          </p:nvPr>
        </p:nvSpPr>
        <p:spPr/>
        <p:txBody>
          <a:bodyPr/>
          <a:lstStyle/>
          <a:p>
            <a:fld id="{85A17639-A365-4A5A-A31C-FD5185A9B2B1}" type="slidenum">
              <a:rPr lang="en-GB" smtClean="0"/>
              <a:t>22</a:t>
            </a:fld>
            <a:endParaRPr lang="en-GB"/>
          </a:p>
        </p:txBody>
      </p:sp>
    </p:spTree>
    <p:extLst>
      <p:ext uri="{BB962C8B-B14F-4D97-AF65-F5344CB8AC3E}">
        <p14:creationId xmlns:p14="http://schemas.microsoft.com/office/powerpoint/2010/main" val="6925305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85A17639-A365-4A5A-A31C-FD5185A9B2B1}" type="slidenum">
              <a:rPr lang="en-GB" smtClean="0"/>
              <a:t>23</a:t>
            </a:fld>
            <a:endParaRPr lang="en-GB"/>
          </a:p>
        </p:txBody>
      </p:sp>
    </p:spTree>
    <p:extLst>
      <p:ext uri="{BB962C8B-B14F-4D97-AF65-F5344CB8AC3E}">
        <p14:creationId xmlns:p14="http://schemas.microsoft.com/office/powerpoint/2010/main" val="3304473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Dělení je dost nepřesné…</a:t>
            </a:r>
            <a:endParaRPr lang="en-GB" dirty="0"/>
          </a:p>
        </p:txBody>
      </p:sp>
      <p:sp>
        <p:nvSpPr>
          <p:cNvPr id="4" name="Zástupný symbol pro číslo snímku 3"/>
          <p:cNvSpPr>
            <a:spLocks noGrp="1"/>
          </p:cNvSpPr>
          <p:nvPr>
            <p:ph type="sldNum" sz="quarter" idx="10"/>
          </p:nvPr>
        </p:nvSpPr>
        <p:spPr/>
        <p:txBody>
          <a:bodyPr/>
          <a:lstStyle/>
          <a:p>
            <a:fld id="{85A17639-A365-4A5A-A31C-FD5185A9B2B1}" type="slidenum">
              <a:rPr lang="en-GB" smtClean="0"/>
              <a:t>24</a:t>
            </a:fld>
            <a:endParaRPr lang="en-GB"/>
          </a:p>
        </p:txBody>
      </p:sp>
    </p:spTree>
    <p:extLst>
      <p:ext uri="{BB962C8B-B14F-4D97-AF65-F5344CB8AC3E}">
        <p14:creationId xmlns:p14="http://schemas.microsoft.com/office/powerpoint/2010/main" val="7324238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Regulace na</a:t>
            </a:r>
            <a:r>
              <a:rPr lang="cs-CZ" baseline="0" dirty="0" smtClean="0"/>
              <a:t> </a:t>
            </a:r>
            <a:r>
              <a:rPr lang="cs-CZ" baseline="0" dirty="0" err="1" smtClean="0"/>
              <a:t>urovni</a:t>
            </a:r>
            <a:r>
              <a:rPr lang="cs-CZ" baseline="0" dirty="0" smtClean="0"/>
              <a:t> receptoru, solubilní receptory, </a:t>
            </a:r>
          </a:p>
          <a:p>
            <a:endParaRPr lang="cs-CZ" baseline="0" dirty="0" smtClean="0"/>
          </a:p>
          <a:p>
            <a:r>
              <a:rPr lang="cs-CZ" baseline="0" dirty="0" smtClean="0"/>
              <a:t>Intracelulární regulace… SOCS</a:t>
            </a:r>
          </a:p>
          <a:p>
            <a:endParaRPr lang="cs-CZ" baseline="0" dirty="0" smtClean="0"/>
          </a:p>
          <a:p>
            <a:r>
              <a:rPr lang="cs-CZ" baseline="0" dirty="0" smtClean="0"/>
              <a:t>Jeden </a:t>
            </a:r>
            <a:r>
              <a:rPr lang="cs-CZ" baseline="0" dirty="0" err="1" smtClean="0"/>
              <a:t>cytokin</a:t>
            </a:r>
            <a:r>
              <a:rPr lang="cs-CZ" baseline="0" dirty="0" smtClean="0"/>
              <a:t> </a:t>
            </a:r>
            <a:r>
              <a:rPr lang="cs-CZ" baseline="0" dirty="0" err="1" smtClean="0"/>
              <a:t>spoušít</a:t>
            </a:r>
            <a:r>
              <a:rPr lang="cs-CZ" baseline="0" dirty="0" smtClean="0"/>
              <a:t> kaskádu více dějů a záleží na kontextu…</a:t>
            </a:r>
          </a:p>
          <a:p>
            <a:endParaRPr lang="cs-CZ" baseline="0" dirty="0" smtClean="0"/>
          </a:p>
          <a:p>
            <a:r>
              <a:rPr lang="cs-CZ" baseline="0" dirty="0" smtClean="0"/>
              <a:t>Pro zánětlivý neznamená nutně špatný… jsou potřeba… spousta chorob je naopak </a:t>
            </a:r>
            <a:r>
              <a:rPr lang="cs-CZ" baseline="0" dirty="0" err="1" smtClean="0"/>
              <a:t>asoc</a:t>
            </a:r>
            <a:r>
              <a:rPr lang="cs-CZ" baseline="0" dirty="0" smtClean="0"/>
              <a:t>. s protizánětlivými </a:t>
            </a:r>
            <a:r>
              <a:rPr lang="cs-CZ" baseline="0" dirty="0" err="1" smtClean="0"/>
              <a:t>rekacemi</a:t>
            </a:r>
            <a:r>
              <a:rPr lang="cs-CZ" baseline="0" dirty="0" smtClean="0"/>
              <a:t> IL-10</a:t>
            </a:r>
          </a:p>
          <a:p>
            <a:endParaRPr lang="cs-CZ" baseline="0" dirty="0" smtClean="0"/>
          </a:p>
          <a:p>
            <a:endParaRPr lang="en-GB" dirty="0"/>
          </a:p>
        </p:txBody>
      </p:sp>
      <p:sp>
        <p:nvSpPr>
          <p:cNvPr id="4" name="Zástupný symbol pro číslo snímku 3"/>
          <p:cNvSpPr>
            <a:spLocks noGrp="1"/>
          </p:cNvSpPr>
          <p:nvPr>
            <p:ph type="sldNum" sz="quarter" idx="10"/>
          </p:nvPr>
        </p:nvSpPr>
        <p:spPr/>
        <p:txBody>
          <a:bodyPr/>
          <a:lstStyle/>
          <a:p>
            <a:fld id="{85A17639-A365-4A5A-A31C-FD5185A9B2B1}" type="slidenum">
              <a:rPr lang="en-GB" smtClean="0"/>
              <a:t>25</a:t>
            </a:fld>
            <a:endParaRPr lang="en-GB"/>
          </a:p>
        </p:txBody>
      </p:sp>
    </p:spTree>
    <p:extLst>
      <p:ext uri="{BB962C8B-B14F-4D97-AF65-F5344CB8AC3E}">
        <p14:creationId xmlns:p14="http://schemas.microsoft.com/office/powerpoint/2010/main" val="23284303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Záleží i</a:t>
            </a:r>
            <a:r>
              <a:rPr lang="cs-CZ" baseline="0" dirty="0" smtClean="0"/>
              <a:t> na metabolické aktivitě buněk…</a:t>
            </a:r>
            <a:endParaRPr lang="en-GB" dirty="0"/>
          </a:p>
        </p:txBody>
      </p:sp>
      <p:sp>
        <p:nvSpPr>
          <p:cNvPr id="4" name="Zástupný symbol pro číslo snímku 3"/>
          <p:cNvSpPr>
            <a:spLocks noGrp="1"/>
          </p:cNvSpPr>
          <p:nvPr>
            <p:ph type="sldNum" sz="quarter" idx="10"/>
          </p:nvPr>
        </p:nvSpPr>
        <p:spPr/>
        <p:txBody>
          <a:bodyPr/>
          <a:lstStyle/>
          <a:p>
            <a:fld id="{85A17639-A365-4A5A-A31C-FD5185A9B2B1}" type="slidenum">
              <a:rPr lang="en-GB" smtClean="0"/>
              <a:t>26</a:t>
            </a:fld>
            <a:endParaRPr lang="en-GB"/>
          </a:p>
        </p:txBody>
      </p:sp>
    </p:spTree>
    <p:extLst>
      <p:ext uri="{BB962C8B-B14F-4D97-AF65-F5344CB8AC3E}">
        <p14:creationId xmlns:p14="http://schemas.microsoft.com/office/powerpoint/2010/main" val="24970170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kern="1200" dirty="0" err="1" smtClean="0">
                <a:solidFill>
                  <a:schemeClr val="tx1"/>
                </a:solidFill>
                <a:effectLst/>
                <a:latin typeface="+mn-lt"/>
                <a:ea typeface="+mn-ea"/>
                <a:cs typeface="+mn-cs"/>
              </a:rPr>
              <a:t>Syndrom</a:t>
            </a:r>
            <a:r>
              <a:rPr lang="en-GB" sz="1200" b="1" i="0" kern="1200" dirty="0" smtClean="0">
                <a:solidFill>
                  <a:schemeClr val="tx1"/>
                </a:solidFill>
                <a:effectLst/>
                <a:latin typeface="+mn-lt"/>
                <a:ea typeface="+mn-ea"/>
                <a:cs typeface="+mn-cs"/>
              </a:rPr>
              <a:t> </a:t>
            </a:r>
            <a:r>
              <a:rPr lang="en-GB" sz="1200" b="1" i="0" kern="1200" dirty="0" err="1" smtClean="0">
                <a:solidFill>
                  <a:schemeClr val="tx1"/>
                </a:solidFill>
                <a:effectLst/>
                <a:latin typeface="+mn-lt"/>
                <a:ea typeface="+mn-ea"/>
                <a:cs typeface="+mn-cs"/>
              </a:rPr>
              <a:t>akutní</a:t>
            </a:r>
            <a:r>
              <a:rPr lang="en-GB" sz="1200" b="1" i="0" kern="1200" dirty="0" smtClean="0">
                <a:solidFill>
                  <a:schemeClr val="tx1"/>
                </a:solidFill>
                <a:effectLst/>
                <a:latin typeface="+mn-lt"/>
                <a:ea typeface="+mn-ea"/>
                <a:cs typeface="+mn-cs"/>
              </a:rPr>
              <a:t> </a:t>
            </a:r>
            <a:r>
              <a:rPr lang="en-GB" sz="1200" b="1" i="0" kern="1200" dirty="0" err="1" smtClean="0">
                <a:solidFill>
                  <a:schemeClr val="tx1"/>
                </a:solidFill>
                <a:effectLst/>
                <a:latin typeface="+mn-lt"/>
                <a:ea typeface="+mn-ea"/>
                <a:cs typeface="+mn-cs"/>
              </a:rPr>
              <a:t>dechové</a:t>
            </a:r>
            <a:r>
              <a:rPr lang="en-GB" sz="1200" b="1" i="0" kern="1200" dirty="0" smtClean="0">
                <a:solidFill>
                  <a:schemeClr val="tx1"/>
                </a:solidFill>
                <a:effectLst/>
                <a:latin typeface="+mn-lt"/>
                <a:ea typeface="+mn-ea"/>
                <a:cs typeface="+mn-cs"/>
              </a:rPr>
              <a:t> </a:t>
            </a:r>
            <a:r>
              <a:rPr lang="en-GB" sz="1200" b="1" i="0" kern="1200" dirty="0" err="1" smtClean="0">
                <a:solidFill>
                  <a:schemeClr val="tx1"/>
                </a:solidFill>
                <a:effectLst/>
                <a:latin typeface="+mn-lt"/>
                <a:ea typeface="+mn-ea"/>
                <a:cs typeface="+mn-cs"/>
              </a:rPr>
              <a:t>tísně</a:t>
            </a:r>
            <a:r>
              <a:rPr lang="en-GB" sz="1200" b="0" i="0" kern="1200" dirty="0" smtClean="0">
                <a:solidFill>
                  <a:schemeClr val="tx1"/>
                </a:solidFill>
                <a:effectLst/>
                <a:latin typeface="+mn-lt"/>
                <a:ea typeface="+mn-ea"/>
                <a:cs typeface="+mn-cs"/>
              </a:rPr>
              <a:t> (ARDS, a</a:t>
            </a:r>
            <a:r>
              <a:rPr lang="en-GB" sz="1200" b="0" i="1" kern="1200" dirty="0" smtClean="0">
                <a:solidFill>
                  <a:schemeClr val="tx1"/>
                </a:solidFill>
                <a:effectLst/>
                <a:latin typeface="+mn-lt"/>
                <a:ea typeface="+mn-ea"/>
                <a:cs typeface="+mn-cs"/>
              </a:rPr>
              <a:t>cute respiratory distress syndrome</a:t>
            </a:r>
            <a:r>
              <a:rPr lang="en-GB" sz="1200" b="0" i="0" kern="1200" dirty="0" smtClean="0">
                <a:solidFill>
                  <a:schemeClr val="tx1"/>
                </a:solidFill>
                <a:effectLst/>
                <a:latin typeface="+mn-lt"/>
                <a:ea typeface="+mn-ea"/>
                <a:cs typeface="+mn-cs"/>
              </a:rPr>
              <a:t>, </a:t>
            </a:r>
            <a:r>
              <a:rPr lang="en-GB" sz="1200" b="0" i="1" kern="1200" dirty="0" smtClean="0">
                <a:solidFill>
                  <a:schemeClr val="tx1"/>
                </a:solidFill>
                <a:effectLst/>
                <a:latin typeface="+mn-lt"/>
                <a:ea typeface="+mn-ea"/>
                <a:cs typeface="+mn-cs"/>
              </a:rPr>
              <a:t>adult respiratory distress syndrome</a:t>
            </a:r>
            <a:r>
              <a:rPr lang="en-GB" sz="1200" b="0" i="0" kern="1200" dirty="0" smtClean="0">
                <a:solidFill>
                  <a:schemeClr val="tx1"/>
                </a:solidFill>
                <a:effectLst/>
                <a:latin typeface="+mn-lt"/>
                <a:ea typeface="+mn-ea"/>
                <a:cs typeface="+mn-cs"/>
              </a:rPr>
              <a:t>) je </a:t>
            </a:r>
            <a:r>
              <a:rPr lang="en-GB" sz="1200" b="0" i="0" kern="1200" dirty="0" err="1" smtClean="0">
                <a:solidFill>
                  <a:schemeClr val="tx1"/>
                </a:solidFill>
                <a:effectLst/>
                <a:latin typeface="+mn-lt"/>
                <a:ea typeface="+mn-ea"/>
                <a:cs typeface="+mn-cs"/>
              </a:rPr>
              <a:t>akutní</a:t>
            </a:r>
            <a:r>
              <a:rPr lang="en-GB" sz="1200" b="0" i="0" kern="1200" dirty="0" smtClean="0">
                <a:solidFill>
                  <a:schemeClr val="tx1"/>
                </a:solidFill>
                <a:effectLst/>
                <a:latin typeface="+mn-lt"/>
                <a:ea typeface="+mn-ea"/>
                <a:cs typeface="+mn-cs"/>
              </a:rPr>
              <a:t> forma </a:t>
            </a:r>
            <a:r>
              <a:rPr lang="en-GB" sz="1200" b="0" i="0" kern="1200" dirty="0" err="1" smtClean="0">
                <a:solidFill>
                  <a:schemeClr val="tx1"/>
                </a:solidFill>
                <a:effectLst/>
                <a:latin typeface="+mn-lt"/>
                <a:ea typeface="+mn-ea"/>
                <a:cs typeface="+mn-cs"/>
              </a:rPr>
              <a:t>postižení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plic</a:t>
            </a:r>
            <a:r>
              <a:rPr lang="en-GB" sz="1200" b="0" i="0" kern="1200" dirty="0" smtClean="0">
                <a:solidFill>
                  <a:schemeClr val="tx1"/>
                </a:solidFill>
                <a:effectLst/>
                <a:latin typeface="+mn-lt"/>
                <a:ea typeface="+mn-ea"/>
                <a:cs typeface="+mn-cs"/>
              </a:rPr>
              <a:t>. ARDS je </a:t>
            </a:r>
            <a:r>
              <a:rPr lang="en-GB" sz="1200" b="0" i="0" kern="1200" dirty="0" err="1" smtClean="0">
                <a:solidFill>
                  <a:schemeClr val="tx1"/>
                </a:solidFill>
                <a:effectLst/>
                <a:latin typeface="+mn-lt"/>
                <a:ea typeface="+mn-ea"/>
                <a:cs typeface="+mn-cs"/>
              </a:rPr>
              <a:t>výsledkem</a:t>
            </a:r>
            <a:r>
              <a:rPr lang="en-GB" sz="1200" b="0" i="0" kern="1200" dirty="0" smtClean="0">
                <a:solidFill>
                  <a:schemeClr val="tx1"/>
                </a:solidFill>
                <a:effectLst/>
                <a:latin typeface="+mn-lt"/>
                <a:ea typeface="+mn-ea"/>
                <a:cs typeface="+mn-cs"/>
              </a:rPr>
              <a:t> </a:t>
            </a:r>
            <a:r>
              <a:rPr lang="en-GB" sz="1200" b="1" i="0" kern="1200" dirty="0" err="1" smtClean="0">
                <a:solidFill>
                  <a:schemeClr val="tx1"/>
                </a:solidFill>
                <a:effectLst/>
                <a:latin typeface="+mn-lt"/>
                <a:ea typeface="+mn-ea"/>
                <a:cs typeface="+mn-cs"/>
              </a:rPr>
              <a:t>nepřiměřené</a:t>
            </a:r>
            <a:r>
              <a:rPr lang="en-GB" sz="1200" b="1" i="0" kern="1200" dirty="0" smtClean="0">
                <a:solidFill>
                  <a:schemeClr val="tx1"/>
                </a:solidFill>
                <a:effectLst/>
                <a:latin typeface="+mn-lt"/>
                <a:ea typeface="+mn-ea"/>
                <a:cs typeface="+mn-cs"/>
              </a:rPr>
              <a:t> </a:t>
            </a:r>
            <a:r>
              <a:rPr lang="en-GB" sz="1200" b="1" i="0" kern="1200" dirty="0" err="1" smtClean="0">
                <a:solidFill>
                  <a:schemeClr val="tx1"/>
                </a:solidFill>
                <a:effectLst/>
                <a:latin typeface="+mn-lt"/>
                <a:ea typeface="+mn-ea"/>
                <a:cs typeface="+mn-cs"/>
              </a:rPr>
              <a:t>zánětlivé</a:t>
            </a:r>
            <a:r>
              <a:rPr lang="en-GB" sz="1200" b="1" i="0" kern="1200" dirty="0" smtClean="0">
                <a:solidFill>
                  <a:schemeClr val="tx1"/>
                </a:solidFill>
                <a:effectLst/>
                <a:latin typeface="+mn-lt"/>
                <a:ea typeface="+mn-ea"/>
                <a:cs typeface="+mn-cs"/>
              </a:rPr>
              <a:t> </a:t>
            </a:r>
            <a:r>
              <a:rPr lang="en-GB" sz="1200" b="1" i="0" kern="1200" dirty="0" err="1" smtClean="0">
                <a:solidFill>
                  <a:schemeClr val="tx1"/>
                </a:solidFill>
                <a:effectLst/>
                <a:latin typeface="+mn-lt"/>
                <a:ea typeface="+mn-ea"/>
                <a:cs typeface="+mn-cs"/>
              </a:rPr>
              <a:t>reakce</a:t>
            </a:r>
            <a:r>
              <a:rPr lang="en-GB" sz="1200" b="0" i="0" kern="1200" dirty="0" smtClean="0">
                <a:solidFill>
                  <a:schemeClr val="tx1"/>
                </a:solidFill>
                <a:effectLst/>
                <a:latin typeface="+mn-lt"/>
                <a:ea typeface="+mn-ea"/>
                <a:cs typeface="+mn-cs"/>
              </a:rPr>
              <a:t> v </a:t>
            </a:r>
            <a:r>
              <a:rPr lang="en-GB" sz="1200" b="0" i="0" kern="1200" dirty="0" err="1" smtClean="0">
                <a:solidFill>
                  <a:schemeClr val="tx1"/>
                </a:solidFill>
                <a:effectLst/>
                <a:latin typeface="+mn-lt"/>
                <a:ea typeface="+mn-ea"/>
                <a:cs typeface="+mn-cs"/>
              </a:rPr>
              <a:t>plicní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tkáni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kterou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může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vyvolat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infekční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neinfekční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agens</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Během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této</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reakce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dochází</a:t>
            </a:r>
            <a:r>
              <a:rPr lang="en-GB" sz="1200" b="0" i="0" kern="1200" dirty="0" smtClean="0">
                <a:solidFill>
                  <a:schemeClr val="tx1"/>
                </a:solidFill>
                <a:effectLst/>
                <a:latin typeface="+mn-lt"/>
                <a:ea typeface="+mn-ea"/>
                <a:cs typeface="+mn-cs"/>
              </a:rPr>
              <a:t> k </a:t>
            </a:r>
            <a:r>
              <a:rPr lang="en-GB" sz="1200" b="0" i="0" kern="1200" dirty="0" err="1" smtClean="0">
                <a:solidFill>
                  <a:schemeClr val="tx1"/>
                </a:solidFill>
                <a:effectLst/>
                <a:latin typeface="+mn-lt"/>
                <a:ea typeface="+mn-ea"/>
                <a:cs typeface="+mn-cs"/>
              </a:rPr>
              <a:t>poškození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plicních</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alveol</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hromadění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tekutiny</a:t>
            </a:r>
            <a:r>
              <a:rPr lang="en-GB" sz="1200" b="0" i="0" kern="1200" dirty="0" smtClean="0">
                <a:solidFill>
                  <a:schemeClr val="tx1"/>
                </a:solidFill>
                <a:effectLst/>
                <a:latin typeface="+mn-lt"/>
                <a:ea typeface="+mn-ea"/>
                <a:cs typeface="+mn-cs"/>
              </a:rPr>
              <a:t> v </a:t>
            </a:r>
            <a:r>
              <a:rPr lang="en-GB" sz="1200" b="0" i="0" kern="1200" dirty="0" err="1" smtClean="0">
                <a:solidFill>
                  <a:schemeClr val="tx1"/>
                </a:solidFill>
                <a:effectLst/>
                <a:latin typeface="+mn-lt"/>
                <a:ea typeface="+mn-ea"/>
                <a:cs typeface="+mn-cs"/>
              </a:rPr>
              <a:t>plicích</a:t>
            </a:r>
            <a:r>
              <a:rPr lang="en-GB" sz="1200" b="0" i="0" kern="1200" dirty="0" smtClean="0">
                <a:solidFill>
                  <a:schemeClr val="tx1"/>
                </a:solidFill>
                <a:effectLst/>
                <a:latin typeface="+mn-lt"/>
                <a:ea typeface="+mn-ea"/>
                <a:cs typeface="+mn-cs"/>
              </a:rPr>
              <a:t> a </a:t>
            </a:r>
            <a:r>
              <a:rPr lang="en-GB" sz="1200" b="0" i="0" kern="1200" dirty="0" err="1" smtClean="0">
                <a:solidFill>
                  <a:schemeClr val="tx1"/>
                </a:solidFill>
                <a:effectLst/>
                <a:latin typeface="+mn-lt"/>
                <a:ea typeface="+mn-ea"/>
                <a:cs typeface="+mn-cs"/>
              </a:rPr>
              <a:t>prodloužení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difuzní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dráhy</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kyslíku</a:t>
            </a:r>
            <a:r>
              <a:rPr lang="en-GB" sz="1200" b="0" i="0" kern="1200" dirty="0" smtClean="0">
                <a:solidFill>
                  <a:schemeClr val="tx1"/>
                </a:solidFill>
                <a:effectLst/>
                <a:latin typeface="+mn-lt"/>
                <a:ea typeface="+mn-ea"/>
                <a:cs typeface="+mn-cs"/>
              </a:rPr>
              <a:t>. ARDS se </a:t>
            </a:r>
            <a:r>
              <a:rPr lang="en-GB" sz="1200" b="0" i="0" kern="1200" dirty="0" err="1" smtClean="0">
                <a:solidFill>
                  <a:schemeClr val="tx1"/>
                </a:solidFill>
                <a:effectLst/>
                <a:latin typeface="+mn-lt"/>
                <a:ea typeface="+mn-ea"/>
                <a:cs typeface="+mn-cs"/>
              </a:rPr>
              <a:t>nejčastěji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vyskytuje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jako</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následek</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aspirace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žaludečního</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obsahu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těžkého</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traumatu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plicní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infekce</a:t>
            </a:r>
            <a:r>
              <a:rPr lang="en-GB" sz="1200" b="0" i="0"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hlinkClick r:id="rId3" tooltip="Tonutí"/>
              </a:rPr>
              <a:t>tonutí</a:t>
            </a:r>
            <a:r>
              <a:rPr lang="en-GB" sz="1200" b="0" i="0" kern="1200" dirty="0" smtClean="0">
                <a:solidFill>
                  <a:schemeClr val="tx1"/>
                </a:solidFill>
                <a:effectLst/>
                <a:latin typeface="+mn-lt"/>
                <a:ea typeface="+mn-ea"/>
                <a:cs typeface="+mn-cs"/>
              </a:rPr>
              <a:t> a je </a:t>
            </a:r>
            <a:r>
              <a:rPr lang="en-GB" sz="1200" b="0" i="0" kern="1200" dirty="0" err="1" smtClean="0">
                <a:solidFill>
                  <a:schemeClr val="tx1"/>
                </a:solidFill>
                <a:effectLst/>
                <a:latin typeface="+mn-lt"/>
                <a:ea typeface="+mn-ea"/>
                <a:cs typeface="+mn-cs"/>
              </a:rPr>
              <a:t>klinickou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manifestací</a:t>
            </a:r>
            <a:r>
              <a:rPr lang="en-GB" sz="1200" b="0" i="0"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hlinkClick r:id="rId4" tooltip="Šok"/>
              </a:rPr>
              <a:t>šokové</a:t>
            </a:r>
            <a:r>
              <a:rPr lang="en-GB" sz="1200" b="0" i="0" u="none" strike="noStrike" kern="1200" dirty="0" smtClean="0">
                <a:solidFill>
                  <a:schemeClr val="tx1"/>
                </a:solidFill>
                <a:effectLst/>
                <a:latin typeface="+mn-lt"/>
                <a:ea typeface="+mn-ea"/>
                <a:cs typeface="+mn-cs"/>
                <a:hlinkClick r:id="rId4" tooltip="Šok"/>
              </a:rPr>
              <a:t> </a:t>
            </a:r>
            <a:r>
              <a:rPr lang="en-GB" sz="1200" b="0" i="0" u="none" strike="noStrike" kern="1200" dirty="0" err="1" smtClean="0">
                <a:solidFill>
                  <a:schemeClr val="tx1"/>
                </a:solidFill>
                <a:effectLst/>
                <a:latin typeface="+mn-lt"/>
                <a:ea typeface="+mn-ea"/>
                <a:cs typeface="+mn-cs"/>
                <a:hlinkClick r:id="rId4" tooltip="Šok"/>
              </a:rPr>
              <a:t>plíce</a:t>
            </a:r>
            <a:r>
              <a:rPr lang="en-GB" sz="1200" b="0" i="0" kern="1200" dirty="0" smtClean="0">
                <a:solidFill>
                  <a:schemeClr val="tx1"/>
                </a:solidFill>
                <a:effectLst/>
                <a:latin typeface="+mn-lt"/>
                <a:ea typeface="+mn-ea"/>
                <a:cs typeface="+mn-cs"/>
              </a:rPr>
              <a:t> </a:t>
            </a:r>
            <a:r>
              <a:rPr lang="en-GB" sz="1200" b="0" i="0" u="none" strike="noStrike" kern="1200" baseline="30000" dirty="0" smtClean="0">
                <a:solidFill>
                  <a:schemeClr val="tx1"/>
                </a:solidFill>
                <a:effectLst/>
                <a:latin typeface="+mn-lt"/>
                <a:ea typeface="+mn-ea"/>
                <a:cs typeface="+mn-cs"/>
                <a:hlinkClick r:id="rId5"/>
              </a:rPr>
              <a:t>[1]</a:t>
            </a:r>
            <a:r>
              <a:rPr lang="en-GB" sz="1200" b="0" i="0" kern="1200" dirty="0" smtClean="0">
                <a:solidFill>
                  <a:schemeClr val="tx1"/>
                </a:solidFill>
                <a:effectLst/>
                <a:latin typeface="+mn-lt"/>
                <a:ea typeface="+mn-ea"/>
                <a:cs typeface="+mn-cs"/>
              </a:rPr>
              <a:t>.</a:t>
            </a:r>
            <a:endParaRPr lang="cs-CZ" sz="1200" b="0" i="0" kern="1200" dirty="0" smtClean="0">
              <a:solidFill>
                <a:schemeClr val="tx1"/>
              </a:solidFill>
              <a:effectLst/>
              <a:latin typeface="+mn-lt"/>
              <a:ea typeface="+mn-ea"/>
              <a:cs typeface="+mn-cs"/>
            </a:endParaRPr>
          </a:p>
          <a:p>
            <a:endParaRPr lang="cs-CZ" sz="1200" b="0" i="0" kern="1200" dirty="0" smtClean="0">
              <a:solidFill>
                <a:schemeClr val="tx1"/>
              </a:solidFill>
              <a:effectLst/>
              <a:latin typeface="+mn-lt"/>
              <a:ea typeface="+mn-ea"/>
              <a:cs typeface="+mn-cs"/>
            </a:endParaRPr>
          </a:p>
          <a:p>
            <a:r>
              <a:rPr lang="en-GB" sz="1200" b="0" i="0" kern="1200" dirty="0" err="1" smtClean="0">
                <a:solidFill>
                  <a:schemeClr val="tx1"/>
                </a:solidFill>
                <a:effectLst/>
                <a:latin typeface="+mn-lt"/>
                <a:ea typeface="+mn-ea"/>
                <a:cs typeface="+mn-cs"/>
              </a:rPr>
              <a:t>Syndrom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multiorgánové</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dysfunkce</a:t>
            </a:r>
            <a:endParaRPr lang="en-GB" sz="1200" b="0" i="0" kern="1200" dirty="0" smtClean="0">
              <a:solidFill>
                <a:schemeClr val="tx1"/>
              </a:solidFill>
              <a:effectLst/>
              <a:latin typeface="+mn-lt"/>
              <a:ea typeface="+mn-ea"/>
              <a:cs typeface="+mn-cs"/>
            </a:endParaRPr>
          </a:p>
          <a:p>
            <a:pPr rtl="0"/>
            <a:r>
              <a:rPr lang="cs-CZ" sz="1200" b="1" i="0" kern="1200" dirty="0" smtClean="0">
                <a:solidFill>
                  <a:schemeClr val="tx1"/>
                </a:solidFill>
                <a:effectLst/>
                <a:latin typeface="+mn-lt"/>
                <a:ea typeface="+mn-ea"/>
                <a:cs typeface="+mn-cs"/>
              </a:rPr>
              <a:t>Obsah</a:t>
            </a:r>
          </a:p>
          <a:p>
            <a:pPr rtl="0"/>
            <a:r>
              <a:rPr lang="cs-CZ" sz="1200" b="0" i="0" u="none" strike="noStrike" kern="1200" dirty="0" smtClean="0">
                <a:solidFill>
                  <a:schemeClr val="tx1"/>
                </a:solidFill>
                <a:effectLst/>
                <a:latin typeface="+mn-lt"/>
                <a:ea typeface="+mn-ea"/>
                <a:cs typeface="+mn-cs"/>
                <a:hlinkClick r:id="rId6"/>
              </a:rPr>
              <a:t>1Respirační systém</a:t>
            </a:r>
            <a:endParaRPr lang="cs-CZ" sz="1200" b="0" i="0" kern="1200" dirty="0" smtClean="0">
              <a:solidFill>
                <a:schemeClr val="tx1"/>
              </a:solidFill>
              <a:effectLst/>
              <a:latin typeface="+mn-lt"/>
              <a:ea typeface="+mn-ea"/>
              <a:cs typeface="+mn-cs"/>
            </a:endParaRPr>
          </a:p>
          <a:p>
            <a:pPr rtl="0"/>
            <a:r>
              <a:rPr lang="cs-CZ" sz="1200" b="0" i="0" u="none" strike="noStrike" kern="1200" dirty="0" smtClean="0">
                <a:solidFill>
                  <a:schemeClr val="tx1"/>
                </a:solidFill>
                <a:effectLst/>
                <a:latin typeface="+mn-lt"/>
                <a:ea typeface="+mn-ea"/>
                <a:cs typeface="+mn-cs"/>
                <a:hlinkClick r:id="rId7"/>
              </a:rPr>
              <a:t>2Renální selhání</a:t>
            </a:r>
            <a:endParaRPr lang="cs-CZ" sz="1200" b="0" i="0" kern="1200" dirty="0" smtClean="0">
              <a:solidFill>
                <a:schemeClr val="tx1"/>
              </a:solidFill>
              <a:effectLst/>
              <a:latin typeface="+mn-lt"/>
              <a:ea typeface="+mn-ea"/>
              <a:cs typeface="+mn-cs"/>
            </a:endParaRPr>
          </a:p>
          <a:p>
            <a:pPr rtl="0"/>
            <a:r>
              <a:rPr lang="cs-CZ" sz="1200" b="0" i="0" u="none" strike="noStrike" kern="1200" dirty="0" smtClean="0">
                <a:solidFill>
                  <a:schemeClr val="tx1"/>
                </a:solidFill>
                <a:effectLst/>
                <a:latin typeface="+mn-lt"/>
                <a:ea typeface="+mn-ea"/>
                <a:cs typeface="+mn-cs"/>
                <a:hlinkClick r:id="rId8"/>
              </a:rPr>
              <a:t>3Jaterní selhání</a:t>
            </a:r>
            <a:endParaRPr lang="cs-CZ" sz="1200" b="0" i="0" kern="1200" dirty="0" smtClean="0">
              <a:solidFill>
                <a:schemeClr val="tx1"/>
              </a:solidFill>
              <a:effectLst/>
              <a:latin typeface="+mn-lt"/>
              <a:ea typeface="+mn-ea"/>
              <a:cs typeface="+mn-cs"/>
            </a:endParaRPr>
          </a:p>
          <a:p>
            <a:pPr rtl="0"/>
            <a:r>
              <a:rPr lang="cs-CZ" sz="1200" b="0" i="0" u="none" strike="noStrike" kern="1200" dirty="0" smtClean="0">
                <a:solidFill>
                  <a:schemeClr val="tx1"/>
                </a:solidFill>
                <a:effectLst/>
                <a:latin typeface="+mn-lt"/>
                <a:ea typeface="+mn-ea"/>
                <a:cs typeface="+mn-cs"/>
                <a:hlinkClick r:id="rId9"/>
              </a:rPr>
              <a:t>4Kardiovaskulární systém</a:t>
            </a:r>
            <a:endParaRPr lang="cs-CZ" sz="1200" b="0" i="0" kern="1200" dirty="0" smtClean="0">
              <a:solidFill>
                <a:schemeClr val="tx1"/>
              </a:solidFill>
              <a:effectLst/>
              <a:latin typeface="+mn-lt"/>
              <a:ea typeface="+mn-ea"/>
              <a:cs typeface="+mn-cs"/>
            </a:endParaRPr>
          </a:p>
          <a:p>
            <a:pPr rtl="0"/>
            <a:r>
              <a:rPr lang="cs-CZ" sz="1200" b="0" i="0" u="none" strike="noStrike" kern="1200" dirty="0" smtClean="0">
                <a:solidFill>
                  <a:schemeClr val="tx1"/>
                </a:solidFill>
                <a:effectLst/>
                <a:latin typeface="+mn-lt"/>
                <a:ea typeface="+mn-ea"/>
                <a:cs typeface="+mn-cs"/>
                <a:hlinkClick r:id="rId10"/>
              </a:rPr>
              <a:t>5Dysfukce krevního oběhu</a:t>
            </a:r>
            <a:endParaRPr lang="cs-CZ" sz="1200" b="0" i="0" kern="1200" dirty="0" smtClean="0">
              <a:solidFill>
                <a:schemeClr val="tx1"/>
              </a:solidFill>
              <a:effectLst/>
              <a:latin typeface="+mn-lt"/>
              <a:ea typeface="+mn-ea"/>
              <a:cs typeface="+mn-cs"/>
            </a:endParaRPr>
          </a:p>
          <a:p>
            <a:pPr rtl="0"/>
            <a:r>
              <a:rPr lang="cs-CZ" sz="1200" b="0" i="0" u="none" strike="noStrike" kern="1200" dirty="0" smtClean="0">
                <a:solidFill>
                  <a:schemeClr val="tx1"/>
                </a:solidFill>
                <a:effectLst/>
                <a:latin typeface="+mn-lt"/>
                <a:ea typeface="+mn-ea"/>
                <a:cs typeface="+mn-cs"/>
                <a:hlinkClick r:id="rId11"/>
              </a:rPr>
              <a:t>6Selhání GIT</a:t>
            </a:r>
            <a:endParaRPr lang="cs-CZ" sz="1200" b="0" i="0" kern="1200" dirty="0" smtClean="0">
              <a:solidFill>
                <a:schemeClr val="tx1"/>
              </a:solidFill>
              <a:effectLst/>
              <a:latin typeface="+mn-lt"/>
              <a:ea typeface="+mn-ea"/>
              <a:cs typeface="+mn-cs"/>
            </a:endParaRPr>
          </a:p>
          <a:p>
            <a:pPr rtl="0"/>
            <a:r>
              <a:rPr lang="cs-CZ" sz="1200" b="0" i="0" u="none" strike="noStrike" kern="1200" dirty="0" smtClean="0">
                <a:solidFill>
                  <a:schemeClr val="tx1"/>
                </a:solidFill>
                <a:effectLst/>
                <a:latin typeface="+mn-lt"/>
                <a:ea typeface="+mn-ea"/>
                <a:cs typeface="+mn-cs"/>
                <a:hlinkClick r:id="rId12"/>
              </a:rPr>
              <a:t>7Postižení CNS</a:t>
            </a:r>
            <a:endParaRPr lang="cs-CZ" sz="1200" b="0" i="0" kern="1200" dirty="0" smtClean="0">
              <a:solidFill>
                <a:schemeClr val="tx1"/>
              </a:solidFill>
              <a:effectLst/>
              <a:latin typeface="+mn-lt"/>
              <a:ea typeface="+mn-ea"/>
              <a:cs typeface="+mn-cs"/>
            </a:endParaRPr>
          </a:p>
          <a:p>
            <a:pPr rtl="0"/>
            <a:r>
              <a:rPr lang="cs-CZ" sz="1200" b="0" i="0" u="none" strike="noStrike" kern="1200" dirty="0" smtClean="0">
                <a:solidFill>
                  <a:schemeClr val="tx1"/>
                </a:solidFill>
                <a:effectLst/>
                <a:latin typeface="+mn-lt"/>
                <a:ea typeface="+mn-ea"/>
                <a:cs typeface="+mn-cs"/>
                <a:hlinkClick r:id="rId13"/>
              </a:rPr>
              <a:t>8Odkazy</a:t>
            </a:r>
            <a:endParaRPr lang="cs-CZ" sz="1200" b="0" i="0" kern="1200" dirty="0" smtClean="0">
              <a:solidFill>
                <a:schemeClr val="tx1"/>
              </a:solidFill>
              <a:effectLst/>
              <a:latin typeface="+mn-lt"/>
              <a:ea typeface="+mn-ea"/>
              <a:cs typeface="+mn-cs"/>
            </a:endParaRPr>
          </a:p>
          <a:p>
            <a:pPr lvl="1" rtl="0"/>
            <a:r>
              <a:rPr lang="cs-CZ" sz="1200" b="0" i="0" u="none" strike="noStrike" kern="1200" dirty="0" smtClean="0">
                <a:solidFill>
                  <a:schemeClr val="tx1"/>
                </a:solidFill>
                <a:effectLst/>
                <a:latin typeface="+mn-lt"/>
                <a:ea typeface="+mn-ea"/>
                <a:cs typeface="+mn-cs"/>
                <a:hlinkClick r:id="rId14"/>
              </a:rPr>
              <a:t>8.1Související články</a:t>
            </a:r>
            <a:endParaRPr lang="cs-CZ" sz="1200" b="0" i="0" kern="1200" dirty="0" smtClean="0">
              <a:solidFill>
                <a:schemeClr val="tx1"/>
              </a:solidFill>
              <a:effectLst/>
              <a:latin typeface="+mn-lt"/>
              <a:ea typeface="+mn-ea"/>
              <a:cs typeface="+mn-cs"/>
            </a:endParaRPr>
          </a:p>
          <a:p>
            <a:pPr lvl="1" rtl="0"/>
            <a:r>
              <a:rPr lang="cs-CZ" sz="1200" b="0" i="0" u="none" strike="noStrike" kern="1200" dirty="0" smtClean="0">
                <a:solidFill>
                  <a:schemeClr val="tx1"/>
                </a:solidFill>
                <a:effectLst/>
                <a:latin typeface="+mn-lt"/>
                <a:ea typeface="+mn-ea"/>
                <a:cs typeface="+mn-cs"/>
                <a:hlinkClick r:id="rId15"/>
              </a:rPr>
              <a:t>8.2Zdroj</a:t>
            </a:r>
            <a:endParaRPr lang="cs-CZ" sz="1200" b="0" i="0" kern="1200" dirty="0" smtClean="0">
              <a:solidFill>
                <a:schemeClr val="tx1"/>
              </a:solidFill>
              <a:effectLst/>
              <a:latin typeface="+mn-lt"/>
              <a:ea typeface="+mn-ea"/>
              <a:cs typeface="+mn-cs"/>
            </a:endParaRPr>
          </a:p>
          <a:p>
            <a:pPr rtl="0"/>
            <a:r>
              <a:rPr lang="cs-CZ" sz="1200" b="1" i="0" kern="1200" dirty="0" smtClean="0">
                <a:solidFill>
                  <a:schemeClr val="tx1"/>
                </a:solidFill>
                <a:effectLst/>
                <a:latin typeface="+mn-lt"/>
                <a:ea typeface="+mn-ea"/>
                <a:cs typeface="+mn-cs"/>
              </a:rPr>
              <a:t>Syndrom multiorgánové dysfunkce</a:t>
            </a:r>
            <a:r>
              <a:rPr lang="cs-CZ" sz="1200" b="0" i="0" kern="1200" dirty="0" smtClean="0">
                <a:solidFill>
                  <a:schemeClr val="tx1"/>
                </a:solidFill>
                <a:effectLst/>
                <a:latin typeface="+mn-lt"/>
                <a:ea typeface="+mn-ea"/>
                <a:cs typeface="+mn-cs"/>
              </a:rPr>
              <a:t> (</a:t>
            </a:r>
            <a:r>
              <a:rPr lang="cs-CZ" sz="1200" b="1" i="0" kern="1200" dirty="0" err="1" smtClean="0">
                <a:solidFill>
                  <a:schemeClr val="tx1"/>
                </a:solidFill>
                <a:effectLst/>
                <a:latin typeface="+mn-lt"/>
                <a:ea typeface="+mn-ea"/>
                <a:cs typeface="+mn-cs"/>
              </a:rPr>
              <a:t>m</a:t>
            </a:r>
            <a:r>
              <a:rPr lang="cs-CZ" sz="1200" b="0" i="0" kern="1200" dirty="0" err="1" smtClean="0">
                <a:solidFill>
                  <a:schemeClr val="tx1"/>
                </a:solidFill>
                <a:effectLst/>
                <a:latin typeface="+mn-lt"/>
                <a:ea typeface="+mn-ea"/>
                <a:cs typeface="+mn-cs"/>
              </a:rPr>
              <a:t>ultiple</a:t>
            </a:r>
            <a:r>
              <a:rPr lang="cs-CZ" sz="1200" b="0" i="0" kern="1200" dirty="0" smtClean="0">
                <a:solidFill>
                  <a:schemeClr val="tx1"/>
                </a:solidFill>
                <a:effectLst/>
                <a:latin typeface="+mn-lt"/>
                <a:ea typeface="+mn-ea"/>
                <a:cs typeface="+mn-cs"/>
              </a:rPr>
              <a:t> </a:t>
            </a:r>
            <a:r>
              <a:rPr lang="cs-CZ" sz="1200" b="1" i="0" kern="1200" dirty="0" smtClean="0">
                <a:solidFill>
                  <a:schemeClr val="tx1"/>
                </a:solidFill>
                <a:effectLst/>
                <a:latin typeface="+mn-lt"/>
                <a:ea typeface="+mn-ea"/>
                <a:cs typeface="+mn-cs"/>
              </a:rPr>
              <a:t>o</a:t>
            </a:r>
            <a:r>
              <a:rPr lang="cs-CZ" sz="1200" b="0" i="0" kern="1200" dirty="0" smtClean="0">
                <a:solidFill>
                  <a:schemeClr val="tx1"/>
                </a:solidFill>
                <a:effectLst/>
                <a:latin typeface="+mn-lt"/>
                <a:ea typeface="+mn-ea"/>
                <a:cs typeface="+mn-cs"/>
              </a:rPr>
              <a:t>rgan </a:t>
            </a:r>
            <a:r>
              <a:rPr lang="cs-CZ" sz="1200" b="1" i="0" kern="1200" dirty="0" err="1" smtClean="0">
                <a:solidFill>
                  <a:schemeClr val="tx1"/>
                </a:solidFill>
                <a:effectLst/>
                <a:latin typeface="+mn-lt"/>
                <a:ea typeface="+mn-ea"/>
                <a:cs typeface="+mn-cs"/>
              </a:rPr>
              <a:t>d</a:t>
            </a:r>
            <a:r>
              <a:rPr lang="cs-CZ" sz="1200" b="0" i="0" kern="1200" dirty="0" err="1" smtClean="0">
                <a:solidFill>
                  <a:schemeClr val="tx1"/>
                </a:solidFill>
                <a:effectLst/>
                <a:latin typeface="+mn-lt"/>
                <a:ea typeface="+mn-ea"/>
                <a:cs typeface="+mn-cs"/>
              </a:rPr>
              <a:t>ysfunction</a:t>
            </a:r>
            <a:r>
              <a:rPr lang="cs-CZ" sz="1200" b="0" i="0" kern="1200" dirty="0" smtClean="0">
                <a:solidFill>
                  <a:schemeClr val="tx1"/>
                </a:solidFill>
                <a:effectLst/>
                <a:latin typeface="+mn-lt"/>
                <a:ea typeface="+mn-ea"/>
                <a:cs typeface="+mn-cs"/>
              </a:rPr>
              <a:t> </a:t>
            </a:r>
            <a:r>
              <a:rPr lang="cs-CZ" sz="1200" b="1" i="0" kern="1200" dirty="0" smtClean="0">
                <a:solidFill>
                  <a:schemeClr val="tx1"/>
                </a:solidFill>
                <a:effectLst/>
                <a:latin typeface="+mn-lt"/>
                <a:ea typeface="+mn-ea"/>
                <a:cs typeface="+mn-cs"/>
              </a:rPr>
              <a:t>s</a:t>
            </a:r>
            <a:r>
              <a:rPr lang="cs-CZ" sz="1200" b="0" i="0" kern="1200" dirty="0" smtClean="0">
                <a:solidFill>
                  <a:schemeClr val="tx1"/>
                </a:solidFill>
                <a:effectLst/>
                <a:latin typeface="+mn-lt"/>
                <a:ea typeface="+mn-ea"/>
                <a:cs typeface="+mn-cs"/>
              </a:rPr>
              <a:t>yndrome, </a:t>
            </a:r>
            <a:r>
              <a:rPr lang="cs-CZ" sz="1200" b="1" i="0" kern="1200" dirty="0" smtClean="0">
                <a:solidFill>
                  <a:schemeClr val="tx1"/>
                </a:solidFill>
                <a:effectLst/>
                <a:latin typeface="+mn-lt"/>
                <a:ea typeface="+mn-ea"/>
                <a:cs typeface="+mn-cs"/>
              </a:rPr>
              <a:t>MODS</a:t>
            </a:r>
            <a:r>
              <a:rPr lang="cs-CZ" sz="1200" b="0" i="0" kern="1200" dirty="0" smtClean="0">
                <a:solidFill>
                  <a:schemeClr val="tx1"/>
                </a:solidFill>
                <a:effectLst/>
                <a:latin typeface="+mn-lt"/>
                <a:ea typeface="+mn-ea"/>
                <a:cs typeface="+mn-cs"/>
              </a:rPr>
              <a:t>; vystupňovaným stavem je </a:t>
            </a:r>
            <a:r>
              <a:rPr lang="cs-CZ" sz="1200" b="1" i="0" kern="1200" dirty="0" smtClean="0">
                <a:solidFill>
                  <a:schemeClr val="tx1"/>
                </a:solidFill>
                <a:effectLst/>
                <a:latin typeface="+mn-lt"/>
                <a:ea typeface="+mn-ea"/>
                <a:cs typeface="+mn-cs"/>
              </a:rPr>
              <a:t>MOF</a:t>
            </a:r>
            <a:r>
              <a:rPr lang="cs-CZ" sz="1200" b="0" i="0" kern="1200" dirty="0" smtClean="0">
                <a:solidFill>
                  <a:schemeClr val="tx1"/>
                </a:solidFill>
                <a:effectLst/>
                <a:latin typeface="+mn-lt"/>
                <a:ea typeface="+mn-ea"/>
                <a:cs typeface="+mn-cs"/>
              </a:rPr>
              <a:t> – </a:t>
            </a:r>
            <a:r>
              <a:rPr lang="cs-CZ" sz="1200" b="1" i="0" kern="1200" dirty="0" err="1" smtClean="0">
                <a:solidFill>
                  <a:schemeClr val="tx1"/>
                </a:solidFill>
                <a:effectLst/>
                <a:latin typeface="+mn-lt"/>
                <a:ea typeface="+mn-ea"/>
                <a:cs typeface="+mn-cs"/>
              </a:rPr>
              <a:t>m</a:t>
            </a:r>
            <a:r>
              <a:rPr lang="cs-CZ" sz="1200" b="0" i="0" kern="1200" dirty="0" err="1" smtClean="0">
                <a:solidFill>
                  <a:schemeClr val="tx1"/>
                </a:solidFill>
                <a:effectLst/>
                <a:latin typeface="+mn-lt"/>
                <a:ea typeface="+mn-ea"/>
                <a:cs typeface="+mn-cs"/>
              </a:rPr>
              <a:t>ultiple</a:t>
            </a:r>
            <a:r>
              <a:rPr lang="cs-CZ" sz="1200" b="0" i="0" kern="1200" dirty="0" smtClean="0">
                <a:solidFill>
                  <a:schemeClr val="tx1"/>
                </a:solidFill>
                <a:effectLst/>
                <a:latin typeface="+mn-lt"/>
                <a:ea typeface="+mn-ea"/>
                <a:cs typeface="+mn-cs"/>
              </a:rPr>
              <a:t> </a:t>
            </a:r>
            <a:r>
              <a:rPr lang="cs-CZ" sz="1200" b="1" i="0" kern="1200" dirty="0" smtClean="0">
                <a:solidFill>
                  <a:schemeClr val="tx1"/>
                </a:solidFill>
                <a:effectLst/>
                <a:latin typeface="+mn-lt"/>
                <a:ea typeface="+mn-ea"/>
                <a:cs typeface="+mn-cs"/>
              </a:rPr>
              <a:t>o</a:t>
            </a:r>
            <a:r>
              <a:rPr lang="cs-CZ" sz="1200" b="0" i="0" kern="1200" dirty="0" smtClean="0">
                <a:solidFill>
                  <a:schemeClr val="tx1"/>
                </a:solidFill>
                <a:effectLst/>
                <a:latin typeface="+mn-lt"/>
                <a:ea typeface="+mn-ea"/>
                <a:cs typeface="+mn-cs"/>
              </a:rPr>
              <a:t>rgan </a:t>
            </a:r>
            <a:r>
              <a:rPr lang="cs-CZ" sz="1200" b="1" i="0" kern="1200" dirty="0" err="1" smtClean="0">
                <a:solidFill>
                  <a:schemeClr val="tx1"/>
                </a:solidFill>
                <a:effectLst/>
                <a:latin typeface="+mn-lt"/>
                <a:ea typeface="+mn-ea"/>
                <a:cs typeface="+mn-cs"/>
              </a:rPr>
              <a:t>f</a:t>
            </a:r>
            <a:r>
              <a:rPr lang="cs-CZ" sz="1200" b="0" i="0" kern="1200" dirty="0" err="1" smtClean="0">
                <a:solidFill>
                  <a:schemeClr val="tx1"/>
                </a:solidFill>
                <a:effectLst/>
                <a:latin typeface="+mn-lt"/>
                <a:ea typeface="+mn-ea"/>
                <a:cs typeface="+mn-cs"/>
              </a:rPr>
              <a:t>ailure</a:t>
            </a:r>
            <a:r>
              <a:rPr lang="cs-CZ" sz="1200" b="0" i="0" kern="1200" dirty="0" smtClean="0">
                <a:solidFill>
                  <a:schemeClr val="tx1"/>
                </a:solidFill>
                <a:effectLst/>
                <a:latin typeface="+mn-lt"/>
                <a:ea typeface="+mn-ea"/>
                <a:cs typeface="+mn-cs"/>
              </a:rPr>
              <a:t>) je stav s poruchou funkce orgánů u akutně nemocného pacienta, kdy homeostázu tělo nedokáže zajistit bez zevní intervence.</a:t>
            </a:r>
          </a:p>
          <a:p>
            <a:pPr rtl="0"/>
            <a:r>
              <a:rPr lang="cs-CZ" sz="1200" b="0" i="0" kern="1200" dirty="0" smtClean="0">
                <a:solidFill>
                  <a:schemeClr val="tx1"/>
                </a:solidFill>
                <a:effectLst/>
                <a:latin typeface="+mn-lt"/>
                <a:ea typeface="+mn-ea"/>
                <a:cs typeface="+mn-cs"/>
              </a:rPr>
              <a:t>Epidemiologie: časté onemocnění, léčí se na JIP a léčba je nákladná.</a:t>
            </a:r>
          </a:p>
          <a:p>
            <a:pPr rtl="0"/>
            <a:r>
              <a:rPr lang="cs-CZ" sz="1200" b="0" i="0" kern="1200" dirty="0" smtClean="0">
                <a:solidFill>
                  <a:schemeClr val="tx1"/>
                </a:solidFill>
                <a:effectLst/>
                <a:latin typeface="+mn-lt"/>
                <a:ea typeface="+mn-ea"/>
                <a:cs typeface="+mn-cs"/>
              </a:rPr>
              <a:t>Závažná </a:t>
            </a:r>
            <a:r>
              <a:rPr lang="cs-CZ" sz="1200" b="0" i="0" u="none" strike="noStrike" kern="1200" dirty="0" smtClean="0">
                <a:solidFill>
                  <a:schemeClr val="tx1"/>
                </a:solidFill>
                <a:effectLst/>
                <a:latin typeface="+mn-lt"/>
                <a:ea typeface="+mn-ea"/>
                <a:cs typeface="+mn-cs"/>
                <a:hlinkClick r:id="rId16" tooltip="Sepse"/>
              </a:rPr>
              <a:t>sepse</a:t>
            </a:r>
            <a:r>
              <a:rPr lang="cs-CZ" sz="1200" b="0" i="0" kern="1200" dirty="0" smtClean="0">
                <a:solidFill>
                  <a:schemeClr val="tx1"/>
                </a:solidFill>
                <a:effectLst/>
                <a:latin typeface="+mn-lt"/>
                <a:ea typeface="+mn-ea"/>
                <a:cs typeface="+mn-cs"/>
              </a:rPr>
              <a:t> vede často k MODS. K selhání dochází obvykle postupně, posloupnost je individuální.</a:t>
            </a:r>
          </a:p>
          <a:p>
            <a:pPr rtl="0"/>
            <a:r>
              <a:rPr lang="cs-CZ" sz="1200" b="0" i="0" kern="1200" dirty="0" smtClean="0">
                <a:solidFill>
                  <a:schemeClr val="tx1"/>
                </a:solidFill>
                <a:effectLst/>
                <a:latin typeface="+mn-lt"/>
                <a:ea typeface="+mn-ea"/>
                <a:cs typeface="+mn-cs"/>
              </a:rPr>
              <a:t>Respirační systém[</a:t>
            </a:r>
            <a:r>
              <a:rPr lang="cs-CZ" sz="1200" b="0" i="0" u="none" strike="noStrike" kern="1200" dirty="0" smtClean="0">
                <a:solidFill>
                  <a:schemeClr val="tx1"/>
                </a:solidFill>
                <a:effectLst/>
                <a:latin typeface="+mn-lt"/>
                <a:ea typeface="+mn-ea"/>
                <a:cs typeface="+mn-cs"/>
                <a:hlinkClick r:id="rId17" tooltip="Editace části Respirační systém"/>
              </a:rPr>
              <a:t>upravit</a:t>
            </a:r>
            <a:r>
              <a:rPr lang="cs-CZ" sz="1200" b="0" i="0" kern="1200" dirty="0" smtClean="0">
                <a:solidFill>
                  <a:schemeClr val="tx1"/>
                </a:solidFill>
                <a:effectLst/>
                <a:latin typeface="+mn-lt"/>
                <a:ea typeface="+mn-ea"/>
                <a:cs typeface="+mn-cs"/>
              </a:rPr>
              <a:t> | </a:t>
            </a:r>
            <a:r>
              <a:rPr lang="cs-CZ" sz="1200" b="0" i="0" u="none" strike="noStrike" kern="1200" dirty="0" smtClean="0">
                <a:solidFill>
                  <a:schemeClr val="tx1"/>
                </a:solidFill>
                <a:effectLst/>
                <a:latin typeface="+mn-lt"/>
                <a:ea typeface="+mn-ea"/>
                <a:cs typeface="+mn-cs"/>
                <a:hlinkClick r:id="rId18" tooltip="Editace části Respirační systém"/>
              </a:rPr>
              <a:t>editovat zdroj</a:t>
            </a:r>
            <a:r>
              <a:rPr lang="cs-CZ" sz="1200" b="0" i="0" kern="1200" dirty="0" smtClean="0">
                <a:solidFill>
                  <a:schemeClr val="tx1"/>
                </a:solidFill>
                <a:effectLst/>
                <a:latin typeface="+mn-lt"/>
                <a:ea typeface="+mn-ea"/>
                <a:cs typeface="+mn-cs"/>
              </a:rPr>
              <a:t>]</a:t>
            </a:r>
          </a:p>
          <a:p>
            <a:pPr rtl="0"/>
            <a:r>
              <a:rPr lang="cs-CZ" sz="1200" b="0" i="0" kern="1200" dirty="0" smtClean="0">
                <a:solidFill>
                  <a:schemeClr val="tx1"/>
                </a:solidFill>
                <a:effectLst/>
                <a:latin typeface="+mn-lt"/>
                <a:ea typeface="+mn-ea"/>
                <a:cs typeface="+mn-cs"/>
              </a:rPr>
              <a:t>Nejčastější a nejdříve postižený orgán. Buď je primární důvodem </a:t>
            </a:r>
            <a:r>
              <a:rPr lang="cs-CZ" sz="1200" b="0" i="0" u="none" strike="noStrike" kern="1200" dirty="0" smtClean="0">
                <a:solidFill>
                  <a:schemeClr val="tx1"/>
                </a:solidFill>
                <a:effectLst/>
                <a:latin typeface="+mn-lt"/>
                <a:ea typeface="+mn-ea"/>
                <a:cs typeface="+mn-cs"/>
                <a:hlinkClick r:id="rId16" tooltip="Sepse"/>
              </a:rPr>
              <a:t>sepse</a:t>
            </a:r>
            <a:r>
              <a:rPr lang="cs-CZ" sz="1200" b="0" i="0" kern="1200" dirty="0" smtClean="0">
                <a:solidFill>
                  <a:schemeClr val="tx1"/>
                </a:solidFill>
                <a:effectLst/>
                <a:latin typeface="+mn-lt"/>
                <a:ea typeface="+mn-ea"/>
                <a:cs typeface="+mn-cs"/>
              </a:rPr>
              <a:t> (</a:t>
            </a:r>
            <a:r>
              <a:rPr lang="cs-CZ" sz="1200" b="0" i="0" u="none" strike="noStrike" kern="1200" dirty="0" smtClean="0">
                <a:solidFill>
                  <a:schemeClr val="tx1"/>
                </a:solidFill>
                <a:effectLst/>
                <a:latin typeface="+mn-lt"/>
                <a:ea typeface="+mn-ea"/>
                <a:cs typeface="+mn-cs"/>
                <a:hlinkClick r:id="rId19" tooltip="Pneumonie"/>
              </a:rPr>
              <a:t>pneumonie</a:t>
            </a:r>
            <a:r>
              <a:rPr lang="cs-CZ" sz="1200" b="0" i="0" kern="1200" dirty="0" smtClean="0">
                <a:solidFill>
                  <a:schemeClr val="tx1"/>
                </a:solidFill>
                <a:effectLst/>
                <a:latin typeface="+mn-lt"/>
                <a:ea typeface="+mn-ea"/>
                <a:cs typeface="+mn-cs"/>
              </a:rPr>
              <a:t>, absces), nebo častěji díky </a:t>
            </a:r>
            <a:r>
              <a:rPr lang="cs-CZ" sz="1200" b="0" i="0" u="none" strike="noStrike" kern="1200" dirty="0" smtClean="0">
                <a:solidFill>
                  <a:schemeClr val="tx1"/>
                </a:solidFill>
                <a:effectLst/>
                <a:latin typeface="+mn-lt"/>
                <a:ea typeface="+mn-ea"/>
                <a:cs typeface="+mn-cs"/>
                <a:hlinkClick r:id="rId20" tooltip="Syndrom systémové zánětlivé odpovědi"/>
              </a:rPr>
              <a:t>SIRS</a:t>
            </a:r>
            <a:r>
              <a:rPr lang="cs-CZ" sz="1200" b="0" i="0" kern="1200" dirty="0" smtClean="0">
                <a:solidFill>
                  <a:schemeClr val="tx1"/>
                </a:solidFill>
                <a:effectLst/>
                <a:latin typeface="+mn-lt"/>
                <a:ea typeface="+mn-ea"/>
                <a:cs typeface="+mn-cs"/>
              </a:rPr>
              <a:t>. Základní forma je </a:t>
            </a:r>
            <a:r>
              <a:rPr lang="cs-CZ" sz="1200" b="0" i="0" u="none" strike="noStrike" kern="1200" dirty="0" smtClean="0">
                <a:solidFill>
                  <a:schemeClr val="tx1"/>
                </a:solidFill>
                <a:effectLst/>
                <a:latin typeface="+mn-lt"/>
                <a:ea typeface="+mn-ea"/>
                <a:cs typeface="+mn-cs"/>
                <a:hlinkClick r:id="rId21" tooltip="Syndrom akutní dechové tísně"/>
              </a:rPr>
              <a:t>ARDS</a:t>
            </a:r>
            <a:r>
              <a:rPr lang="cs-CZ" sz="1200" b="0" i="0" kern="1200" dirty="0" smtClean="0">
                <a:solidFill>
                  <a:schemeClr val="tx1"/>
                </a:solidFill>
                <a:effectLst/>
                <a:latin typeface="+mn-lt"/>
                <a:ea typeface="+mn-ea"/>
                <a:cs typeface="+mn-cs"/>
              </a:rPr>
              <a:t> nebo jeho mírnější forma ALI (</a:t>
            </a:r>
            <a:r>
              <a:rPr lang="cs-CZ" sz="1200" b="0" i="0" kern="1200" dirty="0" err="1" smtClean="0">
                <a:solidFill>
                  <a:schemeClr val="tx1"/>
                </a:solidFill>
                <a:effectLst/>
                <a:latin typeface="+mn-lt"/>
                <a:ea typeface="+mn-ea"/>
                <a:cs typeface="+mn-cs"/>
              </a:rPr>
              <a:t>acute</a:t>
            </a:r>
            <a:r>
              <a:rPr lang="cs-CZ" sz="1200" b="0" i="0" kern="1200" dirty="0" smtClean="0">
                <a:solidFill>
                  <a:schemeClr val="tx1"/>
                </a:solidFill>
                <a:effectLst/>
                <a:latin typeface="+mn-lt"/>
                <a:ea typeface="+mn-ea"/>
                <a:cs typeface="+mn-cs"/>
              </a:rPr>
              <a:t> </a:t>
            </a:r>
            <a:r>
              <a:rPr lang="cs-CZ" sz="1200" b="0" i="0" kern="1200" dirty="0" err="1" smtClean="0">
                <a:solidFill>
                  <a:schemeClr val="tx1"/>
                </a:solidFill>
                <a:effectLst/>
                <a:latin typeface="+mn-lt"/>
                <a:ea typeface="+mn-ea"/>
                <a:cs typeface="+mn-cs"/>
              </a:rPr>
              <a:t>lung</a:t>
            </a:r>
            <a:r>
              <a:rPr lang="cs-CZ" sz="1200" b="0" i="0" kern="1200" dirty="0" smtClean="0">
                <a:solidFill>
                  <a:schemeClr val="tx1"/>
                </a:solidFill>
                <a:effectLst/>
                <a:latin typeface="+mn-lt"/>
                <a:ea typeface="+mn-ea"/>
                <a:cs typeface="+mn-cs"/>
              </a:rPr>
              <a:t> </a:t>
            </a:r>
            <a:r>
              <a:rPr lang="cs-CZ" sz="1200" b="0" i="0" kern="1200" dirty="0" err="1" smtClean="0">
                <a:solidFill>
                  <a:schemeClr val="tx1"/>
                </a:solidFill>
                <a:effectLst/>
                <a:latin typeface="+mn-lt"/>
                <a:ea typeface="+mn-ea"/>
                <a:cs typeface="+mn-cs"/>
              </a:rPr>
              <a:t>injury</a:t>
            </a:r>
            <a:r>
              <a:rPr lang="cs-CZ" sz="1200" b="0" i="0" kern="1200" dirty="0" smtClean="0">
                <a:solidFill>
                  <a:schemeClr val="tx1"/>
                </a:solidFill>
                <a:effectLst/>
                <a:latin typeface="+mn-lt"/>
                <a:ea typeface="+mn-ea"/>
                <a:cs typeface="+mn-cs"/>
              </a:rPr>
              <a:t>).</a:t>
            </a:r>
          </a:p>
          <a:p>
            <a:pPr rtl="0"/>
            <a:r>
              <a:rPr lang="cs-CZ" sz="1200" b="0" i="0" kern="1200" dirty="0" smtClean="0">
                <a:solidFill>
                  <a:schemeClr val="tx1"/>
                </a:solidFill>
                <a:effectLst/>
                <a:latin typeface="+mn-lt"/>
                <a:ea typeface="+mn-ea"/>
                <a:cs typeface="+mn-cs"/>
              </a:rPr>
              <a:t>Zánětlivý syndrom se zvýšením cévní permeability spojený s klinickými, radiologickými a fyziologickými abnormalitami bez vzestupu tlaku v LS. Hlavní příznak: </a:t>
            </a:r>
            <a:r>
              <a:rPr lang="cs-CZ" sz="1200" b="0" i="0" kern="1200" dirty="0" err="1" smtClean="0">
                <a:solidFill>
                  <a:schemeClr val="tx1"/>
                </a:solidFill>
                <a:effectLst/>
                <a:latin typeface="+mn-lt"/>
                <a:ea typeface="+mn-ea"/>
                <a:cs typeface="+mn-cs"/>
              </a:rPr>
              <a:t>hypoxémie</a:t>
            </a:r>
            <a:r>
              <a:rPr lang="cs-CZ" sz="1200" b="0" i="0" kern="1200" dirty="0" smtClean="0">
                <a:solidFill>
                  <a:schemeClr val="tx1"/>
                </a:solidFill>
                <a:effectLst/>
                <a:latin typeface="+mn-lt"/>
                <a:ea typeface="+mn-ea"/>
                <a:cs typeface="+mn-cs"/>
              </a:rPr>
              <a:t> (daná P-L zkratem, nepoměrem ventilace a </a:t>
            </a:r>
            <a:r>
              <a:rPr lang="cs-CZ" sz="1200" b="0" i="0" kern="1200" dirty="0" err="1" smtClean="0">
                <a:solidFill>
                  <a:schemeClr val="tx1"/>
                </a:solidFill>
                <a:effectLst/>
                <a:latin typeface="+mn-lt"/>
                <a:ea typeface="+mn-ea"/>
                <a:cs typeface="+mn-cs"/>
              </a:rPr>
              <a:t>perfuze</a:t>
            </a:r>
            <a:r>
              <a:rPr lang="cs-CZ" sz="1200" b="0" i="0" kern="1200" dirty="0" smtClean="0">
                <a:solidFill>
                  <a:schemeClr val="tx1"/>
                </a:solidFill>
                <a:effectLst/>
                <a:latin typeface="+mn-lt"/>
                <a:ea typeface="+mn-ea"/>
                <a:cs typeface="+mn-cs"/>
              </a:rPr>
              <a:t>, …).</a:t>
            </a:r>
          </a:p>
          <a:p>
            <a:pPr rtl="0"/>
            <a:r>
              <a:rPr lang="cs-CZ" sz="1200" b="0" i="0" kern="1200" dirty="0" smtClean="0">
                <a:solidFill>
                  <a:schemeClr val="tx1"/>
                </a:solidFill>
                <a:effectLst/>
                <a:latin typeface="+mn-lt"/>
                <a:ea typeface="+mn-ea"/>
                <a:cs typeface="+mn-cs"/>
              </a:rPr>
              <a:t>Renální selhání[</a:t>
            </a:r>
            <a:r>
              <a:rPr lang="cs-CZ" sz="1200" b="0" i="0" u="none" strike="noStrike" kern="1200" dirty="0" smtClean="0">
                <a:solidFill>
                  <a:schemeClr val="tx1"/>
                </a:solidFill>
                <a:effectLst/>
                <a:latin typeface="+mn-lt"/>
                <a:ea typeface="+mn-ea"/>
                <a:cs typeface="+mn-cs"/>
                <a:hlinkClick r:id="rId22" tooltip="Editace části Renální selhání"/>
              </a:rPr>
              <a:t>upravit</a:t>
            </a:r>
            <a:r>
              <a:rPr lang="cs-CZ" sz="1200" b="0" i="0" kern="1200" dirty="0" smtClean="0">
                <a:solidFill>
                  <a:schemeClr val="tx1"/>
                </a:solidFill>
                <a:effectLst/>
                <a:latin typeface="+mn-lt"/>
                <a:ea typeface="+mn-ea"/>
                <a:cs typeface="+mn-cs"/>
              </a:rPr>
              <a:t> | </a:t>
            </a:r>
            <a:r>
              <a:rPr lang="cs-CZ" sz="1200" b="0" i="0" u="none" strike="noStrike" kern="1200" dirty="0" smtClean="0">
                <a:solidFill>
                  <a:schemeClr val="tx1"/>
                </a:solidFill>
                <a:effectLst/>
                <a:latin typeface="+mn-lt"/>
                <a:ea typeface="+mn-ea"/>
                <a:cs typeface="+mn-cs"/>
                <a:hlinkClick r:id="rId23" tooltip="Editace části Renální selhání"/>
              </a:rPr>
              <a:t>editovat zdroj</a:t>
            </a:r>
            <a:r>
              <a:rPr lang="cs-CZ" sz="1200" b="0" i="0" kern="1200" dirty="0" smtClean="0">
                <a:solidFill>
                  <a:schemeClr val="tx1"/>
                </a:solidFill>
                <a:effectLst/>
                <a:latin typeface="+mn-lt"/>
                <a:ea typeface="+mn-ea"/>
                <a:cs typeface="+mn-cs"/>
              </a:rPr>
              <a:t>]</a:t>
            </a:r>
          </a:p>
          <a:p>
            <a:pPr rtl="0"/>
            <a:r>
              <a:rPr lang="cs-CZ" sz="1200" b="0" i="0" u="none" strike="noStrike" kern="1200" dirty="0" smtClean="0">
                <a:solidFill>
                  <a:schemeClr val="tx1"/>
                </a:solidFill>
                <a:effectLst/>
                <a:latin typeface="+mn-lt"/>
                <a:ea typeface="+mn-ea"/>
                <a:cs typeface="+mn-cs"/>
                <a:hlinkClick r:id="rId24" tooltip="Vyšetření moči"/>
              </a:rPr>
              <a:t>Oligurie</a:t>
            </a:r>
            <a:r>
              <a:rPr lang="cs-CZ" sz="1200" b="0" i="0" kern="1200" dirty="0" smtClean="0">
                <a:solidFill>
                  <a:schemeClr val="tx1"/>
                </a:solidFill>
                <a:effectLst/>
                <a:latin typeface="+mn-lt"/>
                <a:ea typeface="+mn-ea"/>
                <a:cs typeface="+mn-cs"/>
              </a:rPr>
              <a:t> je častým příznakem. Zpočátku je to kompenzační mechanismus hypovolémie, později se vlivem změn mikrocirkulace rozvíjí </a:t>
            </a:r>
            <a:r>
              <a:rPr lang="cs-CZ" sz="1200" b="0" i="0" u="none" strike="noStrike" kern="1200" dirty="0" smtClean="0">
                <a:solidFill>
                  <a:schemeClr val="tx1"/>
                </a:solidFill>
                <a:effectLst/>
                <a:latin typeface="+mn-lt"/>
                <a:ea typeface="+mn-ea"/>
                <a:cs typeface="+mn-cs"/>
                <a:hlinkClick r:id="rId25" tooltip="Akutní renální selhání"/>
              </a:rPr>
              <a:t>akutní renální selhání</a:t>
            </a:r>
            <a:r>
              <a:rPr lang="cs-CZ" sz="1200" b="0" i="0" kern="1200" dirty="0" smtClean="0">
                <a:solidFill>
                  <a:schemeClr val="tx1"/>
                </a:solidFill>
                <a:effectLst/>
                <a:latin typeface="+mn-lt"/>
                <a:ea typeface="+mn-ea"/>
                <a:cs typeface="+mn-cs"/>
              </a:rPr>
              <a:t>.</a:t>
            </a:r>
          </a:p>
          <a:p>
            <a:pPr rtl="0"/>
            <a:r>
              <a:rPr lang="cs-CZ" sz="1200" b="0" i="0" kern="1200" dirty="0" smtClean="0">
                <a:solidFill>
                  <a:schemeClr val="tx1"/>
                </a:solidFill>
                <a:effectLst/>
                <a:latin typeface="+mn-lt"/>
                <a:ea typeface="+mn-ea"/>
                <a:cs typeface="+mn-cs"/>
              </a:rPr>
              <a:t>Jaterní selhání[</a:t>
            </a:r>
            <a:r>
              <a:rPr lang="cs-CZ" sz="1200" b="0" i="0" u="none" strike="noStrike" kern="1200" dirty="0" smtClean="0">
                <a:solidFill>
                  <a:schemeClr val="tx1"/>
                </a:solidFill>
                <a:effectLst/>
                <a:latin typeface="+mn-lt"/>
                <a:ea typeface="+mn-ea"/>
                <a:cs typeface="+mn-cs"/>
                <a:hlinkClick r:id="rId26" tooltip="Editace části Jaterní selhání"/>
              </a:rPr>
              <a:t>upravit</a:t>
            </a:r>
            <a:r>
              <a:rPr lang="cs-CZ" sz="1200" b="0" i="0" kern="1200" dirty="0" smtClean="0">
                <a:solidFill>
                  <a:schemeClr val="tx1"/>
                </a:solidFill>
                <a:effectLst/>
                <a:latin typeface="+mn-lt"/>
                <a:ea typeface="+mn-ea"/>
                <a:cs typeface="+mn-cs"/>
              </a:rPr>
              <a:t> | </a:t>
            </a:r>
            <a:r>
              <a:rPr lang="cs-CZ" sz="1200" b="0" i="0" u="none" strike="noStrike" kern="1200" dirty="0" smtClean="0">
                <a:solidFill>
                  <a:schemeClr val="tx1"/>
                </a:solidFill>
                <a:effectLst/>
                <a:latin typeface="+mn-lt"/>
                <a:ea typeface="+mn-ea"/>
                <a:cs typeface="+mn-cs"/>
                <a:hlinkClick r:id="rId27" tooltip="Editace části Jaterní selhání"/>
              </a:rPr>
              <a:t>editovat zdroj</a:t>
            </a:r>
            <a:r>
              <a:rPr lang="cs-CZ" sz="1200" b="0" i="0" kern="1200" dirty="0" smtClean="0">
                <a:solidFill>
                  <a:schemeClr val="tx1"/>
                </a:solidFill>
                <a:effectLst/>
                <a:latin typeface="+mn-lt"/>
                <a:ea typeface="+mn-ea"/>
                <a:cs typeface="+mn-cs"/>
              </a:rPr>
              <a:t>]</a:t>
            </a:r>
          </a:p>
          <a:p>
            <a:pPr rtl="0"/>
            <a:r>
              <a:rPr lang="cs-CZ" sz="1200" b="0" i="0" kern="1200" dirty="0" smtClean="0">
                <a:solidFill>
                  <a:schemeClr val="tx1"/>
                </a:solidFill>
                <a:effectLst/>
                <a:latin typeface="+mn-lt"/>
                <a:ea typeface="+mn-ea"/>
                <a:cs typeface="+mn-cs"/>
              </a:rPr>
              <a:t>Játra vychytávají velkou část cirkulujících </a:t>
            </a:r>
            <a:r>
              <a:rPr lang="cs-CZ" sz="1200" b="0" i="0" u="none" strike="noStrike" kern="1200" dirty="0" smtClean="0">
                <a:solidFill>
                  <a:schemeClr val="tx1"/>
                </a:solidFill>
                <a:effectLst/>
                <a:latin typeface="+mn-lt"/>
                <a:ea typeface="+mn-ea"/>
                <a:cs typeface="+mn-cs"/>
                <a:hlinkClick r:id="rId28" tooltip="Endotoxin"/>
              </a:rPr>
              <a:t>endotoxinů</a:t>
            </a:r>
            <a:r>
              <a:rPr lang="cs-CZ" sz="1200" b="0" i="0" kern="1200" dirty="0" smtClean="0">
                <a:solidFill>
                  <a:schemeClr val="tx1"/>
                </a:solidFill>
                <a:effectLst/>
                <a:latin typeface="+mn-lt"/>
                <a:ea typeface="+mn-ea"/>
                <a:cs typeface="+mn-cs"/>
              </a:rPr>
              <a:t> a patogenů. Biochemická odezva se může projevit brzy, selhání jater přichází obvykle později. Další vliv je celková </a:t>
            </a:r>
            <a:r>
              <a:rPr lang="cs-CZ" sz="1200" b="0" i="0" kern="1200" dirty="0" err="1" smtClean="0">
                <a:solidFill>
                  <a:schemeClr val="tx1"/>
                </a:solidFill>
                <a:effectLst/>
                <a:latin typeface="+mn-lt"/>
                <a:ea typeface="+mn-ea"/>
                <a:cs typeface="+mn-cs"/>
              </a:rPr>
              <a:t>hypoperfuze</a:t>
            </a:r>
            <a:r>
              <a:rPr lang="cs-CZ" sz="1200" b="0" i="0" kern="1200" dirty="0" smtClean="0">
                <a:solidFill>
                  <a:schemeClr val="tx1"/>
                </a:solidFill>
                <a:effectLst/>
                <a:latin typeface="+mn-lt"/>
                <a:ea typeface="+mn-ea"/>
                <a:cs typeface="+mn-cs"/>
              </a:rPr>
              <a:t> </a:t>
            </a:r>
            <a:r>
              <a:rPr lang="cs-CZ" sz="1200" b="0" i="0" kern="1200" dirty="0" err="1" smtClean="0">
                <a:solidFill>
                  <a:schemeClr val="tx1"/>
                </a:solidFill>
                <a:effectLst/>
                <a:latin typeface="+mn-lt"/>
                <a:ea typeface="+mn-ea"/>
                <a:cs typeface="+mn-cs"/>
              </a:rPr>
              <a:t>splanchniku</a:t>
            </a:r>
            <a:r>
              <a:rPr lang="cs-CZ" sz="1200" b="0" i="0" kern="1200" dirty="0" smtClean="0">
                <a:solidFill>
                  <a:schemeClr val="tx1"/>
                </a:solidFill>
                <a:effectLst/>
                <a:latin typeface="+mn-lt"/>
                <a:ea typeface="+mn-ea"/>
                <a:cs typeface="+mn-cs"/>
              </a:rPr>
              <a:t>.</a:t>
            </a:r>
          </a:p>
          <a:p>
            <a:pPr rtl="0"/>
            <a:r>
              <a:rPr lang="cs-CZ" sz="1200" b="0" i="0" kern="1200" dirty="0" smtClean="0">
                <a:solidFill>
                  <a:schemeClr val="tx1"/>
                </a:solidFill>
                <a:effectLst/>
                <a:latin typeface="+mn-lt"/>
                <a:ea typeface="+mn-ea"/>
                <a:cs typeface="+mn-cs"/>
              </a:rPr>
              <a:t>Kardiovaskulární systém[</a:t>
            </a:r>
            <a:r>
              <a:rPr lang="cs-CZ" sz="1200" b="0" i="0" u="none" strike="noStrike" kern="1200" dirty="0" smtClean="0">
                <a:solidFill>
                  <a:schemeClr val="tx1"/>
                </a:solidFill>
                <a:effectLst/>
                <a:latin typeface="+mn-lt"/>
                <a:ea typeface="+mn-ea"/>
                <a:cs typeface="+mn-cs"/>
                <a:hlinkClick r:id="rId29" tooltip="Editace části Kardiovaskulární systém"/>
              </a:rPr>
              <a:t>upravit</a:t>
            </a:r>
            <a:r>
              <a:rPr lang="cs-CZ" sz="1200" b="0" i="0" kern="1200" dirty="0" smtClean="0">
                <a:solidFill>
                  <a:schemeClr val="tx1"/>
                </a:solidFill>
                <a:effectLst/>
                <a:latin typeface="+mn-lt"/>
                <a:ea typeface="+mn-ea"/>
                <a:cs typeface="+mn-cs"/>
              </a:rPr>
              <a:t> | </a:t>
            </a:r>
            <a:r>
              <a:rPr lang="cs-CZ" sz="1200" b="0" i="0" u="none" strike="noStrike" kern="1200" dirty="0" smtClean="0">
                <a:solidFill>
                  <a:schemeClr val="tx1"/>
                </a:solidFill>
                <a:effectLst/>
                <a:latin typeface="+mn-lt"/>
                <a:ea typeface="+mn-ea"/>
                <a:cs typeface="+mn-cs"/>
                <a:hlinkClick r:id="rId30" tooltip="Editace části Kardiovaskulární systém"/>
              </a:rPr>
              <a:t>editovat zdroj</a:t>
            </a:r>
            <a:r>
              <a:rPr lang="cs-CZ" sz="1200" b="0" i="0" kern="1200" dirty="0" smtClean="0">
                <a:solidFill>
                  <a:schemeClr val="tx1"/>
                </a:solidFill>
                <a:effectLst/>
                <a:latin typeface="+mn-lt"/>
                <a:ea typeface="+mn-ea"/>
                <a:cs typeface="+mn-cs"/>
              </a:rPr>
              <a:t>]</a:t>
            </a:r>
          </a:p>
          <a:p>
            <a:pPr rtl="0"/>
            <a:r>
              <a:rPr lang="cs-CZ" sz="1200" b="0" i="0" kern="1200" dirty="0" smtClean="0">
                <a:solidFill>
                  <a:schemeClr val="tx1"/>
                </a:solidFill>
                <a:effectLst/>
                <a:latin typeface="+mn-lt"/>
                <a:ea typeface="+mn-ea"/>
                <a:cs typeface="+mn-cs"/>
              </a:rPr>
              <a:t>Myokardiální dysfunkci najdeme skoro u 40 % pacientů se </a:t>
            </a:r>
            <a:r>
              <a:rPr lang="cs-CZ" sz="1200" b="0" i="0" u="none" strike="noStrike" kern="1200" dirty="0" smtClean="0">
                <a:solidFill>
                  <a:schemeClr val="tx1"/>
                </a:solidFill>
                <a:effectLst/>
                <a:latin typeface="+mn-lt"/>
                <a:ea typeface="+mn-ea"/>
                <a:cs typeface="+mn-cs"/>
                <a:hlinkClick r:id="rId16" tooltip="Sepse"/>
              </a:rPr>
              <a:t>sepsí</a:t>
            </a:r>
            <a:r>
              <a:rPr lang="cs-CZ" sz="1200" b="0" i="0" kern="1200" dirty="0" smtClean="0">
                <a:solidFill>
                  <a:schemeClr val="tx1"/>
                </a:solidFill>
                <a:effectLst/>
                <a:latin typeface="+mn-lt"/>
                <a:ea typeface="+mn-ea"/>
                <a:cs typeface="+mn-cs"/>
              </a:rPr>
              <a:t>. Příčinou je porucha mikrocirkulace, </a:t>
            </a:r>
            <a:r>
              <a:rPr lang="cs-CZ" sz="1200" b="0" i="0" kern="1200" dirty="0" err="1" smtClean="0">
                <a:solidFill>
                  <a:schemeClr val="tx1"/>
                </a:solidFill>
                <a:effectLst/>
                <a:latin typeface="+mn-lt"/>
                <a:ea typeface="+mn-ea"/>
                <a:cs typeface="+mn-cs"/>
              </a:rPr>
              <a:t>kardiodepresivní</a:t>
            </a:r>
            <a:r>
              <a:rPr lang="cs-CZ" sz="1200" b="0" i="0" kern="1200" dirty="0" smtClean="0">
                <a:solidFill>
                  <a:schemeClr val="tx1"/>
                </a:solidFill>
                <a:effectLst/>
                <a:latin typeface="+mn-lt"/>
                <a:ea typeface="+mn-ea"/>
                <a:cs typeface="+mn-cs"/>
              </a:rPr>
              <a:t> </a:t>
            </a:r>
            <a:r>
              <a:rPr lang="cs-CZ" sz="1200" b="0" i="0" kern="1200" dirty="0" err="1" smtClean="0">
                <a:solidFill>
                  <a:schemeClr val="tx1"/>
                </a:solidFill>
                <a:effectLst/>
                <a:latin typeface="+mn-lt"/>
                <a:ea typeface="+mn-ea"/>
                <a:cs typeface="+mn-cs"/>
              </a:rPr>
              <a:t>působky</a:t>
            </a:r>
            <a:r>
              <a:rPr lang="cs-CZ" sz="1200" b="0" i="0" kern="1200" dirty="0" smtClean="0">
                <a:solidFill>
                  <a:schemeClr val="tx1"/>
                </a:solidFill>
                <a:effectLst/>
                <a:latin typeface="+mn-lt"/>
                <a:ea typeface="+mn-ea"/>
                <a:cs typeface="+mn-cs"/>
              </a:rPr>
              <a:t> (některé mediátory zánětu). Časté jsou </a:t>
            </a:r>
            <a:r>
              <a:rPr lang="cs-CZ" sz="1200" b="0" i="0" u="none" strike="noStrike" kern="1200" dirty="0" smtClean="0">
                <a:solidFill>
                  <a:schemeClr val="tx1"/>
                </a:solidFill>
                <a:effectLst/>
                <a:latin typeface="+mn-lt"/>
                <a:ea typeface="+mn-ea"/>
                <a:cs typeface="+mn-cs"/>
                <a:hlinkClick r:id="rId31" tooltip="Poruchy srdečního rytmu"/>
              </a:rPr>
              <a:t>arytmie</a:t>
            </a:r>
            <a:r>
              <a:rPr lang="cs-CZ" sz="1200" b="0" i="0" kern="1200" dirty="0" smtClean="0">
                <a:solidFill>
                  <a:schemeClr val="tx1"/>
                </a:solidFill>
                <a:effectLst/>
                <a:latin typeface="+mn-lt"/>
                <a:ea typeface="+mn-ea"/>
                <a:cs typeface="+mn-cs"/>
              </a:rPr>
              <a:t> a tachykardie.</a:t>
            </a:r>
          </a:p>
          <a:p>
            <a:pPr rtl="0"/>
            <a:r>
              <a:rPr lang="cs-CZ" sz="1200" b="0" i="0" kern="1200" dirty="0" smtClean="0">
                <a:solidFill>
                  <a:schemeClr val="tx1"/>
                </a:solidFill>
                <a:effectLst/>
                <a:latin typeface="+mn-lt"/>
                <a:ea typeface="+mn-ea"/>
                <a:cs typeface="+mn-cs"/>
              </a:rPr>
              <a:t>Oběhové změny v průběhu </a:t>
            </a:r>
            <a:r>
              <a:rPr lang="cs-CZ" sz="1200" b="0" i="0" u="none" strike="noStrike" kern="1200" dirty="0" smtClean="0">
                <a:solidFill>
                  <a:schemeClr val="tx1"/>
                </a:solidFill>
                <a:effectLst/>
                <a:latin typeface="+mn-lt"/>
                <a:ea typeface="+mn-ea"/>
                <a:cs typeface="+mn-cs"/>
                <a:hlinkClick r:id="rId32" tooltip="Syndrom systémové zánětové odpovědi"/>
              </a:rPr>
              <a:t>SIRS</a:t>
            </a:r>
            <a:r>
              <a:rPr lang="cs-CZ" sz="1200" b="0" i="0" kern="1200" dirty="0" smtClean="0">
                <a:solidFill>
                  <a:schemeClr val="tx1"/>
                </a:solidFill>
                <a:effectLst/>
                <a:latin typeface="+mn-lt"/>
                <a:ea typeface="+mn-ea"/>
                <a:cs typeface="+mn-cs"/>
              </a:rPr>
              <a:t>:</a:t>
            </a:r>
          </a:p>
          <a:p>
            <a:pPr rtl="0"/>
            <a:r>
              <a:rPr lang="cs-CZ" sz="1200" b="0" i="0" kern="1200" dirty="0" smtClean="0">
                <a:solidFill>
                  <a:schemeClr val="tx1"/>
                </a:solidFill>
                <a:effectLst/>
                <a:latin typeface="+mn-lt"/>
                <a:ea typeface="+mn-ea"/>
                <a:cs typeface="+mn-cs"/>
              </a:rPr>
              <a:t>na počátku: kompenzační zvýšení </a:t>
            </a:r>
            <a:r>
              <a:rPr lang="cs-CZ" sz="1200" b="0" i="0" u="none" strike="noStrike" kern="1200" dirty="0" smtClean="0">
                <a:solidFill>
                  <a:schemeClr val="tx1"/>
                </a:solidFill>
                <a:effectLst/>
                <a:latin typeface="+mn-lt"/>
                <a:ea typeface="+mn-ea"/>
                <a:cs typeface="+mn-cs"/>
                <a:hlinkClick r:id="rId33" tooltip="Stanovení srdečního výdeje"/>
              </a:rPr>
              <a:t>srdečního indexu</a:t>
            </a:r>
            <a:r>
              <a:rPr lang="cs-CZ" sz="1200" b="0" i="0" kern="1200" dirty="0" smtClean="0">
                <a:solidFill>
                  <a:schemeClr val="tx1"/>
                </a:solidFill>
                <a:effectLst/>
                <a:latin typeface="+mn-lt"/>
                <a:ea typeface="+mn-ea"/>
                <a:cs typeface="+mn-cs"/>
              </a:rPr>
              <a:t>, tepu, pokles systémové vaskulární rezistence (SVR);</a:t>
            </a:r>
          </a:p>
          <a:p>
            <a:pPr rtl="0"/>
            <a:r>
              <a:rPr lang="cs-CZ" sz="1200" b="0" i="0" kern="1200" dirty="0" smtClean="0">
                <a:solidFill>
                  <a:schemeClr val="tx1"/>
                </a:solidFill>
                <a:effectLst/>
                <a:latin typeface="+mn-lt"/>
                <a:ea typeface="+mn-ea"/>
                <a:cs typeface="+mn-cs"/>
              </a:rPr>
              <a:t>posléze: hyperkinetický oběh, další snižování SVR, objevují se zkraty v mikrocirkulaci – anaerobní metabolismus;</a:t>
            </a:r>
          </a:p>
          <a:p>
            <a:pPr rtl="0"/>
            <a:r>
              <a:rPr lang="cs-CZ" sz="1200" b="0" i="0" kern="1200" dirty="0" smtClean="0">
                <a:solidFill>
                  <a:schemeClr val="tx1"/>
                </a:solidFill>
                <a:effectLst/>
                <a:latin typeface="+mn-lt"/>
                <a:ea typeface="+mn-ea"/>
                <a:cs typeface="+mn-cs"/>
              </a:rPr>
              <a:t>stádium šoku: extrémně nízká SVR, </a:t>
            </a:r>
            <a:r>
              <a:rPr lang="cs-CZ" sz="1200" b="0" i="0" u="none" strike="noStrike" kern="1200" dirty="0" smtClean="0">
                <a:solidFill>
                  <a:schemeClr val="tx1"/>
                </a:solidFill>
                <a:effectLst/>
                <a:latin typeface="+mn-lt"/>
                <a:ea typeface="+mn-ea"/>
                <a:cs typeface="+mn-cs"/>
                <a:hlinkClick r:id="rId34" tooltip="Hypotenze"/>
              </a:rPr>
              <a:t>hypotenze</a:t>
            </a:r>
            <a:r>
              <a:rPr lang="cs-CZ" sz="1200" b="0" i="0" kern="1200" dirty="0" smtClean="0">
                <a:solidFill>
                  <a:schemeClr val="tx1"/>
                </a:solidFill>
                <a:effectLst/>
                <a:latin typeface="+mn-lt"/>
                <a:ea typeface="+mn-ea"/>
                <a:cs typeface="+mn-cs"/>
              </a:rPr>
              <a:t>;</a:t>
            </a:r>
          </a:p>
          <a:p>
            <a:pPr rtl="0"/>
            <a:r>
              <a:rPr lang="cs-CZ" sz="1200" b="0" i="0" kern="1200" dirty="0" smtClean="0">
                <a:solidFill>
                  <a:schemeClr val="tx1"/>
                </a:solidFill>
                <a:effectLst/>
                <a:latin typeface="+mn-lt"/>
                <a:ea typeface="+mn-ea"/>
                <a:cs typeface="+mn-cs"/>
              </a:rPr>
              <a:t>terminální fáze šoku: zhroucení oběhu bez reakce na tekutiny, katecholaminy.</a:t>
            </a:r>
          </a:p>
          <a:p>
            <a:pPr rtl="0"/>
            <a:r>
              <a:rPr lang="cs-CZ" sz="1200" b="0" i="0" kern="1200" dirty="0" err="1" smtClean="0">
                <a:solidFill>
                  <a:schemeClr val="tx1"/>
                </a:solidFill>
                <a:effectLst/>
                <a:latin typeface="+mn-lt"/>
                <a:ea typeface="+mn-ea"/>
                <a:cs typeface="+mn-cs"/>
              </a:rPr>
              <a:t>Dysfukce</a:t>
            </a:r>
            <a:r>
              <a:rPr lang="cs-CZ" sz="1200" b="0" i="0" kern="1200" dirty="0" smtClean="0">
                <a:solidFill>
                  <a:schemeClr val="tx1"/>
                </a:solidFill>
                <a:effectLst/>
                <a:latin typeface="+mn-lt"/>
                <a:ea typeface="+mn-ea"/>
                <a:cs typeface="+mn-cs"/>
              </a:rPr>
              <a:t> krevního oběhu[</a:t>
            </a:r>
            <a:r>
              <a:rPr lang="cs-CZ" sz="1200" b="0" i="0" u="none" strike="noStrike" kern="1200" dirty="0" smtClean="0">
                <a:solidFill>
                  <a:schemeClr val="tx1"/>
                </a:solidFill>
                <a:effectLst/>
                <a:latin typeface="+mn-lt"/>
                <a:ea typeface="+mn-ea"/>
                <a:cs typeface="+mn-cs"/>
                <a:hlinkClick r:id="rId35" tooltip="Editace části Dysfukce krevního oběhu"/>
              </a:rPr>
              <a:t>upravit</a:t>
            </a:r>
            <a:r>
              <a:rPr lang="cs-CZ" sz="1200" b="0" i="0" kern="1200" dirty="0" smtClean="0">
                <a:solidFill>
                  <a:schemeClr val="tx1"/>
                </a:solidFill>
                <a:effectLst/>
                <a:latin typeface="+mn-lt"/>
                <a:ea typeface="+mn-ea"/>
                <a:cs typeface="+mn-cs"/>
              </a:rPr>
              <a:t> | </a:t>
            </a:r>
            <a:r>
              <a:rPr lang="cs-CZ" sz="1200" b="0" i="0" u="none" strike="noStrike" kern="1200" dirty="0" smtClean="0">
                <a:solidFill>
                  <a:schemeClr val="tx1"/>
                </a:solidFill>
                <a:effectLst/>
                <a:latin typeface="+mn-lt"/>
                <a:ea typeface="+mn-ea"/>
                <a:cs typeface="+mn-cs"/>
                <a:hlinkClick r:id="rId36" tooltip="Editace části Dysfukce krevního oběhu"/>
              </a:rPr>
              <a:t>editovat zdroj</a:t>
            </a:r>
            <a:r>
              <a:rPr lang="cs-CZ" sz="1200" b="0" i="0" kern="1200" dirty="0" smtClean="0">
                <a:solidFill>
                  <a:schemeClr val="tx1"/>
                </a:solidFill>
                <a:effectLst/>
                <a:latin typeface="+mn-lt"/>
                <a:ea typeface="+mn-ea"/>
                <a:cs typeface="+mn-cs"/>
              </a:rPr>
              <a:t>]</a:t>
            </a:r>
          </a:p>
          <a:p>
            <a:pPr rtl="0"/>
            <a:r>
              <a:rPr lang="cs-CZ" sz="1200" b="0" i="0" kern="1200" dirty="0" smtClean="0">
                <a:solidFill>
                  <a:schemeClr val="tx1"/>
                </a:solidFill>
                <a:effectLst/>
                <a:latin typeface="+mn-lt"/>
                <a:ea typeface="+mn-ea"/>
                <a:cs typeface="+mn-cs"/>
              </a:rPr>
              <a:t>Hlavně změny v koagulaci – </a:t>
            </a:r>
            <a:r>
              <a:rPr lang="cs-CZ" sz="1200" b="0" i="0" u="none" strike="noStrike" kern="1200" dirty="0" smtClean="0">
                <a:solidFill>
                  <a:schemeClr val="tx1"/>
                </a:solidFill>
                <a:effectLst/>
                <a:latin typeface="+mn-lt"/>
                <a:ea typeface="+mn-ea"/>
                <a:cs typeface="+mn-cs"/>
                <a:hlinkClick r:id="rId37" tooltip="Disseminovaná intravaskulární koagulace"/>
              </a:rPr>
              <a:t>DIC</a:t>
            </a:r>
            <a:r>
              <a:rPr lang="cs-CZ" sz="1200" b="0" i="0" kern="1200" dirty="0" smtClean="0">
                <a:solidFill>
                  <a:schemeClr val="tx1"/>
                </a:solidFill>
                <a:effectLst/>
                <a:latin typeface="+mn-lt"/>
                <a:ea typeface="+mn-ea"/>
                <a:cs typeface="+mn-cs"/>
              </a:rPr>
              <a:t>. Přítomna od samého počátku (poruchou endotelu), ale obraz </a:t>
            </a:r>
            <a:r>
              <a:rPr lang="cs-CZ" sz="1200" b="0" i="0" kern="1200" dirty="0" err="1" smtClean="0">
                <a:solidFill>
                  <a:schemeClr val="tx1"/>
                </a:solidFill>
                <a:effectLst/>
                <a:latin typeface="+mn-lt"/>
                <a:ea typeface="+mn-ea"/>
                <a:cs typeface="+mn-cs"/>
              </a:rPr>
              <a:t>koagulopatie</a:t>
            </a:r>
            <a:r>
              <a:rPr lang="cs-CZ" sz="1200" b="0" i="0" kern="1200" dirty="0" smtClean="0">
                <a:solidFill>
                  <a:schemeClr val="tx1"/>
                </a:solidFill>
                <a:effectLst/>
                <a:latin typeface="+mn-lt"/>
                <a:ea typeface="+mn-ea"/>
                <a:cs typeface="+mn-cs"/>
              </a:rPr>
              <a:t> nemusí být rozvinut. Rozvinutá DIC bývá spíše pozdní.</a:t>
            </a:r>
          </a:p>
          <a:p>
            <a:pPr rtl="0"/>
            <a:r>
              <a:rPr lang="cs-CZ" sz="1200" b="0" i="0" kern="1200" dirty="0" smtClean="0">
                <a:solidFill>
                  <a:schemeClr val="tx1"/>
                </a:solidFill>
                <a:effectLst/>
                <a:latin typeface="+mn-lt"/>
                <a:ea typeface="+mn-ea"/>
                <a:cs typeface="+mn-cs"/>
              </a:rPr>
              <a:t>Selhání GIT[</a:t>
            </a:r>
            <a:r>
              <a:rPr lang="cs-CZ" sz="1200" b="0" i="0" u="none" strike="noStrike" kern="1200" dirty="0" smtClean="0">
                <a:solidFill>
                  <a:schemeClr val="tx1"/>
                </a:solidFill>
                <a:effectLst/>
                <a:latin typeface="+mn-lt"/>
                <a:ea typeface="+mn-ea"/>
                <a:cs typeface="+mn-cs"/>
                <a:hlinkClick r:id="rId38" tooltip="Editace části Selhání GIT"/>
              </a:rPr>
              <a:t>upravit</a:t>
            </a:r>
            <a:r>
              <a:rPr lang="cs-CZ" sz="1200" b="0" i="0" kern="1200" dirty="0" smtClean="0">
                <a:solidFill>
                  <a:schemeClr val="tx1"/>
                </a:solidFill>
                <a:effectLst/>
                <a:latin typeface="+mn-lt"/>
                <a:ea typeface="+mn-ea"/>
                <a:cs typeface="+mn-cs"/>
              </a:rPr>
              <a:t> | </a:t>
            </a:r>
            <a:r>
              <a:rPr lang="cs-CZ" sz="1200" b="0" i="0" u="none" strike="noStrike" kern="1200" dirty="0" smtClean="0">
                <a:solidFill>
                  <a:schemeClr val="tx1"/>
                </a:solidFill>
                <a:effectLst/>
                <a:latin typeface="+mn-lt"/>
                <a:ea typeface="+mn-ea"/>
                <a:cs typeface="+mn-cs"/>
                <a:hlinkClick r:id="rId39" tooltip="Editace části Selhání GIT"/>
              </a:rPr>
              <a:t>editovat zdroj</a:t>
            </a:r>
            <a:r>
              <a:rPr lang="cs-CZ" sz="1200" b="0" i="0" kern="1200" dirty="0" smtClean="0">
                <a:solidFill>
                  <a:schemeClr val="tx1"/>
                </a:solidFill>
                <a:effectLst/>
                <a:latin typeface="+mn-lt"/>
                <a:ea typeface="+mn-ea"/>
                <a:cs typeface="+mn-cs"/>
              </a:rPr>
              <a:t>]</a:t>
            </a:r>
          </a:p>
          <a:p>
            <a:pPr rtl="0"/>
            <a:r>
              <a:rPr lang="cs-CZ" sz="1200" b="0" i="0" kern="1200" dirty="0" smtClean="0">
                <a:solidFill>
                  <a:schemeClr val="tx1"/>
                </a:solidFill>
                <a:effectLst/>
                <a:latin typeface="+mn-lt"/>
                <a:ea typeface="+mn-ea"/>
                <a:cs typeface="+mn-cs"/>
              </a:rPr>
              <a:t>Již v raných fázích vidíme </a:t>
            </a:r>
            <a:r>
              <a:rPr lang="cs-CZ" sz="1200" b="0" i="0" kern="1200" dirty="0" err="1" smtClean="0">
                <a:solidFill>
                  <a:schemeClr val="tx1"/>
                </a:solidFill>
                <a:effectLst/>
                <a:latin typeface="+mn-lt"/>
                <a:ea typeface="+mn-ea"/>
                <a:cs typeface="+mn-cs"/>
              </a:rPr>
              <a:t>hypoperfuzi</a:t>
            </a:r>
            <a:r>
              <a:rPr lang="cs-CZ" sz="1200" b="0" i="0" kern="1200" dirty="0" smtClean="0">
                <a:solidFill>
                  <a:schemeClr val="tx1"/>
                </a:solidFill>
                <a:effectLst/>
                <a:latin typeface="+mn-lt"/>
                <a:ea typeface="+mn-ea"/>
                <a:cs typeface="+mn-cs"/>
              </a:rPr>
              <a:t> </a:t>
            </a:r>
            <a:r>
              <a:rPr lang="cs-CZ" sz="1200" b="0" i="0" kern="1200" dirty="0" err="1" smtClean="0">
                <a:solidFill>
                  <a:schemeClr val="tx1"/>
                </a:solidFill>
                <a:effectLst/>
                <a:latin typeface="+mn-lt"/>
                <a:ea typeface="+mn-ea"/>
                <a:cs typeface="+mn-cs"/>
              </a:rPr>
              <a:t>splanchniku</a:t>
            </a:r>
            <a:r>
              <a:rPr lang="cs-CZ" sz="1200" b="0" i="0" kern="1200" dirty="0" smtClean="0">
                <a:solidFill>
                  <a:schemeClr val="tx1"/>
                </a:solidFill>
                <a:effectLst/>
                <a:latin typeface="+mn-lt"/>
                <a:ea typeface="+mn-ea"/>
                <a:cs typeface="+mn-cs"/>
              </a:rPr>
              <a:t> – porucha pasáže až paralytický </a:t>
            </a:r>
            <a:r>
              <a:rPr lang="cs-CZ" sz="1200" b="0" i="0" u="none" strike="noStrike" kern="1200" dirty="0" smtClean="0">
                <a:solidFill>
                  <a:schemeClr val="tx1"/>
                </a:solidFill>
                <a:effectLst/>
                <a:latin typeface="+mn-lt"/>
                <a:ea typeface="+mn-ea"/>
                <a:cs typeface="+mn-cs"/>
                <a:hlinkClick r:id="rId40" tooltip="Diferenciální diagnostika ileózních stavů"/>
              </a:rPr>
              <a:t>ileus</a:t>
            </a:r>
            <a:r>
              <a:rPr lang="cs-CZ" sz="1200" b="0" i="0" kern="1200" dirty="0" smtClean="0">
                <a:solidFill>
                  <a:schemeClr val="tx1"/>
                </a:solidFill>
                <a:effectLst/>
                <a:latin typeface="+mn-lt"/>
                <a:ea typeface="+mn-ea"/>
                <a:cs typeface="+mn-cs"/>
              </a:rPr>
              <a:t>. Postižení sliznice → ztráta ochranné funkce → resorpce toxinů, vředy. Po ATB je často </a:t>
            </a:r>
            <a:r>
              <a:rPr lang="cs-CZ" sz="1200" b="0" i="0" kern="1200" dirty="0" err="1" smtClean="0">
                <a:solidFill>
                  <a:schemeClr val="tx1"/>
                </a:solidFill>
                <a:effectLst/>
                <a:latin typeface="+mn-lt"/>
                <a:ea typeface="+mn-ea"/>
                <a:cs typeface="+mn-cs"/>
              </a:rPr>
              <a:t>dysmikrobie</a:t>
            </a:r>
            <a:r>
              <a:rPr lang="cs-CZ" sz="1200" b="0" i="0" kern="1200" dirty="0" smtClean="0">
                <a:solidFill>
                  <a:schemeClr val="tx1"/>
                </a:solidFill>
                <a:effectLst/>
                <a:latin typeface="+mn-lt"/>
                <a:ea typeface="+mn-ea"/>
                <a:cs typeface="+mn-cs"/>
              </a:rPr>
              <a:t>.</a:t>
            </a:r>
          </a:p>
          <a:p>
            <a:pPr rtl="0"/>
            <a:r>
              <a:rPr lang="cs-CZ" sz="1200" b="0" i="0" kern="1200" dirty="0" smtClean="0">
                <a:solidFill>
                  <a:schemeClr val="tx1"/>
                </a:solidFill>
                <a:effectLst/>
                <a:latin typeface="+mn-lt"/>
                <a:ea typeface="+mn-ea"/>
                <a:cs typeface="+mn-cs"/>
              </a:rPr>
              <a:t>Postižení CNS[</a:t>
            </a:r>
            <a:r>
              <a:rPr lang="cs-CZ" sz="1200" b="0" i="0" u="none" strike="noStrike" kern="1200" dirty="0" smtClean="0">
                <a:solidFill>
                  <a:schemeClr val="tx1"/>
                </a:solidFill>
                <a:effectLst/>
                <a:latin typeface="+mn-lt"/>
                <a:ea typeface="+mn-ea"/>
                <a:cs typeface="+mn-cs"/>
                <a:hlinkClick r:id="rId41" tooltip="Editace části Postižení CNS"/>
              </a:rPr>
              <a:t>upravit</a:t>
            </a:r>
            <a:r>
              <a:rPr lang="cs-CZ" sz="1200" b="0" i="0" kern="1200" dirty="0" smtClean="0">
                <a:solidFill>
                  <a:schemeClr val="tx1"/>
                </a:solidFill>
                <a:effectLst/>
                <a:latin typeface="+mn-lt"/>
                <a:ea typeface="+mn-ea"/>
                <a:cs typeface="+mn-cs"/>
              </a:rPr>
              <a:t> | </a:t>
            </a:r>
            <a:r>
              <a:rPr lang="cs-CZ" sz="1200" b="0" i="0" u="none" strike="noStrike" kern="1200" dirty="0" smtClean="0">
                <a:solidFill>
                  <a:schemeClr val="tx1"/>
                </a:solidFill>
                <a:effectLst/>
                <a:latin typeface="+mn-lt"/>
                <a:ea typeface="+mn-ea"/>
                <a:cs typeface="+mn-cs"/>
                <a:hlinkClick r:id="rId42" tooltip="Editace části Postižení CNS"/>
              </a:rPr>
              <a:t>editovat zdroj</a:t>
            </a:r>
            <a:r>
              <a:rPr lang="cs-CZ" sz="1200" b="0" i="0" kern="1200" dirty="0" smtClean="0">
                <a:solidFill>
                  <a:schemeClr val="tx1"/>
                </a:solidFill>
                <a:effectLst/>
                <a:latin typeface="+mn-lt"/>
                <a:ea typeface="+mn-ea"/>
                <a:cs typeface="+mn-cs"/>
              </a:rPr>
              <a:t>]</a:t>
            </a:r>
          </a:p>
          <a:p>
            <a:pPr rtl="0"/>
            <a:r>
              <a:rPr lang="cs-CZ" sz="1200" b="0" i="0" kern="1200" dirty="0" smtClean="0">
                <a:solidFill>
                  <a:schemeClr val="tx1"/>
                </a:solidFill>
                <a:effectLst/>
                <a:latin typeface="+mn-lt"/>
                <a:ea typeface="+mn-ea"/>
                <a:cs typeface="+mn-cs"/>
              </a:rPr>
              <a:t>Neklid, zmatenost, </a:t>
            </a:r>
            <a:r>
              <a:rPr lang="cs-CZ" sz="1200" b="0" i="0" u="none" strike="noStrike" kern="1200" dirty="0" smtClean="0">
                <a:solidFill>
                  <a:schemeClr val="tx1"/>
                </a:solidFill>
                <a:effectLst/>
                <a:latin typeface="+mn-lt"/>
                <a:ea typeface="+mn-ea"/>
                <a:cs typeface="+mn-cs"/>
                <a:hlinkClick r:id="rId43" tooltip="Posouzení stavu vědomí"/>
              </a:rPr>
              <a:t>delirium</a:t>
            </a:r>
            <a:r>
              <a:rPr lang="cs-CZ" sz="1200" b="0" i="0" kern="1200" dirty="0" smtClean="0">
                <a:solidFill>
                  <a:schemeClr val="tx1"/>
                </a:solidFill>
                <a:effectLst/>
                <a:latin typeface="+mn-lt"/>
                <a:ea typeface="+mn-ea"/>
                <a:cs typeface="+mn-cs"/>
              </a:rPr>
              <a:t> či </a:t>
            </a:r>
            <a:r>
              <a:rPr lang="cs-CZ" sz="1200" b="0" i="0" u="none" strike="noStrike" kern="1200" dirty="0" smtClean="0">
                <a:solidFill>
                  <a:schemeClr val="tx1"/>
                </a:solidFill>
                <a:effectLst/>
                <a:latin typeface="+mn-lt"/>
                <a:ea typeface="+mn-ea"/>
                <a:cs typeface="+mn-cs"/>
                <a:hlinkClick r:id="rId43" tooltip="Posouzení stavu vědomí"/>
              </a:rPr>
              <a:t>amence</a:t>
            </a:r>
            <a:r>
              <a:rPr lang="cs-CZ" sz="1200" b="0" i="0" kern="1200" dirty="0" smtClean="0">
                <a:solidFill>
                  <a:schemeClr val="tx1"/>
                </a:solidFill>
                <a:effectLst/>
                <a:latin typeface="+mn-lt"/>
                <a:ea typeface="+mn-ea"/>
                <a:cs typeface="+mn-cs"/>
              </a:rPr>
              <a:t>. křeče, parestézie, </a:t>
            </a:r>
            <a:r>
              <a:rPr lang="cs-CZ" sz="1200" b="0" i="0" u="none" strike="noStrike" kern="1200" dirty="0" smtClean="0">
                <a:solidFill>
                  <a:schemeClr val="tx1"/>
                </a:solidFill>
                <a:effectLst/>
                <a:latin typeface="+mn-lt"/>
                <a:ea typeface="+mn-ea"/>
                <a:cs typeface="+mn-cs"/>
                <a:hlinkClick r:id="rId43" tooltip="Posouzení stavu vědomí"/>
              </a:rPr>
              <a:t>poruchy vědomí</a:t>
            </a:r>
            <a:r>
              <a:rPr lang="cs-CZ" sz="1200" b="0" i="0" kern="1200" dirty="0" smtClean="0">
                <a:solidFill>
                  <a:schemeClr val="tx1"/>
                </a:solidFill>
                <a:effectLst/>
                <a:latin typeface="+mn-lt"/>
                <a:ea typeface="+mn-ea"/>
                <a:cs typeface="+mn-cs"/>
              </a:rPr>
              <a:t>.</a:t>
            </a:r>
          </a:p>
          <a:p>
            <a:pPr rtl="0"/>
            <a:r>
              <a:rPr lang="cs-CZ" sz="1200" b="0" i="0" kern="1200" dirty="0" smtClean="0">
                <a:solidFill>
                  <a:schemeClr val="tx1"/>
                </a:solidFill>
                <a:effectLst/>
                <a:latin typeface="+mn-lt"/>
                <a:ea typeface="+mn-ea"/>
                <a:cs typeface="+mn-cs"/>
              </a:rPr>
              <a:t>Vždy je třeba odlišit možnou neuroinfekci.</a:t>
            </a:r>
          </a:p>
          <a:p>
            <a:endParaRPr lang="en-GB" dirty="0"/>
          </a:p>
        </p:txBody>
      </p:sp>
      <p:sp>
        <p:nvSpPr>
          <p:cNvPr id="4" name="Zástupný symbol pro číslo snímku 3"/>
          <p:cNvSpPr>
            <a:spLocks noGrp="1"/>
          </p:cNvSpPr>
          <p:nvPr>
            <p:ph type="sldNum" sz="quarter" idx="10"/>
          </p:nvPr>
        </p:nvSpPr>
        <p:spPr/>
        <p:txBody>
          <a:bodyPr/>
          <a:lstStyle/>
          <a:p>
            <a:fld id="{85A17639-A365-4A5A-A31C-FD5185A9B2B1}" type="slidenum">
              <a:rPr lang="en-GB" smtClean="0"/>
              <a:t>27</a:t>
            </a:fld>
            <a:endParaRPr lang="en-GB"/>
          </a:p>
        </p:txBody>
      </p:sp>
    </p:spTree>
    <p:extLst>
      <p:ext uri="{BB962C8B-B14F-4D97-AF65-F5344CB8AC3E}">
        <p14:creationId xmlns:p14="http://schemas.microsoft.com/office/powerpoint/2010/main" val="10968720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kern="1200" dirty="0" err="1" smtClean="0">
                <a:solidFill>
                  <a:schemeClr val="tx1"/>
                </a:solidFill>
                <a:effectLst/>
                <a:latin typeface="+mn-lt"/>
                <a:ea typeface="+mn-ea"/>
                <a:cs typeface="+mn-cs"/>
              </a:rPr>
              <a:t>Diseminovaná</a:t>
            </a:r>
            <a:r>
              <a:rPr lang="en-GB" sz="1200" b="1" i="0" kern="1200" dirty="0" smtClean="0">
                <a:solidFill>
                  <a:schemeClr val="tx1"/>
                </a:solidFill>
                <a:effectLst/>
                <a:latin typeface="+mn-lt"/>
                <a:ea typeface="+mn-ea"/>
                <a:cs typeface="+mn-cs"/>
              </a:rPr>
              <a:t> </a:t>
            </a:r>
            <a:r>
              <a:rPr lang="en-GB" sz="1200" b="1" i="0" kern="1200" dirty="0" err="1" smtClean="0">
                <a:solidFill>
                  <a:schemeClr val="tx1"/>
                </a:solidFill>
                <a:effectLst/>
                <a:latin typeface="+mn-lt"/>
                <a:ea typeface="+mn-ea"/>
                <a:cs typeface="+mn-cs"/>
              </a:rPr>
              <a:t>intravaskulární</a:t>
            </a:r>
            <a:r>
              <a:rPr lang="en-GB" sz="1200" b="1" i="0" kern="1200" dirty="0" smtClean="0">
                <a:solidFill>
                  <a:schemeClr val="tx1"/>
                </a:solidFill>
                <a:effectLst/>
                <a:latin typeface="+mn-lt"/>
                <a:ea typeface="+mn-ea"/>
                <a:cs typeface="+mn-cs"/>
              </a:rPr>
              <a:t> </a:t>
            </a:r>
            <a:r>
              <a:rPr lang="en-GB" sz="1200" b="1" i="0" kern="1200" dirty="0" err="1" smtClean="0">
                <a:solidFill>
                  <a:schemeClr val="tx1"/>
                </a:solidFill>
                <a:effectLst/>
                <a:latin typeface="+mn-lt"/>
                <a:ea typeface="+mn-ea"/>
                <a:cs typeface="+mn-cs"/>
              </a:rPr>
              <a:t>koagulace</a:t>
            </a:r>
            <a:r>
              <a:rPr lang="en-GB" sz="1200" b="0" i="0" kern="1200" dirty="0" smtClean="0">
                <a:solidFill>
                  <a:schemeClr val="tx1"/>
                </a:solidFill>
                <a:effectLst/>
                <a:latin typeface="+mn-lt"/>
                <a:ea typeface="+mn-ea"/>
                <a:cs typeface="+mn-cs"/>
              </a:rPr>
              <a:t> je </a:t>
            </a:r>
            <a:r>
              <a:rPr lang="en-GB" sz="1200" b="0" i="0" u="none" strike="noStrike" kern="1200" dirty="0" err="1" smtClean="0">
                <a:solidFill>
                  <a:schemeClr val="tx1"/>
                </a:solidFill>
                <a:effectLst/>
                <a:latin typeface="+mn-lt"/>
                <a:ea typeface="+mn-ea"/>
                <a:cs typeface="+mn-cs"/>
                <a:hlinkClick r:id="rId3" tooltip="Koagulopatie"/>
              </a:rPr>
              <a:t>koagulopatie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která</a:t>
            </a:r>
            <a:r>
              <a:rPr lang="en-GB" sz="1200" b="0" i="0" kern="1200" dirty="0" smtClean="0">
                <a:solidFill>
                  <a:schemeClr val="tx1"/>
                </a:solidFill>
                <a:effectLst/>
                <a:latin typeface="+mn-lt"/>
                <a:ea typeface="+mn-ea"/>
                <a:cs typeface="+mn-cs"/>
              </a:rPr>
              <a:t> v </a:t>
            </a:r>
            <a:r>
              <a:rPr lang="en-GB" sz="1200" b="0" i="0" kern="1200" dirty="0" err="1" smtClean="0">
                <a:solidFill>
                  <a:schemeClr val="tx1"/>
                </a:solidFill>
                <a:effectLst/>
                <a:latin typeface="+mn-lt"/>
                <a:ea typeface="+mn-ea"/>
                <a:cs typeface="+mn-cs"/>
              </a:rPr>
              <a:t>porodnictví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patří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po</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trombembolických</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komplikacích</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mezi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nejčastější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příčiny</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mateřských</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úmrtí</a:t>
            </a:r>
            <a:r>
              <a:rPr lang="en-GB" sz="1200" b="0" i="0" kern="1200" dirty="0" smtClean="0">
                <a:solidFill>
                  <a:schemeClr val="tx1"/>
                </a:solidFill>
                <a:effectLst/>
                <a:latin typeface="+mn-lt"/>
                <a:ea typeface="+mn-ea"/>
                <a:cs typeface="+mn-cs"/>
              </a:rPr>
              <a:t>. DIC je </a:t>
            </a:r>
            <a:r>
              <a:rPr lang="en-GB" sz="1200" b="0" i="0" kern="1200" dirty="0" err="1" smtClean="0">
                <a:solidFill>
                  <a:schemeClr val="tx1"/>
                </a:solidFill>
                <a:effectLst/>
                <a:latin typeface="+mn-lt"/>
                <a:ea typeface="+mn-ea"/>
                <a:cs typeface="+mn-cs"/>
              </a:rPr>
              <a:t>jeden</a:t>
            </a:r>
            <a:r>
              <a:rPr lang="en-GB" sz="1200" b="0" i="0" kern="1200" dirty="0" smtClean="0">
                <a:solidFill>
                  <a:schemeClr val="tx1"/>
                </a:solidFill>
                <a:effectLst/>
                <a:latin typeface="+mn-lt"/>
                <a:ea typeface="+mn-ea"/>
                <a:cs typeface="+mn-cs"/>
              </a:rPr>
              <a:t> z </a:t>
            </a:r>
            <a:r>
              <a:rPr lang="en-GB" sz="1200" b="0" i="0" kern="1200" dirty="0" err="1" smtClean="0">
                <a:solidFill>
                  <a:schemeClr val="tx1"/>
                </a:solidFill>
                <a:effectLst/>
                <a:latin typeface="+mn-lt"/>
                <a:ea typeface="+mn-ea"/>
                <a:cs typeface="+mn-cs"/>
              </a:rPr>
              <a:t>nejzávažnějších</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syndromů</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jimiž</a:t>
            </a:r>
            <a:r>
              <a:rPr lang="en-GB" sz="1200" b="0" i="0" kern="1200" dirty="0" smtClean="0">
                <a:solidFill>
                  <a:schemeClr val="tx1"/>
                </a:solidFill>
                <a:effectLst/>
                <a:latin typeface="+mn-lt"/>
                <a:ea typeface="+mn-ea"/>
                <a:cs typeface="+mn-cs"/>
              </a:rPr>
              <a:t> se </a:t>
            </a:r>
            <a:r>
              <a:rPr lang="en-GB" sz="1200" b="0" i="0" kern="1200" dirty="0" err="1" smtClean="0">
                <a:solidFill>
                  <a:schemeClr val="tx1"/>
                </a:solidFill>
                <a:effectLst/>
                <a:latin typeface="+mn-lt"/>
                <a:ea typeface="+mn-ea"/>
                <a:cs typeface="+mn-cs"/>
              </a:rPr>
              <a:t>koagulopatie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manifestuje</a:t>
            </a:r>
            <a:r>
              <a:rPr lang="en-GB" sz="1200" b="0" i="0" kern="1200" dirty="0" smtClean="0">
                <a:solidFill>
                  <a:schemeClr val="tx1"/>
                </a:solidFill>
                <a:effectLst/>
                <a:latin typeface="+mn-lt"/>
                <a:ea typeface="+mn-ea"/>
                <a:cs typeface="+mn-cs"/>
              </a:rPr>
              <a:t>.</a:t>
            </a:r>
          </a:p>
          <a:p>
            <a:pPr rtl="0"/>
            <a:r>
              <a:rPr lang="en-GB" sz="1200" b="1" i="0" kern="1200" dirty="0" err="1" smtClean="0">
                <a:solidFill>
                  <a:schemeClr val="tx1"/>
                </a:solidFill>
                <a:effectLst/>
                <a:latin typeface="+mn-lt"/>
                <a:ea typeface="+mn-ea"/>
                <a:cs typeface="+mn-cs"/>
              </a:rPr>
              <a:t>Obsah</a:t>
            </a:r>
            <a:endParaRPr lang="en-GB" sz="1200" b="1" i="0" kern="1200" dirty="0" smtClean="0">
              <a:solidFill>
                <a:schemeClr val="tx1"/>
              </a:solidFill>
              <a:effectLst/>
              <a:latin typeface="+mn-lt"/>
              <a:ea typeface="+mn-ea"/>
              <a:cs typeface="+mn-cs"/>
            </a:endParaRPr>
          </a:p>
          <a:p>
            <a:r>
              <a:rPr lang="en-GB" sz="1200" b="0" i="0" u="none" strike="noStrike" kern="1200" dirty="0" smtClean="0">
                <a:solidFill>
                  <a:schemeClr val="tx1"/>
                </a:solidFill>
                <a:effectLst/>
                <a:latin typeface="+mn-lt"/>
                <a:ea typeface="+mn-ea"/>
                <a:cs typeface="+mn-cs"/>
                <a:hlinkClick r:id="rId4"/>
              </a:rPr>
              <a:t>1Patogeneze</a:t>
            </a:r>
            <a:endParaRPr lang="en-GB" sz="1200" b="0" i="0" kern="1200" dirty="0" smtClean="0">
              <a:solidFill>
                <a:schemeClr val="tx1"/>
              </a:solidFill>
              <a:effectLst/>
              <a:latin typeface="+mn-lt"/>
              <a:ea typeface="+mn-ea"/>
              <a:cs typeface="+mn-cs"/>
            </a:endParaRPr>
          </a:p>
          <a:p>
            <a:r>
              <a:rPr lang="en-GB" sz="1200" b="0" i="0" u="none" strike="noStrike" kern="1200" dirty="0" smtClean="0">
                <a:solidFill>
                  <a:schemeClr val="tx1"/>
                </a:solidFill>
                <a:effectLst/>
                <a:latin typeface="+mn-lt"/>
                <a:ea typeface="+mn-ea"/>
                <a:cs typeface="+mn-cs"/>
                <a:hlinkClick r:id="rId5"/>
              </a:rPr>
              <a:t>2Klasifikace DIC v </a:t>
            </a:r>
            <a:r>
              <a:rPr lang="en-GB" sz="1200" b="0" i="0" u="none" strike="noStrike" kern="1200" dirty="0" err="1" smtClean="0">
                <a:solidFill>
                  <a:schemeClr val="tx1"/>
                </a:solidFill>
                <a:effectLst/>
                <a:latin typeface="+mn-lt"/>
                <a:ea typeface="+mn-ea"/>
                <a:cs typeface="+mn-cs"/>
                <a:hlinkClick r:id="rId5"/>
              </a:rPr>
              <a:t>porodnictví</a:t>
            </a:r>
            <a:endParaRPr lang="en-GB" sz="1200" b="0" i="0" kern="1200" dirty="0" smtClean="0">
              <a:solidFill>
                <a:schemeClr val="tx1"/>
              </a:solidFill>
              <a:effectLst/>
              <a:latin typeface="+mn-lt"/>
              <a:ea typeface="+mn-ea"/>
              <a:cs typeface="+mn-cs"/>
            </a:endParaRPr>
          </a:p>
          <a:p>
            <a:r>
              <a:rPr lang="en-GB" sz="1200" b="0" i="0" u="none" strike="noStrike" kern="1200" dirty="0" smtClean="0">
                <a:solidFill>
                  <a:schemeClr val="tx1"/>
                </a:solidFill>
                <a:effectLst/>
                <a:latin typeface="+mn-lt"/>
                <a:ea typeface="+mn-ea"/>
                <a:cs typeface="+mn-cs"/>
                <a:hlinkClick r:id="rId6"/>
              </a:rPr>
              <a:t>3Rizikové </a:t>
            </a:r>
            <a:r>
              <a:rPr lang="en-GB" sz="1200" b="0" i="0" u="none" strike="noStrike" kern="1200" dirty="0" err="1" smtClean="0">
                <a:solidFill>
                  <a:schemeClr val="tx1"/>
                </a:solidFill>
                <a:effectLst/>
                <a:latin typeface="+mn-lt"/>
                <a:ea typeface="+mn-ea"/>
                <a:cs typeface="+mn-cs"/>
                <a:hlinkClick r:id="rId6"/>
              </a:rPr>
              <a:t>faktory</a:t>
            </a:r>
            <a:endParaRPr lang="en-GB" sz="1200" b="0" i="0" kern="1200" dirty="0" smtClean="0">
              <a:solidFill>
                <a:schemeClr val="tx1"/>
              </a:solidFill>
              <a:effectLst/>
              <a:latin typeface="+mn-lt"/>
              <a:ea typeface="+mn-ea"/>
              <a:cs typeface="+mn-cs"/>
            </a:endParaRPr>
          </a:p>
          <a:p>
            <a:r>
              <a:rPr lang="en-GB" sz="1200" b="0" i="0" u="none" strike="noStrike" kern="1200" dirty="0" smtClean="0">
                <a:solidFill>
                  <a:schemeClr val="tx1"/>
                </a:solidFill>
                <a:effectLst/>
                <a:latin typeface="+mn-lt"/>
                <a:ea typeface="+mn-ea"/>
                <a:cs typeface="+mn-cs"/>
                <a:hlinkClick r:id="rId7"/>
              </a:rPr>
              <a:t>4Diagnostika</a:t>
            </a:r>
            <a:endParaRPr lang="en-GB" sz="1200" b="0" i="0" kern="1200" dirty="0" smtClean="0">
              <a:solidFill>
                <a:schemeClr val="tx1"/>
              </a:solidFill>
              <a:effectLst/>
              <a:latin typeface="+mn-lt"/>
              <a:ea typeface="+mn-ea"/>
              <a:cs typeface="+mn-cs"/>
            </a:endParaRPr>
          </a:p>
          <a:p>
            <a:r>
              <a:rPr lang="en-GB" sz="1200" b="0" i="0" u="none" strike="noStrike" kern="1200" dirty="0" smtClean="0">
                <a:solidFill>
                  <a:schemeClr val="tx1"/>
                </a:solidFill>
                <a:effectLst/>
                <a:latin typeface="+mn-lt"/>
                <a:ea typeface="+mn-ea"/>
                <a:cs typeface="+mn-cs"/>
                <a:hlinkClick r:id="rId8"/>
              </a:rPr>
              <a:t>5Prevence</a:t>
            </a:r>
            <a:endParaRPr lang="en-GB" sz="1200" b="0" i="0" kern="1200" dirty="0" smtClean="0">
              <a:solidFill>
                <a:schemeClr val="tx1"/>
              </a:solidFill>
              <a:effectLst/>
              <a:latin typeface="+mn-lt"/>
              <a:ea typeface="+mn-ea"/>
              <a:cs typeface="+mn-cs"/>
            </a:endParaRPr>
          </a:p>
          <a:p>
            <a:r>
              <a:rPr lang="en-GB" sz="1200" b="0" i="0" u="none" strike="noStrike" kern="1200" dirty="0" smtClean="0">
                <a:solidFill>
                  <a:schemeClr val="tx1"/>
                </a:solidFill>
                <a:effectLst/>
                <a:latin typeface="+mn-lt"/>
                <a:ea typeface="+mn-ea"/>
                <a:cs typeface="+mn-cs"/>
                <a:hlinkClick r:id="rId9"/>
              </a:rPr>
              <a:t>6Léčba</a:t>
            </a:r>
            <a:endParaRPr lang="en-GB" sz="1200" b="0" i="0" kern="1200" dirty="0" smtClean="0">
              <a:solidFill>
                <a:schemeClr val="tx1"/>
              </a:solidFill>
              <a:effectLst/>
              <a:latin typeface="+mn-lt"/>
              <a:ea typeface="+mn-ea"/>
              <a:cs typeface="+mn-cs"/>
            </a:endParaRPr>
          </a:p>
          <a:p>
            <a:r>
              <a:rPr lang="en-GB" sz="1200" b="0" i="0" u="none" strike="noStrike" kern="1200" dirty="0" smtClean="0">
                <a:solidFill>
                  <a:schemeClr val="tx1"/>
                </a:solidFill>
                <a:effectLst/>
                <a:latin typeface="+mn-lt"/>
                <a:ea typeface="+mn-ea"/>
                <a:cs typeface="+mn-cs"/>
                <a:hlinkClick r:id="rId10"/>
              </a:rPr>
              <a:t>7Odkazy</a:t>
            </a:r>
            <a:endParaRPr lang="en-GB" sz="1200" b="0" i="0" kern="1200" dirty="0" smtClean="0">
              <a:solidFill>
                <a:schemeClr val="tx1"/>
              </a:solidFill>
              <a:effectLst/>
              <a:latin typeface="+mn-lt"/>
              <a:ea typeface="+mn-ea"/>
              <a:cs typeface="+mn-cs"/>
            </a:endParaRPr>
          </a:p>
          <a:p>
            <a:pPr lvl="1"/>
            <a:r>
              <a:rPr lang="en-GB" sz="1200" b="0" i="0" u="none" strike="noStrike" kern="1200" dirty="0" smtClean="0">
                <a:solidFill>
                  <a:schemeClr val="tx1"/>
                </a:solidFill>
                <a:effectLst/>
                <a:latin typeface="+mn-lt"/>
                <a:ea typeface="+mn-ea"/>
                <a:cs typeface="+mn-cs"/>
                <a:hlinkClick r:id="rId11"/>
              </a:rPr>
              <a:t>7.1Související </a:t>
            </a:r>
            <a:r>
              <a:rPr lang="en-GB" sz="1200" b="0" i="0" u="none" strike="noStrike" kern="1200" dirty="0" err="1" smtClean="0">
                <a:solidFill>
                  <a:schemeClr val="tx1"/>
                </a:solidFill>
                <a:effectLst/>
                <a:latin typeface="+mn-lt"/>
                <a:ea typeface="+mn-ea"/>
                <a:cs typeface="+mn-cs"/>
                <a:hlinkClick r:id="rId11"/>
              </a:rPr>
              <a:t>články</a:t>
            </a:r>
            <a:endParaRPr lang="en-GB" sz="1200" b="0" i="0" kern="1200" dirty="0" smtClean="0">
              <a:solidFill>
                <a:schemeClr val="tx1"/>
              </a:solidFill>
              <a:effectLst/>
              <a:latin typeface="+mn-lt"/>
              <a:ea typeface="+mn-ea"/>
              <a:cs typeface="+mn-cs"/>
            </a:endParaRPr>
          </a:p>
          <a:p>
            <a:pPr lvl="1"/>
            <a:r>
              <a:rPr lang="en-GB" sz="1200" b="0" i="0" u="none" strike="noStrike" kern="1200" dirty="0" smtClean="0">
                <a:solidFill>
                  <a:schemeClr val="tx1"/>
                </a:solidFill>
                <a:effectLst/>
                <a:latin typeface="+mn-lt"/>
                <a:ea typeface="+mn-ea"/>
                <a:cs typeface="+mn-cs"/>
                <a:hlinkClick r:id="rId12"/>
              </a:rPr>
              <a:t>7.2Použitá </a:t>
            </a:r>
            <a:r>
              <a:rPr lang="en-GB" sz="1200" b="0" i="0" u="none" strike="noStrike" kern="1200" dirty="0" err="1" smtClean="0">
                <a:solidFill>
                  <a:schemeClr val="tx1"/>
                </a:solidFill>
                <a:effectLst/>
                <a:latin typeface="+mn-lt"/>
                <a:ea typeface="+mn-ea"/>
                <a:cs typeface="+mn-cs"/>
                <a:hlinkClick r:id="rId12"/>
              </a:rPr>
              <a:t>literatura</a:t>
            </a:r>
            <a:endParaRPr lang="en-GB" sz="1200" b="0" i="0" kern="1200" dirty="0" smtClean="0">
              <a:solidFill>
                <a:schemeClr val="tx1"/>
              </a:solidFill>
              <a:effectLst/>
              <a:latin typeface="+mn-lt"/>
              <a:ea typeface="+mn-ea"/>
              <a:cs typeface="+mn-cs"/>
            </a:endParaRPr>
          </a:p>
          <a:p>
            <a:r>
              <a:rPr lang="en-GB" sz="1200" b="0" i="0" kern="1200" dirty="0" err="1" smtClean="0">
                <a:solidFill>
                  <a:schemeClr val="tx1"/>
                </a:solidFill>
                <a:effectLst/>
                <a:latin typeface="+mn-lt"/>
                <a:ea typeface="+mn-ea"/>
                <a:cs typeface="+mn-cs"/>
              </a:rPr>
              <a:t>Patogenez</a:t>
            </a:r>
            <a:r>
              <a:rPr lang="cs-CZ" sz="1200" b="0" i="0" kern="1200" dirty="0" smtClean="0">
                <a:solidFill>
                  <a:schemeClr val="tx1"/>
                </a:solidFill>
                <a:effectLst/>
                <a:latin typeface="+mn-lt"/>
                <a:ea typeface="+mn-ea"/>
                <a:cs typeface="+mn-cs"/>
              </a:rPr>
              <a:t>e</a:t>
            </a:r>
            <a:endParaRPr lang="en-GB" sz="1200" b="0" i="0" kern="1200" dirty="0" smtClean="0">
              <a:solidFill>
                <a:schemeClr val="tx1"/>
              </a:solidFill>
              <a:effectLst/>
              <a:latin typeface="+mn-lt"/>
              <a:ea typeface="+mn-ea"/>
              <a:cs typeface="+mn-cs"/>
            </a:endParaRPr>
          </a:p>
          <a:p>
            <a:r>
              <a:rPr lang="en-GB" sz="1200" b="0" i="0" kern="1200" dirty="0" smtClean="0">
                <a:solidFill>
                  <a:schemeClr val="tx1"/>
                </a:solidFill>
                <a:effectLst/>
                <a:latin typeface="+mn-lt"/>
                <a:ea typeface="+mn-ea"/>
                <a:cs typeface="+mn-cs"/>
              </a:rPr>
              <a:t>V </a:t>
            </a:r>
            <a:r>
              <a:rPr lang="en-GB" sz="1200" b="0" i="0" kern="1200" dirty="0" err="1" smtClean="0">
                <a:solidFill>
                  <a:schemeClr val="tx1"/>
                </a:solidFill>
                <a:effectLst/>
                <a:latin typeface="+mn-lt"/>
                <a:ea typeface="+mn-ea"/>
                <a:cs typeface="+mn-cs"/>
              </a:rPr>
              <a:t>patogenezi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diseminované</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intravaskulární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koagulace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jsou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stěžejní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tři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momenty</a:t>
            </a:r>
            <a:r>
              <a:rPr lang="en-GB" sz="1200" b="0" i="0" kern="1200" dirty="0" smtClean="0">
                <a:solidFill>
                  <a:schemeClr val="tx1"/>
                </a:solidFill>
                <a:effectLst/>
                <a:latin typeface="+mn-lt"/>
                <a:ea typeface="+mn-ea"/>
                <a:cs typeface="+mn-cs"/>
              </a:rPr>
              <a:t>:</a:t>
            </a:r>
          </a:p>
          <a:p>
            <a:r>
              <a:rPr lang="en-GB" sz="1200" b="0" i="0" kern="1200" dirty="0" err="1" smtClean="0">
                <a:solidFill>
                  <a:schemeClr val="tx1"/>
                </a:solidFill>
                <a:effectLst/>
                <a:latin typeface="+mn-lt"/>
                <a:ea typeface="+mn-ea"/>
                <a:cs typeface="+mn-cs"/>
              </a:rPr>
              <a:t>rozvrat</a:t>
            </a:r>
            <a:r>
              <a:rPr lang="en-GB" sz="1200" b="0" i="0"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hlinkClick r:id="rId13" tooltip="Hemokoagulace versus antikoagulace"/>
              </a:rPr>
              <a:t>hemokoagulační</a:t>
            </a:r>
            <a:r>
              <a:rPr lang="en-GB" sz="1200" b="0" i="0" u="none" strike="noStrike" kern="1200" dirty="0" smtClean="0">
                <a:solidFill>
                  <a:schemeClr val="tx1"/>
                </a:solidFill>
                <a:effectLst/>
                <a:latin typeface="+mn-lt"/>
                <a:ea typeface="+mn-ea"/>
                <a:cs typeface="+mn-cs"/>
                <a:hlinkClick r:id="rId13" tooltip="Hemokoagulace versus antikoagulace"/>
              </a:rPr>
              <a:t> </a:t>
            </a:r>
            <a:r>
              <a:rPr lang="en-GB" sz="1200" b="0" i="0" u="none" strike="noStrike" kern="1200" dirty="0" err="1" smtClean="0">
                <a:solidFill>
                  <a:schemeClr val="tx1"/>
                </a:solidFill>
                <a:effectLst/>
                <a:latin typeface="+mn-lt"/>
                <a:ea typeface="+mn-ea"/>
                <a:cs typeface="+mn-cs"/>
                <a:hlinkClick r:id="rId13" tooltip="Hemokoagulace versus antikoagulace"/>
              </a:rPr>
              <a:t>rovnováhy</a:t>
            </a:r>
            <a:r>
              <a:rPr lang="en-GB" sz="1200" b="0" i="0" kern="1200" dirty="0" smtClean="0">
                <a:solidFill>
                  <a:schemeClr val="tx1"/>
                </a:solidFill>
                <a:effectLst/>
                <a:latin typeface="+mn-lt"/>
                <a:ea typeface="+mn-ea"/>
                <a:cs typeface="+mn-cs"/>
              </a:rPr>
              <a:t>;</a:t>
            </a:r>
          </a:p>
          <a:p>
            <a:r>
              <a:rPr lang="en-GB" sz="1200" b="0" i="0" kern="1200" dirty="0" err="1" smtClean="0">
                <a:solidFill>
                  <a:schemeClr val="tx1"/>
                </a:solidFill>
                <a:effectLst/>
                <a:latin typeface="+mn-lt"/>
                <a:ea typeface="+mn-ea"/>
                <a:cs typeface="+mn-cs"/>
              </a:rPr>
              <a:t>excesivní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trombinová</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aktivita</a:t>
            </a:r>
            <a:r>
              <a:rPr lang="en-GB" sz="1200" b="0" i="0" kern="1200" dirty="0" smtClean="0">
                <a:solidFill>
                  <a:schemeClr val="tx1"/>
                </a:solidFill>
                <a:effectLst/>
                <a:latin typeface="+mn-lt"/>
                <a:ea typeface="+mn-ea"/>
                <a:cs typeface="+mn-cs"/>
              </a:rPr>
              <a:t>;</a:t>
            </a:r>
          </a:p>
          <a:p>
            <a:r>
              <a:rPr lang="en-GB" sz="1200" b="0" i="0" kern="1200" dirty="0" err="1" smtClean="0">
                <a:solidFill>
                  <a:schemeClr val="tx1"/>
                </a:solidFill>
                <a:effectLst/>
                <a:latin typeface="+mn-lt"/>
                <a:ea typeface="+mn-ea"/>
                <a:cs typeface="+mn-cs"/>
              </a:rPr>
              <a:t>dysregulace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plasminové</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aktivity</a:t>
            </a:r>
            <a:r>
              <a:rPr lang="en-GB" sz="1200" b="0" i="0" kern="1200" dirty="0" smtClean="0">
                <a:solidFill>
                  <a:schemeClr val="tx1"/>
                </a:solidFill>
                <a:effectLst/>
                <a:latin typeface="+mn-lt"/>
                <a:ea typeface="+mn-ea"/>
                <a:cs typeface="+mn-cs"/>
              </a:rPr>
              <a:t>.</a:t>
            </a:r>
          </a:p>
          <a:p>
            <a:r>
              <a:rPr lang="en-GB" sz="1200" b="0" i="0" kern="1200" dirty="0" err="1" smtClean="0">
                <a:solidFill>
                  <a:schemeClr val="tx1"/>
                </a:solidFill>
                <a:effectLst/>
                <a:latin typeface="+mn-lt"/>
                <a:ea typeface="+mn-ea"/>
                <a:cs typeface="+mn-cs"/>
              </a:rPr>
              <a:t>Při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plně</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rozvinutém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stavu</a:t>
            </a:r>
            <a:r>
              <a:rPr lang="en-GB" sz="1200" b="0" i="0" kern="1200" dirty="0" smtClean="0">
                <a:solidFill>
                  <a:schemeClr val="tx1"/>
                </a:solidFill>
                <a:effectLst/>
                <a:latin typeface="+mn-lt"/>
                <a:ea typeface="+mn-ea"/>
                <a:cs typeface="+mn-cs"/>
              </a:rPr>
              <a:t> DIC </a:t>
            </a:r>
            <a:r>
              <a:rPr lang="en-GB" sz="1200" b="0" i="0" kern="1200" dirty="0" err="1" smtClean="0">
                <a:solidFill>
                  <a:schemeClr val="tx1"/>
                </a:solidFill>
                <a:effectLst/>
                <a:latin typeface="+mn-lt"/>
                <a:ea typeface="+mn-ea"/>
                <a:cs typeface="+mn-cs"/>
              </a:rPr>
              <a:t>dochází</a:t>
            </a:r>
            <a:r>
              <a:rPr lang="en-GB" sz="1200" b="0" i="0" kern="1200" dirty="0" smtClean="0">
                <a:solidFill>
                  <a:schemeClr val="tx1"/>
                </a:solidFill>
                <a:effectLst/>
                <a:latin typeface="+mn-lt"/>
                <a:ea typeface="+mn-ea"/>
                <a:cs typeface="+mn-cs"/>
              </a:rPr>
              <a:t> k </a:t>
            </a:r>
            <a:r>
              <a:rPr lang="en-GB" sz="1200" b="0" i="0" kern="1200" dirty="0" err="1" smtClean="0">
                <a:solidFill>
                  <a:schemeClr val="tx1"/>
                </a:solidFill>
                <a:effectLst/>
                <a:latin typeface="+mn-lt"/>
                <a:ea typeface="+mn-ea"/>
                <a:cs typeface="+mn-cs"/>
              </a:rPr>
              <a:t>nekontrolované</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aktivaci</a:t>
            </a:r>
            <a:r>
              <a:rPr lang="en-GB" sz="1200" b="0" i="0"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hlinkClick r:id="rId14" tooltip="Thrombin"/>
              </a:rPr>
              <a:t>trombinu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způsobené</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uvolněním</a:t>
            </a:r>
            <a:r>
              <a:rPr lang="en-GB" sz="1200" b="0" i="0"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hlinkClick r:id="rId15" tooltip="Tkáňový faktor (stránka neexistuje)"/>
              </a:rPr>
              <a:t>tkáňového</a:t>
            </a:r>
            <a:r>
              <a:rPr lang="en-GB" sz="1200" b="0" i="0" u="none" strike="noStrike" kern="1200" dirty="0" smtClean="0">
                <a:solidFill>
                  <a:schemeClr val="tx1"/>
                </a:solidFill>
                <a:effectLst/>
                <a:latin typeface="+mn-lt"/>
                <a:ea typeface="+mn-ea"/>
                <a:cs typeface="+mn-cs"/>
                <a:hlinkClick r:id="rId15" tooltip="Tkáňový faktor (stránka neexistuje)"/>
              </a:rPr>
              <a:t> </a:t>
            </a:r>
            <a:r>
              <a:rPr lang="en-GB" sz="1200" b="0" i="0" u="none" strike="noStrike" kern="1200" dirty="0" err="1" smtClean="0">
                <a:solidFill>
                  <a:schemeClr val="tx1"/>
                </a:solidFill>
                <a:effectLst/>
                <a:latin typeface="+mn-lt"/>
                <a:ea typeface="+mn-ea"/>
                <a:cs typeface="+mn-cs"/>
                <a:hlinkClick r:id="rId15" tooltip="Tkáňový faktor (stránka neexistuje)"/>
              </a:rPr>
              <a:t>faktoru</a:t>
            </a:r>
            <a:r>
              <a:rPr lang="en-GB" sz="1200" b="0" i="0" kern="1200" dirty="0" smtClean="0">
                <a:solidFill>
                  <a:schemeClr val="tx1"/>
                </a:solidFill>
                <a:effectLst/>
                <a:latin typeface="+mn-lt"/>
                <a:ea typeface="+mn-ea"/>
                <a:cs typeface="+mn-cs"/>
              </a:rPr>
              <a:t> do </a:t>
            </a:r>
            <a:r>
              <a:rPr lang="en-GB" sz="1200" b="0" i="0" kern="1200" dirty="0" err="1" smtClean="0">
                <a:solidFill>
                  <a:schemeClr val="tx1"/>
                </a:solidFill>
                <a:effectLst/>
                <a:latin typeface="+mn-lt"/>
                <a:ea typeface="+mn-ea"/>
                <a:cs typeface="+mn-cs"/>
              </a:rPr>
              <a:t>cirkulace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Tkáňový</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faktor</a:t>
            </a:r>
            <a:r>
              <a:rPr lang="en-GB" sz="1200" b="0" i="0" kern="1200" dirty="0" smtClean="0">
                <a:solidFill>
                  <a:schemeClr val="tx1"/>
                </a:solidFill>
                <a:effectLst/>
                <a:latin typeface="+mn-lt"/>
                <a:ea typeface="+mn-ea"/>
                <a:cs typeface="+mn-cs"/>
              </a:rPr>
              <a:t> se </a:t>
            </a:r>
            <a:r>
              <a:rPr lang="en-GB" sz="1200" b="0" i="0" kern="1200" dirty="0" err="1" smtClean="0">
                <a:solidFill>
                  <a:schemeClr val="tx1"/>
                </a:solidFill>
                <a:effectLst/>
                <a:latin typeface="+mn-lt"/>
                <a:ea typeface="+mn-ea"/>
                <a:cs typeface="+mn-cs"/>
              </a:rPr>
              <a:t>uvolňuje</a:t>
            </a:r>
            <a:r>
              <a:rPr lang="en-GB" sz="1200" b="0" i="0" kern="1200" dirty="0" smtClean="0">
                <a:solidFill>
                  <a:schemeClr val="tx1"/>
                </a:solidFill>
                <a:effectLst/>
                <a:latin typeface="+mn-lt"/>
                <a:ea typeface="+mn-ea"/>
                <a:cs typeface="+mn-cs"/>
              </a:rPr>
              <a:t> z </a:t>
            </a:r>
            <a:r>
              <a:rPr lang="en-GB" sz="1200" b="0" i="0" kern="1200" dirty="0" err="1" smtClean="0">
                <a:solidFill>
                  <a:schemeClr val="tx1"/>
                </a:solidFill>
                <a:effectLst/>
                <a:latin typeface="+mn-lt"/>
                <a:ea typeface="+mn-ea"/>
                <a:cs typeface="+mn-cs"/>
              </a:rPr>
              <a:t>traumatizovaných</a:t>
            </a:r>
            <a:r>
              <a:rPr lang="en-GB" sz="1200" b="0" i="0" kern="1200" dirty="0" smtClean="0">
                <a:solidFill>
                  <a:schemeClr val="tx1"/>
                </a:solidFill>
                <a:effectLst/>
                <a:latin typeface="+mn-lt"/>
                <a:ea typeface="+mn-ea"/>
                <a:cs typeface="+mn-cs"/>
              </a:rPr>
              <a:t>, ale </a:t>
            </a:r>
            <a:r>
              <a:rPr lang="en-GB" sz="1200" b="0" i="0" kern="1200" dirty="0" err="1" smtClean="0">
                <a:solidFill>
                  <a:schemeClr val="tx1"/>
                </a:solidFill>
                <a:effectLst/>
                <a:latin typeface="+mn-lt"/>
                <a:ea typeface="+mn-ea"/>
                <a:cs typeface="+mn-cs"/>
              </a:rPr>
              <a:t>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netraumatizovaných</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tkání</a:t>
            </a:r>
            <a:r>
              <a:rPr lang="en-GB" sz="1200" b="0" i="0" kern="1200" dirty="0" smtClean="0">
                <a:solidFill>
                  <a:schemeClr val="tx1"/>
                </a:solidFill>
                <a:effectLst/>
                <a:latin typeface="+mn-lt"/>
                <a:ea typeface="+mn-ea"/>
                <a:cs typeface="+mn-cs"/>
              </a:rPr>
              <a:t>. V </a:t>
            </a:r>
            <a:r>
              <a:rPr lang="en-GB" sz="1200" b="0" i="0" kern="1200" dirty="0" err="1" smtClean="0">
                <a:solidFill>
                  <a:schemeClr val="tx1"/>
                </a:solidFill>
                <a:effectLst/>
                <a:latin typeface="+mn-lt"/>
                <a:ea typeface="+mn-ea"/>
                <a:cs typeface="+mn-cs"/>
              </a:rPr>
              <a:t>traumatizovaných</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tkáních</a:t>
            </a:r>
            <a:r>
              <a:rPr lang="en-GB" sz="1200" b="0" i="0" kern="1200" dirty="0" smtClean="0">
                <a:solidFill>
                  <a:schemeClr val="tx1"/>
                </a:solidFill>
                <a:effectLst/>
                <a:latin typeface="+mn-lt"/>
                <a:ea typeface="+mn-ea"/>
                <a:cs typeface="+mn-cs"/>
              </a:rPr>
              <a:t> se </a:t>
            </a:r>
            <a:r>
              <a:rPr lang="en-GB" sz="1200" b="0" i="0" kern="1200" dirty="0" err="1" smtClean="0">
                <a:solidFill>
                  <a:schemeClr val="tx1"/>
                </a:solidFill>
                <a:effectLst/>
                <a:latin typeface="+mn-lt"/>
                <a:ea typeface="+mn-ea"/>
                <a:cs typeface="+mn-cs"/>
              </a:rPr>
              <a:t>uvolňuje</a:t>
            </a:r>
            <a:r>
              <a:rPr lang="en-GB" sz="1200" b="0" i="0" kern="1200" dirty="0" smtClean="0">
                <a:solidFill>
                  <a:schemeClr val="tx1"/>
                </a:solidFill>
                <a:effectLst/>
                <a:latin typeface="+mn-lt"/>
                <a:ea typeface="+mn-ea"/>
                <a:cs typeface="+mn-cs"/>
              </a:rPr>
              <a:t> z </a:t>
            </a:r>
            <a:r>
              <a:rPr lang="en-GB" sz="1200" b="0" i="0" kern="1200" dirty="0" err="1" smtClean="0">
                <a:solidFill>
                  <a:schemeClr val="tx1"/>
                </a:solidFill>
                <a:effectLst/>
                <a:latin typeface="+mn-lt"/>
                <a:ea typeface="+mn-ea"/>
                <a:cs typeface="+mn-cs"/>
              </a:rPr>
              <a:t>hematomů</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obnažené</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tkáně</a:t>
            </a:r>
            <a:r>
              <a:rPr lang="en-GB" sz="1200" b="0" i="0" kern="1200" dirty="0" smtClean="0">
                <a:solidFill>
                  <a:schemeClr val="tx1"/>
                </a:solidFill>
                <a:effectLst/>
                <a:latin typeface="+mn-lt"/>
                <a:ea typeface="+mn-ea"/>
                <a:cs typeface="+mn-cs"/>
              </a:rPr>
              <a:t>, z </a:t>
            </a:r>
            <a:r>
              <a:rPr lang="en-GB" sz="1200" b="0" i="0" kern="1200" dirty="0" err="1" smtClean="0">
                <a:solidFill>
                  <a:schemeClr val="tx1"/>
                </a:solidFill>
                <a:effectLst/>
                <a:latin typeface="+mn-lt"/>
                <a:ea typeface="+mn-ea"/>
                <a:cs typeface="+mn-cs"/>
              </a:rPr>
              <a:t>endotelu</a:t>
            </a:r>
            <a:r>
              <a:rPr lang="en-GB" sz="1200" b="0" i="0" kern="1200" dirty="0" smtClean="0">
                <a:solidFill>
                  <a:schemeClr val="tx1"/>
                </a:solidFill>
                <a:effectLst/>
                <a:latin typeface="+mn-lt"/>
                <a:ea typeface="+mn-ea"/>
                <a:cs typeface="+mn-cs"/>
              </a:rPr>
              <a:t> a </a:t>
            </a:r>
            <a:r>
              <a:rPr lang="en-GB" sz="1200" b="0" i="0" kern="1200" dirty="0" err="1" smtClean="0">
                <a:solidFill>
                  <a:schemeClr val="tx1"/>
                </a:solidFill>
                <a:effectLst/>
                <a:latin typeface="+mn-lt"/>
                <a:ea typeface="+mn-ea"/>
                <a:cs typeface="+mn-cs"/>
              </a:rPr>
              <a:t>leukocytů</a:t>
            </a:r>
            <a:r>
              <a:rPr lang="en-GB" sz="1200" b="0" i="0" kern="1200" dirty="0" smtClean="0">
                <a:solidFill>
                  <a:schemeClr val="tx1"/>
                </a:solidFill>
                <a:effectLst/>
                <a:latin typeface="+mn-lt"/>
                <a:ea typeface="+mn-ea"/>
                <a:cs typeface="+mn-cs"/>
              </a:rPr>
              <a:t>. V </a:t>
            </a:r>
            <a:r>
              <a:rPr lang="en-GB" sz="1200" b="0" i="0" kern="1200" dirty="0" err="1" smtClean="0">
                <a:solidFill>
                  <a:schemeClr val="tx1"/>
                </a:solidFill>
                <a:effectLst/>
                <a:latin typeface="+mn-lt"/>
                <a:ea typeface="+mn-ea"/>
                <a:cs typeface="+mn-cs"/>
              </a:rPr>
              <a:t>netraumatizovaných</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tkáních</a:t>
            </a:r>
            <a:r>
              <a:rPr lang="en-GB" sz="1200" b="0" i="0" kern="1200" dirty="0" smtClean="0">
                <a:solidFill>
                  <a:schemeClr val="tx1"/>
                </a:solidFill>
                <a:effectLst/>
                <a:latin typeface="+mn-lt"/>
                <a:ea typeface="+mn-ea"/>
                <a:cs typeface="+mn-cs"/>
              </a:rPr>
              <a:t> je </a:t>
            </a:r>
            <a:r>
              <a:rPr lang="en-GB" sz="1200" b="0" i="0" kern="1200" dirty="0" err="1" smtClean="0">
                <a:solidFill>
                  <a:schemeClr val="tx1"/>
                </a:solidFill>
                <a:effectLst/>
                <a:latin typeface="+mn-lt"/>
                <a:ea typeface="+mn-ea"/>
                <a:cs typeface="+mn-cs"/>
              </a:rPr>
              <a:t>tkáňový</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faktor</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uvolňován</a:t>
            </a:r>
            <a:r>
              <a:rPr lang="en-GB" sz="1200" b="0" i="0" kern="1200" dirty="0" smtClean="0">
                <a:solidFill>
                  <a:schemeClr val="tx1"/>
                </a:solidFill>
                <a:effectLst/>
                <a:latin typeface="+mn-lt"/>
                <a:ea typeface="+mn-ea"/>
                <a:cs typeface="+mn-cs"/>
              </a:rPr>
              <a:t> z </a:t>
            </a:r>
            <a:r>
              <a:rPr lang="en-GB" sz="1200" b="0" i="0" kern="1200" dirty="0" err="1" smtClean="0">
                <a:solidFill>
                  <a:schemeClr val="tx1"/>
                </a:solidFill>
                <a:effectLst/>
                <a:latin typeface="+mn-lt"/>
                <a:ea typeface="+mn-ea"/>
                <a:cs typeface="+mn-cs"/>
              </a:rPr>
              <a:t>buněk</a:t>
            </a:r>
            <a:r>
              <a:rPr lang="en-GB" sz="1200" b="0" i="0" kern="1200" dirty="0" smtClean="0">
                <a:solidFill>
                  <a:schemeClr val="tx1"/>
                </a:solidFill>
                <a:effectLst/>
                <a:latin typeface="+mn-lt"/>
                <a:ea typeface="+mn-ea"/>
                <a:cs typeface="+mn-cs"/>
              </a:rPr>
              <a:t> do </a:t>
            </a:r>
            <a:r>
              <a:rPr lang="en-GB" sz="1200" b="0" i="0" kern="1200" dirty="0" err="1" smtClean="0">
                <a:solidFill>
                  <a:schemeClr val="tx1"/>
                </a:solidFill>
                <a:effectLst/>
                <a:latin typeface="+mn-lt"/>
                <a:ea typeface="+mn-ea"/>
                <a:cs typeface="+mn-cs"/>
              </a:rPr>
              <a:t>oběhu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vlivem</a:t>
            </a:r>
            <a:r>
              <a:rPr lang="en-GB" sz="1200" b="0" i="0" kern="1200" dirty="0" smtClean="0">
                <a:solidFill>
                  <a:schemeClr val="tx1"/>
                </a:solidFill>
                <a:effectLst/>
                <a:latin typeface="+mn-lt"/>
                <a:ea typeface="+mn-ea"/>
                <a:cs typeface="+mn-cs"/>
              </a:rPr>
              <a:t> cytokinů </a:t>
            </a:r>
            <a:r>
              <a:rPr lang="en-GB" sz="1200" b="0" i="0" kern="1200" dirty="0" err="1" smtClean="0">
                <a:solidFill>
                  <a:schemeClr val="tx1"/>
                </a:solidFill>
                <a:effectLst/>
                <a:latin typeface="+mn-lt"/>
                <a:ea typeface="+mn-ea"/>
                <a:cs typeface="+mn-cs"/>
              </a:rPr>
              <a:t>nebo</a:t>
            </a:r>
            <a:r>
              <a:rPr lang="en-GB" sz="1200" b="0" i="0"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hlinkClick r:id="rId16" tooltip="Endotoxin"/>
              </a:rPr>
              <a:t>endotoxinem</a:t>
            </a:r>
            <a:r>
              <a:rPr lang="en-GB" sz="1200" b="0" i="0" kern="1200" dirty="0" smtClean="0">
                <a:solidFill>
                  <a:schemeClr val="tx1"/>
                </a:solidFill>
                <a:effectLst/>
                <a:latin typeface="+mn-lt"/>
                <a:ea typeface="+mn-ea"/>
                <a:cs typeface="+mn-cs"/>
              </a:rPr>
              <a:t>. V </a:t>
            </a:r>
            <a:r>
              <a:rPr lang="en-GB" sz="1200" b="0" i="0" kern="1200" dirty="0" err="1" smtClean="0">
                <a:solidFill>
                  <a:schemeClr val="tx1"/>
                </a:solidFill>
                <a:effectLst/>
                <a:latin typeface="+mn-lt"/>
                <a:ea typeface="+mn-ea"/>
                <a:cs typeface="+mn-cs"/>
              </a:rPr>
              <a:t>tomto</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případě</a:t>
            </a:r>
            <a:r>
              <a:rPr lang="en-GB" sz="1200" b="0" i="0" kern="1200" dirty="0" smtClean="0">
                <a:solidFill>
                  <a:schemeClr val="tx1"/>
                </a:solidFill>
                <a:effectLst/>
                <a:latin typeface="+mn-lt"/>
                <a:ea typeface="+mn-ea"/>
                <a:cs typeface="+mn-cs"/>
              </a:rPr>
              <a:t> je DIC </a:t>
            </a:r>
            <a:r>
              <a:rPr lang="en-GB" sz="1200" b="0" i="0" kern="1200" dirty="0" err="1" smtClean="0">
                <a:solidFill>
                  <a:schemeClr val="tx1"/>
                </a:solidFill>
                <a:effectLst/>
                <a:latin typeface="+mn-lt"/>
                <a:ea typeface="+mn-ea"/>
                <a:cs typeface="+mn-cs"/>
              </a:rPr>
              <a:t>součástí</a:t>
            </a:r>
            <a:r>
              <a:rPr lang="en-GB" sz="1200" b="0" i="0" kern="120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hlinkClick r:id="rId17" tooltip="SIRS"/>
              </a:rPr>
              <a:t>SIRS</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při</a:t>
            </a:r>
            <a:r>
              <a:rPr lang="en-GB" sz="1200" b="0" i="0"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hlinkClick r:id="rId18" tooltip="Sepse"/>
              </a:rPr>
              <a:t>sepsi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Vzniká</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systémová</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intravazální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koagulace</a:t>
            </a:r>
            <a:r>
              <a:rPr lang="en-GB" sz="1200" b="0" i="0" kern="1200" dirty="0" smtClean="0">
                <a:solidFill>
                  <a:schemeClr val="tx1"/>
                </a:solidFill>
                <a:effectLst/>
                <a:latin typeface="+mn-lt"/>
                <a:ea typeface="+mn-ea"/>
                <a:cs typeface="+mn-cs"/>
              </a:rPr>
              <a:t> a </a:t>
            </a:r>
            <a:r>
              <a:rPr lang="en-GB" sz="1200" b="0" i="0" kern="1200" dirty="0" err="1" smtClean="0">
                <a:solidFill>
                  <a:schemeClr val="tx1"/>
                </a:solidFill>
                <a:effectLst/>
                <a:latin typeface="+mn-lt"/>
                <a:ea typeface="+mn-ea"/>
                <a:cs typeface="+mn-cs"/>
              </a:rPr>
              <a:t>četné</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mikrotromby</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Následně</a:t>
            </a:r>
            <a:r>
              <a:rPr lang="en-GB" sz="1200" b="0" i="0" kern="1200" dirty="0" smtClean="0">
                <a:solidFill>
                  <a:schemeClr val="tx1"/>
                </a:solidFill>
                <a:effectLst/>
                <a:latin typeface="+mn-lt"/>
                <a:ea typeface="+mn-ea"/>
                <a:cs typeface="+mn-cs"/>
              </a:rPr>
              <a:t> se </a:t>
            </a:r>
            <a:r>
              <a:rPr lang="en-GB" sz="1200" b="0" i="0" kern="1200" dirty="0" err="1" smtClean="0">
                <a:solidFill>
                  <a:schemeClr val="tx1"/>
                </a:solidFill>
                <a:effectLst/>
                <a:latin typeface="+mn-lt"/>
                <a:ea typeface="+mn-ea"/>
                <a:cs typeface="+mn-cs"/>
              </a:rPr>
              <a:t>aktivuje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trombolýza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vysoké</a:t>
            </a:r>
            <a:r>
              <a:rPr lang="en-GB" sz="1200" b="0" i="0" kern="120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hlinkClick r:id="rId19" tooltip="D-dimery"/>
              </a:rPr>
              <a:t>D-</a:t>
            </a:r>
            <a:r>
              <a:rPr lang="en-GB" sz="1200" b="0" i="0" u="none" strike="noStrike" kern="1200" dirty="0" err="1" smtClean="0">
                <a:solidFill>
                  <a:schemeClr val="tx1"/>
                </a:solidFill>
                <a:effectLst/>
                <a:latin typeface="+mn-lt"/>
                <a:ea typeface="+mn-ea"/>
                <a:cs typeface="+mn-cs"/>
                <a:hlinkClick r:id="rId19" tooltip="D-dimery"/>
              </a:rPr>
              <a:t>dimery</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mikrotromby</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poškozují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trombocyty</a:t>
            </a:r>
            <a:r>
              <a:rPr lang="en-GB" sz="1200" b="0" i="0" kern="1200" dirty="0" smtClean="0">
                <a:solidFill>
                  <a:schemeClr val="tx1"/>
                </a:solidFill>
                <a:effectLst/>
                <a:latin typeface="+mn-lt"/>
                <a:ea typeface="+mn-ea"/>
                <a:cs typeface="+mn-cs"/>
              </a:rPr>
              <a:t> a ty </a:t>
            </a:r>
            <a:r>
              <a:rPr lang="en-GB" sz="1200" b="0" i="0" kern="1200" dirty="0" err="1" smtClean="0">
                <a:solidFill>
                  <a:schemeClr val="tx1"/>
                </a:solidFill>
                <a:effectLst/>
                <a:latin typeface="+mn-lt"/>
                <a:ea typeface="+mn-ea"/>
                <a:cs typeface="+mn-cs"/>
              </a:rPr>
              <a:t>jsou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vychytávány</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slezině</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Vzniká</a:t>
            </a:r>
            <a:r>
              <a:rPr lang="en-GB" sz="1200" b="0" i="0"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hlinkClick r:id="rId20" tooltip="Trombocytopenie"/>
              </a:rPr>
              <a:t>trombocytopenie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Dochází</a:t>
            </a:r>
            <a:r>
              <a:rPr lang="en-GB" sz="1200" b="0" i="0" kern="1200" dirty="0" smtClean="0">
                <a:solidFill>
                  <a:schemeClr val="tx1"/>
                </a:solidFill>
                <a:effectLst/>
                <a:latin typeface="+mn-lt"/>
                <a:ea typeface="+mn-ea"/>
                <a:cs typeface="+mn-cs"/>
              </a:rPr>
              <a:t> k </a:t>
            </a:r>
            <a:r>
              <a:rPr lang="en-GB" sz="1200" b="0" i="0" kern="1200" dirty="0" err="1" smtClean="0">
                <a:solidFill>
                  <a:schemeClr val="tx1"/>
                </a:solidFill>
                <a:effectLst/>
                <a:latin typeface="+mn-lt"/>
                <a:ea typeface="+mn-ea"/>
                <a:cs typeface="+mn-cs"/>
              </a:rPr>
              <a:t>hemoragické</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diatéze</a:t>
            </a:r>
            <a:r>
              <a:rPr lang="en-GB" sz="1200" b="0" i="0" kern="1200" dirty="0" smtClean="0">
                <a:solidFill>
                  <a:schemeClr val="tx1"/>
                </a:solidFill>
                <a:effectLst/>
                <a:latin typeface="+mn-lt"/>
                <a:ea typeface="+mn-ea"/>
                <a:cs typeface="+mn-cs"/>
              </a:rPr>
              <a:t> a k </a:t>
            </a:r>
            <a:r>
              <a:rPr lang="en-GB" sz="1200" b="0" i="0" u="none" strike="noStrike" kern="1200" dirty="0" smtClean="0">
                <a:solidFill>
                  <a:schemeClr val="tx1"/>
                </a:solidFill>
                <a:effectLst/>
                <a:latin typeface="+mn-lt"/>
                <a:ea typeface="+mn-ea"/>
                <a:cs typeface="+mn-cs"/>
                <a:hlinkClick r:id="rId21" tooltip="Syndrom multiorgánové dysfunkce"/>
              </a:rPr>
              <a:t>MODS</a:t>
            </a:r>
            <a:r>
              <a:rPr lang="en-GB" sz="1200" b="0" i="0" kern="1200" dirty="0" smtClean="0">
                <a:solidFill>
                  <a:schemeClr val="tx1"/>
                </a:solidFill>
                <a:effectLst/>
                <a:latin typeface="+mn-lt"/>
                <a:ea typeface="+mn-ea"/>
                <a:cs typeface="+mn-cs"/>
              </a:rPr>
              <a:t>.</a:t>
            </a:r>
          </a:p>
          <a:p>
            <a:r>
              <a:rPr lang="en-GB" sz="1200" b="0" i="0" kern="1200" dirty="0" err="1" smtClean="0">
                <a:solidFill>
                  <a:schemeClr val="tx1"/>
                </a:solidFill>
                <a:effectLst/>
                <a:latin typeface="+mn-lt"/>
                <a:ea typeface="+mn-ea"/>
                <a:cs typeface="+mn-cs"/>
              </a:rPr>
              <a:t>Klasifikace</a:t>
            </a:r>
            <a:r>
              <a:rPr lang="en-GB" sz="1200" b="0" i="0" kern="1200" dirty="0" smtClean="0">
                <a:solidFill>
                  <a:schemeClr val="tx1"/>
                </a:solidFill>
                <a:effectLst/>
                <a:latin typeface="+mn-lt"/>
                <a:ea typeface="+mn-ea"/>
                <a:cs typeface="+mn-cs"/>
              </a:rPr>
              <a:t> DIC v </a:t>
            </a:r>
            <a:r>
              <a:rPr lang="en-GB" sz="1200" b="0" i="0" kern="1200" dirty="0" err="1" smtClean="0">
                <a:solidFill>
                  <a:schemeClr val="tx1"/>
                </a:solidFill>
                <a:effectLst/>
                <a:latin typeface="+mn-lt"/>
                <a:ea typeface="+mn-ea"/>
                <a:cs typeface="+mn-cs"/>
              </a:rPr>
              <a:t>porodnictví</a:t>
            </a:r>
            <a:r>
              <a:rPr lang="en-GB" sz="1200" b="0" i="0" kern="1200" dirty="0" smtClean="0">
                <a:solidFill>
                  <a:schemeClr val="tx1"/>
                </a:solidFill>
                <a:effectLst/>
                <a:latin typeface="+mn-lt"/>
                <a:ea typeface="+mn-ea"/>
                <a:cs typeface="+mn-cs"/>
              </a:rPr>
              <a:t>[</a:t>
            </a:r>
            <a:r>
              <a:rPr lang="en-GB" sz="1200" b="0" i="0" u="none" strike="noStrike" kern="1200" dirty="0" err="1" smtClean="0">
                <a:solidFill>
                  <a:schemeClr val="tx1"/>
                </a:solidFill>
                <a:effectLst/>
                <a:latin typeface="+mn-lt"/>
                <a:ea typeface="+mn-ea"/>
                <a:cs typeface="+mn-cs"/>
                <a:hlinkClick r:id="rId22" tooltip="Editace části Klasifikace DIC v porodnictví"/>
              </a:rPr>
              <a:t>upravit</a:t>
            </a:r>
            <a:r>
              <a:rPr lang="en-GB" sz="1200" b="0" i="0" kern="1200" dirty="0" smtClean="0">
                <a:solidFill>
                  <a:schemeClr val="tx1"/>
                </a:solidFill>
                <a:effectLst/>
                <a:latin typeface="+mn-lt"/>
                <a:ea typeface="+mn-ea"/>
                <a:cs typeface="+mn-cs"/>
              </a:rPr>
              <a:t> | </a:t>
            </a:r>
            <a:r>
              <a:rPr lang="en-GB" sz="1200" b="0" i="0" u="none" strike="noStrike" kern="1200" dirty="0" err="1" smtClean="0">
                <a:solidFill>
                  <a:schemeClr val="tx1"/>
                </a:solidFill>
                <a:effectLst/>
                <a:latin typeface="+mn-lt"/>
                <a:ea typeface="+mn-ea"/>
                <a:cs typeface="+mn-cs"/>
                <a:hlinkClick r:id="rId23" tooltip="Editace části Klasifikace DIC v porodnictví"/>
              </a:rPr>
              <a:t>editovat</a:t>
            </a:r>
            <a:r>
              <a:rPr lang="en-GB" sz="1200" b="0" i="0" u="none" strike="noStrike" kern="1200" dirty="0" smtClean="0">
                <a:solidFill>
                  <a:schemeClr val="tx1"/>
                </a:solidFill>
                <a:effectLst/>
                <a:latin typeface="+mn-lt"/>
                <a:ea typeface="+mn-ea"/>
                <a:cs typeface="+mn-cs"/>
                <a:hlinkClick r:id="rId23" tooltip="Editace části Klasifikace DIC v porodnictví"/>
              </a:rPr>
              <a:t> </a:t>
            </a:r>
            <a:r>
              <a:rPr lang="en-GB" sz="1200" b="0" i="0" u="none" strike="noStrike" kern="1200" dirty="0" err="1" smtClean="0">
                <a:solidFill>
                  <a:schemeClr val="tx1"/>
                </a:solidFill>
                <a:effectLst/>
                <a:latin typeface="+mn-lt"/>
                <a:ea typeface="+mn-ea"/>
                <a:cs typeface="+mn-cs"/>
                <a:hlinkClick r:id="rId23" tooltip="Editace části Klasifikace DIC v porodnictví"/>
              </a:rPr>
              <a:t>zdroj</a:t>
            </a:r>
            <a:r>
              <a:rPr lang="en-GB" sz="1200" b="0" i="0" kern="1200" dirty="0" smtClean="0">
                <a:solidFill>
                  <a:schemeClr val="tx1"/>
                </a:solidFill>
                <a:effectLst/>
                <a:latin typeface="+mn-lt"/>
                <a:ea typeface="+mn-ea"/>
                <a:cs typeface="+mn-cs"/>
              </a:rPr>
              <a:t>]</a:t>
            </a:r>
          </a:p>
          <a:p>
            <a:r>
              <a:rPr lang="en-GB" sz="1200" b="1" i="0" kern="1200" dirty="0" err="1" smtClean="0">
                <a:solidFill>
                  <a:schemeClr val="tx1"/>
                </a:solidFill>
                <a:effectLst/>
                <a:latin typeface="+mn-lt"/>
                <a:ea typeface="+mn-ea"/>
                <a:cs typeface="+mn-cs"/>
              </a:rPr>
              <a:t>Akutní</a:t>
            </a:r>
            <a:r>
              <a:rPr lang="en-GB" sz="1200" b="1" i="0" kern="1200" dirty="0" smtClean="0">
                <a:solidFill>
                  <a:schemeClr val="tx1"/>
                </a:solidFill>
                <a:effectLst/>
                <a:latin typeface="+mn-lt"/>
                <a:ea typeface="+mn-ea"/>
                <a:cs typeface="+mn-cs"/>
              </a:rPr>
              <a:t> DIC</a:t>
            </a:r>
            <a:r>
              <a:rPr lang="en-GB" sz="1200" b="0" i="0" kern="1200" dirty="0" smtClean="0">
                <a:solidFill>
                  <a:schemeClr val="tx1"/>
                </a:solidFill>
                <a:effectLst/>
                <a:latin typeface="+mn-lt"/>
                <a:ea typeface="+mn-ea"/>
                <a:cs typeface="+mn-cs"/>
              </a:rPr>
              <a:t>:</a:t>
            </a:r>
          </a:p>
          <a:p>
            <a:pPr lvl="1"/>
            <a:r>
              <a:rPr lang="en-GB" sz="1200" b="0" i="0" kern="1200" dirty="0" err="1" smtClean="0">
                <a:solidFill>
                  <a:schemeClr val="tx1"/>
                </a:solidFill>
                <a:effectLst/>
                <a:latin typeface="+mn-lt"/>
                <a:ea typeface="+mn-ea"/>
                <a:cs typeface="+mn-cs"/>
              </a:rPr>
              <a:t>protrombotické</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stádium</a:t>
            </a:r>
            <a:r>
              <a:rPr lang="en-GB" sz="1200" b="0" i="0" kern="1200" dirty="0" smtClean="0">
                <a:solidFill>
                  <a:schemeClr val="tx1"/>
                </a:solidFill>
                <a:effectLst/>
                <a:latin typeface="+mn-lt"/>
                <a:ea typeface="+mn-ea"/>
                <a:cs typeface="+mn-cs"/>
              </a:rPr>
              <a:t> je </a:t>
            </a:r>
            <a:r>
              <a:rPr lang="en-GB" sz="1200" b="0" i="0" kern="1200" dirty="0" err="1" smtClean="0">
                <a:solidFill>
                  <a:schemeClr val="tx1"/>
                </a:solidFill>
                <a:effectLst/>
                <a:latin typeface="+mn-lt"/>
                <a:ea typeface="+mn-ea"/>
                <a:cs typeface="+mn-cs"/>
              </a:rPr>
              <a:t>krátké</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ujde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pozornosti</a:t>
            </a:r>
            <a:r>
              <a:rPr lang="en-GB" sz="1200" b="0" i="0" kern="1200" dirty="0" smtClean="0">
                <a:solidFill>
                  <a:schemeClr val="tx1"/>
                </a:solidFill>
                <a:effectLst/>
                <a:latin typeface="+mn-lt"/>
                <a:ea typeface="+mn-ea"/>
                <a:cs typeface="+mn-cs"/>
              </a:rPr>
              <a:t>;</a:t>
            </a:r>
          </a:p>
          <a:p>
            <a:pPr lvl="1"/>
            <a:r>
              <a:rPr lang="en-GB" sz="1200" b="0" i="0" kern="1200" dirty="0" err="1" smtClean="0">
                <a:solidFill>
                  <a:schemeClr val="tx1"/>
                </a:solidFill>
                <a:effectLst/>
                <a:latin typeface="+mn-lt"/>
                <a:ea typeface="+mn-ea"/>
                <a:cs typeface="+mn-cs"/>
              </a:rPr>
              <a:t>nevolnost</a:t>
            </a:r>
            <a:r>
              <a:rPr lang="en-GB" sz="1200" b="0" i="0"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hlinkClick r:id="rId24" tooltip="Dušnost"/>
              </a:rPr>
              <a:t>dušnost</a:t>
            </a:r>
            <a:r>
              <a:rPr lang="en-GB" sz="1200" b="0" i="0"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hlinkClick r:id="rId25" tooltip="Cyanóza"/>
              </a:rPr>
              <a:t>cyanóza</a:t>
            </a:r>
            <a:r>
              <a:rPr lang="en-GB" sz="1200" b="0" i="0" kern="1200" dirty="0" smtClean="0">
                <a:solidFill>
                  <a:schemeClr val="tx1"/>
                </a:solidFill>
                <a:effectLst/>
                <a:latin typeface="+mn-lt"/>
                <a:ea typeface="+mn-ea"/>
                <a:cs typeface="+mn-cs"/>
              </a:rPr>
              <a:t>;</a:t>
            </a:r>
          </a:p>
          <a:p>
            <a:pPr lvl="1"/>
            <a:r>
              <a:rPr lang="en-GB" sz="1200" b="0" i="0" kern="1200" dirty="0" err="1" smtClean="0">
                <a:solidFill>
                  <a:schemeClr val="tx1"/>
                </a:solidFill>
                <a:effectLst/>
                <a:latin typeface="+mn-lt"/>
                <a:ea typeface="+mn-ea"/>
                <a:cs typeface="+mn-cs"/>
              </a:rPr>
              <a:t>projeví</a:t>
            </a:r>
            <a:r>
              <a:rPr lang="en-GB" sz="1200" b="0" i="0" kern="1200" dirty="0" smtClean="0">
                <a:solidFill>
                  <a:schemeClr val="tx1"/>
                </a:solidFill>
                <a:effectLst/>
                <a:latin typeface="+mn-lt"/>
                <a:ea typeface="+mn-ea"/>
                <a:cs typeface="+mn-cs"/>
              </a:rPr>
              <a:t> se </a:t>
            </a:r>
            <a:r>
              <a:rPr lang="en-GB" sz="1200" b="0" i="0" kern="1200" dirty="0" err="1" smtClean="0">
                <a:solidFill>
                  <a:schemeClr val="tx1"/>
                </a:solidFill>
                <a:effectLst/>
                <a:latin typeface="+mn-lt"/>
                <a:ea typeface="+mn-ea"/>
                <a:cs typeface="+mn-cs"/>
              </a:rPr>
              <a:t>obvykle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nezastavitelným</a:t>
            </a:r>
            <a:r>
              <a:rPr lang="en-GB" sz="1200" b="0" i="0"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hlinkClick r:id="rId26" tooltip="Krvácení"/>
              </a:rPr>
              <a:t>krvácením</a:t>
            </a:r>
            <a:r>
              <a:rPr lang="en-GB" sz="1200" b="0" i="0" kern="1200" dirty="0" smtClean="0">
                <a:solidFill>
                  <a:schemeClr val="tx1"/>
                </a:solidFill>
                <a:effectLst/>
                <a:latin typeface="+mn-lt"/>
                <a:ea typeface="+mn-ea"/>
                <a:cs typeface="+mn-cs"/>
              </a:rPr>
              <a:t>;</a:t>
            </a:r>
          </a:p>
          <a:p>
            <a:pPr lvl="1"/>
            <a:r>
              <a:rPr lang="en-GB" sz="1200" b="0" i="0" kern="1200" dirty="0" err="1" smtClean="0">
                <a:solidFill>
                  <a:schemeClr val="tx1"/>
                </a:solidFill>
                <a:effectLst/>
                <a:latin typeface="+mn-lt"/>
                <a:ea typeface="+mn-ea"/>
                <a:cs typeface="+mn-cs"/>
              </a:rPr>
              <a:t>pokud</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ihned</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nezasáhneme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dojde</a:t>
            </a:r>
            <a:r>
              <a:rPr lang="en-GB" sz="1200" b="0" i="0" kern="1200" dirty="0" smtClean="0">
                <a:solidFill>
                  <a:schemeClr val="tx1"/>
                </a:solidFill>
                <a:effectLst/>
                <a:latin typeface="+mn-lt"/>
                <a:ea typeface="+mn-ea"/>
                <a:cs typeface="+mn-cs"/>
              </a:rPr>
              <a:t> k </a:t>
            </a:r>
            <a:r>
              <a:rPr lang="en-GB" sz="1200" b="0" i="0" kern="1200" dirty="0" err="1" smtClean="0">
                <a:solidFill>
                  <a:schemeClr val="tx1"/>
                </a:solidFill>
                <a:effectLst/>
                <a:latin typeface="+mn-lt"/>
                <a:ea typeface="+mn-ea"/>
                <a:cs typeface="+mn-cs"/>
              </a:rPr>
              <a:t>poruše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endotelu</a:t>
            </a:r>
            <a:r>
              <a:rPr lang="en-GB" sz="1200" b="0" i="0" kern="1200" dirty="0" smtClean="0">
                <a:solidFill>
                  <a:schemeClr val="tx1"/>
                </a:solidFill>
                <a:effectLst/>
                <a:latin typeface="+mn-lt"/>
                <a:ea typeface="+mn-ea"/>
                <a:cs typeface="+mn-cs"/>
              </a:rPr>
              <a:t> a k </a:t>
            </a:r>
            <a:r>
              <a:rPr lang="en-GB" sz="1200" b="0" i="0" kern="1200" dirty="0" err="1" smtClean="0">
                <a:solidFill>
                  <a:schemeClr val="tx1"/>
                </a:solidFill>
                <a:effectLst/>
                <a:latin typeface="+mn-lt"/>
                <a:ea typeface="+mn-ea"/>
                <a:cs typeface="+mn-cs"/>
              </a:rPr>
              <a:t>nekontrolovatelnému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krvácení</a:t>
            </a:r>
            <a:r>
              <a:rPr lang="en-GB" sz="1200" b="0" i="0" kern="1200" dirty="0" smtClean="0">
                <a:solidFill>
                  <a:schemeClr val="tx1"/>
                </a:solidFill>
                <a:effectLst/>
                <a:latin typeface="+mn-lt"/>
                <a:ea typeface="+mn-ea"/>
                <a:cs typeface="+mn-cs"/>
              </a:rPr>
              <a:t> do </a:t>
            </a:r>
            <a:r>
              <a:rPr lang="en-GB" sz="1200" b="0" i="0" kern="1200" dirty="0" err="1" smtClean="0">
                <a:solidFill>
                  <a:schemeClr val="tx1"/>
                </a:solidFill>
                <a:effectLst/>
                <a:latin typeface="+mn-lt"/>
                <a:ea typeface="+mn-ea"/>
                <a:cs typeface="+mn-cs"/>
              </a:rPr>
              <a:t>sliznic</a:t>
            </a:r>
            <a:r>
              <a:rPr lang="en-GB" sz="1200" b="0" i="0" kern="1200" dirty="0" smtClean="0">
                <a:solidFill>
                  <a:schemeClr val="tx1"/>
                </a:solidFill>
                <a:effectLst/>
                <a:latin typeface="+mn-lt"/>
                <a:ea typeface="+mn-ea"/>
                <a:cs typeface="+mn-cs"/>
              </a:rPr>
              <a:t> a </a:t>
            </a:r>
            <a:r>
              <a:rPr lang="en-GB" sz="1200" b="0" i="0" kern="1200" dirty="0" err="1" smtClean="0">
                <a:solidFill>
                  <a:schemeClr val="tx1"/>
                </a:solidFill>
                <a:effectLst/>
                <a:latin typeface="+mn-lt"/>
                <a:ea typeface="+mn-ea"/>
                <a:cs typeface="+mn-cs"/>
              </a:rPr>
              <a:t>kůže</a:t>
            </a:r>
            <a:r>
              <a:rPr lang="en-GB" sz="1200" b="0" i="0" kern="1200" dirty="0" smtClean="0">
                <a:solidFill>
                  <a:schemeClr val="tx1"/>
                </a:solidFill>
                <a:effectLst/>
                <a:latin typeface="+mn-lt"/>
                <a:ea typeface="+mn-ea"/>
                <a:cs typeface="+mn-cs"/>
              </a:rPr>
              <a:t>.</a:t>
            </a:r>
          </a:p>
          <a:p>
            <a:r>
              <a:rPr lang="en-GB" sz="1200" b="1" i="0" kern="1200" dirty="0" err="1" smtClean="0">
                <a:solidFill>
                  <a:schemeClr val="tx1"/>
                </a:solidFill>
                <a:effectLst/>
                <a:latin typeface="+mn-lt"/>
                <a:ea typeface="+mn-ea"/>
                <a:cs typeface="+mn-cs"/>
              </a:rPr>
              <a:t>Chronický</a:t>
            </a:r>
            <a:r>
              <a:rPr lang="en-GB" sz="1200" b="1" i="0" kern="1200" dirty="0" smtClean="0">
                <a:solidFill>
                  <a:schemeClr val="tx1"/>
                </a:solidFill>
                <a:effectLst/>
                <a:latin typeface="+mn-lt"/>
                <a:ea typeface="+mn-ea"/>
                <a:cs typeface="+mn-cs"/>
              </a:rPr>
              <a:t> DIC</a:t>
            </a:r>
            <a:r>
              <a:rPr lang="en-GB" sz="1200" b="0" i="0" kern="1200" dirty="0" smtClean="0">
                <a:solidFill>
                  <a:schemeClr val="tx1"/>
                </a:solidFill>
                <a:effectLst/>
                <a:latin typeface="+mn-lt"/>
                <a:ea typeface="+mn-ea"/>
                <a:cs typeface="+mn-cs"/>
              </a:rPr>
              <a:t>:</a:t>
            </a:r>
          </a:p>
          <a:p>
            <a:pPr lvl="1"/>
            <a:r>
              <a:rPr lang="en-GB" sz="1200" b="0" i="0" kern="1200" dirty="0" err="1" smtClean="0">
                <a:solidFill>
                  <a:schemeClr val="tx1"/>
                </a:solidFill>
                <a:effectLst/>
                <a:latin typeface="+mn-lt"/>
                <a:ea typeface="+mn-ea"/>
                <a:cs typeface="+mn-cs"/>
              </a:rPr>
              <a:t>může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probíhat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skrytě</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najdeme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ho</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laboratorně</a:t>
            </a:r>
            <a:r>
              <a:rPr lang="en-GB" sz="1200" b="0" i="0" kern="1200" dirty="0" smtClean="0">
                <a:solidFill>
                  <a:schemeClr val="tx1"/>
                </a:solidFill>
                <a:effectLst/>
                <a:latin typeface="+mn-lt"/>
                <a:ea typeface="+mn-ea"/>
                <a:cs typeface="+mn-cs"/>
              </a:rPr>
              <a:t> − ↓ </a:t>
            </a:r>
            <a:r>
              <a:rPr lang="en-GB" sz="1200" b="0" i="0" kern="1200" dirty="0" err="1" smtClean="0">
                <a:solidFill>
                  <a:schemeClr val="tx1"/>
                </a:solidFill>
                <a:effectLst/>
                <a:latin typeface="+mn-lt"/>
                <a:ea typeface="+mn-ea"/>
                <a:cs typeface="+mn-cs"/>
              </a:rPr>
              <a:t>trombocyty</a:t>
            </a:r>
            <a:r>
              <a:rPr lang="en-GB" sz="1200" b="0" i="0" kern="1200" dirty="0" smtClean="0">
                <a:solidFill>
                  <a:schemeClr val="tx1"/>
                </a:solidFill>
                <a:effectLst/>
                <a:latin typeface="+mn-lt"/>
                <a:ea typeface="+mn-ea"/>
                <a:cs typeface="+mn-cs"/>
              </a:rPr>
              <a:t>, ↓ fibrinogen, ↓ </a:t>
            </a:r>
            <a:r>
              <a:rPr lang="en-GB" sz="1200" b="0" i="0" u="none" strike="noStrike" kern="1200" dirty="0" err="1" smtClean="0">
                <a:solidFill>
                  <a:schemeClr val="tx1"/>
                </a:solidFill>
                <a:effectLst/>
                <a:latin typeface="+mn-lt"/>
                <a:ea typeface="+mn-ea"/>
                <a:cs typeface="+mn-cs"/>
                <a:hlinkClick r:id="rId27" tooltip="Antitrombin"/>
              </a:rPr>
              <a:t>antitrombin</a:t>
            </a:r>
            <a:r>
              <a:rPr lang="en-GB" sz="1200" b="0" i="0" kern="1200" dirty="0" smtClean="0">
                <a:solidFill>
                  <a:schemeClr val="tx1"/>
                </a:solidFill>
                <a:effectLst/>
                <a:latin typeface="+mn-lt"/>
                <a:ea typeface="+mn-ea"/>
                <a:cs typeface="+mn-cs"/>
              </a:rPr>
              <a:t>, ↑ </a:t>
            </a:r>
            <a:r>
              <a:rPr lang="en-GB" sz="1200" b="0" i="0" u="none" strike="noStrike" kern="1200" dirty="0" err="1" smtClean="0">
                <a:solidFill>
                  <a:schemeClr val="tx1"/>
                </a:solidFill>
                <a:effectLst/>
                <a:latin typeface="+mn-lt"/>
                <a:ea typeface="+mn-ea"/>
                <a:cs typeface="+mn-cs"/>
                <a:hlinkClick r:id="rId28" tooltip="APTT"/>
              </a:rPr>
              <a:t>aPTT</a:t>
            </a:r>
            <a:r>
              <a:rPr lang="en-GB" sz="1200" b="0" i="0" kern="1200" dirty="0" smtClean="0">
                <a:solidFill>
                  <a:schemeClr val="tx1"/>
                </a:solidFill>
                <a:effectLst/>
                <a:latin typeface="+mn-lt"/>
                <a:ea typeface="+mn-ea"/>
                <a:cs typeface="+mn-cs"/>
              </a:rPr>
              <a:t>, ↑ D-</a:t>
            </a:r>
            <a:r>
              <a:rPr lang="en-GB" sz="1200" b="0" i="0" kern="1200" dirty="0" err="1" smtClean="0">
                <a:solidFill>
                  <a:schemeClr val="tx1"/>
                </a:solidFill>
                <a:effectLst/>
                <a:latin typeface="+mn-lt"/>
                <a:ea typeface="+mn-ea"/>
                <a:cs typeface="+mn-cs"/>
              </a:rPr>
              <a:t>dimery</a:t>
            </a:r>
            <a:r>
              <a:rPr lang="en-GB" sz="1200" b="0" i="0" kern="1200" dirty="0" smtClean="0">
                <a:solidFill>
                  <a:schemeClr val="tx1"/>
                </a:solidFill>
                <a:effectLst/>
                <a:latin typeface="+mn-lt"/>
                <a:ea typeface="+mn-ea"/>
                <a:cs typeface="+mn-cs"/>
              </a:rPr>
              <a:t>, ↑ FDP;</a:t>
            </a:r>
          </a:p>
          <a:p>
            <a:pPr lvl="1"/>
            <a:r>
              <a:rPr lang="en-GB" sz="1200" b="0" i="0" kern="1200" dirty="0" err="1" smtClean="0">
                <a:solidFill>
                  <a:schemeClr val="tx1"/>
                </a:solidFill>
                <a:effectLst/>
                <a:latin typeface="+mn-lt"/>
                <a:ea typeface="+mn-ea"/>
                <a:cs typeface="+mn-cs"/>
              </a:rPr>
              <a:t>může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vznikat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jako</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součást</a:t>
            </a:r>
            <a:r>
              <a:rPr lang="en-GB" sz="1200" b="0" i="0" kern="1200" dirty="0" smtClean="0">
                <a:solidFill>
                  <a:schemeClr val="tx1"/>
                </a:solidFill>
                <a:effectLst/>
                <a:latin typeface="+mn-lt"/>
                <a:ea typeface="+mn-ea"/>
                <a:cs typeface="+mn-cs"/>
              </a:rPr>
              <a:t> SIRS </a:t>
            </a:r>
            <a:r>
              <a:rPr lang="en-GB" sz="1200" b="0" i="0" kern="1200" dirty="0" err="1" smtClean="0">
                <a:solidFill>
                  <a:schemeClr val="tx1"/>
                </a:solidFill>
                <a:effectLst/>
                <a:latin typeface="+mn-lt"/>
                <a:ea typeface="+mn-ea"/>
                <a:cs typeface="+mn-cs"/>
              </a:rPr>
              <a:t>nebo</a:t>
            </a:r>
            <a:r>
              <a:rPr lang="en-GB" sz="1200" b="0" i="0" kern="1200" dirty="0" smtClean="0">
                <a:solidFill>
                  <a:schemeClr val="tx1"/>
                </a:solidFill>
                <a:effectLst/>
                <a:latin typeface="+mn-lt"/>
                <a:ea typeface="+mn-ea"/>
                <a:cs typeface="+mn-cs"/>
              </a:rPr>
              <a:t> se </a:t>
            </a:r>
            <a:r>
              <a:rPr lang="en-GB" sz="1200" b="0" i="0" kern="1200" dirty="0" err="1" smtClean="0">
                <a:solidFill>
                  <a:schemeClr val="tx1"/>
                </a:solidFill>
                <a:effectLst/>
                <a:latin typeface="+mn-lt"/>
                <a:ea typeface="+mn-ea"/>
                <a:cs typeface="+mn-cs"/>
              </a:rPr>
              <a:t>manifestuje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jako</a:t>
            </a:r>
            <a:r>
              <a:rPr lang="en-GB" sz="1200" b="0" i="0" kern="1200" dirty="0" smtClean="0">
                <a:solidFill>
                  <a:schemeClr val="tx1"/>
                </a:solidFill>
                <a:effectLst/>
                <a:latin typeface="+mn-lt"/>
                <a:ea typeface="+mn-ea"/>
                <a:cs typeface="+mn-cs"/>
              </a:rPr>
              <a:t> MODS;</a:t>
            </a:r>
          </a:p>
          <a:p>
            <a:pPr lvl="1"/>
            <a:r>
              <a:rPr lang="en-GB" sz="1200" b="0" i="0" kern="1200" dirty="0" smtClean="0">
                <a:solidFill>
                  <a:schemeClr val="tx1"/>
                </a:solidFill>
                <a:effectLst/>
                <a:latin typeface="+mn-lt"/>
                <a:ea typeface="+mn-ea"/>
                <a:cs typeface="+mn-cs"/>
              </a:rPr>
              <a:t>je </a:t>
            </a:r>
            <a:r>
              <a:rPr lang="en-GB" sz="1200" b="0" i="0" kern="1200" dirty="0" err="1" smtClean="0">
                <a:solidFill>
                  <a:schemeClr val="tx1"/>
                </a:solidFill>
                <a:effectLst/>
                <a:latin typeface="+mn-lt"/>
                <a:ea typeface="+mn-ea"/>
                <a:cs typeface="+mn-cs"/>
              </a:rPr>
              <a:t>riziko</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trombembolických</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komplikací</a:t>
            </a:r>
            <a:r>
              <a:rPr lang="en-GB" sz="1200" b="0" i="0" kern="1200" dirty="0" smtClean="0">
                <a:solidFill>
                  <a:schemeClr val="tx1"/>
                </a:solidFill>
                <a:effectLst/>
                <a:latin typeface="+mn-lt"/>
                <a:ea typeface="+mn-ea"/>
                <a:cs typeface="+mn-cs"/>
              </a:rPr>
              <a:t>;</a:t>
            </a:r>
          </a:p>
          <a:p>
            <a:pPr lvl="1"/>
            <a:r>
              <a:rPr lang="en-GB" sz="1200" b="0" i="0" kern="1200" dirty="0" err="1" smtClean="0">
                <a:solidFill>
                  <a:schemeClr val="tx1"/>
                </a:solidFill>
                <a:effectLst/>
                <a:latin typeface="+mn-lt"/>
                <a:ea typeface="+mn-ea"/>
                <a:cs typeface="+mn-cs"/>
              </a:rPr>
              <a:t>krvácení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nastupuje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pozvolněji</a:t>
            </a:r>
            <a:r>
              <a:rPr lang="en-GB" sz="1200" b="0" i="0" kern="1200" dirty="0" smtClean="0">
                <a:solidFill>
                  <a:schemeClr val="tx1"/>
                </a:solidFill>
                <a:effectLst/>
                <a:latin typeface="+mn-lt"/>
                <a:ea typeface="+mn-ea"/>
                <a:cs typeface="+mn-cs"/>
              </a:rPr>
              <a:t>;</a:t>
            </a:r>
          </a:p>
          <a:p>
            <a:pPr lvl="1"/>
            <a:r>
              <a:rPr lang="en-GB" sz="1200" b="0" i="0" kern="1200" dirty="0" err="1" smtClean="0">
                <a:solidFill>
                  <a:schemeClr val="tx1"/>
                </a:solidFill>
                <a:effectLst/>
                <a:latin typeface="+mn-lt"/>
                <a:ea typeface="+mn-ea"/>
                <a:cs typeface="+mn-cs"/>
              </a:rPr>
              <a:t>pokud</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trvá</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příčina</a:t>
            </a:r>
            <a:r>
              <a:rPr lang="en-GB" sz="1200" b="0" i="0"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hlinkClick r:id="rId29" tooltip="Absces"/>
              </a:rPr>
              <a:t>absces</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infekce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dojde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brzy</a:t>
            </a:r>
            <a:r>
              <a:rPr lang="en-GB" sz="1200" b="0" i="0" kern="1200" dirty="0" smtClean="0">
                <a:solidFill>
                  <a:schemeClr val="tx1"/>
                </a:solidFill>
                <a:effectLst/>
                <a:latin typeface="+mn-lt"/>
                <a:ea typeface="+mn-ea"/>
                <a:cs typeface="+mn-cs"/>
              </a:rPr>
              <a:t> k </a:t>
            </a:r>
            <a:r>
              <a:rPr lang="en-GB" sz="1200" b="0" i="0" kern="1200" dirty="0" err="1" smtClean="0">
                <a:solidFill>
                  <a:schemeClr val="tx1"/>
                </a:solidFill>
                <a:effectLst/>
                <a:latin typeface="+mn-lt"/>
                <a:ea typeface="+mn-ea"/>
                <a:cs typeface="+mn-cs"/>
              </a:rPr>
              <a:t>dekompenzaci</a:t>
            </a:r>
            <a:r>
              <a:rPr lang="en-GB" sz="1200" b="0" i="0" kern="1200" dirty="0" smtClean="0">
                <a:solidFill>
                  <a:schemeClr val="tx1"/>
                </a:solidFill>
                <a:effectLst/>
                <a:latin typeface="+mn-lt"/>
                <a:ea typeface="+mn-ea"/>
                <a:cs typeface="+mn-cs"/>
              </a:rPr>
              <a:t> a </a:t>
            </a:r>
            <a:r>
              <a:rPr lang="en-GB" sz="1200" b="0" i="0" kern="1200" dirty="0" err="1" smtClean="0">
                <a:solidFill>
                  <a:schemeClr val="tx1"/>
                </a:solidFill>
                <a:effectLst/>
                <a:latin typeface="+mn-lt"/>
                <a:ea typeface="+mn-ea"/>
                <a:cs typeface="+mn-cs"/>
              </a:rPr>
              <a:t>pak</a:t>
            </a:r>
            <a:r>
              <a:rPr lang="en-GB" sz="1200" b="0" i="0" kern="1200" dirty="0" smtClean="0">
                <a:solidFill>
                  <a:schemeClr val="tx1"/>
                </a:solidFill>
                <a:effectLst/>
                <a:latin typeface="+mn-lt"/>
                <a:ea typeface="+mn-ea"/>
                <a:cs typeface="+mn-cs"/>
              </a:rPr>
              <a:t> se </a:t>
            </a:r>
            <a:r>
              <a:rPr lang="en-GB" sz="1200" b="0" i="0" kern="1200" dirty="0" err="1" smtClean="0">
                <a:solidFill>
                  <a:schemeClr val="tx1"/>
                </a:solidFill>
                <a:effectLst/>
                <a:latin typeface="+mn-lt"/>
                <a:ea typeface="+mn-ea"/>
                <a:cs typeface="+mn-cs"/>
              </a:rPr>
              <a:t>rozvine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akutní</a:t>
            </a:r>
            <a:r>
              <a:rPr lang="en-GB" sz="1200" b="0" i="0" kern="1200" dirty="0" smtClean="0">
                <a:solidFill>
                  <a:schemeClr val="tx1"/>
                </a:solidFill>
                <a:effectLst/>
                <a:latin typeface="+mn-lt"/>
                <a:ea typeface="+mn-ea"/>
                <a:cs typeface="+mn-cs"/>
              </a:rPr>
              <a:t> DIC.</a:t>
            </a:r>
          </a:p>
          <a:p>
            <a:endParaRPr lang="en-GB" dirty="0"/>
          </a:p>
        </p:txBody>
      </p:sp>
      <p:sp>
        <p:nvSpPr>
          <p:cNvPr id="4" name="Zástupný symbol pro číslo snímku 3"/>
          <p:cNvSpPr>
            <a:spLocks noGrp="1"/>
          </p:cNvSpPr>
          <p:nvPr>
            <p:ph type="sldNum" sz="quarter" idx="10"/>
          </p:nvPr>
        </p:nvSpPr>
        <p:spPr/>
        <p:txBody>
          <a:bodyPr/>
          <a:lstStyle/>
          <a:p>
            <a:fld id="{85A17639-A365-4A5A-A31C-FD5185A9B2B1}" type="slidenum">
              <a:rPr lang="en-GB" smtClean="0"/>
              <a:t>28</a:t>
            </a:fld>
            <a:endParaRPr lang="en-GB"/>
          </a:p>
        </p:txBody>
      </p:sp>
    </p:spTree>
    <p:extLst>
      <p:ext uri="{BB962C8B-B14F-4D97-AF65-F5344CB8AC3E}">
        <p14:creationId xmlns:p14="http://schemas.microsoft.com/office/powerpoint/2010/main" val="9767401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desert strom operace… </a:t>
            </a:r>
            <a:r>
              <a:rPr lang="cs-CZ" dirty="0" smtClean="0">
                <a:sym typeface="Wingdings" panose="05000000000000000000" pitchFamily="2" charset="2"/>
              </a:rPr>
              <a:t> v devadesátých letech--- útok na </a:t>
            </a:r>
            <a:r>
              <a:rPr lang="cs-CZ" dirty="0" err="1" smtClean="0">
                <a:sym typeface="Wingdings" panose="05000000000000000000" pitchFamily="2" charset="2"/>
              </a:rPr>
              <a:t>irák</a:t>
            </a:r>
            <a:r>
              <a:rPr lang="cs-CZ" dirty="0" smtClean="0">
                <a:sym typeface="Wingdings" panose="05000000000000000000" pitchFamily="2" charset="2"/>
              </a:rPr>
              <a:t>… obsazení</a:t>
            </a:r>
            <a:r>
              <a:rPr lang="cs-CZ" baseline="0" dirty="0" smtClean="0">
                <a:sym typeface="Wingdings" panose="05000000000000000000" pitchFamily="2" charset="2"/>
              </a:rPr>
              <a:t> </a:t>
            </a:r>
            <a:r>
              <a:rPr lang="cs-CZ" baseline="0" dirty="0" err="1" smtClean="0">
                <a:sym typeface="Wingdings" panose="05000000000000000000" pitchFamily="2" charset="2"/>
              </a:rPr>
              <a:t>kuvajtu</a:t>
            </a:r>
            <a:endParaRPr lang="cs-CZ" dirty="0" smtClean="0">
              <a:sym typeface="Wingdings" panose="05000000000000000000" pitchFamily="2" charset="2"/>
            </a:endParaRPr>
          </a:p>
          <a:p>
            <a:endParaRPr lang="cs-CZ" dirty="0" smtClean="0">
              <a:sym typeface="Wingdings" panose="05000000000000000000" pitchFamily="2" charset="2"/>
            </a:endParaRPr>
          </a:p>
          <a:p>
            <a:endParaRPr lang="cs-CZ" dirty="0" smtClean="0"/>
          </a:p>
          <a:p>
            <a:endParaRPr lang="cs-CZ" dirty="0" smtClean="0"/>
          </a:p>
          <a:p>
            <a:r>
              <a:rPr lang="en-GB" dirty="0" smtClean="0"/>
              <a:t>A middle-aged laboratory worker was brought to the emergency department because of malaise, headaches, nausea, and vomiting. The patient was awake but listless with a pulse of 114 per minute, a blood pressure of 42/20 mm Hg, and an oral temperature of 40 °C. The patient was treated with intravenous fluids, and a dopamine infusion was started at a dose of 5 </a:t>
            </a:r>
            <a:r>
              <a:rPr lang="en-GB" dirty="0" err="1" smtClean="0"/>
              <a:t>μg</a:t>
            </a:r>
            <a:r>
              <a:rPr lang="en-GB" dirty="0" smtClean="0"/>
              <a:t> per kilogram per minute. Blood cultures were obtained, and vancomycin and gentamicin were administered intravenously. The results of a urinalysis, chest </a:t>
            </a:r>
            <a:r>
              <a:rPr lang="en-GB" dirty="0" err="1" smtClean="0"/>
              <a:t>roentgenography</a:t>
            </a:r>
            <a:r>
              <a:rPr lang="en-GB" dirty="0" smtClean="0"/>
              <a:t>, and electrocardiography were normal. The patient was admitted to the medical intensive care unit with a presumptive diagnosis of septic shock.</a:t>
            </a:r>
          </a:p>
          <a:p>
            <a:endParaRPr lang="en-GB" dirty="0" smtClean="0"/>
          </a:p>
          <a:p>
            <a:r>
              <a:rPr lang="en-GB" dirty="0" smtClean="0"/>
              <a:t>The experience with this patient demonstrates that a single large intravenous dose of endotoxin reproduces all the manifestations of septic shock syndrome, including a high-cardiac-output form of hypotension, disseminated intravascular coagulation, abnormalities of hepatic and renal function, and </a:t>
            </a:r>
            <a:r>
              <a:rPr lang="en-GB" dirty="0" err="1" smtClean="0"/>
              <a:t>noncardiogenic</a:t>
            </a:r>
            <a:r>
              <a:rPr lang="en-GB" dirty="0" smtClean="0"/>
              <a:t> pulmonary </a:t>
            </a:r>
            <a:r>
              <a:rPr lang="en-GB" dirty="0" err="1" smtClean="0"/>
              <a:t>edema</a:t>
            </a:r>
            <a:r>
              <a:rPr lang="en-GB" dirty="0" smtClean="0"/>
              <a:t>. To maintain the blood pressure, the patient required therapy with norepinephrine for 50 hours after the injection of endotoxin. The coagulopathy and thrombocytopenia persisted for two and five days, respectively. Thus, endotoxin alone, in the absence of an ongoing infection, produced an inflammatory response that continued for days.</a:t>
            </a:r>
          </a:p>
          <a:p>
            <a:endParaRPr lang="en-GB" dirty="0" smtClean="0"/>
          </a:p>
          <a:p>
            <a:endParaRPr lang="en-GB" dirty="0"/>
          </a:p>
        </p:txBody>
      </p:sp>
      <p:sp>
        <p:nvSpPr>
          <p:cNvPr id="4" name="Zástupný symbol pro číslo snímku 3"/>
          <p:cNvSpPr>
            <a:spLocks noGrp="1"/>
          </p:cNvSpPr>
          <p:nvPr>
            <p:ph type="sldNum" sz="quarter" idx="10"/>
          </p:nvPr>
        </p:nvSpPr>
        <p:spPr/>
        <p:txBody>
          <a:bodyPr/>
          <a:lstStyle/>
          <a:p>
            <a:fld id="{85A17639-A365-4A5A-A31C-FD5185A9B2B1}" type="slidenum">
              <a:rPr lang="en-GB" smtClean="0"/>
              <a:t>29</a:t>
            </a:fld>
            <a:endParaRPr lang="en-GB"/>
          </a:p>
        </p:txBody>
      </p:sp>
    </p:spTree>
    <p:extLst>
      <p:ext uri="{BB962C8B-B14F-4D97-AF65-F5344CB8AC3E}">
        <p14:creationId xmlns:p14="http://schemas.microsoft.com/office/powerpoint/2010/main" val="41028543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https://www.ncbi.nlm.nih.gov/pmc/articles/PMC3734171/</a:t>
            </a:r>
          </a:p>
          <a:p>
            <a:r>
              <a:rPr lang="en-GB" dirty="0" smtClean="0"/>
              <a:t>https://www.ncbi.nlm.nih.gov/pmc/articles/PMC7252012/</a:t>
            </a:r>
            <a:endParaRPr lang="cs-CZ" dirty="0" smtClean="0"/>
          </a:p>
          <a:p>
            <a:r>
              <a:rPr lang="cs-CZ" dirty="0" smtClean="0"/>
              <a:t>https://www.cambridge.org/core/services/aop-cambridge-core/content/view/3BCBF4BDFBD8C5F0F4FBFDF34DF42209/S1357321719000023a.pdf/div-class-title-age-dependence-of-the-1918-pandemic-div.pdf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Španělská chřipka (Chřipkový virus A/H1N1 1918) vs. Covid19? </a:t>
            </a:r>
            <a:r>
              <a:rPr lang="cs-CZ" dirty="0" smtClean="0">
                <a:sym typeface="Wingdings" panose="05000000000000000000" pitchFamily="2" charset="2"/>
              </a:rPr>
              <a:t>antigenový imprinting,</a:t>
            </a:r>
            <a:r>
              <a:rPr lang="cs-CZ" baseline="0" dirty="0" smtClean="0">
                <a:sym typeface="Wingdings" panose="05000000000000000000" pitchFamily="2" charset="2"/>
              </a:rPr>
              <a:t> nejvíc reaguju na typ chřipky, se kterým jsem se potkal v časném dětství)</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r>
              <a:rPr lang="cs-CZ" dirty="0" smtClean="0"/>
              <a:t>Co</a:t>
            </a:r>
            <a:r>
              <a:rPr lang="cs-CZ" baseline="0" dirty="0" smtClean="0"/>
              <a:t> je hlavní rozdíl… </a:t>
            </a:r>
            <a:r>
              <a:rPr lang="cs-CZ" baseline="0" dirty="0" err="1" smtClean="0"/>
              <a:t>age</a:t>
            </a:r>
            <a:r>
              <a:rPr lang="cs-CZ" baseline="0" dirty="0" smtClean="0"/>
              <a:t> </a:t>
            </a:r>
            <a:r>
              <a:rPr lang="cs-CZ" baseline="0" dirty="0" err="1" smtClean="0"/>
              <a:t>depdendence</a:t>
            </a:r>
            <a:r>
              <a:rPr lang="cs-CZ" baseline="0" dirty="0" smtClean="0"/>
              <a:t>… </a:t>
            </a:r>
            <a:r>
              <a:rPr lang="cs-CZ" b="1" baseline="0" dirty="0" err="1" smtClean="0"/>
              <a:t>young</a:t>
            </a:r>
            <a:r>
              <a:rPr lang="cs-CZ" b="1" baseline="0" dirty="0" smtClean="0"/>
              <a:t> </a:t>
            </a:r>
            <a:r>
              <a:rPr lang="cs-CZ" b="1" baseline="0" dirty="0" err="1" smtClean="0"/>
              <a:t>adults</a:t>
            </a:r>
            <a:r>
              <a:rPr lang="cs-CZ" baseline="0" dirty="0" smtClean="0"/>
              <a:t>… cytokinová bouře by stejně tak dobře zabíjela teenagery a 40tníky…IS je prakticky stejná…. a </a:t>
            </a:r>
            <a:r>
              <a:rPr lang="cs-CZ" baseline="0" dirty="0" err="1" smtClean="0"/>
              <a:t>covid</a:t>
            </a:r>
            <a:r>
              <a:rPr lang="cs-CZ" baseline="0" dirty="0" smtClean="0"/>
              <a:t> starce stejným způsobem?</a:t>
            </a:r>
          </a:p>
          <a:p>
            <a:endParaRPr lang="cs-CZ" baseline="0" dirty="0" smtClean="0"/>
          </a:p>
          <a:p>
            <a:r>
              <a:rPr lang="cs-CZ" baseline="0" dirty="0" smtClean="0"/>
              <a:t>https://www.ncbi.nlm.nih.gov/pmc/articles/PMC3291398/</a:t>
            </a:r>
          </a:p>
          <a:p>
            <a:endParaRPr lang="cs-CZ" baseline="0" dirty="0" smtClean="0"/>
          </a:p>
          <a:p>
            <a:endParaRPr lang="cs-CZ" baseline="0" dirty="0" smtClean="0"/>
          </a:p>
          <a:p>
            <a:r>
              <a:rPr lang="cs-CZ" baseline="0" dirty="0" smtClean="0"/>
              <a:t>Antigen </a:t>
            </a:r>
            <a:r>
              <a:rPr lang="cs-CZ" baseline="0" dirty="0" err="1" smtClean="0"/>
              <a:t>seniorizace</a:t>
            </a:r>
            <a:r>
              <a:rPr lang="cs-CZ" baseline="0" dirty="0" smtClean="0"/>
              <a:t>, antigen </a:t>
            </a:r>
            <a:r>
              <a:rPr lang="cs-CZ" baseline="0" dirty="0" err="1" smtClean="0"/>
              <a:t>imprintig</a:t>
            </a:r>
            <a:r>
              <a:rPr lang="cs-CZ" baseline="0" dirty="0" smtClean="0"/>
              <a:t>, </a:t>
            </a:r>
            <a:r>
              <a:rPr lang="cs-CZ" baseline="0" dirty="0" err="1" smtClean="0"/>
              <a:t>frst</a:t>
            </a:r>
            <a:r>
              <a:rPr lang="cs-CZ" baseline="0" dirty="0" smtClean="0"/>
              <a:t> </a:t>
            </a:r>
            <a:r>
              <a:rPr lang="cs-CZ" baseline="0" dirty="0" err="1" smtClean="0"/>
              <a:t>cut</a:t>
            </a:r>
            <a:r>
              <a:rPr lang="cs-CZ" baseline="0" dirty="0" smtClean="0"/>
              <a:t> </a:t>
            </a:r>
            <a:r>
              <a:rPr lang="cs-CZ" baseline="0" dirty="0" err="1" smtClean="0"/>
              <a:t>is</a:t>
            </a:r>
            <a:r>
              <a:rPr lang="cs-CZ" baseline="0" dirty="0" smtClean="0"/>
              <a:t> </a:t>
            </a:r>
            <a:r>
              <a:rPr lang="cs-CZ" baseline="0" dirty="0" err="1" smtClean="0"/>
              <a:t>the</a:t>
            </a:r>
            <a:r>
              <a:rPr lang="cs-CZ" baseline="0" dirty="0" smtClean="0"/>
              <a:t> </a:t>
            </a:r>
            <a:r>
              <a:rPr lang="cs-CZ" baseline="0" dirty="0" err="1" smtClean="0"/>
              <a:t>deepest</a:t>
            </a:r>
            <a:r>
              <a:rPr lang="cs-CZ" baseline="0" dirty="0" smtClean="0"/>
              <a:t>… ruská chřipka (H3N8 nebo H2N2) (nebo taky korona)…´ pík mortality 28 let … (= lidi co byli malí v roce 1890 se potkali s </a:t>
            </a:r>
            <a:r>
              <a:rPr lang="cs-CZ" baseline="0" dirty="0" err="1" smtClean="0"/>
              <a:t>uplně</a:t>
            </a:r>
            <a:r>
              <a:rPr lang="cs-CZ" baseline="0" dirty="0" smtClean="0"/>
              <a:t> jiným antigenem na virech a pak je to zastihlo v nedbalkách)</a:t>
            </a:r>
            <a:endParaRPr lang="en-GB" dirty="0"/>
          </a:p>
        </p:txBody>
      </p:sp>
      <p:sp>
        <p:nvSpPr>
          <p:cNvPr id="4" name="Zástupný symbol pro číslo snímku 3"/>
          <p:cNvSpPr>
            <a:spLocks noGrp="1"/>
          </p:cNvSpPr>
          <p:nvPr>
            <p:ph type="sldNum" sz="quarter" idx="10"/>
          </p:nvPr>
        </p:nvSpPr>
        <p:spPr/>
        <p:txBody>
          <a:bodyPr/>
          <a:lstStyle/>
          <a:p>
            <a:fld id="{85A17639-A365-4A5A-A31C-FD5185A9B2B1}" type="slidenum">
              <a:rPr lang="en-GB" smtClean="0"/>
              <a:t>30</a:t>
            </a:fld>
            <a:endParaRPr lang="en-GB"/>
          </a:p>
        </p:txBody>
      </p:sp>
    </p:spTree>
    <p:extLst>
      <p:ext uri="{BB962C8B-B14F-4D97-AF65-F5344CB8AC3E}">
        <p14:creationId xmlns:p14="http://schemas.microsoft.com/office/powerpoint/2010/main" val="2113592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nSpc>
                <a:spcPct val="150000"/>
              </a:lnSpc>
            </a:pPr>
            <a:r>
              <a:rPr lang="cs-CZ" sz="1200" b="1" dirty="0" smtClean="0"/>
              <a:t>Mikroskopicky</a:t>
            </a:r>
          </a:p>
          <a:p>
            <a:pPr marL="285750" indent="-285750">
              <a:lnSpc>
                <a:spcPct val="150000"/>
              </a:lnSpc>
              <a:buFont typeface="Arial" panose="020B0604020202020204" pitchFamily="34" charset="0"/>
              <a:buChar char="•"/>
            </a:pPr>
            <a:r>
              <a:rPr lang="cs-CZ" sz="1200" dirty="0" smtClean="0"/>
              <a:t>nespecifický</a:t>
            </a:r>
          </a:p>
          <a:p>
            <a:pPr marL="285750" indent="-285750">
              <a:lnSpc>
                <a:spcPct val="150000"/>
              </a:lnSpc>
              <a:buFont typeface="Arial" panose="020B0604020202020204" pitchFamily="34" charset="0"/>
              <a:buChar char="•"/>
            </a:pPr>
            <a:r>
              <a:rPr lang="cs-CZ" sz="1200" dirty="0" smtClean="0"/>
              <a:t>specifický</a:t>
            </a:r>
          </a:p>
          <a:p>
            <a:endParaRPr lang="cs-CZ" dirty="0" smtClean="0"/>
          </a:p>
          <a:p>
            <a:r>
              <a:rPr lang="cs-CZ" baseline="0" dirty="0" smtClean="0"/>
              <a:t>Dle Akutní : krátké trvání (do 14 dnů), exsudát-</a:t>
            </a:r>
            <a:r>
              <a:rPr lang="cs-CZ" baseline="0" dirty="0" err="1" smtClean="0"/>
              <a:t>neu</a:t>
            </a:r>
            <a:endParaRPr lang="cs-CZ" baseline="0" dirty="0" smtClean="0"/>
          </a:p>
          <a:p>
            <a:r>
              <a:rPr lang="cs-CZ" baseline="0" dirty="0" smtClean="0"/>
              <a:t>(bakterie), viry (</a:t>
            </a:r>
            <a:r>
              <a:rPr lang="cs-CZ" baseline="0" dirty="0" err="1" smtClean="0"/>
              <a:t>ly</a:t>
            </a:r>
            <a:r>
              <a:rPr lang="cs-CZ" baseline="0" dirty="0" smtClean="0"/>
              <a:t>)</a:t>
            </a:r>
          </a:p>
          <a:p>
            <a:r>
              <a:rPr lang="cs-CZ" baseline="0" dirty="0" smtClean="0"/>
              <a:t> Subakutní: do 6 týdnů</a:t>
            </a:r>
          </a:p>
          <a:p>
            <a:r>
              <a:rPr lang="cs-CZ" baseline="0" dirty="0" smtClean="0"/>
              <a:t> Chronický: vleklý (měsíce, roky),</a:t>
            </a:r>
          </a:p>
          <a:p>
            <a:r>
              <a:rPr lang="cs-CZ" baseline="0" dirty="0" smtClean="0"/>
              <a:t>(</a:t>
            </a:r>
            <a:r>
              <a:rPr lang="cs-CZ" baseline="0" dirty="0" err="1" smtClean="0"/>
              <a:t>ly,pla,makrofágy</a:t>
            </a:r>
            <a:r>
              <a:rPr lang="cs-CZ" baseline="0" dirty="0" smtClean="0"/>
              <a:t>,…)</a:t>
            </a:r>
          </a:p>
          <a:p>
            <a:r>
              <a:rPr lang="cs-CZ" baseline="0" dirty="0" smtClean="0"/>
              <a:t> Nespecifické</a:t>
            </a:r>
          </a:p>
          <a:p>
            <a:r>
              <a:rPr lang="cs-CZ" baseline="0" dirty="0" smtClean="0"/>
              <a:t> Specifické (</a:t>
            </a:r>
            <a:r>
              <a:rPr lang="cs-CZ" baseline="0" dirty="0" err="1" smtClean="0"/>
              <a:t>granulomatózní</a:t>
            </a:r>
            <a:r>
              <a:rPr lang="cs-CZ" baseline="0" dirty="0" smtClean="0"/>
              <a:t>)</a:t>
            </a:r>
            <a:endParaRPr lang="en-GB" dirty="0"/>
          </a:p>
        </p:txBody>
      </p:sp>
      <p:sp>
        <p:nvSpPr>
          <p:cNvPr id="4" name="Zástupný symbol pro číslo snímku 3"/>
          <p:cNvSpPr>
            <a:spLocks noGrp="1"/>
          </p:cNvSpPr>
          <p:nvPr>
            <p:ph type="sldNum" sz="quarter" idx="10"/>
          </p:nvPr>
        </p:nvSpPr>
        <p:spPr/>
        <p:txBody>
          <a:bodyPr/>
          <a:lstStyle/>
          <a:p>
            <a:fld id="{85A17639-A365-4A5A-A31C-FD5185A9B2B1}" type="slidenum">
              <a:rPr lang="en-GB" smtClean="0"/>
              <a:t>3</a:t>
            </a:fld>
            <a:endParaRPr lang="en-GB"/>
          </a:p>
        </p:txBody>
      </p:sp>
    </p:spTree>
    <p:extLst>
      <p:ext uri="{BB962C8B-B14F-4D97-AF65-F5344CB8AC3E}">
        <p14:creationId xmlns:p14="http://schemas.microsoft.com/office/powerpoint/2010/main" val="2660348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smtClean="0"/>
              <a:t>Circulating pro-inflammatory stimuli, such as viral pathogen-associated molecular patterns (PAMPs), damage-associated molecular patterns (DAMPs) and cytokines trigger activation of blood monocytes, which respond by inducing tissue factor membrane expression. Endothelial cells are activated by cytokines and viral particles and produce monocyte </a:t>
            </a:r>
            <a:r>
              <a:rPr lang="en-GB" dirty="0" err="1" smtClean="0"/>
              <a:t>chemoattractants</a:t>
            </a:r>
            <a:r>
              <a:rPr lang="en-GB" dirty="0" smtClean="0"/>
              <a:t> and adhesion molecules. Endothelial damage induced by the virus can also expose tissue factor on endothelial cells. Activated monocytes are recruited to endothelial cells. Tissue factor expressed by activated monocytes, monocyte-derived </a:t>
            </a:r>
            <a:r>
              <a:rPr lang="en-GB" dirty="0" err="1" smtClean="0"/>
              <a:t>microvesicles</a:t>
            </a:r>
            <a:r>
              <a:rPr lang="en-GB" dirty="0" smtClean="0"/>
              <a:t> and endothelial cells activates the extrinsic coagulation pathway, leading to fibrin deposition and blood clotting. Neutrophils are recruited by activated endothelial cells and release neutrophil extracellular traps (NETs), which activate the coagulation contact pathway and bind and activate platelets to amplify blood clotting. Major endogenous anticoagulant pathways, which include tissue factor pathway inhibitor (TFPI), </a:t>
            </a:r>
            <a:r>
              <a:rPr lang="en-GB" dirty="0" err="1" smtClean="0"/>
              <a:t>antithrombin</a:t>
            </a:r>
            <a:r>
              <a:rPr lang="en-GB" dirty="0" smtClean="0"/>
              <a:t> and protein C, are reduced further, supporting coagulation activation. CCL2, CC-chemokine ligand 2; SARS-CoV-2, severe acute respiratory syndrome coronavirus 2; TLR, Toll-like receptor; TNF, tumour necrosis factor; </a:t>
            </a:r>
            <a:r>
              <a:rPr lang="en-GB" dirty="0" err="1" smtClean="0"/>
              <a:t>vWF</a:t>
            </a:r>
            <a:r>
              <a:rPr lang="en-GB" dirty="0" smtClean="0"/>
              <a:t>, von </a:t>
            </a:r>
            <a:r>
              <a:rPr lang="en-GB" dirty="0" err="1" smtClean="0"/>
              <a:t>Willebrand</a:t>
            </a:r>
            <a:r>
              <a:rPr lang="en-GB" dirty="0" smtClean="0"/>
              <a:t> factor.</a:t>
            </a:r>
          </a:p>
          <a:p>
            <a:endParaRPr lang="en-GB" dirty="0" smtClean="0"/>
          </a:p>
          <a:p>
            <a:endParaRPr lang="en-GB" dirty="0"/>
          </a:p>
        </p:txBody>
      </p:sp>
      <p:sp>
        <p:nvSpPr>
          <p:cNvPr id="4" name="Zástupný symbol pro číslo snímku 3"/>
          <p:cNvSpPr>
            <a:spLocks noGrp="1"/>
          </p:cNvSpPr>
          <p:nvPr>
            <p:ph type="sldNum" sz="quarter" idx="10"/>
          </p:nvPr>
        </p:nvSpPr>
        <p:spPr/>
        <p:txBody>
          <a:bodyPr/>
          <a:lstStyle/>
          <a:p>
            <a:fld id="{85A17639-A365-4A5A-A31C-FD5185A9B2B1}" type="slidenum">
              <a:rPr lang="en-GB" smtClean="0"/>
              <a:t>31</a:t>
            </a:fld>
            <a:endParaRPr lang="en-GB"/>
          </a:p>
        </p:txBody>
      </p:sp>
    </p:spTree>
    <p:extLst>
      <p:ext uri="{BB962C8B-B14F-4D97-AF65-F5344CB8AC3E}">
        <p14:creationId xmlns:p14="http://schemas.microsoft.com/office/powerpoint/2010/main" val="237525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85A17639-A365-4A5A-A31C-FD5185A9B2B1}" type="slidenum">
              <a:rPr lang="en-GB" smtClean="0"/>
              <a:t>32</a:t>
            </a:fld>
            <a:endParaRPr lang="en-GB"/>
          </a:p>
        </p:txBody>
      </p:sp>
    </p:spTree>
    <p:extLst>
      <p:ext uri="{BB962C8B-B14F-4D97-AF65-F5344CB8AC3E}">
        <p14:creationId xmlns:p14="http://schemas.microsoft.com/office/powerpoint/2010/main" val="12607295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nSpc>
                <a:spcPct val="150000"/>
              </a:lnSpc>
            </a:pPr>
            <a:r>
              <a:rPr lang="cs-CZ" sz="1800" kern="1200" dirty="0" smtClean="0">
                <a:solidFill>
                  <a:schemeClr val="tx1"/>
                </a:solidFill>
                <a:latin typeface="+mn-lt"/>
                <a:ea typeface="+mn-ea"/>
                <a:cs typeface="+mn-cs"/>
              </a:rPr>
              <a:t>Plastický a heterogenní orgán</a:t>
            </a:r>
          </a:p>
          <a:p>
            <a:pPr>
              <a:lnSpc>
                <a:spcPct val="150000"/>
              </a:lnSpc>
            </a:pPr>
            <a:r>
              <a:rPr lang="cs-CZ" sz="1800" kern="1200" dirty="0" smtClean="0">
                <a:solidFill>
                  <a:schemeClr val="tx1"/>
                </a:solidFill>
                <a:latin typeface="+mn-lt"/>
                <a:ea typeface="+mn-ea"/>
                <a:cs typeface="+mn-cs"/>
              </a:rPr>
              <a:t>Energetická, metabolická, termoregulační, izolační a mechanická funkce</a:t>
            </a:r>
          </a:p>
          <a:p>
            <a:pPr>
              <a:lnSpc>
                <a:spcPct val="150000"/>
              </a:lnSpc>
            </a:pPr>
            <a:r>
              <a:rPr lang="cs-CZ" sz="1800" b="1" kern="1200" dirty="0" smtClean="0">
                <a:solidFill>
                  <a:srgbClr val="2383C0"/>
                </a:solidFill>
                <a:latin typeface="+mn-lt"/>
                <a:ea typeface="+mn-ea"/>
                <a:cs typeface="+mn-cs"/>
              </a:rPr>
              <a:t>Sekreční funkce</a:t>
            </a:r>
            <a:r>
              <a:rPr lang="cs-CZ" sz="1800" kern="1200" dirty="0" smtClean="0">
                <a:solidFill>
                  <a:srgbClr val="2383C0"/>
                </a:solidFill>
                <a:latin typeface="+mn-lt"/>
                <a:ea typeface="+mn-ea"/>
                <a:cs typeface="+mn-cs"/>
              </a:rPr>
              <a:t> </a:t>
            </a:r>
          </a:p>
          <a:p>
            <a:pPr lvl="1">
              <a:lnSpc>
                <a:spcPct val="150000"/>
              </a:lnSpc>
            </a:pPr>
            <a:r>
              <a:rPr lang="cs-CZ" sz="1400" kern="1200" dirty="0" smtClean="0">
                <a:solidFill>
                  <a:srgbClr val="2383C0"/>
                </a:solidFill>
                <a:latin typeface="+mn-lt"/>
                <a:ea typeface="+mn-ea"/>
                <a:cs typeface="+mn-cs"/>
              </a:rPr>
              <a:t>Signální proteiny produkované tukovou tkání </a:t>
            </a:r>
            <a:r>
              <a:rPr lang="cs-CZ" sz="1400" kern="1200" dirty="0" smtClean="0">
                <a:solidFill>
                  <a:schemeClr val="tx1"/>
                </a:solidFill>
                <a:latin typeface="+mn-lt"/>
                <a:ea typeface="+mn-ea"/>
                <a:cs typeface="+mn-cs"/>
              </a:rPr>
              <a:t>=</a:t>
            </a:r>
            <a:r>
              <a:rPr lang="en-US" sz="1400" kern="1200" dirty="0" smtClean="0">
                <a:solidFill>
                  <a:schemeClr val="tx1"/>
                </a:solidFill>
                <a:latin typeface="+mn-lt"/>
                <a:ea typeface="+mn-ea"/>
                <a:cs typeface="+mn-cs"/>
              </a:rPr>
              <a:t>&gt; </a:t>
            </a:r>
            <a:r>
              <a:rPr lang="cs-CZ" sz="1400" b="1" kern="1200" dirty="0" err="1" smtClean="0">
                <a:solidFill>
                  <a:srgbClr val="2383C0"/>
                </a:solidFill>
                <a:latin typeface="+mn-lt"/>
                <a:ea typeface="+mn-ea"/>
                <a:cs typeface="+mn-cs"/>
              </a:rPr>
              <a:t>adipokiny</a:t>
            </a:r>
            <a:endParaRPr lang="cs-CZ" sz="1400" b="1" kern="1200" dirty="0" smtClean="0">
              <a:solidFill>
                <a:srgbClr val="2383C0"/>
              </a:solidFill>
              <a:latin typeface="+mn-lt"/>
              <a:ea typeface="+mn-ea"/>
              <a:cs typeface="+mn-cs"/>
            </a:endParaRPr>
          </a:p>
          <a:p>
            <a:pPr lvl="1">
              <a:lnSpc>
                <a:spcPct val="150000"/>
              </a:lnSpc>
            </a:pPr>
            <a:r>
              <a:rPr lang="cs-CZ" sz="1400" kern="1200" dirty="0" smtClean="0">
                <a:solidFill>
                  <a:schemeClr val="tx1"/>
                </a:solidFill>
                <a:latin typeface="+mn-lt"/>
                <a:ea typeface="+mn-ea"/>
                <a:cs typeface="+mn-cs"/>
              </a:rPr>
              <a:t>Rozdíly v závislosti na množství a lokalizaci tukové tkáně, pohlaví</a:t>
            </a:r>
          </a:p>
          <a:p>
            <a:pPr>
              <a:lnSpc>
                <a:spcPct val="150000"/>
              </a:lnSpc>
            </a:pPr>
            <a:endParaRPr lang="cs-CZ" sz="1800" kern="1200" dirty="0" smtClean="0">
              <a:solidFill>
                <a:schemeClr val="tx1"/>
              </a:solidFill>
              <a:latin typeface="+mn-lt"/>
              <a:ea typeface="+mn-ea"/>
              <a:cs typeface="+mn-cs"/>
            </a:endParaRPr>
          </a:p>
          <a:p>
            <a:r>
              <a:rPr lang="cs-CZ" sz="1800" dirty="0" smtClean="0"/>
              <a:t>nadměrné nahromadění </a:t>
            </a:r>
            <a:r>
              <a:rPr lang="cs-CZ" sz="1800" dirty="0" smtClean="0">
                <a:solidFill>
                  <a:srgbClr val="005050"/>
                </a:solidFill>
              </a:rPr>
              <a:t>tukové tkáně</a:t>
            </a:r>
            <a:r>
              <a:rPr lang="cs-CZ" sz="1800" dirty="0" smtClean="0"/>
              <a:t> v množství negativně ovlivňující zdravotní stav, způsobená nerovnováhou mezi příjmem a výdejem energie</a:t>
            </a:r>
          </a:p>
          <a:p>
            <a:endParaRPr lang="cs-CZ" sz="1800" dirty="0" smtClean="0"/>
          </a:p>
          <a:p>
            <a:pPr marL="285750" indent="-285750">
              <a:buFont typeface="Symbol" panose="05050102010706020507" pitchFamily="18" charset="2"/>
              <a:buChar char="Þ"/>
            </a:pPr>
            <a:r>
              <a:rPr lang="en-GB" sz="1800" dirty="0" smtClean="0"/>
              <a:t>d</a:t>
            </a:r>
            <a:r>
              <a:rPr lang="cs-CZ" sz="1800" dirty="0" err="1" smtClean="0"/>
              <a:t>iagnostika</a:t>
            </a:r>
            <a:r>
              <a:rPr lang="cs-CZ" sz="1800" dirty="0" smtClean="0"/>
              <a:t> je založena na relativní hmotnosti, vyjádřené indexem BMI a obvodem pasu</a:t>
            </a:r>
          </a:p>
          <a:p>
            <a:pPr marL="285750" indent="-285750">
              <a:buFont typeface="Symbol" panose="05050102010706020507" pitchFamily="18" charset="2"/>
              <a:buChar char="Þ"/>
            </a:pPr>
            <a:endParaRPr lang="cs-CZ" sz="1800" dirty="0" smtClean="0"/>
          </a:p>
          <a:p>
            <a:pPr marL="285750" indent="-285750">
              <a:buFont typeface="Symbol" panose="05050102010706020507" pitchFamily="18" charset="2"/>
              <a:buChar char="Þ"/>
            </a:pPr>
            <a:r>
              <a:rPr lang="cs-CZ" sz="1800" dirty="0" smtClean="0"/>
              <a:t>přesné stanovení je v běžné praxi obtížné (DEXA, CT, MRI)</a:t>
            </a:r>
          </a:p>
          <a:p>
            <a:endParaRPr lang="cs-CZ" sz="1800" dirty="0" smtClean="0"/>
          </a:p>
          <a:p>
            <a:pPr marL="285750" indent="-285750">
              <a:buFont typeface="Symbol" panose="05050102010706020507" pitchFamily="18" charset="2"/>
              <a:buChar char="Þ"/>
            </a:pPr>
            <a:r>
              <a:rPr lang="cs-CZ" sz="1800" dirty="0" smtClean="0">
                <a:solidFill>
                  <a:srgbClr val="005050"/>
                </a:solidFill>
              </a:rPr>
              <a:t>metabolicky a sekrečně aktivní tkáň: rozdíly =</a:t>
            </a:r>
            <a:r>
              <a:rPr lang="en-GB" sz="1800" dirty="0" smtClean="0">
                <a:solidFill>
                  <a:srgbClr val="005050"/>
                </a:solidFill>
              </a:rPr>
              <a:t>&gt; </a:t>
            </a:r>
            <a:r>
              <a:rPr lang="cs-CZ" sz="1800" dirty="0" smtClean="0">
                <a:solidFill>
                  <a:srgbClr val="005050"/>
                </a:solidFill>
              </a:rPr>
              <a:t>bílá vs. hnědá tuková tkáň (role v termogenezi), podkožní vs. břišní (SAT vs. VAT)</a:t>
            </a:r>
          </a:p>
          <a:p>
            <a:pPr marL="285750" indent="-285750">
              <a:buFont typeface="Symbol" panose="05050102010706020507" pitchFamily="18" charset="2"/>
              <a:buChar char="Þ"/>
            </a:pPr>
            <a:endParaRPr lang="cs-CZ" sz="1800" dirty="0" smtClean="0"/>
          </a:p>
          <a:p>
            <a:pPr marL="285750" indent="-285750">
              <a:buFont typeface="Symbol" panose="05050102010706020507" pitchFamily="18" charset="2"/>
              <a:buChar char="Þ"/>
            </a:pPr>
            <a:r>
              <a:rPr lang="cs-CZ" sz="1800" dirty="0" smtClean="0">
                <a:solidFill>
                  <a:srgbClr val="005050"/>
                </a:solidFill>
              </a:rPr>
              <a:t>protektivní</a:t>
            </a:r>
            <a:r>
              <a:rPr lang="cs-CZ" sz="1800" dirty="0" smtClean="0"/>
              <a:t> účinky podkožního tuku (riziko liposukce?)</a:t>
            </a:r>
          </a:p>
          <a:p>
            <a:pPr>
              <a:lnSpc>
                <a:spcPct val="150000"/>
              </a:lnSpc>
            </a:pPr>
            <a:endParaRPr lang="cs-CZ" sz="1800" kern="1200" dirty="0" smtClean="0">
              <a:solidFill>
                <a:schemeClr val="tx1"/>
              </a:solidFill>
              <a:latin typeface="+mn-lt"/>
              <a:ea typeface="+mn-ea"/>
              <a:cs typeface="+mn-cs"/>
            </a:endParaRPr>
          </a:p>
          <a:p>
            <a:pPr>
              <a:lnSpc>
                <a:spcPct val="150000"/>
              </a:lnSpc>
            </a:pPr>
            <a:endParaRPr lang="cs-CZ" sz="1800" kern="1200" dirty="0" smtClean="0">
              <a:solidFill>
                <a:schemeClr val="tx1"/>
              </a:solidFill>
              <a:latin typeface="+mn-lt"/>
              <a:ea typeface="+mn-ea"/>
              <a:cs typeface="+mn-cs"/>
            </a:endParaRPr>
          </a:p>
          <a:p>
            <a:pPr>
              <a:lnSpc>
                <a:spcPct val="150000"/>
              </a:lnSpc>
            </a:pPr>
            <a:endParaRPr lang="cs-CZ" sz="1800" kern="1200" dirty="0" smtClean="0">
              <a:solidFill>
                <a:schemeClr val="tx1"/>
              </a:solidFill>
              <a:latin typeface="+mn-lt"/>
              <a:ea typeface="+mn-ea"/>
              <a:cs typeface="+mn-cs"/>
            </a:endParaRPr>
          </a:p>
          <a:p>
            <a:pPr>
              <a:lnSpc>
                <a:spcPct val="150000"/>
              </a:lnSpc>
            </a:pPr>
            <a:r>
              <a:rPr lang="cs-CZ" sz="1800" kern="1200" dirty="0" smtClean="0">
                <a:solidFill>
                  <a:schemeClr val="tx1"/>
                </a:solidFill>
                <a:latin typeface="+mn-lt"/>
                <a:ea typeface="+mn-ea"/>
                <a:cs typeface="+mn-cs"/>
              </a:rPr>
              <a:t>Asociace obezity s depresí</a:t>
            </a:r>
          </a:p>
          <a:p>
            <a:pPr lvl="1">
              <a:lnSpc>
                <a:spcPct val="150000"/>
              </a:lnSpc>
            </a:pPr>
            <a:r>
              <a:rPr lang="cs-CZ" sz="1400" kern="1200" dirty="0" smtClean="0">
                <a:solidFill>
                  <a:schemeClr val="tx1"/>
                </a:solidFill>
                <a:latin typeface="+mn-lt"/>
                <a:ea typeface="+mn-ea"/>
                <a:cs typeface="+mn-cs"/>
              </a:rPr>
              <a:t>Chronický zánět</a:t>
            </a:r>
          </a:p>
          <a:p>
            <a:pPr lvl="1">
              <a:lnSpc>
                <a:spcPct val="150000"/>
              </a:lnSpc>
            </a:pPr>
            <a:r>
              <a:rPr lang="cs-CZ" sz="1400" kern="1200" dirty="0" smtClean="0">
                <a:solidFill>
                  <a:schemeClr val="tx1"/>
                </a:solidFill>
                <a:latin typeface="+mn-lt"/>
                <a:ea typeface="+mn-ea"/>
                <a:cs typeface="+mn-cs"/>
              </a:rPr>
              <a:t>Inzulinová resistence</a:t>
            </a:r>
          </a:p>
          <a:p>
            <a:pPr lvl="1">
              <a:lnSpc>
                <a:spcPct val="150000"/>
              </a:lnSpc>
            </a:pPr>
            <a:r>
              <a:rPr lang="cs-CZ" sz="1400" kern="1200" dirty="0" smtClean="0">
                <a:solidFill>
                  <a:schemeClr val="tx1"/>
                </a:solidFill>
                <a:latin typeface="+mn-lt"/>
                <a:ea typeface="+mn-ea"/>
                <a:cs typeface="+mn-cs"/>
              </a:rPr>
              <a:t>Deregulace </a:t>
            </a:r>
            <a:r>
              <a:rPr lang="cs-CZ" sz="1400" kern="1200" dirty="0" err="1" smtClean="0">
                <a:solidFill>
                  <a:schemeClr val="tx1"/>
                </a:solidFill>
                <a:latin typeface="+mn-lt"/>
                <a:ea typeface="+mn-ea"/>
                <a:cs typeface="+mn-cs"/>
              </a:rPr>
              <a:t>hypothalamo-hypofyzární-adrenální</a:t>
            </a:r>
            <a:r>
              <a:rPr lang="cs-CZ" sz="1400" kern="1200" dirty="0" smtClean="0">
                <a:solidFill>
                  <a:schemeClr val="tx1"/>
                </a:solidFill>
                <a:latin typeface="+mn-lt"/>
                <a:ea typeface="+mn-ea"/>
                <a:cs typeface="+mn-cs"/>
              </a:rPr>
              <a:t> osy</a:t>
            </a:r>
          </a:p>
          <a:p>
            <a:pPr lvl="1">
              <a:lnSpc>
                <a:spcPct val="150000"/>
              </a:lnSpc>
            </a:pPr>
            <a:r>
              <a:rPr lang="cs-CZ" sz="1400" kern="1200" dirty="0" smtClean="0">
                <a:solidFill>
                  <a:schemeClr val="tx1"/>
                </a:solidFill>
                <a:latin typeface="+mn-lt"/>
                <a:ea typeface="+mn-ea"/>
                <a:cs typeface="+mn-cs"/>
              </a:rPr>
              <a:t>Psychologický stres (</a:t>
            </a:r>
            <a:r>
              <a:rPr lang="cs-CZ" sz="1400" kern="1200" dirty="0" err="1" smtClean="0">
                <a:solidFill>
                  <a:schemeClr val="tx1"/>
                </a:solidFill>
                <a:latin typeface="+mn-lt"/>
                <a:ea typeface="+mn-ea"/>
                <a:cs typeface="+mn-cs"/>
              </a:rPr>
              <a:t>stigmatitace</a:t>
            </a:r>
            <a:r>
              <a:rPr lang="cs-CZ" sz="1400" kern="1200" dirty="0" smtClean="0">
                <a:solidFill>
                  <a:schemeClr val="tx1"/>
                </a:solidFill>
                <a:latin typeface="+mn-lt"/>
                <a:ea typeface="+mn-ea"/>
                <a:cs typeface="+mn-cs"/>
              </a:rPr>
              <a:t>, </a:t>
            </a:r>
            <a:r>
              <a:rPr lang="cs-CZ" sz="1400" kern="1200" dirty="0" err="1" smtClean="0">
                <a:solidFill>
                  <a:schemeClr val="tx1"/>
                </a:solidFill>
                <a:latin typeface="+mn-lt"/>
                <a:ea typeface="+mn-ea"/>
                <a:cs typeface="+mn-cs"/>
              </a:rPr>
              <a:t>Internalization</a:t>
            </a:r>
            <a:r>
              <a:rPr lang="cs-CZ" sz="1400" kern="1200" dirty="0" smtClean="0">
                <a:solidFill>
                  <a:schemeClr val="tx1"/>
                </a:solidFill>
                <a:latin typeface="+mn-lt"/>
                <a:ea typeface="+mn-ea"/>
                <a:cs typeface="+mn-cs"/>
              </a:rPr>
              <a:t> </a:t>
            </a:r>
            <a:r>
              <a:rPr lang="cs-CZ" sz="1400" kern="1200" dirty="0" err="1" smtClean="0">
                <a:solidFill>
                  <a:schemeClr val="tx1"/>
                </a:solidFill>
                <a:latin typeface="+mn-lt"/>
                <a:ea typeface="+mn-ea"/>
                <a:cs typeface="+mn-cs"/>
              </a:rPr>
              <a:t>of</a:t>
            </a:r>
            <a:r>
              <a:rPr lang="cs-CZ" sz="1400" kern="1200" dirty="0" smtClean="0">
                <a:solidFill>
                  <a:schemeClr val="tx1"/>
                </a:solidFill>
                <a:latin typeface="+mn-lt"/>
                <a:ea typeface="+mn-ea"/>
                <a:cs typeface="+mn-cs"/>
              </a:rPr>
              <a:t> </a:t>
            </a:r>
            <a:r>
              <a:rPr lang="cs-CZ" sz="1400" kern="1200" dirty="0" err="1" smtClean="0">
                <a:solidFill>
                  <a:schemeClr val="tx1"/>
                </a:solidFill>
                <a:latin typeface="+mn-lt"/>
                <a:ea typeface="+mn-ea"/>
                <a:cs typeface="+mn-cs"/>
              </a:rPr>
              <a:t>weight</a:t>
            </a:r>
            <a:r>
              <a:rPr lang="cs-CZ" sz="1400" kern="1200" dirty="0" smtClean="0">
                <a:solidFill>
                  <a:schemeClr val="tx1"/>
                </a:solidFill>
                <a:latin typeface="+mn-lt"/>
                <a:ea typeface="+mn-ea"/>
                <a:cs typeface="+mn-cs"/>
              </a:rPr>
              <a:t> </a:t>
            </a:r>
            <a:r>
              <a:rPr lang="cs-CZ" sz="1400" kern="1200" dirty="0" err="1" smtClean="0">
                <a:solidFill>
                  <a:schemeClr val="tx1"/>
                </a:solidFill>
                <a:latin typeface="+mn-lt"/>
                <a:ea typeface="+mn-ea"/>
                <a:cs typeface="+mn-cs"/>
              </a:rPr>
              <a:t>bias</a:t>
            </a:r>
            <a:r>
              <a:rPr lang="cs-CZ" sz="1400" kern="1200" dirty="0" smtClean="0">
                <a:solidFill>
                  <a:schemeClr val="tx1"/>
                </a:solidFill>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Adipose tissue secretes proteins referred to as adipokines, many of which promote inflammation and disrupt glucose homeostasis. Here we show that </a:t>
            </a:r>
            <a:r>
              <a:rPr lang="en-GB" b="1" dirty="0" smtClean="0"/>
              <a:t>secreted frizzled-related protein 5 </a:t>
            </a:r>
            <a:r>
              <a:rPr lang="en-GB" dirty="0" smtClean="0"/>
              <a:t>(Sfrp5), a protein previously linked to the </a:t>
            </a:r>
            <a:r>
              <a:rPr lang="en-GB" dirty="0" err="1" smtClean="0"/>
              <a:t>Wnt</a:t>
            </a:r>
            <a:r>
              <a:rPr lang="en-GB" dirty="0" smtClean="0"/>
              <a:t> </a:t>
            </a:r>
            <a:r>
              <a:rPr lang="en-GB" dirty="0" err="1" smtClean="0"/>
              <a:t>signaling</a:t>
            </a:r>
            <a:r>
              <a:rPr lang="en-GB" dirty="0" smtClean="0"/>
              <a:t> pathway, is an anti-inflammatory adipokine whose expression is perturbed in models of obesity and type 2 diabetes. </a:t>
            </a:r>
          </a:p>
          <a:p>
            <a:endParaRPr lang="cs-CZ" dirty="0" smtClean="0"/>
          </a:p>
          <a:p>
            <a:endParaRPr lang="cs-CZ" dirty="0" smtClean="0"/>
          </a:p>
          <a:p>
            <a:r>
              <a:rPr lang="en-GB" sz="1200" b="1" i="0" kern="1200" dirty="0" smtClean="0">
                <a:solidFill>
                  <a:schemeClr val="tx1"/>
                </a:solidFill>
                <a:effectLst/>
                <a:latin typeface="+mn-lt"/>
                <a:ea typeface="+mn-ea"/>
                <a:cs typeface="+mn-cs"/>
              </a:rPr>
              <a:t>Nicotinamide </a:t>
            </a:r>
            <a:r>
              <a:rPr lang="en-GB" sz="1200" b="1" i="0" kern="1200" dirty="0" err="1" smtClean="0">
                <a:solidFill>
                  <a:schemeClr val="tx1"/>
                </a:solidFill>
                <a:effectLst/>
                <a:latin typeface="+mn-lt"/>
                <a:ea typeface="+mn-ea"/>
                <a:cs typeface="+mn-cs"/>
              </a:rPr>
              <a:t>phosphoribosyltransferase</a:t>
            </a:r>
            <a:r>
              <a:rPr lang="en-GB" sz="1200" b="1" i="0" kern="1200" dirty="0" smtClean="0">
                <a:solidFill>
                  <a:schemeClr val="tx1"/>
                </a:solidFill>
                <a:effectLst/>
                <a:latin typeface="+mn-lt"/>
                <a:ea typeface="+mn-ea"/>
                <a:cs typeface="+mn-cs"/>
              </a:rPr>
              <a:t> </a:t>
            </a:r>
            <a:endParaRPr lang="en-GB" b="1" dirty="0"/>
          </a:p>
        </p:txBody>
      </p:sp>
      <p:sp>
        <p:nvSpPr>
          <p:cNvPr id="4" name="Zástupný symbol pro číslo snímku 3"/>
          <p:cNvSpPr>
            <a:spLocks noGrp="1"/>
          </p:cNvSpPr>
          <p:nvPr>
            <p:ph type="sldNum" sz="quarter" idx="10"/>
          </p:nvPr>
        </p:nvSpPr>
        <p:spPr/>
        <p:txBody>
          <a:bodyPr/>
          <a:lstStyle/>
          <a:p>
            <a:fld id="{85A17639-A365-4A5A-A31C-FD5185A9B2B1}" type="slidenum">
              <a:rPr lang="en-GB" smtClean="0"/>
              <a:t>35</a:t>
            </a:fld>
            <a:endParaRPr lang="en-GB"/>
          </a:p>
        </p:txBody>
      </p:sp>
    </p:spTree>
    <p:extLst>
      <p:ext uri="{BB962C8B-B14F-4D97-AF65-F5344CB8AC3E}">
        <p14:creationId xmlns:p14="http://schemas.microsoft.com/office/powerpoint/2010/main" val="28106151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0" i="0" kern="1200" dirty="0" smtClean="0">
                <a:solidFill>
                  <a:schemeClr val="tx1"/>
                </a:solidFill>
                <a:effectLst/>
                <a:latin typeface="+mn-lt"/>
                <a:ea typeface="+mn-ea"/>
                <a:cs typeface="+mn-cs"/>
              </a:rPr>
              <a:t>Carcinogenesis is the process of initiation of a cancer, during which normal cells are thought to acquire malignancy characterised by genetic and epigenetic levels alterations. Although the exact steps of carcinogenesis appear to be explained by somatic mutation theory, much evidence says that this theory is not always applicable. On the other hand, chronic inflammation is considered to be a potential risk factor for cancer development [</a:t>
            </a:r>
            <a:r>
              <a:rPr lang="en-GB" sz="1200" b="0" i="0" kern="1200" dirty="0" smtClean="0">
                <a:solidFill>
                  <a:schemeClr val="tx1"/>
                </a:solidFill>
                <a:effectLst/>
                <a:latin typeface="+mn-lt"/>
                <a:ea typeface="+mn-ea"/>
                <a:cs typeface="+mn-cs"/>
                <a:hlinkClick r:id="rId3" tooltip="Elinav E, Nowarski R, Thaiss CA, Hu B, Jin C, Flavell RA. Inflammation-induced cancer: crosstalk between tumours, immune cells and microorganisms. Nat Rev Cancer. 2013;13(Nov):759–71."/>
              </a:rPr>
              <a:t>35</a:t>
            </a:r>
            <a:r>
              <a:rPr lang="en-GB" sz="1200" b="0" i="0" kern="1200" dirty="0" smtClean="0">
                <a:solidFill>
                  <a:schemeClr val="tx1"/>
                </a:solidFill>
                <a:effectLst/>
                <a:latin typeface="+mn-lt"/>
                <a:ea typeface="+mn-ea"/>
                <a:cs typeface="+mn-cs"/>
              </a:rPr>
              <a:t>].</a:t>
            </a:r>
          </a:p>
          <a:p>
            <a:r>
              <a:rPr lang="en-GB" sz="1200" b="0" i="0" kern="1200" dirty="0" smtClean="0">
                <a:solidFill>
                  <a:schemeClr val="tx1"/>
                </a:solidFill>
                <a:effectLst/>
                <a:latin typeface="+mn-lt"/>
                <a:ea typeface="+mn-ea"/>
                <a:cs typeface="+mn-cs"/>
              </a:rPr>
              <a:t>It is commonly accepted that more than 20% of human malignancies are related to chronic inflammation induced by viral and bacterial infection [</a:t>
            </a:r>
            <a:r>
              <a:rPr lang="en-GB" sz="1200" b="0" i="0" kern="1200" dirty="0" smtClean="0">
                <a:solidFill>
                  <a:schemeClr val="tx1"/>
                </a:solidFill>
                <a:effectLst/>
                <a:latin typeface="+mn-lt"/>
                <a:ea typeface="+mn-ea"/>
                <a:cs typeface="+mn-cs"/>
                <a:hlinkClick r:id="rId4" tooltip="Hussain SP, Harris CC. Inflammation and cancer: an ancient link with novel potentials. Int J Cancer. 2007;121(Dec):2373–80."/>
              </a:rPr>
              <a:t>36</a:t>
            </a:r>
            <a:r>
              <a:rPr lang="en-GB" sz="1200" b="0" i="0" kern="1200" dirty="0" smtClean="0">
                <a:solidFill>
                  <a:schemeClr val="tx1"/>
                </a:solidFill>
                <a:effectLst/>
                <a:latin typeface="+mn-lt"/>
                <a:ea typeface="+mn-ea"/>
                <a:cs typeface="+mn-cs"/>
              </a:rPr>
              <a:t>].</a:t>
            </a:r>
          </a:p>
          <a:p>
            <a:endParaRPr lang="en-GB" dirty="0"/>
          </a:p>
        </p:txBody>
      </p:sp>
      <p:sp>
        <p:nvSpPr>
          <p:cNvPr id="4" name="Zástupný symbol pro číslo snímku 3"/>
          <p:cNvSpPr>
            <a:spLocks noGrp="1"/>
          </p:cNvSpPr>
          <p:nvPr>
            <p:ph type="sldNum" sz="quarter" idx="10"/>
          </p:nvPr>
        </p:nvSpPr>
        <p:spPr/>
        <p:txBody>
          <a:bodyPr/>
          <a:lstStyle/>
          <a:p>
            <a:fld id="{85A17639-A365-4A5A-A31C-FD5185A9B2B1}" type="slidenum">
              <a:rPr lang="en-GB" smtClean="0"/>
              <a:t>37</a:t>
            </a:fld>
            <a:endParaRPr lang="en-GB"/>
          </a:p>
        </p:txBody>
      </p:sp>
    </p:spTree>
    <p:extLst>
      <p:ext uri="{BB962C8B-B14F-4D97-AF65-F5344CB8AC3E}">
        <p14:creationId xmlns:p14="http://schemas.microsoft.com/office/powerpoint/2010/main" val="36365405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smtClean="0"/>
              <a:t>https://pubmed.ncbi.nlm.nih.gov/34663441/</a:t>
            </a:r>
            <a:endParaRPr lang="en-GB" dirty="0"/>
          </a:p>
        </p:txBody>
      </p:sp>
      <p:sp>
        <p:nvSpPr>
          <p:cNvPr id="4" name="Zástupný symbol pro číslo snímku 3"/>
          <p:cNvSpPr>
            <a:spLocks noGrp="1"/>
          </p:cNvSpPr>
          <p:nvPr>
            <p:ph type="sldNum" sz="quarter" idx="10"/>
          </p:nvPr>
        </p:nvSpPr>
        <p:spPr/>
        <p:txBody>
          <a:bodyPr/>
          <a:lstStyle/>
          <a:p>
            <a:fld id="{85A17639-A365-4A5A-A31C-FD5185A9B2B1}" type="slidenum">
              <a:rPr lang="en-GB" smtClean="0"/>
              <a:t>39</a:t>
            </a:fld>
            <a:endParaRPr lang="en-GB"/>
          </a:p>
        </p:txBody>
      </p:sp>
    </p:spTree>
    <p:extLst>
      <p:ext uri="{BB962C8B-B14F-4D97-AF65-F5344CB8AC3E}">
        <p14:creationId xmlns:p14="http://schemas.microsoft.com/office/powerpoint/2010/main" val="39362927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smtClean="0"/>
              <a:t>Figure 1 - Reproductive Cycle of HIV-1 and Sites of Action of Major Classes of Antiretroviral Medications</a:t>
            </a:r>
          </a:p>
          <a:p>
            <a:r>
              <a:rPr lang="en-GB" dirty="0" smtClean="0"/>
              <a:t>Step 1 represents HIV-1 entry into the host cell, which involves the binding of the viral envelope protein, glycoprotein 120 (gp120), to the CD4 molecule, followed by a conformational change in gp120 that allows binding to the chemokine host-cell receptor (e.g. CCR5 or CXCR4). Glycoprotein 41 (gp41), also part of the virus envelope, then mediates HIV-cell fusion to permit viral entry. The fusion inhibitor, </a:t>
            </a:r>
            <a:r>
              <a:rPr lang="en-GB" dirty="0" err="1" smtClean="0"/>
              <a:t>enfuvirtide</a:t>
            </a:r>
            <a:r>
              <a:rPr lang="en-GB" dirty="0" smtClean="0"/>
              <a:t>, blocks fusion between the virus (through gp41) and the CD4 molecule, and the CCR5 </a:t>
            </a:r>
            <a:r>
              <a:rPr lang="en-GB" dirty="0" err="1" smtClean="0"/>
              <a:t>coreceptor</a:t>
            </a:r>
            <a:r>
              <a:rPr lang="en-GB" dirty="0" smtClean="0"/>
              <a:t> antagonist, </a:t>
            </a:r>
            <a:r>
              <a:rPr lang="en-GB" dirty="0" err="1" smtClean="0"/>
              <a:t>maraviroc</a:t>
            </a:r>
            <a:r>
              <a:rPr lang="en-GB" dirty="0" smtClean="0"/>
              <a:t>, blocks viral binding (through gp120) to CCR5. Step 2 is reverse transcription, in which the single-stranded HIV-1 RNA is transcribed into double-stranded DNA by the HIV enzyme (polymerase) called reverse transcriptase. This step is the site of action of nucleoside and nucleotide reverse-transcriptase inhibitors (NRTIs) and non-nucleoside reverse-transcriptase inhibitors (NNRTIs). Step 3 is the migration of HIV DNA into the nucleus and its integration into the DNA of the host cell, a process </a:t>
            </a:r>
            <a:r>
              <a:rPr lang="en-GB" dirty="0" err="1" smtClean="0"/>
              <a:t>catalyzed</a:t>
            </a:r>
            <a:r>
              <a:rPr lang="en-GB" dirty="0" smtClean="0"/>
              <a:t> by the viral enzyme integrase. Integrase strand-transfer inhibitors (INSTIs) target this step. Step 4 is the transcription of the HIV-1 DNA into HIV messenger RNA (mRNA) and HIV genomic RNA. Step 5 is the transport of the HIV-1 RNA out of the nucleus and the translation of HIV-1 mRNA into viral polyproteins. To be functional, the transcribed proteins must be cleaved into smaller component proteins, a process that occurs in step 6 through the action of the HIV-1 enzyme protease. This is the site of action of protease inhibitors. Step 7 is the assembly of viral genomic RNA and viral enzymes (reverse transcriptase, integrase, and protease) into viral particles. Step 8 is the budding and maturation of new viral particles, which then go on to infect other host cells.</a:t>
            </a:r>
            <a:endParaRPr lang="en-GB" dirty="0"/>
          </a:p>
        </p:txBody>
      </p:sp>
      <p:sp>
        <p:nvSpPr>
          <p:cNvPr id="4" name="Zástupný symbol pro číslo snímku 3"/>
          <p:cNvSpPr>
            <a:spLocks noGrp="1"/>
          </p:cNvSpPr>
          <p:nvPr>
            <p:ph type="sldNum" sz="quarter" idx="10"/>
          </p:nvPr>
        </p:nvSpPr>
        <p:spPr/>
        <p:txBody>
          <a:bodyPr/>
          <a:lstStyle/>
          <a:p>
            <a:fld id="{85A17639-A365-4A5A-A31C-FD5185A9B2B1}" type="slidenum">
              <a:rPr lang="en-GB" smtClean="0"/>
              <a:t>41</a:t>
            </a:fld>
            <a:endParaRPr lang="en-GB"/>
          </a:p>
        </p:txBody>
      </p:sp>
    </p:spTree>
    <p:extLst>
      <p:ext uri="{BB962C8B-B14F-4D97-AF65-F5344CB8AC3E}">
        <p14:creationId xmlns:p14="http://schemas.microsoft.com/office/powerpoint/2010/main" val="752391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Jackass</a:t>
            </a:r>
            <a:r>
              <a:rPr lang="cs-CZ" dirty="0" smtClean="0"/>
              <a:t> </a:t>
            </a:r>
            <a:r>
              <a:rPr lang="cs-CZ" dirty="0" err="1" smtClean="0"/>
              <a:t>pranks</a:t>
            </a:r>
            <a:r>
              <a:rPr lang="cs-CZ" dirty="0" smtClean="0"/>
              <a:t>,</a:t>
            </a:r>
            <a:r>
              <a:rPr lang="cs-CZ" baseline="0" dirty="0" smtClean="0"/>
              <a:t> </a:t>
            </a:r>
            <a:r>
              <a:rPr lang="cs-CZ" baseline="0" dirty="0" err="1" smtClean="0"/>
              <a:t>medical</a:t>
            </a:r>
            <a:r>
              <a:rPr lang="cs-CZ" baseline="0" dirty="0" smtClean="0"/>
              <a:t> </a:t>
            </a:r>
            <a:r>
              <a:rPr lang="cs-CZ" baseline="0" dirty="0" err="1" smtClean="0"/>
              <a:t>disclaimer</a:t>
            </a:r>
            <a:endParaRPr lang="cs-CZ" dirty="0" smtClean="0"/>
          </a:p>
          <a:p>
            <a:r>
              <a:rPr lang="en-GB" dirty="0" smtClean="0"/>
              <a:t>http://penelope.uchicago.edu/Thayer/E/Roman/Texts/Celsus/home.html</a:t>
            </a:r>
            <a:endParaRPr lang="cs-CZ" dirty="0" smtClean="0"/>
          </a:p>
          <a:p>
            <a:endParaRPr lang="cs-CZ" dirty="0" smtClean="0"/>
          </a:p>
          <a:p>
            <a:r>
              <a:rPr lang="cs-CZ" dirty="0" smtClean="0"/>
              <a:t>Středověk – humorální patologie, </a:t>
            </a:r>
            <a:r>
              <a:rPr lang="cs-CZ" dirty="0" err="1" smtClean="0"/>
              <a:t>dyskrasie</a:t>
            </a:r>
            <a:r>
              <a:rPr lang="cs-CZ" dirty="0" smtClean="0"/>
              <a:t> (krev, hlen, světlá a tmavá žluč)</a:t>
            </a:r>
          </a:p>
          <a:p>
            <a:r>
              <a:rPr lang="cs-CZ" dirty="0" smtClean="0"/>
              <a:t>•Novověk, současnost – molekulární patologie, imunologie, genetika (kvantová patologie, kvantová </a:t>
            </a:r>
            <a:r>
              <a:rPr lang="cs-CZ" dirty="0" err="1" smtClean="0"/>
              <a:t>patobiologie</a:t>
            </a:r>
            <a:r>
              <a:rPr lang="cs-CZ" dirty="0" smtClean="0"/>
              <a:t>)</a:t>
            </a:r>
          </a:p>
          <a:p>
            <a:r>
              <a:rPr lang="cs-CZ" dirty="0" smtClean="0"/>
              <a:t>–John HUNTER (1728-1793) – cévní podklad zánětlivého děje (vznik hnisu odvozen z krevních </a:t>
            </a:r>
            <a:r>
              <a:rPr lang="cs-CZ" dirty="0" err="1" smtClean="0"/>
              <a:t>elem</a:t>
            </a:r>
            <a:r>
              <a:rPr lang="cs-CZ" dirty="0" smtClean="0"/>
              <a:t>.)</a:t>
            </a:r>
          </a:p>
          <a:p>
            <a:r>
              <a:rPr lang="cs-CZ" dirty="0" smtClean="0"/>
              <a:t>–Rudolf VIRCHOW (1821-1902) – zánět jako reakce na předchozí tkáňovou lézi</a:t>
            </a:r>
          </a:p>
          <a:p>
            <a:r>
              <a:rPr lang="cs-CZ" dirty="0" smtClean="0"/>
              <a:t>–Julius COHNHEIM (1839-1884) – zánět ve spojení s </a:t>
            </a:r>
            <a:r>
              <a:rPr lang="cs-CZ" dirty="0" err="1" smtClean="0"/>
              <a:t>leukodiapedézou</a:t>
            </a:r>
            <a:r>
              <a:rPr lang="cs-CZ" dirty="0" smtClean="0"/>
              <a:t> přes cévní stěnu v oblasti mikrocirkulace. Pokusy na mesenteriu žáby.</a:t>
            </a:r>
          </a:p>
          <a:p>
            <a:r>
              <a:rPr lang="cs-CZ" dirty="0" smtClean="0"/>
              <a:t>–Ilja MEČNIKOV (1845-1916) – objev fagocytózy, úloha fagocytózy v zánětu</a:t>
            </a:r>
          </a:p>
          <a:p>
            <a:r>
              <a:rPr lang="cs-CZ" dirty="0" smtClean="0"/>
              <a:t>–Thomas LEWIS (1927) – objev chemických mediátorů zánětu, H-</a:t>
            </a:r>
            <a:r>
              <a:rPr lang="cs-CZ" dirty="0" err="1" smtClean="0"/>
              <a:t>subst</a:t>
            </a:r>
            <a:r>
              <a:rPr lang="cs-CZ" dirty="0" smtClean="0"/>
              <a:t>. látky zvyšující cévní permeabilitu a </a:t>
            </a:r>
            <a:r>
              <a:rPr lang="cs-CZ" dirty="0" err="1" smtClean="0"/>
              <a:t>ovliv</a:t>
            </a:r>
            <a:r>
              <a:rPr lang="cs-CZ" dirty="0" smtClean="0"/>
              <a:t>. </a:t>
            </a:r>
            <a:r>
              <a:rPr lang="cs-CZ" dirty="0" err="1" smtClean="0"/>
              <a:t>Leukodiapedézu</a:t>
            </a:r>
            <a:r>
              <a:rPr lang="cs-CZ" dirty="0" smtClean="0"/>
              <a:t> do extravaskulárního prostoru</a:t>
            </a:r>
          </a:p>
          <a:p>
            <a:r>
              <a:rPr lang="cs-CZ" dirty="0" smtClean="0"/>
              <a:t>–Vely MENKIN – dynamika zánětu</a:t>
            </a:r>
          </a:p>
          <a:p>
            <a:r>
              <a:rPr lang="cs-CZ" dirty="0" smtClean="0"/>
              <a:t>•SOUČASNOST – molekulární biologie zánětu</a:t>
            </a:r>
          </a:p>
          <a:p>
            <a:r>
              <a:rPr lang="cs-CZ" dirty="0" smtClean="0"/>
              <a:t>chemické mediátory, imunologie, Host/parasite </a:t>
            </a:r>
            <a:r>
              <a:rPr lang="cs-CZ" dirty="0" err="1" smtClean="0"/>
              <a:t>relat</a:t>
            </a:r>
            <a:r>
              <a:rPr lang="cs-CZ" dirty="0" smtClean="0"/>
              <a:t>.</a:t>
            </a:r>
          </a:p>
          <a:p>
            <a:endParaRPr lang="cs-CZ" dirty="0" smtClean="0"/>
          </a:p>
          <a:p>
            <a:endParaRPr lang="cs-CZ" dirty="0" smtClean="0"/>
          </a:p>
          <a:p>
            <a:endParaRPr lang="cs-CZ" dirty="0" smtClean="0"/>
          </a:p>
          <a:p>
            <a:r>
              <a:rPr lang="cs-CZ" dirty="0" err="1" smtClean="0"/>
              <a:t>alterativní</a:t>
            </a:r>
            <a:r>
              <a:rPr lang="cs-CZ" dirty="0" smtClean="0"/>
              <a:t> = </a:t>
            </a:r>
            <a:r>
              <a:rPr lang="cs-CZ" dirty="0" err="1" smtClean="0"/>
              <a:t>polio</a:t>
            </a:r>
            <a:r>
              <a:rPr lang="cs-CZ" dirty="0" smtClean="0"/>
              <a:t>,</a:t>
            </a:r>
            <a:r>
              <a:rPr lang="cs-CZ" baseline="0" dirty="0" smtClean="0"/>
              <a:t> BSE</a:t>
            </a:r>
          </a:p>
          <a:p>
            <a:endParaRPr lang="cs-CZ" baseline="0" dirty="0" smtClean="0"/>
          </a:p>
          <a:p>
            <a:r>
              <a:rPr lang="cs-CZ" baseline="0" dirty="0" smtClean="0"/>
              <a:t>serózní: rýma, kopřivka</a:t>
            </a:r>
          </a:p>
          <a:p>
            <a:endParaRPr lang="cs-CZ" baseline="0" dirty="0" smtClean="0"/>
          </a:p>
          <a:p>
            <a:r>
              <a:rPr lang="cs-CZ" baseline="0" dirty="0" err="1" smtClean="0"/>
              <a:t>fibrinozní</a:t>
            </a:r>
            <a:r>
              <a:rPr lang="cs-CZ" baseline="0" dirty="0" smtClean="0"/>
              <a:t>: pablánové záněty, nekrotizující tracheitida, bacilární </a:t>
            </a:r>
            <a:r>
              <a:rPr lang="cs-CZ" baseline="0" dirty="0" err="1" smtClean="0"/>
              <a:t>dysenterie</a:t>
            </a:r>
            <a:endParaRPr lang="cs-CZ" baseline="0" dirty="0" smtClean="0"/>
          </a:p>
          <a:p>
            <a:endParaRPr lang="cs-CZ" baseline="0" dirty="0" smtClean="0"/>
          </a:p>
          <a:p>
            <a:r>
              <a:rPr lang="cs-CZ" baseline="0" dirty="0" smtClean="0"/>
              <a:t>hnisavý:</a:t>
            </a:r>
            <a:r>
              <a:rPr lang="en-GB" sz="1200" b="0" i="0" u="none" strike="noStrike" kern="1200" baseline="0" dirty="0" err="1" smtClean="0">
                <a:solidFill>
                  <a:schemeClr val="tx1"/>
                </a:solidFill>
                <a:latin typeface="+mn-lt"/>
                <a:ea typeface="+mn-ea"/>
                <a:cs typeface="+mn-cs"/>
              </a:rPr>
              <a:t>Podobá</a:t>
            </a:r>
            <a:r>
              <a:rPr lang="en-GB" sz="1200" b="0" i="0" u="none" strike="noStrike" kern="1200" baseline="0" dirty="0" smtClean="0">
                <a:solidFill>
                  <a:schemeClr val="tx1"/>
                </a:solidFill>
                <a:latin typeface="+mn-lt"/>
                <a:ea typeface="+mn-ea"/>
                <a:cs typeface="+mn-cs"/>
              </a:rPr>
              <a:t> se </a:t>
            </a:r>
            <a:r>
              <a:rPr lang="en-GB" sz="1200" b="0" i="0" u="none" strike="noStrike" kern="1200" baseline="0" dirty="0" err="1" smtClean="0">
                <a:solidFill>
                  <a:schemeClr val="tx1"/>
                </a:solidFill>
                <a:latin typeface="+mn-lt"/>
                <a:ea typeface="+mn-ea"/>
                <a:cs typeface="+mn-cs"/>
              </a:rPr>
              <a:t>zánětu</a:t>
            </a:r>
            <a:r>
              <a:rPr lang="en-GB" sz="1200" b="0" i="0" u="none" strike="noStrike" kern="1200" baseline="0" dirty="0" smtClean="0">
                <a:solidFill>
                  <a:schemeClr val="tx1"/>
                </a:solidFill>
                <a:latin typeface="+mn-lt"/>
                <a:ea typeface="+mn-ea"/>
                <a:cs typeface="+mn-cs"/>
              </a:rPr>
              <a:t> </a:t>
            </a:r>
            <a:r>
              <a:rPr lang="en-GB" sz="1200" b="0" i="0" u="none" strike="noStrike" kern="1200" baseline="0" dirty="0" err="1" smtClean="0">
                <a:solidFill>
                  <a:schemeClr val="tx1"/>
                </a:solidFill>
                <a:latin typeface="+mn-lt"/>
                <a:ea typeface="+mn-ea"/>
                <a:cs typeface="+mn-cs"/>
              </a:rPr>
              <a:t>seróznímu</a:t>
            </a:r>
            <a:r>
              <a:rPr lang="en-GB" sz="1200" b="0" i="0" u="none" strike="noStrike" kern="1200" baseline="0" dirty="0" smtClean="0">
                <a:solidFill>
                  <a:schemeClr val="tx1"/>
                </a:solidFill>
                <a:latin typeface="+mn-lt"/>
                <a:ea typeface="+mn-ea"/>
                <a:cs typeface="+mn-cs"/>
              </a:rPr>
              <a:t> ale </a:t>
            </a:r>
            <a:r>
              <a:rPr lang="en-GB" sz="1200" b="0" i="0" u="none" strike="noStrike" kern="1200" baseline="0" dirty="0" err="1" smtClean="0">
                <a:solidFill>
                  <a:schemeClr val="tx1"/>
                </a:solidFill>
                <a:latin typeface="+mn-lt"/>
                <a:ea typeface="+mn-ea"/>
                <a:cs typeface="+mn-cs"/>
              </a:rPr>
              <a:t>zánětlivé</a:t>
            </a:r>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err="1" smtClean="0">
                <a:solidFill>
                  <a:schemeClr val="tx1"/>
                </a:solidFill>
                <a:latin typeface="+mn-lt"/>
                <a:ea typeface="+mn-ea"/>
                <a:cs typeface="+mn-cs"/>
              </a:rPr>
              <a:t>celulizaci</a:t>
            </a:r>
            <a:r>
              <a:rPr lang="en-GB" sz="1200" b="0" i="0" u="none" strike="noStrike" kern="1200" baseline="0" dirty="0" smtClean="0">
                <a:solidFill>
                  <a:schemeClr val="tx1"/>
                </a:solidFill>
                <a:latin typeface="+mn-lt"/>
                <a:ea typeface="+mn-ea"/>
                <a:cs typeface="+mn-cs"/>
              </a:rPr>
              <a:t> </a:t>
            </a:r>
            <a:r>
              <a:rPr lang="en-GB" sz="1200" b="0" i="0" u="none" strike="noStrike" kern="1200" baseline="0" dirty="0" err="1" smtClean="0">
                <a:solidFill>
                  <a:schemeClr val="tx1"/>
                </a:solidFill>
                <a:latin typeface="+mn-lt"/>
                <a:ea typeface="+mn-ea"/>
                <a:cs typeface="+mn-cs"/>
              </a:rPr>
              <a:t>výrazně</a:t>
            </a:r>
            <a:r>
              <a:rPr lang="en-GB" sz="1200" b="0" i="0" u="none" strike="noStrike" kern="1200" baseline="0" dirty="0" smtClean="0">
                <a:solidFill>
                  <a:schemeClr val="tx1"/>
                </a:solidFill>
                <a:latin typeface="+mn-lt"/>
                <a:ea typeface="+mn-ea"/>
                <a:cs typeface="+mn-cs"/>
              </a:rPr>
              <a:t> </a:t>
            </a:r>
            <a:r>
              <a:rPr lang="en-GB" sz="1200" b="0" i="0" u="none" strike="noStrike" kern="1200" baseline="0" dirty="0" err="1" smtClean="0">
                <a:solidFill>
                  <a:schemeClr val="tx1"/>
                </a:solidFill>
                <a:latin typeface="+mn-lt"/>
                <a:ea typeface="+mn-ea"/>
                <a:cs typeface="+mn-cs"/>
              </a:rPr>
              <a:t>dominují</a:t>
            </a:r>
            <a:r>
              <a:rPr lang="en-GB" sz="1200" b="0" i="0" u="none" strike="noStrike" kern="1200" baseline="0" dirty="0" smtClean="0">
                <a:solidFill>
                  <a:schemeClr val="tx1"/>
                </a:solidFill>
                <a:latin typeface="+mn-lt"/>
                <a:ea typeface="+mn-ea"/>
                <a:cs typeface="+mn-cs"/>
              </a:rPr>
              <a:t> </a:t>
            </a:r>
            <a:r>
              <a:rPr lang="en-GB" sz="1200" b="0" i="0" u="none" strike="noStrike" kern="1200" baseline="0" dirty="0" err="1" smtClean="0">
                <a:solidFill>
                  <a:schemeClr val="tx1"/>
                </a:solidFill>
                <a:latin typeface="+mn-lt"/>
                <a:ea typeface="+mn-ea"/>
                <a:cs typeface="+mn-cs"/>
              </a:rPr>
              <a:t>leukocyty</a:t>
            </a:r>
            <a:r>
              <a:rPr lang="en-GB" sz="1200" b="0" i="0" u="none" strike="noStrike" kern="1200" baseline="0" dirty="0" smtClean="0">
                <a:solidFill>
                  <a:schemeClr val="tx1"/>
                </a:solidFill>
                <a:latin typeface="+mn-lt"/>
                <a:ea typeface="+mn-ea"/>
                <a:cs typeface="+mn-cs"/>
              </a:rPr>
              <a:t>, </a:t>
            </a:r>
            <a:r>
              <a:rPr lang="en-GB" sz="1200" b="0" i="0" u="none" strike="noStrike" kern="1200" baseline="0" dirty="0" err="1" smtClean="0">
                <a:solidFill>
                  <a:schemeClr val="tx1"/>
                </a:solidFill>
                <a:latin typeface="+mn-lt"/>
                <a:ea typeface="+mn-ea"/>
                <a:cs typeface="+mn-cs"/>
              </a:rPr>
              <a:t>jenž</a:t>
            </a:r>
            <a:r>
              <a:rPr lang="en-GB" sz="1200" b="0" i="0" u="none" strike="noStrike" kern="1200" baseline="0" dirty="0" smtClean="0">
                <a:solidFill>
                  <a:schemeClr val="tx1"/>
                </a:solidFill>
                <a:latin typeface="+mn-lt"/>
                <a:ea typeface="+mn-ea"/>
                <a:cs typeface="+mn-cs"/>
              </a:rPr>
              <a:t> </a:t>
            </a:r>
            <a:r>
              <a:rPr lang="en-GB" sz="1200" b="0" i="0" u="none" strike="noStrike" kern="1200" baseline="0" dirty="0" err="1" smtClean="0">
                <a:solidFill>
                  <a:schemeClr val="tx1"/>
                </a:solidFill>
                <a:latin typeface="+mn-lt"/>
                <a:ea typeface="+mn-ea"/>
                <a:cs typeface="+mn-cs"/>
              </a:rPr>
              <a:t>tvoří</a:t>
            </a:r>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err="1" smtClean="0">
                <a:solidFill>
                  <a:schemeClr val="tx1"/>
                </a:solidFill>
                <a:latin typeface="+mn-lt"/>
                <a:ea typeface="+mn-ea"/>
                <a:cs typeface="+mn-cs"/>
              </a:rPr>
              <a:t>hnis</a:t>
            </a:r>
            <a:r>
              <a:rPr lang="en-GB" sz="1200" b="0" i="0" u="none" strike="noStrike" kern="1200" baseline="0" dirty="0" smtClean="0">
                <a:solidFill>
                  <a:schemeClr val="tx1"/>
                </a:solidFill>
                <a:latin typeface="+mn-lt"/>
                <a:ea typeface="+mn-ea"/>
                <a:cs typeface="+mn-cs"/>
              </a:rPr>
              <a:t>.</a:t>
            </a:r>
            <a:r>
              <a:rPr lang="cs-CZ" sz="1200" b="0" i="0" u="none" strike="noStrike" kern="1200" baseline="0" dirty="0" smtClean="0">
                <a:solidFill>
                  <a:schemeClr val="tx1"/>
                </a:solidFill>
                <a:latin typeface="+mn-lt"/>
                <a:ea typeface="+mn-ea"/>
                <a:cs typeface="+mn-cs"/>
              </a:rPr>
              <a:t> Etiologicky převládají pyogenní</a:t>
            </a:r>
          </a:p>
          <a:p>
            <a:r>
              <a:rPr lang="cs-CZ" sz="1200" b="0" i="0" u="none" strike="noStrike" kern="1200" baseline="0" dirty="0" smtClean="0">
                <a:solidFill>
                  <a:schemeClr val="tx1"/>
                </a:solidFill>
                <a:latin typeface="+mn-lt"/>
                <a:ea typeface="+mn-ea"/>
                <a:cs typeface="+mn-cs"/>
              </a:rPr>
              <a:t>mikroorganismy, </a:t>
            </a:r>
            <a:r>
              <a:rPr lang="en-GB" sz="1200" b="0" i="0" u="none" strike="noStrike" kern="1200" baseline="0" dirty="0" err="1" smtClean="0">
                <a:solidFill>
                  <a:schemeClr val="tx1"/>
                </a:solidFill>
                <a:latin typeface="+mn-lt"/>
                <a:ea typeface="+mn-ea"/>
                <a:cs typeface="+mn-cs"/>
              </a:rPr>
              <a:t>bronchopneumonie</a:t>
            </a:r>
            <a:r>
              <a:rPr lang="cs-CZ" sz="1200" b="0" i="0" u="none" strike="noStrike" kern="1200" baseline="0" dirty="0" smtClean="0">
                <a:solidFill>
                  <a:schemeClr val="tx1"/>
                </a:solidFill>
                <a:latin typeface="+mn-lt"/>
                <a:ea typeface="+mn-ea"/>
                <a:cs typeface="+mn-cs"/>
              </a:rPr>
              <a:t>, </a:t>
            </a:r>
            <a:r>
              <a:rPr lang="en-GB" sz="1200" b="0" i="0" u="none" strike="noStrike" kern="1200" baseline="0" dirty="0" smtClean="0">
                <a:solidFill>
                  <a:schemeClr val="tx1"/>
                </a:solidFill>
                <a:latin typeface="+mn-lt"/>
                <a:ea typeface="+mn-ea"/>
                <a:cs typeface="+mn-cs"/>
              </a:rPr>
              <a:t>HNISAVÁ LEPTOMENINGITIS</a:t>
            </a:r>
            <a:endParaRPr lang="cs-CZ" sz="1200" b="0" i="0" u="none" strike="noStrike" kern="1200" baseline="0" dirty="0" smtClean="0">
              <a:solidFill>
                <a:schemeClr val="tx1"/>
              </a:solidFill>
              <a:latin typeface="+mn-lt"/>
              <a:ea typeface="+mn-ea"/>
              <a:cs typeface="+mn-cs"/>
            </a:endParaRPr>
          </a:p>
          <a:p>
            <a:r>
              <a:rPr lang="cs-CZ" sz="1200" b="0" i="0" u="none" strike="noStrike" kern="1200" baseline="0" dirty="0" smtClean="0">
                <a:solidFill>
                  <a:schemeClr val="tx1"/>
                </a:solidFill>
                <a:latin typeface="+mn-lt"/>
                <a:ea typeface="+mn-ea"/>
                <a:cs typeface="+mn-cs"/>
              </a:rPr>
              <a:t> Charakteristický je sklon ke hnisavé </a:t>
            </a:r>
            <a:r>
              <a:rPr lang="cs-CZ" sz="1200" b="0" i="0" u="none" strike="noStrike" kern="1200" baseline="0" dirty="0" err="1" smtClean="0">
                <a:solidFill>
                  <a:schemeClr val="tx1"/>
                </a:solidFill>
                <a:latin typeface="+mn-lt"/>
                <a:ea typeface="+mn-ea"/>
                <a:cs typeface="+mn-cs"/>
              </a:rPr>
              <a:t>kolikvaci</a:t>
            </a:r>
            <a:endParaRPr lang="cs-CZ" sz="1200" b="0" i="0" u="none" strike="noStrike" kern="1200" baseline="0" dirty="0" smtClean="0">
              <a:solidFill>
                <a:schemeClr val="tx1"/>
              </a:solidFill>
              <a:latin typeface="+mn-lt"/>
              <a:ea typeface="+mn-ea"/>
              <a:cs typeface="+mn-cs"/>
            </a:endParaRPr>
          </a:p>
          <a:p>
            <a:r>
              <a:rPr lang="cs-CZ" sz="1200" b="0" i="0" u="none" strike="noStrike" kern="1200" baseline="0" dirty="0" smtClean="0">
                <a:solidFill>
                  <a:schemeClr val="tx1"/>
                </a:solidFill>
                <a:latin typeface="+mn-lt"/>
                <a:ea typeface="+mn-ea"/>
                <a:cs typeface="+mn-cs"/>
              </a:rPr>
              <a:t>(roztavení) </a:t>
            </a:r>
            <a:r>
              <a:rPr lang="cs-CZ" sz="1200" b="0" i="0" u="none" strike="noStrike" kern="1200" baseline="0" dirty="0" err="1" smtClean="0">
                <a:solidFill>
                  <a:schemeClr val="tx1"/>
                </a:solidFill>
                <a:latin typeface="+mn-lt"/>
                <a:ea typeface="+mn-ea"/>
                <a:cs typeface="+mn-cs"/>
              </a:rPr>
              <a:t>intersticia</a:t>
            </a:r>
            <a:r>
              <a:rPr lang="cs-CZ" sz="1200" b="0" i="0" u="none" strike="noStrike" kern="1200" baseline="0" dirty="0" smtClean="0">
                <a:solidFill>
                  <a:schemeClr val="tx1"/>
                </a:solidFill>
                <a:latin typeface="+mn-lt"/>
                <a:ea typeface="+mn-ea"/>
                <a:cs typeface="+mn-cs"/>
              </a:rPr>
              <a:t>.</a:t>
            </a:r>
          </a:p>
          <a:p>
            <a:r>
              <a:rPr lang="cs-CZ" sz="1200" b="0" i="0" u="none" strike="noStrike" kern="1200" baseline="0" dirty="0" smtClean="0">
                <a:solidFill>
                  <a:schemeClr val="tx1"/>
                </a:solidFill>
                <a:latin typeface="+mn-lt"/>
                <a:ea typeface="+mn-ea"/>
                <a:cs typeface="+mn-cs"/>
              </a:rPr>
              <a:t> 2 základní formy: absces x flegmóna</a:t>
            </a:r>
          </a:p>
          <a:p>
            <a:r>
              <a:rPr lang="cs-CZ" sz="1200" b="0" i="0" u="none" strike="noStrike" kern="1200" baseline="0" dirty="0" smtClean="0">
                <a:solidFill>
                  <a:schemeClr val="tx1"/>
                </a:solidFill>
                <a:latin typeface="+mn-lt"/>
                <a:ea typeface="+mn-ea"/>
                <a:cs typeface="+mn-cs"/>
              </a:rPr>
              <a:t> Oba vedou ke hnisavé </a:t>
            </a:r>
            <a:r>
              <a:rPr lang="cs-CZ" sz="1200" b="0" i="0" u="none" strike="noStrike" kern="1200" baseline="0" dirty="0" err="1" smtClean="0">
                <a:solidFill>
                  <a:schemeClr val="tx1"/>
                </a:solidFill>
                <a:latin typeface="+mn-lt"/>
                <a:ea typeface="+mn-ea"/>
                <a:cs typeface="+mn-cs"/>
              </a:rPr>
              <a:t>kolikvaci</a:t>
            </a:r>
            <a:r>
              <a:rPr lang="cs-CZ" sz="1200" b="0" i="0" u="none" strike="noStrike" kern="1200" baseline="0" dirty="0" smtClean="0">
                <a:solidFill>
                  <a:schemeClr val="tx1"/>
                </a:solidFill>
                <a:latin typeface="+mn-lt"/>
                <a:ea typeface="+mn-ea"/>
                <a:cs typeface="+mn-cs"/>
              </a:rPr>
              <a:t>, rozdíl je v</a:t>
            </a:r>
          </a:p>
          <a:p>
            <a:r>
              <a:rPr lang="cs-CZ" sz="1200" b="0" i="0" u="none" strike="noStrike" kern="1200" baseline="0" dirty="0" smtClean="0">
                <a:solidFill>
                  <a:schemeClr val="tx1"/>
                </a:solidFill>
                <a:latin typeface="+mn-lt"/>
                <a:ea typeface="+mn-ea"/>
                <a:cs typeface="+mn-cs"/>
              </a:rPr>
              <a:t>ohraničenosti obou procesů………………………………… riziko sepse, hnisavé píštěly, </a:t>
            </a:r>
            <a:r>
              <a:rPr lang="en-GB" sz="1200" b="1" i="0" u="none" strike="noStrike" kern="1200" baseline="0" dirty="0" smtClean="0">
                <a:solidFill>
                  <a:schemeClr val="tx1"/>
                </a:solidFill>
                <a:latin typeface="+mn-lt"/>
                <a:ea typeface="+mn-ea"/>
                <a:cs typeface="+mn-cs"/>
              </a:rPr>
              <a:t>-</a:t>
            </a:r>
            <a:endParaRPr lang="cs-CZ" sz="1200" b="0" i="0" u="none" strike="noStrike" kern="1200" baseline="0" dirty="0" smtClean="0">
              <a:solidFill>
                <a:schemeClr val="tx1"/>
              </a:solidFill>
              <a:latin typeface="+mn-lt"/>
              <a:ea typeface="+mn-ea"/>
              <a:cs typeface="+mn-cs"/>
            </a:endParaRPr>
          </a:p>
          <a:p>
            <a:endParaRPr lang="cs-CZ" sz="1200" b="0" i="0" u="none" strike="noStrike" kern="1200" baseline="0" dirty="0" smtClean="0">
              <a:solidFill>
                <a:schemeClr val="tx1"/>
              </a:solidFill>
              <a:latin typeface="+mn-lt"/>
              <a:ea typeface="+mn-ea"/>
              <a:cs typeface="+mn-cs"/>
            </a:endParaRPr>
          </a:p>
          <a:p>
            <a:r>
              <a:rPr lang="en-GB" sz="1200" b="0" i="0" u="none" strike="noStrike" kern="1200" baseline="0" dirty="0" err="1" smtClean="0">
                <a:solidFill>
                  <a:schemeClr val="tx1"/>
                </a:solidFill>
                <a:latin typeface="+mn-lt"/>
                <a:ea typeface="+mn-ea"/>
                <a:cs typeface="+mn-cs"/>
              </a:rPr>
              <a:t>Gangrenózní</a:t>
            </a:r>
            <a:r>
              <a:rPr lang="cs-CZ" sz="1200" b="0" i="0" u="none" strike="noStrike" kern="1200" baseline="0" dirty="0" smtClean="0">
                <a:solidFill>
                  <a:schemeClr val="tx1"/>
                </a:solidFill>
                <a:latin typeface="+mn-lt"/>
                <a:ea typeface="+mn-ea"/>
                <a:cs typeface="+mn-cs"/>
              </a:rPr>
              <a:t>:</a:t>
            </a:r>
            <a:r>
              <a:rPr lang="en-GB" sz="1200" b="0" i="0" u="none" strike="noStrike" kern="1200" baseline="0" dirty="0" smtClean="0">
                <a:solidFill>
                  <a:schemeClr val="tx1"/>
                </a:solidFill>
                <a:latin typeface="+mn-lt"/>
                <a:ea typeface="+mn-ea"/>
                <a:cs typeface="+mn-cs"/>
              </a:rPr>
              <a:t> </a:t>
            </a:r>
            <a:r>
              <a:rPr lang="en-GB" sz="1200" b="0" i="0" u="none" strike="noStrike" kern="1200" baseline="0" dirty="0" err="1" smtClean="0">
                <a:solidFill>
                  <a:schemeClr val="tx1"/>
                </a:solidFill>
                <a:latin typeface="+mn-lt"/>
                <a:ea typeface="+mn-ea"/>
                <a:cs typeface="+mn-cs"/>
              </a:rPr>
              <a:t>cholecystitida</a:t>
            </a:r>
            <a:r>
              <a:rPr lang="en-GB" sz="1200" b="0" i="0" u="none" strike="noStrike" kern="1200" baseline="0" dirty="0" smtClean="0">
                <a:solidFill>
                  <a:schemeClr val="tx1"/>
                </a:solidFill>
                <a:latin typeface="+mn-lt"/>
                <a:ea typeface="+mn-ea"/>
                <a:cs typeface="+mn-cs"/>
              </a:rPr>
              <a:t>, </a:t>
            </a:r>
            <a:r>
              <a:rPr lang="en-GB" sz="1200" b="0" i="0" u="none" strike="noStrike" kern="1200" baseline="0" dirty="0" err="1" smtClean="0">
                <a:solidFill>
                  <a:schemeClr val="tx1"/>
                </a:solidFill>
                <a:latin typeface="+mn-lt"/>
                <a:ea typeface="+mn-ea"/>
                <a:cs typeface="+mn-cs"/>
              </a:rPr>
              <a:t>gangrenózní</a:t>
            </a:r>
            <a:endParaRPr lang="en-GB" sz="1200" b="0" i="0" u="none" strike="noStrike" kern="1200" baseline="0" dirty="0" smtClean="0">
              <a:solidFill>
                <a:schemeClr val="tx1"/>
              </a:solidFill>
              <a:latin typeface="+mn-lt"/>
              <a:ea typeface="+mn-ea"/>
              <a:cs typeface="+mn-cs"/>
            </a:endParaRPr>
          </a:p>
          <a:p>
            <a:r>
              <a:rPr lang="en-GB" sz="1200" b="0" i="0" u="none" strike="noStrike" kern="1200" baseline="0" dirty="0" err="1" smtClean="0">
                <a:solidFill>
                  <a:schemeClr val="tx1"/>
                </a:solidFill>
                <a:latin typeface="+mn-lt"/>
                <a:ea typeface="+mn-ea"/>
                <a:cs typeface="+mn-cs"/>
              </a:rPr>
              <a:t>apendicitida</a:t>
            </a:r>
            <a:endParaRPr lang="cs-CZ" sz="1200" b="0" i="0" u="none" strike="noStrike" kern="1200" baseline="0" dirty="0" smtClean="0">
              <a:solidFill>
                <a:schemeClr val="tx1"/>
              </a:solidFill>
              <a:latin typeface="+mn-lt"/>
              <a:ea typeface="+mn-ea"/>
              <a:cs typeface="+mn-cs"/>
            </a:endParaRPr>
          </a:p>
          <a:p>
            <a:r>
              <a:rPr lang="cs-CZ" dirty="0" smtClean="0"/>
              <a:t>nehnisavý myokarditida</a:t>
            </a:r>
          </a:p>
          <a:p>
            <a:endParaRPr lang="cs-CZ" dirty="0" smtClean="0"/>
          </a:p>
          <a:p>
            <a:r>
              <a:rPr lang="cs-CZ" dirty="0" err="1" smtClean="0"/>
              <a:t>Proliferativní</a:t>
            </a:r>
            <a:endParaRPr lang="en-GB" dirty="0"/>
          </a:p>
        </p:txBody>
      </p:sp>
      <p:sp>
        <p:nvSpPr>
          <p:cNvPr id="4" name="Zástupný symbol pro číslo snímku 3"/>
          <p:cNvSpPr>
            <a:spLocks noGrp="1"/>
          </p:cNvSpPr>
          <p:nvPr>
            <p:ph type="sldNum" sz="quarter" idx="10"/>
          </p:nvPr>
        </p:nvSpPr>
        <p:spPr/>
        <p:txBody>
          <a:bodyPr/>
          <a:lstStyle/>
          <a:p>
            <a:fld id="{85A17639-A365-4A5A-A31C-FD5185A9B2B1}" type="slidenum">
              <a:rPr lang="en-GB" smtClean="0"/>
              <a:t>4</a:t>
            </a:fld>
            <a:endParaRPr lang="en-GB"/>
          </a:p>
        </p:txBody>
      </p:sp>
    </p:spTree>
    <p:extLst>
      <p:ext uri="{BB962C8B-B14F-4D97-AF65-F5344CB8AC3E}">
        <p14:creationId xmlns:p14="http://schemas.microsoft.com/office/powerpoint/2010/main" val="3028439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85A17639-A365-4A5A-A31C-FD5185A9B2B1}" type="slidenum">
              <a:rPr lang="en-GB" smtClean="0"/>
              <a:t>5</a:t>
            </a:fld>
            <a:endParaRPr lang="en-GB"/>
          </a:p>
        </p:txBody>
      </p:sp>
    </p:spTree>
    <p:extLst>
      <p:ext uri="{BB962C8B-B14F-4D97-AF65-F5344CB8AC3E}">
        <p14:creationId xmlns:p14="http://schemas.microsoft.com/office/powerpoint/2010/main" val="3660126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b="1" dirty="0" err="1" smtClean="0"/>
              <a:t>Prodromální</a:t>
            </a:r>
            <a:r>
              <a:rPr lang="en-GB" dirty="0" smtClean="0"/>
              <a:t> (</a:t>
            </a:r>
            <a:r>
              <a:rPr lang="en-GB" dirty="0" err="1" smtClean="0"/>
              <a:t>latentní</a:t>
            </a:r>
            <a:r>
              <a:rPr lang="en-GB" dirty="0" smtClean="0"/>
              <a:t>) </a:t>
            </a:r>
            <a:r>
              <a:rPr lang="en-GB" dirty="0" err="1" smtClean="0"/>
              <a:t>stádium</a:t>
            </a:r>
            <a:r>
              <a:rPr lang="en-GB" dirty="0" smtClean="0"/>
              <a:t> (</a:t>
            </a:r>
            <a:r>
              <a:rPr lang="en-GB" dirty="0" err="1" smtClean="0"/>
              <a:t>fáze</a:t>
            </a:r>
            <a:r>
              <a:rPr lang="en-GB" dirty="0" smtClean="0"/>
              <a:t> </a:t>
            </a:r>
            <a:r>
              <a:rPr lang="en-GB" dirty="0" err="1" smtClean="0"/>
              <a:t>přenastavování</a:t>
            </a:r>
            <a:r>
              <a:rPr lang="en-GB" dirty="0" smtClean="0"/>
              <a:t> set-</a:t>
            </a:r>
            <a:r>
              <a:rPr lang="en-GB" dirty="0" err="1" smtClean="0"/>
              <a:t>pointu</a:t>
            </a:r>
            <a:r>
              <a:rPr lang="en-GB" dirty="0" smtClean="0"/>
              <a:t>) </a:t>
            </a:r>
            <a:r>
              <a:rPr lang="en-GB" dirty="0" err="1" smtClean="0"/>
              <a:t>teplota</a:t>
            </a:r>
            <a:r>
              <a:rPr lang="en-GB" dirty="0" smtClean="0"/>
              <a:t> se </a:t>
            </a:r>
            <a:r>
              <a:rPr lang="en-GB" dirty="0" err="1" smtClean="0"/>
              <a:t>ještě</a:t>
            </a:r>
            <a:r>
              <a:rPr lang="en-GB" dirty="0" smtClean="0"/>
              <a:t> </a:t>
            </a:r>
            <a:r>
              <a:rPr lang="en-GB" dirty="0" err="1" smtClean="0"/>
              <a:t>nemění</a:t>
            </a:r>
            <a:r>
              <a:rPr lang="en-GB" dirty="0" smtClean="0"/>
              <a:t>.</a:t>
            </a:r>
          </a:p>
          <a:p>
            <a:r>
              <a:rPr lang="en-GB" b="1" dirty="0" err="1" smtClean="0"/>
              <a:t>Incrementi</a:t>
            </a:r>
            <a:r>
              <a:rPr lang="en-GB" dirty="0" smtClean="0"/>
              <a:t> (</a:t>
            </a:r>
            <a:r>
              <a:rPr lang="en-GB" dirty="0" err="1" smtClean="0"/>
              <a:t>vzestup</a:t>
            </a:r>
            <a:r>
              <a:rPr lang="en-GB" dirty="0" smtClean="0"/>
              <a:t> </a:t>
            </a:r>
            <a:r>
              <a:rPr lang="en-GB" dirty="0" err="1" smtClean="0"/>
              <a:t>teploty</a:t>
            </a:r>
            <a:r>
              <a:rPr lang="en-GB" dirty="0" smtClean="0"/>
              <a:t> – </a:t>
            </a:r>
            <a:r>
              <a:rPr lang="en-GB" dirty="0" err="1" smtClean="0"/>
              <a:t>pocit</a:t>
            </a:r>
            <a:r>
              <a:rPr lang="en-GB" dirty="0" smtClean="0"/>
              <a:t> </a:t>
            </a:r>
            <a:r>
              <a:rPr lang="en-GB" dirty="0" err="1" smtClean="0"/>
              <a:t>chladu</a:t>
            </a:r>
            <a:r>
              <a:rPr lang="en-GB" dirty="0" smtClean="0"/>
              <a:t>) </a:t>
            </a:r>
            <a:r>
              <a:rPr lang="en-GB" dirty="0" err="1" smtClean="0"/>
              <a:t>snaha</a:t>
            </a:r>
            <a:r>
              <a:rPr lang="en-GB" dirty="0" smtClean="0"/>
              <a:t> </a:t>
            </a:r>
            <a:r>
              <a:rPr lang="en-GB" dirty="0" err="1" smtClean="0"/>
              <a:t>organismu</a:t>
            </a:r>
            <a:r>
              <a:rPr lang="en-GB" dirty="0" smtClean="0"/>
              <a:t> </a:t>
            </a:r>
            <a:r>
              <a:rPr lang="en-GB" dirty="0" err="1" smtClean="0"/>
              <a:t>zabránit</a:t>
            </a:r>
            <a:r>
              <a:rPr lang="en-GB" dirty="0" smtClean="0"/>
              <a:t> </a:t>
            </a:r>
            <a:r>
              <a:rPr lang="en-GB" dirty="0" err="1" smtClean="0"/>
              <a:t>úniku</a:t>
            </a:r>
            <a:r>
              <a:rPr lang="en-GB" dirty="0" smtClean="0"/>
              <a:t> </a:t>
            </a:r>
            <a:r>
              <a:rPr lang="en-GB" dirty="0" err="1" smtClean="0"/>
              <a:t>tepla</a:t>
            </a:r>
            <a:r>
              <a:rPr lang="en-GB" dirty="0" smtClean="0"/>
              <a:t> – </a:t>
            </a:r>
            <a:r>
              <a:rPr lang="en-GB" dirty="0" err="1" smtClean="0"/>
              <a:t>vazokonstrikce</a:t>
            </a:r>
            <a:r>
              <a:rPr lang="en-GB" dirty="0" smtClean="0"/>
              <a:t>, </a:t>
            </a:r>
            <a:r>
              <a:rPr lang="en-GB" dirty="0" err="1" smtClean="0"/>
              <a:t>zvýšení</a:t>
            </a:r>
            <a:r>
              <a:rPr lang="en-GB" dirty="0" smtClean="0"/>
              <a:t> </a:t>
            </a:r>
            <a:r>
              <a:rPr lang="en-GB" dirty="0" err="1" smtClean="0"/>
              <a:t>bazálního</a:t>
            </a:r>
            <a:r>
              <a:rPr lang="en-GB" dirty="0" smtClean="0"/>
              <a:t> </a:t>
            </a:r>
            <a:r>
              <a:rPr lang="en-GB" dirty="0" err="1" smtClean="0"/>
              <a:t>metabolismu</a:t>
            </a:r>
            <a:r>
              <a:rPr lang="en-GB" dirty="0" smtClean="0"/>
              <a:t> (BM), </a:t>
            </a:r>
            <a:r>
              <a:rPr lang="en-GB" dirty="0" err="1" smtClean="0"/>
              <a:t>tvorby</a:t>
            </a:r>
            <a:r>
              <a:rPr lang="en-GB" dirty="0" smtClean="0"/>
              <a:t> </a:t>
            </a:r>
            <a:r>
              <a:rPr lang="en-GB" dirty="0" err="1" smtClean="0"/>
              <a:t>tepla</a:t>
            </a:r>
            <a:r>
              <a:rPr lang="en-GB" dirty="0" smtClean="0"/>
              <a:t>, </a:t>
            </a:r>
            <a:r>
              <a:rPr lang="en-GB" dirty="0" err="1" smtClean="0"/>
              <a:t>svalový</a:t>
            </a:r>
            <a:r>
              <a:rPr lang="en-GB" dirty="0" smtClean="0"/>
              <a:t> </a:t>
            </a:r>
            <a:r>
              <a:rPr lang="en-GB" dirty="0" err="1" smtClean="0"/>
              <a:t>třes</a:t>
            </a:r>
            <a:r>
              <a:rPr lang="en-GB" dirty="0" smtClean="0"/>
              <a:t> (do 5 </a:t>
            </a:r>
            <a:r>
              <a:rPr lang="en-GB" dirty="0" err="1" smtClean="0"/>
              <a:t>týdnů</a:t>
            </a:r>
            <a:r>
              <a:rPr lang="en-GB" dirty="0" smtClean="0"/>
              <a:t> </a:t>
            </a:r>
            <a:r>
              <a:rPr lang="en-GB" dirty="0" err="1" smtClean="0"/>
              <a:t>věku</a:t>
            </a:r>
            <a:r>
              <a:rPr lang="en-GB" dirty="0" smtClean="0"/>
              <a:t> bez </a:t>
            </a:r>
            <a:r>
              <a:rPr lang="en-GB" dirty="0" err="1" smtClean="0"/>
              <a:t>třesu</a:t>
            </a:r>
            <a:r>
              <a:rPr lang="en-GB" dirty="0" smtClean="0"/>
              <a:t> – </a:t>
            </a:r>
            <a:r>
              <a:rPr lang="en-GB" dirty="0" err="1" smtClean="0"/>
              <a:t>produkce</a:t>
            </a:r>
            <a:r>
              <a:rPr lang="en-GB" dirty="0" smtClean="0"/>
              <a:t> </a:t>
            </a:r>
            <a:r>
              <a:rPr lang="en-GB" dirty="0" err="1" smtClean="0"/>
              <a:t>tepla</a:t>
            </a:r>
            <a:r>
              <a:rPr lang="en-GB" dirty="0" smtClean="0"/>
              <a:t> </a:t>
            </a:r>
            <a:r>
              <a:rPr lang="en-GB" dirty="0" err="1" smtClean="0"/>
              <a:t>hnědým</a:t>
            </a:r>
            <a:r>
              <a:rPr lang="en-GB" dirty="0" smtClean="0"/>
              <a:t> </a:t>
            </a:r>
            <a:r>
              <a:rPr lang="en-GB" dirty="0" err="1" smtClean="0"/>
              <a:t>tukem</a:t>
            </a:r>
            <a:r>
              <a:rPr lang="en-GB" dirty="0" smtClean="0"/>
              <a:t>), </a:t>
            </a:r>
            <a:r>
              <a:rPr lang="en-GB" dirty="0" err="1" smtClean="0"/>
              <a:t>studená</a:t>
            </a:r>
            <a:r>
              <a:rPr lang="en-GB" dirty="0" smtClean="0"/>
              <a:t>, </a:t>
            </a:r>
            <a:r>
              <a:rPr lang="en-GB" dirty="0" err="1" smtClean="0"/>
              <a:t>bledá</a:t>
            </a:r>
            <a:r>
              <a:rPr lang="en-GB" dirty="0" smtClean="0"/>
              <a:t> </a:t>
            </a:r>
            <a:r>
              <a:rPr lang="en-GB" dirty="0" err="1" smtClean="0"/>
              <a:t>kůže</a:t>
            </a:r>
            <a:r>
              <a:rPr lang="en-GB" dirty="0" smtClean="0"/>
              <a:t>, </a:t>
            </a:r>
            <a:r>
              <a:rPr lang="en-GB" dirty="0" err="1" smtClean="0"/>
              <a:t>zástava</a:t>
            </a:r>
            <a:r>
              <a:rPr lang="en-GB" dirty="0" smtClean="0"/>
              <a:t> </a:t>
            </a:r>
            <a:r>
              <a:rPr lang="en-GB" dirty="0" err="1" smtClean="0"/>
              <a:t>pocení</a:t>
            </a:r>
            <a:r>
              <a:rPr lang="en-GB" dirty="0" smtClean="0"/>
              <a:t>, </a:t>
            </a:r>
            <a:r>
              <a:rPr lang="en-GB" dirty="0" err="1" smtClean="0"/>
              <a:t>termoregulační</a:t>
            </a:r>
            <a:r>
              <a:rPr lang="en-GB" dirty="0" smtClean="0"/>
              <a:t> </a:t>
            </a:r>
            <a:r>
              <a:rPr lang="en-GB" dirty="0" err="1" smtClean="0"/>
              <a:t>chování</a:t>
            </a:r>
            <a:r>
              <a:rPr lang="en-GB" dirty="0" smtClean="0"/>
              <a:t> (</a:t>
            </a:r>
            <a:r>
              <a:rPr lang="en-GB" dirty="0" err="1" smtClean="0"/>
              <a:t>podobné</a:t>
            </a:r>
            <a:r>
              <a:rPr lang="en-GB" dirty="0" smtClean="0"/>
              <a:t> </a:t>
            </a:r>
            <a:r>
              <a:rPr lang="en-GB" dirty="0" err="1" smtClean="0"/>
              <a:t>reakce</a:t>
            </a:r>
            <a:r>
              <a:rPr lang="en-GB" dirty="0" smtClean="0"/>
              <a:t> </a:t>
            </a:r>
            <a:r>
              <a:rPr lang="en-GB" dirty="0" err="1" smtClean="0"/>
              <a:t>jako</a:t>
            </a:r>
            <a:r>
              <a:rPr lang="en-GB" dirty="0" smtClean="0"/>
              <a:t> </a:t>
            </a:r>
            <a:r>
              <a:rPr lang="en-GB" dirty="0" err="1" smtClean="0"/>
              <a:t>při</a:t>
            </a:r>
            <a:r>
              <a:rPr lang="en-GB" dirty="0" smtClean="0"/>
              <a:t> </a:t>
            </a:r>
            <a:r>
              <a:rPr lang="en-GB" dirty="0" err="1" smtClean="0"/>
              <a:t>expozici</a:t>
            </a:r>
            <a:r>
              <a:rPr lang="en-GB" dirty="0" smtClean="0"/>
              <a:t> </a:t>
            </a:r>
            <a:r>
              <a:rPr lang="en-GB" dirty="0" err="1" smtClean="0"/>
              <a:t>chladu</a:t>
            </a:r>
            <a:r>
              <a:rPr lang="en-GB" dirty="0" smtClean="0"/>
              <a:t>).</a:t>
            </a:r>
          </a:p>
          <a:p>
            <a:r>
              <a:rPr lang="en-GB" b="1" dirty="0" smtClean="0"/>
              <a:t>Acme</a:t>
            </a:r>
            <a:r>
              <a:rPr lang="en-GB" dirty="0" smtClean="0"/>
              <a:t> (plateau – </a:t>
            </a:r>
            <a:r>
              <a:rPr lang="en-GB" dirty="0" err="1" smtClean="0"/>
              <a:t>vrchol</a:t>
            </a:r>
            <a:r>
              <a:rPr lang="en-GB" dirty="0" smtClean="0"/>
              <a:t>) </a:t>
            </a:r>
            <a:r>
              <a:rPr lang="en-GB" dirty="0" err="1" smtClean="0"/>
              <a:t>po</a:t>
            </a:r>
            <a:r>
              <a:rPr lang="en-GB" dirty="0" smtClean="0"/>
              <a:t> </a:t>
            </a:r>
            <a:r>
              <a:rPr lang="en-GB" dirty="0" err="1" smtClean="0"/>
              <a:t>dosažení</a:t>
            </a:r>
            <a:r>
              <a:rPr lang="en-GB" dirty="0" smtClean="0"/>
              <a:t> </a:t>
            </a:r>
            <a:r>
              <a:rPr lang="en-GB" dirty="0" err="1" smtClean="0"/>
              <a:t>maximální</a:t>
            </a:r>
            <a:r>
              <a:rPr lang="en-GB" dirty="0" smtClean="0"/>
              <a:t> </a:t>
            </a:r>
            <a:r>
              <a:rPr lang="en-GB" dirty="0" err="1" smtClean="0"/>
              <a:t>teploty</a:t>
            </a:r>
            <a:r>
              <a:rPr lang="en-GB" dirty="0" smtClean="0"/>
              <a:t> </a:t>
            </a:r>
            <a:r>
              <a:rPr lang="en-GB" dirty="0" err="1" smtClean="0"/>
              <a:t>nastavené</a:t>
            </a:r>
            <a:r>
              <a:rPr lang="en-GB" dirty="0" smtClean="0"/>
              <a:t> set-</a:t>
            </a:r>
            <a:r>
              <a:rPr lang="en-GB" dirty="0" err="1" smtClean="0"/>
              <a:t>pointem</a:t>
            </a:r>
            <a:r>
              <a:rPr lang="en-GB" dirty="0" smtClean="0"/>
              <a:t>, </a:t>
            </a:r>
            <a:r>
              <a:rPr lang="en-GB" dirty="0" err="1" smtClean="0"/>
              <a:t>teplá</a:t>
            </a:r>
            <a:r>
              <a:rPr lang="en-GB" dirty="0" smtClean="0"/>
              <a:t>, </a:t>
            </a:r>
            <a:r>
              <a:rPr lang="en-GB" dirty="0" err="1" smtClean="0"/>
              <a:t>červená</a:t>
            </a:r>
            <a:r>
              <a:rPr lang="en-GB" dirty="0" smtClean="0"/>
              <a:t>, </a:t>
            </a:r>
            <a:r>
              <a:rPr lang="en-GB" dirty="0" err="1" smtClean="0"/>
              <a:t>suchá</a:t>
            </a:r>
            <a:r>
              <a:rPr lang="en-GB" dirty="0" smtClean="0"/>
              <a:t> </a:t>
            </a:r>
            <a:r>
              <a:rPr lang="en-GB" dirty="0" err="1" smtClean="0"/>
              <a:t>kůže</a:t>
            </a:r>
            <a:r>
              <a:rPr lang="en-GB" dirty="0" smtClean="0"/>
              <a:t> – </a:t>
            </a:r>
            <a:r>
              <a:rPr lang="en-GB" dirty="0" err="1" smtClean="0"/>
              <a:t>zvýšený</a:t>
            </a:r>
            <a:r>
              <a:rPr lang="en-GB" dirty="0" smtClean="0"/>
              <a:t> </a:t>
            </a:r>
            <a:r>
              <a:rPr lang="en-GB" dirty="0" err="1" smtClean="0"/>
              <a:t>průtok</a:t>
            </a:r>
            <a:r>
              <a:rPr lang="en-GB" dirty="0" smtClean="0"/>
              <a:t> </a:t>
            </a:r>
            <a:r>
              <a:rPr lang="en-GB" dirty="0" err="1" smtClean="0"/>
              <a:t>teplé</a:t>
            </a:r>
            <a:r>
              <a:rPr lang="en-GB" dirty="0" smtClean="0"/>
              <a:t> </a:t>
            </a:r>
            <a:r>
              <a:rPr lang="en-GB" dirty="0" err="1" smtClean="0"/>
              <a:t>krve</a:t>
            </a:r>
            <a:r>
              <a:rPr lang="en-GB" dirty="0" smtClean="0"/>
              <a:t>, </a:t>
            </a:r>
            <a:r>
              <a:rPr lang="en-GB" dirty="0" err="1" smtClean="0"/>
              <a:t>zvýšená</a:t>
            </a:r>
            <a:r>
              <a:rPr lang="en-GB" dirty="0" smtClean="0"/>
              <a:t> </a:t>
            </a:r>
            <a:r>
              <a:rPr lang="en-GB" dirty="0" err="1" smtClean="0"/>
              <a:t>tepová</a:t>
            </a:r>
            <a:r>
              <a:rPr lang="en-GB" dirty="0" smtClean="0"/>
              <a:t> </a:t>
            </a:r>
            <a:r>
              <a:rPr lang="en-GB" dirty="0" err="1" smtClean="0"/>
              <a:t>frekvence</a:t>
            </a:r>
            <a:r>
              <a:rPr lang="en-GB" dirty="0" smtClean="0"/>
              <a:t> (TF) (1 °C 8–10 </a:t>
            </a:r>
            <a:r>
              <a:rPr lang="en-GB" dirty="0" err="1" smtClean="0"/>
              <a:t>tepů</a:t>
            </a:r>
            <a:r>
              <a:rPr lang="en-GB" dirty="0" smtClean="0"/>
              <a:t>).</a:t>
            </a:r>
          </a:p>
          <a:p>
            <a:r>
              <a:rPr lang="en-GB" b="1" dirty="0" err="1" smtClean="0"/>
              <a:t>Decrementi</a:t>
            </a:r>
            <a:r>
              <a:rPr lang="en-GB" dirty="0" smtClean="0"/>
              <a:t> (</a:t>
            </a:r>
            <a:r>
              <a:rPr lang="en-GB" dirty="0" err="1" smtClean="0"/>
              <a:t>ústup</a:t>
            </a:r>
            <a:r>
              <a:rPr lang="en-GB" dirty="0" smtClean="0"/>
              <a:t> – </a:t>
            </a:r>
            <a:r>
              <a:rPr lang="en-GB" dirty="0" err="1" smtClean="0"/>
              <a:t>pocit</a:t>
            </a:r>
            <a:r>
              <a:rPr lang="en-GB" dirty="0" smtClean="0"/>
              <a:t> </a:t>
            </a:r>
            <a:r>
              <a:rPr lang="en-GB" dirty="0" err="1" smtClean="0"/>
              <a:t>tepla</a:t>
            </a:r>
            <a:r>
              <a:rPr lang="en-GB" dirty="0" smtClean="0"/>
              <a:t>, </a:t>
            </a:r>
            <a:r>
              <a:rPr lang="en-GB" dirty="0" err="1" smtClean="0"/>
              <a:t>zčervenání</a:t>
            </a:r>
            <a:r>
              <a:rPr lang="en-GB" dirty="0" smtClean="0"/>
              <a:t>) </a:t>
            </a:r>
            <a:r>
              <a:rPr lang="en-GB" dirty="0" err="1" smtClean="0"/>
              <a:t>návrat</a:t>
            </a:r>
            <a:r>
              <a:rPr lang="en-GB" dirty="0" smtClean="0"/>
              <a:t> set-point </a:t>
            </a:r>
            <a:r>
              <a:rPr lang="en-GB" dirty="0" err="1" smtClean="0"/>
              <a:t>i</a:t>
            </a:r>
            <a:r>
              <a:rPr lang="en-GB" dirty="0" smtClean="0"/>
              <a:t> </a:t>
            </a:r>
            <a:r>
              <a:rPr lang="en-GB" dirty="0" err="1" smtClean="0"/>
              <a:t>teploty</a:t>
            </a:r>
            <a:r>
              <a:rPr lang="en-GB" dirty="0" smtClean="0"/>
              <a:t> k </a:t>
            </a:r>
            <a:r>
              <a:rPr lang="en-GB" dirty="0" err="1" smtClean="0"/>
              <a:t>normě</a:t>
            </a:r>
            <a:r>
              <a:rPr lang="en-GB" dirty="0" smtClean="0"/>
              <a:t>, </a:t>
            </a:r>
            <a:r>
              <a:rPr lang="en-GB" dirty="0" err="1" smtClean="0"/>
              <a:t>odstraňování</a:t>
            </a:r>
            <a:r>
              <a:rPr lang="en-GB" dirty="0" smtClean="0"/>
              <a:t> </a:t>
            </a:r>
            <a:r>
              <a:rPr lang="en-GB" dirty="0" err="1" smtClean="0"/>
              <a:t>tepla</a:t>
            </a:r>
            <a:r>
              <a:rPr lang="en-GB" dirty="0" smtClean="0"/>
              <a:t> z </a:t>
            </a:r>
            <a:r>
              <a:rPr lang="en-GB" dirty="0" err="1" smtClean="0"/>
              <a:t>organismu</a:t>
            </a:r>
            <a:r>
              <a:rPr lang="en-GB" dirty="0" smtClean="0"/>
              <a:t> – </a:t>
            </a:r>
            <a:r>
              <a:rPr lang="en-GB" dirty="0" err="1" smtClean="0"/>
              <a:t>vasodilatace</a:t>
            </a:r>
            <a:r>
              <a:rPr lang="en-GB" dirty="0" smtClean="0"/>
              <a:t>, </a:t>
            </a:r>
            <a:r>
              <a:rPr lang="en-GB" dirty="0" err="1" smtClean="0"/>
              <a:t>pocení</a:t>
            </a:r>
            <a:r>
              <a:rPr lang="en-GB" dirty="0" smtClean="0"/>
              <a:t>, </a:t>
            </a:r>
            <a:r>
              <a:rPr lang="en-GB" dirty="0" err="1" smtClean="0"/>
              <a:t>teplá</a:t>
            </a:r>
            <a:r>
              <a:rPr lang="en-GB" dirty="0" smtClean="0"/>
              <a:t>, </a:t>
            </a:r>
            <a:r>
              <a:rPr lang="en-GB" dirty="0" err="1" smtClean="0"/>
              <a:t>červená</a:t>
            </a:r>
            <a:r>
              <a:rPr lang="en-GB" dirty="0" smtClean="0"/>
              <a:t>, </a:t>
            </a:r>
            <a:r>
              <a:rPr lang="en-GB" dirty="0" err="1" smtClean="0"/>
              <a:t>vlhká</a:t>
            </a:r>
            <a:r>
              <a:rPr lang="en-GB" dirty="0" smtClean="0"/>
              <a:t> </a:t>
            </a:r>
            <a:r>
              <a:rPr lang="en-GB" dirty="0" err="1" smtClean="0"/>
              <a:t>kůže</a:t>
            </a:r>
            <a:r>
              <a:rPr lang="en-GB" dirty="0" smtClean="0"/>
              <a:t>, </a:t>
            </a:r>
            <a:r>
              <a:rPr lang="en-GB" dirty="0" err="1" smtClean="0"/>
              <a:t>žízeň</a:t>
            </a:r>
            <a:r>
              <a:rPr lang="en-GB" dirty="0" smtClean="0"/>
              <a:t>, </a:t>
            </a:r>
            <a:r>
              <a:rPr lang="en-GB" dirty="0" err="1" smtClean="0"/>
              <a:t>možná</a:t>
            </a:r>
            <a:r>
              <a:rPr lang="en-GB" dirty="0" smtClean="0"/>
              <a:t> </a:t>
            </a:r>
            <a:r>
              <a:rPr lang="en-GB" dirty="0" err="1" smtClean="0"/>
              <a:t>dehydratace</a:t>
            </a:r>
            <a:r>
              <a:rPr lang="en-GB" dirty="0" smtClean="0"/>
              <a:t>, </a:t>
            </a:r>
            <a:r>
              <a:rPr lang="en-GB" dirty="0" err="1" smtClean="0"/>
              <a:t>pokles</a:t>
            </a:r>
            <a:r>
              <a:rPr lang="en-GB" dirty="0" smtClean="0"/>
              <a:t> </a:t>
            </a:r>
            <a:r>
              <a:rPr lang="en-GB" dirty="0" err="1" smtClean="0"/>
              <a:t>tlaku</a:t>
            </a:r>
            <a:r>
              <a:rPr lang="en-GB" dirty="0" smtClean="0"/>
              <a:t>.</a:t>
            </a:r>
          </a:p>
          <a:p>
            <a:r>
              <a:rPr lang="en-GB" dirty="0" err="1" smtClean="0"/>
              <a:t>Výška</a:t>
            </a:r>
            <a:r>
              <a:rPr lang="en-GB" dirty="0" smtClean="0"/>
              <a:t> </a:t>
            </a:r>
            <a:r>
              <a:rPr lang="en-GB" dirty="0" err="1" smtClean="0"/>
              <a:t>teploty</a:t>
            </a:r>
            <a:r>
              <a:rPr lang="en-GB" dirty="0" smtClean="0"/>
              <a:t> a </a:t>
            </a:r>
            <a:r>
              <a:rPr lang="en-GB" dirty="0" err="1" smtClean="0"/>
              <a:t>její</a:t>
            </a:r>
            <a:r>
              <a:rPr lang="en-GB" dirty="0" smtClean="0"/>
              <a:t> </a:t>
            </a:r>
            <a:r>
              <a:rPr lang="en-GB" dirty="0" err="1" smtClean="0"/>
              <a:t>trvání</a:t>
            </a:r>
            <a:r>
              <a:rPr lang="en-GB" dirty="0" smtClean="0"/>
              <a:t> </a:t>
            </a:r>
            <a:r>
              <a:rPr lang="en-GB" dirty="0" err="1" smtClean="0"/>
              <a:t>závisí</a:t>
            </a:r>
            <a:r>
              <a:rPr lang="en-GB" dirty="0" smtClean="0"/>
              <a:t> </a:t>
            </a:r>
            <a:r>
              <a:rPr lang="en-GB" dirty="0" err="1" smtClean="0"/>
              <a:t>na</a:t>
            </a:r>
            <a:r>
              <a:rPr lang="en-GB" dirty="0" smtClean="0"/>
              <a:t> </a:t>
            </a:r>
            <a:r>
              <a:rPr lang="en-GB" dirty="0" err="1" smtClean="0"/>
              <a:t>spoustě</a:t>
            </a:r>
            <a:r>
              <a:rPr lang="en-GB" dirty="0" smtClean="0"/>
              <a:t> </a:t>
            </a:r>
            <a:r>
              <a:rPr lang="en-GB" dirty="0" err="1" smtClean="0"/>
              <a:t>vnějších</a:t>
            </a:r>
            <a:r>
              <a:rPr lang="en-GB" dirty="0" smtClean="0"/>
              <a:t> </a:t>
            </a:r>
            <a:r>
              <a:rPr lang="en-GB" dirty="0" err="1" smtClean="0"/>
              <a:t>i</a:t>
            </a:r>
            <a:r>
              <a:rPr lang="en-GB" dirty="0" smtClean="0"/>
              <a:t> </a:t>
            </a:r>
            <a:r>
              <a:rPr lang="en-GB" dirty="0" err="1" smtClean="0"/>
              <a:t>vnitřních</a:t>
            </a:r>
            <a:r>
              <a:rPr lang="en-GB" dirty="0" smtClean="0"/>
              <a:t> </a:t>
            </a:r>
            <a:r>
              <a:rPr lang="en-GB" dirty="0" err="1" smtClean="0"/>
              <a:t>faktorů</a:t>
            </a:r>
            <a:r>
              <a:rPr lang="en-GB" dirty="0" smtClean="0"/>
              <a:t> (</a:t>
            </a:r>
            <a:r>
              <a:rPr lang="en-GB" dirty="0" err="1" smtClean="0"/>
              <a:t>množství</a:t>
            </a:r>
            <a:r>
              <a:rPr lang="en-GB" dirty="0" smtClean="0"/>
              <a:t> a </a:t>
            </a:r>
            <a:r>
              <a:rPr lang="en-GB" dirty="0" err="1" smtClean="0"/>
              <a:t>typ</a:t>
            </a:r>
            <a:r>
              <a:rPr lang="en-GB" dirty="0" smtClean="0"/>
              <a:t> </a:t>
            </a:r>
            <a:r>
              <a:rPr lang="en-GB" dirty="0" err="1" smtClean="0"/>
              <a:t>pyrogenů</a:t>
            </a:r>
            <a:r>
              <a:rPr lang="en-GB" dirty="0" smtClean="0"/>
              <a:t>, </a:t>
            </a:r>
            <a:r>
              <a:rPr lang="en-GB" dirty="0" err="1" smtClean="0"/>
              <a:t>hydratace</a:t>
            </a:r>
            <a:r>
              <a:rPr lang="en-GB" dirty="0" smtClean="0"/>
              <a:t>, </a:t>
            </a:r>
            <a:r>
              <a:rPr lang="en-GB" dirty="0" err="1" smtClean="0"/>
              <a:t>teplota</a:t>
            </a:r>
            <a:r>
              <a:rPr lang="en-GB" dirty="0" smtClean="0"/>
              <a:t> </a:t>
            </a:r>
            <a:r>
              <a:rPr lang="en-GB" dirty="0" err="1" smtClean="0"/>
              <a:t>okolí</a:t>
            </a:r>
            <a:r>
              <a:rPr lang="en-GB" dirty="0" smtClean="0"/>
              <a:t> – v </a:t>
            </a:r>
            <a:r>
              <a:rPr lang="en-GB" dirty="0" err="1" smtClean="0"/>
              <a:t>chladu</a:t>
            </a:r>
            <a:r>
              <a:rPr lang="en-GB" dirty="0" smtClean="0"/>
              <a:t> </a:t>
            </a:r>
            <a:r>
              <a:rPr lang="en-GB" dirty="0" err="1" smtClean="0"/>
              <a:t>stoupá</a:t>
            </a:r>
            <a:r>
              <a:rPr lang="en-GB" dirty="0" smtClean="0"/>
              <a:t> </a:t>
            </a:r>
            <a:r>
              <a:rPr lang="en-GB" dirty="0" err="1" smtClean="0"/>
              <a:t>produkce</a:t>
            </a:r>
            <a:r>
              <a:rPr lang="en-GB" dirty="0" smtClean="0"/>
              <a:t> </a:t>
            </a:r>
            <a:r>
              <a:rPr lang="en-GB" dirty="0" err="1" smtClean="0"/>
              <a:t>tepla</a:t>
            </a:r>
            <a:r>
              <a:rPr lang="en-GB" dirty="0" smtClean="0"/>
              <a:t>, v </a:t>
            </a:r>
            <a:r>
              <a:rPr lang="en-GB" dirty="0" err="1" smtClean="0"/>
              <a:t>teple</a:t>
            </a:r>
            <a:r>
              <a:rPr lang="en-GB" dirty="0" smtClean="0"/>
              <a:t> </a:t>
            </a:r>
            <a:r>
              <a:rPr lang="en-GB" dirty="0" err="1" smtClean="0"/>
              <a:t>klesá</a:t>
            </a:r>
            <a:r>
              <a:rPr lang="en-GB" dirty="0" smtClean="0"/>
              <a:t> </a:t>
            </a:r>
            <a:r>
              <a:rPr lang="en-GB" dirty="0" err="1" smtClean="0"/>
              <a:t>únik</a:t>
            </a:r>
            <a:r>
              <a:rPr lang="en-GB" dirty="0" smtClean="0"/>
              <a:t> </a:t>
            </a:r>
            <a:r>
              <a:rPr lang="en-GB" dirty="0" err="1" smtClean="0"/>
              <a:t>tepla</a:t>
            </a:r>
            <a:r>
              <a:rPr lang="en-GB" dirty="0" smtClean="0"/>
              <a:t> = </a:t>
            </a:r>
            <a:r>
              <a:rPr lang="en-GB" dirty="0" err="1" smtClean="0"/>
              <a:t>dosažení</a:t>
            </a:r>
            <a:r>
              <a:rPr lang="en-GB" dirty="0" smtClean="0"/>
              <a:t> </a:t>
            </a:r>
            <a:r>
              <a:rPr lang="en-GB" dirty="0" err="1" smtClean="0"/>
              <a:t>až</a:t>
            </a:r>
            <a:r>
              <a:rPr lang="en-GB" dirty="0" smtClean="0"/>
              <a:t> </a:t>
            </a:r>
            <a:r>
              <a:rPr lang="en-GB" dirty="0" err="1" smtClean="0"/>
              <a:t>nebezpečně</a:t>
            </a:r>
            <a:r>
              <a:rPr lang="en-GB" dirty="0" smtClean="0"/>
              <a:t> </a:t>
            </a:r>
            <a:r>
              <a:rPr lang="en-GB" dirty="0" err="1" smtClean="0"/>
              <a:t>vysokých</a:t>
            </a:r>
            <a:r>
              <a:rPr lang="en-GB" dirty="0" smtClean="0"/>
              <a:t> </a:t>
            </a:r>
            <a:r>
              <a:rPr lang="en-GB" dirty="0" err="1" smtClean="0"/>
              <a:t>hodnot</a:t>
            </a:r>
            <a:r>
              <a:rPr lang="en-GB" dirty="0" smtClean="0"/>
              <a:t> + </a:t>
            </a:r>
            <a:r>
              <a:rPr lang="en-GB" dirty="0" err="1" smtClean="0"/>
              <a:t>zhoršuje</a:t>
            </a:r>
            <a:r>
              <a:rPr lang="en-GB" dirty="0" smtClean="0"/>
              <a:t> </a:t>
            </a:r>
            <a:r>
              <a:rPr lang="en-GB" dirty="0" err="1" smtClean="0"/>
              <a:t>dehydrataci</a:t>
            </a:r>
            <a:r>
              <a:rPr lang="en-GB" dirty="0" smtClean="0"/>
              <a:t>, </a:t>
            </a:r>
            <a:r>
              <a:rPr lang="en-GB" dirty="0" err="1" smtClean="0"/>
              <a:t>věk</a:t>
            </a:r>
            <a:r>
              <a:rPr lang="en-GB" dirty="0" smtClean="0"/>
              <a:t> – </a:t>
            </a:r>
            <a:r>
              <a:rPr lang="en-GB" dirty="0" err="1" smtClean="0"/>
              <a:t>starší</a:t>
            </a:r>
            <a:r>
              <a:rPr lang="en-GB" dirty="0" smtClean="0"/>
              <a:t> </a:t>
            </a:r>
            <a:r>
              <a:rPr lang="en-GB" dirty="0" err="1" smtClean="0"/>
              <a:t>mají</a:t>
            </a:r>
            <a:r>
              <a:rPr lang="en-GB" dirty="0" smtClean="0"/>
              <a:t> </a:t>
            </a:r>
            <a:r>
              <a:rPr lang="en-GB" dirty="0" err="1" smtClean="0"/>
              <a:t>nižší</a:t>
            </a:r>
            <a:r>
              <a:rPr lang="en-GB" dirty="0" smtClean="0"/>
              <a:t> </a:t>
            </a:r>
            <a:r>
              <a:rPr lang="en-GB" dirty="0" err="1" smtClean="0"/>
              <a:t>febrilní</a:t>
            </a:r>
            <a:r>
              <a:rPr lang="en-GB" dirty="0" smtClean="0"/>
              <a:t> </a:t>
            </a:r>
            <a:r>
              <a:rPr lang="en-GB" dirty="0" err="1" smtClean="0"/>
              <a:t>odpověď</a:t>
            </a:r>
            <a:r>
              <a:rPr lang="en-GB" dirty="0" smtClean="0"/>
              <a:t>, </a:t>
            </a:r>
            <a:r>
              <a:rPr lang="en-GB" dirty="0" err="1" smtClean="0"/>
              <a:t>malé</a:t>
            </a:r>
            <a:r>
              <a:rPr lang="en-GB" dirty="0" smtClean="0"/>
              <a:t> </a:t>
            </a:r>
            <a:r>
              <a:rPr lang="en-GB" dirty="0" err="1" smtClean="0"/>
              <a:t>děti</a:t>
            </a:r>
            <a:r>
              <a:rPr lang="en-GB" dirty="0" smtClean="0"/>
              <a:t> </a:t>
            </a:r>
            <a:r>
              <a:rPr lang="en-GB" dirty="0" err="1" smtClean="0"/>
              <a:t>mají</a:t>
            </a:r>
            <a:r>
              <a:rPr lang="en-GB" dirty="0" smtClean="0"/>
              <a:t> </a:t>
            </a:r>
            <a:r>
              <a:rPr lang="en-GB" dirty="0" err="1" smtClean="0"/>
              <a:t>sklon</a:t>
            </a:r>
            <a:r>
              <a:rPr lang="en-GB" dirty="0" smtClean="0"/>
              <a:t> k </a:t>
            </a:r>
            <a:r>
              <a:rPr lang="en-GB" dirty="0" err="1" smtClean="0"/>
              <a:t>vysokým</a:t>
            </a:r>
            <a:r>
              <a:rPr lang="en-GB" dirty="0" smtClean="0"/>
              <a:t> </a:t>
            </a:r>
            <a:r>
              <a:rPr lang="en-GB" dirty="0" err="1" smtClean="0"/>
              <a:t>teplotám</a:t>
            </a:r>
            <a:r>
              <a:rPr lang="en-GB" dirty="0" smtClean="0"/>
              <a:t>, </a:t>
            </a:r>
            <a:r>
              <a:rPr lang="en-GB" dirty="0" err="1" smtClean="0"/>
              <a:t>febrilním</a:t>
            </a:r>
            <a:r>
              <a:rPr lang="en-GB" dirty="0" smtClean="0"/>
              <a:t> </a:t>
            </a:r>
            <a:r>
              <a:rPr lang="en-GB" dirty="0" err="1" smtClean="0"/>
              <a:t>křečím</a:t>
            </a:r>
            <a:r>
              <a:rPr lang="en-GB" dirty="0" smtClean="0"/>
              <a:t>…).</a:t>
            </a:r>
          </a:p>
          <a:p>
            <a:endParaRPr lang="cs-CZ" dirty="0" smtClean="0"/>
          </a:p>
          <a:p>
            <a:r>
              <a:rPr lang="en-GB" sz="1200" b="0" i="0" kern="1200" dirty="0" err="1" smtClean="0">
                <a:solidFill>
                  <a:schemeClr val="tx1"/>
                </a:solidFill>
                <a:effectLst/>
                <a:latin typeface="+mn-lt"/>
                <a:ea typeface="+mn-ea"/>
                <a:cs typeface="+mn-cs"/>
              </a:rPr>
              <a:t>Dříve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byl</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typ</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horečky</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diagnostickým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znakem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Dnes</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při</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užívání</a:t>
            </a:r>
            <a:r>
              <a:rPr lang="en-GB" sz="1200" b="0" i="0" kern="1200" dirty="0" smtClean="0">
                <a:solidFill>
                  <a:schemeClr val="tx1"/>
                </a:solidFill>
                <a:effectLst/>
                <a:latin typeface="+mn-lt"/>
                <a:ea typeface="+mn-ea"/>
                <a:cs typeface="+mn-cs"/>
              </a:rPr>
              <a:t> ATB, </a:t>
            </a:r>
            <a:r>
              <a:rPr lang="en-GB" sz="1200" b="0" i="0" kern="1200" dirty="0" err="1" smtClean="0">
                <a:solidFill>
                  <a:schemeClr val="tx1"/>
                </a:solidFill>
                <a:effectLst/>
                <a:latin typeface="+mn-lt"/>
                <a:ea typeface="+mn-ea"/>
                <a:cs typeface="+mn-cs"/>
              </a:rPr>
              <a:t>kortikoidů</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antipyretik</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ztrácí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původní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význam</a:t>
            </a:r>
            <a:r>
              <a:rPr lang="en-GB" sz="1200" b="0" i="0" kern="1200" dirty="0" smtClean="0">
                <a:solidFill>
                  <a:schemeClr val="tx1"/>
                </a:solidFill>
                <a:effectLst/>
                <a:latin typeface="+mn-lt"/>
                <a:ea typeface="+mn-ea"/>
                <a:cs typeface="+mn-cs"/>
              </a:rPr>
              <a:t>.</a:t>
            </a:r>
          </a:p>
          <a:p>
            <a:r>
              <a:rPr lang="en-GB" sz="1200" b="1" i="0" kern="1200" dirty="0" err="1" smtClean="0">
                <a:solidFill>
                  <a:schemeClr val="tx1"/>
                </a:solidFill>
                <a:effectLst/>
                <a:latin typeface="+mn-lt"/>
                <a:ea typeface="+mn-ea"/>
                <a:cs typeface="+mn-cs"/>
              </a:rPr>
              <a:t>Febris</a:t>
            </a:r>
            <a:r>
              <a:rPr lang="en-GB" sz="1200" b="1" i="0" kern="1200" dirty="0" smtClean="0">
                <a:solidFill>
                  <a:schemeClr val="tx1"/>
                </a:solidFill>
                <a:effectLst/>
                <a:latin typeface="+mn-lt"/>
                <a:ea typeface="+mn-ea"/>
                <a:cs typeface="+mn-cs"/>
              </a:rPr>
              <a:t> continua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kontinuální</a:t>
            </a:r>
            <a:r>
              <a:rPr lang="en-GB" sz="1200" b="0" i="0" kern="1200" dirty="0" smtClean="0">
                <a:solidFill>
                  <a:schemeClr val="tx1"/>
                </a:solidFill>
                <a:effectLst/>
                <a:latin typeface="+mn-lt"/>
                <a:ea typeface="+mn-ea"/>
                <a:cs typeface="+mn-cs"/>
              </a:rPr>
              <a:t>) – </a:t>
            </a:r>
            <a:r>
              <a:rPr lang="en-GB" sz="1200" b="0" i="0" kern="1200" dirty="0" err="1" smtClean="0">
                <a:solidFill>
                  <a:schemeClr val="tx1"/>
                </a:solidFill>
                <a:effectLst/>
                <a:latin typeface="+mn-lt"/>
                <a:ea typeface="+mn-ea"/>
                <a:cs typeface="+mn-cs"/>
              </a:rPr>
              <a:t>teplota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stále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nad</a:t>
            </a:r>
            <a:r>
              <a:rPr lang="en-GB" sz="1200" b="0" i="0" kern="1200" dirty="0" smtClean="0">
                <a:solidFill>
                  <a:schemeClr val="tx1"/>
                </a:solidFill>
                <a:effectLst/>
                <a:latin typeface="+mn-lt"/>
                <a:ea typeface="+mn-ea"/>
                <a:cs typeface="+mn-cs"/>
              </a:rPr>
              <a:t> 38 °C, </a:t>
            </a:r>
            <a:r>
              <a:rPr lang="en-GB" sz="1200" b="0" i="0" kern="1200" dirty="0" err="1" smtClean="0">
                <a:solidFill>
                  <a:schemeClr val="tx1"/>
                </a:solidFill>
                <a:effectLst/>
                <a:latin typeface="+mn-lt"/>
                <a:ea typeface="+mn-ea"/>
                <a:cs typeface="+mn-cs"/>
              </a:rPr>
              <a:t>rozdíly</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teplot</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během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dne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jsou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menší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než</a:t>
            </a:r>
            <a:r>
              <a:rPr lang="en-GB" sz="1200" b="0" i="0" kern="1200" dirty="0" smtClean="0">
                <a:solidFill>
                  <a:schemeClr val="tx1"/>
                </a:solidFill>
                <a:effectLst/>
                <a:latin typeface="+mn-lt"/>
                <a:ea typeface="+mn-ea"/>
                <a:cs typeface="+mn-cs"/>
              </a:rPr>
              <a:t> 1 °C; </a:t>
            </a:r>
            <a:r>
              <a:rPr lang="en-GB" sz="1200" b="0" i="0" kern="1200" dirty="0" err="1" smtClean="0">
                <a:solidFill>
                  <a:schemeClr val="tx1"/>
                </a:solidFill>
                <a:effectLst/>
                <a:latin typeface="+mn-lt"/>
                <a:ea typeface="+mn-ea"/>
                <a:cs typeface="+mn-cs"/>
              </a:rPr>
              <a:t>např</a:t>
            </a:r>
            <a:r>
              <a:rPr lang="en-GB" sz="1200" b="0" i="0" kern="1200" dirty="0" smtClean="0">
                <a:solidFill>
                  <a:schemeClr val="tx1"/>
                </a:solidFill>
                <a:effectLst/>
                <a:latin typeface="+mn-lt"/>
                <a:ea typeface="+mn-ea"/>
                <a:cs typeface="+mn-cs"/>
              </a:rPr>
              <a:t>. u </a:t>
            </a:r>
            <a:r>
              <a:rPr lang="en-GB" sz="1200" b="0" i="0" u="none" strike="noStrike" kern="1200" dirty="0" err="1" smtClean="0">
                <a:solidFill>
                  <a:schemeClr val="tx1"/>
                </a:solidFill>
                <a:effectLst/>
                <a:latin typeface="+mn-lt"/>
                <a:ea typeface="+mn-ea"/>
                <a:cs typeface="+mn-cs"/>
                <a:hlinkClick r:id="rId3" tooltip="Břišní tyfus"/>
              </a:rPr>
              <a:t>břišního</a:t>
            </a:r>
            <a:r>
              <a:rPr lang="en-GB" sz="1200" b="0" i="0" u="none" strike="noStrike" kern="1200" dirty="0" smtClean="0">
                <a:solidFill>
                  <a:schemeClr val="tx1"/>
                </a:solidFill>
                <a:effectLst/>
                <a:latin typeface="+mn-lt"/>
                <a:ea typeface="+mn-ea"/>
                <a:cs typeface="+mn-cs"/>
                <a:hlinkClick r:id="rId3" tooltip="Břišní tyfus"/>
              </a:rPr>
              <a:t> </a:t>
            </a:r>
            <a:r>
              <a:rPr lang="en-GB" sz="1200" b="0" i="0" u="none" strike="noStrike" kern="1200" dirty="0" err="1" smtClean="0">
                <a:solidFill>
                  <a:schemeClr val="tx1"/>
                </a:solidFill>
                <a:effectLst/>
                <a:latin typeface="+mn-lt"/>
                <a:ea typeface="+mn-ea"/>
                <a:cs typeface="+mn-cs"/>
                <a:hlinkClick r:id="rId3" tooltip="Břišní tyfus"/>
              </a:rPr>
              <a:t>tyfu</a:t>
            </a:r>
            <a:r>
              <a:rPr lang="en-GB" sz="1200" b="0" i="0" kern="1200" dirty="0" smtClean="0">
                <a:solidFill>
                  <a:schemeClr val="tx1"/>
                </a:solidFill>
                <a:effectLst/>
                <a:latin typeface="+mn-lt"/>
                <a:ea typeface="+mn-ea"/>
                <a:cs typeface="+mn-cs"/>
              </a:rPr>
              <a:t>.</a:t>
            </a:r>
          </a:p>
          <a:p>
            <a:r>
              <a:rPr lang="en-GB" sz="1200" b="1" i="0" kern="1200" dirty="0" err="1" smtClean="0">
                <a:solidFill>
                  <a:schemeClr val="tx1"/>
                </a:solidFill>
                <a:effectLst/>
                <a:latin typeface="+mn-lt"/>
                <a:ea typeface="+mn-ea"/>
                <a:cs typeface="+mn-cs"/>
              </a:rPr>
              <a:t>Febris</a:t>
            </a:r>
            <a:r>
              <a:rPr lang="en-GB" sz="1200" b="1" i="0" kern="1200" dirty="0" smtClean="0">
                <a:solidFill>
                  <a:schemeClr val="tx1"/>
                </a:solidFill>
                <a:effectLst/>
                <a:latin typeface="+mn-lt"/>
                <a:ea typeface="+mn-ea"/>
                <a:cs typeface="+mn-cs"/>
              </a:rPr>
              <a:t> </a:t>
            </a:r>
            <a:r>
              <a:rPr lang="en-GB" sz="1200" b="1" i="0" kern="1200" dirty="0" err="1" smtClean="0">
                <a:solidFill>
                  <a:schemeClr val="tx1"/>
                </a:solidFill>
                <a:effectLst/>
                <a:latin typeface="+mn-lt"/>
                <a:ea typeface="+mn-ea"/>
                <a:cs typeface="+mn-cs"/>
              </a:rPr>
              <a:t>recurrens</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návratová</a:t>
            </a:r>
            <a:r>
              <a:rPr lang="en-GB" sz="1200" b="0" i="0" kern="1200" dirty="0" smtClean="0">
                <a:solidFill>
                  <a:schemeClr val="tx1"/>
                </a:solidFill>
                <a:effectLst/>
                <a:latin typeface="+mn-lt"/>
                <a:ea typeface="+mn-ea"/>
                <a:cs typeface="+mn-cs"/>
              </a:rPr>
              <a:t>) – </a:t>
            </a:r>
            <a:r>
              <a:rPr lang="en-GB" sz="1200" b="0" i="0" kern="1200" dirty="0" err="1" smtClean="0">
                <a:solidFill>
                  <a:schemeClr val="tx1"/>
                </a:solidFill>
                <a:effectLst/>
                <a:latin typeface="+mn-lt"/>
                <a:ea typeface="+mn-ea"/>
                <a:cs typeface="+mn-cs"/>
              </a:rPr>
              <a:t>pravidelné</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střídání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dnů</a:t>
            </a:r>
            <a:r>
              <a:rPr lang="en-GB" sz="1200" b="0" i="0" kern="1200" dirty="0" smtClean="0">
                <a:solidFill>
                  <a:schemeClr val="tx1"/>
                </a:solidFill>
                <a:effectLst/>
                <a:latin typeface="+mn-lt"/>
                <a:ea typeface="+mn-ea"/>
                <a:cs typeface="+mn-cs"/>
              </a:rPr>
              <a:t> s </a:t>
            </a:r>
            <a:r>
              <a:rPr lang="en-GB" sz="1200" b="0" i="0" kern="1200" dirty="0" err="1" smtClean="0">
                <a:solidFill>
                  <a:schemeClr val="tx1"/>
                </a:solidFill>
                <a:effectLst/>
                <a:latin typeface="+mn-lt"/>
                <a:ea typeface="+mn-ea"/>
                <a:cs typeface="+mn-cs"/>
              </a:rPr>
              <a:t>horečkou</a:t>
            </a:r>
            <a:r>
              <a:rPr lang="en-GB" sz="1200" b="0" i="0" kern="1200" dirty="0" smtClean="0">
                <a:solidFill>
                  <a:schemeClr val="tx1"/>
                </a:solidFill>
                <a:effectLst/>
                <a:latin typeface="+mn-lt"/>
                <a:ea typeface="+mn-ea"/>
                <a:cs typeface="+mn-cs"/>
              </a:rPr>
              <a:t> s </a:t>
            </a:r>
            <a:r>
              <a:rPr lang="en-GB" sz="1200" b="0" i="0" kern="1200" dirty="0" err="1" smtClean="0">
                <a:solidFill>
                  <a:schemeClr val="tx1"/>
                </a:solidFill>
                <a:effectLst/>
                <a:latin typeface="+mn-lt"/>
                <a:ea typeface="+mn-ea"/>
                <a:cs typeface="+mn-cs"/>
              </a:rPr>
              <a:t>obdobím</a:t>
            </a:r>
            <a:r>
              <a:rPr lang="en-GB" sz="1200" b="0" i="0" kern="1200" dirty="0" smtClean="0">
                <a:solidFill>
                  <a:schemeClr val="tx1"/>
                </a:solidFill>
                <a:effectLst/>
                <a:latin typeface="+mn-lt"/>
                <a:ea typeface="+mn-ea"/>
                <a:cs typeface="+mn-cs"/>
              </a:rPr>
              <a:t> bez </a:t>
            </a:r>
            <a:r>
              <a:rPr lang="en-GB" sz="1200" b="0" i="0" kern="1200" dirty="0" err="1" smtClean="0">
                <a:solidFill>
                  <a:schemeClr val="tx1"/>
                </a:solidFill>
                <a:effectLst/>
                <a:latin typeface="+mn-lt"/>
                <a:ea typeface="+mn-ea"/>
                <a:cs typeface="+mn-cs"/>
              </a:rPr>
              <a:t>horeček</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např</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návratný</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tyfus</a:t>
            </a:r>
            <a:r>
              <a:rPr lang="en-GB" sz="1200" b="0" i="0" kern="1200" dirty="0" smtClean="0">
                <a:solidFill>
                  <a:schemeClr val="tx1"/>
                </a:solidFill>
                <a:effectLst/>
                <a:latin typeface="+mn-lt"/>
                <a:ea typeface="+mn-ea"/>
                <a:cs typeface="+mn-cs"/>
              </a:rPr>
              <a:t>.</a:t>
            </a:r>
          </a:p>
          <a:p>
            <a:r>
              <a:rPr lang="en-GB" sz="1200" b="1" i="0" kern="1200" dirty="0" err="1" smtClean="0">
                <a:solidFill>
                  <a:schemeClr val="tx1"/>
                </a:solidFill>
                <a:effectLst/>
                <a:latin typeface="+mn-lt"/>
                <a:ea typeface="+mn-ea"/>
                <a:cs typeface="+mn-cs"/>
              </a:rPr>
              <a:t>Febris</a:t>
            </a:r>
            <a:r>
              <a:rPr lang="en-GB" sz="1200" b="1" i="0" kern="1200" dirty="0" smtClean="0">
                <a:solidFill>
                  <a:schemeClr val="tx1"/>
                </a:solidFill>
                <a:effectLst/>
                <a:latin typeface="+mn-lt"/>
                <a:ea typeface="+mn-ea"/>
                <a:cs typeface="+mn-cs"/>
              </a:rPr>
              <a:t> </a:t>
            </a:r>
            <a:r>
              <a:rPr lang="en-GB" sz="1200" b="1" i="0" kern="1200" dirty="0" err="1" smtClean="0">
                <a:solidFill>
                  <a:schemeClr val="tx1"/>
                </a:solidFill>
                <a:effectLst/>
                <a:latin typeface="+mn-lt"/>
                <a:ea typeface="+mn-ea"/>
                <a:cs typeface="+mn-cs"/>
              </a:rPr>
              <a:t>remittens</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opadávající</a:t>
            </a:r>
            <a:r>
              <a:rPr lang="en-GB" sz="1200" b="0" i="0" kern="1200" dirty="0" smtClean="0">
                <a:solidFill>
                  <a:schemeClr val="tx1"/>
                </a:solidFill>
                <a:effectLst/>
                <a:latin typeface="+mn-lt"/>
                <a:ea typeface="+mn-ea"/>
                <a:cs typeface="+mn-cs"/>
              </a:rPr>
              <a:t>) – </a:t>
            </a:r>
            <a:r>
              <a:rPr lang="en-GB" sz="1200" b="0" i="0" kern="1200" dirty="0" err="1" smtClean="0">
                <a:solidFill>
                  <a:schemeClr val="tx1"/>
                </a:solidFill>
                <a:effectLst/>
                <a:latin typeface="+mn-lt"/>
                <a:ea typeface="+mn-ea"/>
                <a:cs typeface="+mn-cs"/>
              </a:rPr>
              <a:t>teplota</a:t>
            </a:r>
            <a:r>
              <a:rPr lang="en-GB" sz="1200" b="0" i="0" kern="1200" dirty="0" smtClean="0">
                <a:solidFill>
                  <a:schemeClr val="tx1"/>
                </a:solidFill>
                <a:effectLst/>
                <a:latin typeface="+mn-lt"/>
                <a:ea typeface="+mn-ea"/>
                <a:cs typeface="+mn-cs"/>
              </a:rPr>
              <a:t> se </a:t>
            </a:r>
            <a:r>
              <a:rPr lang="en-GB" sz="1200" b="0" i="0" kern="1200" dirty="0" err="1" smtClean="0">
                <a:solidFill>
                  <a:schemeClr val="tx1"/>
                </a:solidFill>
                <a:effectLst/>
                <a:latin typeface="+mn-lt"/>
                <a:ea typeface="+mn-ea"/>
                <a:cs typeface="+mn-cs"/>
              </a:rPr>
              <a:t>během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dne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mění</a:t>
            </a:r>
            <a:r>
              <a:rPr lang="en-GB" sz="1200" b="0" i="0" kern="1200" dirty="0" smtClean="0">
                <a:solidFill>
                  <a:schemeClr val="tx1"/>
                </a:solidFill>
                <a:effectLst/>
                <a:latin typeface="+mn-lt"/>
                <a:ea typeface="+mn-ea"/>
                <a:cs typeface="+mn-cs"/>
              </a:rPr>
              <a:t> o </a:t>
            </a:r>
            <a:r>
              <a:rPr lang="en-GB" sz="1200" b="0" i="0" kern="1200" dirty="0" err="1" smtClean="0">
                <a:solidFill>
                  <a:schemeClr val="tx1"/>
                </a:solidFill>
                <a:effectLst/>
                <a:latin typeface="+mn-lt"/>
                <a:ea typeface="+mn-ea"/>
                <a:cs typeface="+mn-cs"/>
              </a:rPr>
              <a:t>více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než</a:t>
            </a:r>
            <a:r>
              <a:rPr lang="en-GB" sz="1200" b="0" i="0" kern="1200" dirty="0" smtClean="0">
                <a:solidFill>
                  <a:schemeClr val="tx1"/>
                </a:solidFill>
                <a:effectLst/>
                <a:latin typeface="+mn-lt"/>
                <a:ea typeface="+mn-ea"/>
                <a:cs typeface="+mn-cs"/>
              </a:rPr>
              <a:t> 1 °C, </a:t>
            </a:r>
            <a:r>
              <a:rPr lang="en-GB" sz="1200" b="0" i="0" kern="1200" dirty="0" err="1" smtClean="0">
                <a:solidFill>
                  <a:schemeClr val="tx1"/>
                </a:solidFill>
                <a:effectLst/>
                <a:latin typeface="+mn-lt"/>
                <a:ea typeface="+mn-ea"/>
                <a:cs typeface="+mn-cs"/>
              </a:rPr>
              <a:t>minimální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hodnoty</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neklesají</a:t>
            </a:r>
            <a:r>
              <a:rPr lang="en-GB" sz="1200" b="0" i="0" kern="1200" dirty="0" smtClean="0">
                <a:solidFill>
                  <a:schemeClr val="tx1"/>
                </a:solidFill>
                <a:effectLst/>
                <a:latin typeface="+mn-lt"/>
                <a:ea typeface="+mn-ea"/>
                <a:cs typeface="+mn-cs"/>
              </a:rPr>
              <a:t> k </a:t>
            </a:r>
            <a:r>
              <a:rPr lang="en-GB" sz="1200" b="0" i="0" kern="1200" dirty="0" err="1" smtClean="0">
                <a:solidFill>
                  <a:schemeClr val="tx1"/>
                </a:solidFill>
                <a:effectLst/>
                <a:latin typeface="+mn-lt"/>
                <a:ea typeface="+mn-ea"/>
                <a:cs typeface="+mn-cs"/>
              </a:rPr>
              <a:t>normálu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např.</a:t>
            </a:r>
            <a:r>
              <a:rPr lang="en-GB" sz="1200" b="0" i="0" u="none" strike="noStrike" kern="1200" dirty="0" err="1" smtClean="0">
                <a:solidFill>
                  <a:schemeClr val="tx1"/>
                </a:solidFill>
                <a:effectLst/>
                <a:latin typeface="+mn-lt"/>
                <a:ea typeface="+mn-ea"/>
                <a:cs typeface="+mn-cs"/>
                <a:hlinkClick r:id="rId4" tooltip="Revmatická horečka"/>
              </a:rPr>
              <a:t>revmatická</a:t>
            </a:r>
            <a:r>
              <a:rPr lang="en-GB" sz="1200" b="0" i="0" u="none" strike="noStrike" kern="1200" dirty="0" smtClean="0">
                <a:solidFill>
                  <a:schemeClr val="tx1"/>
                </a:solidFill>
                <a:effectLst/>
                <a:latin typeface="+mn-lt"/>
                <a:ea typeface="+mn-ea"/>
                <a:cs typeface="+mn-cs"/>
                <a:hlinkClick r:id="rId4" tooltip="Revmatická horečka"/>
              </a:rPr>
              <a:t> </a:t>
            </a:r>
            <a:r>
              <a:rPr lang="en-GB" sz="1200" b="0" i="0" u="none" strike="noStrike" kern="1200" dirty="0" err="1" smtClean="0">
                <a:solidFill>
                  <a:schemeClr val="tx1"/>
                </a:solidFill>
                <a:effectLst/>
                <a:latin typeface="+mn-lt"/>
                <a:ea typeface="+mn-ea"/>
                <a:cs typeface="+mn-cs"/>
                <a:hlinkClick r:id="rId4" tooltip="Revmatická horečka"/>
              </a:rPr>
              <a:t>horečka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těžké</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infekce</a:t>
            </a:r>
            <a:r>
              <a:rPr lang="en-GB" sz="1200" b="0" i="0" kern="1200" dirty="0" smtClean="0">
                <a:solidFill>
                  <a:schemeClr val="tx1"/>
                </a:solidFill>
                <a:effectLst/>
                <a:latin typeface="+mn-lt"/>
                <a:ea typeface="+mn-ea"/>
                <a:cs typeface="+mn-cs"/>
              </a:rPr>
              <a:t>.</a:t>
            </a:r>
          </a:p>
          <a:p>
            <a:r>
              <a:rPr lang="en-GB" sz="1200" b="1" i="0" kern="1200" dirty="0" err="1" smtClean="0">
                <a:solidFill>
                  <a:schemeClr val="tx1"/>
                </a:solidFill>
                <a:effectLst/>
                <a:latin typeface="+mn-lt"/>
                <a:ea typeface="+mn-ea"/>
                <a:cs typeface="+mn-cs"/>
              </a:rPr>
              <a:t>Febris</a:t>
            </a:r>
            <a:r>
              <a:rPr lang="en-GB" sz="1200" b="1" i="0" kern="1200" dirty="0" smtClean="0">
                <a:solidFill>
                  <a:schemeClr val="tx1"/>
                </a:solidFill>
                <a:effectLst/>
                <a:latin typeface="+mn-lt"/>
                <a:ea typeface="+mn-ea"/>
                <a:cs typeface="+mn-cs"/>
              </a:rPr>
              <a:t> </a:t>
            </a:r>
            <a:r>
              <a:rPr lang="en-GB" sz="1200" b="1" i="0" kern="1200" dirty="0" err="1" smtClean="0">
                <a:solidFill>
                  <a:schemeClr val="tx1"/>
                </a:solidFill>
                <a:effectLst/>
                <a:latin typeface="+mn-lt"/>
                <a:ea typeface="+mn-ea"/>
                <a:cs typeface="+mn-cs"/>
              </a:rPr>
              <a:t>intermittens</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střídavá</a:t>
            </a:r>
            <a:r>
              <a:rPr lang="en-GB" sz="1200" b="0" i="0" kern="1200" dirty="0" smtClean="0">
                <a:solidFill>
                  <a:schemeClr val="tx1"/>
                </a:solidFill>
                <a:effectLst/>
                <a:latin typeface="+mn-lt"/>
                <a:ea typeface="+mn-ea"/>
                <a:cs typeface="+mn-cs"/>
              </a:rPr>
              <a:t>) – </a:t>
            </a:r>
            <a:r>
              <a:rPr lang="en-GB" sz="1200" b="0" i="0" kern="1200" dirty="0" err="1" smtClean="0">
                <a:solidFill>
                  <a:schemeClr val="tx1"/>
                </a:solidFill>
                <a:effectLst/>
                <a:latin typeface="+mn-lt"/>
                <a:ea typeface="+mn-ea"/>
                <a:cs typeface="+mn-cs"/>
              </a:rPr>
              <a:t>během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jednoho</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dne</a:t>
            </a:r>
            <a:r>
              <a:rPr lang="en-GB" sz="1200" b="0" i="0" kern="1200" dirty="0" smtClean="0">
                <a:solidFill>
                  <a:schemeClr val="tx1"/>
                </a:solidFill>
                <a:effectLst/>
                <a:latin typeface="+mn-lt"/>
                <a:ea typeface="+mn-ea"/>
                <a:cs typeface="+mn-cs"/>
              </a:rPr>
              <a:t> se </a:t>
            </a:r>
            <a:r>
              <a:rPr lang="en-GB" sz="1200" b="0" i="0" kern="1200" dirty="0" err="1" smtClean="0">
                <a:solidFill>
                  <a:schemeClr val="tx1"/>
                </a:solidFill>
                <a:effectLst/>
                <a:latin typeface="+mn-lt"/>
                <a:ea typeface="+mn-ea"/>
                <a:cs typeface="+mn-cs"/>
              </a:rPr>
              <a:t>střídá</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vysoká</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horečka</a:t>
            </a:r>
            <a:r>
              <a:rPr lang="en-GB" sz="1200" b="0" i="0" kern="1200" dirty="0" smtClean="0">
                <a:solidFill>
                  <a:schemeClr val="tx1"/>
                </a:solidFill>
                <a:effectLst/>
                <a:latin typeface="+mn-lt"/>
                <a:ea typeface="+mn-ea"/>
                <a:cs typeface="+mn-cs"/>
              </a:rPr>
              <a:t> s </a:t>
            </a:r>
            <a:r>
              <a:rPr lang="en-GB" sz="1200" b="0" i="0" kern="1200" dirty="0" err="1" smtClean="0">
                <a:solidFill>
                  <a:schemeClr val="tx1"/>
                </a:solidFill>
                <a:effectLst/>
                <a:latin typeface="+mn-lt"/>
                <a:ea typeface="+mn-ea"/>
                <a:cs typeface="+mn-cs"/>
              </a:rPr>
              <a:t>normální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teplotou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např</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sepse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pyelonefritida</a:t>
            </a:r>
            <a:r>
              <a:rPr lang="en-GB" sz="1200" b="0" i="0" kern="1200" dirty="0" smtClean="0">
                <a:solidFill>
                  <a:schemeClr val="tx1"/>
                </a:solidFill>
                <a:effectLst/>
                <a:latin typeface="+mn-lt"/>
                <a:ea typeface="+mn-ea"/>
                <a:cs typeface="+mn-cs"/>
              </a:rPr>
              <a:t>.</a:t>
            </a:r>
          </a:p>
          <a:p>
            <a:r>
              <a:rPr lang="en-GB" sz="1200" b="1" i="0" kern="1200" dirty="0" err="1" smtClean="0">
                <a:solidFill>
                  <a:schemeClr val="tx1"/>
                </a:solidFill>
                <a:effectLst/>
                <a:latin typeface="+mn-lt"/>
                <a:ea typeface="+mn-ea"/>
                <a:cs typeface="+mn-cs"/>
              </a:rPr>
              <a:t>Febris</a:t>
            </a:r>
            <a:r>
              <a:rPr lang="en-GB" sz="1200" b="1" i="0" kern="1200" dirty="0" smtClean="0">
                <a:solidFill>
                  <a:schemeClr val="tx1"/>
                </a:solidFill>
                <a:effectLst/>
                <a:latin typeface="+mn-lt"/>
                <a:ea typeface="+mn-ea"/>
                <a:cs typeface="+mn-cs"/>
              </a:rPr>
              <a:t> </a:t>
            </a:r>
            <a:r>
              <a:rPr lang="en-GB" sz="1200" b="1" i="0" kern="1200" dirty="0" err="1" smtClean="0">
                <a:solidFill>
                  <a:schemeClr val="tx1"/>
                </a:solidFill>
                <a:effectLst/>
                <a:latin typeface="+mn-lt"/>
                <a:ea typeface="+mn-ea"/>
                <a:cs typeface="+mn-cs"/>
              </a:rPr>
              <a:t>undulans</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vlnivá</a:t>
            </a:r>
            <a:r>
              <a:rPr lang="en-GB" sz="1200" b="0" i="0" kern="1200" dirty="0" smtClean="0">
                <a:solidFill>
                  <a:schemeClr val="tx1"/>
                </a:solidFill>
                <a:effectLst/>
                <a:latin typeface="+mn-lt"/>
                <a:ea typeface="+mn-ea"/>
                <a:cs typeface="+mn-cs"/>
              </a:rPr>
              <a:t>) – </a:t>
            </a:r>
            <a:r>
              <a:rPr lang="en-GB" sz="1200" b="0" i="0" kern="1200" dirty="0" err="1" smtClean="0">
                <a:solidFill>
                  <a:schemeClr val="tx1"/>
                </a:solidFill>
                <a:effectLst/>
                <a:latin typeface="+mn-lt"/>
                <a:ea typeface="+mn-ea"/>
                <a:cs typeface="+mn-cs"/>
              </a:rPr>
              <a:t>teplota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postupně</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stoupá</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po</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několika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dnech</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dosahuje</a:t>
            </a:r>
            <a:r>
              <a:rPr lang="en-GB" sz="1200" b="0" i="0" kern="1200" dirty="0" smtClean="0">
                <a:solidFill>
                  <a:schemeClr val="tx1"/>
                </a:solidFill>
                <a:effectLst/>
                <a:latin typeface="+mn-lt"/>
                <a:ea typeface="+mn-ea"/>
                <a:cs typeface="+mn-cs"/>
              </a:rPr>
              <a:t> maxima a </a:t>
            </a:r>
            <a:r>
              <a:rPr lang="en-GB" sz="1200" b="0" i="0" kern="1200" dirty="0" err="1" smtClean="0">
                <a:solidFill>
                  <a:schemeClr val="tx1"/>
                </a:solidFill>
                <a:effectLst/>
                <a:latin typeface="+mn-lt"/>
                <a:ea typeface="+mn-ea"/>
                <a:cs typeface="+mn-cs"/>
              </a:rPr>
              <a:t>klesá</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po</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bezhorečnatém</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období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následuje</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nová</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vlna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např</a:t>
            </a:r>
            <a:r>
              <a:rPr lang="en-GB" sz="1200" b="0" i="0"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hlinkClick r:id="rId5" tooltip="Brucelóza"/>
              </a:rPr>
              <a:t>brucelóza</a:t>
            </a:r>
            <a:r>
              <a:rPr lang="en-GB" sz="1200" b="0" i="0" kern="1200" dirty="0" smtClean="0">
                <a:solidFill>
                  <a:schemeClr val="tx1"/>
                </a:solidFill>
                <a:effectLst/>
                <a:latin typeface="+mn-lt"/>
                <a:ea typeface="+mn-ea"/>
                <a:cs typeface="+mn-cs"/>
              </a:rPr>
              <a:t>.</a:t>
            </a:r>
          </a:p>
          <a:p>
            <a:r>
              <a:rPr lang="en-GB" sz="1200" b="1" i="0" kern="1200" dirty="0" err="1" smtClean="0">
                <a:solidFill>
                  <a:schemeClr val="tx1"/>
                </a:solidFill>
                <a:effectLst/>
                <a:latin typeface="+mn-lt"/>
                <a:ea typeface="+mn-ea"/>
                <a:cs typeface="+mn-cs"/>
              </a:rPr>
              <a:t>Febris</a:t>
            </a:r>
            <a:r>
              <a:rPr lang="en-GB" sz="1200" b="1" i="0" kern="1200" dirty="0" smtClean="0">
                <a:solidFill>
                  <a:schemeClr val="tx1"/>
                </a:solidFill>
                <a:effectLst/>
                <a:latin typeface="+mn-lt"/>
                <a:ea typeface="+mn-ea"/>
                <a:cs typeface="+mn-cs"/>
              </a:rPr>
              <a:t> </a:t>
            </a:r>
            <a:r>
              <a:rPr lang="en-GB" sz="1200" b="1" i="0" kern="1200" dirty="0" err="1" smtClean="0">
                <a:solidFill>
                  <a:schemeClr val="tx1"/>
                </a:solidFill>
                <a:effectLst/>
                <a:latin typeface="+mn-lt"/>
                <a:ea typeface="+mn-ea"/>
                <a:cs typeface="+mn-cs"/>
              </a:rPr>
              <a:t>bifasica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dvoufázová</a:t>
            </a:r>
            <a:r>
              <a:rPr lang="en-GB" sz="1200" b="0" i="0" kern="1200" dirty="0" smtClean="0">
                <a:solidFill>
                  <a:schemeClr val="tx1"/>
                </a:solidFill>
                <a:effectLst/>
                <a:latin typeface="+mn-lt"/>
                <a:ea typeface="+mn-ea"/>
                <a:cs typeface="+mn-cs"/>
              </a:rPr>
              <a:t>) – </a:t>
            </a:r>
            <a:r>
              <a:rPr lang="en-GB" sz="1200" b="0" i="0" kern="1200" dirty="0" err="1" smtClean="0">
                <a:solidFill>
                  <a:schemeClr val="tx1"/>
                </a:solidFill>
                <a:effectLst/>
                <a:latin typeface="+mn-lt"/>
                <a:ea typeface="+mn-ea"/>
                <a:cs typeface="+mn-cs"/>
              </a:rPr>
              <a:t>horečka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má</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dva</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vrcholy</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oddělené</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obdobím</a:t>
            </a:r>
            <a:r>
              <a:rPr lang="en-GB" sz="1200" b="0" i="0" kern="1200" dirty="0" smtClean="0">
                <a:solidFill>
                  <a:schemeClr val="tx1"/>
                </a:solidFill>
                <a:effectLst/>
                <a:latin typeface="+mn-lt"/>
                <a:ea typeface="+mn-ea"/>
                <a:cs typeface="+mn-cs"/>
              </a:rPr>
              <a:t> s </a:t>
            </a:r>
            <a:r>
              <a:rPr lang="en-GB" sz="1200" b="0" i="0" kern="1200" dirty="0" err="1" smtClean="0">
                <a:solidFill>
                  <a:schemeClr val="tx1"/>
                </a:solidFill>
                <a:effectLst/>
                <a:latin typeface="+mn-lt"/>
                <a:ea typeface="+mn-ea"/>
                <a:cs typeface="+mn-cs"/>
              </a:rPr>
              <a:t>normální</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teplotou</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např</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virové</a:t>
            </a:r>
            <a:r>
              <a:rPr lang="en-GB" sz="1200" b="0" i="0" kern="1200" dirty="0" smtClean="0">
                <a:solidFill>
                  <a:schemeClr val="tx1"/>
                </a:solidFill>
                <a:effectLst/>
                <a:latin typeface="+mn-lt"/>
                <a:ea typeface="+mn-ea"/>
                <a:cs typeface="+mn-cs"/>
              </a:rPr>
              <a:t> </a:t>
            </a:r>
            <a:r>
              <a:rPr lang="en-GB" sz="1200" b="0" i="0" kern="1200" dirty="0" err="1" smtClean="0">
                <a:solidFill>
                  <a:schemeClr val="tx1"/>
                </a:solidFill>
                <a:effectLst/>
                <a:latin typeface="+mn-lt"/>
                <a:ea typeface="+mn-ea"/>
                <a:cs typeface="+mn-cs"/>
              </a:rPr>
              <a:t>neuroinfekce</a:t>
            </a:r>
            <a:r>
              <a:rPr lang="en-GB" sz="1200" b="0" i="0" kern="1200" dirty="0" smtClean="0">
                <a:solidFill>
                  <a:schemeClr val="tx1"/>
                </a:solidFill>
                <a:effectLst/>
                <a:latin typeface="+mn-lt"/>
                <a:ea typeface="+mn-ea"/>
                <a:cs typeface="+mn-cs"/>
              </a:rPr>
              <a:t>.</a:t>
            </a:r>
            <a:r>
              <a:rPr lang="en-GB" sz="1200" b="0" i="0" u="none" strike="noStrike" kern="1200" baseline="30000" dirty="0" smtClean="0">
                <a:solidFill>
                  <a:schemeClr val="tx1"/>
                </a:solidFill>
                <a:effectLst/>
                <a:latin typeface="+mn-lt"/>
                <a:ea typeface="+mn-ea"/>
                <a:cs typeface="+mn-cs"/>
                <a:hlinkClick r:id="rId6"/>
              </a:rPr>
              <a:t>[4]</a:t>
            </a:r>
            <a:endParaRPr lang="en-GB" sz="1200" b="0" i="0" kern="1200" dirty="0" smtClean="0">
              <a:solidFill>
                <a:schemeClr val="tx1"/>
              </a:solidFill>
              <a:effectLst/>
              <a:latin typeface="+mn-lt"/>
              <a:ea typeface="+mn-ea"/>
              <a:cs typeface="+mn-cs"/>
            </a:endParaRPr>
          </a:p>
          <a:p>
            <a:endParaRPr lang="en-GB" dirty="0"/>
          </a:p>
        </p:txBody>
      </p:sp>
      <p:sp>
        <p:nvSpPr>
          <p:cNvPr id="4" name="Zástupný symbol pro číslo snímku 3"/>
          <p:cNvSpPr>
            <a:spLocks noGrp="1"/>
          </p:cNvSpPr>
          <p:nvPr>
            <p:ph type="sldNum" sz="quarter" idx="10"/>
          </p:nvPr>
        </p:nvSpPr>
        <p:spPr/>
        <p:txBody>
          <a:bodyPr/>
          <a:lstStyle/>
          <a:p>
            <a:fld id="{85A17639-A365-4A5A-A31C-FD5185A9B2B1}" type="slidenum">
              <a:rPr lang="en-GB" smtClean="0"/>
              <a:t>6</a:t>
            </a:fld>
            <a:endParaRPr lang="en-GB"/>
          </a:p>
        </p:txBody>
      </p:sp>
    </p:spTree>
    <p:extLst>
      <p:ext uri="{BB962C8B-B14F-4D97-AF65-F5344CB8AC3E}">
        <p14:creationId xmlns:p14="http://schemas.microsoft.com/office/powerpoint/2010/main" val="681820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smtClean="0"/>
              <a:t>The recognition of damage-associated molecular patterns (DAMPs)</a:t>
            </a:r>
          </a:p>
          <a:p>
            <a:r>
              <a:rPr lang="en-GB" dirty="0" smtClean="0"/>
              <a:t>or pathogen-associated molecular patterns (PAMPs), such as lipopolysaccharide (LPS), by Toll-like receptors (TLRs) and</a:t>
            </a:r>
          </a:p>
          <a:p>
            <a:r>
              <a:rPr lang="en-GB" dirty="0" smtClean="0"/>
              <a:t>other pattern recognition receptors drives the activation of dendritic cells (DCs) and macrophages (upper left panel).</a:t>
            </a:r>
          </a:p>
          <a:p>
            <a:r>
              <a:rPr lang="en-GB" dirty="0" smtClean="0"/>
              <a:t>These innate immune cells release prostaglandin E2 (PGE2) and pyrogenic cytokines (namely, interleukin‑1 (IL‑1), IL‑6</a:t>
            </a:r>
          </a:p>
          <a:p>
            <a:r>
              <a:rPr lang="en-GB" dirty="0" smtClean="0"/>
              <a:t>and tumour necrosis factor (TNF)) that act systemically to induce fever. IL‑6 operates downstream of IL‑1 in the median</a:t>
            </a:r>
          </a:p>
          <a:p>
            <a:r>
              <a:rPr lang="en-GB" dirty="0" smtClean="0"/>
              <a:t>preoptic nucleus region of the hypothalamus to induce the synthesis of cyclooxygenase 2 (COX2), the enzyme responsible</a:t>
            </a:r>
          </a:p>
          <a:p>
            <a:r>
              <a:rPr lang="en-GB" dirty="0" smtClean="0"/>
              <a:t>for the production of additional PGE2 (REFS 64,65). PGE2 is considered to be the major pyrogenic mediator of fever31–33.</a:t>
            </a:r>
          </a:p>
          <a:p>
            <a:r>
              <a:rPr lang="en-GB" dirty="0" smtClean="0"/>
              <a:t>Receptor activator of NF‑</a:t>
            </a:r>
            <a:r>
              <a:rPr lang="en-GB" dirty="0" err="1" smtClean="0"/>
              <a:t>κB</a:t>
            </a:r>
            <a:r>
              <a:rPr lang="en-GB" dirty="0" smtClean="0"/>
              <a:t> (RANK) that is expressed by astrocytes also acts via the COX2–</a:t>
            </a:r>
          </a:p>
          <a:p>
            <a:r>
              <a:rPr lang="en-GB" dirty="0" smtClean="0"/>
              <a:t>PGE2 pathway to induce</a:t>
            </a:r>
          </a:p>
          <a:p>
            <a:r>
              <a:rPr lang="en-GB" dirty="0" smtClean="0"/>
              <a:t>fever47. However, it is not known whether this pathway parallels the IL‑6 response or whether the IL‑6 and RANK</a:t>
            </a:r>
          </a:p>
          <a:p>
            <a:r>
              <a:rPr lang="en-GB" dirty="0" smtClean="0"/>
              <a:t>ligand (RANKL) pathways converge, potentially via IL‑6 regulation of RANKL expression in vascular endothelial cells</a:t>
            </a:r>
          </a:p>
          <a:p>
            <a:r>
              <a:rPr lang="en-GB" dirty="0" smtClean="0"/>
              <a:t>in the hypothalamus. Neurons expressing PGE2 receptor 3 (EP3) trigger the sympathetic nervous system to release</a:t>
            </a:r>
          </a:p>
          <a:p>
            <a:r>
              <a:rPr lang="en-GB" dirty="0" smtClean="0"/>
              <a:t>noradrenaline, which elevates body temperature by increasing thermogenesis in brown adipose tissue and by inducing</a:t>
            </a:r>
          </a:p>
          <a:p>
            <a:r>
              <a:rPr lang="en-GB" dirty="0" smtClean="0"/>
              <a:t>vasoconstriction to prevent passive heat loss (upper right panel)2,26,27,42,43. In addition, acetylcholine contributes</a:t>
            </a:r>
            <a:endParaRPr lang="cs-CZ" dirty="0" smtClean="0"/>
          </a:p>
          <a:p>
            <a:r>
              <a:rPr lang="en-GB" dirty="0" smtClean="0"/>
              <a:t> to fever</a:t>
            </a:r>
            <a:r>
              <a:rPr lang="cs-CZ" dirty="0" smtClean="0"/>
              <a:t> </a:t>
            </a:r>
            <a:r>
              <a:rPr lang="en-GB" dirty="0" smtClean="0"/>
              <a:t>by stimulating muscle myocytes to induce shivering. IL-1R, IL-1 receptor; IL-6Rα, IL-6 receptor subunit-α.</a:t>
            </a:r>
            <a:endParaRPr lang="cs-CZ" dirty="0" smtClean="0"/>
          </a:p>
          <a:p>
            <a:endParaRPr lang="cs-CZ" dirty="0" smtClean="0"/>
          </a:p>
          <a:p>
            <a:r>
              <a:rPr lang="en-GB" sz="1200" b="0" i="0" kern="1200" dirty="0" smtClean="0">
                <a:solidFill>
                  <a:schemeClr val="tx1"/>
                </a:solidFill>
                <a:effectLst/>
                <a:latin typeface="+mn-lt"/>
                <a:ea typeface="+mn-ea"/>
                <a:cs typeface="+mn-cs"/>
              </a:rPr>
              <a:t>Ectothermic (cold-blooded) vertebrates, which last shared a common ancestor with mammals more than 600 million years ago, provide an 'experiment in nature' by which to examine the direct impact of febrile temperatures on survival. Ectotherms as diverse as reptiles, fish and insects raise their core temperature during infection through behavioural regulation, which leads the animals to seek warmer environments (despite the risk of predation) or, in the case of bees, to raise the local temperature of the hive through increased physical activity</a:t>
            </a:r>
            <a:r>
              <a:rPr lang="en-GB" sz="1200" b="0" i="0" u="none" strike="noStrike" kern="1200" baseline="30000" dirty="0" smtClean="0">
                <a:solidFill>
                  <a:schemeClr val="tx1"/>
                </a:solidFill>
                <a:effectLst/>
                <a:latin typeface="+mn-lt"/>
                <a:ea typeface="+mn-ea"/>
                <a:cs typeface="+mn-cs"/>
                <a:hlinkClick r:id="rId3" tooltip="Kluger, M. J. Phylogeny of fever. Fed. Proc. 38, 30–34 (1979)."/>
              </a:rPr>
              <a:t>2</a:t>
            </a:r>
            <a:r>
              <a:rPr lang="en-GB" sz="1200" b="0" i="0" kern="1200" baseline="30000" dirty="0" smtClean="0">
                <a:solidFill>
                  <a:schemeClr val="tx1"/>
                </a:solidFill>
                <a:effectLst/>
                <a:latin typeface="+mn-lt"/>
                <a:ea typeface="+mn-ea"/>
                <a:cs typeface="+mn-cs"/>
              </a:rPr>
              <a:t>,</a:t>
            </a:r>
            <a:r>
              <a:rPr lang="en-GB" sz="1200" b="0" i="0" u="none" strike="noStrike" kern="1200" baseline="30000" dirty="0" smtClean="0">
                <a:solidFill>
                  <a:schemeClr val="tx1"/>
                </a:solidFill>
                <a:effectLst/>
                <a:latin typeface="+mn-lt"/>
                <a:ea typeface="+mn-ea"/>
                <a:cs typeface="+mn-cs"/>
                <a:hlinkClick r:id="rId4" tooltip="Bernheim, H. A. &amp; Kluger, M. J. Fever: effect of drug-induced antipyresis on survival. Science 193, 237–239 (1976)."/>
              </a:rPr>
              <a:t>13</a:t>
            </a:r>
            <a:r>
              <a:rPr lang="en-GB" sz="1200" b="0" i="0" kern="1200" baseline="30000" dirty="0" smtClean="0">
                <a:solidFill>
                  <a:schemeClr val="tx1"/>
                </a:solidFill>
                <a:effectLst/>
                <a:latin typeface="+mn-lt"/>
                <a:ea typeface="+mn-ea"/>
                <a:cs typeface="+mn-cs"/>
              </a:rPr>
              <a:t>,</a:t>
            </a:r>
            <a:r>
              <a:rPr lang="en-GB" sz="1200" b="0" i="0" u="none" strike="noStrike" kern="1200" baseline="30000" dirty="0" smtClean="0">
                <a:solidFill>
                  <a:schemeClr val="tx1"/>
                </a:solidFill>
                <a:effectLst/>
                <a:latin typeface="+mn-lt"/>
                <a:ea typeface="+mn-ea"/>
                <a:cs typeface="+mn-cs"/>
                <a:hlinkClick r:id="rId5" tooltip="Vaughn, L. K., Bernheim, H. A. &amp; Kluger, M. J. Fever in the lizard Dipsosaurus dorsalis. Nature 252, 473–474 (1974)."/>
              </a:rPr>
              <a:t>14</a:t>
            </a:r>
            <a:r>
              <a:rPr lang="en-GB" sz="1200" b="0" i="0" kern="1200" baseline="30000" dirty="0" smtClean="0">
                <a:solidFill>
                  <a:schemeClr val="tx1"/>
                </a:solidFill>
                <a:effectLst/>
                <a:latin typeface="+mn-lt"/>
                <a:ea typeface="+mn-ea"/>
                <a:cs typeface="+mn-cs"/>
              </a:rPr>
              <a:t>,</a:t>
            </a:r>
            <a:r>
              <a:rPr lang="en-GB" sz="1200" b="0" i="0" u="none" strike="noStrike" kern="1200" baseline="30000" dirty="0" smtClean="0">
                <a:solidFill>
                  <a:schemeClr val="tx1"/>
                </a:solidFill>
                <a:effectLst/>
                <a:latin typeface="+mn-lt"/>
                <a:ea typeface="+mn-ea"/>
                <a:cs typeface="+mn-cs"/>
                <a:hlinkClick r:id="rId6" tooltip="Covert, J. B. &amp; Reynolds, W. W. Survival value of fever in fish. Nature 267, 43–45 (1977)."/>
              </a:rPr>
              <a:t>15</a:t>
            </a:r>
            <a:r>
              <a:rPr lang="en-GB" sz="1200" b="0" i="0" kern="1200" baseline="30000" dirty="0" smtClean="0">
                <a:solidFill>
                  <a:schemeClr val="tx1"/>
                </a:solidFill>
                <a:effectLst/>
                <a:latin typeface="+mn-lt"/>
                <a:ea typeface="+mn-ea"/>
                <a:cs typeface="+mn-cs"/>
              </a:rPr>
              <a:t>,</a:t>
            </a:r>
            <a:r>
              <a:rPr lang="en-GB" sz="1200" b="0" i="0" u="none" strike="noStrike" kern="1200" baseline="30000" dirty="0" smtClean="0">
                <a:solidFill>
                  <a:schemeClr val="tx1"/>
                </a:solidFill>
                <a:effectLst/>
                <a:latin typeface="+mn-lt"/>
                <a:ea typeface="+mn-ea"/>
                <a:cs typeface="+mn-cs"/>
                <a:hlinkClick r:id="rId7" tooltip="Reynolds, W. W., Casterlin, M. E. &amp; Covert, J. B. Behavioural fever in teleost fishes. Nature 259, 41–42 (1976). References 13–16 reveal that ectothermic vertebrates (lizards and fish) develop fever through behavioural changes and that fever is associated with a survival benefit."/>
              </a:rPr>
              <a:t>16</a:t>
            </a:r>
            <a:r>
              <a:rPr lang="en-GB" sz="1200" b="0" i="0" kern="1200" baseline="30000" dirty="0" smtClean="0">
                <a:solidFill>
                  <a:schemeClr val="tx1"/>
                </a:solidFill>
                <a:effectLst/>
                <a:latin typeface="+mn-lt"/>
                <a:ea typeface="+mn-ea"/>
                <a:cs typeface="+mn-cs"/>
              </a:rPr>
              <a:t>,</a:t>
            </a:r>
            <a:r>
              <a:rPr lang="en-GB" sz="1200" b="0" i="0" u="none" strike="noStrike" kern="1200" baseline="30000" dirty="0" smtClean="0">
                <a:solidFill>
                  <a:schemeClr val="tx1"/>
                </a:solidFill>
                <a:effectLst/>
                <a:latin typeface="+mn-lt"/>
                <a:ea typeface="+mn-ea"/>
                <a:cs typeface="+mn-cs"/>
                <a:hlinkClick r:id="rId8" tooltip="Simone-Finstrom, M., Foo, B., Tarpy, D. R. &amp; Starks, P. T. Impact of food availability, pathogen exposure, and genetic diversity on thermoregulation in honey bees (Apis mellifera). J. Insect Behav. 27, 527–539 (2014)."/>
              </a:rPr>
              <a:t>17</a:t>
            </a:r>
            <a:r>
              <a:rPr lang="en-GB" sz="1200" b="0" i="0" kern="1200" baseline="30000" dirty="0" smtClean="0">
                <a:solidFill>
                  <a:schemeClr val="tx1"/>
                </a:solidFill>
                <a:effectLst/>
                <a:latin typeface="+mn-lt"/>
                <a:ea typeface="+mn-ea"/>
                <a:cs typeface="+mn-cs"/>
              </a:rPr>
              <a:t>,</a:t>
            </a:r>
            <a:r>
              <a:rPr lang="en-GB" sz="1200" b="0" i="0" u="none" strike="noStrike" kern="1200" baseline="30000" dirty="0" smtClean="0">
                <a:solidFill>
                  <a:schemeClr val="tx1"/>
                </a:solidFill>
                <a:effectLst/>
                <a:latin typeface="+mn-lt"/>
                <a:ea typeface="+mn-ea"/>
                <a:cs typeface="+mn-cs"/>
                <a:hlinkClick r:id="rId9" tooltip="Blanford, S. &amp; Thomas, M. B. Adult survival, maturation, and reproduction of the desert locust Schistocerca gregaria infected with the fungus Metarhizium anisopliae var acridum. J. Invertebr. Pathol. 78, 1–8 (2001)."/>
              </a:rPr>
              <a:t>18</a:t>
            </a:r>
            <a:r>
              <a:rPr lang="en-GB" sz="1200" b="0" i="0" kern="1200" baseline="30000" dirty="0" smtClean="0">
                <a:solidFill>
                  <a:schemeClr val="tx1"/>
                </a:solidFill>
                <a:effectLst/>
                <a:latin typeface="+mn-lt"/>
                <a:ea typeface="+mn-ea"/>
                <a:cs typeface="+mn-cs"/>
              </a:rPr>
              <a:t>,</a:t>
            </a:r>
            <a:r>
              <a:rPr lang="en-GB" sz="1200" b="0" i="0" u="none" strike="noStrike" kern="1200" baseline="30000" dirty="0" smtClean="0">
                <a:solidFill>
                  <a:schemeClr val="tx1"/>
                </a:solidFill>
                <a:effectLst/>
                <a:latin typeface="+mn-lt"/>
                <a:ea typeface="+mn-ea"/>
                <a:cs typeface="+mn-cs"/>
                <a:hlinkClick r:id="rId10" tooltip="Mackowiak, P. A. Fever: blessing or curse? A unifying hypothesis. Ann. Intern. Med. 120, 1037–1040 (1994)."/>
              </a:rPr>
              <a:t>19</a:t>
            </a:r>
            <a:r>
              <a:rPr lang="en-GB" sz="1200" b="0" i="0" kern="1200" dirty="0" smtClean="0">
                <a:solidFill>
                  <a:schemeClr val="tx1"/>
                </a:solidFill>
                <a:effectLst/>
                <a:latin typeface="+mn-lt"/>
                <a:ea typeface="+mn-ea"/>
                <a:cs typeface="+mn-cs"/>
              </a:rPr>
              <a:t>. Landmark studies published 40 years ago by </a:t>
            </a:r>
            <a:r>
              <a:rPr lang="en-GB" sz="1200" b="0" i="0" kern="1200" dirty="0" err="1" smtClean="0">
                <a:solidFill>
                  <a:schemeClr val="tx1"/>
                </a:solidFill>
                <a:effectLst/>
                <a:latin typeface="+mn-lt"/>
                <a:ea typeface="+mn-ea"/>
                <a:cs typeface="+mn-cs"/>
              </a:rPr>
              <a:t>Kluger's</a:t>
            </a:r>
            <a:r>
              <a:rPr lang="en-GB" sz="1200" b="0" i="0" kern="1200" dirty="0" smtClean="0">
                <a:solidFill>
                  <a:schemeClr val="tx1"/>
                </a:solidFill>
                <a:effectLst/>
                <a:latin typeface="+mn-lt"/>
                <a:ea typeface="+mn-ea"/>
                <a:cs typeface="+mn-cs"/>
              </a:rPr>
              <a:t> laboratory showed that the survival of the desert iguana </a:t>
            </a:r>
            <a:r>
              <a:rPr lang="en-GB" sz="1200" b="0" i="1" kern="1200" dirty="0" err="1" smtClean="0">
                <a:solidFill>
                  <a:schemeClr val="tx1"/>
                </a:solidFill>
                <a:effectLst/>
                <a:latin typeface="+mn-lt"/>
                <a:ea typeface="+mn-ea"/>
                <a:cs typeface="+mn-cs"/>
              </a:rPr>
              <a:t>Dipsosaurus</a:t>
            </a:r>
            <a:r>
              <a:rPr lang="en-GB" sz="1200" b="0" i="1" kern="1200" dirty="0" smtClean="0">
                <a:solidFill>
                  <a:schemeClr val="tx1"/>
                </a:solidFill>
                <a:effectLst/>
                <a:latin typeface="+mn-lt"/>
                <a:ea typeface="+mn-ea"/>
                <a:cs typeface="+mn-cs"/>
              </a:rPr>
              <a:t> dorsalis</a:t>
            </a:r>
            <a:r>
              <a:rPr lang="en-GB" sz="1200" b="0" i="0" kern="1200" dirty="0" smtClean="0">
                <a:solidFill>
                  <a:schemeClr val="tx1"/>
                </a:solidFill>
                <a:effectLst/>
                <a:latin typeface="+mn-lt"/>
                <a:ea typeface="+mn-ea"/>
                <a:cs typeface="+mn-cs"/>
              </a:rPr>
              <a:t> is reduced by 75% if prevented from behaviourally raising its core temperature by approximately 2 °C after infection with the Gram-negative bacterium </a:t>
            </a:r>
            <a:r>
              <a:rPr lang="en-GB" sz="1200" b="0" i="1" kern="1200" dirty="0" err="1" smtClean="0">
                <a:solidFill>
                  <a:schemeClr val="tx1"/>
                </a:solidFill>
                <a:effectLst/>
                <a:latin typeface="+mn-lt"/>
                <a:ea typeface="+mn-ea"/>
                <a:cs typeface="+mn-cs"/>
              </a:rPr>
              <a:t>Aeromonas</a:t>
            </a:r>
            <a:r>
              <a:rPr lang="en-GB" sz="1200" b="0" i="1" kern="1200" dirty="0" smtClean="0">
                <a:solidFill>
                  <a:schemeClr val="tx1"/>
                </a:solidFill>
                <a:effectLst/>
                <a:latin typeface="+mn-lt"/>
                <a:ea typeface="+mn-ea"/>
                <a:cs typeface="+mn-cs"/>
              </a:rPr>
              <a:t> hydrophila</a:t>
            </a:r>
            <a:r>
              <a:rPr lang="en-GB" sz="1200" b="0" i="0" u="none" strike="noStrike" kern="1200" baseline="30000" dirty="0" smtClean="0">
                <a:solidFill>
                  <a:schemeClr val="tx1"/>
                </a:solidFill>
                <a:effectLst/>
                <a:latin typeface="+mn-lt"/>
                <a:ea typeface="+mn-ea"/>
                <a:cs typeface="+mn-cs"/>
                <a:hlinkClick r:id="rId3" tooltip="Kluger, M. J. Phylogeny of fever. Fed. Proc. 38, 30–34 (1979)."/>
              </a:rPr>
              <a:t>2</a:t>
            </a:r>
            <a:r>
              <a:rPr lang="en-GB" sz="1200" b="0" i="0" kern="1200" baseline="30000" dirty="0" smtClean="0">
                <a:solidFill>
                  <a:schemeClr val="tx1"/>
                </a:solidFill>
                <a:effectLst/>
                <a:latin typeface="+mn-lt"/>
                <a:ea typeface="+mn-ea"/>
                <a:cs typeface="+mn-cs"/>
              </a:rPr>
              <a:t>,</a:t>
            </a:r>
            <a:r>
              <a:rPr lang="en-GB" sz="1200" b="0" i="0" u="none" strike="noStrike" kern="1200" baseline="30000" dirty="0" smtClean="0">
                <a:solidFill>
                  <a:schemeClr val="tx1"/>
                </a:solidFill>
                <a:effectLst/>
                <a:latin typeface="+mn-lt"/>
                <a:ea typeface="+mn-ea"/>
                <a:cs typeface="+mn-cs"/>
                <a:hlinkClick r:id="rId4" tooltip="Bernheim, H. A. &amp; Kluger, M. J. Fever: effect of drug-induced antipyresis on survival. Science 193, 237–239 (1976)."/>
              </a:rPr>
              <a:t>13</a:t>
            </a:r>
            <a:r>
              <a:rPr lang="en-GB" sz="1200" b="0" i="0" kern="1200" baseline="30000" dirty="0" smtClean="0">
                <a:solidFill>
                  <a:schemeClr val="tx1"/>
                </a:solidFill>
                <a:effectLst/>
                <a:latin typeface="+mn-lt"/>
                <a:ea typeface="+mn-ea"/>
                <a:cs typeface="+mn-cs"/>
              </a:rPr>
              <a:t>,</a:t>
            </a:r>
            <a:r>
              <a:rPr lang="en-GB" sz="1200" b="0" i="0" u="none" strike="noStrike" kern="1200" baseline="30000" dirty="0" smtClean="0">
                <a:solidFill>
                  <a:schemeClr val="tx1"/>
                </a:solidFill>
                <a:effectLst/>
                <a:latin typeface="+mn-lt"/>
                <a:ea typeface="+mn-ea"/>
                <a:cs typeface="+mn-cs"/>
                <a:hlinkClick r:id="rId5" tooltip="Vaughn, L. K., Bernheim, H. A. &amp; Kluger, M. J. Fever in the lizard Dipsosaurus dorsalis. Nature 252, 473–474 (1974)."/>
              </a:rPr>
              <a:t>14</a:t>
            </a:r>
            <a:r>
              <a:rPr lang="en-GB" sz="1200" b="0" i="0" kern="1200" dirty="0" smtClean="0">
                <a:solidFill>
                  <a:schemeClr val="tx1"/>
                </a:solidFill>
                <a:effectLst/>
                <a:latin typeface="+mn-lt"/>
                <a:ea typeface="+mn-ea"/>
                <a:cs typeface="+mn-cs"/>
              </a:rPr>
              <a:t>. The heat-seeking behaviour of the desert iguana, blue-finned tuna and leech is negated by antipyretic drugs, indicating that common biochemical pathways drive fevers in ectothermic and endothermic animals</a:t>
            </a:r>
            <a:r>
              <a:rPr lang="en-GB" sz="1200" b="0" i="0" u="none" strike="noStrike" kern="1200" baseline="30000" dirty="0" smtClean="0">
                <a:solidFill>
                  <a:schemeClr val="tx1"/>
                </a:solidFill>
                <a:effectLst/>
                <a:latin typeface="+mn-lt"/>
                <a:ea typeface="+mn-ea"/>
                <a:cs typeface="+mn-cs"/>
                <a:hlinkClick r:id="rId5" tooltip="Vaughn, L. K., Bernheim, H. A. &amp; Kluger, M. J. Fever in the lizard Dipsosaurus dorsalis. Nature 252, 473–474 (1974)."/>
              </a:rPr>
              <a:t>14</a:t>
            </a:r>
            <a:r>
              <a:rPr lang="en-GB" sz="1200" b="0" i="0" kern="1200" baseline="30000" dirty="0" smtClean="0">
                <a:solidFill>
                  <a:schemeClr val="tx1"/>
                </a:solidFill>
                <a:effectLst/>
                <a:latin typeface="+mn-lt"/>
                <a:ea typeface="+mn-ea"/>
                <a:cs typeface="+mn-cs"/>
              </a:rPr>
              <a:t>,</a:t>
            </a:r>
            <a:r>
              <a:rPr lang="en-GB" sz="1200" b="0" i="0" u="none" strike="noStrike" kern="1200" baseline="30000" dirty="0" smtClean="0">
                <a:solidFill>
                  <a:schemeClr val="tx1"/>
                </a:solidFill>
                <a:effectLst/>
                <a:latin typeface="+mn-lt"/>
                <a:ea typeface="+mn-ea"/>
                <a:cs typeface="+mn-cs"/>
                <a:hlinkClick r:id="rId7" tooltip="Reynolds, W. W., Casterlin, M. E. &amp; Covert, J. B. Behavioural fever in teleost fishes. Nature 259, 41–42 (1976). References 13–16 reveal that ectothermic vertebrates (lizards and fish) develop fever through behavioural changes and that fever is associated with a survival benefit."/>
              </a:rPr>
              <a:t>16</a:t>
            </a:r>
            <a:r>
              <a:rPr lang="en-GB" sz="1200" b="0" i="0" kern="1200" baseline="30000" dirty="0" smtClean="0">
                <a:solidFill>
                  <a:schemeClr val="tx1"/>
                </a:solidFill>
                <a:effectLst/>
                <a:latin typeface="+mn-lt"/>
                <a:ea typeface="+mn-ea"/>
                <a:cs typeface="+mn-cs"/>
              </a:rPr>
              <a:t>,</a:t>
            </a:r>
            <a:r>
              <a:rPr lang="en-GB" sz="1200" b="0" i="0" u="none" strike="noStrike" kern="1200" baseline="30000" dirty="0" smtClean="0">
                <a:solidFill>
                  <a:schemeClr val="tx1"/>
                </a:solidFill>
                <a:effectLst/>
                <a:latin typeface="+mn-lt"/>
                <a:ea typeface="+mn-ea"/>
                <a:cs typeface="+mn-cs"/>
                <a:hlinkClick r:id="rId11" tooltip="Cabanac, M. Fever in the leech, Nephelopsis obscura (Annelida). J. Comp. Physiol. B 159, 281–285 (1989)."/>
              </a:rPr>
              <a:t>20</a:t>
            </a:r>
            <a:r>
              <a:rPr lang="en-GB" sz="1200" b="0" i="0" kern="1200" dirty="0" smtClean="0">
                <a:solidFill>
                  <a:schemeClr val="tx1"/>
                </a:solidFill>
                <a:effectLst/>
                <a:latin typeface="+mn-lt"/>
                <a:ea typeface="+mn-ea"/>
                <a:cs typeface="+mn-cs"/>
              </a:rPr>
              <a:t>. Surprisingly, the correlation between infection and increased temperature even extends to plants, which arose 1.5 billion years ago. For example, the temperature of the leaves from the bean plant </a:t>
            </a:r>
            <a:r>
              <a:rPr lang="en-GB" sz="1200" b="0" i="1" kern="1200" dirty="0" err="1" smtClean="0">
                <a:solidFill>
                  <a:schemeClr val="tx1"/>
                </a:solidFill>
                <a:effectLst/>
                <a:latin typeface="+mn-lt"/>
                <a:ea typeface="+mn-ea"/>
                <a:cs typeface="+mn-cs"/>
              </a:rPr>
              <a:t>Phaseolus</a:t>
            </a:r>
            <a:r>
              <a:rPr lang="en-GB" sz="1200" b="0" i="1" kern="1200" dirty="0" smtClean="0">
                <a:solidFill>
                  <a:schemeClr val="tx1"/>
                </a:solidFill>
                <a:effectLst/>
                <a:latin typeface="+mn-lt"/>
                <a:ea typeface="+mn-ea"/>
                <a:cs typeface="+mn-cs"/>
              </a:rPr>
              <a:t> vulgaris</a:t>
            </a:r>
            <a:r>
              <a:rPr lang="en-GB" sz="1200" b="0" i="0" kern="1200" dirty="0" smtClean="0">
                <a:solidFill>
                  <a:schemeClr val="tx1"/>
                </a:solidFill>
                <a:effectLst/>
                <a:latin typeface="+mn-lt"/>
                <a:ea typeface="+mn-ea"/>
                <a:cs typeface="+mn-cs"/>
              </a:rPr>
              <a:t> increases by around 2 °C following infection with the fungus </a:t>
            </a:r>
            <a:r>
              <a:rPr lang="en-GB" sz="1200" b="0" i="1" kern="1200" dirty="0" err="1" smtClean="0">
                <a:solidFill>
                  <a:schemeClr val="tx1"/>
                </a:solidFill>
                <a:effectLst/>
                <a:latin typeface="+mn-lt"/>
                <a:ea typeface="+mn-ea"/>
                <a:cs typeface="+mn-cs"/>
              </a:rPr>
              <a:t>Colletotrichum</a:t>
            </a:r>
            <a:r>
              <a:rPr lang="en-GB" sz="1200" b="0" i="1" kern="1200" dirty="0" smtClean="0">
                <a:solidFill>
                  <a:schemeClr val="tx1"/>
                </a:solidFill>
                <a:effectLst/>
                <a:latin typeface="+mn-lt"/>
                <a:ea typeface="+mn-ea"/>
                <a:cs typeface="+mn-cs"/>
              </a:rPr>
              <a:t> lindemuthianum</a:t>
            </a:r>
            <a:r>
              <a:rPr lang="en-GB" sz="1200" b="0" i="0" u="none" strike="noStrike" kern="1200" baseline="30000" dirty="0" smtClean="0">
                <a:solidFill>
                  <a:schemeClr val="tx1"/>
                </a:solidFill>
                <a:effectLst/>
                <a:latin typeface="+mn-lt"/>
                <a:ea typeface="+mn-ea"/>
                <a:cs typeface="+mn-cs"/>
                <a:hlinkClick r:id="rId12" tooltip="Yarwood, C. E. Heat of respiration of injured and diseased leaves. Phytopathology 43, 675–681 (1953)."/>
              </a:rPr>
              <a:t>21</a:t>
            </a:r>
            <a:r>
              <a:rPr lang="en-GB" sz="1200" b="0" i="0" kern="1200" dirty="0" smtClean="0">
                <a:solidFill>
                  <a:schemeClr val="tx1"/>
                </a:solidFill>
                <a:effectLst/>
                <a:latin typeface="+mn-lt"/>
                <a:ea typeface="+mn-ea"/>
                <a:cs typeface="+mn-cs"/>
              </a:rPr>
              <a:t>. Thermoregulation in plants occurs through mitochondrial respiration</a:t>
            </a:r>
            <a:r>
              <a:rPr lang="en-GB" sz="1200" b="0" i="0" u="none" strike="noStrike" kern="1200" baseline="30000" dirty="0" smtClean="0">
                <a:solidFill>
                  <a:schemeClr val="tx1"/>
                </a:solidFill>
                <a:effectLst/>
                <a:latin typeface="+mn-lt"/>
                <a:ea typeface="+mn-ea"/>
                <a:cs typeface="+mn-cs"/>
                <a:hlinkClick r:id="rId13" tooltip="Zhu, Y. et al. Regulation of thermogenesis in plants: the interaction of alternative oxidase and plant uncoupling mitochondrial protein. J. Integr. Plant Biol. 53, 7–13 (2011)."/>
              </a:rPr>
              <a:t>22</a:t>
            </a:r>
            <a:r>
              <a:rPr lang="en-GB" sz="1200" b="0" i="0" kern="1200" dirty="0" smtClean="0">
                <a:solidFill>
                  <a:schemeClr val="tx1"/>
                </a:solidFill>
                <a:effectLst/>
                <a:latin typeface="+mn-lt"/>
                <a:ea typeface="+mn-ea"/>
                <a:cs typeface="+mn-cs"/>
              </a:rPr>
              <a:t>, although it is not known whether these fever-like responses have a direct effect on the clearance of infection.</a:t>
            </a:r>
          </a:p>
          <a:p>
            <a:r>
              <a:rPr lang="en-GB" dirty="0" smtClean="0"/>
              <a:t/>
            </a:r>
            <a:br>
              <a:rPr lang="en-GB" dirty="0" smtClean="0"/>
            </a:br>
            <a:endParaRPr lang="en-GB" dirty="0"/>
          </a:p>
        </p:txBody>
      </p:sp>
      <p:sp>
        <p:nvSpPr>
          <p:cNvPr id="4" name="Zástupný symbol pro číslo snímku 3"/>
          <p:cNvSpPr>
            <a:spLocks noGrp="1"/>
          </p:cNvSpPr>
          <p:nvPr>
            <p:ph type="sldNum" sz="quarter" idx="10"/>
          </p:nvPr>
        </p:nvSpPr>
        <p:spPr/>
        <p:txBody>
          <a:bodyPr/>
          <a:lstStyle/>
          <a:p>
            <a:fld id="{85A17639-A365-4A5A-A31C-FD5185A9B2B1}" type="slidenum">
              <a:rPr lang="en-GB" smtClean="0"/>
              <a:t>7</a:t>
            </a:fld>
            <a:endParaRPr lang="en-GB"/>
          </a:p>
        </p:txBody>
      </p:sp>
    </p:spTree>
    <p:extLst>
      <p:ext uri="{BB962C8B-B14F-4D97-AF65-F5344CB8AC3E}">
        <p14:creationId xmlns:p14="http://schemas.microsoft.com/office/powerpoint/2010/main" val="9847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285750" indent="-285750">
              <a:lnSpc>
                <a:spcPct val="150000"/>
              </a:lnSpc>
              <a:buFont typeface="Arial" panose="020B0604020202020204" pitchFamily="34" charset="0"/>
              <a:buChar char="•"/>
            </a:pPr>
            <a:r>
              <a:rPr lang="cs-CZ" sz="1200" dirty="0" err="1" smtClean="0"/>
              <a:t>Recognition</a:t>
            </a:r>
            <a:r>
              <a:rPr lang="cs-CZ" sz="1200" dirty="0" smtClean="0"/>
              <a:t>	</a:t>
            </a:r>
          </a:p>
          <a:p>
            <a:pPr marL="285750" indent="-285750">
              <a:lnSpc>
                <a:spcPct val="150000"/>
              </a:lnSpc>
              <a:buFont typeface="Arial" panose="020B0604020202020204" pitchFamily="34" charset="0"/>
              <a:buChar char="•"/>
            </a:pPr>
            <a:r>
              <a:rPr lang="cs-CZ" sz="1200" dirty="0" err="1" smtClean="0"/>
              <a:t>Recruitment</a:t>
            </a:r>
            <a:endParaRPr lang="cs-CZ" sz="1200" dirty="0" smtClean="0"/>
          </a:p>
          <a:p>
            <a:pPr marL="285750" indent="-285750">
              <a:lnSpc>
                <a:spcPct val="150000"/>
              </a:lnSpc>
              <a:buFont typeface="Arial" panose="020B0604020202020204" pitchFamily="34" charset="0"/>
              <a:buChar char="•"/>
            </a:pPr>
            <a:r>
              <a:rPr lang="cs-CZ" sz="1200" dirty="0" err="1" smtClean="0"/>
              <a:t>Removal</a:t>
            </a:r>
            <a:endParaRPr lang="cs-CZ" sz="1200" dirty="0" smtClean="0"/>
          </a:p>
          <a:p>
            <a:pPr marL="285750" indent="-285750">
              <a:lnSpc>
                <a:spcPct val="150000"/>
              </a:lnSpc>
              <a:buFont typeface="Arial" panose="020B0604020202020204" pitchFamily="34" charset="0"/>
              <a:buChar char="•"/>
            </a:pPr>
            <a:r>
              <a:rPr lang="cs-CZ" sz="1200" dirty="0" err="1" smtClean="0"/>
              <a:t>Repair</a:t>
            </a:r>
            <a:endParaRPr lang="cs-CZ" sz="1200" dirty="0" smtClean="0"/>
          </a:p>
          <a:p>
            <a:endParaRPr lang="cs-CZ" dirty="0" smtClean="0"/>
          </a:p>
          <a:p>
            <a:endParaRPr lang="cs-CZ" sz="1200" b="0" i="0" kern="1200" dirty="0" smtClean="0">
              <a:solidFill>
                <a:schemeClr val="tx1"/>
              </a:solidFill>
              <a:effectLst/>
              <a:latin typeface="+mn-lt"/>
              <a:ea typeface="+mn-ea"/>
              <a:cs typeface="+mn-cs"/>
            </a:endParaRPr>
          </a:p>
          <a:p>
            <a:r>
              <a:rPr lang="en-GB" dirty="0" err="1" smtClean="0"/>
              <a:t>Složky</a:t>
            </a:r>
            <a:r>
              <a:rPr lang="en-GB" dirty="0" smtClean="0"/>
              <a:t> </a:t>
            </a:r>
            <a:r>
              <a:rPr lang="en-GB" dirty="0" err="1" smtClean="0"/>
              <a:t>imunitní</a:t>
            </a:r>
            <a:r>
              <a:rPr lang="en-GB" dirty="0" smtClean="0"/>
              <a:t> </a:t>
            </a:r>
            <a:r>
              <a:rPr lang="en-GB" dirty="0" err="1" smtClean="0"/>
              <a:t>reakceNěkteré</a:t>
            </a:r>
            <a:r>
              <a:rPr lang="en-GB" dirty="0" smtClean="0"/>
              <a:t> </a:t>
            </a:r>
            <a:r>
              <a:rPr lang="en-GB" dirty="0" err="1" smtClean="0"/>
              <a:t>reaktanty</a:t>
            </a:r>
            <a:r>
              <a:rPr lang="en-GB" dirty="0" smtClean="0"/>
              <a:t> </a:t>
            </a:r>
            <a:r>
              <a:rPr lang="en-GB" dirty="0" err="1" smtClean="0"/>
              <a:t>akutní</a:t>
            </a:r>
            <a:r>
              <a:rPr lang="en-GB" dirty="0" smtClean="0"/>
              <a:t> </a:t>
            </a:r>
            <a:r>
              <a:rPr lang="en-GB" dirty="0" err="1" smtClean="0"/>
              <a:t>fáze</a:t>
            </a:r>
            <a:r>
              <a:rPr lang="en-GB" dirty="0" smtClean="0"/>
              <a:t> se </a:t>
            </a:r>
            <a:r>
              <a:rPr lang="en-GB" dirty="0" err="1" smtClean="0"/>
              <a:t>přímo</a:t>
            </a:r>
            <a:r>
              <a:rPr lang="en-GB" dirty="0" smtClean="0"/>
              <a:t> </a:t>
            </a:r>
            <a:r>
              <a:rPr lang="en-GB" dirty="0" err="1" smtClean="0"/>
              <a:t>podílejí</a:t>
            </a:r>
            <a:r>
              <a:rPr lang="en-GB" dirty="0" smtClean="0"/>
              <a:t> </a:t>
            </a:r>
            <a:r>
              <a:rPr lang="en-GB" dirty="0" err="1" smtClean="0"/>
              <a:t>na</a:t>
            </a:r>
            <a:r>
              <a:rPr lang="en-GB" dirty="0" smtClean="0"/>
              <a:t> </a:t>
            </a:r>
            <a:r>
              <a:rPr lang="en-GB" dirty="0" err="1" smtClean="0"/>
              <a:t>likvidaci</a:t>
            </a:r>
            <a:r>
              <a:rPr lang="en-GB" dirty="0" smtClean="0"/>
              <a:t> </a:t>
            </a:r>
            <a:r>
              <a:rPr lang="en-GB" dirty="0" err="1" smtClean="0"/>
              <a:t>noxy</a:t>
            </a:r>
            <a:r>
              <a:rPr lang="en-GB" dirty="0" smtClean="0"/>
              <a:t>, </a:t>
            </a:r>
            <a:r>
              <a:rPr lang="en-GB" dirty="0" err="1" smtClean="0"/>
              <a:t>která</a:t>
            </a:r>
            <a:r>
              <a:rPr lang="en-GB" dirty="0" smtClean="0"/>
              <a:t> </a:t>
            </a:r>
            <a:r>
              <a:rPr lang="en-GB" dirty="0" err="1" smtClean="0"/>
              <a:t>způsobila</a:t>
            </a:r>
            <a:r>
              <a:rPr lang="en-GB" dirty="0" smtClean="0"/>
              <a:t> </a:t>
            </a:r>
            <a:r>
              <a:rPr lang="en-GB" dirty="0" err="1" smtClean="0"/>
              <a:t>zánět</a:t>
            </a:r>
            <a:r>
              <a:rPr lang="en-GB" dirty="0" smtClean="0"/>
              <a:t>. </a:t>
            </a:r>
            <a:r>
              <a:rPr lang="en-GB" dirty="0" err="1" smtClean="0"/>
              <a:t>Další</a:t>
            </a:r>
            <a:r>
              <a:rPr lang="en-GB" dirty="0" smtClean="0"/>
              <a:t> </a:t>
            </a:r>
            <a:r>
              <a:rPr lang="en-GB" dirty="0" err="1" smtClean="0"/>
              <a:t>bílkoviny</a:t>
            </a:r>
            <a:r>
              <a:rPr lang="en-GB" dirty="0" smtClean="0"/>
              <a:t> </a:t>
            </a:r>
            <a:r>
              <a:rPr lang="en-GB" dirty="0" err="1" smtClean="0"/>
              <a:t>mají</a:t>
            </a:r>
            <a:r>
              <a:rPr lang="en-GB" dirty="0" smtClean="0"/>
              <a:t> </a:t>
            </a:r>
            <a:r>
              <a:rPr lang="en-GB" dirty="0" err="1" smtClean="0"/>
              <a:t>úlohu</a:t>
            </a:r>
            <a:r>
              <a:rPr lang="en-GB" dirty="0" smtClean="0"/>
              <a:t> </a:t>
            </a:r>
            <a:r>
              <a:rPr lang="en-GB" dirty="0" err="1" smtClean="0"/>
              <a:t>při</a:t>
            </a:r>
            <a:r>
              <a:rPr lang="en-GB" dirty="0" smtClean="0"/>
              <a:t> </a:t>
            </a:r>
            <a:r>
              <a:rPr lang="en-GB" dirty="0" err="1" smtClean="0"/>
              <a:t>odstraňování</a:t>
            </a:r>
            <a:r>
              <a:rPr lang="en-GB" dirty="0" smtClean="0"/>
              <a:t> </a:t>
            </a:r>
            <a:r>
              <a:rPr lang="en-GB" dirty="0" err="1" smtClean="0"/>
              <a:t>poškozených</a:t>
            </a:r>
            <a:r>
              <a:rPr lang="en-GB" dirty="0" smtClean="0"/>
              <a:t> </a:t>
            </a:r>
            <a:r>
              <a:rPr lang="en-GB" dirty="0" err="1" smtClean="0"/>
              <a:t>buněk</a:t>
            </a:r>
            <a:r>
              <a:rPr lang="en-GB" dirty="0" smtClean="0"/>
              <a:t>, </a:t>
            </a:r>
            <a:r>
              <a:rPr lang="en-GB" dirty="0" err="1" smtClean="0"/>
              <a:t>nebo</a:t>
            </a:r>
            <a:r>
              <a:rPr lang="en-GB" dirty="0" smtClean="0"/>
              <a:t> </a:t>
            </a:r>
            <a:r>
              <a:rPr lang="en-GB" dirty="0" err="1" smtClean="0"/>
              <a:t>modulují</a:t>
            </a:r>
            <a:r>
              <a:rPr lang="en-GB" dirty="0" smtClean="0"/>
              <a:t> </a:t>
            </a:r>
            <a:r>
              <a:rPr lang="en-GB" dirty="0" err="1" smtClean="0"/>
              <a:t>imunitní</a:t>
            </a:r>
            <a:r>
              <a:rPr lang="en-GB" dirty="0" smtClean="0"/>
              <a:t> </a:t>
            </a:r>
            <a:r>
              <a:rPr lang="en-GB" dirty="0" err="1" smtClean="0"/>
              <a:t>reakci</a:t>
            </a:r>
            <a:r>
              <a:rPr lang="en-GB" dirty="0" smtClean="0"/>
              <a:t>. </a:t>
            </a:r>
            <a:r>
              <a:rPr lang="en-GB" dirty="0" err="1" smtClean="0"/>
              <a:t>Patří</a:t>
            </a:r>
            <a:r>
              <a:rPr lang="en-GB" dirty="0" smtClean="0"/>
              <a:t> </a:t>
            </a:r>
            <a:r>
              <a:rPr lang="en-GB" dirty="0" err="1" smtClean="0"/>
              <a:t>sem</a:t>
            </a:r>
            <a:r>
              <a:rPr lang="en-GB" dirty="0" smtClean="0"/>
              <a:t> </a:t>
            </a:r>
            <a:r>
              <a:rPr lang="en-GB" dirty="0" err="1" smtClean="0"/>
              <a:t>např.</a:t>
            </a:r>
            <a:r>
              <a:rPr lang="en-GB" sz="1200" u="none" strike="noStrike" kern="1200" dirty="0" err="1" smtClean="0">
                <a:solidFill>
                  <a:schemeClr val="tx1"/>
                </a:solidFill>
                <a:effectLst/>
                <a:latin typeface="+mn-lt"/>
                <a:ea typeface="+mn-ea"/>
                <a:cs typeface="+mn-cs"/>
                <a:hlinkClick r:id="rId3" tooltip="C-reaktivní protein"/>
              </a:rPr>
              <a:t>C-reaktivní</a:t>
            </a:r>
            <a:r>
              <a:rPr lang="en-GB" sz="1200" u="none" strike="noStrike" kern="1200" dirty="0" smtClean="0">
                <a:solidFill>
                  <a:schemeClr val="tx1"/>
                </a:solidFill>
                <a:effectLst/>
                <a:latin typeface="+mn-lt"/>
                <a:ea typeface="+mn-ea"/>
                <a:cs typeface="+mn-cs"/>
                <a:hlinkClick r:id="rId3" tooltip="C-reaktivní protein"/>
              </a:rPr>
              <a:t> protein</a:t>
            </a:r>
            <a:r>
              <a:rPr lang="en-GB" dirty="0" smtClean="0">
                <a:effectLst/>
              </a:rPr>
              <a:t>,</a:t>
            </a:r>
          </a:p>
          <a:p>
            <a:r>
              <a:rPr lang="en-GB" sz="1200" u="none" strike="noStrike" kern="1200" dirty="0" err="1" smtClean="0">
                <a:solidFill>
                  <a:schemeClr val="tx1"/>
                </a:solidFill>
                <a:effectLst/>
                <a:latin typeface="+mn-lt"/>
                <a:ea typeface="+mn-ea"/>
                <a:cs typeface="+mn-cs"/>
                <a:hlinkClick r:id="rId4" tooltip="Komplement"/>
              </a:rPr>
              <a:t>složky</a:t>
            </a:r>
            <a:r>
              <a:rPr lang="en-GB" sz="1200" u="none" strike="noStrike" kern="1200" dirty="0" smtClean="0">
                <a:solidFill>
                  <a:schemeClr val="tx1"/>
                </a:solidFill>
                <a:effectLst/>
                <a:latin typeface="+mn-lt"/>
                <a:ea typeface="+mn-ea"/>
                <a:cs typeface="+mn-cs"/>
                <a:hlinkClick r:id="rId4" tooltip="Komplement"/>
              </a:rPr>
              <a:t> </a:t>
            </a:r>
            <a:r>
              <a:rPr lang="en-GB" sz="1200" u="none" strike="noStrike" kern="1200" dirty="0" err="1" smtClean="0">
                <a:solidFill>
                  <a:schemeClr val="tx1"/>
                </a:solidFill>
                <a:effectLst/>
                <a:latin typeface="+mn-lt"/>
                <a:ea typeface="+mn-ea"/>
                <a:cs typeface="+mn-cs"/>
                <a:hlinkClick r:id="rId4" tooltip="Komplement"/>
              </a:rPr>
              <a:t>komplementu</a:t>
            </a:r>
            <a:r>
              <a:rPr lang="en-GB" dirty="0" smtClean="0">
                <a:effectLst/>
              </a:rPr>
              <a:t>, </a:t>
            </a:r>
            <a:r>
              <a:rPr lang="en-GB" dirty="0" err="1" smtClean="0">
                <a:effectLst/>
              </a:rPr>
              <a:t>zejména</a:t>
            </a:r>
            <a:r>
              <a:rPr lang="en-GB" dirty="0" smtClean="0">
                <a:effectLst/>
              </a:rPr>
              <a:t> C3 a C4,</a:t>
            </a:r>
          </a:p>
          <a:p>
            <a:r>
              <a:rPr lang="en-GB" sz="1200" u="none" strike="noStrike" kern="1200" dirty="0" err="1" smtClean="0">
                <a:solidFill>
                  <a:schemeClr val="tx1"/>
                </a:solidFill>
                <a:effectLst/>
                <a:latin typeface="+mn-lt"/>
                <a:ea typeface="+mn-ea"/>
                <a:cs typeface="+mn-cs"/>
                <a:hlinkClick r:id="rId5" tooltip="TNF"/>
              </a:rPr>
              <a:t>tumor</a:t>
            </a:r>
            <a:r>
              <a:rPr lang="en-GB" sz="1200" u="none" strike="noStrike" kern="1200" dirty="0" smtClean="0">
                <a:solidFill>
                  <a:schemeClr val="tx1"/>
                </a:solidFill>
                <a:effectLst/>
                <a:latin typeface="+mn-lt"/>
                <a:ea typeface="+mn-ea"/>
                <a:cs typeface="+mn-cs"/>
                <a:hlinkClick r:id="rId5" tooltip="TNF"/>
              </a:rPr>
              <a:t> necrosis factor </a:t>
            </a:r>
            <a:r>
              <a:rPr lang="el-GR" sz="1200" u="none" strike="noStrike" kern="1200" dirty="0" smtClean="0">
                <a:solidFill>
                  <a:schemeClr val="tx1"/>
                </a:solidFill>
                <a:effectLst/>
                <a:latin typeface="+mn-lt"/>
                <a:ea typeface="+mn-ea"/>
                <a:cs typeface="+mn-cs"/>
                <a:hlinkClick r:id="rId5" tooltip="TNF"/>
              </a:rPr>
              <a:t>α (</a:t>
            </a:r>
            <a:r>
              <a:rPr lang="en-GB" sz="1200" u="none" strike="noStrike" kern="1200" dirty="0" smtClean="0">
                <a:solidFill>
                  <a:schemeClr val="tx1"/>
                </a:solidFill>
                <a:effectLst/>
                <a:latin typeface="+mn-lt"/>
                <a:ea typeface="+mn-ea"/>
                <a:cs typeface="+mn-cs"/>
                <a:hlinkClick r:id="rId5" tooltip="TNF"/>
              </a:rPr>
              <a:t>TNF-</a:t>
            </a:r>
            <a:r>
              <a:rPr lang="el-GR" sz="1200" u="none" strike="noStrike" kern="1200" dirty="0" smtClean="0">
                <a:solidFill>
                  <a:schemeClr val="tx1"/>
                </a:solidFill>
                <a:effectLst/>
                <a:latin typeface="+mn-lt"/>
                <a:ea typeface="+mn-ea"/>
                <a:cs typeface="+mn-cs"/>
                <a:hlinkClick r:id="rId5" tooltip="TNF"/>
              </a:rPr>
              <a:t>α)</a:t>
            </a:r>
            <a:r>
              <a:rPr lang="el-GR" dirty="0" smtClean="0">
                <a:effectLst/>
              </a:rPr>
              <a:t>, </a:t>
            </a:r>
            <a:r>
              <a:rPr lang="en-GB" sz="1200" u="none" strike="noStrike" kern="1200" dirty="0" smtClean="0">
                <a:solidFill>
                  <a:schemeClr val="tx1"/>
                </a:solidFill>
                <a:effectLst/>
                <a:latin typeface="+mn-lt"/>
                <a:ea typeface="+mn-ea"/>
                <a:cs typeface="+mn-cs"/>
                <a:hlinkClick r:id="rId6" tooltip="IL"/>
              </a:rPr>
              <a:t>interleukin 1 (IL-1)</a:t>
            </a:r>
            <a:r>
              <a:rPr lang="en-GB" dirty="0" smtClean="0">
                <a:effectLst/>
              </a:rPr>
              <a:t> a </a:t>
            </a:r>
            <a:r>
              <a:rPr lang="en-GB" sz="1200" u="none" strike="noStrike" kern="1200" dirty="0" smtClean="0">
                <a:solidFill>
                  <a:schemeClr val="tx1"/>
                </a:solidFill>
                <a:effectLst/>
                <a:latin typeface="+mn-lt"/>
                <a:ea typeface="+mn-ea"/>
                <a:cs typeface="+mn-cs"/>
                <a:hlinkClick r:id="rId6" tooltip="IL"/>
              </a:rPr>
              <a:t>interleukin 6 (IL-6)</a:t>
            </a:r>
            <a:r>
              <a:rPr lang="en-GB" dirty="0" smtClean="0">
                <a:effectLst/>
              </a:rPr>
              <a:t>.</a:t>
            </a:r>
          </a:p>
          <a:p>
            <a:r>
              <a:rPr lang="en-GB" dirty="0" err="1" smtClean="0"/>
              <a:t>Ochrana</a:t>
            </a:r>
            <a:r>
              <a:rPr lang="en-GB" dirty="0" smtClean="0"/>
              <a:t> </a:t>
            </a:r>
            <a:r>
              <a:rPr lang="en-GB" dirty="0" err="1" smtClean="0"/>
              <a:t>před</a:t>
            </a:r>
            <a:r>
              <a:rPr lang="en-GB" dirty="0" smtClean="0"/>
              <a:t> </a:t>
            </a:r>
            <a:r>
              <a:rPr lang="en-GB" dirty="0" err="1" smtClean="0"/>
              <a:t>kolaterálním</a:t>
            </a:r>
            <a:r>
              <a:rPr lang="en-GB" dirty="0" smtClean="0"/>
              <a:t> </a:t>
            </a:r>
            <a:r>
              <a:rPr lang="en-GB" dirty="0" err="1" smtClean="0"/>
              <a:t>poškozením</a:t>
            </a:r>
            <a:r>
              <a:rPr lang="en-GB" dirty="0" smtClean="0"/>
              <a:t> </a:t>
            </a:r>
            <a:r>
              <a:rPr lang="en-GB" dirty="0" err="1" smtClean="0"/>
              <a:t>tkáněBěhem</a:t>
            </a:r>
            <a:r>
              <a:rPr lang="en-GB" dirty="0" smtClean="0"/>
              <a:t> </a:t>
            </a:r>
            <a:r>
              <a:rPr lang="en-GB" dirty="0" err="1" smtClean="0"/>
              <a:t>akutní</a:t>
            </a:r>
            <a:r>
              <a:rPr lang="en-GB" dirty="0" smtClean="0"/>
              <a:t> </a:t>
            </a:r>
            <a:r>
              <a:rPr lang="en-GB" dirty="0" err="1" smtClean="0"/>
              <a:t>fáze</a:t>
            </a:r>
            <a:r>
              <a:rPr lang="en-GB" dirty="0" smtClean="0"/>
              <a:t> se </a:t>
            </a:r>
            <a:r>
              <a:rPr lang="en-GB" dirty="0" err="1" smtClean="0"/>
              <a:t>především</a:t>
            </a:r>
            <a:r>
              <a:rPr lang="en-GB" dirty="0" smtClean="0"/>
              <a:t> z </a:t>
            </a:r>
            <a:r>
              <a:rPr lang="en-GB" dirty="0" err="1" smtClean="0"/>
              <a:t>fagocytů</a:t>
            </a:r>
            <a:r>
              <a:rPr lang="en-GB" dirty="0" smtClean="0"/>
              <a:t> a </a:t>
            </a:r>
            <a:r>
              <a:rPr lang="en-GB" dirty="0" err="1" smtClean="0"/>
              <a:t>rozpadajících</a:t>
            </a:r>
            <a:r>
              <a:rPr lang="en-GB" dirty="0" smtClean="0"/>
              <a:t> se </a:t>
            </a:r>
            <a:r>
              <a:rPr lang="en-GB" dirty="0" err="1" smtClean="0"/>
              <a:t>buněk</a:t>
            </a:r>
            <a:r>
              <a:rPr lang="en-GB" dirty="0" smtClean="0"/>
              <a:t> </a:t>
            </a:r>
            <a:r>
              <a:rPr lang="en-GB" dirty="0" err="1" smtClean="0"/>
              <a:t>uvolňují</a:t>
            </a:r>
            <a:r>
              <a:rPr lang="en-GB" dirty="0" smtClean="0"/>
              <a:t> </a:t>
            </a:r>
            <a:r>
              <a:rPr lang="en-GB" dirty="0" err="1" smtClean="0"/>
              <a:t>látky</a:t>
            </a:r>
            <a:r>
              <a:rPr lang="en-GB" dirty="0" smtClean="0"/>
              <a:t>, </a:t>
            </a:r>
            <a:r>
              <a:rPr lang="en-GB" dirty="0" err="1" smtClean="0"/>
              <a:t>které</a:t>
            </a:r>
            <a:r>
              <a:rPr lang="en-GB" dirty="0" smtClean="0"/>
              <a:t> </a:t>
            </a:r>
            <a:r>
              <a:rPr lang="en-GB" dirty="0" err="1" smtClean="0"/>
              <a:t>mají</a:t>
            </a:r>
            <a:r>
              <a:rPr lang="en-GB" dirty="0" smtClean="0"/>
              <a:t> </a:t>
            </a:r>
            <a:r>
              <a:rPr lang="en-GB" dirty="0" err="1" smtClean="0"/>
              <a:t>zničit</a:t>
            </a:r>
            <a:r>
              <a:rPr lang="en-GB" dirty="0" smtClean="0"/>
              <a:t> </a:t>
            </a:r>
            <a:r>
              <a:rPr lang="en-GB" dirty="0" err="1" smtClean="0"/>
              <a:t>noxu</a:t>
            </a:r>
            <a:r>
              <a:rPr lang="en-GB" dirty="0" smtClean="0"/>
              <a:t>, </a:t>
            </a:r>
            <a:r>
              <a:rPr lang="en-GB" dirty="0" err="1" smtClean="0"/>
              <a:t>jež</a:t>
            </a:r>
            <a:r>
              <a:rPr lang="en-GB" dirty="0" smtClean="0"/>
              <a:t> </a:t>
            </a:r>
            <a:r>
              <a:rPr lang="en-GB" dirty="0" err="1" smtClean="0"/>
              <a:t>vyvolala</a:t>
            </a:r>
            <a:r>
              <a:rPr lang="en-GB" dirty="0" smtClean="0"/>
              <a:t> </a:t>
            </a:r>
            <a:r>
              <a:rPr lang="en-GB" dirty="0" err="1" smtClean="0"/>
              <a:t>zánět</a:t>
            </a:r>
            <a:r>
              <a:rPr lang="en-GB" dirty="0" smtClean="0"/>
              <a:t>, a „</a:t>
            </a:r>
            <a:r>
              <a:rPr lang="en-GB" dirty="0" err="1" smtClean="0"/>
              <a:t>rozpustit</a:t>
            </a:r>
            <a:r>
              <a:rPr lang="en-GB" dirty="0" smtClean="0"/>
              <a:t>“ </a:t>
            </a:r>
            <a:r>
              <a:rPr lang="en-GB" dirty="0" err="1" smtClean="0"/>
              <a:t>poškozenou</a:t>
            </a:r>
            <a:r>
              <a:rPr lang="en-GB" dirty="0" smtClean="0"/>
              <a:t> </a:t>
            </a:r>
            <a:r>
              <a:rPr lang="en-GB" dirty="0" err="1" smtClean="0"/>
              <a:t>tkáň</a:t>
            </a:r>
            <a:r>
              <a:rPr lang="en-GB" dirty="0" smtClean="0"/>
              <a:t>. </a:t>
            </a:r>
            <a:r>
              <a:rPr lang="en-GB" dirty="0" err="1" smtClean="0"/>
              <a:t>Jsou</a:t>
            </a:r>
            <a:r>
              <a:rPr lang="en-GB" dirty="0" smtClean="0"/>
              <a:t> to </a:t>
            </a:r>
            <a:r>
              <a:rPr lang="en-GB" dirty="0" err="1" smtClean="0"/>
              <a:t>hlavně</a:t>
            </a:r>
            <a:r>
              <a:rPr lang="en-GB" dirty="0" smtClean="0"/>
              <a:t> </a:t>
            </a:r>
            <a:r>
              <a:rPr lang="en-GB" dirty="0" err="1" smtClean="0"/>
              <a:t>proteolytické</a:t>
            </a:r>
            <a:r>
              <a:rPr lang="en-GB" dirty="0" smtClean="0"/>
              <a:t> </a:t>
            </a:r>
            <a:r>
              <a:rPr lang="en-GB" dirty="0" err="1" smtClean="0"/>
              <a:t>enzymy</a:t>
            </a:r>
            <a:r>
              <a:rPr lang="en-GB" dirty="0" smtClean="0"/>
              <a:t> a </a:t>
            </a:r>
            <a:r>
              <a:rPr lang="en-GB" sz="1200" u="none" strike="noStrike" kern="1200" dirty="0" err="1" smtClean="0">
                <a:solidFill>
                  <a:schemeClr val="tx1"/>
                </a:solidFill>
                <a:effectLst/>
                <a:latin typeface="+mn-lt"/>
                <a:ea typeface="+mn-ea"/>
                <a:cs typeface="+mn-cs"/>
                <a:hlinkClick r:id="rId7" tooltip="Reaktivní formy kyslíku"/>
              </a:rPr>
              <a:t>reaktivní</a:t>
            </a:r>
            <a:r>
              <a:rPr lang="en-GB" sz="1200" u="none" strike="noStrike" kern="1200" dirty="0" smtClean="0">
                <a:solidFill>
                  <a:schemeClr val="tx1"/>
                </a:solidFill>
                <a:effectLst/>
                <a:latin typeface="+mn-lt"/>
                <a:ea typeface="+mn-ea"/>
                <a:cs typeface="+mn-cs"/>
                <a:hlinkClick r:id="rId7" tooltip="Reaktivní formy kyslíku"/>
              </a:rPr>
              <a:t> </a:t>
            </a:r>
            <a:r>
              <a:rPr lang="en-GB" sz="1200" u="none" strike="noStrike" kern="1200" dirty="0" err="1" smtClean="0">
                <a:solidFill>
                  <a:schemeClr val="tx1"/>
                </a:solidFill>
                <a:effectLst/>
                <a:latin typeface="+mn-lt"/>
                <a:ea typeface="+mn-ea"/>
                <a:cs typeface="+mn-cs"/>
                <a:hlinkClick r:id="rId7" tooltip="Reaktivní formy kyslíku"/>
              </a:rPr>
              <a:t>formy</a:t>
            </a:r>
            <a:r>
              <a:rPr lang="en-GB" sz="1200" u="none" strike="noStrike" kern="1200" dirty="0" smtClean="0">
                <a:solidFill>
                  <a:schemeClr val="tx1"/>
                </a:solidFill>
                <a:effectLst/>
                <a:latin typeface="+mn-lt"/>
                <a:ea typeface="+mn-ea"/>
                <a:cs typeface="+mn-cs"/>
                <a:hlinkClick r:id="rId7" tooltip="Reaktivní formy kyslíku"/>
              </a:rPr>
              <a:t> </a:t>
            </a:r>
            <a:r>
              <a:rPr lang="en-GB" sz="1200" u="none" strike="noStrike" kern="1200" dirty="0" err="1" smtClean="0">
                <a:solidFill>
                  <a:schemeClr val="tx1"/>
                </a:solidFill>
                <a:effectLst/>
                <a:latin typeface="+mn-lt"/>
                <a:ea typeface="+mn-ea"/>
                <a:cs typeface="+mn-cs"/>
                <a:hlinkClick r:id="rId7" tooltip="Reaktivní formy kyslíku"/>
              </a:rPr>
              <a:t>kyslíku</a:t>
            </a:r>
            <a:r>
              <a:rPr lang="en-GB" dirty="0" smtClean="0"/>
              <a:t>. </a:t>
            </a:r>
            <a:r>
              <a:rPr lang="en-GB" dirty="0" err="1" smtClean="0"/>
              <a:t>Účinek</a:t>
            </a:r>
            <a:r>
              <a:rPr lang="en-GB" dirty="0" smtClean="0"/>
              <a:t> </a:t>
            </a:r>
            <a:r>
              <a:rPr lang="en-GB" dirty="0" err="1" smtClean="0"/>
              <a:t>těchto</a:t>
            </a:r>
            <a:r>
              <a:rPr lang="en-GB" dirty="0" smtClean="0"/>
              <a:t> </a:t>
            </a:r>
            <a:r>
              <a:rPr lang="en-GB" dirty="0" err="1" smtClean="0"/>
              <a:t>látek</a:t>
            </a:r>
            <a:r>
              <a:rPr lang="en-GB" dirty="0" smtClean="0"/>
              <a:t> je </a:t>
            </a:r>
            <a:r>
              <a:rPr lang="en-GB" dirty="0" err="1" smtClean="0"/>
              <a:t>třeba</a:t>
            </a:r>
            <a:r>
              <a:rPr lang="en-GB" dirty="0" smtClean="0"/>
              <a:t> </a:t>
            </a:r>
            <a:r>
              <a:rPr lang="en-GB" dirty="0" err="1" smtClean="0"/>
              <a:t>omezit</a:t>
            </a:r>
            <a:r>
              <a:rPr lang="en-GB" dirty="0" smtClean="0"/>
              <a:t>, aby </a:t>
            </a:r>
            <a:r>
              <a:rPr lang="en-GB" dirty="0" err="1" smtClean="0"/>
              <a:t>působily</a:t>
            </a:r>
            <a:r>
              <a:rPr lang="en-GB" dirty="0" smtClean="0"/>
              <a:t> </a:t>
            </a:r>
            <a:r>
              <a:rPr lang="en-GB" dirty="0" err="1" smtClean="0"/>
              <a:t>jen</a:t>
            </a:r>
            <a:r>
              <a:rPr lang="en-GB" dirty="0" smtClean="0"/>
              <a:t> tam, </a:t>
            </a:r>
            <a:r>
              <a:rPr lang="en-GB" dirty="0" err="1" smtClean="0"/>
              <a:t>kde</a:t>
            </a:r>
            <a:r>
              <a:rPr lang="en-GB" dirty="0" smtClean="0"/>
              <a:t> </a:t>
            </a:r>
            <a:r>
              <a:rPr lang="en-GB" dirty="0" err="1" smtClean="0"/>
              <a:t>mají</a:t>
            </a:r>
            <a:r>
              <a:rPr lang="en-GB" dirty="0" smtClean="0"/>
              <a:t> – </a:t>
            </a:r>
            <a:r>
              <a:rPr lang="en-GB" dirty="0" err="1" smtClean="0"/>
              <a:t>tj</a:t>
            </a:r>
            <a:r>
              <a:rPr lang="en-GB" dirty="0" smtClean="0"/>
              <a:t>. aby </a:t>
            </a:r>
            <a:r>
              <a:rPr lang="en-GB" dirty="0" err="1" smtClean="0"/>
              <a:t>tzv</a:t>
            </a:r>
            <a:r>
              <a:rPr lang="en-GB" dirty="0" smtClean="0"/>
              <a:t>. </a:t>
            </a:r>
            <a:r>
              <a:rPr lang="en-GB" i="1" dirty="0" err="1" smtClean="0">
                <a:effectLst/>
              </a:rPr>
              <a:t>kolaterální</a:t>
            </a:r>
            <a:r>
              <a:rPr lang="en-GB" i="1" dirty="0" smtClean="0">
                <a:effectLst/>
              </a:rPr>
              <a:t> </a:t>
            </a:r>
            <a:r>
              <a:rPr lang="en-GB" i="1" dirty="0" err="1" smtClean="0">
                <a:effectLst/>
              </a:rPr>
              <a:t>poškození</a:t>
            </a:r>
            <a:r>
              <a:rPr lang="en-GB" i="1" dirty="0" smtClean="0">
                <a:effectLst/>
              </a:rPr>
              <a:t> </a:t>
            </a:r>
            <a:r>
              <a:rPr lang="en-GB" i="1" dirty="0" err="1" smtClean="0">
                <a:effectLst/>
              </a:rPr>
              <a:t>tkáně</a:t>
            </a:r>
            <a:r>
              <a:rPr lang="en-GB" dirty="0" smtClean="0"/>
              <a:t> </a:t>
            </a:r>
            <a:r>
              <a:rPr lang="en-GB" dirty="0" err="1" smtClean="0"/>
              <a:t>bylo</a:t>
            </a:r>
            <a:r>
              <a:rPr lang="en-GB" dirty="0" smtClean="0"/>
              <a:t> co </a:t>
            </a:r>
            <a:r>
              <a:rPr lang="en-GB" dirty="0" err="1" smtClean="0"/>
              <a:t>nejmenší</a:t>
            </a:r>
            <a:r>
              <a:rPr lang="en-GB" dirty="0" smtClean="0"/>
              <a:t>. </a:t>
            </a:r>
            <a:r>
              <a:rPr lang="en-GB" dirty="0" err="1" smtClean="0"/>
              <a:t>Mezi</a:t>
            </a:r>
            <a:r>
              <a:rPr lang="en-GB" dirty="0" smtClean="0"/>
              <a:t> </a:t>
            </a:r>
            <a:r>
              <a:rPr lang="en-GB" dirty="0" err="1" smtClean="0"/>
              <a:t>reaktanty</a:t>
            </a:r>
            <a:r>
              <a:rPr lang="en-GB" dirty="0" smtClean="0"/>
              <a:t> </a:t>
            </a:r>
            <a:r>
              <a:rPr lang="en-GB" dirty="0" err="1" smtClean="0"/>
              <a:t>akutní</a:t>
            </a:r>
            <a:r>
              <a:rPr lang="en-GB" dirty="0" smtClean="0"/>
              <a:t> </a:t>
            </a:r>
            <a:r>
              <a:rPr lang="en-GB" dirty="0" err="1" smtClean="0"/>
              <a:t>fáze</a:t>
            </a:r>
            <a:r>
              <a:rPr lang="en-GB" dirty="0" smtClean="0"/>
              <a:t> proto </a:t>
            </a:r>
            <a:r>
              <a:rPr lang="en-GB" dirty="0" err="1" smtClean="0"/>
              <a:t>najdemeinhibitory</a:t>
            </a:r>
            <a:r>
              <a:rPr lang="en-GB" dirty="0" smtClean="0"/>
              <a:t> </a:t>
            </a:r>
            <a:r>
              <a:rPr lang="en-GB" dirty="0" err="1" smtClean="0"/>
              <a:t>proteáz</a:t>
            </a:r>
            <a:r>
              <a:rPr lang="el-GR" sz="1200" u="none" strike="noStrike" kern="1200" dirty="0" smtClean="0">
                <a:solidFill>
                  <a:schemeClr val="tx1"/>
                </a:solidFill>
                <a:effectLst/>
                <a:latin typeface="+mn-lt"/>
                <a:ea typeface="+mn-ea"/>
                <a:cs typeface="+mn-cs"/>
                <a:hlinkClick r:id="rId8" tooltip="Antitrypsin"/>
              </a:rPr>
              <a:t>α</a:t>
            </a:r>
            <a:r>
              <a:rPr lang="el-GR" sz="1200" u="none" strike="noStrike" kern="1200" baseline="-25000" dirty="0" smtClean="0">
                <a:solidFill>
                  <a:schemeClr val="tx1"/>
                </a:solidFill>
                <a:effectLst/>
                <a:latin typeface="+mn-lt"/>
                <a:ea typeface="+mn-ea"/>
                <a:cs typeface="+mn-cs"/>
                <a:hlinkClick r:id="rId8" tooltip="Antitrypsin"/>
              </a:rPr>
              <a:t>1</a:t>
            </a:r>
            <a:r>
              <a:rPr lang="el-GR" sz="1200" u="none" strike="noStrike" kern="1200" dirty="0" smtClean="0">
                <a:solidFill>
                  <a:schemeClr val="tx1"/>
                </a:solidFill>
                <a:effectLst/>
                <a:latin typeface="+mn-lt"/>
                <a:ea typeface="+mn-ea"/>
                <a:cs typeface="+mn-cs"/>
                <a:hlinkClick r:id="rId8" tooltip="Antitrypsin"/>
              </a:rPr>
              <a:t>-</a:t>
            </a:r>
            <a:r>
              <a:rPr lang="en-GB" sz="1200" u="none" strike="noStrike" kern="1200" dirty="0" smtClean="0">
                <a:solidFill>
                  <a:schemeClr val="tx1"/>
                </a:solidFill>
                <a:effectLst/>
                <a:latin typeface="+mn-lt"/>
                <a:ea typeface="+mn-ea"/>
                <a:cs typeface="+mn-cs"/>
                <a:hlinkClick r:id="rId8" tooltip="Antitrypsin"/>
              </a:rPr>
              <a:t>antitrypsin</a:t>
            </a:r>
            <a:r>
              <a:rPr lang="en-GB" dirty="0" smtClean="0">
                <a:effectLst/>
              </a:rPr>
              <a:t>,</a:t>
            </a:r>
          </a:p>
          <a:p>
            <a:r>
              <a:rPr lang="el-GR" sz="1200" u="none" strike="noStrike" kern="1200" dirty="0" smtClean="0">
                <a:solidFill>
                  <a:schemeClr val="tx1"/>
                </a:solidFill>
                <a:effectLst/>
                <a:latin typeface="+mn-lt"/>
                <a:ea typeface="+mn-ea"/>
                <a:cs typeface="+mn-cs"/>
                <a:hlinkClick r:id="rId9" tooltip="Antichymotrypsin (stránka neexistuje)"/>
              </a:rPr>
              <a:t>α</a:t>
            </a:r>
            <a:r>
              <a:rPr lang="el-GR" sz="1200" u="none" strike="noStrike" kern="1200" baseline="-25000" dirty="0" smtClean="0">
                <a:solidFill>
                  <a:schemeClr val="tx1"/>
                </a:solidFill>
                <a:effectLst/>
                <a:latin typeface="+mn-lt"/>
                <a:ea typeface="+mn-ea"/>
                <a:cs typeface="+mn-cs"/>
                <a:hlinkClick r:id="rId9" tooltip="Antichymotrypsin (stránka neexistuje)"/>
              </a:rPr>
              <a:t>1</a:t>
            </a:r>
            <a:r>
              <a:rPr lang="el-GR" sz="1200" u="none" strike="noStrike" kern="1200" dirty="0" smtClean="0">
                <a:solidFill>
                  <a:schemeClr val="tx1"/>
                </a:solidFill>
                <a:effectLst/>
                <a:latin typeface="+mn-lt"/>
                <a:ea typeface="+mn-ea"/>
                <a:cs typeface="+mn-cs"/>
                <a:hlinkClick r:id="rId9" tooltip="Antichymotrypsin (stránka neexistuje)"/>
              </a:rPr>
              <a:t>-</a:t>
            </a:r>
            <a:r>
              <a:rPr lang="en-GB" sz="1200" u="none" strike="noStrike" kern="1200" dirty="0" err="1" smtClean="0">
                <a:solidFill>
                  <a:schemeClr val="tx1"/>
                </a:solidFill>
                <a:effectLst/>
                <a:latin typeface="+mn-lt"/>
                <a:ea typeface="+mn-ea"/>
                <a:cs typeface="+mn-cs"/>
                <a:hlinkClick r:id="rId9" tooltip="Antichymotrypsin (stránka neexistuje)"/>
              </a:rPr>
              <a:t>antichymotrypsin</a:t>
            </a:r>
            <a:r>
              <a:rPr lang="en-GB" dirty="0" smtClean="0">
                <a:effectLst/>
              </a:rPr>
              <a:t>,</a:t>
            </a:r>
          </a:p>
          <a:p>
            <a:r>
              <a:rPr lang="el-GR" sz="1200" u="none" strike="noStrike" kern="1200" dirty="0" smtClean="0">
                <a:solidFill>
                  <a:schemeClr val="tx1"/>
                </a:solidFill>
                <a:effectLst/>
                <a:latin typeface="+mn-lt"/>
                <a:ea typeface="+mn-ea"/>
                <a:cs typeface="+mn-cs"/>
                <a:hlinkClick r:id="rId10" tooltip="Makroglobulin (stránka neexistuje)"/>
              </a:rPr>
              <a:t>α</a:t>
            </a:r>
            <a:r>
              <a:rPr lang="el-GR" sz="1200" u="none" strike="noStrike" kern="1200" baseline="-25000" dirty="0" smtClean="0">
                <a:solidFill>
                  <a:schemeClr val="tx1"/>
                </a:solidFill>
                <a:effectLst/>
                <a:latin typeface="+mn-lt"/>
                <a:ea typeface="+mn-ea"/>
                <a:cs typeface="+mn-cs"/>
                <a:hlinkClick r:id="rId10" tooltip="Makroglobulin (stránka neexistuje)"/>
              </a:rPr>
              <a:t>2</a:t>
            </a:r>
            <a:r>
              <a:rPr lang="el-GR" sz="1200" u="none" strike="noStrike" kern="1200" dirty="0" smtClean="0">
                <a:solidFill>
                  <a:schemeClr val="tx1"/>
                </a:solidFill>
                <a:effectLst/>
                <a:latin typeface="+mn-lt"/>
                <a:ea typeface="+mn-ea"/>
                <a:cs typeface="+mn-cs"/>
                <a:hlinkClick r:id="rId10" tooltip="Makroglobulin (stránka neexistuje)"/>
              </a:rPr>
              <a:t>-</a:t>
            </a:r>
            <a:r>
              <a:rPr lang="en-GB" sz="1200" u="none" strike="noStrike" kern="1200" dirty="0" err="1" smtClean="0">
                <a:solidFill>
                  <a:schemeClr val="tx1"/>
                </a:solidFill>
                <a:effectLst/>
                <a:latin typeface="+mn-lt"/>
                <a:ea typeface="+mn-ea"/>
                <a:cs typeface="+mn-cs"/>
                <a:hlinkClick r:id="rId10" tooltip="Makroglobulin (stránka neexistuje)"/>
              </a:rPr>
              <a:t>makroglobulin</a:t>
            </a:r>
            <a:r>
              <a:rPr lang="en-GB" dirty="0" smtClean="0">
                <a:effectLst/>
              </a:rPr>
              <a:t>,</a:t>
            </a:r>
          </a:p>
          <a:p>
            <a:r>
              <a:rPr lang="en-GB" dirty="0" err="1" smtClean="0"/>
              <a:t>bílkoviny</a:t>
            </a:r>
            <a:r>
              <a:rPr lang="en-GB" dirty="0" smtClean="0"/>
              <a:t>, </a:t>
            </a:r>
            <a:r>
              <a:rPr lang="en-GB" dirty="0" err="1" smtClean="0"/>
              <a:t>které</a:t>
            </a:r>
            <a:r>
              <a:rPr lang="en-GB" dirty="0" smtClean="0"/>
              <a:t> </a:t>
            </a:r>
            <a:r>
              <a:rPr lang="en-GB" dirty="0" err="1" smtClean="0"/>
              <a:t>snižují</a:t>
            </a:r>
            <a:r>
              <a:rPr lang="en-GB" dirty="0" smtClean="0"/>
              <a:t> </a:t>
            </a:r>
            <a:r>
              <a:rPr lang="en-GB" dirty="0" err="1" smtClean="0"/>
              <a:t>tvorbu</a:t>
            </a:r>
            <a:r>
              <a:rPr lang="en-GB" dirty="0" smtClean="0"/>
              <a:t> a </a:t>
            </a:r>
            <a:r>
              <a:rPr lang="en-GB" dirty="0" err="1" smtClean="0"/>
              <a:t>dostupnost</a:t>
            </a:r>
            <a:r>
              <a:rPr lang="en-GB" dirty="0" smtClean="0"/>
              <a:t> </a:t>
            </a:r>
            <a:r>
              <a:rPr lang="en-GB" sz="1200" u="none" strike="noStrike" kern="1200" dirty="0" err="1" smtClean="0">
                <a:solidFill>
                  <a:schemeClr val="tx1"/>
                </a:solidFill>
                <a:effectLst/>
                <a:latin typeface="+mn-lt"/>
                <a:ea typeface="+mn-ea"/>
                <a:cs typeface="+mn-cs"/>
                <a:hlinkClick r:id="rId7" tooltip="Reaktivní formy kyslíku"/>
              </a:rPr>
              <a:t>reaktivních</a:t>
            </a:r>
            <a:r>
              <a:rPr lang="en-GB" sz="1200" u="none" strike="noStrike" kern="1200" dirty="0" smtClean="0">
                <a:solidFill>
                  <a:schemeClr val="tx1"/>
                </a:solidFill>
                <a:effectLst/>
                <a:latin typeface="+mn-lt"/>
                <a:ea typeface="+mn-ea"/>
                <a:cs typeface="+mn-cs"/>
                <a:hlinkClick r:id="rId7" tooltip="Reaktivní formy kyslíku"/>
              </a:rPr>
              <a:t> </a:t>
            </a:r>
            <a:r>
              <a:rPr lang="en-GB" sz="1200" u="none" strike="noStrike" kern="1200" dirty="0" err="1" smtClean="0">
                <a:solidFill>
                  <a:schemeClr val="tx1"/>
                </a:solidFill>
                <a:effectLst/>
                <a:latin typeface="+mn-lt"/>
                <a:ea typeface="+mn-ea"/>
                <a:cs typeface="+mn-cs"/>
                <a:hlinkClick r:id="rId7" tooltip="Reaktivní formy kyslíku"/>
              </a:rPr>
              <a:t>forem</a:t>
            </a:r>
            <a:r>
              <a:rPr lang="en-GB" sz="1200" u="none" strike="noStrike" kern="1200" dirty="0" smtClean="0">
                <a:solidFill>
                  <a:schemeClr val="tx1"/>
                </a:solidFill>
                <a:effectLst/>
                <a:latin typeface="+mn-lt"/>
                <a:ea typeface="+mn-ea"/>
                <a:cs typeface="+mn-cs"/>
                <a:hlinkClick r:id="rId7" tooltip="Reaktivní formy kyslíku"/>
              </a:rPr>
              <a:t> </a:t>
            </a:r>
            <a:r>
              <a:rPr lang="en-GB" sz="1200" u="none" strike="noStrike" kern="1200" dirty="0" err="1" smtClean="0">
                <a:solidFill>
                  <a:schemeClr val="tx1"/>
                </a:solidFill>
                <a:effectLst/>
                <a:latin typeface="+mn-lt"/>
                <a:ea typeface="+mn-ea"/>
                <a:cs typeface="+mn-cs"/>
                <a:hlinkClick r:id="rId7" tooltip="Reaktivní formy kyslíku"/>
              </a:rPr>
              <a:t>kyslíku</a:t>
            </a:r>
            <a:r>
              <a:rPr lang="en-GB" dirty="0" err="1" smtClean="0"/>
              <a:t>Jde</a:t>
            </a:r>
            <a:r>
              <a:rPr lang="en-GB" dirty="0" smtClean="0"/>
              <a:t> </a:t>
            </a:r>
            <a:r>
              <a:rPr lang="en-GB" dirty="0" err="1" smtClean="0"/>
              <a:t>nejen</a:t>
            </a:r>
            <a:r>
              <a:rPr lang="en-GB" dirty="0" smtClean="0"/>
              <a:t> o </a:t>
            </a:r>
            <a:r>
              <a:rPr lang="en-GB" dirty="0" err="1" smtClean="0"/>
              <a:t>scavengery</a:t>
            </a:r>
            <a:r>
              <a:rPr lang="en-GB" dirty="0" smtClean="0"/>
              <a:t> </a:t>
            </a:r>
            <a:r>
              <a:rPr lang="en-GB" sz="1200" u="none" strike="noStrike" kern="1200" dirty="0" err="1" smtClean="0">
                <a:solidFill>
                  <a:schemeClr val="tx1"/>
                </a:solidFill>
                <a:effectLst/>
                <a:latin typeface="+mn-lt"/>
                <a:ea typeface="+mn-ea"/>
                <a:cs typeface="+mn-cs"/>
                <a:hlinkClick r:id="rId7" tooltip="Reaktivní formy kyslíku"/>
              </a:rPr>
              <a:t>reaktivních</a:t>
            </a:r>
            <a:r>
              <a:rPr lang="en-GB" sz="1200" u="none" strike="noStrike" kern="1200" dirty="0" smtClean="0">
                <a:solidFill>
                  <a:schemeClr val="tx1"/>
                </a:solidFill>
                <a:effectLst/>
                <a:latin typeface="+mn-lt"/>
                <a:ea typeface="+mn-ea"/>
                <a:cs typeface="+mn-cs"/>
                <a:hlinkClick r:id="rId7" tooltip="Reaktivní formy kyslíku"/>
              </a:rPr>
              <a:t> </a:t>
            </a:r>
            <a:r>
              <a:rPr lang="en-GB" sz="1200" u="none" strike="noStrike" kern="1200" dirty="0" err="1" smtClean="0">
                <a:solidFill>
                  <a:schemeClr val="tx1"/>
                </a:solidFill>
                <a:effectLst/>
                <a:latin typeface="+mn-lt"/>
                <a:ea typeface="+mn-ea"/>
                <a:cs typeface="+mn-cs"/>
                <a:hlinkClick r:id="rId7" tooltip="Reaktivní formy kyslíku"/>
              </a:rPr>
              <a:t>forem</a:t>
            </a:r>
            <a:r>
              <a:rPr lang="en-GB" sz="1200" u="none" strike="noStrike" kern="1200" dirty="0" smtClean="0">
                <a:solidFill>
                  <a:schemeClr val="tx1"/>
                </a:solidFill>
                <a:effectLst/>
                <a:latin typeface="+mn-lt"/>
                <a:ea typeface="+mn-ea"/>
                <a:cs typeface="+mn-cs"/>
                <a:hlinkClick r:id="rId7" tooltip="Reaktivní formy kyslíku"/>
              </a:rPr>
              <a:t> </a:t>
            </a:r>
            <a:r>
              <a:rPr lang="en-GB" sz="1200" u="none" strike="noStrike" kern="1200" dirty="0" err="1" smtClean="0">
                <a:solidFill>
                  <a:schemeClr val="tx1"/>
                </a:solidFill>
                <a:effectLst/>
                <a:latin typeface="+mn-lt"/>
                <a:ea typeface="+mn-ea"/>
                <a:cs typeface="+mn-cs"/>
                <a:hlinkClick r:id="rId7" tooltip="Reaktivní formy kyslíku"/>
              </a:rPr>
              <a:t>kyslíku</a:t>
            </a:r>
            <a:r>
              <a:rPr lang="en-GB" dirty="0" smtClean="0"/>
              <a:t> v </a:t>
            </a:r>
            <a:r>
              <a:rPr lang="en-GB" dirty="0" err="1" smtClean="0"/>
              <a:t>pravém</a:t>
            </a:r>
            <a:r>
              <a:rPr lang="en-GB" dirty="0" smtClean="0"/>
              <a:t> </a:t>
            </a:r>
            <a:r>
              <a:rPr lang="en-GB" dirty="0" err="1" smtClean="0"/>
              <a:t>slova</a:t>
            </a:r>
            <a:r>
              <a:rPr lang="en-GB" dirty="0" smtClean="0"/>
              <a:t> </a:t>
            </a:r>
            <a:r>
              <a:rPr lang="en-GB" dirty="0" err="1" smtClean="0"/>
              <a:t>smyslu</a:t>
            </a:r>
            <a:r>
              <a:rPr lang="en-GB" dirty="0" smtClean="0"/>
              <a:t>, ale </a:t>
            </a:r>
            <a:r>
              <a:rPr lang="en-GB" dirty="0" err="1" smtClean="0"/>
              <a:t>také</a:t>
            </a:r>
            <a:r>
              <a:rPr lang="en-GB" dirty="0" smtClean="0"/>
              <a:t> o </a:t>
            </a:r>
            <a:r>
              <a:rPr lang="en-GB" dirty="0" err="1" smtClean="0"/>
              <a:t>bílkoviny</a:t>
            </a:r>
            <a:r>
              <a:rPr lang="en-GB" dirty="0" smtClean="0"/>
              <a:t>, </a:t>
            </a:r>
            <a:r>
              <a:rPr lang="en-GB" dirty="0" err="1" smtClean="0"/>
              <a:t>které</a:t>
            </a:r>
            <a:r>
              <a:rPr lang="en-GB" dirty="0" smtClean="0"/>
              <a:t> </a:t>
            </a:r>
            <a:r>
              <a:rPr lang="en-GB" dirty="0" err="1" smtClean="0"/>
              <a:t>váží</a:t>
            </a:r>
            <a:r>
              <a:rPr lang="en-GB" dirty="0" smtClean="0"/>
              <a:t> a </a:t>
            </a:r>
            <a:r>
              <a:rPr lang="en-GB" dirty="0" err="1" smtClean="0"/>
              <a:t>stabilizují</a:t>
            </a:r>
            <a:r>
              <a:rPr lang="en-GB" dirty="0" smtClean="0"/>
              <a:t> </a:t>
            </a:r>
            <a:r>
              <a:rPr lang="en-GB" dirty="0" err="1" smtClean="0"/>
              <a:t>přechodné</a:t>
            </a:r>
            <a:r>
              <a:rPr lang="en-GB" dirty="0" smtClean="0"/>
              <a:t> </a:t>
            </a:r>
            <a:r>
              <a:rPr lang="en-GB" dirty="0" err="1" smtClean="0"/>
              <a:t>kovy</a:t>
            </a:r>
            <a:r>
              <a:rPr lang="en-GB" dirty="0" smtClean="0"/>
              <a:t> a </a:t>
            </a:r>
            <a:r>
              <a:rPr lang="en-GB" dirty="0" err="1" smtClean="0"/>
              <a:t>jejich</a:t>
            </a:r>
            <a:r>
              <a:rPr lang="en-GB" dirty="0" smtClean="0"/>
              <a:t> </a:t>
            </a:r>
            <a:r>
              <a:rPr lang="en-GB" dirty="0" err="1" smtClean="0"/>
              <a:t>komplexy</a:t>
            </a:r>
            <a:r>
              <a:rPr lang="en-GB" dirty="0" smtClean="0"/>
              <a:t>. </a:t>
            </a:r>
            <a:r>
              <a:rPr lang="en-GB" dirty="0" err="1" smtClean="0"/>
              <a:t>Tím</a:t>
            </a:r>
            <a:r>
              <a:rPr lang="en-GB" dirty="0" smtClean="0"/>
              <a:t> </a:t>
            </a:r>
            <a:r>
              <a:rPr lang="en-GB" dirty="0" err="1" smtClean="0"/>
              <a:t>snižují</a:t>
            </a:r>
            <a:r>
              <a:rPr lang="en-GB" dirty="0" smtClean="0"/>
              <a:t> </a:t>
            </a:r>
            <a:r>
              <a:rPr lang="en-GB" dirty="0" err="1" smtClean="0"/>
              <a:t>tvorbu</a:t>
            </a:r>
            <a:r>
              <a:rPr lang="en-GB" dirty="0" smtClean="0"/>
              <a:t> </a:t>
            </a:r>
            <a:r>
              <a:rPr lang="en-GB" sz="1200" u="none" strike="noStrike" kern="1200" dirty="0" smtClean="0">
                <a:solidFill>
                  <a:schemeClr val="tx1"/>
                </a:solidFill>
                <a:effectLst/>
                <a:latin typeface="+mn-lt"/>
                <a:ea typeface="+mn-ea"/>
                <a:cs typeface="+mn-cs"/>
                <a:hlinkClick r:id="rId7" tooltip="Reaktivní formy kyslíku"/>
              </a:rPr>
              <a:t>ROS</a:t>
            </a:r>
            <a:r>
              <a:rPr lang="en-GB" dirty="0" smtClean="0"/>
              <a:t> </a:t>
            </a:r>
            <a:r>
              <a:rPr lang="en-GB" dirty="0" err="1" smtClean="0"/>
              <a:t>ve</a:t>
            </a:r>
            <a:r>
              <a:rPr lang="en-GB" dirty="0" smtClean="0"/>
              <a:t> </a:t>
            </a:r>
            <a:r>
              <a:rPr lang="en-GB" sz="1200" u="none" strike="noStrike" kern="1200" dirty="0" err="1" smtClean="0">
                <a:solidFill>
                  <a:schemeClr val="tx1"/>
                </a:solidFill>
                <a:effectLst/>
                <a:latin typeface="+mn-lt"/>
                <a:ea typeface="+mn-ea"/>
                <a:cs typeface="+mn-cs"/>
                <a:hlinkClick r:id="rId11" tooltip="Fentonova reakce"/>
              </a:rPr>
              <a:t>Fentonově</a:t>
            </a:r>
            <a:r>
              <a:rPr lang="en-GB" sz="1200" u="none" strike="noStrike" kern="1200" dirty="0" smtClean="0">
                <a:solidFill>
                  <a:schemeClr val="tx1"/>
                </a:solidFill>
                <a:effectLst/>
                <a:latin typeface="+mn-lt"/>
                <a:ea typeface="+mn-ea"/>
                <a:cs typeface="+mn-cs"/>
                <a:hlinkClick r:id="rId11" tooltip="Fentonova reakce"/>
              </a:rPr>
              <a:t> </a:t>
            </a:r>
            <a:r>
              <a:rPr lang="en-GB" sz="1200" u="none" strike="noStrike" kern="1200" dirty="0" err="1" smtClean="0">
                <a:solidFill>
                  <a:schemeClr val="tx1"/>
                </a:solidFill>
                <a:effectLst/>
                <a:latin typeface="+mn-lt"/>
                <a:ea typeface="+mn-ea"/>
                <a:cs typeface="+mn-cs"/>
                <a:hlinkClick r:id="rId11" tooltip="Fentonova reakce"/>
              </a:rPr>
              <a:t>reakci</a:t>
            </a:r>
            <a:r>
              <a:rPr lang="en-GB" dirty="0" smtClean="0"/>
              <a:t> a </a:t>
            </a:r>
            <a:r>
              <a:rPr lang="en-GB" dirty="0" err="1" smtClean="0"/>
              <a:t>podobných</a:t>
            </a:r>
            <a:r>
              <a:rPr lang="en-GB" dirty="0" smtClean="0"/>
              <a:t> </a:t>
            </a:r>
            <a:r>
              <a:rPr lang="en-GB" dirty="0" err="1" smtClean="0"/>
              <a:t>pochodech</a:t>
            </a:r>
            <a:r>
              <a:rPr lang="en-GB" dirty="0" smtClean="0"/>
              <a:t>. </a:t>
            </a:r>
            <a:r>
              <a:rPr lang="en-GB" dirty="0" err="1" smtClean="0"/>
              <a:t>Patří</a:t>
            </a:r>
            <a:r>
              <a:rPr lang="en-GB" dirty="0" smtClean="0"/>
              <a:t> </a:t>
            </a:r>
            <a:r>
              <a:rPr lang="en-GB" dirty="0" err="1" smtClean="0"/>
              <a:t>mezi</a:t>
            </a:r>
            <a:r>
              <a:rPr lang="en-GB" dirty="0" smtClean="0"/>
              <a:t> </a:t>
            </a:r>
            <a:r>
              <a:rPr lang="en-GB" dirty="0" err="1" smtClean="0"/>
              <a:t>ně</a:t>
            </a:r>
            <a:r>
              <a:rPr lang="en-GB" sz="1200" u="none" strike="noStrike" kern="1200" dirty="0" err="1" smtClean="0">
                <a:solidFill>
                  <a:schemeClr val="tx1"/>
                </a:solidFill>
                <a:effectLst/>
                <a:latin typeface="+mn-lt"/>
                <a:ea typeface="+mn-ea"/>
                <a:cs typeface="+mn-cs"/>
                <a:hlinkClick r:id="rId12" tooltip="Haptoglobin"/>
              </a:rPr>
              <a:t>haptoglobin</a:t>
            </a:r>
            <a:r>
              <a:rPr lang="en-GB" dirty="0" smtClean="0">
                <a:effectLst/>
              </a:rPr>
              <a:t>,</a:t>
            </a:r>
          </a:p>
          <a:p>
            <a:r>
              <a:rPr lang="en-GB" sz="1200" u="none" strike="noStrike" kern="1200" dirty="0" err="1" smtClean="0">
                <a:solidFill>
                  <a:schemeClr val="tx1"/>
                </a:solidFill>
                <a:effectLst/>
                <a:latin typeface="+mn-lt"/>
                <a:ea typeface="+mn-ea"/>
                <a:cs typeface="+mn-cs"/>
                <a:hlinkClick r:id="rId13" tooltip="Hemopexin"/>
              </a:rPr>
              <a:t>hemopexin</a:t>
            </a:r>
            <a:r>
              <a:rPr lang="en-GB" dirty="0" smtClean="0">
                <a:effectLst/>
              </a:rPr>
              <a:t>,</a:t>
            </a:r>
          </a:p>
          <a:p>
            <a:r>
              <a:rPr lang="en-GB" sz="1200" u="none" strike="noStrike" kern="1200" dirty="0" smtClean="0">
                <a:solidFill>
                  <a:schemeClr val="tx1"/>
                </a:solidFill>
                <a:effectLst/>
                <a:latin typeface="+mn-lt"/>
                <a:ea typeface="+mn-ea"/>
                <a:cs typeface="+mn-cs"/>
                <a:hlinkClick r:id="rId14" tooltip="Ferritin"/>
              </a:rPr>
              <a:t>ferritin</a:t>
            </a:r>
            <a:r>
              <a:rPr lang="en-GB" dirty="0" smtClean="0">
                <a:effectLst/>
              </a:rPr>
              <a:t>,</a:t>
            </a:r>
          </a:p>
          <a:p>
            <a:r>
              <a:rPr lang="en-GB" sz="1200" u="none" strike="noStrike" kern="1200" dirty="0" err="1" smtClean="0">
                <a:solidFill>
                  <a:schemeClr val="tx1"/>
                </a:solidFill>
                <a:effectLst/>
                <a:latin typeface="+mn-lt"/>
                <a:ea typeface="+mn-ea"/>
                <a:cs typeface="+mn-cs"/>
                <a:hlinkClick r:id="rId15" tooltip="Ceruloplasmin"/>
              </a:rPr>
              <a:t>ceruloplasmin</a:t>
            </a:r>
            <a:r>
              <a:rPr lang="en-GB" dirty="0" smtClean="0">
                <a:effectLst/>
              </a:rPr>
              <a:t>.</a:t>
            </a:r>
          </a:p>
          <a:p>
            <a:endParaRPr lang="en-GB" sz="1200" b="0" i="0" kern="1200" dirty="0" smtClean="0">
              <a:solidFill>
                <a:schemeClr val="tx1"/>
              </a:solidFill>
              <a:effectLst/>
              <a:latin typeface="+mn-lt"/>
              <a:ea typeface="+mn-ea"/>
              <a:cs typeface="+mn-cs"/>
            </a:endParaRPr>
          </a:p>
          <a:p>
            <a:endParaRPr lang="en-GB" dirty="0"/>
          </a:p>
        </p:txBody>
      </p:sp>
      <p:sp>
        <p:nvSpPr>
          <p:cNvPr id="4" name="Zástupný symbol pro číslo snímku 3"/>
          <p:cNvSpPr>
            <a:spLocks noGrp="1"/>
          </p:cNvSpPr>
          <p:nvPr>
            <p:ph type="sldNum" sz="quarter" idx="10"/>
          </p:nvPr>
        </p:nvSpPr>
        <p:spPr/>
        <p:txBody>
          <a:bodyPr/>
          <a:lstStyle/>
          <a:p>
            <a:fld id="{85A17639-A365-4A5A-A31C-FD5185A9B2B1}" type="slidenum">
              <a:rPr lang="en-GB" smtClean="0"/>
              <a:t>8</a:t>
            </a:fld>
            <a:endParaRPr lang="en-GB"/>
          </a:p>
        </p:txBody>
      </p:sp>
    </p:spTree>
    <p:extLst>
      <p:ext uri="{BB962C8B-B14F-4D97-AF65-F5344CB8AC3E}">
        <p14:creationId xmlns:p14="http://schemas.microsoft.com/office/powerpoint/2010/main" val="1600657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dirty="0" smtClean="0"/>
              <a:t>2 </a:t>
            </a:r>
            <a:r>
              <a:rPr lang="en-GB" dirty="0" err="1" smtClean="0"/>
              <a:t>základní</a:t>
            </a:r>
            <a:r>
              <a:rPr lang="en-GB" dirty="0" smtClean="0"/>
              <a:t> </a:t>
            </a:r>
            <a:r>
              <a:rPr lang="en-GB" dirty="0" err="1" smtClean="0"/>
              <a:t>linie</a:t>
            </a:r>
            <a:endParaRPr lang="en-GB" dirty="0" smtClean="0"/>
          </a:p>
          <a:p>
            <a:r>
              <a:rPr lang="en-GB" dirty="0" err="1" smtClean="0"/>
              <a:t>Myeloidní</a:t>
            </a:r>
            <a:endParaRPr lang="en-GB" dirty="0" smtClean="0"/>
          </a:p>
          <a:p>
            <a:r>
              <a:rPr lang="en-GB" dirty="0" err="1" smtClean="0"/>
              <a:t>Monocyty</a:t>
            </a:r>
            <a:r>
              <a:rPr lang="en-GB" dirty="0" smtClean="0"/>
              <a:t> (</a:t>
            </a:r>
            <a:r>
              <a:rPr lang="en-GB" dirty="0" err="1" smtClean="0"/>
              <a:t>makrofágy</a:t>
            </a:r>
            <a:r>
              <a:rPr lang="en-GB" dirty="0" smtClean="0"/>
              <a:t>), </a:t>
            </a:r>
            <a:r>
              <a:rPr lang="en-GB" dirty="0" err="1" smtClean="0"/>
              <a:t>neutrofily</a:t>
            </a:r>
            <a:r>
              <a:rPr lang="en-GB" dirty="0" smtClean="0"/>
              <a:t>, </a:t>
            </a:r>
            <a:r>
              <a:rPr lang="en-GB" dirty="0" err="1" smtClean="0"/>
              <a:t>bazofily</a:t>
            </a:r>
            <a:r>
              <a:rPr lang="en-GB" dirty="0" smtClean="0"/>
              <a:t> (</a:t>
            </a:r>
            <a:r>
              <a:rPr lang="en-GB" dirty="0" err="1" smtClean="0"/>
              <a:t>žírné</a:t>
            </a:r>
            <a:r>
              <a:rPr lang="en-GB" dirty="0" smtClean="0"/>
              <a:t> </a:t>
            </a:r>
            <a:r>
              <a:rPr lang="en-GB" dirty="0" err="1" smtClean="0"/>
              <a:t>buňky</a:t>
            </a:r>
            <a:r>
              <a:rPr lang="en-GB" dirty="0" smtClean="0"/>
              <a:t>), </a:t>
            </a:r>
            <a:r>
              <a:rPr lang="en-GB" dirty="0" err="1" smtClean="0"/>
              <a:t>eozinofily</a:t>
            </a:r>
            <a:r>
              <a:rPr lang="en-GB" dirty="0" smtClean="0"/>
              <a:t>, </a:t>
            </a:r>
            <a:r>
              <a:rPr lang="en-GB" dirty="0" err="1" smtClean="0"/>
              <a:t>dendritické</a:t>
            </a:r>
            <a:r>
              <a:rPr lang="en-GB" dirty="0" smtClean="0"/>
              <a:t> </a:t>
            </a:r>
            <a:r>
              <a:rPr lang="en-GB" dirty="0" err="1" smtClean="0"/>
              <a:t>buňky</a:t>
            </a:r>
            <a:r>
              <a:rPr lang="en-GB" dirty="0" smtClean="0"/>
              <a:t> → </a:t>
            </a:r>
            <a:r>
              <a:rPr lang="en-GB" dirty="0" err="1" smtClean="0"/>
              <a:t>nespecifická</a:t>
            </a:r>
            <a:r>
              <a:rPr lang="en-GB" dirty="0" smtClean="0"/>
              <a:t> </a:t>
            </a:r>
            <a:r>
              <a:rPr lang="en-GB" dirty="0" err="1" smtClean="0"/>
              <a:t>složka</a:t>
            </a:r>
            <a:r>
              <a:rPr lang="en-GB" dirty="0" smtClean="0"/>
              <a:t> IS; </a:t>
            </a:r>
            <a:r>
              <a:rPr lang="en-GB" dirty="0" err="1" smtClean="0"/>
              <a:t>schopnost</a:t>
            </a:r>
            <a:r>
              <a:rPr lang="en-GB" dirty="0" smtClean="0"/>
              <a:t> </a:t>
            </a:r>
            <a:r>
              <a:rPr lang="en-GB" dirty="0" err="1" smtClean="0"/>
              <a:t>fagocytózy</a:t>
            </a:r>
            <a:r>
              <a:rPr lang="en-GB" dirty="0" smtClean="0"/>
              <a:t>, </a:t>
            </a:r>
            <a:r>
              <a:rPr lang="en-GB" dirty="0" err="1" smtClean="0"/>
              <a:t>producenti</a:t>
            </a:r>
            <a:r>
              <a:rPr lang="en-GB" dirty="0" smtClean="0"/>
              <a:t> cytokinů, </a:t>
            </a:r>
            <a:r>
              <a:rPr lang="en-GB" dirty="0" err="1" smtClean="0"/>
              <a:t>rozpustných</a:t>
            </a:r>
            <a:r>
              <a:rPr lang="en-GB" dirty="0" smtClean="0"/>
              <a:t> </a:t>
            </a:r>
            <a:r>
              <a:rPr lang="en-GB" dirty="0" err="1" smtClean="0"/>
              <a:t>mediátorů</a:t>
            </a:r>
            <a:r>
              <a:rPr lang="en-GB" dirty="0" smtClean="0"/>
              <a:t>.</a:t>
            </a:r>
          </a:p>
          <a:p>
            <a:r>
              <a:rPr lang="en-GB" dirty="0" err="1" smtClean="0"/>
              <a:t>Dendritické</a:t>
            </a:r>
            <a:r>
              <a:rPr lang="en-GB" dirty="0" smtClean="0"/>
              <a:t> </a:t>
            </a:r>
            <a:r>
              <a:rPr lang="en-GB" dirty="0" err="1" smtClean="0"/>
              <a:t>buňky</a:t>
            </a:r>
            <a:r>
              <a:rPr lang="en-GB" dirty="0" smtClean="0"/>
              <a:t>, </a:t>
            </a:r>
            <a:r>
              <a:rPr lang="en-GB" dirty="0" err="1" smtClean="0"/>
              <a:t>monocyty</a:t>
            </a:r>
            <a:r>
              <a:rPr lang="en-GB" dirty="0" smtClean="0"/>
              <a:t> a </a:t>
            </a:r>
            <a:r>
              <a:rPr lang="en-GB" dirty="0" err="1" smtClean="0"/>
              <a:t>makrofágy</a:t>
            </a:r>
            <a:r>
              <a:rPr lang="en-GB" dirty="0" smtClean="0"/>
              <a:t> = </a:t>
            </a:r>
            <a:r>
              <a:rPr lang="en-GB" dirty="0" err="1" smtClean="0"/>
              <a:t>buňky</a:t>
            </a:r>
            <a:r>
              <a:rPr lang="en-GB" dirty="0" smtClean="0"/>
              <a:t> </a:t>
            </a:r>
            <a:r>
              <a:rPr lang="en-GB" dirty="0" err="1" smtClean="0"/>
              <a:t>prezentující</a:t>
            </a:r>
            <a:r>
              <a:rPr lang="en-GB" dirty="0" smtClean="0"/>
              <a:t> antigen (APC); </a:t>
            </a:r>
            <a:r>
              <a:rPr lang="en-GB" dirty="0" err="1" smtClean="0"/>
              <a:t>základem</a:t>
            </a:r>
            <a:r>
              <a:rPr lang="en-GB" dirty="0" smtClean="0"/>
              <a:t> </a:t>
            </a:r>
            <a:r>
              <a:rPr lang="en-GB" dirty="0" err="1" smtClean="0"/>
              <a:t>i</a:t>
            </a:r>
            <a:r>
              <a:rPr lang="en-GB" dirty="0" smtClean="0"/>
              <a:t> </a:t>
            </a:r>
            <a:r>
              <a:rPr lang="en-GB" dirty="0" err="1" smtClean="0"/>
              <a:t>antigenně</a:t>
            </a:r>
            <a:r>
              <a:rPr lang="en-GB" dirty="0" smtClean="0"/>
              <a:t> </a:t>
            </a:r>
            <a:r>
              <a:rPr lang="en-GB" dirty="0" err="1" smtClean="0"/>
              <a:t>specifické</a:t>
            </a:r>
            <a:r>
              <a:rPr lang="en-GB" dirty="0" smtClean="0"/>
              <a:t> </a:t>
            </a:r>
            <a:r>
              <a:rPr lang="en-GB" dirty="0" err="1" smtClean="0"/>
              <a:t>části</a:t>
            </a:r>
            <a:r>
              <a:rPr lang="en-GB" dirty="0" smtClean="0"/>
              <a:t> IS.</a:t>
            </a:r>
          </a:p>
          <a:p>
            <a:r>
              <a:rPr lang="en-GB" dirty="0" smtClean="0"/>
              <a:t>Do </a:t>
            </a:r>
            <a:r>
              <a:rPr lang="en-GB" dirty="0" err="1" smtClean="0"/>
              <a:t>myeloidní</a:t>
            </a:r>
            <a:r>
              <a:rPr lang="en-GB" dirty="0" smtClean="0"/>
              <a:t> </a:t>
            </a:r>
            <a:r>
              <a:rPr lang="en-GB" dirty="0" err="1" smtClean="0"/>
              <a:t>linie</a:t>
            </a:r>
            <a:r>
              <a:rPr lang="en-GB" dirty="0" smtClean="0"/>
              <a:t> </a:t>
            </a:r>
            <a:r>
              <a:rPr lang="en-GB" dirty="0" err="1" smtClean="0"/>
              <a:t>patří</a:t>
            </a:r>
            <a:r>
              <a:rPr lang="en-GB" dirty="0" smtClean="0"/>
              <a:t> </a:t>
            </a:r>
            <a:r>
              <a:rPr lang="en-GB" dirty="0" err="1" smtClean="0"/>
              <a:t>i</a:t>
            </a:r>
            <a:r>
              <a:rPr lang="en-GB" dirty="0" smtClean="0"/>
              <a:t> </a:t>
            </a:r>
            <a:r>
              <a:rPr lang="en-GB" dirty="0" err="1" smtClean="0"/>
              <a:t>erytrocyty</a:t>
            </a:r>
            <a:r>
              <a:rPr lang="en-GB" dirty="0" smtClean="0"/>
              <a:t> a </a:t>
            </a:r>
            <a:r>
              <a:rPr lang="en-GB" dirty="0" err="1" smtClean="0"/>
              <a:t>trombocyty</a:t>
            </a:r>
            <a:r>
              <a:rPr lang="en-GB" dirty="0" smtClean="0"/>
              <a:t>.</a:t>
            </a:r>
          </a:p>
          <a:p>
            <a:r>
              <a:rPr lang="en-GB" dirty="0" err="1" smtClean="0"/>
              <a:t>Lymfoidní</a:t>
            </a:r>
            <a:endParaRPr lang="en-GB" dirty="0" smtClean="0"/>
          </a:p>
          <a:p>
            <a:r>
              <a:rPr lang="en-GB" dirty="0" smtClean="0"/>
              <a:t>NK-</a:t>
            </a:r>
            <a:r>
              <a:rPr lang="en-GB" dirty="0" err="1" smtClean="0"/>
              <a:t>buňky</a:t>
            </a:r>
            <a:r>
              <a:rPr lang="en-GB" dirty="0" smtClean="0"/>
              <a:t>, </a:t>
            </a:r>
            <a:r>
              <a:rPr lang="en-GB" dirty="0" err="1" smtClean="0"/>
              <a:t>lymfocyty</a:t>
            </a:r>
            <a:r>
              <a:rPr lang="en-GB" dirty="0" smtClean="0"/>
              <a:t> B a T.</a:t>
            </a:r>
          </a:p>
          <a:p>
            <a:r>
              <a:rPr lang="en-GB" dirty="0" err="1" smtClean="0"/>
              <a:t>Vývoj</a:t>
            </a:r>
            <a:r>
              <a:rPr lang="en-GB" dirty="0" smtClean="0"/>
              <a:t> B-</a:t>
            </a:r>
            <a:r>
              <a:rPr lang="en-GB" dirty="0" err="1" smtClean="0"/>
              <a:t>lymfocytů</a:t>
            </a:r>
            <a:r>
              <a:rPr lang="en-GB" dirty="0" smtClean="0"/>
              <a:t> </a:t>
            </a:r>
            <a:r>
              <a:rPr lang="en-GB" dirty="0" err="1" smtClean="0"/>
              <a:t>probíhá</a:t>
            </a:r>
            <a:r>
              <a:rPr lang="en-GB" dirty="0" smtClean="0"/>
              <a:t> v </a:t>
            </a:r>
            <a:r>
              <a:rPr lang="en-GB" dirty="0" err="1" smtClean="0"/>
              <a:t>kostní</a:t>
            </a:r>
            <a:r>
              <a:rPr lang="en-GB" dirty="0" smtClean="0"/>
              <a:t> </a:t>
            </a:r>
            <a:r>
              <a:rPr lang="en-GB" dirty="0" err="1" smtClean="0"/>
              <a:t>dřeni</a:t>
            </a:r>
            <a:r>
              <a:rPr lang="en-GB" dirty="0" smtClean="0"/>
              <a:t> a </a:t>
            </a:r>
            <a:r>
              <a:rPr lang="en-GB" dirty="0" err="1" smtClean="0"/>
              <a:t>dokončuje</a:t>
            </a:r>
            <a:r>
              <a:rPr lang="en-GB" dirty="0" smtClean="0"/>
              <a:t> se </a:t>
            </a:r>
            <a:r>
              <a:rPr lang="en-GB" dirty="0" err="1" smtClean="0"/>
              <a:t>po</a:t>
            </a:r>
            <a:r>
              <a:rPr lang="en-GB" dirty="0" smtClean="0"/>
              <a:t> </a:t>
            </a:r>
            <a:r>
              <a:rPr lang="en-GB" dirty="0" err="1" smtClean="0"/>
              <a:t>setkání</a:t>
            </a:r>
            <a:r>
              <a:rPr lang="en-GB" dirty="0" smtClean="0"/>
              <a:t> s Ag v </a:t>
            </a:r>
            <a:r>
              <a:rPr lang="en-GB" dirty="0" err="1" smtClean="0"/>
              <a:t>sekundárních</a:t>
            </a:r>
            <a:r>
              <a:rPr lang="en-GB" dirty="0" smtClean="0"/>
              <a:t> </a:t>
            </a:r>
            <a:r>
              <a:rPr lang="en-GB" dirty="0" err="1" smtClean="0"/>
              <a:t>lymfatických</a:t>
            </a:r>
            <a:r>
              <a:rPr lang="en-GB" dirty="0" smtClean="0"/>
              <a:t> </a:t>
            </a:r>
            <a:r>
              <a:rPr lang="en-GB" dirty="0" err="1" smtClean="0"/>
              <a:t>orgánech</a:t>
            </a:r>
            <a:r>
              <a:rPr lang="en-GB" dirty="0" smtClean="0"/>
              <a:t>; </a:t>
            </a:r>
            <a:r>
              <a:rPr lang="en-GB" dirty="0" err="1" smtClean="0"/>
              <a:t>konečným</a:t>
            </a:r>
            <a:r>
              <a:rPr lang="en-GB" dirty="0" smtClean="0"/>
              <a:t> </a:t>
            </a:r>
            <a:r>
              <a:rPr lang="en-GB" dirty="0" err="1" smtClean="0"/>
              <a:t>stádiem</a:t>
            </a:r>
            <a:r>
              <a:rPr lang="en-GB" dirty="0" smtClean="0"/>
              <a:t> </a:t>
            </a:r>
            <a:r>
              <a:rPr lang="en-GB" dirty="0" err="1" smtClean="0"/>
              <a:t>jsou</a:t>
            </a:r>
            <a:r>
              <a:rPr lang="en-GB" dirty="0" smtClean="0"/>
              <a:t> </a:t>
            </a:r>
            <a:r>
              <a:rPr lang="en-GB" dirty="0" err="1" smtClean="0"/>
              <a:t>plazmatické</a:t>
            </a:r>
            <a:r>
              <a:rPr lang="en-GB" dirty="0" smtClean="0"/>
              <a:t> </a:t>
            </a:r>
            <a:r>
              <a:rPr lang="en-GB" dirty="0" err="1" smtClean="0"/>
              <a:t>buňky</a:t>
            </a:r>
            <a:r>
              <a:rPr lang="en-GB" dirty="0" smtClean="0"/>
              <a:t>, </a:t>
            </a:r>
            <a:r>
              <a:rPr lang="en-GB" dirty="0" err="1" smtClean="0"/>
              <a:t>produkující</a:t>
            </a:r>
            <a:r>
              <a:rPr lang="en-GB" dirty="0" smtClean="0"/>
              <a:t> </a:t>
            </a:r>
            <a:r>
              <a:rPr lang="en-GB" dirty="0" err="1" smtClean="0"/>
              <a:t>protilátky</a:t>
            </a:r>
            <a:r>
              <a:rPr lang="en-GB" dirty="0" smtClean="0"/>
              <a:t>.</a:t>
            </a:r>
          </a:p>
          <a:p>
            <a:r>
              <a:rPr lang="en-GB" dirty="0" err="1" smtClean="0"/>
              <a:t>Vývoj</a:t>
            </a:r>
            <a:r>
              <a:rPr lang="en-GB" dirty="0" smtClean="0"/>
              <a:t> T-</a:t>
            </a:r>
            <a:r>
              <a:rPr lang="en-GB" dirty="0" err="1" smtClean="0"/>
              <a:t>lymfocytů</a:t>
            </a:r>
            <a:r>
              <a:rPr lang="en-GB" dirty="0" smtClean="0"/>
              <a:t> </a:t>
            </a:r>
            <a:r>
              <a:rPr lang="en-GB" dirty="0" err="1" smtClean="0"/>
              <a:t>probíhá</a:t>
            </a:r>
            <a:r>
              <a:rPr lang="en-GB" dirty="0" smtClean="0"/>
              <a:t> </a:t>
            </a:r>
            <a:r>
              <a:rPr lang="en-GB" dirty="0" err="1" smtClean="0"/>
              <a:t>zejména</a:t>
            </a:r>
            <a:r>
              <a:rPr lang="en-GB" dirty="0" smtClean="0"/>
              <a:t> v </a:t>
            </a:r>
            <a:r>
              <a:rPr lang="en-GB" dirty="0" err="1" smtClean="0"/>
              <a:t>thymu</a:t>
            </a:r>
            <a:r>
              <a:rPr lang="en-GB" dirty="0" smtClean="0"/>
              <a:t>; 2 </a:t>
            </a:r>
            <a:r>
              <a:rPr lang="en-GB" dirty="0" err="1" smtClean="0"/>
              <a:t>hlavní</a:t>
            </a:r>
            <a:r>
              <a:rPr lang="en-GB" dirty="0" smtClean="0"/>
              <a:t> </a:t>
            </a:r>
            <a:r>
              <a:rPr lang="en-GB" dirty="0" err="1" smtClean="0"/>
              <a:t>fenotypicky</a:t>
            </a:r>
            <a:r>
              <a:rPr lang="en-GB" dirty="0" smtClean="0"/>
              <a:t> </a:t>
            </a:r>
            <a:r>
              <a:rPr lang="en-GB" dirty="0" err="1" smtClean="0"/>
              <a:t>odlišné</a:t>
            </a:r>
            <a:r>
              <a:rPr lang="en-GB" dirty="0" smtClean="0"/>
              <a:t> </a:t>
            </a:r>
            <a:r>
              <a:rPr lang="en-GB" dirty="0" err="1" smtClean="0"/>
              <a:t>subpopulace</a:t>
            </a:r>
            <a:r>
              <a:rPr lang="en-GB" dirty="0" smtClean="0"/>
              <a:t>: </a:t>
            </a:r>
            <a:r>
              <a:rPr lang="en-GB" dirty="0" err="1" smtClean="0"/>
              <a:t>prekurzory</a:t>
            </a:r>
            <a:r>
              <a:rPr lang="en-GB" dirty="0" smtClean="0"/>
              <a:t> </a:t>
            </a:r>
            <a:r>
              <a:rPr lang="en-GB" dirty="0" err="1" smtClean="0"/>
              <a:t>pomocných</a:t>
            </a:r>
            <a:r>
              <a:rPr lang="en-GB" dirty="0" smtClean="0"/>
              <a:t> </a:t>
            </a:r>
            <a:r>
              <a:rPr lang="en-GB" dirty="0" err="1" smtClean="0"/>
              <a:t>buněk</a:t>
            </a:r>
            <a:r>
              <a:rPr lang="en-GB" dirty="0" smtClean="0"/>
              <a:t> (</a:t>
            </a:r>
            <a:r>
              <a:rPr lang="en-GB" dirty="0" err="1" smtClean="0"/>
              <a:t>na</a:t>
            </a:r>
            <a:r>
              <a:rPr lang="en-GB" dirty="0" smtClean="0"/>
              <a:t> </a:t>
            </a:r>
            <a:r>
              <a:rPr lang="en-GB" dirty="0" err="1" smtClean="0"/>
              <a:t>povrchu</a:t>
            </a:r>
            <a:r>
              <a:rPr lang="en-GB" dirty="0" smtClean="0"/>
              <a:t> receptor CD4), </a:t>
            </a:r>
            <a:r>
              <a:rPr lang="en-GB" dirty="0" err="1" smtClean="0"/>
              <a:t>prekurzory</a:t>
            </a:r>
            <a:r>
              <a:rPr lang="en-GB" dirty="0" smtClean="0"/>
              <a:t> </a:t>
            </a:r>
            <a:r>
              <a:rPr lang="en-GB" dirty="0" err="1" smtClean="0"/>
              <a:t>cytotoxických</a:t>
            </a:r>
            <a:r>
              <a:rPr lang="en-GB" dirty="0" smtClean="0"/>
              <a:t> </a:t>
            </a:r>
            <a:r>
              <a:rPr lang="en-GB" dirty="0" err="1" smtClean="0"/>
              <a:t>buněk</a:t>
            </a:r>
            <a:r>
              <a:rPr lang="en-GB" dirty="0" smtClean="0"/>
              <a:t> (CD8): </a:t>
            </a:r>
            <a:r>
              <a:rPr lang="en-GB" dirty="0" err="1" smtClean="0"/>
              <a:t>po</a:t>
            </a:r>
            <a:r>
              <a:rPr lang="en-GB" dirty="0" smtClean="0"/>
              <a:t> </a:t>
            </a:r>
            <a:r>
              <a:rPr lang="en-GB" dirty="0" err="1" smtClean="0"/>
              <a:t>setkání</a:t>
            </a:r>
            <a:r>
              <a:rPr lang="en-GB" dirty="0" smtClean="0"/>
              <a:t> s Ag </a:t>
            </a:r>
            <a:r>
              <a:rPr lang="en-GB" dirty="0" err="1" smtClean="0"/>
              <a:t>na</a:t>
            </a:r>
            <a:r>
              <a:rPr lang="en-GB" dirty="0" smtClean="0"/>
              <a:t> </a:t>
            </a:r>
            <a:r>
              <a:rPr lang="en-GB" dirty="0" err="1" smtClean="0"/>
              <a:t>povrchu</a:t>
            </a:r>
            <a:r>
              <a:rPr lang="en-GB" dirty="0" smtClean="0"/>
              <a:t> </a:t>
            </a:r>
            <a:r>
              <a:rPr lang="en-GB" dirty="0" err="1" smtClean="0"/>
              <a:t>vhodných</a:t>
            </a:r>
            <a:r>
              <a:rPr lang="en-GB" dirty="0" smtClean="0"/>
              <a:t> APC se </a:t>
            </a:r>
            <a:r>
              <a:rPr lang="en-GB" dirty="0" err="1" smtClean="0"/>
              <a:t>diferencují</a:t>
            </a:r>
            <a:r>
              <a:rPr lang="en-GB" dirty="0" smtClean="0"/>
              <a:t> </a:t>
            </a:r>
            <a:r>
              <a:rPr lang="en-GB" dirty="0" err="1" smtClean="0"/>
              <a:t>na</a:t>
            </a:r>
            <a:r>
              <a:rPr lang="en-GB" dirty="0" smtClean="0"/>
              <a:t> </a:t>
            </a:r>
            <a:r>
              <a:rPr lang="en-GB" dirty="0" err="1" smtClean="0"/>
              <a:t>zralé</a:t>
            </a:r>
            <a:r>
              <a:rPr lang="en-GB" dirty="0" smtClean="0"/>
              <a:t> </a:t>
            </a:r>
            <a:r>
              <a:rPr lang="en-GB" dirty="0" err="1" smtClean="0"/>
              <a:t>efektorové</a:t>
            </a:r>
            <a:r>
              <a:rPr lang="en-GB" dirty="0" smtClean="0"/>
              <a:t> T-</a:t>
            </a:r>
            <a:r>
              <a:rPr lang="en-GB" dirty="0" err="1" smtClean="0"/>
              <a:t>lymfocyty</a:t>
            </a:r>
            <a:r>
              <a:rPr lang="en-GB" dirty="0" smtClean="0"/>
              <a:t>.</a:t>
            </a:r>
          </a:p>
          <a:p>
            <a:r>
              <a:rPr lang="en-GB" dirty="0" err="1" smtClean="0"/>
              <a:t>Část</a:t>
            </a:r>
            <a:r>
              <a:rPr lang="en-GB" dirty="0" smtClean="0"/>
              <a:t> T a B </a:t>
            </a:r>
            <a:r>
              <a:rPr lang="en-GB" dirty="0" err="1" smtClean="0"/>
              <a:t>lymfocytů</a:t>
            </a:r>
            <a:r>
              <a:rPr lang="en-GB" dirty="0" smtClean="0"/>
              <a:t> se </a:t>
            </a:r>
            <a:r>
              <a:rPr lang="en-GB" dirty="0" err="1" smtClean="0"/>
              <a:t>po</a:t>
            </a:r>
            <a:r>
              <a:rPr lang="en-GB" dirty="0" smtClean="0"/>
              <a:t> </a:t>
            </a:r>
            <a:r>
              <a:rPr lang="en-GB" dirty="0" err="1" smtClean="0"/>
              <a:t>setkání</a:t>
            </a:r>
            <a:r>
              <a:rPr lang="en-GB" dirty="0" smtClean="0"/>
              <a:t> s Ag </a:t>
            </a:r>
            <a:r>
              <a:rPr lang="en-GB" dirty="0" err="1" smtClean="0"/>
              <a:t>diferencují</a:t>
            </a:r>
            <a:r>
              <a:rPr lang="en-GB" dirty="0" smtClean="0"/>
              <a:t> v </a:t>
            </a:r>
            <a:r>
              <a:rPr lang="en-GB" dirty="0" err="1" smtClean="0"/>
              <a:t>paměťové</a:t>
            </a:r>
            <a:r>
              <a:rPr lang="en-GB" dirty="0" smtClean="0"/>
              <a:t> </a:t>
            </a:r>
            <a:r>
              <a:rPr lang="en-GB" dirty="0" err="1" smtClean="0"/>
              <a:t>buňky</a:t>
            </a:r>
            <a:r>
              <a:rPr lang="en-GB" dirty="0" smtClean="0"/>
              <a:t> </a:t>
            </a:r>
            <a:r>
              <a:rPr lang="en-GB" dirty="0" err="1" smtClean="0"/>
              <a:t>zodpovědné</a:t>
            </a:r>
            <a:r>
              <a:rPr lang="en-GB" dirty="0" smtClean="0"/>
              <a:t> </a:t>
            </a:r>
            <a:r>
              <a:rPr lang="en-GB" dirty="0" err="1" smtClean="0"/>
              <a:t>pak</a:t>
            </a:r>
            <a:r>
              <a:rPr lang="en-GB" dirty="0" smtClean="0"/>
              <a:t> </a:t>
            </a:r>
            <a:r>
              <a:rPr lang="en-GB" dirty="0" err="1" smtClean="0"/>
              <a:t>za</a:t>
            </a:r>
            <a:r>
              <a:rPr lang="en-GB" dirty="0" smtClean="0"/>
              <a:t> </a:t>
            </a:r>
            <a:r>
              <a:rPr lang="en-GB" dirty="0" err="1" smtClean="0"/>
              <a:t>imunologickou</a:t>
            </a:r>
            <a:r>
              <a:rPr lang="en-GB" dirty="0" smtClean="0"/>
              <a:t> </a:t>
            </a:r>
            <a:r>
              <a:rPr lang="en-GB" dirty="0" err="1" smtClean="0"/>
              <a:t>paměť</a:t>
            </a:r>
            <a:r>
              <a:rPr lang="en-GB" dirty="0" smtClean="0"/>
              <a:t>.</a:t>
            </a:r>
            <a:endParaRPr lang="en-GB" dirty="0"/>
          </a:p>
        </p:txBody>
      </p:sp>
      <p:sp>
        <p:nvSpPr>
          <p:cNvPr id="4" name="Zástupný symbol pro číslo snímku 3"/>
          <p:cNvSpPr>
            <a:spLocks noGrp="1"/>
          </p:cNvSpPr>
          <p:nvPr>
            <p:ph type="sldNum" sz="quarter" idx="10"/>
          </p:nvPr>
        </p:nvSpPr>
        <p:spPr/>
        <p:txBody>
          <a:bodyPr/>
          <a:lstStyle/>
          <a:p>
            <a:fld id="{85A17639-A365-4A5A-A31C-FD5185A9B2B1}" type="slidenum">
              <a:rPr lang="en-GB" smtClean="0"/>
              <a:t>9</a:t>
            </a:fld>
            <a:endParaRPr lang="en-GB"/>
          </a:p>
        </p:txBody>
      </p:sp>
    </p:spTree>
    <p:extLst>
      <p:ext uri="{BB962C8B-B14F-4D97-AF65-F5344CB8AC3E}">
        <p14:creationId xmlns:p14="http://schemas.microsoft.com/office/powerpoint/2010/main" val="3901383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en-GB"/>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en-GB"/>
          </a:p>
        </p:txBody>
      </p:sp>
      <p:sp>
        <p:nvSpPr>
          <p:cNvPr id="4" name="Zástupný symbol pro datum 3"/>
          <p:cNvSpPr>
            <a:spLocks noGrp="1"/>
          </p:cNvSpPr>
          <p:nvPr>
            <p:ph type="dt" sz="half" idx="10"/>
          </p:nvPr>
        </p:nvSpPr>
        <p:spPr/>
        <p:txBody>
          <a:bodyPr/>
          <a:lstStyle/>
          <a:p>
            <a:fld id="{27696EE2-3410-42F3-BAF5-E1E6A09411E1}" type="datetimeFigureOut">
              <a:rPr lang="en-GB" smtClean="0"/>
              <a:t>03/10/2024</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19A131FF-43F5-47AC-96C0-A87B3F57A50B}" type="slidenum">
              <a:rPr lang="en-GB" smtClean="0"/>
              <a:t>‹#›</a:t>
            </a:fld>
            <a:endParaRPr lang="en-GB"/>
          </a:p>
        </p:txBody>
      </p:sp>
    </p:spTree>
    <p:extLst>
      <p:ext uri="{BB962C8B-B14F-4D97-AF65-F5344CB8AC3E}">
        <p14:creationId xmlns:p14="http://schemas.microsoft.com/office/powerpoint/2010/main" val="1206458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27696EE2-3410-42F3-BAF5-E1E6A09411E1}" type="datetimeFigureOut">
              <a:rPr lang="en-GB" smtClean="0"/>
              <a:t>03/10/2024</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19A131FF-43F5-47AC-96C0-A87B3F57A50B}" type="slidenum">
              <a:rPr lang="en-GB" smtClean="0"/>
              <a:t>‹#›</a:t>
            </a:fld>
            <a:endParaRPr lang="en-GB"/>
          </a:p>
        </p:txBody>
      </p:sp>
    </p:spTree>
    <p:extLst>
      <p:ext uri="{BB962C8B-B14F-4D97-AF65-F5344CB8AC3E}">
        <p14:creationId xmlns:p14="http://schemas.microsoft.com/office/powerpoint/2010/main" val="443734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en-GB"/>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27696EE2-3410-42F3-BAF5-E1E6A09411E1}" type="datetimeFigureOut">
              <a:rPr lang="en-GB" smtClean="0"/>
              <a:t>03/10/2024</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19A131FF-43F5-47AC-96C0-A87B3F57A50B}" type="slidenum">
              <a:rPr lang="en-GB" smtClean="0"/>
              <a:t>‹#›</a:t>
            </a:fld>
            <a:endParaRPr lang="en-GB"/>
          </a:p>
        </p:txBody>
      </p:sp>
    </p:spTree>
    <p:extLst>
      <p:ext uri="{BB962C8B-B14F-4D97-AF65-F5344CB8AC3E}">
        <p14:creationId xmlns:p14="http://schemas.microsoft.com/office/powerpoint/2010/main" val="127144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27696EE2-3410-42F3-BAF5-E1E6A09411E1}" type="datetimeFigureOut">
              <a:rPr lang="en-GB" smtClean="0"/>
              <a:t>03/10/2024</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19A131FF-43F5-47AC-96C0-A87B3F57A50B}" type="slidenum">
              <a:rPr lang="en-GB" smtClean="0"/>
              <a:t>‹#›</a:t>
            </a:fld>
            <a:endParaRPr lang="en-GB"/>
          </a:p>
        </p:txBody>
      </p:sp>
    </p:spTree>
    <p:extLst>
      <p:ext uri="{BB962C8B-B14F-4D97-AF65-F5344CB8AC3E}">
        <p14:creationId xmlns:p14="http://schemas.microsoft.com/office/powerpoint/2010/main" val="3498565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en-GB"/>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fld id="{27696EE2-3410-42F3-BAF5-E1E6A09411E1}" type="datetimeFigureOut">
              <a:rPr lang="en-GB" smtClean="0"/>
              <a:t>03/10/2024</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19A131FF-43F5-47AC-96C0-A87B3F57A50B}" type="slidenum">
              <a:rPr lang="en-GB" smtClean="0"/>
              <a:t>‹#›</a:t>
            </a:fld>
            <a:endParaRPr lang="en-GB"/>
          </a:p>
        </p:txBody>
      </p:sp>
    </p:spTree>
    <p:extLst>
      <p:ext uri="{BB962C8B-B14F-4D97-AF65-F5344CB8AC3E}">
        <p14:creationId xmlns:p14="http://schemas.microsoft.com/office/powerpoint/2010/main" val="95990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datum 4"/>
          <p:cNvSpPr>
            <a:spLocks noGrp="1"/>
          </p:cNvSpPr>
          <p:nvPr>
            <p:ph type="dt" sz="half" idx="10"/>
          </p:nvPr>
        </p:nvSpPr>
        <p:spPr/>
        <p:txBody>
          <a:bodyPr/>
          <a:lstStyle/>
          <a:p>
            <a:fld id="{27696EE2-3410-42F3-BAF5-E1E6A09411E1}" type="datetimeFigureOut">
              <a:rPr lang="en-GB" smtClean="0"/>
              <a:t>03/10/2024</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19A131FF-43F5-47AC-96C0-A87B3F57A50B}" type="slidenum">
              <a:rPr lang="en-GB" smtClean="0"/>
              <a:t>‹#›</a:t>
            </a:fld>
            <a:endParaRPr lang="en-GB"/>
          </a:p>
        </p:txBody>
      </p:sp>
    </p:spTree>
    <p:extLst>
      <p:ext uri="{BB962C8B-B14F-4D97-AF65-F5344CB8AC3E}">
        <p14:creationId xmlns:p14="http://schemas.microsoft.com/office/powerpoint/2010/main" val="4097840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en-GB"/>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7" name="Zástupný symbol pro datum 6"/>
          <p:cNvSpPr>
            <a:spLocks noGrp="1"/>
          </p:cNvSpPr>
          <p:nvPr>
            <p:ph type="dt" sz="half" idx="10"/>
          </p:nvPr>
        </p:nvSpPr>
        <p:spPr/>
        <p:txBody>
          <a:bodyPr/>
          <a:lstStyle/>
          <a:p>
            <a:fld id="{27696EE2-3410-42F3-BAF5-E1E6A09411E1}" type="datetimeFigureOut">
              <a:rPr lang="en-GB" smtClean="0"/>
              <a:t>03/10/2024</a:t>
            </a:fld>
            <a:endParaRPr lang="en-GB"/>
          </a:p>
        </p:txBody>
      </p:sp>
      <p:sp>
        <p:nvSpPr>
          <p:cNvPr id="8" name="Zástupný symbol pro zápatí 7"/>
          <p:cNvSpPr>
            <a:spLocks noGrp="1"/>
          </p:cNvSpPr>
          <p:nvPr>
            <p:ph type="ftr" sz="quarter" idx="11"/>
          </p:nvPr>
        </p:nvSpPr>
        <p:spPr/>
        <p:txBody>
          <a:bodyPr/>
          <a:lstStyle/>
          <a:p>
            <a:endParaRPr lang="en-GB"/>
          </a:p>
        </p:txBody>
      </p:sp>
      <p:sp>
        <p:nvSpPr>
          <p:cNvPr id="9" name="Zástupný symbol pro číslo snímku 8"/>
          <p:cNvSpPr>
            <a:spLocks noGrp="1"/>
          </p:cNvSpPr>
          <p:nvPr>
            <p:ph type="sldNum" sz="quarter" idx="12"/>
          </p:nvPr>
        </p:nvSpPr>
        <p:spPr/>
        <p:txBody>
          <a:bodyPr/>
          <a:lstStyle/>
          <a:p>
            <a:fld id="{19A131FF-43F5-47AC-96C0-A87B3F57A50B}" type="slidenum">
              <a:rPr lang="en-GB" smtClean="0"/>
              <a:t>‹#›</a:t>
            </a:fld>
            <a:endParaRPr lang="en-GB"/>
          </a:p>
        </p:txBody>
      </p:sp>
    </p:spTree>
    <p:extLst>
      <p:ext uri="{BB962C8B-B14F-4D97-AF65-F5344CB8AC3E}">
        <p14:creationId xmlns:p14="http://schemas.microsoft.com/office/powerpoint/2010/main" val="3514967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datum 2"/>
          <p:cNvSpPr>
            <a:spLocks noGrp="1"/>
          </p:cNvSpPr>
          <p:nvPr>
            <p:ph type="dt" sz="half" idx="10"/>
          </p:nvPr>
        </p:nvSpPr>
        <p:spPr/>
        <p:txBody>
          <a:bodyPr/>
          <a:lstStyle/>
          <a:p>
            <a:fld id="{27696EE2-3410-42F3-BAF5-E1E6A09411E1}" type="datetimeFigureOut">
              <a:rPr lang="en-GB" smtClean="0"/>
              <a:t>03/10/2024</a:t>
            </a:fld>
            <a:endParaRPr lang="en-GB"/>
          </a:p>
        </p:txBody>
      </p:sp>
      <p:sp>
        <p:nvSpPr>
          <p:cNvPr id="4" name="Zástupný symbol pro zápatí 3"/>
          <p:cNvSpPr>
            <a:spLocks noGrp="1"/>
          </p:cNvSpPr>
          <p:nvPr>
            <p:ph type="ftr" sz="quarter" idx="11"/>
          </p:nvPr>
        </p:nvSpPr>
        <p:spPr/>
        <p:txBody>
          <a:bodyPr/>
          <a:lstStyle/>
          <a:p>
            <a:endParaRPr lang="en-GB"/>
          </a:p>
        </p:txBody>
      </p:sp>
      <p:sp>
        <p:nvSpPr>
          <p:cNvPr id="5" name="Zástupný symbol pro číslo snímku 4"/>
          <p:cNvSpPr>
            <a:spLocks noGrp="1"/>
          </p:cNvSpPr>
          <p:nvPr>
            <p:ph type="sldNum" sz="quarter" idx="12"/>
          </p:nvPr>
        </p:nvSpPr>
        <p:spPr/>
        <p:txBody>
          <a:bodyPr/>
          <a:lstStyle/>
          <a:p>
            <a:fld id="{19A131FF-43F5-47AC-96C0-A87B3F57A50B}" type="slidenum">
              <a:rPr lang="en-GB" smtClean="0"/>
              <a:t>‹#›</a:t>
            </a:fld>
            <a:endParaRPr lang="en-GB"/>
          </a:p>
        </p:txBody>
      </p:sp>
    </p:spTree>
    <p:extLst>
      <p:ext uri="{BB962C8B-B14F-4D97-AF65-F5344CB8AC3E}">
        <p14:creationId xmlns:p14="http://schemas.microsoft.com/office/powerpoint/2010/main" val="4170397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27696EE2-3410-42F3-BAF5-E1E6A09411E1}" type="datetimeFigureOut">
              <a:rPr lang="en-GB" smtClean="0"/>
              <a:t>03/10/2024</a:t>
            </a:fld>
            <a:endParaRPr lang="en-GB"/>
          </a:p>
        </p:txBody>
      </p:sp>
      <p:sp>
        <p:nvSpPr>
          <p:cNvPr id="3" name="Zástupný symbol pro zápatí 2"/>
          <p:cNvSpPr>
            <a:spLocks noGrp="1"/>
          </p:cNvSpPr>
          <p:nvPr>
            <p:ph type="ftr" sz="quarter" idx="11"/>
          </p:nvPr>
        </p:nvSpPr>
        <p:spPr/>
        <p:txBody>
          <a:bodyPr/>
          <a:lstStyle/>
          <a:p>
            <a:endParaRPr lang="en-GB"/>
          </a:p>
        </p:txBody>
      </p:sp>
      <p:sp>
        <p:nvSpPr>
          <p:cNvPr id="4" name="Zástupný symbol pro číslo snímku 3"/>
          <p:cNvSpPr>
            <a:spLocks noGrp="1"/>
          </p:cNvSpPr>
          <p:nvPr>
            <p:ph type="sldNum" sz="quarter" idx="12"/>
          </p:nvPr>
        </p:nvSpPr>
        <p:spPr/>
        <p:txBody>
          <a:bodyPr/>
          <a:lstStyle/>
          <a:p>
            <a:fld id="{19A131FF-43F5-47AC-96C0-A87B3F57A50B}" type="slidenum">
              <a:rPr lang="en-GB" smtClean="0"/>
              <a:t>‹#›</a:t>
            </a:fld>
            <a:endParaRPr lang="en-GB"/>
          </a:p>
        </p:txBody>
      </p:sp>
    </p:spTree>
    <p:extLst>
      <p:ext uri="{BB962C8B-B14F-4D97-AF65-F5344CB8AC3E}">
        <p14:creationId xmlns:p14="http://schemas.microsoft.com/office/powerpoint/2010/main" val="689134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en-GB"/>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27696EE2-3410-42F3-BAF5-E1E6A09411E1}" type="datetimeFigureOut">
              <a:rPr lang="en-GB" smtClean="0"/>
              <a:t>03/10/2024</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19A131FF-43F5-47AC-96C0-A87B3F57A50B}" type="slidenum">
              <a:rPr lang="en-GB" smtClean="0"/>
              <a:t>‹#›</a:t>
            </a:fld>
            <a:endParaRPr lang="en-GB"/>
          </a:p>
        </p:txBody>
      </p:sp>
    </p:spTree>
    <p:extLst>
      <p:ext uri="{BB962C8B-B14F-4D97-AF65-F5344CB8AC3E}">
        <p14:creationId xmlns:p14="http://schemas.microsoft.com/office/powerpoint/2010/main" val="3640415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en-GB"/>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27696EE2-3410-42F3-BAF5-E1E6A09411E1}" type="datetimeFigureOut">
              <a:rPr lang="en-GB" smtClean="0"/>
              <a:t>03/10/2024</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19A131FF-43F5-47AC-96C0-A87B3F57A50B}" type="slidenum">
              <a:rPr lang="en-GB" smtClean="0"/>
              <a:t>‹#›</a:t>
            </a:fld>
            <a:endParaRPr lang="en-GB"/>
          </a:p>
        </p:txBody>
      </p:sp>
    </p:spTree>
    <p:extLst>
      <p:ext uri="{BB962C8B-B14F-4D97-AF65-F5344CB8AC3E}">
        <p14:creationId xmlns:p14="http://schemas.microsoft.com/office/powerpoint/2010/main" val="3852927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en-GB"/>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696EE2-3410-42F3-BAF5-E1E6A09411E1}" type="datetimeFigureOut">
              <a:rPr lang="en-GB" smtClean="0"/>
              <a:t>03/10/2024</a:t>
            </a:fld>
            <a:endParaRPr lang="en-GB"/>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A131FF-43F5-47AC-96C0-A87B3F57A50B}" type="slidenum">
              <a:rPr lang="en-GB" smtClean="0"/>
              <a:t>‹#›</a:t>
            </a:fld>
            <a:endParaRPr lang="en-GB"/>
          </a:p>
        </p:txBody>
      </p:sp>
    </p:spTree>
    <p:extLst>
      <p:ext uri="{BB962C8B-B14F-4D97-AF65-F5344CB8AC3E}">
        <p14:creationId xmlns:p14="http://schemas.microsoft.com/office/powerpoint/2010/main" val="152528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5102577" y="2799644"/>
            <a:ext cx="1629742" cy="830997"/>
          </a:xfrm>
          <a:prstGeom prst="rect">
            <a:avLst/>
          </a:prstGeom>
          <a:noFill/>
        </p:spPr>
        <p:txBody>
          <a:bodyPr wrap="none" rtlCol="0">
            <a:spAutoFit/>
          </a:bodyPr>
          <a:lstStyle/>
          <a:p>
            <a:r>
              <a:rPr lang="cs-CZ" sz="4800" b="1" dirty="0" smtClean="0">
                <a:solidFill>
                  <a:srgbClr val="004899"/>
                </a:solidFill>
              </a:rPr>
              <a:t>Zánět</a:t>
            </a:r>
            <a:endParaRPr lang="en-GB" sz="4800" b="1" dirty="0">
              <a:solidFill>
                <a:srgbClr val="004899"/>
              </a:solidFill>
            </a:endParaRPr>
          </a:p>
        </p:txBody>
      </p:sp>
      <p:sp>
        <p:nvSpPr>
          <p:cNvPr id="2" name="TextovéPole 1"/>
          <p:cNvSpPr txBox="1"/>
          <p:nvPr/>
        </p:nvSpPr>
        <p:spPr>
          <a:xfrm>
            <a:off x="9869477" y="6130272"/>
            <a:ext cx="2284423" cy="637739"/>
          </a:xfrm>
          <a:prstGeom prst="rect">
            <a:avLst/>
          </a:prstGeom>
          <a:noFill/>
        </p:spPr>
        <p:txBody>
          <a:bodyPr wrap="square" rtlCol="0">
            <a:spAutoFit/>
          </a:bodyPr>
          <a:lstStyle/>
          <a:p>
            <a:pPr>
              <a:lnSpc>
                <a:spcPct val="114000"/>
              </a:lnSpc>
            </a:pPr>
            <a:r>
              <a:rPr lang="cs-CZ" sz="1600" dirty="0" smtClean="0"/>
              <a:t>Mgr. Jan </a:t>
            </a:r>
            <a:r>
              <a:rPr lang="cs-CZ" sz="1400" dirty="0" smtClean="0"/>
              <a:t>Kučera</a:t>
            </a:r>
            <a:r>
              <a:rPr lang="cs-CZ" sz="1600" dirty="0" smtClean="0"/>
              <a:t>, Ph.D.</a:t>
            </a:r>
          </a:p>
          <a:p>
            <a:pPr>
              <a:lnSpc>
                <a:spcPct val="114000"/>
              </a:lnSpc>
            </a:pPr>
            <a:r>
              <a:rPr lang="cs-CZ" sz="1600" dirty="0" smtClean="0"/>
              <a:t>150663</a:t>
            </a:r>
            <a:r>
              <a:rPr lang="en-US" sz="1600" dirty="0" smtClean="0"/>
              <a:t>@mail.muni.cz</a:t>
            </a:r>
            <a:endParaRPr lang="en-GB" sz="1600" dirty="0"/>
          </a:p>
        </p:txBody>
      </p:sp>
    </p:spTree>
    <p:extLst>
      <p:ext uri="{BB962C8B-B14F-4D97-AF65-F5344CB8AC3E}">
        <p14:creationId xmlns:p14="http://schemas.microsoft.com/office/powerpoint/2010/main" val="21312344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4786439" cy="830997"/>
          </a:xfrm>
          <a:prstGeom prst="rect">
            <a:avLst/>
          </a:prstGeom>
          <a:noFill/>
        </p:spPr>
        <p:txBody>
          <a:bodyPr wrap="none" rtlCol="0">
            <a:spAutoFit/>
          </a:bodyPr>
          <a:lstStyle/>
          <a:p>
            <a:r>
              <a:rPr lang="cs-CZ" sz="2800" b="1" dirty="0" smtClean="0">
                <a:solidFill>
                  <a:srgbClr val="004899"/>
                </a:solidFill>
              </a:rPr>
              <a:t>Vrozená imunita</a:t>
            </a:r>
          </a:p>
          <a:p>
            <a:r>
              <a:rPr lang="cs-CZ" sz="2000" b="1" dirty="0" smtClean="0">
                <a:solidFill>
                  <a:srgbClr val="004899"/>
                </a:solidFill>
              </a:rPr>
              <a:t>ne až tak úplně nespecifická… rozeznávání: </a:t>
            </a:r>
            <a:endParaRPr lang="en-GB" sz="2000" b="1" dirty="0">
              <a:solidFill>
                <a:srgbClr val="004899"/>
              </a:solidFill>
            </a:endParaRPr>
          </a:p>
        </p:txBody>
      </p:sp>
      <p:sp>
        <p:nvSpPr>
          <p:cNvPr id="3" name="TextovéPole 2"/>
          <p:cNvSpPr txBox="1"/>
          <p:nvPr/>
        </p:nvSpPr>
        <p:spPr>
          <a:xfrm>
            <a:off x="676666" y="1106769"/>
            <a:ext cx="11218042" cy="480131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cs-CZ" sz="2400" b="1" dirty="0" err="1"/>
              <a:t>Pathogen-associated</a:t>
            </a:r>
            <a:r>
              <a:rPr lang="cs-CZ" sz="2400" b="1" dirty="0"/>
              <a:t> </a:t>
            </a:r>
            <a:r>
              <a:rPr lang="cs-CZ" sz="2400" b="1" dirty="0" err="1"/>
              <a:t>molecular</a:t>
            </a:r>
            <a:r>
              <a:rPr lang="cs-CZ" sz="2400" b="1" dirty="0"/>
              <a:t> </a:t>
            </a:r>
            <a:r>
              <a:rPr lang="cs-CZ" sz="2400" b="1" dirty="0" err="1"/>
              <a:t>patterns</a:t>
            </a:r>
            <a:r>
              <a:rPr lang="cs-CZ" sz="2400" b="1" dirty="0"/>
              <a:t> (</a:t>
            </a:r>
            <a:r>
              <a:rPr lang="cs-CZ" sz="2400" b="1" dirty="0" err="1"/>
              <a:t>PAMPs</a:t>
            </a:r>
            <a:r>
              <a:rPr lang="cs-CZ" sz="2400" b="1" dirty="0"/>
              <a:t>) </a:t>
            </a:r>
          </a:p>
          <a:p>
            <a:pPr marL="1200150" lvl="2" indent="-285750">
              <a:lnSpc>
                <a:spcPct val="150000"/>
              </a:lnSpc>
              <a:buFont typeface="Arial" panose="020B0604020202020204" pitchFamily="34" charset="0"/>
              <a:buChar char="•"/>
            </a:pPr>
            <a:r>
              <a:rPr lang="cs-CZ" dirty="0" smtClean="0"/>
              <a:t>pocházejí z </a:t>
            </a:r>
            <a:r>
              <a:rPr lang="cs-CZ" dirty="0" smtClean="0">
                <a:solidFill>
                  <a:srgbClr val="004899"/>
                </a:solidFill>
              </a:rPr>
              <a:t>mikroorganismu, </a:t>
            </a:r>
            <a:r>
              <a:rPr lang="cs-CZ" dirty="0" smtClean="0"/>
              <a:t>evolučně konzervované molekuly typické pro patogeny</a:t>
            </a:r>
          </a:p>
          <a:p>
            <a:pPr marL="1200150" lvl="2" indent="-285750">
              <a:lnSpc>
                <a:spcPct val="150000"/>
              </a:lnSpc>
              <a:buFont typeface="Arial" panose="020B0604020202020204" pitchFamily="34" charset="0"/>
              <a:buChar char="•"/>
            </a:pPr>
            <a:r>
              <a:rPr lang="cs-CZ" dirty="0" smtClean="0"/>
              <a:t>bakteriální </a:t>
            </a:r>
            <a:r>
              <a:rPr lang="cs-CZ" dirty="0"/>
              <a:t>sacharidy (lipopolysacharidy, také LPS, manóza), nukleové kyseliny (bakteriální nebo virální DNA nebo RNA), bakteriální peptidy (</a:t>
            </a:r>
            <a:r>
              <a:rPr lang="cs-CZ" dirty="0" err="1" smtClean="0"/>
              <a:t>flagelin</a:t>
            </a:r>
            <a:r>
              <a:rPr lang="cs-CZ" dirty="0" smtClean="0"/>
              <a:t>), </a:t>
            </a:r>
            <a:r>
              <a:rPr lang="cs-CZ" dirty="0" err="1"/>
              <a:t>peptidoglykany</a:t>
            </a:r>
            <a:r>
              <a:rPr lang="cs-CZ" dirty="0"/>
              <a:t> a </a:t>
            </a:r>
            <a:r>
              <a:rPr lang="cs-CZ" dirty="0" err="1"/>
              <a:t>lipoteichoická</a:t>
            </a:r>
            <a:r>
              <a:rPr lang="cs-CZ" dirty="0"/>
              <a:t> kyselina (gram pozitivní bakterie), N-</a:t>
            </a:r>
            <a:r>
              <a:rPr lang="cs-CZ" dirty="0" err="1"/>
              <a:t>formylmethionin</a:t>
            </a:r>
            <a:r>
              <a:rPr lang="cs-CZ" dirty="0"/>
              <a:t>, lipoproteiny a </a:t>
            </a:r>
            <a:r>
              <a:rPr lang="cs-CZ" dirty="0" err="1" smtClean="0"/>
              <a:t>glukany</a:t>
            </a:r>
            <a:r>
              <a:rPr lang="cs-CZ" dirty="0" smtClean="0"/>
              <a:t>, chitin</a:t>
            </a:r>
          </a:p>
          <a:p>
            <a:pPr marL="285750" indent="-285750">
              <a:lnSpc>
                <a:spcPct val="150000"/>
              </a:lnSpc>
              <a:buFont typeface="Arial" panose="020B0604020202020204" pitchFamily="34" charset="0"/>
              <a:buChar char="•"/>
            </a:pPr>
            <a:endParaRPr lang="cs-CZ" sz="2400" b="1" dirty="0" smtClean="0"/>
          </a:p>
          <a:p>
            <a:pPr marL="285750" indent="-285750">
              <a:lnSpc>
                <a:spcPct val="150000"/>
              </a:lnSpc>
              <a:buFont typeface="Arial" panose="020B0604020202020204" pitchFamily="34" charset="0"/>
              <a:buChar char="•"/>
            </a:pPr>
            <a:r>
              <a:rPr lang="cs-CZ" sz="2400" b="1" dirty="0" err="1" smtClean="0"/>
              <a:t>Damage</a:t>
            </a:r>
            <a:r>
              <a:rPr lang="cs-CZ" sz="2400" b="1" dirty="0" smtClean="0"/>
              <a:t> (</a:t>
            </a:r>
            <a:r>
              <a:rPr lang="cs-CZ" sz="2400" b="1" dirty="0" err="1" smtClean="0"/>
              <a:t>danger</a:t>
            </a:r>
            <a:r>
              <a:rPr lang="cs-CZ" sz="2400" b="1" dirty="0" smtClean="0"/>
              <a:t>)-</a:t>
            </a:r>
            <a:r>
              <a:rPr lang="cs-CZ" sz="2400" b="1" dirty="0" err="1" smtClean="0"/>
              <a:t>associated</a:t>
            </a:r>
            <a:r>
              <a:rPr lang="cs-CZ" sz="2400" b="1" dirty="0" smtClean="0"/>
              <a:t> </a:t>
            </a:r>
            <a:r>
              <a:rPr lang="cs-CZ" sz="2400" b="1" dirty="0" err="1" smtClean="0"/>
              <a:t>molecular</a:t>
            </a:r>
            <a:r>
              <a:rPr lang="cs-CZ" sz="2400" b="1" dirty="0" smtClean="0"/>
              <a:t> </a:t>
            </a:r>
            <a:r>
              <a:rPr lang="cs-CZ" sz="2400" b="1" dirty="0" err="1" smtClean="0"/>
              <a:t>patterns</a:t>
            </a:r>
            <a:r>
              <a:rPr lang="cs-CZ" sz="2400" b="1" dirty="0" smtClean="0"/>
              <a:t> (</a:t>
            </a:r>
            <a:r>
              <a:rPr lang="cs-CZ" sz="2400" b="1" dirty="0" err="1" smtClean="0"/>
              <a:t>DAMPs</a:t>
            </a:r>
            <a:r>
              <a:rPr lang="cs-CZ" sz="2400" b="1" dirty="0" smtClean="0"/>
              <a:t>)</a:t>
            </a:r>
          </a:p>
          <a:p>
            <a:pPr marL="1200150" lvl="2" indent="-285750">
              <a:lnSpc>
                <a:spcPct val="150000"/>
              </a:lnSpc>
              <a:buFont typeface="Arial" panose="020B0604020202020204" pitchFamily="34" charset="0"/>
              <a:buChar char="•"/>
            </a:pPr>
            <a:r>
              <a:rPr lang="cs-CZ" dirty="0" smtClean="0"/>
              <a:t>pocházejí ze </a:t>
            </a:r>
            <a:r>
              <a:rPr lang="cs-CZ" dirty="0" smtClean="0">
                <a:solidFill>
                  <a:srgbClr val="004899"/>
                </a:solidFill>
              </a:rPr>
              <a:t>stresovaných</a:t>
            </a:r>
            <a:r>
              <a:rPr lang="cs-CZ" dirty="0" smtClean="0"/>
              <a:t> nebo poškozených </a:t>
            </a:r>
            <a:r>
              <a:rPr lang="cs-CZ" dirty="0" smtClean="0">
                <a:solidFill>
                  <a:srgbClr val="004899"/>
                </a:solidFill>
              </a:rPr>
              <a:t>buněk</a:t>
            </a:r>
            <a:r>
              <a:rPr lang="cs-CZ" dirty="0" smtClean="0"/>
              <a:t> </a:t>
            </a:r>
            <a:r>
              <a:rPr lang="cs-CZ" dirty="0" smtClean="0">
                <a:solidFill>
                  <a:srgbClr val="004899"/>
                </a:solidFill>
              </a:rPr>
              <a:t>hostitele</a:t>
            </a:r>
            <a:r>
              <a:rPr lang="cs-CZ" dirty="0" smtClean="0"/>
              <a:t>, záleží často na kontextu</a:t>
            </a:r>
          </a:p>
          <a:p>
            <a:pPr marL="1200150" lvl="2" indent="-285750">
              <a:lnSpc>
                <a:spcPct val="150000"/>
              </a:lnSpc>
              <a:buFont typeface="Arial" panose="020B0604020202020204" pitchFamily="34" charset="0"/>
              <a:buChar char="•"/>
            </a:pPr>
            <a:r>
              <a:rPr lang="cs-CZ" dirty="0" err="1" smtClean="0"/>
              <a:t>HSPs</a:t>
            </a:r>
            <a:r>
              <a:rPr lang="cs-CZ" dirty="0" smtClean="0"/>
              <a:t>, HMBG1</a:t>
            </a:r>
            <a:r>
              <a:rPr lang="cs-CZ" dirty="0"/>
              <a:t>, </a:t>
            </a:r>
            <a:r>
              <a:rPr lang="cs-CZ" dirty="0" err="1" smtClean="0"/>
              <a:t>hyaluronan</a:t>
            </a:r>
            <a:r>
              <a:rPr lang="cs-CZ" dirty="0" smtClean="0"/>
              <a:t>, </a:t>
            </a:r>
            <a:r>
              <a:rPr lang="en-GB" dirty="0" smtClean="0"/>
              <a:t>ATP,</a:t>
            </a:r>
            <a:r>
              <a:rPr lang="cs-CZ" dirty="0" smtClean="0"/>
              <a:t> adenosin,</a:t>
            </a:r>
            <a:r>
              <a:rPr lang="en-GB" dirty="0" smtClean="0"/>
              <a:t> </a:t>
            </a:r>
            <a:r>
              <a:rPr lang="en-GB" dirty="0" err="1"/>
              <a:t>kyselina</a:t>
            </a:r>
            <a:r>
              <a:rPr lang="en-GB" dirty="0"/>
              <a:t> </a:t>
            </a:r>
            <a:r>
              <a:rPr lang="en-GB" dirty="0" err="1"/>
              <a:t>močová</a:t>
            </a:r>
            <a:r>
              <a:rPr lang="en-GB" dirty="0"/>
              <a:t>, heparin </a:t>
            </a:r>
            <a:r>
              <a:rPr lang="en-GB" dirty="0" err="1" smtClean="0"/>
              <a:t>sulfát</a:t>
            </a:r>
            <a:r>
              <a:rPr lang="cs-CZ" dirty="0" smtClean="0"/>
              <a:t>, </a:t>
            </a:r>
            <a:r>
              <a:rPr lang="en-GB" dirty="0" smtClean="0"/>
              <a:t>DNA</a:t>
            </a:r>
            <a:r>
              <a:rPr lang="cs-CZ" dirty="0"/>
              <a:t>, RNA, TNF-</a:t>
            </a:r>
            <a:r>
              <a:rPr lang="el-GR" dirty="0"/>
              <a:t>α, </a:t>
            </a:r>
            <a:r>
              <a:rPr lang="cs-CZ" dirty="0"/>
              <a:t>IL-1</a:t>
            </a:r>
            <a:r>
              <a:rPr lang="el-GR" dirty="0"/>
              <a:t>β, </a:t>
            </a:r>
            <a:r>
              <a:rPr lang="cs-CZ" dirty="0"/>
              <a:t>IFN</a:t>
            </a:r>
            <a:r>
              <a:rPr lang="el-GR" dirty="0"/>
              <a:t>α</a:t>
            </a:r>
            <a:endParaRPr lang="cs-CZ" sz="2400" b="1" dirty="0" smtClean="0"/>
          </a:p>
          <a:p>
            <a:pPr>
              <a:lnSpc>
                <a:spcPct val="150000"/>
              </a:lnSpc>
            </a:pPr>
            <a:endParaRPr lang="en-GB" sz="2400" dirty="0"/>
          </a:p>
        </p:txBody>
      </p:sp>
      <p:sp>
        <p:nvSpPr>
          <p:cNvPr id="4" name="Obdélník 3"/>
          <p:cNvSpPr/>
          <p:nvPr/>
        </p:nvSpPr>
        <p:spPr>
          <a:xfrm>
            <a:off x="0" y="6673334"/>
            <a:ext cx="2024913" cy="184666"/>
          </a:xfrm>
          <a:prstGeom prst="rect">
            <a:avLst/>
          </a:prstGeom>
        </p:spPr>
        <p:txBody>
          <a:bodyPr wrap="none">
            <a:spAutoFit/>
          </a:bodyPr>
          <a:lstStyle/>
          <a:p>
            <a:r>
              <a:rPr lang="en-GB" sz="600" dirty="0"/>
              <a:t>https://www.ncbi.nlm.nih.gov/pmc/articles/PMC3443751/</a:t>
            </a:r>
          </a:p>
        </p:txBody>
      </p:sp>
    </p:spTree>
    <p:extLst>
      <p:ext uri="{BB962C8B-B14F-4D97-AF65-F5344CB8AC3E}">
        <p14:creationId xmlns:p14="http://schemas.microsoft.com/office/powerpoint/2010/main" val="16264260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3"/>
          <a:stretch>
            <a:fillRect/>
          </a:stretch>
        </p:blipFill>
        <p:spPr>
          <a:xfrm>
            <a:off x="180622" y="495367"/>
            <a:ext cx="2876951" cy="828791"/>
          </a:xfrm>
          <a:prstGeom prst="rect">
            <a:avLst/>
          </a:prstGeom>
        </p:spPr>
      </p:pic>
      <p:pic>
        <p:nvPicPr>
          <p:cNvPr id="2" name="Obrázek 1"/>
          <p:cNvPicPr>
            <a:picLocks noChangeAspect="1"/>
          </p:cNvPicPr>
          <p:nvPr/>
        </p:nvPicPr>
        <p:blipFill>
          <a:blip r:embed="rId4"/>
          <a:stretch>
            <a:fillRect/>
          </a:stretch>
        </p:blipFill>
        <p:spPr>
          <a:xfrm>
            <a:off x="6423378" y="322509"/>
            <a:ext cx="5432710" cy="6073692"/>
          </a:xfrm>
          <a:prstGeom prst="rect">
            <a:avLst/>
          </a:prstGeom>
        </p:spPr>
      </p:pic>
      <p:pic>
        <p:nvPicPr>
          <p:cNvPr id="4" name="Obrázek 3"/>
          <p:cNvPicPr>
            <a:picLocks noChangeAspect="1"/>
          </p:cNvPicPr>
          <p:nvPr/>
        </p:nvPicPr>
        <p:blipFill>
          <a:blip r:embed="rId5"/>
          <a:stretch>
            <a:fillRect/>
          </a:stretch>
        </p:blipFill>
        <p:spPr>
          <a:xfrm>
            <a:off x="124178" y="909763"/>
            <a:ext cx="5630231" cy="4698385"/>
          </a:xfrm>
          <a:prstGeom prst="rect">
            <a:avLst/>
          </a:prstGeom>
        </p:spPr>
      </p:pic>
    </p:spTree>
    <p:extLst>
      <p:ext uri="{BB962C8B-B14F-4D97-AF65-F5344CB8AC3E}">
        <p14:creationId xmlns:p14="http://schemas.microsoft.com/office/powerpoint/2010/main" val="3084434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856196" y="748747"/>
            <a:ext cx="10218058" cy="3416320"/>
          </a:xfrm>
          <a:prstGeom prst="rect">
            <a:avLst/>
          </a:prstGeom>
        </p:spPr>
        <p:txBody>
          <a:bodyPr wrap="square">
            <a:spAutoFit/>
          </a:bodyPr>
          <a:lstStyle/>
          <a:p>
            <a:pPr marL="285750" indent="-285750">
              <a:lnSpc>
                <a:spcPct val="150000"/>
              </a:lnSpc>
              <a:buFont typeface="Arial" panose="020B0604020202020204" pitchFamily="34" charset="0"/>
              <a:buChar char="•"/>
            </a:pPr>
            <a:r>
              <a:rPr lang="cs-CZ" sz="2400" b="1" dirty="0"/>
              <a:t>P</a:t>
            </a:r>
            <a:r>
              <a:rPr lang="en-GB" sz="2400" b="1" dirty="0" err="1"/>
              <a:t>attern</a:t>
            </a:r>
            <a:r>
              <a:rPr lang="en-GB" sz="2400" b="1" dirty="0"/>
              <a:t> recognition receptor</a:t>
            </a:r>
            <a:r>
              <a:rPr lang="cs-CZ" sz="2400" b="1" dirty="0"/>
              <a:t>y</a:t>
            </a:r>
            <a:r>
              <a:rPr lang="en-GB" sz="2400" b="1" dirty="0"/>
              <a:t> (PRRs)</a:t>
            </a:r>
            <a:endParaRPr lang="cs-CZ" sz="3200" b="1" dirty="0"/>
          </a:p>
          <a:p>
            <a:pPr marL="742950" lvl="1" indent="-285750">
              <a:lnSpc>
                <a:spcPct val="150000"/>
              </a:lnSpc>
              <a:buFont typeface="Arial" panose="020B0604020202020204" pitchFamily="34" charset="0"/>
              <a:buChar char="•"/>
            </a:pPr>
            <a:r>
              <a:rPr lang="cs-CZ" sz="2000" dirty="0" smtClean="0"/>
              <a:t>především na </a:t>
            </a:r>
            <a:r>
              <a:rPr lang="cs-CZ" sz="2000" dirty="0" smtClean="0">
                <a:solidFill>
                  <a:srgbClr val="004899"/>
                </a:solidFill>
              </a:rPr>
              <a:t>buňkách prezentujících antigen </a:t>
            </a:r>
            <a:r>
              <a:rPr lang="cs-CZ" sz="2000" dirty="0" smtClean="0"/>
              <a:t>(ale i mimo buňky imunitního systému)</a:t>
            </a:r>
          </a:p>
          <a:p>
            <a:pPr marL="742950" lvl="1" indent="-285750">
              <a:lnSpc>
                <a:spcPct val="150000"/>
              </a:lnSpc>
              <a:buFont typeface="Arial" panose="020B0604020202020204" pitchFamily="34" charset="0"/>
              <a:buChar char="•"/>
            </a:pPr>
            <a:r>
              <a:rPr lang="cs-CZ" sz="2000" dirty="0" smtClean="0"/>
              <a:t>membránové </a:t>
            </a:r>
            <a:r>
              <a:rPr lang="cs-CZ" sz="2000" dirty="0" err="1"/>
              <a:t>Toll-like</a:t>
            </a:r>
            <a:r>
              <a:rPr lang="cs-CZ" sz="2000" dirty="0"/>
              <a:t> receptory (</a:t>
            </a:r>
            <a:r>
              <a:rPr lang="cs-CZ" sz="2000" dirty="0" err="1"/>
              <a:t>TLRs</a:t>
            </a:r>
            <a:r>
              <a:rPr lang="cs-CZ" sz="2000" dirty="0"/>
              <a:t>)</a:t>
            </a:r>
          </a:p>
          <a:p>
            <a:pPr marL="742950" lvl="1" indent="-285750">
              <a:lnSpc>
                <a:spcPct val="150000"/>
              </a:lnSpc>
              <a:buFont typeface="Arial" panose="020B0604020202020204" pitchFamily="34" charset="0"/>
              <a:buChar char="•"/>
            </a:pPr>
            <a:r>
              <a:rPr lang="cs-CZ" sz="2000" dirty="0" smtClean="0"/>
              <a:t>membránové C-type </a:t>
            </a:r>
            <a:r>
              <a:rPr lang="cs-CZ" sz="2000" dirty="0" err="1"/>
              <a:t>lectin</a:t>
            </a:r>
            <a:r>
              <a:rPr lang="cs-CZ" sz="2000" dirty="0"/>
              <a:t> </a:t>
            </a:r>
            <a:r>
              <a:rPr lang="cs-CZ" sz="2000" dirty="0" smtClean="0"/>
              <a:t>receptory</a:t>
            </a:r>
          </a:p>
          <a:p>
            <a:pPr marL="742950" lvl="1" indent="-285750">
              <a:lnSpc>
                <a:spcPct val="150000"/>
              </a:lnSpc>
              <a:buFont typeface="Arial" panose="020B0604020202020204" pitchFamily="34" charset="0"/>
              <a:buChar char="•"/>
            </a:pPr>
            <a:r>
              <a:rPr lang="cs-CZ" sz="2000" dirty="0" smtClean="0"/>
              <a:t>cytoplazmatické </a:t>
            </a:r>
            <a:r>
              <a:rPr lang="cs-CZ" sz="2000" dirty="0" err="1"/>
              <a:t>retinoid</a:t>
            </a:r>
            <a:r>
              <a:rPr lang="cs-CZ" sz="2000" dirty="0"/>
              <a:t> acid-</a:t>
            </a:r>
            <a:r>
              <a:rPr lang="cs-CZ" sz="2000" dirty="0" err="1"/>
              <a:t>inducible</a:t>
            </a:r>
            <a:r>
              <a:rPr lang="cs-CZ" sz="2000" dirty="0"/>
              <a:t> gene I (RIG-I)-</a:t>
            </a:r>
            <a:r>
              <a:rPr lang="cs-CZ" sz="2000" dirty="0" err="1"/>
              <a:t>like</a:t>
            </a:r>
            <a:r>
              <a:rPr lang="cs-CZ" sz="2000" dirty="0"/>
              <a:t> receptory (</a:t>
            </a:r>
            <a:r>
              <a:rPr lang="cs-CZ" sz="2000" dirty="0" err="1"/>
              <a:t>RLRs</a:t>
            </a:r>
            <a:r>
              <a:rPr lang="cs-CZ" sz="2000" dirty="0"/>
              <a:t>)</a:t>
            </a:r>
          </a:p>
          <a:p>
            <a:pPr marL="742950" lvl="1" indent="-285750">
              <a:lnSpc>
                <a:spcPct val="150000"/>
              </a:lnSpc>
              <a:buFont typeface="Arial" panose="020B0604020202020204" pitchFamily="34" charset="0"/>
              <a:buChar char="•"/>
            </a:pPr>
            <a:r>
              <a:rPr lang="en-GB" sz="2000" dirty="0" err="1"/>
              <a:t>cytoplazmatické</a:t>
            </a:r>
            <a:r>
              <a:rPr lang="cs-CZ" sz="2000" dirty="0"/>
              <a:t> </a:t>
            </a:r>
            <a:r>
              <a:rPr lang="en-GB" sz="2000" dirty="0"/>
              <a:t>nucleotide-binding </a:t>
            </a:r>
            <a:r>
              <a:rPr lang="en-GB" sz="2000" dirty="0" err="1"/>
              <a:t>oligomerization</a:t>
            </a:r>
            <a:r>
              <a:rPr lang="en-GB" sz="2000" dirty="0"/>
              <a:t> domain (NOD)-like receptor</a:t>
            </a:r>
            <a:r>
              <a:rPr lang="cs-CZ" sz="2000" dirty="0"/>
              <a:t>y</a:t>
            </a:r>
            <a:r>
              <a:rPr lang="en-GB" sz="2000" dirty="0"/>
              <a:t> (NLRs</a:t>
            </a:r>
            <a:r>
              <a:rPr lang="en-GB" sz="2000" dirty="0" smtClean="0"/>
              <a:t>)</a:t>
            </a:r>
            <a:endParaRPr lang="cs-CZ" sz="2000" dirty="0" smtClean="0"/>
          </a:p>
          <a:p>
            <a:pPr marL="742950" lvl="1" indent="-285750">
              <a:lnSpc>
                <a:spcPct val="150000"/>
              </a:lnSpc>
              <a:buFont typeface="Arial" panose="020B0604020202020204" pitchFamily="34" charset="0"/>
              <a:buChar char="•"/>
            </a:pPr>
            <a:endParaRPr lang="cs-CZ" sz="2000" dirty="0" smtClean="0"/>
          </a:p>
        </p:txBody>
      </p:sp>
      <p:sp>
        <p:nvSpPr>
          <p:cNvPr id="5" name="Obdélník 4"/>
          <p:cNvSpPr/>
          <p:nvPr/>
        </p:nvSpPr>
        <p:spPr>
          <a:xfrm>
            <a:off x="856196" y="4405983"/>
            <a:ext cx="10218058" cy="1661993"/>
          </a:xfrm>
          <a:prstGeom prst="rect">
            <a:avLst/>
          </a:prstGeom>
        </p:spPr>
        <p:txBody>
          <a:bodyPr wrap="square">
            <a:spAutoFit/>
          </a:bodyPr>
          <a:lstStyle/>
          <a:p>
            <a:pPr marL="285750" lvl="0" indent="-285750">
              <a:lnSpc>
                <a:spcPct val="150000"/>
              </a:lnSpc>
              <a:buFont typeface="Arial" panose="020B0604020202020204" pitchFamily="34" charset="0"/>
              <a:buChar char="•"/>
            </a:pPr>
            <a:r>
              <a:rPr lang="cs-CZ" sz="2400" dirty="0" smtClean="0">
                <a:solidFill>
                  <a:prstClr val="black"/>
                </a:solidFill>
              </a:rPr>
              <a:t>Po rozpoznání a navázání na receptor dochází k </a:t>
            </a:r>
            <a:r>
              <a:rPr lang="cs-CZ" sz="2400" b="1" dirty="0" smtClean="0">
                <a:solidFill>
                  <a:prstClr val="black"/>
                </a:solidFill>
              </a:rPr>
              <a:t>aktivaci buněk </a:t>
            </a:r>
            <a:r>
              <a:rPr lang="cs-CZ" sz="2400" dirty="0" smtClean="0">
                <a:solidFill>
                  <a:prstClr val="black"/>
                </a:solidFill>
              </a:rPr>
              <a:t>a  </a:t>
            </a:r>
            <a:r>
              <a:rPr lang="cs-CZ" sz="2400" b="1" dirty="0" smtClean="0">
                <a:solidFill>
                  <a:prstClr val="black"/>
                </a:solidFill>
              </a:rPr>
              <a:t>expresi molekul modulujících zánět </a:t>
            </a:r>
            <a:r>
              <a:rPr lang="cs-CZ" sz="2400" dirty="0" smtClean="0">
                <a:solidFill>
                  <a:prstClr val="black"/>
                </a:solidFill>
              </a:rPr>
              <a:t>(</a:t>
            </a:r>
            <a:r>
              <a:rPr lang="cs-CZ" sz="2400" dirty="0" err="1" smtClean="0">
                <a:solidFill>
                  <a:prstClr val="black"/>
                </a:solidFill>
              </a:rPr>
              <a:t>cytokiny</a:t>
            </a:r>
            <a:r>
              <a:rPr lang="cs-CZ" sz="2400" dirty="0" smtClean="0">
                <a:solidFill>
                  <a:prstClr val="black"/>
                </a:solidFill>
              </a:rPr>
              <a:t>, </a:t>
            </a:r>
            <a:r>
              <a:rPr lang="cs-CZ" sz="2400" dirty="0" err="1" smtClean="0">
                <a:solidFill>
                  <a:prstClr val="black"/>
                </a:solidFill>
              </a:rPr>
              <a:t>chemokiny</a:t>
            </a:r>
            <a:r>
              <a:rPr lang="cs-CZ" sz="2400" dirty="0" smtClean="0">
                <a:solidFill>
                  <a:prstClr val="black"/>
                </a:solidFill>
              </a:rPr>
              <a:t>, adhezivní molekuly)</a:t>
            </a:r>
          </a:p>
          <a:p>
            <a:pPr marL="742950" lvl="1" indent="-285750">
              <a:lnSpc>
                <a:spcPct val="150000"/>
              </a:lnSpc>
              <a:buFont typeface="Arial" panose="020B0604020202020204" pitchFamily="34" charset="0"/>
              <a:buChar char="•"/>
            </a:pPr>
            <a:r>
              <a:rPr lang="cs-CZ" sz="2000" dirty="0" smtClean="0">
                <a:solidFill>
                  <a:prstClr val="black"/>
                </a:solidFill>
              </a:rPr>
              <a:t>rychlá, relativně nespecifická reakce (minuty), bez imunologické paměti</a:t>
            </a:r>
            <a:endParaRPr lang="cs-CZ" sz="2400" dirty="0" smtClean="0">
              <a:solidFill>
                <a:prstClr val="black"/>
              </a:solidFill>
            </a:endParaRPr>
          </a:p>
        </p:txBody>
      </p:sp>
      <p:sp>
        <p:nvSpPr>
          <p:cNvPr id="4" name="Obdélník 3"/>
          <p:cNvSpPr/>
          <p:nvPr/>
        </p:nvSpPr>
        <p:spPr>
          <a:xfrm>
            <a:off x="0" y="0"/>
            <a:ext cx="5210594" cy="507831"/>
          </a:xfrm>
          <a:prstGeom prst="rect">
            <a:avLst/>
          </a:prstGeom>
        </p:spPr>
        <p:txBody>
          <a:bodyPr wrap="none">
            <a:spAutoFit/>
          </a:bodyPr>
          <a:lstStyle/>
          <a:p>
            <a:pPr>
              <a:lnSpc>
                <a:spcPct val="150000"/>
              </a:lnSpc>
            </a:pPr>
            <a:r>
              <a:rPr lang="cs-CZ" b="1" dirty="0" err="1" smtClean="0">
                <a:solidFill>
                  <a:srgbClr val="004899"/>
                </a:solidFill>
              </a:rPr>
              <a:t>PAMPs</a:t>
            </a:r>
            <a:r>
              <a:rPr lang="cs-CZ" b="1" dirty="0" smtClean="0">
                <a:solidFill>
                  <a:srgbClr val="004899"/>
                </a:solidFill>
              </a:rPr>
              <a:t> a </a:t>
            </a:r>
            <a:r>
              <a:rPr lang="cs-CZ" b="1" dirty="0" err="1" smtClean="0">
                <a:solidFill>
                  <a:srgbClr val="004899"/>
                </a:solidFill>
              </a:rPr>
              <a:t>DAMPs</a:t>
            </a:r>
            <a:r>
              <a:rPr lang="cs-CZ" b="1" dirty="0" smtClean="0">
                <a:solidFill>
                  <a:srgbClr val="004899"/>
                </a:solidFill>
              </a:rPr>
              <a:t> jsou rozpoznávány prostřednictvím:</a:t>
            </a:r>
            <a:endParaRPr lang="cs-CZ" sz="2400" b="1" dirty="0">
              <a:solidFill>
                <a:srgbClr val="004899"/>
              </a:solidFill>
            </a:endParaRPr>
          </a:p>
        </p:txBody>
      </p:sp>
    </p:spTree>
    <p:extLst>
      <p:ext uri="{BB962C8B-B14F-4D97-AF65-F5344CB8AC3E}">
        <p14:creationId xmlns:p14="http://schemas.microsoft.com/office/powerpoint/2010/main" val="3989319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stretch>
            <a:fillRect/>
          </a:stretch>
        </p:blipFill>
        <p:spPr>
          <a:xfrm>
            <a:off x="1659619" y="1335839"/>
            <a:ext cx="8853566" cy="3661698"/>
          </a:xfrm>
          <a:prstGeom prst="rect">
            <a:avLst/>
          </a:prstGeom>
        </p:spPr>
      </p:pic>
      <p:sp>
        <p:nvSpPr>
          <p:cNvPr id="3" name="Obdélník 2"/>
          <p:cNvSpPr/>
          <p:nvPr/>
        </p:nvSpPr>
        <p:spPr>
          <a:xfrm>
            <a:off x="0" y="6673334"/>
            <a:ext cx="2024913" cy="184666"/>
          </a:xfrm>
          <a:prstGeom prst="rect">
            <a:avLst/>
          </a:prstGeom>
        </p:spPr>
        <p:txBody>
          <a:bodyPr wrap="none">
            <a:spAutoFit/>
          </a:bodyPr>
          <a:lstStyle/>
          <a:p>
            <a:r>
              <a:rPr lang="en-GB" sz="600" dirty="0"/>
              <a:t>https://www.ncbi.nlm.nih.gov/pmc/articles/PMC2668232/</a:t>
            </a:r>
          </a:p>
        </p:txBody>
      </p:sp>
    </p:spTree>
    <p:extLst>
      <p:ext uri="{BB962C8B-B14F-4D97-AF65-F5344CB8AC3E}">
        <p14:creationId xmlns:p14="http://schemas.microsoft.com/office/powerpoint/2010/main" val="5525912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7783" y="595086"/>
            <a:ext cx="7290719" cy="5556251"/>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0" y="6673334"/>
            <a:ext cx="2175596" cy="184666"/>
          </a:xfrm>
          <a:prstGeom prst="rect">
            <a:avLst/>
          </a:prstGeom>
        </p:spPr>
        <p:txBody>
          <a:bodyPr wrap="none">
            <a:spAutoFit/>
          </a:bodyPr>
          <a:lstStyle/>
          <a:p>
            <a:r>
              <a:rPr lang="en-GB" sz="600" dirty="0"/>
              <a:t>https://www.nature.com/articles/s41577-019-0215-7/figures/1</a:t>
            </a:r>
          </a:p>
        </p:txBody>
      </p:sp>
    </p:spTree>
    <p:extLst>
      <p:ext uri="{BB962C8B-B14F-4D97-AF65-F5344CB8AC3E}">
        <p14:creationId xmlns:p14="http://schemas.microsoft.com/office/powerpoint/2010/main" val="22972774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3757824" cy="523220"/>
          </a:xfrm>
          <a:prstGeom prst="rect">
            <a:avLst/>
          </a:prstGeom>
          <a:noFill/>
        </p:spPr>
        <p:txBody>
          <a:bodyPr wrap="none" rtlCol="0">
            <a:spAutoFit/>
          </a:bodyPr>
          <a:lstStyle/>
          <a:p>
            <a:r>
              <a:rPr lang="cs-CZ" sz="2800" b="1" dirty="0" smtClean="0">
                <a:solidFill>
                  <a:srgbClr val="004899"/>
                </a:solidFill>
              </a:rPr>
              <a:t>Komplementový systém</a:t>
            </a:r>
            <a:endParaRPr lang="en-GB" sz="2400" b="1" dirty="0">
              <a:solidFill>
                <a:srgbClr val="004899"/>
              </a:solidFill>
            </a:endParaRPr>
          </a:p>
        </p:txBody>
      </p:sp>
      <p:pic>
        <p:nvPicPr>
          <p:cNvPr id="3" name="Obrázek 2"/>
          <p:cNvPicPr>
            <a:picLocks noChangeAspect="1"/>
          </p:cNvPicPr>
          <p:nvPr/>
        </p:nvPicPr>
        <p:blipFill>
          <a:blip r:embed="rId3"/>
          <a:stretch>
            <a:fillRect/>
          </a:stretch>
        </p:blipFill>
        <p:spPr>
          <a:xfrm>
            <a:off x="3409950" y="523220"/>
            <a:ext cx="5372100" cy="5625594"/>
          </a:xfrm>
          <a:prstGeom prst="rect">
            <a:avLst/>
          </a:prstGeom>
        </p:spPr>
      </p:pic>
      <p:sp>
        <p:nvSpPr>
          <p:cNvPr id="4" name="Obdélník 3"/>
          <p:cNvSpPr/>
          <p:nvPr/>
        </p:nvSpPr>
        <p:spPr>
          <a:xfrm>
            <a:off x="0" y="6611779"/>
            <a:ext cx="6096000" cy="246221"/>
          </a:xfrm>
          <a:prstGeom prst="rect">
            <a:avLst/>
          </a:prstGeom>
        </p:spPr>
        <p:txBody>
          <a:bodyPr>
            <a:spAutoFit/>
          </a:bodyPr>
          <a:lstStyle/>
          <a:p>
            <a:r>
              <a:rPr lang="en-GB" sz="1000" dirty="0"/>
              <a:t>https://upload.wikimedia.org/wikipedia/commons/0/0b/2212_Complement_Cascade_and_Function.jpg</a:t>
            </a:r>
          </a:p>
        </p:txBody>
      </p:sp>
    </p:spTree>
    <p:extLst>
      <p:ext uri="{BB962C8B-B14F-4D97-AF65-F5344CB8AC3E}">
        <p14:creationId xmlns:p14="http://schemas.microsoft.com/office/powerpoint/2010/main" val="22576548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0" y="0"/>
            <a:ext cx="1490921" cy="584775"/>
          </a:xfrm>
          <a:prstGeom prst="rect">
            <a:avLst/>
          </a:prstGeom>
          <a:noFill/>
        </p:spPr>
        <p:txBody>
          <a:bodyPr wrap="none" rtlCol="0">
            <a:spAutoFit/>
          </a:bodyPr>
          <a:lstStyle/>
          <a:p>
            <a:r>
              <a:rPr lang="cs-CZ" sz="3200" b="1" dirty="0" smtClean="0">
                <a:solidFill>
                  <a:srgbClr val="004899"/>
                </a:solidFill>
              </a:rPr>
              <a:t>Endotel</a:t>
            </a:r>
            <a:endParaRPr lang="en-GB" sz="3200" b="1" dirty="0">
              <a:solidFill>
                <a:srgbClr val="004899"/>
              </a:solidFill>
            </a:endParaRPr>
          </a:p>
        </p:txBody>
      </p:sp>
      <p:sp>
        <p:nvSpPr>
          <p:cNvPr id="2" name="Obdélník 1"/>
          <p:cNvSpPr/>
          <p:nvPr/>
        </p:nvSpPr>
        <p:spPr>
          <a:xfrm>
            <a:off x="0" y="6673334"/>
            <a:ext cx="1497526" cy="184666"/>
          </a:xfrm>
          <a:prstGeom prst="rect">
            <a:avLst/>
          </a:prstGeom>
        </p:spPr>
        <p:txBody>
          <a:bodyPr wrap="none">
            <a:spAutoFit/>
          </a:bodyPr>
          <a:lstStyle/>
          <a:p>
            <a:r>
              <a:rPr lang="en-GB" sz="600" dirty="0"/>
              <a:t>https://www.nature.com/articles/nri3399</a:t>
            </a:r>
          </a:p>
        </p:txBody>
      </p:sp>
      <p:sp>
        <p:nvSpPr>
          <p:cNvPr id="3" name="Obdélník 2"/>
          <p:cNvSpPr/>
          <p:nvPr/>
        </p:nvSpPr>
        <p:spPr>
          <a:xfrm>
            <a:off x="0" y="1348560"/>
            <a:ext cx="4162425" cy="2793714"/>
          </a:xfrm>
          <a:prstGeom prst="rect">
            <a:avLst/>
          </a:prstGeom>
        </p:spPr>
        <p:txBody>
          <a:bodyPr wrap="square">
            <a:spAutoFit/>
          </a:bodyPr>
          <a:lstStyle/>
          <a:p>
            <a:pPr>
              <a:lnSpc>
                <a:spcPct val="114000"/>
              </a:lnSpc>
            </a:pPr>
            <a:r>
              <a:rPr lang="cs-CZ" sz="1400" b="1" dirty="0" smtClean="0"/>
              <a:t>P-</a:t>
            </a:r>
            <a:r>
              <a:rPr lang="cs-CZ" sz="1400" b="1" dirty="0" err="1" smtClean="0"/>
              <a:t>Selectin</a:t>
            </a:r>
            <a:r>
              <a:rPr lang="cs-CZ" sz="1400" b="1" dirty="0" smtClean="0"/>
              <a:t>, E-</a:t>
            </a:r>
            <a:r>
              <a:rPr lang="cs-CZ" sz="1400" b="1" dirty="0" err="1" smtClean="0"/>
              <a:t>selectin</a:t>
            </a:r>
            <a:endParaRPr lang="cs-CZ" sz="1400" b="1" dirty="0" smtClean="0"/>
          </a:p>
          <a:p>
            <a:pPr>
              <a:lnSpc>
                <a:spcPct val="114000"/>
              </a:lnSpc>
            </a:pPr>
            <a:r>
              <a:rPr lang="en-GB" sz="1400" b="1" dirty="0" smtClean="0"/>
              <a:t>ICAM</a:t>
            </a:r>
            <a:r>
              <a:rPr lang="en-GB" sz="1400" b="1" dirty="0"/>
              <a:t>, intercellular adhesion </a:t>
            </a:r>
            <a:r>
              <a:rPr lang="en-GB" sz="1400" b="1" dirty="0" smtClean="0"/>
              <a:t>molecule</a:t>
            </a:r>
            <a:endParaRPr lang="cs-CZ" sz="1400" b="1" dirty="0" smtClean="0"/>
          </a:p>
          <a:p>
            <a:pPr>
              <a:lnSpc>
                <a:spcPct val="114000"/>
              </a:lnSpc>
            </a:pPr>
            <a:r>
              <a:rPr lang="en-GB" sz="1400" dirty="0"/>
              <a:t>JAM, junctional adhesion molecule</a:t>
            </a:r>
            <a:endParaRPr lang="cs-CZ" sz="1400" dirty="0"/>
          </a:p>
          <a:p>
            <a:pPr>
              <a:lnSpc>
                <a:spcPct val="114000"/>
              </a:lnSpc>
            </a:pPr>
            <a:r>
              <a:rPr lang="en-GB" sz="1400" dirty="0" smtClean="0"/>
              <a:t>PECAM1</a:t>
            </a:r>
            <a:r>
              <a:rPr lang="en-GB" sz="1400" dirty="0"/>
              <a:t>, platelet/endothelial cell adhesion molecule 1</a:t>
            </a:r>
            <a:endParaRPr lang="cs-CZ" sz="1400" dirty="0"/>
          </a:p>
          <a:p>
            <a:pPr>
              <a:lnSpc>
                <a:spcPct val="114000"/>
              </a:lnSpc>
            </a:pPr>
            <a:r>
              <a:rPr lang="en-GB" sz="1400" dirty="0"/>
              <a:t>VE-cadherin, vascular endothelial cadherin</a:t>
            </a:r>
            <a:endParaRPr lang="cs-CZ" sz="1400" dirty="0"/>
          </a:p>
          <a:p>
            <a:pPr>
              <a:lnSpc>
                <a:spcPct val="114000"/>
              </a:lnSpc>
            </a:pPr>
            <a:r>
              <a:rPr lang="en-GB" sz="1400" dirty="0"/>
              <a:t>VCAM1, vascular cell adhesion protein 1</a:t>
            </a:r>
            <a:endParaRPr lang="cs-CZ" sz="1400" dirty="0"/>
          </a:p>
          <a:p>
            <a:pPr>
              <a:lnSpc>
                <a:spcPct val="114000"/>
              </a:lnSpc>
            </a:pPr>
            <a:endParaRPr lang="cs-CZ" sz="1400" dirty="0" smtClean="0"/>
          </a:p>
          <a:p>
            <a:pPr>
              <a:lnSpc>
                <a:spcPct val="114000"/>
              </a:lnSpc>
            </a:pPr>
            <a:endParaRPr lang="cs-CZ" sz="1400" dirty="0"/>
          </a:p>
          <a:p>
            <a:pPr>
              <a:lnSpc>
                <a:spcPct val="114000"/>
              </a:lnSpc>
            </a:pPr>
            <a:r>
              <a:rPr lang="en-GB" sz="1400" dirty="0" smtClean="0"/>
              <a:t>PSGL1</a:t>
            </a:r>
            <a:r>
              <a:rPr lang="en-GB" sz="1400" dirty="0"/>
              <a:t>, P-selectin glycoprotein ligand 1</a:t>
            </a:r>
            <a:endParaRPr lang="cs-CZ" sz="1400" dirty="0"/>
          </a:p>
          <a:p>
            <a:pPr>
              <a:lnSpc>
                <a:spcPct val="114000"/>
              </a:lnSpc>
            </a:pPr>
            <a:r>
              <a:rPr lang="en-GB" sz="1400" dirty="0" smtClean="0"/>
              <a:t>LFA1</a:t>
            </a:r>
            <a:r>
              <a:rPr lang="en-GB" sz="1400" dirty="0"/>
              <a:t>, </a:t>
            </a:r>
            <a:r>
              <a:rPr lang="en-GB" sz="1400" dirty="0" smtClean="0"/>
              <a:t>lymphocyte </a:t>
            </a:r>
            <a:r>
              <a:rPr lang="en-GB" sz="1400" dirty="0"/>
              <a:t>function-associated antigen </a:t>
            </a:r>
            <a:r>
              <a:rPr lang="en-GB" sz="1400" dirty="0" smtClean="0"/>
              <a:t>1</a:t>
            </a:r>
            <a:endParaRPr lang="cs-CZ" sz="1400" dirty="0" smtClean="0"/>
          </a:p>
          <a:p>
            <a:pPr>
              <a:lnSpc>
                <a:spcPct val="114000"/>
              </a:lnSpc>
            </a:pPr>
            <a:r>
              <a:rPr lang="en-GB" sz="1400" dirty="0" smtClean="0"/>
              <a:t>VLA4</a:t>
            </a:r>
            <a:r>
              <a:rPr lang="en-GB" sz="1400" dirty="0"/>
              <a:t>, very late antigen </a:t>
            </a:r>
            <a:r>
              <a:rPr lang="en-GB" sz="1400" dirty="0" smtClean="0"/>
              <a:t>4</a:t>
            </a:r>
            <a:endParaRPr lang="en-GB" sz="1400" dirty="0"/>
          </a:p>
        </p:txBody>
      </p:sp>
      <p:sp>
        <p:nvSpPr>
          <p:cNvPr id="5" name="TextovéPole 4"/>
          <p:cNvSpPr txBox="1"/>
          <p:nvPr/>
        </p:nvSpPr>
        <p:spPr>
          <a:xfrm>
            <a:off x="-3303" y="979228"/>
            <a:ext cx="1915653" cy="369332"/>
          </a:xfrm>
          <a:prstGeom prst="rect">
            <a:avLst/>
          </a:prstGeom>
          <a:noFill/>
        </p:spPr>
        <p:txBody>
          <a:bodyPr wrap="none" rtlCol="0">
            <a:spAutoFit/>
          </a:bodyPr>
          <a:lstStyle/>
          <a:p>
            <a:r>
              <a:rPr lang="cs-CZ" b="1" dirty="0" smtClean="0">
                <a:solidFill>
                  <a:srgbClr val="004899"/>
                </a:solidFill>
              </a:rPr>
              <a:t>Exprese receptorů</a:t>
            </a:r>
            <a:endParaRPr lang="en-GB" b="1" dirty="0">
              <a:solidFill>
                <a:srgbClr val="004899"/>
              </a:solidFill>
            </a:endParaRPr>
          </a:p>
        </p:txBody>
      </p:sp>
      <p:sp>
        <p:nvSpPr>
          <p:cNvPr id="9" name="TextovéPole 8"/>
          <p:cNvSpPr txBox="1"/>
          <p:nvPr/>
        </p:nvSpPr>
        <p:spPr>
          <a:xfrm>
            <a:off x="-3303" y="2883752"/>
            <a:ext cx="871585" cy="369332"/>
          </a:xfrm>
          <a:prstGeom prst="rect">
            <a:avLst/>
          </a:prstGeom>
          <a:noFill/>
        </p:spPr>
        <p:txBody>
          <a:bodyPr wrap="none" rtlCol="0">
            <a:spAutoFit/>
          </a:bodyPr>
          <a:lstStyle/>
          <a:p>
            <a:r>
              <a:rPr lang="cs-CZ" b="1" dirty="0" smtClean="0">
                <a:solidFill>
                  <a:srgbClr val="004899"/>
                </a:solidFill>
              </a:rPr>
              <a:t>ligandy</a:t>
            </a:r>
            <a:endParaRPr lang="en-GB" b="1" dirty="0">
              <a:solidFill>
                <a:srgbClr val="004899"/>
              </a:solidFill>
            </a:endParaRPr>
          </a:p>
        </p:txBody>
      </p:sp>
      <p:sp>
        <p:nvSpPr>
          <p:cNvPr id="8" name="TextovéPole 7"/>
          <p:cNvSpPr txBox="1"/>
          <p:nvPr/>
        </p:nvSpPr>
        <p:spPr>
          <a:xfrm>
            <a:off x="0" y="505003"/>
            <a:ext cx="4064000" cy="338554"/>
          </a:xfrm>
          <a:prstGeom prst="rect">
            <a:avLst/>
          </a:prstGeom>
          <a:noFill/>
        </p:spPr>
        <p:txBody>
          <a:bodyPr wrap="square" rtlCol="0">
            <a:spAutoFit/>
          </a:bodyPr>
          <a:lstStyle/>
          <a:p>
            <a:r>
              <a:rPr lang="cs-CZ" sz="1600" dirty="0" smtClean="0">
                <a:solidFill>
                  <a:srgbClr val="004899"/>
                </a:solidFill>
              </a:rPr>
              <a:t>Udržování cévního tonu, </a:t>
            </a:r>
            <a:r>
              <a:rPr lang="cs-CZ" sz="1600" dirty="0" err="1">
                <a:solidFill>
                  <a:srgbClr val="004899"/>
                </a:solidFill>
              </a:rPr>
              <a:t>v</a:t>
            </a:r>
            <a:r>
              <a:rPr lang="cs-CZ" sz="1600" dirty="0" err="1" smtClean="0">
                <a:solidFill>
                  <a:srgbClr val="004899"/>
                </a:solidFill>
              </a:rPr>
              <a:t>azoaktivita</a:t>
            </a:r>
            <a:r>
              <a:rPr lang="cs-CZ" sz="1600" dirty="0" smtClean="0">
                <a:solidFill>
                  <a:srgbClr val="004899"/>
                </a:solidFill>
              </a:rPr>
              <a:t>, adheze</a:t>
            </a:r>
            <a:endParaRPr lang="en-GB" sz="1600" dirty="0">
              <a:solidFill>
                <a:srgbClr val="004899"/>
              </a:solidFill>
            </a:endParaRPr>
          </a:p>
        </p:txBody>
      </p:sp>
      <p:pic>
        <p:nvPicPr>
          <p:cNvPr id="10" name="Obrázek 9"/>
          <p:cNvPicPr>
            <a:picLocks noChangeAspect="1"/>
          </p:cNvPicPr>
          <p:nvPr/>
        </p:nvPicPr>
        <p:blipFill>
          <a:blip r:embed="rId3"/>
          <a:stretch>
            <a:fillRect/>
          </a:stretch>
        </p:blipFill>
        <p:spPr>
          <a:xfrm>
            <a:off x="4483703" y="149681"/>
            <a:ext cx="7523438" cy="5837474"/>
          </a:xfrm>
          <a:prstGeom prst="rect">
            <a:avLst/>
          </a:prstGeom>
        </p:spPr>
      </p:pic>
    </p:spTree>
    <p:extLst>
      <p:ext uri="{BB962C8B-B14F-4D97-AF65-F5344CB8AC3E}">
        <p14:creationId xmlns:p14="http://schemas.microsoft.com/office/powerpoint/2010/main" val="16361159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0" y="6673334"/>
            <a:ext cx="6096000" cy="184666"/>
          </a:xfrm>
          <a:prstGeom prst="rect">
            <a:avLst/>
          </a:prstGeom>
        </p:spPr>
        <p:txBody>
          <a:bodyPr>
            <a:spAutoFit/>
          </a:bodyPr>
          <a:lstStyle/>
          <a:p>
            <a:r>
              <a:rPr lang="en-GB" sz="600" dirty="0"/>
              <a:t>https://www.youtube.com/watch?v=LaG3nKGotZs&amp;ab_channel=Osmosis</a:t>
            </a:r>
          </a:p>
        </p:txBody>
      </p:sp>
      <p:pic>
        <p:nvPicPr>
          <p:cNvPr id="4" name="Obrázek 3"/>
          <p:cNvPicPr>
            <a:picLocks noChangeAspect="1"/>
          </p:cNvPicPr>
          <p:nvPr/>
        </p:nvPicPr>
        <p:blipFill>
          <a:blip r:embed="rId3"/>
          <a:stretch>
            <a:fillRect/>
          </a:stretch>
        </p:blipFill>
        <p:spPr>
          <a:xfrm>
            <a:off x="2124075" y="930567"/>
            <a:ext cx="8342992" cy="4676372"/>
          </a:xfrm>
          <a:prstGeom prst="rect">
            <a:avLst/>
          </a:prstGeom>
        </p:spPr>
      </p:pic>
    </p:spTree>
    <p:extLst>
      <p:ext uri="{BB962C8B-B14F-4D97-AF65-F5344CB8AC3E}">
        <p14:creationId xmlns:p14="http://schemas.microsoft.com/office/powerpoint/2010/main" val="4931985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stretch>
            <a:fillRect/>
          </a:stretch>
        </p:blipFill>
        <p:spPr>
          <a:xfrm>
            <a:off x="7532510" y="434320"/>
            <a:ext cx="4495622" cy="5815306"/>
          </a:xfrm>
          <a:prstGeom prst="rect">
            <a:avLst/>
          </a:prstGeom>
          <a:ln>
            <a:solidFill>
              <a:srgbClr val="004899"/>
            </a:solidFill>
          </a:ln>
        </p:spPr>
      </p:pic>
      <p:sp>
        <p:nvSpPr>
          <p:cNvPr id="7" name="Obdélník 6"/>
          <p:cNvSpPr/>
          <p:nvPr/>
        </p:nvSpPr>
        <p:spPr>
          <a:xfrm>
            <a:off x="0" y="6673334"/>
            <a:ext cx="1951175" cy="184666"/>
          </a:xfrm>
          <a:prstGeom prst="rect">
            <a:avLst/>
          </a:prstGeom>
        </p:spPr>
        <p:txBody>
          <a:bodyPr wrap="none">
            <a:spAutoFit/>
          </a:bodyPr>
          <a:lstStyle/>
          <a:p>
            <a:r>
              <a:rPr lang="en-GB" sz="600" dirty="0"/>
              <a:t>https://science.sciencemag.org/content/258/5090/1861</a:t>
            </a:r>
          </a:p>
        </p:txBody>
      </p:sp>
      <p:grpSp>
        <p:nvGrpSpPr>
          <p:cNvPr id="11" name="Skupina 10"/>
          <p:cNvGrpSpPr/>
          <p:nvPr/>
        </p:nvGrpSpPr>
        <p:grpSpPr>
          <a:xfrm>
            <a:off x="279135" y="523220"/>
            <a:ext cx="6301792" cy="6217087"/>
            <a:chOff x="279135" y="523220"/>
            <a:chExt cx="6301792" cy="6217087"/>
          </a:xfrm>
        </p:grpSpPr>
        <p:sp>
          <p:nvSpPr>
            <p:cNvPr id="3" name="TextovéPole 2"/>
            <p:cNvSpPr txBox="1"/>
            <p:nvPr/>
          </p:nvSpPr>
          <p:spPr>
            <a:xfrm>
              <a:off x="279135" y="523220"/>
              <a:ext cx="6219824" cy="6217087"/>
            </a:xfrm>
            <a:prstGeom prst="rect">
              <a:avLst/>
            </a:prstGeom>
            <a:noFill/>
          </p:spPr>
          <p:txBody>
            <a:bodyPr wrap="square" rtlCol="0">
              <a:spAutoFit/>
            </a:bodyPr>
            <a:lstStyle/>
            <a:p>
              <a:pPr algn="just"/>
              <a:r>
                <a:rPr lang="cs-CZ" sz="2000" b="1" dirty="0" smtClean="0">
                  <a:solidFill>
                    <a:srgbClr val="004899"/>
                  </a:solidFill>
                </a:rPr>
                <a:t>Oxid dusnatý (NO)</a:t>
              </a:r>
            </a:p>
            <a:p>
              <a:pPr algn="just"/>
              <a:r>
                <a:rPr lang="cs-CZ" dirty="0" smtClean="0"/>
                <a:t>klíčová role ve vazodilataci, </a:t>
              </a:r>
              <a:r>
                <a:rPr lang="cs-CZ" dirty="0" err="1" smtClean="0"/>
                <a:t>antitrombická</a:t>
              </a:r>
              <a:r>
                <a:rPr lang="cs-CZ" dirty="0" smtClean="0"/>
                <a:t> aktivita</a:t>
              </a:r>
            </a:p>
            <a:p>
              <a:pPr algn="just"/>
              <a:endParaRPr lang="cs-CZ" dirty="0"/>
            </a:p>
            <a:p>
              <a:pPr algn="just"/>
              <a:endParaRPr lang="cs-CZ" dirty="0" smtClean="0"/>
            </a:p>
            <a:p>
              <a:pPr algn="just"/>
              <a:endParaRPr lang="cs-CZ" dirty="0"/>
            </a:p>
            <a:p>
              <a:pPr algn="just"/>
              <a:endParaRPr lang="cs-CZ" dirty="0" smtClean="0"/>
            </a:p>
            <a:p>
              <a:pPr marL="285750" indent="-285750" algn="just">
                <a:buFont typeface="Arial" panose="020B0604020202020204" pitchFamily="34" charset="0"/>
                <a:buChar char="•"/>
              </a:pPr>
              <a:r>
                <a:rPr lang="cs-CZ" dirty="0" smtClean="0"/>
                <a:t>konstitutivní i inducibilní formy enzymu (</a:t>
              </a:r>
              <a:r>
                <a:rPr lang="cs-CZ" dirty="0" err="1" smtClean="0"/>
                <a:t>nNOS</a:t>
              </a:r>
              <a:r>
                <a:rPr lang="cs-CZ" dirty="0" smtClean="0"/>
                <a:t>, </a:t>
              </a:r>
              <a:r>
                <a:rPr lang="cs-CZ" dirty="0" err="1" smtClean="0"/>
                <a:t>eNOS</a:t>
              </a:r>
              <a:r>
                <a:rPr lang="cs-CZ" dirty="0" smtClean="0"/>
                <a:t>, </a:t>
              </a:r>
              <a:r>
                <a:rPr lang="cs-CZ" dirty="0" err="1" smtClean="0"/>
                <a:t>iNOS</a:t>
              </a:r>
              <a:r>
                <a:rPr lang="cs-CZ" dirty="0" smtClean="0"/>
                <a:t>)</a:t>
              </a:r>
            </a:p>
            <a:p>
              <a:pPr marL="285750" indent="-285750" algn="just">
                <a:buFont typeface="Arial" panose="020B0604020202020204" pitchFamily="34" charset="0"/>
                <a:buChar char="•"/>
              </a:pPr>
              <a:endParaRPr lang="cs-CZ" dirty="0" smtClean="0"/>
            </a:p>
            <a:p>
              <a:pPr marL="285750" indent="-285750" algn="just">
                <a:buFont typeface="Arial" panose="020B0604020202020204" pitchFamily="34" charset="0"/>
                <a:buChar char="•"/>
              </a:pPr>
              <a:r>
                <a:rPr lang="cs-CZ" dirty="0"/>
                <a:t>r</a:t>
              </a:r>
              <a:r>
                <a:rPr lang="cs-CZ" dirty="0" smtClean="0"/>
                <a:t>egulace průtoku krve cévami, difúze NO z endotelií do buněk hladké svaloviny, inhibice krevních destiček</a:t>
              </a:r>
            </a:p>
            <a:p>
              <a:pPr marL="285750" indent="-285750" algn="just">
                <a:buFont typeface="Arial" panose="020B0604020202020204" pitchFamily="34" charset="0"/>
                <a:buChar char="•"/>
              </a:pPr>
              <a:endParaRPr lang="cs-CZ" dirty="0"/>
            </a:p>
            <a:p>
              <a:pPr marL="285750" indent="-285750" algn="just">
                <a:buFont typeface="Arial" panose="020B0604020202020204" pitchFamily="34" charset="0"/>
                <a:buChar char="•"/>
              </a:pPr>
              <a:r>
                <a:rPr lang="cs-CZ" dirty="0" smtClean="0"/>
                <a:t>riziko vzniku </a:t>
              </a:r>
              <a:r>
                <a:rPr lang="en-GB" dirty="0" err="1" smtClean="0"/>
                <a:t>peroxynitrit</a:t>
              </a:r>
              <a:r>
                <a:rPr lang="cs-CZ" dirty="0" smtClean="0"/>
                <a:t>u</a:t>
              </a:r>
              <a:r>
                <a:rPr lang="en-GB" dirty="0" smtClean="0"/>
                <a:t> </a:t>
              </a:r>
              <a:r>
                <a:rPr lang="en-GB" dirty="0"/>
                <a:t>(ONOO</a:t>
              </a:r>
              <a:r>
                <a:rPr lang="en-GB" baseline="30000" dirty="0"/>
                <a:t>−</a:t>
              </a:r>
              <a:r>
                <a:rPr lang="en-GB" dirty="0" smtClean="0"/>
                <a:t>)</a:t>
              </a:r>
              <a:r>
                <a:rPr lang="cs-CZ" dirty="0" smtClean="0"/>
                <a:t> a oxidativního poškození okolí</a:t>
              </a:r>
            </a:p>
            <a:p>
              <a:pPr marL="285750" indent="-285750" algn="just">
                <a:buFont typeface="Arial" panose="020B0604020202020204" pitchFamily="34" charset="0"/>
                <a:buChar char="•"/>
              </a:pPr>
              <a:endParaRPr lang="cs-CZ" dirty="0"/>
            </a:p>
            <a:p>
              <a:pPr marL="285750" indent="-285750" algn="just">
                <a:buFont typeface="Arial" panose="020B0604020202020204" pitchFamily="34" charset="0"/>
                <a:buChar char="•"/>
              </a:pPr>
              <a:endParaRPr lang="cs-CZ" dirty="0" smtClean="0"/>
            </a:p>
            <a:p>
              <a:pPr marL="285750" indent="-285750" algn="just">
                <a:buFont typeface="Arial" panose="020B0604020202020204" pitchFamily="34" charset="0"/>
                <a:buChar char="•"/>
              </a:pPr>
              <a:endParaRPr lang="cs-CZ" dirty="0"/>
            </a:p>
            <a:p>
              <a:pPr marL="285750" indent="-285750" algn="just">
                <a:buFont typeface="Arial" panose="020B0604020202020204" pitchFamily="34" charset="0"/>
                <a:buChar char="•"/>
              </a:pPr>
              <a:r>
                <a:rPr lang="cs-CZ" dirty="0" smtClean="0"/>
                <a:t>lipidový mediátor, syntetizován z kyseliny arachidonové (membránové fosfolipidy) </a:t>
              </a:r>
            </a:p>
            <a:p>
              <a:pPr marL="285750" indent="-285750" algn="just">
                <a:buFont typeface="Arial" panose="020B0604020202020204" pitchFamily="34" charset="0"/>
                <a:buChar char="•"/>
              </a:pPr>
              <a:endParaRPr lang="cs-CZ" dirty="0"/>
            </a:p>
            <a:p>
              <a:pPr marL="285750" indent="-285750" algn="just">
                <a:buFont typeface="Arial" panose="020B0604020202020204" pitchFamily="34" charset="0"/>
                <a:buChar char="•"/>
              </a:pPr>
              <a:r>
                <a:rPr lang="cs-CZ" dirty="0" smtClean="0"/>
                <a:t>enzym </a:t>
              </a:r>
              <a:r>
                <a:rPr lang="cs-CZ" dirty="0" err="1" smtClean="0">
                  <a:solidFill>
                    <a:srgbClr val="004899"/>
                  </a:solidFill>
                </a:rPr>
                <a:t>cykolooxygenáza</a:t>
              </a:r>
              <a:endParaRPr lang="cs-CZ" dirty="0" smtClean="0"/>
            </a:p>
            <a:p>
              <a:pPr algn="just"/>
              <a:endParaRPr lang="cs-CZ" dirty="0" smtClean="0"/>
            </a:p>
            <a:p>
              <a:pPr algn="just"/>
              <a:r>
                <a:rPr lang="cs-CZ" dirty="0" smtClean="0"/>
                <a:t> </a:t>
              </a:r>
              <a:endParaRPr lang="en-GB" dirty="0"/>
            </a:p>
          </p:txBody>
        </p:sp>
        <p:grpSp>
          <p:nvGrpSpPr>
            <p:cNvPr id="10" name="Skupina 9"/>
            <p:cNvGrpSpPr/>
            <p:nvPr/>
          </p:nvGrpSpPr>
          <p:grpSpPr>
            <a:xfrm>
              <a:off x="3560497" y="1276678"/>
              <a:ext cx="3020430" cy="933892"/>
              <a:chOff x="3560497" y="1109870"/>
              <a:chExt cx="3020430" cy="933892"/>
            </a:xfrm>
          </p:grpSpPr>
          <p:pic>
            <p:nvPicPr>
              <p:cNvPr id="4" name="Obrázek 3"/>
              <p:cNvPicPr>
                <a:picLocks noChangeAspect="1"/>
              </p:cNvPicPr>
              <p:nvPr/>
            </p:nvPicPr>
            <p:blipFill>
              <a:blip r:embed="rId4"/>
              <a:stretch>
                <a:fillRect/>
              </a:stretch>
            </p:blipFill>
            <p:spPr>
              <a:xfrm>
                <a:off x="3560497" y="1109870"/>
                <a:ext cx="3020430" cy="933892"/>
              </a:xfrm>
              <a:prstGeom prst="rect">
                <a:avLst/>
              </a:prstGeom>
              <a:ln w="12700">
                <a:solidFill>
                  <a:srgbClr val="004899"/>
                </a:solidFill>
              </a:ln>
            </p:spPr>
          </p:pic>
          <p:sp>
            <p:nvSpPr>
              <p:cNvPr id="6" name="Čárový bublinový popisek 1 (se zvýrazněním) 5"/>
              <p:cNvSpPr/>
              <p:nvPr/>
            </p:nvSpPr>
            <p:spPr>
              <a:xfrm>
                <a:off x="3716231" y="1180280"/>
                <a:ext cx="2646045" cy="783789"/>
              </a:xfrm>
              <a:prstGeom prst="accentCallout1">
                <a:avLst>
                  <a:gd name="adj1" fmla="val 18750"/>
                  <a:gd name="adj2" fmla="val -8333"/>
                  <a:gd name="adj3" fmla="val 40800"/>
                  <a:gd name="adj4" fmla="val -23214"/>
                </a:avLst>
              </a:prstGeom>
              <a:noFill/>
              <a:ln>
                <a:solidFill>
                  <a:srgbClr val="0048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Obdélník 8"/>
            <p:cNvSpPr/>
            <p:nvPr/>
          </p:nvSpPr>
          <p:spPr>
            <a:xfrm>
              <a:off x="556357" y="1558958"/>
              <a:ext cx="2623988" cy="369332"/>
            </a:xfrm>
            <a:prstGeom prst="rect">
              <a:avLst/>
            </a:prstGeom>
          </p:spPr>
          <p:txBody>
            <a:bodyPr wrap="none">
              <a:spAutoFit/>
            </a:bodyPr>
            <a:lstStyle/>
            <a:p>
              <a:pPr algn="just"/>
              <a:r>
                <a:rPr lang="cs-CZ" dirty="0"/>
                <a:t>Produkován </a:t>
              </a:r>
              <a:r>
                <a:rPr lang="cs-CZ" b="1" dirty="0">
                  <a:solidFill>
                    <a:srgbClr val="004899"/>
                  </a:solidFill>
                </a:rPr>
                <a:t>NO-</a:t>
              </a:r>
              <a:r>
                <a:rPr lang="cs-CZ" b="1" dirty="0" err="1">
                  <a:solidFill>
                    <a:srgbClr val="004899"/>
                  </a:solidFill>
                </a:rPr>
                <a:t>syntázou</a:t>
              </a:r>
              <a:r>
                <a:rPr lang="cs-CZ" dirty="0"/>
                <a:t> </a:t>
              </a:r>
            </a:p>
          </p:txBody>
        </p:sp>
      </p:grpSp>
      <p:sp>
        <p:nvSpPr>
          <p:cNvPr id="14" name="TextovéPole 13"/>
          <p:cNvSpPr txBox="1"/>
          <p:nvPr/>
        </p:nvSpPr>
        <p:spPr>
          <a:xfrm>
            <a:off x="0" y="0"/>
            <a:ext cx="3450496" cy="523220"/>
          </a:xfrm>
          <a:prstGeom prst="rect">
            <a:avLst/>
          </a:prstGeom>
          <a:noFill/>
        </p:spPr>
        <p:txBody>
          <a:bodyPr wrap="none" rtlCol="0">
            <a:spAutoFit/>
          </a:bodyPr>
          <a:lstStyle/>
          <a:p>
            <a:r>
              <a:rPr lang="cs-CZ" sz="2800" b="1" dirty="0" smtClean="0">
                <a:solidFill>
                  <a:srgbClr val="004899"/>
                </a:solidFill>
              </a:rPr>
              <a:t>Regulace vazodilatace</a:t>
            </a:r>
            <a:endParaRPr lang="en-GB" sz="2800" b="1" dirty="0">
              <a:solidFill>
                <a:srgbClr val="004899"/>
              </a:solidFill>
            </a:endParaRPr>
          </a:p>
        </p:txBody>
      </p:sp>
      <p:sp>
        <p:nvSpPr>
          <p:cNvPr id="12" name="Obdélník 11"/>
          <p:cNvSpPr/>
          <p:nvPr/>
        </p:nvSpPr>
        <p:spPr>
          <a:xfrm>
            <a:off x="257049" y="4568309"/>
            <a:ext cx="1988429" cy="369332"/>
          </a:xfrm>
          <a:prstGeom prst="rect">
            <a:avLst/>
          </a:prstGeom>
        </p:spPr>
        <p:txBody>
          <a:bodyPr wrap="none">
            <a:spAutoFit/>
          </a:bodyPr>
          <a:lstStyle/>
          <a:p>
            <a:pPr algn="just"/>
            <a:r>
              <a:rPr lang="cs-CZ" b="1" dirty="0" err="1" smtClean="0">
                <a:solidFill>
                  <a:srgbClr val="004899"/>
                </a:solidFill>
              </a:rPr>
              <a:t>Prostacyklin</a:t>
            </a:r>
            <a:r>
              <a:rPr lang="cs-CZ" b="1" dirty="0">
                <a:solidFill>
                  <a:srgbClr val="004899"/>
                </a:solidFill>
              </a:rPr>
              <a:t> </a:t>
            </a:r>
            <a:r>
              <a:rPr lang="cs-CZ" b="1" dirty="0" smtClean="0">
                <a:solidFill>
                  <a:srgbClr val="004899"/>
                </a:solidFill>
              </a:rPr>
              <a:t>(PGI2)</a:t>
            </a:r>
            <a:endParaRPr lang="cs-CZ" b="1" dirty="0">
              <a:solidFill>
                <a:srgbClr val="004899"/>
              </a:solidFill>
            </a:endParaRPr>
          </a:p>
        </p:txBody>
      </p:sp>
    </p:spTree>
    <p:extLst>
      <p:ext uri="{BB962C8B-B14F-4D97-AF65-F5344CB8AC3E}">
        <p14:creationId xmlns:p14="http://schemas.microsoft.com/office/powerpoint/2010/main" val="39607363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stretch>
            <a:fillRect/>
          </a:stretch>
        </p:blipFill>
        <p:spPr>
          <a:xfrm>
            <a:off x="3153931" y="157483"/>
            <a:ext cx="6300087" cy="6515851"/>
          </a:xfrm>
          <a:prstGeom prst="rect">
            <a:avLst/>
          </a:prstGeom>
        </p:spPr>
      </p:pic>
      <p:sp>
        <p:nvSpPr>
          <p:cNvPr id="3" name="Obdélník 2"/>
          <p:cNvSpPr/>
          <p:nvPr/>
        </p:nvSpPr>
        <p:spPr>
          <a:xfrm>
            <a:off x="0" y="6673334"/>
            <a:ext cx="1912703" cy="184666"/>
          </a:xfrm>
          <a:prstGeom prst="rect">
            <a:avLst/>
          </a:prstGeom>
        </p:spPr>
        <p:txBody>
          <a:bodyPr wrap="none">
            <a:spAutoFit/>
          </a:bodyPr>
          <a:lstStyle/>
          <a:p>
            <a:r>
              <a:rPr lang="en-GB" sz="600" dirty="0"/>
              <a:t>https://www.nejm.org/doi/full/10.1056/nejmra051884</a:t>
            </a:r>
          </a:p>
        </p:txBody>
      </p:sp>
    </p:spTree>
    <p:extLst>
      <p:ext uri="{BB962C8B-B14F-4D97-AF65-F5344CB8AC3E}">
        <p14:creationId xmlns:p14="http://schemas.microsoft.com/office/powerpoint/2010/main" val="23678018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0" y="0"/>
            <a:ext cx="2489784" cy="523220"/>
          </a:xfrm>
          <a:prstGeom prst="rect">
            <a:avLst/>
          </a:prstGeom>
          <a:noFill/>
        </p:spPr>
        <p:txBody>
          <a:bodyPr wrap="none" rtlCol="0">
            <a:spAutoFit/>
          </a:bodyPr>
          <a:lstStyle/>
          <a:p>
            <a:r>
              <a:rPr lang="cs-CZ" sz="2800" b="1" dirty="0" smtClean="0">
                <a:solidFill>
                  <a:srgbClr val="004899"/>
                </a:solidFill>
              </a:rPr>
              <a:t>Definice zánětu</a:t>
            </a:r>
            <a:endParaRPr lang="en-GB" sz="2800" b="1" dirty="0">
              <a:solidFill>
                <a:srgbClr val="004899"/>
              </a:solidFill>
            </a:endParaRPr>
          </a:p>
        </p:txBody>
      </p:sp>
      <p:sp>
        <p:nvSpPr>
          <p:cNvPr id="5" name="TextovéPole 4"/>
          <p:cNvSpPr txBox="1"/>
          <p:nvPr/>
        </p:nvSpPr>
        <p:spPr>
          <a:xfrm>
            <a:off x="662151" y="867764"/>
            <a:ext cx="5090881" cy="2400657"/>
          </a:xfrm>
          <a:prstGeom prst="rect">
            <a:avLst/>
          </a:prstGeom>
          <a:noFill/>
        </p:spPr>
        <p:txBody>
          <a:bodyPr wrap="none" rtlCol="0">
            <a:spAutoFit/>
          </a:bodyPr>
          <a:lstStyle/>
          <a:p>
            <a:pPr>
              <a:lnSpc>
                <a:spcPct val="150000"/>
              </a:lnSpc>
            </a:pPr>
            <a:r>
              <a:rPr lang="cs-CZ" sz="2000" b="1" dirty="0">
                <a:solidFill>
                  <a:srgbClr val="004899"/>
                </a:solidFill>
              </a:rPr>
              <a:t>Souhrn reakcí na porušení integrity organismu</a:t>
            </a:r>
          </a:p>
          <a:p>
            <a:pPr marL="285750" indent="-285750">
              <a:lnSpc>
                <a:spcPct val="150000"/>
              </a:lnSpc>
              <a:buFont typeface="Arial" panose="020B0604020202020204" pitchFamily="34" charset="0"/>
              <a:buChar char="•"/>
            </a:pPr>
            <a:r>
              <a:rPr lang="cs-CZ" sz="2000" dirty="0" smtClean="0"/>
              <a:t>Ochrana proti infikování</a:t>
            </a:r>
          </a:p>
          <a:p>
            <a:pPr marL="285750" indent="-285750">
              <a:lnSpc>
                <a:spcPct val="150000"/>
              </a:lnSpc>
              <a:buFont typeface="Arial" panose="020B0604020202020204" pitchFamily="34" charset="0"/>
              <a:buChar char="•"/>
            </a:pPr>
            <a:r>
              <a:rPr lang="cs-CZ" sz="2000" dirty="0" smtClean="0"/>
              <a:t>Lokalizace poškození</a:t>
            </a:r>
          </a:p>
          <a:p>
            <a:pPr marL="285750" indent="-285750">
              <a:lnSpc>
                <a:spcPct val="150000"/>
              </a:lnSpc>
              <a:buFont typeface="Arial" panose="020B0604020202020204" pitchFamily="34" charset="0"/>
              <a:buChar char="•"/>
            </a:pPr>
            <a:r>
              <a:rPr lang="cs-CZ" sz="2000" dirty="0" smtClean="0"/>
              <a:t>Regenerace, zahojení</a:t>
            </a:r>
          </a:p>
          <a:p>
            <a:pPr>
              <a:lnSpc>
                <a:spcPct val="150000"/>
              </a:lnSpc>
            </a:pPr>
            <a:endParaRPr lang="en-GB" sz="2000" dirty="0"/>
          </a:p>
        </p:txBody>
      </p:sp>
      <p:sp>
        <p:nvSpPr>
          <p:cNvPr id="6" name="Obdélník 5"/>
          <p:cNvSpPr/>
          <p:nvPr/>
        </p:nvSpPr>
        <p:spPr>
          <a:xfrm>
            <a:off x="662151" y="3291739"/>
            <a:ext cx="5814477" cy="3323987"/>
          </a:xfrm>
          <a:prstGeom prst="rect">
            <a:avLst/>
          </a:prstGeom>
        </p:spPr>
        <p:txBody>
          <a:bodyPr wrap="none">
            <a:spAutoFit/>
          </a:bodyPr>
          <a:lstStyle/>
          <a:p>
            <a:pPr>
              <a:lnSpc>
                <a:spcPct val="150000"/>
              </a:lnSpc>
            </a:pPr>
            <a:r>
              <a:rPr lang="cs-CZ" sz="2000" b="1" dirty="0" smtClean="0">
                <a:solidFill>
                  <a:srgbClr val="004899"/>
                </a:solidFill>
              </a:rPr>
              <a:t>Inzult</a:t>
            </a:r>
            <a:r>
              <a:rPr lang="cs-CZ" sz="2000" b="1" dirty="0" smtClean="0"/>
              <a:t> </a:t>
            </a:r>
            <a:r>
              <a:rPr lang="cs-CZ" sz="2000" dirty="0" smtClean="0"/>
              <a:t>(patogenní faktor) vyvolávající zánětlivou reakci</a:t>
            </a:r>
          </a:p>
          <a:p>
            <a:pPr marL="285750" indent="-285750">
              <a:lnSpc>
                <a:spcPct val="150000"/>
              </a:lnSpc>
              <a:buFont typeface="Arial" panose="020B0604020202020204" pitchFamily="34" charset="0"/>
              <a:buChar char="•"/>
            </a:pPr>
            <a:r>
              <a:rPr lang="cs-CZ" sz="2000" dirty="0" smtClean="0"/>
              <a:t>Biologický (mikroorganismy, parazité)</a:t>
            </a:r>
          </a:p>
          <a:p>
            <a:pPr marL="285750" indent="-285750">
              <a:lnSpc>
                <a:spcPct val="150000"/>
              </a:lnSpc>
              <a:buFont typeface="Arial" panose="020B0604020202020204" pitchFamily="34" charset="0"/>
              <a:buChar char="•"/>
            </a:pPr>
            <a:r>
              <a:rPr lang="cs-CZ" sz="2000" dirty="0" smtClean="0"/>
              <a:t>Fyzikální (záření, termické vlivy)</a:t>
            </a:r>
          </a:p>
          <a:p>
            <a:pPr marL="285750" indent="-285750">
              <a:lnSpc>
                <a:spcPct val="150000"/>
              </a:lnSpc>
              <a:buFont typeface="Arial" panose="020B0604020202020204" pitchFamily="34" charset="0"/>
              <a:buChar char="•"/>
            </a:pPr>
            <a:r>
              <a:rPr lang="cs-CZ" sz="2000" dirty="0" smtClean="0"/>
              <a:t>Chemický (toxiny, žíraviny)</a:t>
            </a:r>
          </a:p>
          <a:p>
            <a:pPr marL="285750" indent="-285750">
              <a:lnSpc>
                <a:spcPct val="150000"/>
              </a:lnSpc>
              <a:buFont typeface="Arial" panose="020B0604020202020204" pitchFamily="34" charset="0"/>
              <a:buChar char="•"/>
            </a:pPr>
            <a:r>
              <a:rPr lang="cs-CZ" sz="2000" dirty="0" smtClean="0"/>
              <a:t>Metabolický (hypoxie, poruchy metabolismu)</a:t>
            </a:r>
          </a:p>
          <a:p>
            <a:pPr>
              <a:lnSpc>
                <a:spcPct val="150000"/>
              </a:lnSpc>
            </a:pPr>
            <a:endParaRPr lang="cs-CZ" sz="2000" dirty="0" smtClean="0"/>
          </a:p>
          <a:p>
            <a:pPr>
              <a:lnSpc>
                <a:spcPct val="150000"/>
              </a:lnSpc>
            </a:pPr>
            <a:endParaRPr lang="en-GB" sz="2000" dirty="0"/>
          </a:p>
        </p:txBody>
      </p:sp>
    </p:spTree>
    <p:extLst>
      <p:ext uri="{BB962C8B-B14F-4D97-AF65-F5344CB8AC3E}">
        <p14:creationId xmlns:p14="http://schemas.microsoft.com/office/powerpoint/2010/main" val="34752203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8018605" cy="800219"/>
          </a:xfrm>
          <a:prstGeom prst="rect">
            <a:avLst/>
          </a:prstGeom>
          <a:noFill/>
        </p:spPr>
        <p:txBody>
          <a:bodyPr wrap="none" rtlCol="0">
            <a:spAutoFit/>
          </a:bodyPr>
          <a:lstStyle/>
          <a:p>
            <a:r>
              <a:rPr lang="cs-CZ" sz="2800" b="1" dirty="0" err="1" smtClean="0">
                <a:solidFill>
                  <a:srgbClr val="004899"/>
                </a:solidFill>
              </a:rPr>
              <a:t>Prozánětová</a:t>
            </a:r>
            <a:r>
              <a:rPr lang="cs-CZ" sz="2800" b="1" dirty="0" smtClean="0">
                <a:solidFill>
                  <a:srgbClr val="004899"/>
                </a:solidFill>
              </a:rPr>
              <a:t> a hemostatická role endotelu</a:t>
            </a:r>
          </a:p>
          <a:p>
            <a:r>
              <a:rPr lang="cs-CZ" b="1" dirty="0" smtClean="0">
                <a:solidFill>
                  <a:srgbClr val="004899"/>
                </a:solidFill>
              </a:rPr>
              <a:t>vazokonstrikce, aktivace krevních destiček a plazmatického koagulačního systému</a:t>
            </a:r>
            <a:endParaRPr lang="en-GB" sz="2800" b="1" dirty="0">
              <a:solidFill>
                <a:srgbClr val="004899"/>
              </a:solidFill>
            </a:endParaRPr>
          </a:p>
        </p:txBody>
      </p:sp>
      <p:sp>
        <p:nvSpPr>
          <p:cNvPr id="3" name="TextovéPole 2"/>
          <p:cNvSpPr txBox="1"/>
          <p:nvPr/>
        </p:nvSpPr>
        <p:spPr>
          <a:xfrm>
            <a:off x="600075" y="1209675"/>
            <a:ext cx="11040202" cy="3693319"/>
          </a:xfrm>
          <a:prstGeom prst="rect">
            <a:avLst/>
          </a:prstGeom>
          <a:noFill/>
        </p:spPr>
        <p:txBody>
          <a:bodyPr wrap="none" rtlCol="0">
            <a:spAutoFit/>
          </a:bodyPr>
          <a:lstStyle/>
          <a:p>
            <a:pPr marL="285750" indent="-285750">
              <a:buFont typeface="Arial" panose="020B0604020202020204" pitchFamily="34" charset="0"/>
              <a:buChar char="•"/>
            </a:pPr>
            <a:r>
              <a:rPr lang="cs-CZ" dirty="0" err="1" smtClean="0"/>
              <a:t>endotelin</a:t>
            </a:r>
            <a:r>
              <a:rPr lang="cs-CZ" dirty="0" smtClean="0"/>
              <a:t> 1</a:t>
            </a:r>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r>
              <a:rPr lang="cs-CZ" dirty="0" err="1" smtClean="0"/>
              <a:t>tromboxan</a:t>
            </a:r>
            <a:r>
              <a:rPr lang="cs-CZ" dirty="0" smtClean="0"/>
              <a:t> A2</a:t>
            </a:r>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r>
              <a:rPr lang="cs-CZ" dirty="0" smtClean="0"/>
              <a:t>noradrenalin</a:t>
            </a:r>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r>
              <a:rPr lang="cs-CZ" dirty="0" smtClean="0"/>
              <a:t>enzym konvertující </a:t>
            </a:r>
            <a:r>
              <a:rPr lang="cs-CZ" dirty="0" err="1" smtClean="0"/>
              <a:t>angiotenzin</a:t>
            </a:r>
            <a:r>
              <a:rPr lang="cs-CZ" dirty="0" smtClean="0"/>
              <a:t> (ACE), </a:t>
            </a:r>
            <a:r>
              <a:rPr lang="cs-CZ" dirty="0" err="1" smtClean="0"/>
              <a:t>angiotenzin</a:t>
            </a:r>
            <a:r>
              <a:rPr lang="cs-CZ" dirty="0" smtClean="0"/>
              <a:t> II</a:t>
            </a:r>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r>
              <a:rPr lang="cs-CZ" dirty="0" smtClean="0"/>
              <a:t>von </a:t>
            </a:r>
            <a:r>
              <a:rPr lang="cs-CZ" dirty="0" err="1" smtClean="0"/>
              <a:t>Willebrandův</a:t>
            </a:r>
            <a:r>
              <a:rPr lang="cs-CZ" dirty="0" smtClean="0"/>
              <a:t> faktor (</a:t>
            </a:r>
            <a:r>
              <a:rPr lang="cs-CZ" dirty="0" err="1" smtClean="0"/>
              <a:t>vWf</a:t>
            </a:r>
            <a:r>
              <a:rPr lang="cs-CZ" dirty="0" smtClean="0"/>
              <a:t>)</a:t>
            </a:r>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r>
              <a:rPr lang="cs-CZ" dirty="0" smtClean="0"/>
              <a:t>tkáňový faktor</a:t>
            </a:r>
          </a:p>
          <a:p>
            <a:pPr marL="285750" indent="-285750">
              <a:buFont typeface="Arial" panose="020B0604020202020204" pitchFamily="34" charset="0"/>
              <a:buChar char="•"/>
            </a:pPr>
            <a:endParaRPr lang="cs-CZ" dirty="0"/>
          </a:p>
          <a:p>
            <a:pPr marL="285750" indent="-285750">
              <a:buFont typeface="Arial" panose="020B0604020202020204" pitchFamily="34" charset="0"/>
              <a:buChar char="•"/>
            </a:pPr>
            <a:r>
              <a:rPr lang="cs-CZ" dirty="0" smtClean="0"/>
              <a:t>exprese membránových fosfolipidů =</a:t>
            </a:r>
            <a:r>
              <a:rPr lang="en-US" dirty="0" smtClean="0"/>
              <a:t>&gt; </a:t>
            </a:r>
            <a:r>
              <a:rPr lang="cs-CZ" dirty="0" smtClean="0"/>
              <a:t>vhodná matrix pro </a:t>
            </a:r>
            <a:r>
              <a:rPr lang="en-US" dirty="0" err="1" smtClean="0"/>
              <a:t>aktivac</a:t>
            </a:r>
            <a:r>
              <a:rPr lang="cs-CZ" dirty="0" smtClean="0"/>
              <a:t>i</a:t>
            </a:r>
            <a:r>
              <a:rPr lang="en-US" dirty="0" smtClean="0"/>
              <a:t> </a:t>
            </a:r>
            <a:r>
              <a:rPr lang="cs-CZ" dirty="0" smtClean="0">
                <a:solidFill>
                  <a:srgbClr val="004899"/>
                </a:solidFill>
              </a:rPr>
              <a:t>destiček</a:t>
            </a:r>
            <a:r>
              <a:rPr lang="cs-CZ" dirty="0" smtClean="0"/>
              <a:t> a </a:t>
            </a:r>
            <a:r>
              <a:rPr lang="cs-CZ" dirty="0" smtClean="0">
                <a:solidFill>
                  <a:srgbClr val="004899"/>
                </a:solidFill>
              </a:rPr>
              <a:t>plazmatického koagulačního systému</a:t>
            </a:r>
            <a:endParaRPr lang="en-GB" dirty="0">
              <a:solidFill>
                <a:srgbClr val="004899"/>
              </a:solidFill>
            </a:endParaRPr>
          </a:p>
        </p:txBody>
      </p:sp>
    </p:spTree>
    <p:extLst>
      <p:ext uri="{BB962C8B-B14F-4D97-AF65-F5344CB8AC3E}">
        <p14:creationId xmlns:p14="http://schemas.microsoft.com/office/powerpoint/2010/main" val="32162834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blog.antiaging.com/wp-content/uploads/2016/07/thrombus-evolu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6645" y="753835"/>
            <a:ext cx="8226910" cy="5565774"/>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0" y="6673334"/>
            <a:ext cx="6096000" cy="184666"/>
          </a:xfrm>
          <a:prstGeom prst="rect">
            <a:avLst/>
          </a:prstGeom>
        </p:spPr>
        <p:txBody>
          <a:bodyPr>
            <a:spAutoFit/>
          </a:bodyPr>
          <a:lstStyle/>
          <a:p>
            <a:r>
              <a:rPr lang="en-GB" sz="600" dirty="0"/>
              <a:t>https://blog.antiaging.com/wp-content/uploads/2016/07/thrombus-evolution.jpg</a:t>
            </a:r>
          </a:p>
        </p:txBody>
      </p:sp>
      <p:sp>
        <p:nvSpPr>
          <p:cNvPr id="3" name="Obdélník 2"/>
          <p:cNvSpPr/>
          <p:nvPr/>
        </p:nvSpPr>
        <p:spPr>
          <a:xfrm>
            <a:off x="0" y="0"/>
            <a:ext cx="4556055" cy="400110"/>
          </a:xfrm>
          <a:prstGeom prst="rect">
            <a:avLst/>
          </a:prstGeom>
        </p:spPr>
        <p:txBody>
          <a:bodyPr wrap="none">
            <a:spAutoFit/>
          </a:bodyPr>
          <a:lstStyle/>
          <a:p>
            <a:r>
              <a:rPr lang="cs-CZ" sz="2000" b="1" dirty="0" smtClean="0">
                <a:solidFill>
                  <a:srgbClr val="004899"/>
                </a:solidFill>
              </a:rPr>
              <a:t>Plazmatický koagulační systém a destičky</a:t>
            </a:r>
            <a:endParaRPr lang="cs-CZ" sz="2000" b="1" dirty="0">
              <a:solidFill>
                <a:srgbClr val="004899"/>
              </a:solidFill>
            </a:endParaRPr>
          </a:p>
        </p:txBody>
      </p:sp>
    </p:spTree>
    <p:extLst>
      <p:ext uri="{BB962C8B-B14F-4D97-AF65-F5344CB8AC3E}">
        <p14:creationId xmlns:p14="http://schemas.microsoft.com/office/powerpoint/2010/main" val="9660280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2835007" cy="523220"/>
          </a:xfrm>
          <a:prstGeom prst="rect">
            <a:avLst/>
          </a:prstGeom>
          <a:noFill/>
        </p:spPr>
        <p:txBody>
          <a:bodyPr wrap="none" rtlCol="0">
            <a:spAutoFit/>
          </a:bodyPr>
          <a:lstStyle/>
          <a:p>
            <a:r>
              <a:rPr lang="cs-CZ" sz="2800" b="1" dirty="0" smtClean="0">
                <a:solidFill>
                  <a:srgbClr val="004899"/>
                </a:solidFill>
              </a:rPr>
              <a:t>Mediátory zánětu</a:t>
            </a:r>
          </a:p>
        </p:txBody>
      </p:sp>
      <p:sp>
        <p:nvSpPr>
          <p:cNvPr id="3" name="TextovéPole 2"/>
          <p:cNvSpPr txBox="1"/>
          <p:nvPr/>
        </p:nvSpPr>
        <p:spPr>
          <a:xfrm>
            <a:off x="523875" y="914400"/>
            <a:ext cx="2343655" cy="1039708"/>
          </a:xfrm>
          <a:prstGeom prst="rect">
            <a:avLst/>
          </a:prstGeom>
          <a:noFill/>
        </p:spPr>
        <p:txBody>
          <a:bodyPr wrap="none" rtlCol="0">
            <a:spAutoFit/>
          </a:bodyPr>
          <a:lstStyle/>
          <a:p>
            <a:pPr marL="285750" indent="-285750">
              <a:lnSpc>
                <a:spcPct val="114000"/>
              </a:lnSpc>
              <a:buFont typeface="Arial" panose="020B0604020202020204" pitchFamily="34" charset="0"/>
              <a:buChar char="•"/>
            </a:pPr>
            <a:r>
              <a:rPr lang="cs-CZ" dirty="0" smtClean="0">
                <a:solidFill>
                  <a:srgbClr val="004899"/>
                </a:solidFill>
              </a:rPr>
              <a:t>lipidové mediátory</a:t>
            </a:r>
          </a:p>
          <a:p>
            <a:pPr marL="285750" indent="-285750">
              <a:lnSpc>
                <a:spcPct val="114000"/>
              </a:lnSpc>
              <a:buFont typeface="Arial" panose="020B0604020202020204" pitchFamily="34" charset="0"/>
              <a:buChar char="•"/>
            </a:pPr>
            <a:r>
              <a:rPr lang="cs-CZ" dirty="0" smtClean="0">
                <a:solidFill>
                  <a:srgbClr val="004899"/>
                </a:solidFill>
              </a:rPr>
              <a:t>volné radikály (ROS)</a:t>
            </a:r>
          </a:p>
          <a:p>
            <a:pPr marL="285750" indent="-285750">
              <a:lnSpc>
                <a:spcPct val="114000"/>
              </a:lnSpc>
              <a:buFont typeface="Arial" panose="020B0604020202020204" pitchFamily="34" charset="0"/>
              <a:buChar char="•"/>
            </a:pPr>
            <a:endParaRPr lang="en-GB" dirty="0"/>
          </a:p>
        </p:txBody>
      </p:sp>
      <p:pic>
        <p:nvPicPr>
          <p:cNvPr id="4" name="Picture 2" descr="Pin on Attack &amp; Defe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9821" y="261610"/>
            <a:ext cx="6792008" cy="5924550"/>
          </a:xfrm>
          <a:prstGeom prst="rect">
            <a:avLst/>
          </a:prstGeom>
          <a:noFill/>
          <a:ln w="12700">
            <a:solidFill>
              <a:srgbClr val="004899"/>
            </a:solidFill>
          </a:ln>
          <a:extLst>
            <a:ext uri="{909E8E84-426E-40DD-AFC4-6F175D3DCCD1}">
              <a14:hiddenFill xmlns:a14="http://schemas.microsoft.com/office/drawing/2010/main">
                <a:solidFill>
                  <a:srgbClr val="FFFFFF"/>
                </a:solidFill>
              </a14:hiddenFill>
            </a:ext>
          </a:extLst>
        </p:spPr>
      </p:pic>
      <p:pic>
        <p:nvPicPr>
          <p:cNvPr id="5122" name="Picture 2" descr="https://www.researchgate.net/profile/Run_Zhang/publication/321466965/figure/fig1/AS:569904355315712@1512887194346/Generations-of-HOCl-and-other-ROS-in-the-neutrophil-phagosome-following-ingestion-of-a_W6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020" y="1830460"/>
            <a:ext cx="4597400" cy="2104746"/>
          </a:xfrm>
          <a:prstGeom prst="rect">
            <a:avLst/>
          </a:prstGeom>
          <a:noFill/>
          <a:ln w="9525">
            <a:solidFill>
              <a:srgbClr val="004899"/>
            </a:solidFill>
          </a:ln>
          <a:extLst>
            <a:ext uri="{909E8E84-426E-40DD-AFC4-6F175D3DCCD1}">
              <a14:hiddenFill xmlns:a14="http://schemas.microsoft.com/office/drawing/2010/main">
                <a:solidFill>
                  <a:srgbClr val="FFFFFF"/>
                </a:solidFill>
              </a14:hiddenFill>
            </a:ext>
          </a:extLst>
        </p:spPr>
      </p:pic>
      <p:sp>
        <p:nvSpPr>
          <p:cNvPr id="7" name="Obdélník 6"/>
          <p:cNvSpPr/>
          <p:nvPr/>
        </p:nvSpPr>
        <p:spPr>
          <a:xfrm>
            <a:off x="0" y="6673334"/>
            <a:ext cx="6096000" cy="184666"/>
          </a:xfrm>
          <a:prstGeom prst="rect">
            <a:avLst/>
          </a:prstGeom>
        </p:spPr>
        <p:txBody>
          <a:bodyPr>
            <a:spAutoFit/>
          </a:bodyPr>
          <a:lstStyle/>
          <a:p>
            <a:r>
              <a:rPr lang="en-GB" sz="600" dirty="0"/>
              <a:t>https://www.researchgate.net/publication/321466965_Bioanalytical_Methods_for_Hypochlorous_Acid_Detection_Recent_Advances_and_Challenges/figures?lo=1</a:t>
            </a:r>
          </a:p>
        </p:txBody>
      </p:sp>
      <p:cxnSp>
        <p:nvCxnSpPr>
          <p:cNvPr id="11" name="Přímá spojnice 10"/>
          <p:cNvCxnSpPr/>
          <p:nvPr/>
        </p:nvCxnSpPr>
        <p:spPr>
          <a:xfrm flipV="1">
            <a:off x="2785687" y="261610"/>
            <a:ext cx="2266373" cy="828050"/>
          </a:xfrm>
          <a:prstGeom prst="line">
            <a:avLst/>
          </a:prstGeom>
          <a:ln w="12700">
            <a:solidFill>
              <a:srgbClr val="004899"/>
            </a:solidFill>
          </a:ln>
        </p:spPr>
        <p:style>
          <a:lnRef idx="1">
            <a:schemeClr val="accent1"/>
          </a:lnRef>
          <a:fillRef idx="0">
            <a:schemeClr val="accent1"/>
          </a:fillRef>
          <a:effectRef idx="0">
            <a:schemeClr val="accent1"/>
          </a:effectRef>
          <a:fontRef idx="minor">
            <a:schemeClr val="tx1"/>
          </a:fontRef>
        </p:style>
      </p:cxnSp>
      <p:cxnSp>
        <p:nvCxnSpPr>
          <p:cNvPr id="14" name="Přímá spojnice 13"/>
          <p:cNvCxnSpPr/>
          <p:nvPr/>
        </p:nvCxnSpPr>
        <p:spPr>
          <a:xfrm flipH="1" flipV="1">
            <a:off x="2851269" y="1383860"/>
            <a:ext cx="2118413" cy="406026"/>
          </a:xfrm>
          <a:prstGeom prst="line">
            <a:avLst/>
          </a:prstGeom>
          <a:ln w="9525">
            <a:solidFill>
              <a:srgbClr val="0048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2839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0" y="523220"/>
            <a:ext cx="1293239" cy="461665"/>
          </a:xfrm>
          <a:prstGeom prst="rect">
            <a:avLst/>
          </a:prstGeom>
          <a:noFill/>
        </p:spPr>
        <p:txBody>
          <a:bodyPr wrap="none" rtlCol="0">
            <a:spAutoFit/>
          </a:bodyPr>
          <a:lstStyle/>
          <a:p>
            <a:r>
              <a:rPr lang="cs-CZ" sz="2400" b="1" dirty="0" err="1" smtClean="0">
                <a:solidFill>
                  <a:srgbClr val="004899"/>
                </a:solidFill>
              </a:rPr>
              <a:t>Cytokiny</a:t>
            </a:r>
            <a:endParaRPr lang="en-GB" sz="2400" b="1" dirty="0">
              <a:solidFill>
                <a:srgbClr val="004899"/>
              </a:solidFill>
            </a:endParaRPr>
          </a:p>
        </p:txBody>
      </p:sp>
      <p:sp>
        <p:nvSpPr>
          <p:cNvPr id="3" name="TextovéPole 2"/>
          <p:cNvSpPr txBox="1"/>
          <p:nvPr/>
        </p:nvSpPr>
        <p:spPr>
          <a:xfrm>
            <a:off x="739016" y="1286864"/>
            <a:ext cx="11189986" cy="2400657"/>
          </a:xfrm>
          <a:prstGeom prst="rect">
            <a:avLst/>
          </a:prstGeom>
          <a:noFill/>
        </p:spPr>
        <p:txBody>
          <a:bodyPr wrap="none" rtlCol="0">
            <a:spAutoFit/>
          </a:bodyPr>
          <a:lstStyle/>
          <a:p>
            <a:pPr>
              <a:lnSpc>
                <a:spcPct val="150000"/>
              </a:lnSpc>
            </a:pPr>
            <a:r>
              <a:rPr lang="cs-CZ" sz="2000" b="1" dirty="0" smtClean="0"/>
              <a:t>Různorodá </a:t>
            </a:r>
            <a:r>
              <a:rPr lang="cs-CZ" sz="2000" b="1" dirty="0"/>
              <a:t>skupina </a:t>
            </a:r>
            <a:r>
              <a:rPr lang="cs-CZ" sz="2000" b="1" dirty="0" smtClean="0"/>
              <a:t>malých </a:t>
            </a:r>
            <a:r>
              <a:rPr lang="cs-CZ" sz="2000" b="1" dirty="0" smtClean="0">
                <a:solidFill>
                  <a:srgbClr val="004899"/>
                </a:solidFill>
              </a:rPr>
              <a:t>proteinů</a:t>
            </a:r>
            <a:r>
              <a:rPr lang="cs-CZ" sz="2000" b="1" dirty="0" smtClean="0"/>
              <a:t> secernovaných za účelem komunikace mezi buňkami</a:t>
            </a:r>
            <a:endParaRPr lang="cs-CZ" sz="2000" b="1" dirty="0"/>
          </a:p>
          <a:p>
            <a:pPr marL="285750" indent="-285750">
              <a:lnSpc>
                <a:spcPct val="150000"/>
              </a:lnSpc>
              <a:buFont typeface="Arial" panose="020B0604020202020204" pitchFamily="34" charset="0"/>
              <a:buChar char="•"/>
            </a:pPr>
            <a:r>
              <a:rPr lang="cs-CZ" sz="2000" dirty="0" smtClean="0"/>
              <a:t>Autokrinní, parakrinní a endokrinní účinky </a:t>
            </a:r>
          </a:p>
          <a:p>
            <a:pPr marL="285750" indent="-285750">
              <a:lnSpc>
                <a:spcPct val="150000"/>
              </a:lnSpc>
              <a:buFont typeface="Arial" panose="020B0604020202020204" pitchFamily="34" charset="0"/>
              <a:buChar char="•"/>
            </a:pPr>
            <a:r>
              <a:rPr lang="cs-CZ" sz="2000" dirty="0" smtClean="0"/>
              <a:t>Působení v překrývajících se sítích, redundance, často pleiotropní efekty, závislé na buněčném kontextu</a:t>
            </a:r>
          </a:p>
          <a:p>
            <a:pPr marL="285750" indent="-285750">
              <a:lnSpc>
                <a:spcPct val="150000"/>
              </a:lnSpc>
              <a:buFont typeface="Arial" panose="020B0604020202020204" pitchFamily="34" charset="0"/>
              <a:buChar char="•"/>
            </a:pPr>
            <a:endParaRPr lang="cs-CZ" sz="2000" dirty="0" smtClean="0"/>
          </a:p>
          <a:p>
            <a:pPr>
              <a:lnSpc>
                <a:spcPct val="150000"/>
              </a:lnSpc>
            </a:pPr>
            <a:endParaRPr lang="en-GB" sz="2000" dirty="0"/>
          </a:p>
        </p:txBody>
      </p:sp>
      <p:pic>
        <p:nvPicPr>
          <p:cNvPr id="2" name="Obrázek 1"/>
          <p:cNvPicPr>
            <a:picLocks noChangeAspect="1"/>
          </p:cNvPicPr>
          <p:nvPr/>
        </p:nvPicPr>
        <p:blipFill>
          <a:blip r:embed="rId3"/>
          <a:stretch>
            <a:fillRect/>
          </a:stretch>
        </p:blipFill>
        <p:spPr>
          <a:xfrm>
            <a:off x="2538149" y="2911366"/>
            <a:ext cx="6760978" cy="3202074"/>
          </a:xfrm>
          <a:prstGeom prst="rect">
            <a:avLst/>
          </a:prstGeom>
        </p:spPr>
      </p:pic>
      <p:sp>
        <p:nvSpPr>
          <p:cNvPr id="5" name="Obdélník 4"/>
          <p:cNvSpPr/>
          <p:nvPr/>
        </p:nvSpPr>
        <p:spPr>
          <a:xfrm>
            <a:off x="0" y="6673334"/>
            <a:ext cx="6096000" cy="184666"/>
          </a:xfrm>
          <a:prstGeom prst="rect">
            <a:avLst/>
          </a:prstGeom>
        </p:spPr>
        <p:txBody>
          <a:bodyPr>
            <a:spAutoFit/>
          </a:bodyPr>
          <a:lstStyle/>
          <a:p>
            <a:r>
              <a:rPr lang="en-GB" sz="600" dirty="0"/>
              <a:t>https://old.abmgood.com/marketing/knowledge_base/growth_factors_cytokines_introduction.php</a:t>
            </a:r>
          </a:p>
        </p:txBody>
      </p:sp>
      <p:sp>
        <p:nvSpPr>
          <p:cNvPr id="6" name="TextovéPole 5"/>
          <p:cNvSpPr txBox="1"/>
          <p:nvPr/>
        </p:nvSpPr>
        <p:spPr>
          <a:xfrm>
            <a:off x="0" y="0"/>
            <a:ext cx="2835007" cy="523220"/>
          </a:xfrm>
          <a:prstGeom prst="rect">
            <a:avLst/>
          </a:prstGeom>
          <a:noFill/>
        </p:spPr>
        <p:txBody>
          <a:bodyPr wrap="none" rtlCol="0">
            <a:spAutoFit/>
          </a:bodyPr>
          <a:lstStyle/>
          <a:p>
            <a:r>
              <a:rPr lang="cs-CZ" sz="2800" b="1" dirty="0" smtClean="0">
                <a:solidFill>
                  <a:srgbClr val="004899"/>
                </a:solidFill>
              </a:rPr>
              <a:t>Mediátory zánětu</a:t>
            </a:r>
          </a:p>
        </p:txBody>
      </p:sp>
    </p:spTree>
    <p:extLst>
      <p:ext uri="{BB962C8B-B14F-4D97-AF65-F5344CB8AC3E}">
        <p14:creationId xmlns:p14="http://schemas.microsoft.com/office/powerpoint/2010/main" val="16852731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766926" y="439139"/>
            <a:ext cx="8595815" cy="5539978"/>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cs-CZ" sz="2000" b="1" dirty="0" smtClean="0">
                <a:solidFill>
                  <a:srgbClr val="004899"/>
                </a:solidFill>
              </a:rPr>
              <a:t>Interferony</a:t>
            </a:r>
          </a:p>
          <a:p>
            <a:pPr lvl="2">
              <a:lnSpc>
                <a:spcPct val="150000"/>
              </a:lnSpc>
            </a:pPr>
            <a:r>
              <a:rPr lang="cs-CZ" sz="1600" dirty="0" smtClean="0"/>
              <a:t>Regulace nespecifické imunity, antivirové a </a:t>
            </a:r>
            <a:r>
              <a:rPr lang="cs-CZ" sz="1600" dirty="0" err="1" smtClean="0"/>
              <a:t>antiproliferativní</a:t>
            </a:r>
            <a:r>
              <a:rPr lang="cs-CZ" sz="1600" dirty="0" smtClean="0"/>
              <a:t> účinky (IFN</a:t>
            </a:r>
            <a:r>
              <a:rPr lang="el-GR" sz="1600" dirty="0" smtClean="0"/>
              <a:t>α</a:t>
            </a:r>
            <a:r>
              <a:rPr lang="cs-CZ" sz="1600" dirty="0" smtClean="0"/>
              <a:t>, IFN</a:t>
            </a:r>
            <a:r>
              <a:rPr lang="el-GR" sz="1600" dirty="0" smtClean="0"/>
              <a:t>β</a:t>
            </a:r>
            <a:r>
              <a:rPr lang="cs-CZ" sz="1600" dirty="0" smtClean="0"/>
              <a:t>, IFN</a:t>
            </a:r>
            <a:r>
              <a:rPr lang="el-GR" sz="1600" dirty="0" smtClean="0"/>
              <a:t>γ</a:t>
            </a:r>
            <a:r>
              <a:rPr lang="cs-CZ" sz="1600" dirty="0" smtClean="0"/>
              <a:t>, IFN</a:t>
            </a:r>
            <a:r>
              <a:rPr lang="el-GR" sz="1600" dirty="0" smtClean="0"/>
              <a:t>λ</a:t>
            </a:r>
            <a:r>
              <a:rPr lang="cs-CZ" sz="1600" dirty="0" smtClean="0"/>
              <a:t>)</a:t>
            </a:r>
          </a:p>
          <a:p>
            <a:pPr marL="285750" indent="-285750">
              <a:lnSpc>
                <a:spcPct val="150000"/>
              </a:lnSpc>
              <a:buFont typeface="Arial" panose="020B0604020202020204" pitchFamily="34" charset="0"/>
              <a:buChar char="•"/>
            </a:pPr>
            <a:r>
              <a:rPr lang="cs-CZ" sz="2000" b="1" dirty="0" err="1" smtClean="0">
                <a:solidFill>
                  <a:srgbClr val="004899"/>
                </a:solidFill>
              </a:rPr>
              <a:t>Interleukiny</a:t>
            </a:r>
            <a:endParaRPr lang="cs-CZ" sz="2000" b="1" dirty="0">
              <a:solidFill>
                <a:srgbClr val="004899"/>
              </a:solidFill>
            </a:endParaRPr>
          </a:p>
          <a:p>
            <a:pPr lvl="2">
              <a:lnSpc>
                <a:spcPct val="150000"/>
              </a:lnSpc>
            </a:pPr>
            <a:r>
              <a:rPr lang="cs-CZ" sz="1600" dirty="0" smtClean="0"/>
              <a:t>Růst a diferenciace leukocytů (IL-1, IL-6, IL-12, IL-17</a:t>
            </a:r>
            <a:r>
              <a:rPr lang="cs-CZ" sz="1600" dirty="0"/>
              <a:t>, IL-18, </a:t>
            </a:r>
            <a:r>
              <a:rPr lang="cs-CZ" sz="1600" dirty="0">
                <a:solidFill>
                  <a:srgbClr val="004899"/>
                </a:solidFill>
              </a:rPr>
              <a:t>IL-4, IL-10, IL-11, </a:t>
            </a:r>
            <a:r>
              <a:rPr lang="cs-CZ" sz="1600" dirty="0" smtClean="0">
                <a:solidFill>
                  <a:srgbClr val="004899"/>
                </a:solidFill>
              </a:rPr>
              <a:t>IL-13</a:t>
            </a:r>
            <a:r>
              <a:rPr lang="cs-CZ" sz="1600" dirty="0" smtClean="0"/>
              <a:t>)</a:t>
            </a:r>
          </a:p>
          <a:p>
            <a:pPr marL="285750" indent="-285750">
              <a:lnSpc>
                <a:spcPct val="150000"/>
              </a:lnSpc>
              <a:buFont typeface="Arial" panose="020B0604020202020204" pitchFamily="34" charset="0"/>
              <a:buChar char="•"/>
            </a:pPr>
            <a:r>
              <a:rPr lang="cs-CZ" sz="2000" b="1" dirty="0" err="1" smtClean="0">
                <a:solidFill>
                  <a:srgbClr val="004899"/>
                </a:solidFill>
              </a:rPr>
              <a:t>Chemokiny</a:t>
            </a:r>
            <a:endParaRPr lang="cs-CZ" sz="2000" b="1" dirty="0" smtClean="0">
              <a:solidFill>
                <a:srgbClr val="004899"/>
              </a:solidFill>
            </a:endParaRPr>
          </a:p>
          <a:p>
            <a:pPr lvl="2">
              <a:lnSpc>
                <a:spcPct val="150000"/>
              </a:lnSpc>
            </a:pPr>
            <a:r>
              <a:rPr lang="cs-CZ" sz="1600" dirty="0" smtClean="0"/>
              <a:t>Chemotaxe (IL-8, MCP1, RANTES)</a:t>
            </a:r>
            <a:endParaRPr lang="cs-CZ" sz="1600" dirty="0"/>
          </a:p>
          <a:p>
            <a:pPr marL="285750" indent="-285750">
              <a:lnSpc>
                <a:spcPct val="150000"/>
              </a:lnSpc>
              <a:buFont typeface="Arial" panose="020B0604020202020204" pitchFamily="34" charset="0"/>
              <a:buChar char="•"/>
            </a:pPr>
            <a:r>
              <a:rPr lang="cs-CZ" sz="2000" b="1" dirty="0" smtClean="0">
                <a:solidFill>
                  <a:srgbClr val="004899"/>
                </a:solidFill>
              </a:rPr>
              <a:t>Kolonie stimulující faktory</a:t>
            </a:r>
          </a:p>
          <a:p>
            <a:pPr lvl="2">
              <a:lnSpc>
                <a:spcPct val="150000"/>
              </a:lnSpc>
            </a:pPr>
            <a:r>
              <a:rPr lang="cs-CZ" sz="1600" dirty="0" smtClean="0"/>
              <a:t>Stimulace progenitorů, podpora růstu a diferenciace (M-CSF, GM-CSF, G-CSF)</a:t>
            </a:r>
          </a:p>
          <a:p>
            <a:pPr marL="285750" indent="-285750">
              <a:lnSpc>
                <a:spcPct val="150000"/>
              </a:lnSpc>
              <a:buFont typeface="Arial" panose="020B0604020202020204" pitchFamily="34" charset="0"/>
              <a:buChar char="•"/>
            </a:pPr>
            <a:r>
              <a:rPr lang="cs-CZ" sz="2000" b="1" dirty="0" smtClean="0">
                <a:solidFill>
                  <a:srgbClr val="004899"/>
                </a:solidFill>
              </a:rPr>
              <a:t>Tumor nekrotizující faktory</a:t>
            </a:r>
          </a:p>
          <a:p>
            <a:pPr lvl="2">
              <a:lnSpc>
                <a:spcPct val="150000"/>
              </a:lnSpc>
            </a:pPr>
            <a:r>
              <a:rPr lang="cs-CZ" sz="1600" dirty="0" smtClean="0"/>
              <a:t>Prozánětlivé působení, aktivace cytotoxických T lymfocytů (TNF</a:t>
            </a:r>
            <a:r>
              <a:rPr lang="el-GR" sz="1600" dirty="0" smtClean="0"/>
              <a:t>α</a:t>
            </a:r>
            <a:r>
              <a:rPr lang="cs-CZ" sz="1600" dirty="0" smtClean="0"/>
              <a:t>, TNF</a:t>
            </a:r>
            <a:r>
              <a:rPr lang="el-GR" sz="1600" dirty="0" smtClean="0"/>
              <a:t>β</a:t>
            </a:r>
            <a:r>
              <a:rPr lang="cs-CZ" sz="1600" dirty="0" smtClean="0"/>
              <a:t>)</a:t>
            </a:r>
          </a:p>
          <a:p>
            <a:pPr lvl="2">
              <a:lnSpc>
                <a:spcPct val="150000"/>
              </a:lnSpc>
            </a:pPr>
            <a:endParaRPr lang="cs-CZ" sz="1600" dirty="0" smtClean="0"/>
          </a:p>
          <a:p>
            <a:pPr marL="285750" indent="-285750">
              <a:lnSpc>
                <a:spcPct val="150000"/>
              </a:lnSpc>
              <a:buFont typeface="Arial" panose="020B0604020202020204" pitchFamily="34" charset="0"/>
              <a:buChar char="•"/>
            </a:pPr>
            <a:endParaRPr lang="cs-CZ" sz="2000" dirty="0" smtClean="0"/>
          </a:p>
          <a:p>
            <a:pPr>
              <a:lnSpc>
                <a:spcPct val="150000"/>
              </a:lnSpc>
            </a:pPr>
            <a:endParaRPr lang="en-GB" sz="2000" dirty="0"/>
          </a:p>
        </p:txBody>
      </p:sp>
    </p:spTree>
    <p:extLst>
      <p:ext uri="{BB962C8B-B14F-4D97-AF65-F5344CB8AC3E}">
        <p14:creationId xmlns:p14="http://schemas.microsoft.com/office/powerpoint/2010/main" val="25122614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stretch>
            <a:fillRect/>
          </a:stretch>
        </p:blipFill>
        <p:spPr>
          <a:xfrm>
            <a:off x="1875835" y="151666"/>
            <a:ext cx="8483310" cy="6521668"/>
          </a:xfrm>
          <a:prstGeom prst="rect">
            <a:avLst/>
          </a:prstGeom>
        </p:spPr>
      </p:pic>
      <p:sp>
        <p:nvSpPr>
          <p:cNvPr id="3" name="Obdélník 2"/>
          <p:cNvSpPr/>
          <p:nvPr/>
        </p:nvSpPr>
        <p:spPr>
          <a:xfrm>
            <a:off x="0" y="6673334"/>
            <a:ext cx="1875835" cy="184666"/>
          </a:xfrm>
          <a:prstGeom prst="rect">
            <a:avLst/>
          </a:prstGeom>
        </p:spPr>
        <p:txBody>
          <a:bodyPr wrap="none">
            <a:spAutoFit/>
          </a:bodyPr>
          <a:lstStyle/>
          <a:p>
            <a:r>
              <a:rPr lang="en-GB" sz="600" dirty="0"/>
              <a:t>https://www.omicscouts.com/en/signallingscout.html</a:t>
            </a:r>
          </a:p>
        </p:txBody>
      </p:sp>
    </p:spTree>
    <p:extLst>
      <p:ext uri="{BB962C8B-B14F-4D97-AF65-F5344CB8AC3E}">
        <p14:creationId xmlns:p14="http://schemas.microsoft.com/office/powerpoint/2010/main" val="41426718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3"/>
          <a:srcRect l="507" t="1322" r="982" b="1545"/>
          <a:stretch/>
        </p:blipFill>
        <p:spPr>
          <a:xfrm>
            <a:off x="968761" y="400050"/>
            <a:ext cx="10111989" cy="6076950"/>
          </a:xfrm>
          <a:prstGeom prst="rect">
            <a:avLst/>
          </a:prstGeom>
        </p:spPr>
      </p:pic>
      <p:sp>
        <p:nvSpPr>
          <p:cNvPr id="3" name="Obdélník 2"/>
          <p:cNvSpPr/>
          <p:nvPr/>
        </p:nvSpPr>
        <p:spPr>
          <a:xfrm>
            <a:off x="-71244" y="6673334"/>
            <a:ext cx="6096000" cy="184666"/>
          </a:xfrm>
          <a:prstGeom prst="rect">
            <a:avLst/>
          </a:prstGeom>
        </p:spPr>
        <p:txBody>
          <a:bodyPr>
            <a:spAutoFit/>
          </a:bodyPr>
          <a:lstStyle/>
          <a:p>
            <a:r>
              <a:rPr lang="en-GB" sz="600" dirty="0"/>
              <a:t>https://mokaspetridish.files.wordpress.com/2013/08/metabolic_map.png</a:t>
            </a:r>
          </a:p>
        </p:txBody>
      </p:sp>
    </p:spTree>
    <p:extLst>
      <p:ext uri="{BB962C8B-B14F-4D97-AF65-F5344CB8AC3E}">
        <p14:creationId xmlns:p14="http://schemas.microsoft.com/office/powerpoint/2010/main" val="10819229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6127383" cy="523220"/>
          </a:xfrm>
          <a:prstGeom prst="rect">
            <a:avLst/>
          </a:prstGeom>
          <a:noFill/>
        </p:spPr>
        <p:txBody>
          <a:bodyPr wrap="none" rtlCol="0">
            <a:spAutoFit/>
          </a:bodyPr>
          <a:lstStyle/>
          <a:p>
            <a:r>
              <a:rPr lang="cs-CZ" sz="2800" b="1" dirty="0" smtClean="0">
                <a:solidFill>
                  <a:srgbClr val="004899"/>
                </a:solidFill>
              </a:rPr>
              <a:t>Systémový zánět, </a:t>
            </a:r>
            <a:r>
              <a:rPr lang="cs-CZ" b="1" dirty="0" smtClean="0">
                <a:solidFill>
                  <a:srgbClr val="004899"/>
                </a:solidFill>
              </a:rPr>
              <a:t>souhra působení inzultu a cytokinů</a:t>
            </a:r>
            <a:endParaRPr lang="en-GB" sz="2800" b="1" dirty="0">
              <a:solidFill>
                <a:srgbClr val="004899"/>
              </a:solidFill>
            </a:endParaRPr>
          </a:p>
        </p:txBody>
      </p:sp>
      <p:sp>
        <p:nvSpPr>
          <p:cNvPr id="3" name="Obdélník 2"/>
          <p:cNvSpPr/>
          <p:nvPr/>
        </p:nvSpPr>
        <p:spPr>
          <a:xfrm>
            <a:off x="0" y="6673334"/>
            <a:ext cx="1766830" cy="184666"/>
          </a:xfrm>
          <a:prstGeom prst="rect">
            <a:avLst/>
          </a:prstGeom>
        </p:spPr>
        <p:txBody>
          <a:bodyPr wrap="none">
            <a:spAutoFit/>
          </a:bodyPr>
          <a:lstStyle/>
          <a:p>
            <a:r>
              <a:rPr lang="en-GB" sz="600" dirty="0"/>
              <a:t>https://www.ncbi.nlm.nih.gov/books/NBK547669/</a:t>
            </a:r>
          </a:p>
        </p:txBody>
      </p:sp>
      <p:sp>
        <p:nvSpPr>
          <p:cNvPr id="4" name="Obdélník 3"/>
          <p:cNvSpPr/>
          <p:nvPr/>
        </p:nvSpPr>
        <p:spPr>
          <a:xfrm>
            <a:off x="348343" y="553693"/>
            <a:ext cx="11569700" cy="4303101"/>
          </a:xfrm>
          <a:prstGeom prst="rect">
            <a:avLst/>
          </a:prstGeom>
        </p:spPr>
        <p:txBody>
          <a:bodyPr wrap="square">
            <a:spAutoFit/>
          </a:bodyPr>
          <a:lstStyle/>
          <a:p>
            <a:pPr>
              <a:lnSpc>
                <a:spcPct val="114000"/>
              </a:lnSpc>
            </a:pPr>
            <a:r>
              <a:rPr lang="en-GB" sz="1600" b="1" dirty="0" smtClean="0">
                <a:solidFill>
                  <a:srgbClr val="004899"/>
                </a:solidFill>
              </a:rPr>
              <a:t>SIRS</a:t>
            </a:r>
            <a:r>
              <a:rPr lang="cs-CZ" sz="1600" b="1" dirty="0" smtClean="0"/>
              <a:t> </a:t>
            </a:r>
            <a:r>
              <a:rPr lang="cs-CZ" sz="1600" dirty="0" smtClean="0"/>
              <a:t>(syndrom systémové zánětové odpovědi, </a:t>
            </a:r>
            <a:r>
              <a:rPr lang="en-GB" sz="1600" dirty="0" smtClean="0"/>
              <a:t>systemic </a:t>
            </a:r>
            <a:r>
              <a:rPr lang="en-GB" sz="1600" dirty="0"/>
              <a:t>inflammatory response </a:t>
            </a:r>
            <a:r>
              <a:rPr lang="en-GB" sz="1600" dirty="0" smtClean="0"/>
              <a:t>syndrome</a:t>
            </a:r>
            <a:r>
              <a:rPr lang="cs-CZ" sz="1600" dirty="0" smtClean="0"/>
              <a:t>)</a:t>
            </a:r>
            <a:endParaRPr lang="en-GB" sz="1600" dirty="0"/>
          </a:p>
          <a:p>
            <a:pPr marL="285750" indent="-285750">
              <a:lnSpc>
                <a:spcPct val="114000"/>
              </a:lnSpc>
              <a:buFont typeface="Arial" panose="020B0604020202020204" pitchFamily="34" charset="0"/>
              <a:buChar char="•"/>
            </a:pPr>
            <a:r>
              <a:rPr lang="en-GB" sz="1600" dirty="0" err="1" smtClean="0"/>
              <a:t>teplota</a:t>
            </a:r>
            <a:r>
              <a:rPr lang="en-GB" sz="1600" dirty="0" smtClean="0"/>
              <a:t> </a:t>
            </a:r>
            <a:r>
              <a:rPr lang="en-GB" sz="1600" dirty="0" err="1"/>
              <a:t>nad</a:t>
            </a:r>
            <a:r>
              <a:rPr lang="en-GB" sz="1600" dirty="0"/>
              <a:t> 38 °C </a:t>
            </a:r>
            <a:r>
              <a:rPr lang="en-GB" sz="1600" dirty="0" err="1"/>
              <a:t>nebo</a:t>
            </a:r>
            <a:r>
              <a:rPr lang="en-GB" sz="1600" dirty="0"/>
              <a:t> pod 36 °</a:t>
            </a:r>
            <a:r>
              <a:rPr lang="en-GB" sz="1600" dirty="0" smtClean="0"/>
              <a:t>C</a:t>
            </a:r>
            <a:endParaRPr lang="en-GB" sz="1600" dirty="0"/>
          </a:p>
          <a:p>
            <a:pPr marL="285750" indent="-285750">
              <a:lnSpc>
                <a:spcPct val="114000"/>
              </a:lnSpc>
              <a:buFont typeface="Arial" panose="020B0604020202020204" pitchFamily="34" charset="0"/>
              <a:buChar char="•"/>
            </a:pPr>
            <a:r>
              <a:rPr lang="en-GB" sz="1600" dirty="0" err="1"/>
              <a:t>tep</a:t>
            </a:r>
            <a:r>
              <a:rPr lang="en-GB" sz="1600" dirty="0"/>
              <a:t> </a:t>
            </a:r>
            <a:r>
              <a:rPr lang="en-GB" sz="1600" dirty="0" err="1"/>
              <a:t>nad</a:t>
            </a:r>
            <a:r>
              <a:rPr lang="en-GB" sz="1600" dirty="0"/>
              <a:t> </a:t>
            </a:r>
            <a:r>
              <a:rPr lang="en-GB" sz="1600" dirty="0" smtClean="0"/>
              <a:t>90/min</a:t>
            </a:r>
            <a:endParaRPr lang="en-GB" sz="1600" dirty="0"/>
          </a:p>
          <a:p>
            <a:pPr marL="285750" indent="-285750">
              <a:lnSpc>
                <a:spcPct val="114000"/>
              </a:lnSpc>
              <a:buFont typeface="Arial" panose="020B0604020202020204" pitchFamily="34" charset="0"/>
              <a:buChar char="•"/>
            </a:pPr>
            <a:r>
              <a:rPr lang="en-GB" sz="1600" dirty="0" err="1"/>
              <a:t>dechová</a:t>
            </a:r>
            <a:r>
              <a:rPr lang="en-GB" sz="1600" dirty="0"/>
              <a:t> </a:t>
            </a:r>
            <a:r>
              <a:rPr lang="en-GB" sz="1600" dirty="0" err="1"/>
              <a:t>frekvence</a:t>
            </a:r>
            <a:r>
              <a:rPr lang="en-GB" sz="1600" dirty="0"/>
              <a:t> </a:t>
            </a:r>
            <a:r>
              <a:rPr lang="en-GB" sz="1600" dirty="0" err="1"/>
              <a:t>nad</a:t>
            </a:r>
            <a:r>
              <a:rPr lang="en-GB" sz="1600" dirty="0"/>
              <a:t> 20/min </a:t>
            </a:r>
            <a:r>
              <a:rPr lang="en-GB" sz="1600" dirty="0" err="1"/>
              <a:t>nebo</a:t>
            </a:r>
            <a:r>
              <a:rPr lang="en-GB" sz="1600" dirty="0"/>
              <a:t> CO2 pod 32 </a:t>
            </a:r>
            <a:r>
              <a:rPr lang="en-GB" sz="1600" dirty="0" smtClean="0"/>
              <a:t>mmHg</a:t>
            </a:r>
            <a:endParaRPr lang="en-GB" sz="1600" dirty="0"/>
          </a:p>
          <a:p>
            <a:pPr marL="285750" indent="-285750">
              <a:lnSpc>
                <a:spcPct val="114000"/>
              </a:lnSpc>
              <a:buFont typeface="Arial" panose="020B0604020202020204" pitchFamily="34" charset="0"/>
              <a:buChar char="•"/>
            </a:pPr>
            <a:r>
              <a:rPr lang="en-GB" sz="1600" dirty="0" err="1"/>
              <a:t>leukocyty</a:t>
            </a:r>
            <a:r>
              <a:rPr lang="en-GB" sz="1600" dirty="0"/>
              <a:t> </a:t>
            </a:r>
            <a:r>
              <a:rPr lang="en-GB" sz="1600" dirty="0" err="1"/>
              <a:t>nad</a:t>
            </a:r>
            <a:r>
              <a:rPr lang="en-GB" sz="1600" dirty="0"/>
              <a:t> 12 tis./µl </a:t>
            </a:r>
            <a:r>
              <a:rPr lang="en-GB" sz="1600" dirty="0" err="1"/>
              <a:t>nebo</a:t>
            </a:r>
            <a:r>
              <a:rPr lang="en-GB" sz="1600" dirty="0"/>
              <a:t> pod 4 tis./µl </a:t>
            </a:r>
            <a:r>
              <a:rPr lang="en-GB" sz="1600" dirty="0" err="1"/>
              <a:t>nebo</a:t>
            </a:r>
            <a:r>
              <a:rPr lang="en-GB" sz="1600" dirty="0"/>
              <a:t> </a:t>
            </a:r>
            <a:r>
              <a:rPr lang="en-GB" sz="1600" dirty="0" err="1"/>
              <a:t>víc</a:t>
            </a:r>
            <a:r>
              <a:rPr lang="en-GB" sz="1600" dirty="0"/>
              <a:t> </a:t>
            </a:r>
            <a:r>
              <a:rPr lang="en-GB" sz="1600" dirty="0" err="1"/>
              <a:t>jak</a:t>
            </a:r>
            <a:r>
              <a:rPr lang="en-GB" sz="1600" dirty="0"/>
              <a:t> 10 % </a:t>
            </a:r>
            <a:r>
              <a:rPr lang="en-GB" sz="1600" dirty="0" err="1"/>
              <a:t>nezralých</a:t>
            </a:r>
            <a:r>
              <a:rPr lang="en-GB" sz="1600" dirty="0"/>
              <a:t> </a:t>
            </a:r>
            <a:r>
              <a:rPr lang="en-GB" sz="1600" dirty="0" err="1" smtClean="0"/>
              <a:t>forem</a:t>
            </a:r>
            <a:endParaRPr lang="cs-CZ" sz="1600" dirty="0" smtClean="0"/>
          </a:p>
          <a:p>
            <a:pPr marL="285750" indent="-285750">
              <a:lnSpc>
                <a:spcPct val="114000"/>
              </a:lnSpc>
              <a:buFont typeface="Arial" panose="020B0604020202020204" pitchFamily="34" charset="0"/>
              <a:buChar char="•"/>
            </a:pPr>
            <a:endParaRPr lang="cs-CZ" sz="1600" dirty="0"/>
          </a:p>
          <a:p>
            <a:pPr>
              <a:lnSpc>
                <a:spcPct val="114000"/>
              </a:lnSpc>
            </a:pPr>
            <a:r>
              <a:rPr lang="cs-CZ" sz="1600" b="1" dirty="0" smtClean="0">
                <a:solidFill>
                  <a:srgbClr val="004899"/>
                </a:solidFill>
              </a:rPr>
              <a:t>Sepse</a:t>
            </a:r>
          </a:p>
          <a:p>
            <a:pPr>
              <a:lnSpc>
                <a:spcPct val="114000"/>
              </a:lnSpc>
            </a:pPr>
            <a:r>
              <a:rPr lang="cs-CZ" sz="1600" dirty="0" smtClean="0"/>
              <a:t>SIRS z infekčních příčin</a:t>
            </a:r>
          </a:p>
          <a:p>
            <a:pPr>
              <a:lnSpc>
                <a:spcPct val="114000"/>
              </a:lnSpc>
            </a:pPr>
            <a:r>
              <a:rPr lang="cs-CZ" sz="1600" dirty="0" smtClean="0"/>
              <a:t>(i původně neinfekční rozvinutý SIRS zpravidla přechází v sepsi – selhání mikrocirkulace střevní stěny, proniknutí bakterií do cirkulace)</a:t>
            </a:r>
          </a:p>
          <a:p>
            <a:pPr>
              <a:lnSpc>
                <a:spcPct val="114000"/>
              </a:lnSpc>
            </a:pPr>
            <a:endParaRPr lang="cs-CZ" sz="1600" dirty="0"/>
          </a:p>
          <a:p>
            <a:pPr>
              <a:lnSpc>
                <a:spcPct val="114000"/>
              </a:lnSpc>
            </a:pPr>
            <a:r>
              <a:rPr lang="cs-CZ" sz="1600" b="1" dirty="0" smtClean="0">
                <a:solidFill>
                  <a:srgbClr val="004899"/>
                </a:solidFill>
              </a:rPr>
              <a:t>MODS </a:t>
            </a:r>
            <a:r>
              <a:rPr lang="cs-CZ" sz="1600" dirty="0" smtClean="0"/>
              <a:t>(syndrom </a:t>
            </a:r>
            <a:r>
              <a:rPr lang="cs-CZ" sz="1600" dirty="0"/>
              <a:t>multiorgánového selhání, </a:t>
            </a:r>
            <a:r>
              <a:rPr lang="cs-CZ" sz="1600" dirty="0" err="1"/>
              <a:t>Multiple</a:t>
            </a:r>
            <a:r>
              <a:rPr lang="cs-CZ" sz="1600" dirty="0"/>
              <a:t> organ </a:t>
            </a:r>
            <a:r>
              <a:rPr lang="cs-CZ" sz="1600" dirty="0" err="1"/>
              <a:t>dysfunction</a:t>
            </a:r>
            <a:r>
              <a:rPr lang="cs-CZ" sz="1600" dirty="0"/>
              <a:t> </a:t>
            </a:r>
            <a:r>
              <a:rPr lang="cs-CZ" sz="1600" dirty="0" smtClean="0"/>
              <a:t>syndrome)</a:t>
            </a:r>
          </a:p>
          <a:p>
            <a:pPr>
              <a:lnSpc>
                <a:spcPct val="114000"/>
              </a:lnSpc>
            </a:pPr>
            <a:r>
              <a:rPr lang="cs-CZ" sz="1600" dirty="0" smtClean="0"/>
              <a:t>přítomnost takových změn orgánových funkcí že homeostáza nemůže být udržena bez intervence</a:t>
            </a:r>
          </a:p>
          <a:p>
            <a:pPr marL="285750" indent="-285750">
              <a:lnSpc>
                <a:spcPct val="114000"/>
              </a:lnSpc>
              <a:buFont typeface="Arial" panose="020B0604020202020204" pitchFamily="34" charset="0"/>
              <a:buChar char="•"/>
            </a:pPr>
            <a:r>
              <a:rPr lang="cs-CZ" sz="1600" dirty="0" smtClean="0">
                <a:solidFill>
                  <a:srgbClr val="004899"/>
                </a:solidFill>
              </a:rPr>
              <a:t>primární MODS </a:t>
            </a:r>
            <a:r>
              <a:rPr lang="cs-CZ" sz="1600" dirty="0" smtClean="0"/>
              <a:t>– přímé působení inzultu (těžké trauma, cirkulační selhání)</a:t>
            </a:r>
          </a:p>
          <a:p>
            <a:pPr marL="285750" indent="-285750">
              <a:lnSpc>
                <a:spcPct val="114000"/>
              </a:lnSpc>
              <a:buFont typeface="Arial" panose="020B0604020202020204" pitchFamily="34" charset="0"/>
              <a:buChar char="•"/>
            </a:pPr>
            <a:r>
              <a:rPr lang="cs-CZ" sz="1600" dirty="0" smtClean="0">
                <a:solidFill>
                  <a:srgbClr val="004899"/>
                </a:solidFill>
              </a:rPr>
              <a:t>sekundární MODS </a:t>
            </a:r>
            <a:r>
              <a:rPr lang="cs-CZ" sz="1600" dirty="0" smtClean="0"/>
              <a:t>– autoagresivní působení zánětu</a:t>
            </a:r>
          </a:p>
          <a:p>
            <a:pPr>
              <a:lnSpc>
                <a:spcPct val="114000"/>
              </a:lnSpc>
            </a:pPr>
            <a:endParaRPr lang="en-GB" sz="1600" b="1" dirty="0">
              <a:solidFill>
                <a:srgbClr val="004899"/>
              </a:solidFill>
            </a:endParaRPr>
          </a:p>
        </p:txBody>
      </p:sp>
      <p:sp>
        <p:nvSpPr>
          <p:cNvPr id="6" name="Obdélník 5"/>
          <p:cNvSpPr/>
          <p:nvPr/>
        </p:nvSpPr>
        <p:spPr>
          <a:xfrm>
            <a:off x="348343" y="4887267"/>
            <a:ext cx="11569700" cy="369332"/>
          </a:xfrm>
          <a:prstGeom prst="rect">
            <a:avLst/>
          </a:prstGeom>
        </p:spPr>
        <p:txBody>
          <a:bodyPr wrap="square">
            <a:spAutoFit/>
          </a:bodyPr>
          <a:lstStyle/>
          <a:p>
            <a:r>
              <a:rPr lang="en-GB" dirty="0" err="1">
                <a:solidFill>
                  <a:srgbClr val="004899"/>
                </a:solidFill>
              </a:rPr>
              <a:t>Syndrom</a:t>
            </a:r>
            <a:r>
              <a:rPr lang="en-GB" dirty="0">
                <a:solidFill>
                  <a:srgbClr val="004899"/>
                </a:solidFill>
              </a:rPr>
              <a:t> </a:t>
            </a:r>
            <a:r>
              <a:rPr lang="en-GB" dirty="0" err="1">
                <a:solidFill>
                  <a:srgbClr val="004899"/>
                </a:solidFill>
              </a:rPr>
              <a:t>akutní</a:t>
            </a:r>
            <a:r>
              <a:rPr lang="en-GB" dirty="0">
                <a:solidFill>
                  <a:srgbClr val="004899"/>
                </a:solidFill>
              </a:rPr>
              <a:t> </a:t>
            </a:r>
            <a:r>
              <a:rPr lang="en-GB" dirty="0" err="1">
                <a:solidFill>
                  <a:srgbClr val="004899"/>
                </a:solidFill>
              </a:rPr>
              <a:t>dechové</a:t>
            </a:r>
            <a:r>
              <a:rPr lang="en-GB" dirty="0">
                <a:solidFill>
                  <a:srgbClr val="004899"/>
                </a:solidFill>
              </a:rPr>
              <a:t> </a:t>
            </a:r>
            <a:r>
              <a:rPr lang="en-GB" dirty="0" err="1">
                <a:solidFill>
                  <a:srgbClr val="004899"/>
                </a:solidFill>
              </a:rPr>
              <a:t>tísně</a:t>
            </a:r>
            <a:r>
              <a:rPr lang="en-GB" dirty="0">
                <a:solidFill>
                  <a:srgbClr val="004899"/>
                </a:solidFill>
              </a:rPr>
              <a:t> </a:t>
            </a:r>
            <a:r>
              <a:rPr lang="en-GB" dirty="0"/>
              <a:t>(ARDS, acute respiratory distress syndrome, adult respiratory distress syndrome)</a:t>
            </a:r>
          </a:p>
        </p:txBody>
      </p:sp>
      <p:sp>
        <p:nvSpPr>
          <p:cNvPr id="7" name="Obdélník 6"/>
          <p:cNvSpPr/>
          <p:nvPr/>
        </p:nvSpPr>
        <p:spPr>
          <a:xfrm>
            <a:off x="348343" y="5256599"/>
            <a:ext cx="6096000" cy="829073"/>
          </a:xfrm>
          <a:prstGeom prst="rect">
            <a:avLst/>
          </a:prstGeom>
        </p:spPr>
        <p:txBody>
          <a:bodyPr>
            <a:spAutoFit/>
          </a:bodyPr>
          <a:lstStyle/>
          <a:p>
            <a:pPr marL="285750" indent="-285750">
              <a:lnSpc>
                <a:spcPct val="114000"/>
              </a:lnSpc>
              <a:buFont typeface="Arial" panose="020B0604020202020204" pitchFamily="34" charset="0"/>
              <a:buChar char="•"/>
            </a:pPr>
            <a:r>
              <a:rPr lang="en-GB" sz="1400" dirty="0" err="1"/>
              <a:t>zvýšená</a:t>
            </a:r>
            <a:r>
              <a:rPr lang="en-GB" sz="1400" dirty="0"/>
              <a:t> </a:t>
            </a:r>
            <a:r>
              <a:rPr lang="en-GB" sz="1400" dirty="0" err="1"/>
              <a:t>propustnost</a:t>
            </a:r>
            <a:r>
              <a:rPr lang="en-GB" sz="1400" dirty="0"/>
              <a:t> </a:t>
            </a:r>
            <a:r>
              <a:rPr lang="en-GB" sz="1400" dirty="0" err="1"/>
              <a:t>plicních</a:t>
            </a:r>
            <a:r>
              <a:rPr lang="en-GB" sz="1400" dirty="0"/>
              <a:t> </a:t>
            </a:r>
            <a:r>
              <a:rPr lang="en-GB" sz="1400" dirty="0" err="1" smtClean="0"/>
              <a:t>kapilár</a:t>
            </a:r>
            <a:endParaRPr lang="en-GB" sz="1400" dirty="0"/>
          </a:p>
          <a:p>
            <a:pPr marL="285750" indent="-285750">
              <a:lnSpc>
                <a:spcPct val="114000"/>
              </a:lnSpc>
              <a:buFont typeface="Arial" panose="020B0604020202020204" pitchFamily="34" charset="0"/>
              <a:buChar char="•"/>
            </a:pPr>
            <a:r>
              <a:rPr lang="en-GB" sz="1400" dirty="0" err="1"/>
              <a:t>akumulace</a:t>
            </a:r>
            <a:r>
              <a:rPr lang="en-GB" sz="1400" dirty="0"/>
              <a:t> </a:t>
            </a:r>
            <a:r>
              <a:rPr lang="en-GB" sz="1400" dirty="0" err="1"/>
              <a:t>tekutiny</a:t>
            </a:r>
            <a:r>
              <a:rPr lang="en-GB" sz="1400" dirty="0"/>
              <a:t> v </a:t>
            </a:r>
            <a:r>
              <a:rPr lang="en-GB" sz="1400" dirty="0" err="1"/>
              <a:t>parenchymu</a:t>
            </a:r>
            <a:r>
              <a:rPr lang="en-GB" sz="1400" dirty="0"/>
              <a:t> a </a:t>
            </a:r>
            <a:r>
              <a:rPr lang="en-GB" sz="1400" dirty="0" err="1" smtClean="0"/>
              <a:t>alveolech</a:t>
            </a:r>
            <a:endParaRPr lang="en-GB" sz="1400" dirty="0"/>
          </a:p>
          <a:p>
            <a:pPr marL="285750" indent="-285750">
              <a:lnSpc>
                <a:spcPct val="114000"/>
              </a:lnSpc>
              <a:buFont typeface="Arial" panose="020B0604020202020204" pitchFamily="34" charset="0"/>
              <a:buChar char="•"/>
            </a:pPr>
            <a:r>
              <a:rPr lang="en-GB" sz="1400" dirty="0" err="1" smtClean="0"/>
              <a:t>poškození</a:t>
            </a:r>
            <a:r>
              <a:rPr lang="en-GB" sz="1400" dirty="0" smtClean="0"/>
              <a:t> </a:t>
            </a:r>
            <a:r>
              <a:rPr lang="en-GB" sz="1400" dirty="0" err="1"/>
              <a:t>epitelu</a:t>
            </a:r>
            <a:r>
              <a:rPr lang="en-GB" sz="1400" dirty="0"/>
              <a:t> </a:t>
            </a:r>
            <a:r>
              <a:rPr lang="en-GB" sz="1400" dirty="0" err="1"/>
              <a:t>alveolů</a:t>
            </a:r>
            <a:endParaRPr lang="en-GB" sz="1400" dirty="0"/>
          </a:p>
        </p:txBody>
      </p:sp>
    </p:spTree>
    <p:extLst>
      <p:ext uri="{BB962C8B-B14F-4D97-AF65-F5344CB8AC3E}">
        <p14:creationId xmlns:p14="http://schemas.microsoft.com/office/powerpoint/2010/main" val="4110503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0"/>
            <a:ext cx="6013698" cy="461665"/>
          </a:xfrm>
          <a:prstGeom prst="rect">
            <a:avLst/>
          </a:prstGeom>
        </p:spPr>
        <p:txBody>
          <a:bodyPr wrap="none">
            <a:spAutoFit/>
          </a:bodyPr>
          <a:lstStyle/>
          <a:p>
            <a:r>
              <a:rPr lang="cs-CZ" sz="2400" b="1" dirty="0">
                <a:solidFill>
                  <a:srgbClr val="004899"/>
                </a:solidFill>
              </a:rPr>
              <a:t>Diseminovaná intravaskulární </a:t>
            </a:r>
            <a:r>
              <a:rPr lang="cs-CZ" sz="2400" b="1" dirty="0" smtClean="0">
                <a:solidFill>
                  <a:srgbClr val="004899"/>
                </a:solidFill>
              </a:rPr>
              <a:t>koagulace (DIC)</a:t>
            </a:r>
            <a:endParaRPr lang="en-GB" sz="2400" b="1" dirty="0">
              <a:solidFill>
                <a:srgbClr val="004899"/>
              </a:solidFill>
            </a:endParaRPr>
          </a:p>
        </p:txBody>
      </p:sp>
      <p:pic>
        <p:nvPicPr>
          <p:cNvPr id="4" name="Obrázek 3"/>
          <p:cNvPicPr>
            <a:picLocks noChangeAspect="1"/>
          </p:cNvPicPr>
          <p:nvPr/>
        </p:nvPicPr>
        <p:blipFill>
          <a:blip r:embed="rId3"/>
          <a:stretch>
            <a:fillRect/>
          </a:stretch>
        </p:blipFill>
        <p:spPr>
          <a:xfrm>
            <a:off x="1840568" y="1772197"/>
            <a:ext cx="8437566" cy="4610756"/>
          </a:xfrm>
          <a:prstGeom prst="rect">
            <a:avLst/>
          </a:prstGeom>
        </p:spPr>
      </p:pic>
      <p:sp>
        <p:nvSpPr>
          <p:cNvPr id="5" name="Obdélník 4"/>
          <p:cNvSpPr/>
          <p:nvPr/>
        </p:nvSpPr>
        <p:spPr>
          <a:xfrm>
            <a:off x="0" y="6673334"/>
            <a:ext cx="1840568" cy="184666"/>
          </a:xfrm>
          <a:prstGeom prst="rect">
            <a:avLst/>
          </a:prstGeom>
        </p:spPr>
        <p:txBody>
          <a:bodyPr wrap="none">
            <a:spAutoFit/>
          </a:bodyPr>
          <a:lstStyle/>
          <a:p>
            <a:r>
              <a:rPr lang="en-GB" sz="600" dirty="0"/>
              <a:t>https://www.nejm.org/doi/10.1056/NEJMra1208626</a:t>
            </a:r>
          </a:p>
        </p:txBody>
      </p:sp>
      <p:sp>
        <p:nvSpPr>
          <p:cNvPr id="6" name="TextovéPole 5"/>
          <p:cNvSpPr txBox="1"/>
          <p:nvPr/>
        </p:nvSpPr>
        <p:spPr>
          <a:xfrm>
            <a:off x="0" y="547329"/>
            <a:ext cx="8330614" cy="934487"/>
          </a:xfrm>
          <a:prstGeom prst="rect">
            <a:avLst/>
          </a:prstGeom>
          <a:noFill/>
        </p:spPr>
        <p:txBody>
          <a:bodyPr wrap="none" rtlCol="0">
            <a:spAutoFit/>
          </a:bodyPr>
          <a:lstStyle/>
          <a:p>
            <a:pPr>
              <a:lnSpc>
                <a:spcPct val="114000"/>
              </a:lnSpc>
            </a:pPr>
            <a:r>
              <a:rPr lang="cs-CZ" sz="1600" b="1" dirty="0" smtClean="0">
                <a:solidFill>
                  <a:srgbClr val="004899"/>
                </a:solidFill>
              </a:rPr>
              <a:t>systémová aktivace koagulace </a:t>
            </a:r>
            <a:r>
              <a:rPr lang="cs-CZ" sz="1600" dirty="0" smtClean="0"/>
              <a:t>(infekce, trauma, nádory, porodní komplikace</a:t>
            </a:r>
            <a:r>
              <a:rPr lang="cs-CZ" sz="1600" dirty="0"/>
              <a:t>, </a:t>
            </a:r>
            <a:r>
              <a:rPr lang="cs-CZ" sz="1600" dirty="0" err="1" smtClean="0"/>
              <a:t>postransfusní</a:t>
            </a:r>
            <a:r>
              <a:rPr lang="cs-CZ" sz="1600" dirty="0" smtClean="0"/>
              <a:t> reakce)</a:t>
            </a:r>
          </a:p>
          <a:p>
            <a:pPr marL="285750" indent="-285750">
              <a:lnSpc>
                <a:spcPct val="114000"/>
              </a:lnSpc>
              <a:buFont typeface="Arial" panose="020B0604020202020204" pitchFamily="34" charset="0"/>
              <a:buChar char="•"/>
            </a:pPr>
            <a:r>
              <a:rPr lang="cs-CZ" sz="1600" dirty="0" smtClean="0"/>
              <a:t>intravaskulární depozice fibrinu =</a:t>
            </a:r>
            <a:r>
              <a:rPr lang="en-US" sz="1600" dirty="0" smtClean="0"/>
              <a:t>&gt; </a:t>
            </a:r>
            <a:r>
              <a:rPr lang="en-US" sz="1600" dirty="0" err="1" smtClean="0">
                <a:solidFill>
                  <a:srgbClr val="004899"/>
                </a:solidFill>
              </a:rPr>
              <a:t>tromb</a:t>
            </a:r>
            <a:r>
              <a:rPr lang="cs-CZ" sz="1600" dirty="0" err="1" smtClean="0">
                <a:solidFill>
                  <a:srgbClr val="004899"/>
                </a:solidFill>
              </a:rPr>
              <a:t>ózy</a:t>
            </a:r>
            <a:r>
              <a:rPr lang="cs-CZ" sz="1600" dirty="0" smtClean="0"/>
              <a:t>, ischemie a orgánová selhání</a:t>
            </a:r>
          </a:p>
          <a:p>
            <a:pPr marL="285750" indent="-285750">
              <a:lnSpc>
                <a:spcPct val="114000"/>
              </a:lnSpc>
              <a:buFont typeface="Arial" panose="020B0604020202020204" pitchFamily="34" charset="0"/>
              <a:buChar char="•"/>
            </a:pPr>
            <a:r>
              <a:rPr lang="cs-CZ" sz="1600" dirty="0" smtClean="0"/>
              <a:t>vyčerpání destiček a koagulačních faktorů =</a:t>
            </a:r>
            <a:r>
              <a:rPr lang="en-US" sz="1600" dirty="0" smtClean="0"/>
              <a:t>&gt;</a:t>
            </a:r>
            <a:r>
              <a:rPr lang="cs-CZ" sz="1600" dirty="0" smtClean="0"/>
              <a:t> </a:t>
            </a:r>
            <a:r>
              <a:rPr lang="cs-CZ" sz="1600" dirty="0" smtClean="0">
                <a:solidFill>
                  <a:srgbClr val="004899"/>
                </a:solidFill>
              </a:rPr>
              <a:t>krvácení</a:t>
            </a:r>
            <a:endParaRPr lang="en-GB" sz="1600" dirty="0">
              <a:solidFill>
                <a:srgbClr val="004899"/>
              </a:solidFill>
            </a:endParaRPr>
          </a:p>
        </p:txBody>
      </p:sp>
    </p:spTree>
    <p:extLst>
      <p:ext uri="{BB962C8B-B14F-4D97-AF65-F5344CB8AC3E}">
        <p14:creationId xmlns:p14="http://schemas.microsoft.com/office/powerpoint/2010/main" val="36158764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3013710" cy="1261884"/>
          </a:xfrm>
          <a:prstGeom prst="rect">
            <a:avLst/>
          </a:prstGeom>
          <a:noFill/>
        </p:spPr>
        <p:txBody>
          <a:bodyPr wrap="none" rtlCol="0">
            <a:spAutoFit/>
          </a:bodyPr>
          <a:lstStyle/>
          <a:p>
            <a:r>
              <a:rPr lang="cs-CZ" sz="2800" b="1" dirty="0" err="1" smtClean="0">
                <a:solidFill>
                  <a:srgbClr val="004899"/>
                </a:solidFill>
              </a:rPr>
              <a:t>Cytokiny</a:t>
            </a:r>
            <a:r>
              <a:rPr lang="cs-CZ" sz="2800" b="1" dirty="0" smtClean="0">
                <a:solidFill>
                  <a:srgbClr val="004899"/>
                </a:solidFill>
              </a:rPr>
              <a:t> se bouří…</a:t>
            </a:r>
          </a:p>
          <a:p>
            <a:endParaRPr lang="cs-CZ" sz="2400" b="1" dirty="0">
              <a:solidFill>
                <a:srgbClr val="004899"/>
              </a:solidFill>
            </a:endParaRPr>
          </a:p>
          <a:p>
            <a:endParaRPr lang="en-GB" sz="2400" b="1" dirty="0">
              <a:solidFill>
                <a:srgbClr val="004899"/>
              </a:solidFill>
            </a:endParaRPr>
          </a:p>
        </p:txBody>
      </p:sp>
      <p:sp>
        <p:nvSpPr>
          <p:cNvPr id="9" name="TextovéPole 8"/>
          <p:cNvSpPr txBox="1"/>
          <p:nvPr/>
        </p:nvSpPr>
        <p:spPr>
          <a:xfrm>
            <a:off x="0" y="677021"/>
            <a:ext cx="4218271" cy="930768"/>
          </a:xfrm>
          <a:prstGeom prst="rect">
            <a:avLst/>
          </a:prstGeom>
          <a:noFill/>
        </p:spPr>
        <p:txBody>
          <a:bodyPr wrap="none" rtlCol="0">
            <a:spAutoFit/>
          </a:bodyPr>
          <a:lstStyle/>
          <a:p>
            <a:r>
              <a:rPr lang="cs-CZ" b="1" dirty="0" smtClean="0">
                <a:solidFill>
                  <a:srgbClr val="004899"/>
                </a:solidFill>
              </a:rPr>
              <a:t>cytokinová bouře (</a:t>
            </a:r>
            <a:r>
              <a:rPr lang="cs-CZ" b="1" dirty="0" err="1" smtClean="0">
                <a:solidFill>
                  <a:srgbClr val="004899"/>
                </a:solidFill>
              </a:rPr>
              <a:t>hypercytokinemie</a:t>
            </a:r>
            <a:r>
              <a:rPr lang="cs-CZ" b="1" dirty="0" smtClean="0">
                <a:solidFill>
                  <a:srgbClr val="004899"/>
                </a:solidFill>
              </a:rPr>
              <a:t>)</a:t>
            </a:r>
          </a:p>
          <a:p>
            <a:pPr marL="285750" indent="-285750">
              <a:lnSpc>
                <a:spcPct val="114000"/>
              </a:lnSpc>
              <a:buFont typeface="Arial" panose="020B0604020202020204" pitchFamily="34" charset="0"/>
              <a:buChar char="•"/>
            </a:pPr>
            <a:r>
              <a:rPr lang="cs-CZ" sz="1600" dirty="0" smtClean="0"/>
              <a:t>deregulace působení prozánětlivých cytokinů</a:t>
            </a:r>
          </a:p>
          <a:p>
            <a:pPr marL="285750" indent="-285750">
              <a:lnSpc>
                <a:spcPct val="114000"/>
              </a:lnSpc>
              <a:buFont typeface="Arial" panose="020B0604020202020204" pitchFamily="34" charset="0"/>
              <a:buChar char="•"/>
            </a:pPr>
            <a:r>
              <a:rPr lang="cs-CZ" sz="1600" dirty="0" smtClean="0"/>
              <a:t>systémové působení vedoucí k MODS</a:t>
            </a:r>
            <a:endParaRPr lang="en-GB" sz="1600" dirty="0"/>
          </a:p>
        </p:txBody>
      </p:sp>
      <p:pic>
        <p:nvPicPr>
          <p:cNvPr id="11" name="Obrázek 10"/>
          <p:cNvPicPr>
            <a:picLocks noChangeAspect="1"/>
          </p:cNvPicPr>
          <p:nvPr/>
        </p:nvPicPr>
        <p:blipFill>
          <a:blip r:embed="rId3"/>
          <a:stretch>
            <a:fillRect/>
          </a:stretch>
        </p:blipFill>
        <p:spPr>
          <a:xfrm>
            <a:off x="285054" y="2100375"/>
            <a:ext cx="6010971" cy="1020948"/>
          </a:xfrm>
          <a:prstGeom prst="rect">
            <a:avLst/>
          </a:prstGeom>
          <a:ln>
            <a:noFill/>
          </a:ln>
        </p:spPr>
      </p:pic>
      <p:pic>
        <p:nvPicPr>
          <p:cNvPr id="12" name="Obrázek 11"/>
          <p:cNvPicPr>
            <a:picLocks noChangeAspect="1"/>
          </p:cNvPicPr>
          <p:nvPr/>
        </p:nvPicPr>
        <p:blipFill>
          <a:blip r:embed="rId4"/>
          <a:stretch>
            <a:fillRect/>
          </a:stretch>
        </p:blipFill>
        <p:spPr>
          <a:xfrm>
            <a:off x="85029" y="3813132"/>
            <a:ext cx="7363621" cy="854377"/>
          </a:xfrm>
          <a:prstGeom prst="rect">
            <a:avLst/>
          </a:prstGeom>
          <a:ln>
            <a:noFill/>
          </a:ln>
        </p:spPr>
      </p:pic>
      <p:sp>
        <p:nvSpPr>
          <p:cNvPr id="13" name="Obdélník 12"/>
          <p:cNvSpPr/>
          <p:nvPr/>
        </p:nvSpPr>
        <p:spPr>
          <a:xfrm>
            <a:off x="85029" y="4743709"/>
            <a:ext cx="6096000" cy="1785104"/>
          </a:xfrm>
          <a:prstGeom prst="rect">
            <a:avLst/>
          </a:prstGeom>
        </p:spPr>
        <p:txBody>
          <a:bodyPr>
            <a:spAutoFit/>
          </a:bodyPr>
          <a:lstStyle/>
          <a:p>
            <a:pPr fontAlgn="base"/>
            <a:r>
              <a:rPr lang="en-GB" sz="1000" b="1" dirty="0">
                <a:solidFill>
                  <a:srgbClr val="004899"/>
                </a:solidFill>
              </a:rPr>
              <a:t>1 hour</a:t>
            </a:r>
            <a:r>
              <a:rPr lang="en-GB" sz="1000" dirty="0">
                <a:solidFill>
                  <a:srgbClr val="000000"/>
                </a:solidFill>
              </a:rPr>
              <a:t> – simultaneously, the six men begin suffering excruciating headaches, shivering, back pain, gut pain, diarrhoea, swelling and nausea</a:t>
            </a:r>
          </a:p>
          <a:p>
            <a:pPr fontAlgn="base"/>
            <a:r>
              <a:rPr lang="en-GB" sz="1000" b="1" dirty="0">
                <a:solidFill>
                  <a:srgbClr val="004899"/>
                </a:solidFill>
              </a:rPr>
              <a:t>4 hrs</a:t>
            </a:r>
            <a:r>
              <a:rPr lang="en-GB" sz="1000" dirty="0">
                <a:solidFill>
                  <a:srgbClr val="000000"/>
                </a:solidFill>
              </a:rPr>
              <a:t> – all have fevers, are flushed, their blood pressure drops dangerously low and their hearts start to race. Blood tests show their lymphocytes and monocytes are fast vanishing.</a:t>
            </a:r>
          </a:p>
          <a:p>
            <a:pPr fontAlgn="base"/>
            <a:r>
              <a:rPr lang="en-GB" sz="1000" b="1" dirty="0">
                <a:solidFill>
                  <a:srgbClr val="004899"/>
                </a:solidFill>
              </a:rPr>
              <a:t>5 hrs</a:t>
            </a:r>
            <a:r>
              <a:rPr lang="en-GB" sz="1000" dirty="0">
                <a:solidFill>
                  <a:srgbClr val="000000"/>
                </a:solidFill>
              </a:rPr>
              <a:t> – one patient begins fighting for his breath. All suffer lung pain. They are all given steroids and other medications to ease inflammation.</a:t>
            </a:r>
          </a:p>
          <a:p>
            <a:pPr fontAlgn="base"/>
            <a:r>
              <a:rPr lang="en-GB" sz="1000" b="1" dirty="0">
                <a:solidFill>
                  <a:srgbClr val="004899"/>
                </a:solidFill>
              </a:rPr>
              <a:t>12 hrs</a:t>
            </a:r>
            <a:r>
              <a:rPr lang="en-GB" sz="1000" dirty="0">
                <a:solidFill>
                  <a:srgbClr val="000000"/>
                </a:solidFill>
              </a:rPr>
              <a:t> – the patient fighting for his breath is so bad that he has to be taken into intensive care and put on a ventilator to keep him alive. </a:t>
            </a:r>
            <a:r>
              <a:rPr lang="en-GB" sz="1000" dirty="0" err="1">
                <a:solidFill>
                  <a:srgbClr val="000000"/>
                </a:solidFill>
              </a:rPr>
              <a:t>Suntharalingam</a:t>
            </a:r>
            <a:r>
              <a:rPr lang="en-GB" sz="1000" dirty="0">
                <a:solidFill>
                  <a:srgbClr val="000000"/>
                </a:solidFill>
              </a:rPr>
              <a:t> decides to take all the volunteers into intensive care as a precaution.</a:t>
            </a:r>
          </a:p>
          <a:p>
            <a:pPr fontAlgn="base"/>
            <a:r>
              <a:rPr lang="en-GB" sz="1000" b="1" dirty="0">
                <a:solidFill>
                  <a:srgbClr val="004899"/>
                </a:solidFill>
              </a:rPr>
              <a:t>24 hrs</a:t>
            </a:r>
            <a:r>
              <a:rPr lang="en-GB" sz="1000" dirty="0">
                <a:solidFill>
                  <a:srgbClr val="000000"/>
                </a:solidFill>
              </a:rPr>
              <a:t> – two people are on ventilators, and the four others need support with breathing.</a:t>
            </a:r>
          </a:p>
          <a:p>
            <a:pPr fontAlgn="base"/>
            <a:r>
              <a:rPr lang="en-GB" sz="1000" b="1" dirty="0">
                <a:solidFill>
                  <a:srgbClr val="004899"/>
                </a:solidFill>
              </a:rPr>
              <a:t>48 hrs</a:t>
            </a:r>
            <a:r>
              <a:rPr lang="en-GB" sz="1000" dirty="0">
                <a:solidFill>
                  <a:srgbClr val="000000"/>
                </a:solidFill>
              </a:rPr>
              <a:t> – the four least affected men start to recover, but all six begin to suffer multi-organ failure, and have to be attached to kidney </a:t>
            </a:r>
            <a:r>
              <a:rPr lang="en-GB" sz="1000" dirty="0" smtClean="0">
                <a:solidFill>
                  <a:srgbClr val="000000"/>
                </a:solidFill>
              </a:rPr>
              <a:t>machines…</a:t>
            </a:r>
            <a:endParaRPr lang="en-GB" sz="1000" dirty="0">
              <a:solidFill>
                <a:srgbClr val="000000"/>
              </a:solidFill>
            </a:endParaRPr>
          </a:p>
        </p:txBody>
      </p:sp>
      <p:sp>
        <p:nvSpPr>
          <p:cNvPr id="14" name="Obdélník 13"/>
          <p:cNvSpPr/>
          <p:nvPr/>
        </p:nvSpPr>
        <p:spPr>
          <a:xfrm>
            <a:off x="6096000" y="0"/>
            <a:ext cx="6096000" cy="430887"/>
          </a:xfrm>
          <a:prstGeom prst="rect">
            <a:avLst/>
          </a:prstGeom>
        </p:spPr>
        <p:txBody>
          <a:bodyPr>
            <a:spAutoFit/>
          </a:bodyPr>
          <a:lstStyle/>
          <a:p>
            <a:r>
              <a:rPr lang="cs-CZ" sz="1100" dirty="0" smtClean="0">
                <a:solidFill>
                  <a:srgbClr val="004899"/>
                </a:solidFill>
              </a:rPr>
              <a:t>„…</a:t>
            </a:r>
            <a:r>
              <a:rPr lang="en-GB" sz="1100" dirty="0" smtClean="0">
                <a:solidFill>
                  <a:srgbClr val="004899"/>
                </a:solidFill>
              </a:rPr>
              <a:t>while </a:t>
            </a:r>
            <a:r>
              <a:rPr lang="en-GB" sz="1100" dirty="0">
                <a:solidFill>
                  <a:srgbClr val="004899"/>
                </a:solidFill>
              </a:rPr>
              <a:t>the general concept of an excessive or uncontrolled release of </a:t>
            </a:r>
            <a:r>
              <a:rPr lang="en-GB" sz="1100" dirty="0" err="1">
                <a:solidFill>
                  <a:srgbClr val="004899"/>
                </a:solidFill>
              </a:rPr>
              <a:t>proinflammatory</a:t>
            </a:r>
            <a:r>
              <a:rPr lang="en-GB" sz="1100" dirty="0">
                <a:solidFill>
                  <a:srgbClr val="004899"/>
                </a:solidFill>
              </a:rPr>
              <a:t> cytokines is well known, an actual definition of what constitutes a cytokine storm is </a:t>
            </a:r>
            <a:r>
              <a:rPr lang="en-GB" sz="1100" dirty="0" smtClean="0">
                <a:solidFill>
                  <a:srgbClr val="004899"/>
                </a:solidFill>
              </a:rPr>
              <a:t>lacking</a:t>
            </a:r>
            <a:r>
              <a:rPr lang="cs-CZ" sz="1100" dirty="0" smtClean="0">
                <a:solidFill>
                  <a:srgbClr val="004899"/>
                </a:solidFill>
              </a:rPr>
              <a:t>…“</a:t>
            </a:r>
            <a:endParaRPr lang="en-GB" sz="1100" dirty="0">
              <a:solidFill>
                <a:srgbClr val="004899"/>
              </a:solidFill>
            </a:endParaRPr>
          </a:p>
        </p:txBody>
      </p:sp>
      <p:pic>
        <p:nvPicPr>
          <p:cNvPr id="15" name="Obrázek 14"/>
          <p:cNvPicPr>
            <a:picLocks noChangeAspect="1"/>
          </p:cNvPicPr>
          <p:nvPr/>
        </p:nvPicPr>
        <p:blipFill>
          <a:blip r:embed="rId5"/>
          <a:stretch>
            <a:fillRect/>
          </a:stretch>
        </p:blipFill>
        <p:spPr>
          <a:xfrm>
            <a:off x="7543800" y="3663415"/>
            <a:ext cx="4546599" cy="3067584"/>
          </a:xfrm>
          <a:prstGeom prst="rect">
            <a:avLst/>
          </a:prstGeom>
          <a:ln>
            <a:solidFill>
              <a:srgbClr val="004899"/>
            </a:solidFill>
          </a:ln>
        </p:spPr>
      </p:pic>
      <p:sp>
        <p:nvSpPr>
          <p:cNvPr id="3" name="Obdélník 2"/>
          <p:cNvSpPr/>
          <p:nvPr/>
        </p:nvSpPr>
        <p:spPr>
          <a:xfrm>
            <a:off x="0" y="6638666"/>
            <a:ext cx="2024913" cy="184666"/>
          </a:xfrm>
          <a:prstGeom prst="rect">
            <a:avLst/>
          </a:prstGeom>
        </p:spPr>
        <p:txBody>
          <a:bodyPr wrap="none">
            <a:spAutoFit/>
          </a:bodyPr>
          <a:lstStyle/>
          <a:p>
            <a:r>
              <a:rPr lang="en-GB" sz="600" dirty="0"/>
              <a:t>https://www.ncbi.nlm.nih.gov/pmc/articles/PMC3294426/</a:t>
            </a:r>
          </a:p>
        </p:txBody>
      </p:sp>
    </p:spTree>
    <p:extLst>
      <p:ext uri="{BB962C8B-B14F-4D97-AF65-F5344CB8AC3E}">
        <p14:creationId xmlns:p14="http://schemas.microsoft.com/office/powerpoint/2010/main" val="42923280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2714654" cy="523220"/>
          </a:xfrm>
          <a:prstGeom prst="rect">
            <a:avLst/>
          </a:prstGeom>
          <a:noFill/>
        </p:spPr>
        <p:txBody>
          <a:bodyPr wrap="none" rtlCol="0">
            <a:spAutoFit/>
          </a:bodyPr>
          <a:lstStyle/>
          <a:p>
            <a:r>
              <a:rPr lang="cs-CZ" sz="2800" b="1" dirty="0" smtClean="0">
                <a:solidFill>
                  <a:srgbClr val="004899"/>
                </a:solidFill>
              </a:rPr>
              <a:t>Rozdělení zánětu</a:t>
            </a:r>
            <a:endParaRPr lang="en-GB" sz="2800" b="1" dirty="0">
              <a:solidFill>
                <a:srgbClr val="004899"/>
              </a:solidFill>
            </a:endParaRPr>
          </a:p>
        </p:txBody>
      </p:sp>
      <p:sp>
        <p:nvSpPr>
          <p:cNvPr id="3" name="TextovéPole 2"/>
          <p:cNvSpPr txBox="1"/>
          <p:nvPr/>
        </p:nvSpPr>
        <p:spPr>
          <a:xfrm>
            <a:off x="654039" y="2328702"/>
            <a:ext cx="1636987" cy="1938992"/>
          </a:xfrm>
          <a:prstGeom prst="rect">
            <a:avLst/>
          </a:prstGeom>
          <a:noFill/>
        </p:spPr>
        <p:txBody>
          <a:bodyPr wrap="none" rtlCol="0">
            <a:spAutoFit/>
          </a:bodyPr>
          <a:lstStyle/>
          <a:p>
            <a:pPr>
              <a:lnSpc>
                <a:spcPct val="150000"/>
              </a:lnSpc>
            </a:pPr>
            <a:r>
              <a:rPr lang="cs-CZ" sz="2000" b="1" dirty="0" smtClean="0">
                <a:solidFill>
                  <a:srgbClr val="004899"/>
                </a:solidFill>
              </a:rPr>
              <a:t>Dle dynamiky</a:t>
            </a:r>
            <a:endParaRPr lang="cs-CZ" sz="2000" b="1" dirty="0">
              <a:solidFill>
                <a:srgbClr val="004899"/>
              </a:solidFill>
            </a:endParaRPr>
          </a:p>
          <a:p>
            <a:pPr marL="285750" indent="-285750">
              <a:lnSpc>
                <a:spcPct val="150000"/>
              </a:lnSpc>
              <a:buFont typeface="Arial" panose="020B0604020202020204" pitchFamily="34" charset="0"/>
              <a:buChar char="•"/>
            </a:pPr>
            <a:r>
              <a:rPr lang="cs-CZ" sz="2000" dirty="0" smtClean="0"/>
              <a:t>akutní</a:t>
            </a:r>
          </a:p>
          <a:p>
            <a:pPr marL="285750" indent="-285750">
              <a:lnSpc>
                <a:spcPct val="150000"/>
              </a:lnSpc>
              <a:buFont typeface="Arial" panose="020B0604020202020204" pitchFamily="34" charset="0"/>
              <a:buChar char="•"/>
            </a:pPr>
            <a:r>
              <a:rPr lang="cs-CZ" sz="2000" dirty="0" smtClean="0"/>
              <a:t>chronický</a:t>
            </a:r>
          </a:p>
          <a:p>
            <a:pPr>
              <a:lnSpc>
                <a:spcPct val="150000"/>
              </a:lnSpc>
            </a:pPr>
            <a:endParaRPr lang="en-GB" sz="2000" dirty="0"/>
          </a:p>
        </p:txBody>
      </p:sp>
      <p:sp>
        <p:nvSpPr>
          <p:cNvPr id="4" name="TextovéPole 3"/>
          <p:cNvSpPr txBox="1"/>
          <p:nvPr/>
        </p:nvSpPr>
        <p:spPr>
          <a:xfrm>
            <a:off x="654039" y="695492"/>
            <a:ext cx="1722716" cy="1938992"/>
          </a:xfrm>
          <a:prstGeom prst="rect">
            <a:avLst/>
          </a:prstGeom>
          <a:noFill/>
        </p:spPr>
        <p:txBody>
          <a:bodyPr wrap="none" rtlCol="0">
            <a:spAutoFit/>
          </a:bodyPr>
          <a:lstStyle/>
          <a:p>
            <a:pPr>
              <a:lnSpc>
                <a:spcPct val="150000"/>
              </a:lnSpc>
            </a:pPr>
            <a:r>
              <a:rPr lang="cs-CZ" sz="2000" b="1" dirty="0" smtClean="0">
                <a:solidFill>
                  <a:srgbClr val="004899"/>
                </a:solidFill>
              </a:rPr>
              <a:t>Dle ohraničení</a:t>
            </a:r>
            <a:endParaRPr lang="cs-CZ" sz="2000" b="1" dirty="0">
              <a:solidFill>
                <a:srgbClr val="004899"/>
              </a:solidFill>
            </a:endParaRPr>
          </a:p>
          <a:p>
            <a:pPr marL="285750" indent="-285750">
              <a:lnSpc>
                <a:spcPct val="150000"/>
              </a:lnSpc>
              <a:buFont typeface="Arial" panose="020B0604020202020204" pitchFamily="34" charset="0"/>
              <a:buChar char="•"/>
            </a:pPr>
            <a:r>
              <a:rPr lang="cs-CZ" sz="2000" dirty="0" smtClean="0"/>
              <a:t>lokální</a:t>
            </a:r>
          </a:p>
          <a:p>
            <a:pPr marL="285750" indent="-285750">
              <a:lnSpc>
                <a:spcPct val="150000"/>
              </a:lnSpc>
              <a:buFont typeface="Arial" panose="020B0604020202020204" pitchFamily="34" charset="0"/>
              <a:buChar char="•"/>
            </a:pPr>
            <a:r>
              <a:rPr lang="cs-CZ" sz="2000" dirty="0" smtClean="0"/>
              <a:t>systémový</a:t>
            </a:r>
          </a:p>
          <a:p>
            <a:pPr>
              <a:lnSpc>
                <a:spcPct val="150000"/>
              </a:lnSpc>
            </a:pPr>
            <a:endParaRPr lang="en-GB" sz="2000" dirty="0"/>
          </a:p>
        </p:txBody>
      </p:sp>
      <p:sp>
        <p:nvSpPr>
          <p:cNvPr id="5" name="TextovéPole 4"/>
          <p:cNvSpPr txBox="1"/>
          <p:nvPr/>
        </p:nvSpPr>
        <p:spPr>
          <a:xfrm>
            <a:off x="654039" y="3961912"/>
            <a:ext cx="5257337" cy="1938992"/>
          </a:xfrm>
          <a:prstGeom prst="rect">
            <a:avLst/>
          </a:prstGeom>
          <a:noFill/>
        </p:spPr>
        <p:txBody>
          <a:bodyPr wrap="none" rtlCol="0">
            <a:spAutoFit/>
          </a:bodyPr>
          <a:lstStyle/>
          <a:p>
            <a:pPr>
              <a:lnSpc>
                <a:spcPct val="150000"/>
              </a:lnSpc>
            </a:pPr>
            <a:r>
              <a:rPr lang="cs-CZ" sz="2000" b="1" dirty="0" smtClean="0">
                <a:solidFill>
                  <a:srgbClr val="004899"/>
                </a:solidFill>
              </a:rPr>
              <a:t>Dle efektu</a:t>
            </a:r>
            <a:endParaRPr lang="cs-CZ" sz="2000" b="1" dirty="0">
              <a:solidFill>
                <a:srgbClr val="004899"/>
              </a:solidFill>
            </a:endParaRPr>
          </a:p>
          <a:p>
            <a:pPr marL="285750" indent="-285750">
              <a:lnSpc>
                <a:spcPct val="150000"/>
              </a:lnSpc>
              <a:buFont typeface="Arial" panose="020B0604020202020204" pitchFamily="34" charset="0"/>
              <a:buChar char="•"/>
            </a:pPr>
            <a:r>
              <a:rPr lang="cs-CZ" sz="2000" dirty="0" smtClean="0"/>
              <a:t>obranný</a:t>
            </a:r>
          </a:p>
          <a:p>
            <a:pPr marL="285750" indent="-285750">
              <a:lnSpc>
                <a:spcPct val="150000"/>
              </a:lnSpc>
              <a:buFont typeface="Arial" panose="020B0604020202020204" pitchFamily="34" charset="0"/>
              <a:buChar char="•"/>
            </a:pPr>
            <a:r>
              <a:rPr lang="cs-CZ" sz="2000" dirty="0" smtClean="0"/>
              <a:t>autoagresivní (deregulovaný, </a:t>
            </a:r>
            <a:r>
              <a:rPr lang="cs-CZ" sz="2000" dirty="0" err="1" smtClean="0"/>
              <a:t>delokalizovaný</a:t>
            </a:r>
            <a:r>
              <a:rPr lang="cs-CZ" sz="2000" dirty="0" smtClean="0"/>
              <a:t>)</a:t>
            </a:r>
          </a:p>
          <a:p>
            <a:pPr>
              <a:lnSpc>
                <a:spcPct val="150000"/>
              </a:lnSpc>
            </a:pPr>
            <a:endParaRPr lang="en-GB" sz="2000" dirty="0"/>
          </a:p>
        </p:txBody>
      </p:sp>
    </p:spTree>
    <p:extLst>
      <p:ext uri="{BB962C8B-B14F-4D97-AF65-F5344CB8AC3E}">
        <p14:creationId xmlns:p14="http://schemas.microsoft.com/office/powerpoint/2010/main" val="5694771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6396366" cy="3826304"/>
          </a:xfrm>
          <a:prstGeom prst="rect">
            <a:avLst/>
          </a:prstGeom>
          <a:noFill/>
        </p:spPr>
        <p:txBody>
          <a:bodyPr wrap="none" rtlCol="0">
            <a:spAutoFit/>
          </a:bodyPr>
          <a:lstStyle/>
          <a:p>
            <a:r>
              <a:rPr lang="cs-CZ" sz="2400" b="1" dirty="0" smtClean="0">
                <a:solidFill>
                  <a:srgbClr val="004899"/>
                </a:solidFill>
              </a:rPr>
              <a:t>Co stojí za náchylností k cytokinové bouři?</a:t>
            </a:r>
          </a:p>
          <a:p>
            <a:endParaRPr lang="cs-CZ" dirty="0"/>
          </a:p>
          <a:p>
            <a:pPr marL="285750" indent="-285750">
              <a:lnSpc>
                <a:spcPct val="114000"/>
              </a:lnSpc>
              <a:buFont typeface="Arial" panose="020B0604020202020204" pitchFamily="34" charset="0"/>
              <a:buChar char="•"/>
            </a:pPr>
            <a:r>
              <a:rPr lang="cs-CZ" sz="2000" dirty="0" smtClean="0"/>
              <a:t>hyperfunkční varianty </a:t>
            </a:r>
            <a:r>
              <a:rPr lang="cs-CZ" sz="2000" dirty="0" err="1" smtClean="0"/>
              <a:t>Toll-like</a:t>
            </a:r>
            <a:r>
              <a:rPr lang="cs-CZ" sz="2000" dirty="0" smtClean="0"/>
              <a:t> receptorů (TLR1, TLR4)?</a:t>
            </a:r>
          </a:p>
          <a:p>
            <a:pPr marL="285750" indent="-285750">
              <a:lnSpc>
                <a:spcPct val="114000"/>
              </a:lnSpc>
              <a:buFont typeface="Arial" panose="020B0604020202020204" pitchFamily="34" charset="0"/>
              <a:buChar char="•"/>
            </a:pPr>
            <a:r>
              <a:rPr lang="cs-CZ" sz="2000" dirty="0" smtClean="0"/>
              <a:t>polymorfismy v SOCS (supresory cytokinové signalizace)?</a:t>
            </a:r>
          </a:p>
          <a:p>
            <a:pPr marL="285750" indent="-285750">
              <a:lnSpc>
                <a:spcPct val="114000"/>
              </a:lnSpc>
              <a:buFont typeface="Arial" panose="020B0604020202020204" pitchFamily="34" charset="0"/>
              <a:buChar char="•"/>
            </a:pPr>
            <a:r>
              <a:rPr lang="en-GB" sz="2000" dirty="0"/>
              <a:t>original antigenic </a:t>
            </a:r>
            <a:r>
              <a:rPr lang="en-GB" sz="2000" dirty="0" smtClean="0"/>
              <a:t>sin</a:t>
            </a:r>
            <a:r>
              <a:rPr lang="cs-CZ" sz="2000" dirty="0" smtClean="0"/>
              <a:t>?</a:t>
            </a:r>
          </a:p>
          <a:p>
            <a:pPr marL="285750" indent="-285750">
              <a:lnSpc>
                <a:spcPct val="114000"/>
              </a:lnSpc>
              <a:buFont typeface="Arial" panose="020B0604020202020204" pitchFamily="34" charset="0"/>
              <a:buChar char="•"/>
            </a:pPr>
            <a:r>
              <a:rPr lang="cs-CZ" sz="2000" dirty="0" err="1" smtClean="0"/>
              <a:t>imunosenescence</a:t>
            </a:r>
            <a:r>
              <a:rPr lang="cs-CZ" sz="2000" dirty="0" smtClean="0"/>
              <a:t>, </a:t>
            </a:r>
            <a:r>
              <a:rPr lang="en-GB" sz="2000" dirty="0" err="1"/>
              <a:t>Inflamm</a:t>
            </a:r>
            <a:r>
              <a:rPr lang="en-GB" sz="2000" dirty="0"/>
              <a:t>-aging</a:t>
            </a:r>
            <a:endParaRPr lang="cs-CZ" sz="2000" dirty="0" smtClean="0"/>
          </a:p>
          <a:p>
            <a:pPr marL="285750" indent="-285750">
              <a:lnSpc>
                <a:spcPct val="114000"/>
              </a:lnSpc>
              <a:buFont typeface="Arial" panose="020B0604020202020204" pitchFamily="34" charset="0"/>
              <a:buChar char="•"/>
            </a:pPr>
            <a:r>
              <a:rPr lang="en-GB" sz="2000" dirty="0" smtClean="0"/>
              <a:t>environment</a:t>
            </a:r>
            <a:r>
              <a:rPr lang="cs-CZ" sz="2000" dirty="0" err="1" smtClean="0"/>
              <a:t>ální</a:t>
            </a:r>
            <a:r>
              <a:rPr lang="en-GB" sz="2000" dirty="0" smtClean="0"/>
              <a:t> </a:t>
            </a:r>
            <a:r>
              <a:rPr lang="cs-CZ" sz="2000" dirty="0" smtClean="0"/>
              <a:t>faktory?</a:t>
            </a:r>
          </a:p>
          <a:p>
            <a:pPr marL="285750" indent="-285750">
              <a:lnSpc>
                <a:spcPct val="114000"/>
              </a:lnSpc>
              <a:buFont typeface="Arial" panose="020B0604020202020204" pitchFamily="34" charset="0"/>
              <a:buChar char="•"/>
            </a:pPr>
            <a:r>
              <a:rPr lang="cs-CZ" sz="2000" dirty="0" smtClean="0"/>
              <a:t>vitamin D status?</a:t>
            </a:r>
          </a:p>
          <a:p>
            <a:pPr marL="285750" indent="-285750">
              <a:lnSpc>
                <a:spcPct val="114000"/>
              </a:lnSpc>
              <a:buFont typeface="Arial" panose="020B0604020202020204" pitchFamily="34" charset="0"/>
              <a:buChar char="•"/>
            </a:pPr>
            <a:r>
              <a:rPr lang="cs-CZ" sz="2000" dirty="0" err="1" smtClean="0"/>
              <a:t>Something</a:t>
            </a:r>
            <a:r>
              <a:rPr lang="cs-CZ" sz="2000" dirty="0" smtClean="0"/>
              <a:t> </a:t>
            </a:r>
            <a:r>
              <a:rPr lang="cs-CZ" sz="2000" dirty="0" err="1"/>
              <a:t>Completely</a:t>
            </a:r>
            <a:r>
              <a:rPr lang="cs-CZ" sz="2000" dirty="0"/>
              <a:t> </a:t>
            </a:r>
            <a:r>
              <a:rPr lang="cs-CZ" sz="2000" dirty="0" err="1" smtClean="0"/>
              <a:t>Different</a:t>
            </a:r>
            <a:r>
              <a:rPr lang="cs-CZ" sz="2000" dirty="0" smtClean="0"/>
              <a:t>?</a:t>
            </a:r>
          </a:p>
          <a:p>
            <a:pPr marL="285750" indent="-285750">
              <a:lnSpc>
                <a:spcPct val="114000"/>
              </a:lnSpc>
              <a:buFont typeface="Arial" panose="020B0604020202020204" pitchFamily="34" charset="0"/>
              <a:buChar char="•"/>
            </a:pPr>
            <a:endParaRPr lang="cs-CZ" dirty="0"/>
          </a:p>
          <a:p>
            <a:pPr marL="285750" indent="-285750">
              <a:lnSpc>
                <a:spcPct val="114000"/>
              </a:lnSpc>
              <a:buFont typeface="Arial" panose="020B0604020202020204" pitchFamily="34" charset="0"/>
              <a:buChar char="•"/>
            </a:pPr>
            <a:endParaRPr lang="cs-CZ" dirty="0" smtClean="0"/>
          </a:p>
        </p:txBody>
      </p:sp>
      <p:pic>
        <p:nvPicPr>
          <p:cNvPr id="3" name="Obrázek 2"/>
          <p:cNvPicPr>
            <a:picLocks noChangeAspect="1"/>
          </p:cNvPicPr>
          <p:nvPr/>
        </p:nvPicPr>
        <p:blipFill>
          <a:blip r:embed="rId3"/>
          <a:stretch>
            <a:fillRect/>
          </a:stretch>
        </p:blipFill>
        <p:spPr>
          <a:xfrm>
            <a:off x="7014359" y="3307645"/>
            <a:ext cx="4832271" cy="3408362"/>
          </a:xfrm>
          <a:prstGeom prst="rect">
            <a:avLst/>
          </a:prstGeom>
        </p:spPr>
      </p:pic>
      <p:sp>
        <p:nvSpPr>
          <p:cNvPr id="4" name="Obdélník 3"/>
          <p:cNvSpPr/>
          <p:nvPr/>
        </p:nvSpPr>
        <p:spPr>
          <a:xfrm>
            <a:off x="0" y="6611779"/>
            <a:ext cx="3259226" cy="246221"/>
          </a:xfrm>
          <a:prstGeom prst="rect">
            <a:avLst/>
          </a:prstGeom>
        </p:spPr>
        <p:txBody>
          <a:bodyPr wrap="none">
            <a:spAutoFit/>
          </a:bodyPr>
          <a:lstStyle/>
          <a:p>
            <a:r>
              <a:rPr lang="en-GB" sz="1000" dirty="0"/>
              <a:t>https://www.ncbi.nlm.nih.gov/pmc/articles/PMC3291398/</a:t>
            </a:r>
          </a:p>
        </p:txBody>
      </p:sp>
    </p:spTree>
    <p:extLst>
      <p:ext uri="{BB962C8B-B14F-4D97-AF65-F5344CB8AC3E}">
        <p14:creationId xmlns:p14="http://schemas.microsoft.com/office/powerpoint/2010/main" val="33600067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244" y="994617"/>
            <a:ext cx="10661028" cy="4744908"/>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0" y="6673334"/>
            <a:ext cx="2175596" cy="184666"/>
          </a:xfrm>
          <a:prstGeom prst="rect">
            <a:avLst/>
          </a:prstGeom>
        </p:spPr>
        <p:txBody>
          <a:bodyPr wrap="none">
            <a:spAutoFit/>
          </a:bodyPr>
          <a:lstStyle/>
          <a:p>
            <a:r>
              <a:rPr lang="en-GB" sz="600" dirty="0"/>
              <a:t>https://www.nature.com/articles/s41577-020-0331-4/figures/2</a:t>
            </a:r>
          </a:p>
        </p:txBody>
      </p:sp>
      <p:sp>
        <p:nvSpPr>
          <p:cNvPr id="3" name="TextovéPole 2"/>
          <p:cNvSpPr txBox="1"/>
          <p:nvPr/>
        </p:nvSpPr>
        <p:spPr>
          <a:xfrm>
            <a:off x="0" y="0"/>
            <a:ext cx="3413948" cy="461665"/>
          </a:xfrm>
          <a:prstGeom prst="rect">
            <a:avLst/>
          </a:prstGeom>
          <a:noFill/>
        </p:spPr>
        <p:txBody>
          <a:bodyPr wrap="none" rtlCol="0">
            <a:spAutoFit/>
          </a:bodyPr>
          <a:lstStyle/>
          <a:p>
            <a:r>
              <a:rPr lang="cs-CZ" sz="2400" b="1" dirty="0" smtClean="0">
                <a:solidFill>
                  <a:srgbClr val="004899"/>
                </a:solidFill>
              </a:rPr>
              <a:t>SARS-CoV-2 </a:t>
            </a:r>
            <a:r>
              <a:rPr lang="cs-CZ" sz="2400" b="1" dirty="0" err="1" smtClean="0">
                <a:solidFill>
                  <a:srgbClr val="004899"/>
                </a:solidFill>
              </a:rPr>
              <a:t>koagulopatie</a:t>
            </a:r>
            <a:endParaRPr lang="en-GB" sz="2400" b="1" dirty="0">
              <a:solidFill>
                <a:srgbClr val="004899"/>
              </a:solidFill>
            </a:endParaRPr>
          </a:p>
        </p:txBody>
      </p:sp>
    </p:spTree>
    <p:extLst>
      <p:ext uri="{BB962C8B-B14F-4D97-AF65-F5344CB8AC3E}">
        <p14:creationId xmlns:p14="http://schemas.microsoft.com/office/powerpoint/2010/main" val="10701492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6673334"/>
            <a:ext cx="6096000" cy="184666"/>
          </a:xfrm>
          <a:prstGeom prst="rect">
            <a:avLst/>
          </a:prstGeom>
        </p:spPr>
        <p:txBody>
          <a:bodyPr>
            <a:spAutoFit/>
          </a:bodyPr>
          <a:lstStyle/>
          <a:p>
            <a:r>
              <a:rPr lang="en-GB" sz="600" dirty="0"/>
              <a:t>https://www.frontiersin.org/files/Articles/564628/fimmu-11-01626-HTML/image_m/fimmu-11-01626-g001.jpg</a:t>
            </a:r>
          </a:p>
        </p:txBody>
      </p:sp>
      <p:pic>
        <p:nvPicPr>
          <p:cNvPr id="5" name="Obrázek 4"/>
          <p:cNvPicPr>
            <a:picLocks noChangeAspect="1"/>
          </p:cNvPicPr>
          <p:nvPr/>
        </p:nvPicPr>
        <p:blipFill rotWithShape="1">
          <a:blip r:embed="rId3"/>
          <a:srcRect r="10717"/>
          <a:stretch/>
        </p:blipFill>
        <p:spPr>
          <a:xfrm>
            <a:off x="1481772" y="371164"/>
            <a:ext cx="8586153" cy="5613752"/>
          </a:xfrm>
          <a:prstGeom prst="rect">
            <a:avLst/>
          </a:prstGeom>
        </p:spPr>
      </p:pic>
    </p:spTree>
    <p:extLst>
      <p:ext uri="{BB962C8B-B14F-4D97-AF65-F5344CB8AC3E}">
        <p14:creationId xmlns:p14="http://schemas.microsoft.com/office/powerpoint/2010/main" val="38004177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mariaromanova.org/images/image26_fu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2343" y="0"/>
            <a:ext cx="5319964" cy="6697834"/>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0" y="6697834"/>
            <a:ext cx="1890261" cy="184666"/>
          </a:xfrm>
          <a:prstGeom prst="rect">
            <a:avLst/>
          </a:prstGeom>
        </p:spPr>
        <p:txBody>
          <a:bodyPr wrap="none">
            <a:spAutoFit/>
          </a:bodyPr>
          <a:lstStyle/>
          <a:p>
            <a:r>
              <a:rPr lang="en-GB" sz="600"/>
              <a:t>https://mariaromanova.org/illustration.html#gallery-3</a:t>
            </a:r>
          </a:p>
        </p:txBody>
      </p:sp>
      <p:sp>
        <p:nvSpPr>
          <p:cNvPr id="4" name="Obdélník 3"/>
          <p:cNvSpPr/>
          <p:nvPr/>
        </p:nvSpPr>
        <p:spPr>
          <a:xfrm>
            <a:off x="0" y="0"/>
            <a:ext cx="928588" cy="461665"/>
          </a:xfrm>
          <a:prstGeom prst="rect">
            <a:avLst/>
          </a:prstGeom>
        </p:spPr>
        <p:txBody>
          <a:bodyPr wrap="none">
            <a:spAutoFit/>
          </a:bodyPr>
          <a:lstStyle/>
          <a:p>
            <a:r>
              <a:rPr lang="cs-CZ" sz="2400" b="1" dirty="0" smtClean="0">
                <a:solidFill>
                  <a:srgbClr val="004899"/>
                </a:solidFill>
              </a:rPr>
              <a:t>Sepse</a:t>
            </a:r>
            <a:endParaRPr lang="en-GB" sz="2400" b="1" dirty="0">
              <a:solidFill>
                <a:srgbClr val="004899"/>
              </a:solidFill>
            </a:endParaRPr>
          </a:p>
        </p:txBody>
      </p:sp>
    </p:spTree>
    <p:extLst>
      <p:ext uri="{BB962C8B-B14F-4D97-AF65-F5344CB8AC3E}">
        <p14:creationId xmlns:p14="http://schemas.microsoft.com/office/powerpoint/2010/main" val="14535686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85725" y="523220"/>
            <a:ext cx="8610600" cy="2197525"/>
          </a:xfrm>
          <a:prstGeom prst="rect">
            <a:avLst/>
          </a:prstGeom>
        </p:spPr>
        <p:txBody>
          <a:bodyPr wrap="square">
            <a:spAutoFit/>
          </a:bodyPr>
          <a:lstStyle/>
          <a:p>
            <a:pPr marL="285750" indent="-285750">
              <a:lnSpc>
                <a:spcPct val="114000"/>
              </a:lnSpc>
              <a:buFont typeface="Arial" panose="020B0604020202020204" pitchFamily="34" charset="0"/>
              <a:buChar char="•"/>
            </a:pPr>
            <a:r>
              <a:rPr lang="en-GB" sz="2000" dirty="0" err="1" smtClean="0"/>
              <a:t>perzistující</a:t>
            </a:r>
            <a:r>
              <a:rPr lang="en-GB" sz="2000" dirty="0" smtClean="0"/>
              <a:t> </a:t>
            </a:r>
            <a:r>
              <a:rPr lang="en-GB" sz="2000" dirty="0" err="1"/>
              <a:t>infekce</a:t>
            </a:r>
            <a:r>
              <a:rPr lang="en-GB" sz="2000" dirty="0"/>
              <a:t> </a:t>
            </a:r>
            <a:r>
              <a:rPr lang="cs-CZ" sz="2000" dirty="0" smtClean="0"/>
              <a:t>(TBC, Syfilis, Lepra)</a:t>
            </a:r>
          </a:p>
          <a:p>
            <a:pPr marL="285750" indent="-285750">
              <a:lnSpc>
                <a:spcPct val="114000"/>
              </a:lnSpc>
              <a:buFont typeface="Arial" panose="020B0604020202020204" pitchFamily="34" charset="0"/>
              <a:buChar char="•"/>
            </a:pPr>
            <a:r>
              <a:rPr lang="en-GB" sz="2000" dirty="0" err="1" smtClean="0"/>
              <a:t>prolongovan</a:t>
            </a:r>
            <a:r>
              <a:rPr lang="cs-CZ" sz="2000" dirty="0"/>
              <a:t>á</a:t>
            </a:r>
            <a:r>
              <a:rPr lang="en-GB" sz="2000" dirty="0" smtClean="0"/>
              <a:t> </a:t>
            </a:r>
            <a:r>
              <a:rPr lang="en-GB" sz="2000" dirty="0" err="1"/>
              <a:t>expozice</a:t>
            </a:r>
            <a:r>
              <a:rPr lang="en-GB" sz="2000" dirty="0"/>
              <a:t> </a:t>
            </a:r>
            <a:r>
              <a:rPr lang="en-GB" sz="2000" dirty="0" err="1"/>
              <a:t>iritantům</a:t>
            </a:r>
            <a:r>
              <a:rPr lang="en-GB" sz="2000" dirty="0"/>
              <a:t> </a:t>
            </a:r>
            <a:endParaRPr lang="cs-CZ" sz="2000" dirty="0" smtClean="0"/>
          </a:p>
          <a:p>
            <a:pPr marL="285750" indent="-285750">
              <a:lnSpc>
                <a:spcPct val="114000"/>
              </a:lnSpc>
              <a:buFont typeface="Arial" panose="020B0604020202020204" pitchFamily="34" charset="0"/>
              <a:buChar char="•"/>
            </a:pPr>
            <a:r>
              <a:rPr lang="en-GB" sz="2000" dirty="0" err="1" smtClean="0"/>
              <a:t>opakované</a:t>
            </a:r>
            <a:r>
              <a:rPr lang="en-GB" sz="2000" dirty="0" smtClean="0"/>
              <a:t> </a:t>
            </a:r>
            <a:r>
              <a:rPr lang="en-GB" sz="2000" dirty="0" err="1"/>
              <a:t>akutní</a:t>
            </a:r>
            <a:r>
              <a:rPr lang="en-GB" sz="2000" dirty="0"/>
              <a:t> </a:t>
            </a:r>
            <a:r>
              <a:rPr lang="en-GB" sz="2000" dirty="0" err="1"/>
              <a:t>záněty</a:t>
            </a:r>
            <a:r>
              <a:rPr lang="en-GB" sz="2000" dirty="0"/>
              <a:t> </a:t>
            </a:r>
            <a:endParaRPr lang="cs-CZ" sz="2000" dirty="0" smtClean="0"/>
          </a:p>
          <a:p>
            <a:pPr marL="285750" indent="-285750">
              <a:lnSpc>
                <a:spcPct val="114000"/>
              </a:lnSpc>
              <a:buFont typeface="Arial" panose="020B0604020202020204" pitchFamily="34" charset="0"/>
              <a:buChar char="•"/>
            </a:pPr>
            <a:r>
              <a:rPr lang="en-GB" sz="2000" dirty="0" err="1" smtClean="0"/>
              <a:t>primárně</a:t>
            </a:r>
            <a:r>
              <a:rPr lang="en-GB" sz="2000" dirty="0" smtClean="0"/>
              <a:t> </a:t>
            </a:r>
            <a:r>
              <a:rPr lang="en-GB" sz="2000" dirty="0" err="1"/>
              <a:t>chronický</a:t>
            </a:r>
            <a:r>
              <a:rPr lang="en-GB" sz="2000" dirty="0"/>
              <a:t> </a:t>
            </a:r>
            <a:r>
              <a:rPr lang="en-GB" sz="2000" dirty="0" err="1"/>
              <a:t>zánět</a:t>
            </a:r>
            <a:r>
              <a:rPr lang="en-GB" sz="2000" dirty="0"/>
              <a:t> – </a:t>
            </a:r>
            <a:r>
              <a:rPr lang="en-GB" sz="2000" dirty="0" err="1"/>
              <a:t>nízce</a:t>
            </a:r>
            <a:r>
              <a:rPr lang="en-GB" sz="2000" dirty="0"/>
              <a:t> </a:t>
            </a:r>
            <a:r>
              <a:rPr lang="en-GB" sz="2000" dirty="0" err="1"/>
              <a:t>virulentní</a:t>
            </a:r>
            <a:r>
              <a:rPr lang="en-GB" sz="2000" dirty="0"/>
              <a:t> </a:t>
            </a:r>
            <a:r>
              <a:rPr lang="en-GB" sz="2000" dirty="0" err="1"/>
              <a:t>agens</a:t>
            </a:r>
            <a:r>
              <a:rPr lang="en-GB" sz="2000" dirty="0"/>
              <a:t>, </a:t>
            </a:r>
            <a:r>
              <a:rPr lang="en-GB" sz="2000" dirty="0" err="1"/>
              <a:t>sterilní</a:t>
            </a:r>
            <a:r>
              <a:rPr lang="en-GB" sz="2000" dirty="0"/>
              <a:t> </a:t>
            </a:r>
            <a:r>
              <a:rPr lang="en-GB" sz="2000" dirty="0" err="1"/>
              <a:t>zánět</a:t>
            </a:r>
            <a:r>
              <a:rPr lang="en-GB" sz="2000" dirty="0"/>
              <a:t> (</a:t>
            </a:r>
            <a:r>
              <a:rPr lang="en-GB" sz="2000" dirty="0" err="1"/>
              <a:t>silikóza</a:t>
            </a:r>
            <a:r>
              <a:rPr lang="en-GB" sz="2000" dirty="0"/>
              <a:t>)</a:t>
            </a:r>
          </a:p>
          <a:p>
            <a:pPr marL="285750" indent="-285750">
              <a:lnSpc>
                <a:spcPct val="114000"/>
              </a:lnSpc>
              <a:buFont typeface="Arial" panose="020B0604020202020204" pitchFamily="34" charset="0"/>
              <a:buChar char="•"/>
            </a:pPr>
            <a:r>
              <a:rPr lang="en-GB" sz="2000" dirty="0" err="1"/>
              <a:t>autoimunitní</a:t>
            </a:r>
            <a:r>
              <a:rPr lang="en-GB" sz="2000" dirty="0"/>
              <a:t> </a:t>
            </a:r>
            <a:r>
              <a:rPr lang="en-GB" sz="2000" dirty="0" err="1"/>
              <a:t>záněty</a:t>
            </a:r>
            <a:r>
              <a:rPr lang="en-GB" sz="2000" dirty="0"/>
              <a:t> </a:t>
            </a:r>
            <a:r>
              <a:rPr lang="en-GB" sz="2000" dirty="0" smtClean="0"/>
              <a:t>(</a:t>
            </a:r>
            <a:r>
              <a:rPr lang="cs-CZ" sz="2000" dirty="0" smtClean="0"/>
              <a:t>trvalé ukládání </a:t>
            </a:r>
            <a:r>
              <a:rPr lang="cs-CZ" sz="2000" dirty="0" err="1" smtClean="0"/>
              <a:t>imunokomplexů</a:t>
            </a:r>
            <a:r>
              <a:rPr lang="cs-CZ" sz="2000" dirty="0" smtClean="0"/>
              <a:t>)</a:t>
            </a:r>
          </a:p>
          <a:p>
            <a:pPr marL="285750" indent="-285750">
              <a:lnSpc>
                <a:spcPct val="114000"/>
              </a:lnSpc>
              <a:buFont typeface="Arial" panose="020B0604020202020204" pitchFamily="34" charset="0"/>
              <a:buChar char="•"/>
            </a:pPr>
            <a:r>
              <a:rPr lang="cs-CZ" sz="2000" dirty="0" smtClean="0"/>
              <a:t>neznámé příčiny</a:t>
            </a:r>
            <a:endParaRPr lang="en-GB" sz="2000" dirty="0"/>
          </a:p>
        </p:txBody>
      </p:sp>
      <p:sp>
        <p:nvSpPr>
          <p:cNvPr id="3" name="Obdélník 2"/>
          <p:cNvSpPr/>
          <p:nvPr/>
        </p:nvSpPr>
        <p:spPr>
          <a:xfrm>
            <a:off x="0" y="0"/>
            <a:ext cx="2552174" cy="523220"/>
          </a:xfrm>
          <a:prstGeom prst="rect">
            <a:avLst/>
          </a:prstGeom>
        </p:spPr>
        <p:txBody>
          <a:bodyPr wrap="none">
            <a:spAutoFit/>
          </a:bodyPr>
          <a:lstStyle/>
          <a:p>
            <a:r>
              <a:rPr lang="cs-CZ" sz="2800" b="1" dirty="0">
                <a:solidFill>
                  <a:srgbClr val="004899"/>
                </a:solidFill>
              </a:rPr>
              <a:t>Chronický zánět</a:t>
            </a:r>
          </a:p>
        </p:txBody>
      </p:sp>
    </p:spTree>
    <p:extLst>
      <p:ext uri="{BB962C8B-B14F-4D97-AF65-F5344CB8AC3E}">
        <p14:creationId xmlns:p14="http://schemas.microsoft.com/office/powerpoint/2010/main" val="26621487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4047583" cy="830997"/>
          </a:xfrm>
          <a:prstGeom prst="rect">
            <a:avLst/>
          </a:prstGeom>
          <a:noFill/>
        </p:spPr>
        <p:txBody>
          <a:bodyPr wrap="none" rtlCol="0">
            <a:spAutoFit/>
          </a:bodyPr>
          <a:lstStyle/>
          <a:p>
            <a:r>
              <a:rPr lang="cs-CZ" sz="2800" b="1" dirty="0" smtClean="0">
                <a:solidFill>
                  <a:srgbClr val="004899"/>
                </a:solidFill>
              </a:rPr>
              <a:t>Chronický zánět</a:t>
            </a:r>
          </a:p>
          <a:p>
            <a:r>
              <a:rPr lang="cs-CZ" sz="2000" b="1" dirty="0" smtClean="0">
                <a:solidFill>
                  <a:srgbClr val="004899"/>
                </a:solidFill>
              </a:rPr>
              <a:t>obezita jako chronický zánětlivý stav</a:t>
            </a:r>
            <a:endParaRPr lang="en-GB" sz="2000" b="1" dirty="0">
              <a:solidFill>
                <a:srgbClr val="004899"/>
              </a:solidFill>
            </a:endParaRPr>
          </a:p>
        </p:txBody>
      </p:sp>
      <p:sp>
        <p:nvSpPr>
          <p:cNvPr id="3" name="Obdélník 2"/>
          <p:cNvSpPr/>
          <p:nvPr/>
        </p:nvSpPr>
        <p:spPr>
          <a:xfrm>
            <a:off x="0" y="6673334"/>
            <a:ext cx="6096000" cy="184666"/>
          </a:xfrm>
          <a:prstGeom prst="rect">
            <a:avLst/>
          </a:prstGeom>
        </p:spPr>
        <p:txBody>
          <a:bodyPr>
            <a:spAutoFit/>
          </a:bodyPr>
          <a:lstStyle/>
          <a:p>
            <a:r>
              <a:rPr lang="en-GB" sz="600" dirty="0"/>
              <a:t>https://www.semanticscholar.org/paper/Adipokines-in-inflammation-and-metabolic-disease-Ouchi-Parker/b409ed2312330ef9a123f5eb700e93537ee9c21c/figure/3</a:t>
            </a:r>
          </a:p>
        </p:txBody>
      </p:sp>
      <p:pic>
        <p:nvPicPr>
          <p:cNvPr id="5" name="Obrázek 4"/>
          <p:cNvPicPr>
            <a:picLocks noChangeAspect="1"/>
          </p:cNvPicPr>
          <p:nvPr/>
        </p:nvPicPr>
        <p:blipFill>
          <a:blip r:embed="rId3"/>
          <a:stretch>
            <a:fillRect/>
          </a:stretch>
        </p:blipFill>
        <p:spPr>
          <a:xfrm>
            <a:off x="3585266" y="924997"/>
            <a:ext cx="8606734" cy="4581372"/>
          </a:xfrm>
          <a:prstGeom prst="rect">
            <a:avLst/>
          </a:prstGeom>
        </p:spPr>
      </p:pic>
      <p:pic>
        <p:nvPicPr>
          <p:cNvPr id="4" name="Obrázek 3"/>
          <p:cNvPicPr>
            <a:picLocks noChangeAspect="1"/>
          </p:cNvPicPr>
          <p:nvPr/>
        </p:nvPicPr>
        <p:blipFill>
          <a:blip r:embed="rId4"/>
          <a:stretch>
            <a:fillRect/>
          </a:stretch>
        </p:blipFill>
        <p:spPr>
          <a:xfrm>
            <a:off x="108177" y="854333"/>
            <a:ext cx="3037178" cy="2287258"/>
          </a:xfrm>
          <a:prstGeom prst="rect">
            <a:avLst/>
          </a:prstGeom>
          <a:ln>
            <a:solidFill>
              <a:srgbClr val="004899"/>
            </a:solidFill>
          </a:ln>
        </p:spPr>
      </p:pic>
    </p:spTree>
    <p:extLst>
      <p:ext uri="{BB962C8B-B14F-4D97-AF65-F5344CB8AC3E}">
        <p14:creationId xmlns:p14="http://schemas.microsoft.com/office/powerpoint/2010/main" val="7976626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409700" y="0"/>
            <a:ext cx="9817100" cy="6695402"/>
          </a:xfrm>
          <a:prstGeom prst="rect">
            <a:avLst/>
          </a:prstGeom>
        </p:spPr>
      </p:pic>
    </p:spTree>
    <p:extLst>
      <p:ext uri="{BB962C8B-B14F-4D97-AF65-F5344CB8AC3E}">
        <p14:creationId xmlns:p14="http://schemas.microsoft.com/office/powerpoint/2010/main" val="7100681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3"/>
          <a:stretch>
            <a:fillRect/>
          </a:stretch>
        </p:blipFill>
        <p:spPr>
          <a:xfrm>
            <a:off x="7995461" y="133350"/>
            <a:ext cx="4056968" cy="6461252"/>
          </a:xfrm>
          <a:prstGeom prst="rect">
            <a:avLst/>
          </a:prstGeom>
          <a:ln>
            <a:solidFill>
              <a:srgbClr val="004899"/>
            </a:solidFill>
          </a:ln>
        </p:spPr>
      </p:pic>
      <p:pic>
        <p:nvPicPr>
          <p:cNvPr id="4" name="Obrázek 3"/>
          <p:cNvPicPr>
            <a:picLocks noChangeAspect="1"/>
          </p:cNvPicPr>
          <p:nvPr/>
        </p:nvPicPr>
        <p:blipFill>
          <a:blip r:embed="rId4"/>
          <a:stretch>
            <a:fillRect/>
          </a:stretch>
        </p:blipFill>
        <p:spPr>
          <a:xfrm>
            <a:off x="803068" y="1508179"/>
            <a:ext cx="5654152" cy="3984752"/>
          </a:xfrm>
          <a:prstGeom prst="rect">
            <a:avLst/>
          </a:prstGeom>
        </p:spPr>
      </p:pic>
      <p:sp>
        <p:nvSpPr>
          <p:cNvPr id="5" name="TextovéPole 4"/>
          <p:cNvSpPr txBox="1"/>
          <p:nvPr/>
        </p:nvSpPr>
        <p:spPr>
          <a:xfrm>
            <a:off x="0" y="6397"/>
            <a:ext cx="4388830" cy="400110"/>
          </a:xfrm>
          <a:prstGeom prst="rect">
            <a:avLst/>
          </a:prstGeom>
          <a:noFill/>
        </p:spPr>
        <p:txBody>
          <a:bodyPr wrap="none" rtlCol="0">
            <a:spAutoFit/>
          </a:bodyPr>
          <a:lstStyle/>
          <a:p>
            <a:r>
              <a:rPr lang="cs-CZ" sz="2000" b="1" dirty="0" smtClean="0">
                <a:solidFill>
                  <a:srgbClr val="004899"/>
                </a:solidFill>
              </a:rPr>
              <a:t>Chronický zánět asociovaný s rakovinou</a:t>
            </a:r>
            <a:endParaRPr lang="cs-CZ" sz="2000" b="1" dirty="0">
              <a:solidFill>
                <a:srgbClr val="004899"/>
              </a:solidFill>
            </a:endParaRPr>
          </a:p>
        </p:txBody>
      </p:sp>
      <p:sp>
        <p:nvSpPr>
          <p:cNvPr id="6" name="Obdélník 5"/>
          <p:cNvSpPr/>
          <p:nvPr/>
        </p:nvSpPr>
        <p:spPr>
          <a:xfrm>
            <a:off x="-26646" y="6657945"/>
            <a:ext cx="6096000" cy="200055"/>
          </a:xfrm>
          <a:prstGeom prst="rect">
            <a:avLst/>
          </a:prstGeom>
        </p:spPr>
        <p:txBody>
          <a:bodyPr>
            <a:spAutoFit/>
          </a:bodyPr>
          <a:lstStyle/>
          <a:p>
            <a:r>
              <a:rPr lang="en-GB" sz="700" dirty="0"/>
              <a:t>https://www.astro.org/Patient-Care-and-Research/Research/Professional-Development/Research-Primers/Tumor-Immune-Interactions</a:t>
            </a:r>
          </a:p>
        </p:txBody>
      </p:sp>
      <p:sp>
        <p:nvSpPr>
          <p:cNvPr id="7" name="Obdélník 6"/>
          <p:cNvSpPr/>
          <p:nvPr/>
        </p:nvSpPr>
        <p:spPr>
          <a:xfrm>
            <a:off x="-26646" y="6594602"/>
            <a:ext cx="1659429" cy="184666"/>
          </a:xfrm>
          <a:prstGeom prst="rect">
            <a:avLst/>
          </a:prstGeom>
        </p:spPr>
        <p:txBody>
          <a:bodyPr wrap="none">
            <a:spAutoFit/>
          </a:bodyPr>
          <a:lstStyle/>
          <a:p>
            <a:r>
              <a:rPr lang="en-GB" sz="600"/>
              <a:t>https://www.nature.com/articles/nature01322</a:t>
            </a:r>
          </a:p>
        </p:txBody>
      </p:sp>
      <p:sp>
        <p:nvSpPr>
          <p:cNvPr id="2" name="TextovéPole 1"/>
          <p:cNvSpPr txBox="1"/>
          <p:nvPr/>
        </p:nvSpPr>
        <p:spPr>
          <a:xfrm>
            <a:off x="0" y="468062"/>
            <a:ext cx="6784230" cy="369332"/>
          </a:xfrm>
          <a:prstGeom prst="rect">
            <a:avLst/>
          </a:prstGeom>
          <a:noFill/>
        </p:spPr>
        <p:txBody>
          <a:bodyPr wrap="none" rtlCol="0">
            <a:spAutoFit/>
          </a:bodyPr>
          <a:lstStyle/>
          <a:p>
            <a:r>
              <a:rPr lang="cs-CZ" dirty="0" smtClean="0"/>
              <a:t>více než 20% malignit je asociováno s chronickým zánětem a infekcemi </a:t>
            </a:r>
            <a:endParaRPr lang="en-GB" dirty="0"/>
          </a:p>
        </p:txBody>
      </p:sp>
    </p:spTree>
    <p:extLst>
      <p:ext uri="{BB962C8B-B14F-4D97-AF65-F5344CB8AC3E}">
        <p14:creationId xmlns:p14="http://schemas.microsoft.com/office/powerpoint/2010/main" val="18682806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2595711" cy="523220"/>
          </a:xfrm>
          <a:prstGeom prst="rect">
            <a:avLst/>
          </a:prstGeom>
          <a:noFill/>
        </p:spPr>
        <p:txBody>
          <a:bodyPr wrap="none" rtlCol="0">
            <a:spAutoFit/>
          </a:bodyPr>
          <a:lstStyle/>
          <a:p>
            <a:r>
              <a:rPr lang="cs-CZ" sz="2800" b="1" dirty="0" smtClean="0">
                <a:solidFill>
                  <a:srgbClr val="004899"/>
                </a:solidFill>
              </a:rPr>
              <a:t>Hypersenzitivita</a:t>
            </a:r>
            <a:endParaRPr lang="en-GB" sz="2400" b="1" dirty="0">
              <a:solidFill>
                <a:srgbClr val="004899"/>
              </a:solidFill>
            </a:endParaRPr>
          </a:p>
        </p:txBody>
      </p:sp>
      <p:pic>
        <p:nvPicPr>
          <p:cNvPr id="3" name="Obrázek 2"/>
          <p:cNvPicPr>
            <a:picLocks noChangeAspect="1"/>
          </p:cNvPicPr>
          <p:nvPr/>
        </p:nvPicPr>
        <p:blipFill>
          <a:blip r:embed="rId2"/>
          <a:stretch>
            <a:fillRect/>
          </a:stretch>
        </p:blipFill>
        <p:spPr>
          <a:xfrm>
            <a:off x="2595711" y="523220"/>
            <a:ext cx="7838412" cy="6059715"/>
          </a:xfrm>
          <a:prstGeom prst="rect">
            <a:avLst/>
          </a:prstGeom>
        </p:spPr>
      </p:pic>
      <p:sp>
        <p:nvSpPr>
          <p:cNvPr id="4" name="Obdélník 3"/>
          <p:cNvSpPr/>
          <p:nvPr/>
        </p:nvSpPr>
        <p:spPr>
          <a:xfrm>
            <a:off x="0" y="6611779"/>
            <a:ext cx="6096000" cy="246221"/>
          </a:xfrm>
          <a:prstGeom prst="rect">
            <a:avLst/>
          </a:prstGeom>
        </p:spPr>
        <p:txBody>
          <a:bodyPr>
            <a:spAutoFit/>
          </a:bodyPr>
          <a:lstStyle/>
          <a:p>
            <a:r>
              <a:rPr lang="en-GB" sz="1000" dirty="0"/>
              <a:t>https://upload.wikimedia.org/wikipedia/commons/f/fe/2228_Immune_Hypersensitivity_new.jpg</a:t>
            </a:r>
          </a:p>
        </p:txBody>
      </p:sp>
    </p:spTree>
    <p:extLst>
      <p:ext uri="{BB962C8B-B14F-4D97-AF65-F5344CB8AC3E}">
        <p14:creationId xmlns:p14="http://schemas.microsoft.com/office/powerpoint/2010/main" val="172447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3"/>
          <a:srcRect t="11987" b="7383"/>
          <a:stretch/>
        </p:blipFill>
        <p:spPr>
          <a:xfrm>
            <a:off x="1153687" y="1335314"/>
            <a:ext cx="9884626" cy="4484916"/>
          </a:xfrm>
          <a:prstGeom prst="rect">
            <a:avLst/>
          </a:prstGeom>
        </p:spPr>
      </p:pic>
      <p:sp>
        <p:nvSpPr>
          <p:cNvPr id="3" name="Obdélník 2"/>
          <p:cNvSpPr/>
          <p:nvPr/>
        </p:nvSpPr>
        <p:spPr>
          <a:xfrm>
            <a:off x="0" y="6611779"/>
            <a:ext cx="6096000" cy="246221"/>
          </a:xfrm>
          <a:prstGeom prst="rect">
            <a:avLst/>
          </a:prstGeom>
        </p:spPr>
        <p:txBody>
          <a:bodyPr>
            <a:spAutoFit/>
          </a:bodyPr>
          <a:lstStyle/>
          <a:p>
            <a:r>
              <a:rPr lang="en-GB" sz="1000" dirty="0"/>
              <a:t>https://www.grepmed.com/images/10267/physiology-overview</a:t>
            </a:r>
          </a:p>
        </p:txBody>
      </p:sp>
      <p:sp>
        <p:nvSpPr>
          <p:cNvPr id="4" name="Obdélník 3"/>
          <p:cNvSpPr/>
          <p:nvPr/>
        </p:nvSpPr>
        <p:spPr>
          <a:xfrm>
            <a:off x="0" y="0"/>
            <a:ext cx="2571281" cy="369332"/>
          </a:xfrm>
          <a:prstGeom prst="rect">
            <a:avLst/>
          </a:prstGeom>
        </p:spPr>
        <p:txBody>
          <a:bodyPr wrap="none">
            <a:spAutoFit/>
          </a:bodyPr>
          <a:lstStyle/>
          <a:p>
            <a:r>
              <a:rPr lang="cs-CZ" b="1" dirty="0" smtClean="0">
                <a:solidFill>
                  <a:srgbClr val="004899"/>
                </a:solidFill>
              </a:rPr>
              <a:t>Hypersenzitivita - souhrn</a:t>
            </a:r>
            <a:endParaRPr lang="en-GB" dirty="0"/>
          </a:p>
        </p:txBody>
      </p:sp>
    </p:spTree>
    <p:extLst>
      <p:ext uri="{BB962C8B-B14F-4D97-AF65-F5344CB8AC3E}">
        <p14:creationId xmlns:p14="http://schemas.microsoft.com/office/powerpoint/2010/main" val="34392180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0" y="0"/>
            <a:ext cx="2857449" cy="523220"/>
          </a:xfrm>
          <a:prstGeom prst="rect">
            <a:avLst/>
          </a:prstGeom>
          <a:noFill/>
        </p:spPr>
        <p:txBody>
          <a:bodyPr wrap="none" rtlCol="0">
            <a:spAutoFit/>
          </a:bodyPr>
          <a:lstStyle/>
          <a:p>
            <a:r>
              <a:rPr lang="cs-CZ" sz="2800" b="1" dirty="0" smtClean="0">
                <a:solidFill>
                  <a:srgbClr val="004899"/>
                </a:solidFill>
              </a:rPr>
              <a:t>Symptomy zánětu</a:t>
            </a:r>
            <a:endParaRPr lang="en-GB" sz="2800" b="1" dirty="0">
              <a:solidFill>
                <a:srgbClr val="004899"/>
              </a:solidFill>
            </a:endParaRPr>
          </a:p>
        </p:txBody>
      </p:sp>
      <p:sp>
        <p:nvSpPr>
          <p:cNvPr id="4" name="TextovéPole 3"/>
          <p:cNvSpPr txBox="1"/>
          <p:nvPr/>
        </p:nvSpPr>
        <p:spPr>
          <a:xfrm>
            <a:off x="662151" y="1193584"/>
            <a:ext cx="6138668" cy="4247317"/>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cs-CZ" sz="2000" b="1" dirty="0" err="1" smtClean="0">
                <a:solidFill>
                  <a:srgbClr val="004899"/>
                </a:solidFill>
              </a:rPr>
              <a:t>calor</a:t>
            </a:r>
            <a:r>
              <a:rPr lang="cs-CZ" sz="2000" dirty="0" smtClean="0"/>
              <a:t> </a:t>
            </a:r>
            <a:r>
              <a:rPr lang="cs-CZ" sz="2000" dirty="0"/>
              <a:t>– vyšší teplota</a:t>
            </a:r>
          </a:p>
          <a:p>
            <a:pPr marL="285750" indent="-285750">
              <a:lnSpc>
                <a:spcPct val="150000"/>
              </a:lnSpc>
              <a:buFont typeface="Arial" panose="020B0604020202020204" pitchFamily="34" charset="0"/>
              <a:buChar char="•"/>
            </a:pPr>
            <a:r>
              <a:rPr lang="cs-CZ" sz="2000" b="1" dirty="0" err="1" smtClean="0">
                <a:solidFill>
                  <a:srgbClr val="004899"/>
                </a:solidFill>
              </a:rPr>
              <a:t>rubor</a:t>
            </a:r>
            <a:r>
              <a:rPr lang="cs-CZ" sz="2000" dirty="0" smtClean="0"/>
              <a:t> </a:t>
            </a:r>
            <a:r>
              <a:rPr lang="cs-CZ" sz="2000" dirty="0"/>
              <a:t>– zarudnutí, erytém</a:t>
            </a:r>
          </a:p>
          <a:p>
            <a:pPr marL="285750" indent="-285750">
              <a:lnSpc>
                <a:spcPct val="150000"/>
              </a:lnSpc>
              <a:buFont typeface="Arial" panose="020B0604020202020204" pitchFamily="34" charset="0"/>
              <a:buChar char="•"/>
            </a:pPr>
            <a:r>
              <a:rPr lang="cs-CZ" sz="2000" b="1" dirty="0" smtClean="0">
                <a:solidFill>
                  <a:srgbClr val="004899"/>
                </a:solidFill>
              </a:rPr>
              <a:t>tumor</a:t>
            </a:r>
            <a:r>
              <a:rPr lang="cs-CZ" sz="2000" dirty="0" smtClean="0"/>
              <a:t> </a:t>
            </a:r>
            <a:r>
              <a:rPr lang="cs-CZ" sz="2000" dirty="0"/>
              <a:t>– zduření, </a:t>
            </a:r>
            <a:r>
              <a:rPr lang="cs-CZ" sz="2000" dirty="0" smtClean="0"/>
              <a:t>otok</a:t>
            </a:r>
          </a:p>
          <a:p>
            <a:pPr marL="285750" indent="-285750">
              <a:lnSpc>
                <a:spcPct val="150000"/>
              </a:lnSpc>
              <a:buFont typeface="Arial" panose="020B0604020202020204" pitchFamily="34" charset="0"/>
              <a:buChar char="•"/>
            </a:pPr>
            <a:r>
              <a:rPr lang="cs-CZ" sz="2000" b="1" dirty="0" err="1" smtClean="0">
                <a:solidFill>
                  <a:srgbClr val="004899"/>
                </a:solidFill>
              </a:rPr>
              <a:t>dolor</a:t>
            </a:r>
            <a:r>
              <a:rPr lang="cs-CZ" sz="2000" dirty="0" smtClean="0"/>
              <a:t> – bolest</a:t>
            </a:r>
          </a:p>
          <a:p>
            <a:pPr marL="285750" indent="-285750">
              <a:lnSpc>
                <a:spcPct val="150000"/>
              </a:lnSpc>
              <a:buFont typeface="Arial" panose="020B0604020202020204" pitchFamily="34" charset="0"/>
              <a:buChar char="•"/>
            </a:pPr>
            <a:r>
              <a:rPr lang="cs-CZ" altLang="en-US" sz="2000" b="1" dirty="0" err="1" smtClean="0">
                <a:solidFill>
                  <a:srgbClr val="004899"/>
                </a:solidFill>
              </a:rPr>
              <a:t>functio</a:t>
            </a:r>
            <a:r>
              <a:rPr lang="cs-CZ" altLang="en-US" sz="2000" dirty="0" smtClean="0"/>
              <a:t> </a:t>
            </a:r>
            <a:r>
              <a:rPr lang="cs-CZ" altLang="en-US" sz="2000" b="1" dirty="0" err="1">
                <a:solidFill>
                  <a:srgbClr val="004899"/>
                </a:solidFill>
              </a:rPr>
              <a:t>laesa</a:t>
            </a:r>
            <a:r>
              <a:rPr lang="cs-CZ" altLang="en-US" sz="2000" dirty="0"/>
              <a:t> – porucha funkce </a:t>
            </a:r>
            <a:r>
              <a:rPr lang="cs-CZ" altLang="en-US" sz="2000" i="1" dirty="0" smtClean="0"/>
              <a:t>(R. </a:t>
            </a:r>
            <a:r>
              <a:rPr lang="cs-CZ" altLang="en-US" sz="2000" i="1" dirty="0" err="1" smtClean="0"/>
              <a:t>Virchow</a:t>
            </a:r>
            <a:r>
              <a:rPr lang="cs-CZ" altLang="en-US" sz="2000" i="1" dirty="0" smtClean="0"/>
              <a:t>, 19. století)</a:t>
            </a:r>
            <a:endParaRPr lang="cs-CZ" altLang="en-US" sz="2000" i="1" dirty="0"/>
          </a:p>
          <a:p>
            <a:pPr marL="285750" indent="-285750">
              <a:lnSpc>
                <a:spcPct val="150000"/>
              </a:lnSpc>
              <a:buFont typeface="Arial" panose="020B0604020202020204" pitchFamily="34" charset="0"/>
              <a:buChar char="•"/>
            </a:pPr>
            <a:endParaRPr lang="cs-CZ" sz="2000" dirty="0" smtClean="0"/>
          </a:p>
          <a:p>
            <a:pPr marL="285750" indent="-285750">
              <a:lnSpc>
                <a:spcPct val="150000"/>
              </a:lnSpc>
              <a:buFont typeface="Arial" panose="020B0604020202020204" pitchFamily="34" charset="0"/>
              <a:buChar char="•"/>
            </a:pPr>
            <a:endParaRPr lang="cs-CZ" sz="2000" dirty="0"/>
          </a:p>
          <a:p>
            <a:pPr marL="285750" indent="-285750">
              <a:lnSpc>
                <a:spcPct val="150000"/>
              </a:lnSpc>
              <a:buFont typeface="Arial" panose="020B0604020202020204" pitchFamily="34" charset="0"/>
              <a:buChar char="•"/>
            </a:pPr>
            <a:endParaRPr lang="cs-CZ" sz="2000" dirty="0"/>
          </a:p>
          <a:p>
            <a:pPr>
              <a:lnSpc>
                <a:spcPct val="150000"/>
              </a:lnSpc>
            </a:pPr>
            <a:endParaRPr lang="en-GB" sz="2000" dirty="0"/>
          </a:p>
        </p:txBody>
      </p:sp>
      <p:sp>
        <p:nvSpPr>
          <p:cNvPr id="5" name="Pravá složená závorka 4"/>
          <p:cNvSpPr/>
          <p:nvPr/>
        </p:nvSpPr>
        <p:spPr>
          <a:xfrm>
            <a:off x="3892684" y="1480724"/>
            <a:ext cx="155448" cy="1388269"/>
          </a:xfrm>
          <a:prstGeom prst="rightBrace">
            <a:avLst/>
          </a:prstGeom>
          <a:ln w="19050">
            <a:solidFill>
              <a:srgbClr val="0048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TextovéPole 5"/>
          <p:cNvSpPr txBox="1"/>
          <p:nvPr/>
        </p:nvSpPr>
        <p:spPr>
          <a:xfrm>
            <a:off x="4120055" y="1990193"/>
            <a:ext cx="3129768" cy="369332"/>
          </a:xfrm>
          <a:prstGeom prst="rect">
            <a:avLst/>
          </a:prstGeom>
          <a:noFill/>
        </p:spPr>
        <p:txBody>
          <a:bodyPr wrap="none" rtlCol="0">
            <a:spAutoFit/>
          </a:bodyPr>
          <a:lstStyle/>
          <a:p>
            <a:r>
              <a:rPr lang="cs-CZ" i="1" dirty="0" smtClean="0"/>
              <a:t>(</a:t>
            </a:r>
            <a:r>
              <a:rPr lang="cs-CZ" i="1" dirty="0" err="1" smtClean="0"/>
              <a:t>Celsus</a:t>
            </a:r>
            <a:r>
              <a:rPr lang="cs-CZ" i="1" dirty="0" smtClean="0"/>
              <a:t>, De </a:t>
            </a:r>
            <a:r>
              <a:rPr lang="cs-CZ" i="1" dirty="0" err="1"/>
              <a:t>M</a:t>
            </a:r>
            <a:r>
              <a:rPr lang="cs-CZ" i="1" dirty="0" err="1" smtClean="0"/>
              <a:t>edicina</a:t>
            </a:r>
            <a:r>
              <a:rPr lang="cs-CZ" i="1" dirty="0" smtClean="0"/>
              <a:t>, 1. století)</a:t>
            </a:r>
            <a:endParaRPr lang="en-GB" i="1" dirty="0"/>
          </a:p>
        </p:txBody>
      </p:sp>
      <p:sp>
        <p:nvSpPr>
          <p:cNvPr id="7" name="TextovéPole 6"/>
          <p:cNvSpPr txBox="1"/>
          <p:nvPr/>
        </p:nvSpPr>
        <p:spPr>
          <a:xfrm>
            <a:off x="662151" y="4256528"/>
            <a:ext cx="7665881" cy="3416320"/>
          </a:xfrm>
          <a:prstGeom prst="rect">
            <a:avLst/>
          </a:prstGeom>
          <a:noFill/>
        </p:spPr>
        <p:txBody>
          <a:bodyPr wrap="none" rtlCol="0">
            <a:spAutoFit/>
          </a:bodyPr>
          <a:lstStyle/>
          <a:p>
            <a:pPr>
              <a:lnSpc>
                <a:spcPct val="150000"/>
              </a:lnSpc>
            </a:pPr>
            <a:r>
              <a:rPr lang="cs-CZ" sz="2000" b="1" dirty="0" smtClean="0">
                <a:solidFill>
                  <a:srgbClr val="004899"/>
                </a:solidFill>
              </a:rPr>
              <a:t>Mikroskopická úroveň</a:t>
            </a:r>
            <a:endParaRPr lang="cs-CZ" sz="2000" b="1" dirty="0">
              <a:solidFill>
                <a:srgbClr val="004899"/>
              </a:solidFill>
            </a:endParaRPr>
          </a:p>
          <a:p>
            <a:pPr marL="285750" indent="-285750">
              <a:lnSpc>
                <a:spcPct val="150000"/>
              </a:lnSpc>
              <a:buFont typeface="Arial" panose="020B0604020202020204" pitchFamily="34" charset="0"/>
              <a:buChar char="•"/>
            </a:pPr>
            <a:r>
              <a:rPr lang="cs-CZ" sz="2000" dirty="0" smtClean="0"/>
              <a:t>alterace – změny v tkáni</a:t>
            </a:r>
          </a:p>
          <a:p>
            <a:pPr marL="285750" indent="-285750">
              <a:lnSpc>
                <a:spcPct val="150000"/>
              </a:lnSpc>
              <a:buFont typeface="Arial" panose="020B0604020202020204" pitchFamily="34" charset="0"/>
              <a:buChar char="•"/>
            </a:pPr>
            <a:r>
              <a:rPr lang="cs-CZ" sz="2000" dirty="0" smtClean="0"/>
              <a:t>exsudace – zánětlivý </a:t>
            </a:r>
            <a:r>
              <a:rPr lang="cs-CZ" sz="2000" dirty="0" smtClean="0">
                <a:solidFill>
                  <a:srgbClr val="004899"/>
                </a:solidFill>
              </a:rPr>
              <a:t>exsudát</a:t>
            </a:r>
            <a:r>
              <a:rPr lang="cs-CZ" sz="2000" dirty="0" smtClean="0"/>
              <a:t> (tekutina a proteiny), buňky (infiltrát) </a:t>
            </a:r>
          </a:p>
          <a:p>
            <a:pPr marL="285750" indent="-285750">
              <a:lnSpc>
                <a:spcPct val="150000"/>
              </a:lnSpc>
              <a:buFont typeface="Arial" panose="020B0604020202020204" pitchFamily="34" charset="0"/>
              <a:buChar char="•"/>
            </a:pPr>
            <a:r>
              <a:rPr lang="cs-CZ" sz="2000" dirty="0" smtClean="0"/>
              <a:t>proliferace - </a:t>
            </a:r>
            <a:r>
              <a:rPr lang="cs-CZ" altLang="en-US" sz="2000" dirty="0"/>
              <a:t>tvorba granulační </a:t>
            </a:r>
            <a:r>
              <a:rPr lang="cs-CZ" altLang="en-US" sz="2000" dirty="0" smtClean="0"/>
              <a:t>a </a:t>
            </a:r>
            <a:r>
              <a:rPr lang="cs-CZ" altLang="en-US" sz="2000" dirty="0"/>
              <a:t>vazivové tkáně (jizva)</a:t>
            </a:r>
          </a:p>
          <a:p>
            <a:pPr marL="285750" indent="-285750">
              <a:lnSpc>
                <a:spcPct val="150000"/>
              </a:lnSpc>
              <a:buFont typeface="Arial" panose="020B0604020202020204" pitchFamily="34" charset="0"/>
              <a:buChar char="•"/>
            </a:pPr>
            <a:endParaRPr lang="cs-CZ" sz="2000" dirty="0" smtClean="0"/>
          </a:p>
          <a:p>
            <a:pPr marL="285750" indent="-285750">
              <a:lnSpc>
                <a:spcPct val="150000"/>
              </a:lnSpc>
              <a:buFont typeface="Arial" panose="020B0604020202020204" pitchFamily="34" charset="0"/>
              <a:buChar char="•"/>
            </a:pPr>
            <a:endParaRPr lang="cs-CZ" sz="2000" dirty="0" smtClean="0"/>
          </a:p>
          <a:p>
            <a:pPr>
              <a:lnSpc>
                <a:spcPct val="150000"/>
              </a:lnSpc>
            </a:pPr>
            <a:endParaRPr lang="en-GB" sz="2000" dirty="0"/>
          </a:p>
        </p:txBody>
      </p:sp>
      <p:sp>
        <p:nvSpPr>
          <p:cNvPr id="2" name="Obdélník 1"/>
          <p:cNvSpPr/>
          <p:nvPr/>
        </p:nvSpPr>
        <p:spPr>
          <a:xfrm>
            <a:off x="662151" y="748054"/>
            <a:ext cx="2604624" cy="553998"/>
          </a:xfrm>
          <a:prstGeom prst="rect">
            <a:avLst/>
          </a:prstGeom>
        </p:spPr>
        <p:txBody>
          <a:bodyPr wrap="none">
            <a:spAutoFit/>
          </a:bodyPr>
          <a:lstStyle/>
          <a:p>
            <a:pPr>
              <a:lnSpc>
                <a:spcPct val="150000"/>
              </a:lnSpc>
            </a:pPr>
            <a:r>
              <a:rPr lang="cs-CZ" sz="2000" b="1" dirty="0" smtClean="0">
                <a:solidFill>
                  <a:srgbClr val="004899"/>
                </a:solidFill>
              </a:rPr>
              <a:t>Makroskopická </a:t>
            </a:r>
            <a:r>
              <a:rPr lang="cs-CZ" sz="2000" b="1" dirty="0">
                <a:solidFill>
                  <a:srgbClr val="004899"/>
                </a:solidFill>
              </a:rPr>
              <a:t>úroveň</a:t>
            </a:r>
          </a:p>
        </p:txBody>
      </p:sp>
      <p:sp>
        <p:nvSpPr>
          <p:cNvPr id="8" name="Obdélník 7"/>
          <p:cNvSpPr/>
          <p:nvPr/>
        </p:nvSpPr>
        <p:spPr>
          <a:xfrm>
            <a:off x="8978462" y="4364112"/>
            <a:ext cx="2228193" cy="1588127"/>
          </a:xfrm>
          <a:prstGeom prst="rect">
            <a:avLst/>
          </a:prstGeom>
        </p:spPr>
        <p:txBody>
          <a:bodyPr wrap="square">
            <a:spAutoFit/>
          </a:bodyPr>
          <a:lstStyle/>
          <a:p>
            <a:pPr lvl="1">
              <a:lnSpc>
                <a:spcPct val="90000"/>
              </a:lnSpc>
            </a:pPr>
            <a:r>
              <a:rPr lang="cs-CZ" altLang="en-US" dirty="0" smtClean="0">
                <a:solidFill>
                  <a:srgbClr val="004899"/>
                </a:solidFill>
              </a:rPr>
              <a:t>serózní </a:t>
            </a:r>
          </a:p>
          <a:p>
            <a:pPr lvl="1">
              <a:lnSpc>
                <a:spcPct val="90000"/>
              </a:lnSpc>
            </a:pPr>
            <a:r>
              <a:rPr lang="cs-CZ" altLang="en-US" dirty="0">
                <a:solidFill>
                  <a:srgbClr val="004899"/>
                </a:solidFill>
              </a:rPr>
              <a:t>nehnisavý</a:t>
            </a:r>
          </a:p>
          <a:p>
            <a:pPr lvl="1">
              <a:lnSpc>
                <a:spcPct val="90000"/>
              </a:lnSpc>
            </a:pPr>
            <a:r>
              <a:rPr lang="cs-CZ" altLang="en-US" dirty="0">
                <a:solidFill>
                  <a:srgbClr val="004899"/>
                </a:solidFill>
              </a:rPr>
              <a:t>hnisavý</a:t>
            </a:r>
          </a:p>
          <a:p>
            <a:pPr lvl="1">
              <a:lnSpc>
                <a:spcPct val="90000"/>
              </a:lnSpc>
            </a:pPr>
            <a:r>
              <a:rPr lang="cs-CZ" altLang="en-US" dirty="0" err="1" smtClean="0">
                <a:solidFill>
                  <a:srgbClr val="004899"/>
                </a:solidFill>
              </a:rPr>
              <a:t>fibrinózní</a:t>
            </a:r>
            <a:endParaRPr lang="cs-CZ" altLang="en-US" dirty="0">
              <a:solidFill>
                <a:srgbClr val="004899"/>
              </a:solidFill>
            </a:endParaRPr>
          </a:p>
          <a:p>
            <a:pPr lvl="1">
              <a:lnSpc>
                <a:spcPct val="90000"/>
              </a:lnSpc>
            </a:pPr>
            <a:r>
              <a:rPr lang="cs-CZ" altLang="en-US" dirty="0" smtClean="0">
                <a:solidFill>
                  <a:srgbClr val="004899"/>
                </a:solidFill>
              </a:rPr>
              <a:t>gangrenózní</a:t>
            </a:r>
            <a:endParaRPr lang="cs-CZ" altLang="en-US" dirty="0">
              <a:solidFill>
                <a:srgbClr val="004899"/>
              </a:solidFill>
            </a:endParaRPr>
          </a:p>
          <a:p>
            <a:pPr lvl="1">
              <a:lnSpc>
                <a:spcPct val="90000"/>
              </a:lnSpc>
            </a:pPr>
            <a:endParaRPr lang="cs-CZ" altLang="en-US" dirty="0">
              <a:solidFill>
                <a:srgbClr val="004899"/>
              </a:solidFill>
            </a:endParaRPr>
          </a:p>
        </p:txBody>
      </p:sp>
      <p:sp>
        <p:nvSpPr>
          <p:cNvPr id="13" name="Čárový bublinový popisek 2 (se zvýrazněním) 12"/>
          <p:cNvSpPr/>
          <p:nvPr/>
        </p:nvSpPr>
        <p:spPr>
          <a:xfrm>
            <a:off x="8978462" y="4256528"/>
            <a:ext cx="1920766" cy="1553996"/>
          </a:xfrm>
          <a:prstGeom prst="accentCallout2">
            <a:avLst>
              <a:gd name="adj1" fmla="val 16721"/>
              <a:gd name="adj2" fmla="val 23952"/>
              <a:gd name="adj3" fmla="val 57978"/>
              <a:gd name="adj4" fmla="val -262135"/>
              <a:gd name="adj5" fmla="val 72522"/>
              <a:gd name="adj6" fmla="val -280431"/>
            </a:avLst>
          </a:prstGeom>
          <a:noFill/>
          <a:ln>
            <a:solidFill>
              <a:srgbClr val="0048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bdélník 8"/>
          <p:cNvSpPr/>
          <p:nvPr/>
        </p:nvSpPr>
        <p:spPr>
          <a:xfrm>
            <a:off x="11721" y="6673334"/>
            <a:ext cx="6096000" cy="184666"/>
          </a:xfrm>
          <a:prstGeom prst="rect">
            <a:avLst/>
          </a:prstGeom>
        </p:spPr>
        <p:txBody>
          <a:bodyPr>
            <a:spAutoFit/>
          </a:bodyPr>
          <a:lstStyle/>
          <a:p>
            <a:r>
              <a:rPr lang="en-GB" sz="600" dirty="0"/>
              <a:t>http://penelope.uchicago.edu/Thayer/E/Roman/Texts/Celsus/home.html</a:t>
            </a:r>
          </a:p>
        </p:txBody>
      </p:sp>
    </p:spTree>
    <p:extLst>
      <p:ext uri="{BB962C8B-B14F-4D97-AF65-F5344CB8AC3E}">
        <p14:creationId xmlns:p14="http://schemas.microsoft.com/office/powerpoint/2010/main" val="24252283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0" y="0"/>
            <a:ext cx="2666692" cy="555537"/>
          </a:xfrm>
          <a:prstGeom prst="rect">
            <a:avLst/>
          </a:prstGeom>
          <a:noFill/>
        </p:spPr>
        <p:txBody>
          <a:bodyPr wrap="none" rtlCol="0">
            <a:spAutoFit/>
          </a:bodyPr>
          <a:lstStyle/>
          <a:p>
            <a:pPr>
              <a:lnSpc>
                <a:spcPct val="114000"/>
              </a:lnSpc>
            </a:pPr>
            <a:r>
              <a:rPr lang="cs-CZ" sz="2800" b="1" dirty="0">
                <a:solidFill>
                  <a:srgbClr val="004899"/>
                </a:solidFill>
              </a:rPr>
              <a:t>Imunodeficience</a:t>
            </a:r>
            <a:endParaRPr lang="en-GB" sz="2400" b="1" dirty="0">
              <a:solidFill>
                <a:srgbClr val="004899"/>
              </a:solidFill>
            </a:endParaRPr>
          </a:p>
        </p:txBody>
      </p:sp>
      <p:sp>
        <p:nvSpPr>
          <p:cNvPr id="4" name="TextovéPole 3"/>
          <p:cNvSpPr txBox="1"/>
          <p:nvPr/>
        </p:nvSpPr>
        <p:spPr>
          <a:xfrm>
            <a:off x="146755" y="699911"/>
            <a:ext cx="5960799" cy="1039708"/>
          </a:xfrm>
          <a:prstGeom prst="rect">
            <a:avLst/>
          </a:prstGeom>
          <a:noFill/>
        </p:spPr>
        <p:txBody>
          <a:bodyPr wrap="none" rtlCol="0">
            <a:spAutoFit/>
          </a:bodyPr>
          <a:lstStyle/>
          <a:p>
            <a:pPr marL="342900" indent="-342900">
              <a:lnSpc>
                <a:spcPct val="114000"/>
              </a:lnSpc>
              <a:buFont typeface="+mj-lt"/>
              <a:buAutoNum type="arabicPeriod"/>
            </a:pPr>
            <a:r>
              <a:rPr lang="cs-CZ" dirty="0" smtClean="0"/>
              <a:t>Primární (vrozené)</a:t>
            </a:r>
          </a:p>
          <a:p>
            <a:pPr marL="800100" lvl="1" indent="-342900">
              <a:lnSpc>
                <a:spcPct val="114000"/>
              </a:lnSpc>
              <a:buFont typeface="Arial" panose="020B0604020202020204" pitchFamily="34" charset="0"/>
              <a:buChar char="•"/>
            </a:pPr>
            <a:r>
              <a:rPr lang="cs-CZ" dirty="0"/>
              <a:t>Geneticky </a:t>
            </a:r>
            <a:r>
              <a:rPr lang="cs-CZ" dirty="0" smtClean="0"/>
              <a:t>podmíněné vznikající </a:t>
            </a:r>
            <a:r>
              <a:rPr lang="cs-CZ" dirty="0"/>
              <a:t>jako následek </a:t>
            </a:r>
            <a:r>
              <a:rPr lang="cs-CZ" dirty="0" smtClean="0"/>
              <a:t>mutací</a:t>
            </a:r>
          </a:p>
          <a:p>
            <a:pPr marL="342900" indent="-342900">
              <a:lnSpc>
                <a:spcPct val="114000"/>
              </a:lnSpc>
              <a:buFont typeface="+mj-lt"/>
              <a:buAutoNum type="arabicPeriod"/>
            </a:pPr>
            <a:r>
              <a:rPr lang="cs-CZ" dirty="0" smtClean="0"/>
              <a:t>Sekundární (získané)</a:t>
            </a:r>
            <a:endParaRPr lang="en-GB" dirty="0"/>
          </a:p>
        </p:txBody>
      </p:sp>
      <p:sp>
        <p:nvSpPr>
          <p:cNvPr id="5" name="Obdélník 4"/>
          <p:cNvSpPr/>
          <p:nvPr/>
        </p:nvSpPr>
        <p:spPr>
          <a:xfrm>
            <a:off x="146755" y="2245802"/>
            <a:ext cx="11774312" cy="969561"/>
          </a:xfrm>
          <a:prstGeom prst="rect">
            <a:avLst/>
          </a:prstGeom>
        </p:spPr>
        <p:txBody>
          <a:bodyPr wrap="square">
            <a:spAutoFit/>
          </a:bodyPr>
          <a:lstStyle/>
          <a:p>
            <a:pPr marL="285750" indent="-285750">
              <a:lnSpc>
                <a:spcPct val="114000"/>
              </a:lnSpc>
              <a:buFont typeface="Arial" panose="020B0604020202020204" pitchFamily="34" charset="0"/>
              <a:buChar char="•"/>
            </a:pPr>
            <a:r>
              <a:rPr lang="en-GB" sz="1600" dirty="0" err="1"/>
              <a:t>Defekty</a:t>
            </a:r>
            <a:r>
              <a:rPr lang="en-GB" sz="1600" dirty="0"/>
              <a:t> </a:t>
            </a:r>
            <a:r>
              <a:rPr lang="en-GB" sz="1600" dirty="0" err="1"/>
              <a:t>specifické</a:t>
            </a:r>
            <a:r>
              <a:rPr lang="en-GB" sz="1600" dirty="0"/>
              <a:t> </a:t>
            </a:r>
            <a:r>
              <a:rPr lang="en-GB" sz="1600" dirty="0" err="1"/>
              <a:t>imunity</a:t>
            </a:r>
            <a:r>
              <a:rPr lang="en-GB" sz="1600" dirty="0"/>
              <a:t> – </a:t>
            </a:r>
            <a:r>
              <a:rPr lang="en-GB" sz="1600" dirty="0" err="1"/>
              <a:t>poruchy</a:t>
            </a:r>
            <a:r>
              <a:rPr lang="en-GB" sz="1600" dirty="0"/>
              <a:t> T-</a:t>
            </a:r>
            <a:r>
              <a:rPr lang="en-GB" sz="1600" dirty="0" err="1"/>
              <a:t>lymfocytů</a:t>
            </a:r>
            <a:r>
              <a:rPr lang="en-GB" sz="1600" dirty="0"/>
              <a:t> a B-</a:t>
            </a:r>
            <a:r>
              <a:rPr lang="en-GB" sz="1600" dirty="0" err="1"/>
              <a:t>lymfocytů</a:t>
            </a:r>
            <a:r>
              <a:rPr lang="en-GB" sz="1600" dirty="0"/>
              <a:t> (</a:t>
            </a:r>
            <a:r>
              <a:rPr lang="en-GB" sz="1600" dirty="0" err="1"/>
              <a:t>porucha</a:t>
            </a:r>
            <a:r>
              <a:rPr lang="en-GB" sz="1600" dirty="0"/>
              <a:t> </a:t>
            </a:r>
            <a:r>
              <a:rPr lang="en-GB" sz="1600" dirty="0" err="1"/>
              <a:t>tvorby</a:t>
            </a:r>
            <a:r>
              <a:rPr lang="en-GB" sz="1600" dirty="0"/>
              <a:t> </a:t>
            </a:r>
            <a:r>
              <a:rPr lang="en-GB" sz="1600" dirty="0" err="1"/>
              <a:t>protilátek</a:t>
            </a:r>
            <a:r>
              <a:rPr lang="en-GB" sz="1600" dirty="0" smtClean="0"/>
              <a:t>)</a:t>
            </a:r>
            <a:r>
              <a:rPr lang="cs-CZ" sz="1600" dirty="0" smtClean="0"/>
              <a:t> (případně obojího =</a:t>
            </a:r>
            <a:r>
              <a:rPr lang="en-US" sz="1600" dirty="0" smtClean="0"/>
              <a:t>&gt;</a:t>
            </a:r>
            <a:r>
              <a:rPr lang="cs-CZ" sz="1600" dirty="0" smtClean="0"/>
              <a:t> </a:t>
            </a:r>
            <a:r>
              <a:rPr lang="cs-CZ" sz="1600" b="1" dirty="0" smtClean="0">
                <a:solidFill>
                  <a:srgbClr val="004899"/>
                </a:solidFill>
              </a:rPr>
              <a:t>SCID</a:t>
            </a:r>
            <a:r>
              <a:rPr lang="cs-CZ" sz="1600" dirty="0" smtClean="0"/>
              <a:t>)</a:t>
            </a:r>
            <a:endParaRPr lang="en-GB" sz="1600" dirty="0"/>
          </a:p>
          <a:p>
            <a:pPr marL="285750" indent="-285750">
              <a:lnSpc>
                <a:spcPct val="114000"/>
              </a:lnSpc>
              <a:buFont typeface="Arial" panose="020B0604020202020204" pitchFamily="34" charset="0"/>
              <a:buChar char="•"/>
            </a:pPr>
            <a:r>
              <a:rPr lang="en-GB" sz="1600" dirty="0" err="1"/>
              <a:t>Defekty</a:t>
            </a:r>
            <a:r>
              <a:rPr lang="en-GB" sz="1600" dirty="0"/>
              <a:t> </a:t>
            </a:r>
            <a:r>
              <a:rPr lang="en-GB" sz="1600" dirty="0" err="1"/>
              <a:t>nespecifické</a:t>
            </a:r>
            <a:r>
              <a:rPr lang="en-GB" sz="1600" dirty="0"/>
              <a:t> </a:t>
            </a:r>
            <a:r>
              <a:rPr lang="en-GB" sz="1600" dirty="0" err="1"/>
              <a:t>imunity</a:t>
            </a:r>
            <a:r>
              <a:rPr lang="en-GB" sz="1600" dirty="0"/>
              <a:t> – </a:t>
            </a:r>
            <a:r>
              <a:rPr lang="en-GB" sz="1600" dirty="0" err="1"/>
              <a:t>poruchy</a:t>
            </a:r>
            <a:r>
              <a:rPr lang="en-GB" sz="1600" dirty="0"/>
              <a:t> </a:t>
            </a:r>
            <a:r>
              <a:rPr lang="en-GB" sz="1600" dirty="0" err="1"/>
              <a:t>fagocytózy</a:t>
            </a:r>
            <a:r>
              <a:rPr lang="en-GB" sz="1600" dirty="0"/>
              <a:t>, </a:t>
            </a:r>
            <a:r>
              <a:rPr lang="en-GB" sz="1600" dirty="0" err="1"/>
              <a:t>komplementu</a:t>
            </a:r>
            <a:r>
              <a:rPr lang="en-GB" sz="1600" dirty="0"/>
              <a:t>, NK </a:t>
            </a:r>
            <a:r>
              <a:rPr lang="en-GB" sz="1600" dirty="0" err="1"/>
              <a:t>buněk</a:t>
            </a:r>
            <a:r>
              <a:rPr lang="en-GB" sz="1600" dirty="0"/>
              <a:t>.</a:t>
            </a:r>
          </a:p>
          <a:p>
            <a:pPr marL="285750" indent="-285750">
              <a:lnSpc>
                <a:spcPct val="114000"/>
              </a:lnSpc>
              <a:buFont typeface="Arial" panose="020B0604020202020204" pitchFamily="34" charset="0"/>
              <a:buChar char="•"/>
            </a:pPr>
            <a:r>
              <a:rPr lang="en-GB" sz="1600" dirty="0" err="1"/>
              <a:t>Imunodeficity</a:t>
            </a:r>
            <a:r>
              <a:rPr lang="en-GB" sz="1600" dirty="0"/>
              <a:t> </a:t>
            </a:r>
            <a:r>
              <a:rPr lang="en-GB" sz="1600" dirty="0" err="1"/>
              <a:t>sdružené</a:t>
            </a:r>
            <a:r>
              <a:rPr lang="en-GB" sz="1600" dirty="0"/>
              <a:t> s </a:t>
            </a:r>
            <a:r>
              <a:rPr lang="en-GB" sz="1600" dirty="0" err="1"/>
              <a:t>jinými</a:t>
            </a:r>
            <a:r>
              <a:rPr lang="en-GB" sz="1600" dirty="0"/>
              <a:t> </a:t>
            </a:r>
            <a:r>
              <a:rPr lang="en-GB" sz="1600" dirty="0" err="1"/>
              <a:t>vrozenými</a:t>
            </a:r>
            <a:r>
              <a:rPr lang="en-GB" sz="1600" dirty="0"/>
              <a:t> </a:t>
            </a:r>
            <a:r>
              <a:rPr lang="en-GB" sz="1600" dirty="0" err="1" smtClean="0"/>
              <a:t>syndromy</a:t>
            </a:r>
            <a:endParaRPr lang="en-GB" sz="1600" dirty="0"/>
          </a:p>
        </p:txBody>
      </p:sp>
      <p:pic>
        <p:nvPicPr>
          <p:cNvPr id="8" name="Obrázek 7"/>
          <p:cNvPicPr>
            <a:picLocks noChangeAspect="1"/>
          </p:cNvPicPr>
          <p:nvPr/>
        </p:nvPicPr>
        <p:blipFill>
          <a:blip r:embed="rId2"/>
          <a:stretch>
            <a:fillRect/>
          </a:stretch>
        </p:blipFill>
        <p:spPr>
          <a:xfrm>
            <a:off x="6974064" y="3259388"/>
            <a:ext cx="4947003" cy="3379184"/>
          </a:xfrm>
          <a:prstGeom prst="rect">
            <a:avLst/>
          </a:prstGeom>
        </p:spPr>
      </p:pic>
      <p:sp>
        <p:nvSpPr>
          <p:cNvPr id="14" name="Obdélník 13"/>
          <p:cNvSpPr/>
          <p:nvPr/>
        </p:nvSpPr>
        <p:spPr>
          <a:xfrm>
            <a:off x="-62089" y="6611779"/>
            <a:ext cx="6096000" cy="246221"/>
          </a:xfrm>
          <a:prstGeom prst="rect">
            <a:avLst/>
          </a:prstGeom>
        </p:spPr>
        <p:txBody>
          <a:bodyPr>
            <a:spAutoFit/>
          </a:bodyPr>
          <a:lstStyle/>
          <a:p>
            <a:r>
              <a:rPr lang="en-GB" sz="1000" dirty="0"/>
              <a:t>https://flashbak.com/david-vetter-was-the-boy-in-the-bubble-1971-1984-4175/</a:t>
            </a:r>
          </a:p>
        </p:txBody>
      </p:sp>
    </p:spTree>
    <p:extLst>
      <p:ext uri="{BB962C8B-B14F-4D97-AF65-F5344CB8AC3E}">
        <p14:creationId xmlns:p14="http://schemas.microsoft.com/office/powerpoint/2010/main" val="11024238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stretch>
            <a:fillRect/>
          </a:stretch>
        </p:blipFill>
        <p:spPr>
          <a:xfrm>
            <a:off x="2147597" y="555537"/>
            <a:ext cx="6739276" cy="5863170"/>
          </a:xfrm>
          <a:prstGeom prst="rect">
            <a:avLst/>
          </a:prstGeom>
        </p:spPr>
      </p:pic>
      <p:pic>
        <p:nvPicPr>
          <p:cNvPr id="3" name="Obrázek 2"/>
          <p:cNvPicPr>
            <a:picLocks noChangeAspect="1"/>
          </p:cNvPicPr>
          <p:nvPr/>
        </p:nvPicPr>
        <p:blipFill>
          <a:blip r:embed="rId4"/>
          <a:stretch>
            <a:fillRect/>
          </a:stretch>
        </p:blipFill>
        <p:spPr>
          <a:xfrm>
            <a:off x="8886873" y="4007556"/>
            <a:ext cx="3305127" cy="2535329"/>
          </a:xfrm>
          <a:prstGeom prst="rect">
            <a:avLst/>
          </a:prstGeom>
        </p:spPr>
      </p:pic>
      <p:sp>
        <p:nvSpPr>
          <p:cNvPr id="4" name="Obdélník 3"/>
          <p:cNvSpPr/>
          <p:nvPr/>
        </p:nvSpPr>
        <p:spPr>
          <a:xfrm>
            <a:off x="0" y="6611779"/>
            <a:ext cx="6096000" cy="246221"/>
          </a:xfrm>
          <a:prstGeom prst="rect">
            <a:avLst/>
          </a:prstGeom>
        </p:spPr>
        <p:txBody>
          <a:bodyPr>
            <a:spAutoFit/>
          </a:bodyPr>
          <a:lstStyle/>
          <a:p>
            <a:r>
              <a:rPr lang="en-GB" sz="1000" dirty="0"/>
              <a:t>https://www.hiv.uw.edu/go/antiretroviral-therapy/general-information/core-concept/all</a:t>
            </a:r>
          </a:p>
        </p:txBody>
      </p:sp>
      <p:sp>
        <p:nvSpPr>
          <p:cNvPr id="5" name="TextovéPole 4"/>
          <p:cNvSpPr txBox="1"/>
          <p:nvPr/>
        </p:nvSpPr>
        <p:spPr>
          <a:xfrm>
            <a:off x="0" y="0"/>
            <a:ext cx="1549848" cy="555537"/>
          </a:xfrm>
          <a:prstGeom prst="rect">
            <a:avLst/>
          </a:prstGeom>
          <a:noFill/>
        </p:spPr>
        <p:txBody>
          <a:bodyPr wrap="none" rtlCol="0">
            <a:spAutoFit/>
          </a:bodyPr>
          <a:lstStyle/>
          <a:p>
            <a:pPr>
              <a:lnSpc>
                <a:spcPct val="114000"/>
              </a:lnSpc>
            </a:pPr>
            <a:r>
              <a:rPr lang="cs-CZ" sz="2800" b="1" dirty="0" smtClean="0">
                <a:solidFill>
                  <a:srgbClr val="004899"/>
                </a:solidFill>
              </a:rPr>
              <a:t>HIV/AIDS</a:t>
            </a:r>
            <a:endParaRPr lang="en-GB" sz="2400" b="1" dirty="0">
              <a:solidFill>
                <a:srgbClr val="004899"/>
              </a:solidFill>
            </a:endParaRPr>
          </a:p>
        </p:txBody>
      </p:sp>
    </p:spTree>
    <p:extLst>
      <p:ext uri="{BB962C8B-B14F-4D97-AF65-F5344CB8AC3E}">
        <p14:creationId xmlns:p14="http://schemas.microsoft.com/office/powerpoint/2010/main" val="37273344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0" y="0"/>
            <a:ext cx="2348143" cy="523220"/>
          </a:xfrm>
          <a:prstGeom prst="rect">
            <a:avLst/>
          </a:prstGeom>
          <a:noFill/>
        </p:spPr>
        <p:txBody>
          <a:bodyPr wrap="none" rtlCol="0">
            <a:spAutoFit/>
          </a:bodyPr>
          <a:lstStyle/>
          <a:p>
            <a:r>
              <a:rPr lang="cs-CZ" sz="2800" b="1" dirty="0" smtClean="0">
                <a:solidFill>
                  <a:srgbClr val="004899"/>
                </a:solidFill>
              </a:rPr>
              <a:t>Průběh zánětu</a:t>
            </a:r>
            <a:endParaRPr lang="en-GB" sz="2800" b="1" dirty="0">
              <a:solidFill>
                <a:srgbClr val="004899"/>
              </a:solidFill>
            </a:endParaRPr>
          </a:p>
        </p:txBody>
      </p:sp>
      <p:sp>
        <p:nvSpPr>
          <p:cNvPr id="3" name="TextovéPole 2"/>
          <p:cNvSpPr txBox="1"/>
          <p:nvPr/>
        </p:nvSpPr>
        <p:spPr>
          <a:xfrm>
            <a:off x="662151" y="867764"/>
            <a:ext cx="10583918" cy="5170646"/>
          </a:xfrm>
          <a:prstGeom prst="rect">
            <a:avLst/>
          </a:prstGeom>
          <a:noFill/>
        </p:spPr>
        <p:txBody>
          <a:bodyPr wrap="square" rtlCol="0">
            <a:spAutoFit/>
          </a:bodyPr>
          <a:lstStyle/>
          <a:p>
            <a:pPr>
              <a:lnSpc>
                <a:spcPct val="150000"/>
              </a:lnSpc>
            </a:pPr>
            <a:r>
              <a:rPr lang="cs-CZ" sz="2000" b="1" dirty="0" smtClean="0">
                <a:solidFill>
                  <a:srgbClr val="004899"/>
                </a:solidFill>
              </a:rPr>
              <a:t>Produkty buněk a traumatizovaných tkání vedou k:</a:t>
            </a:r>
          </a:p>
          <a:p>
            <a:pPr marL="285750" indent="-285750">
              <a:lnSpc>
                <a:spcPct val="150000"/>
              </a:lnSpc>
              <a:buFont typeface="Arial" panose="020B0604020202020204" pitchFamily="34" charset="0"/>
              <a:buChar char="•"/>
            </a:pPr>
            <a:r>
              <a:rPr lang="cs-CZ" sz="2000" dirty="0" smtClean="0"/>
              <a:t>Zvýšení permeability cév (při poranění krátká vazokonstrikce), prostup plazmatické tekutiny do extravaskulárního prostoru</a:t>
            </a:r>
          </a:p>
          <a:p>
            <a:pPr marL="285750" indent="-285750">
              <a:lnSpc>
                <a:spcPct val="150000"/>
              </a:lnSpc>
              <a:buFont typeface="Arial" panose="020B0604020202020204" pitchFamily="34" charset="0"/>
              <a:buChar char="•"/>
            </a:pPr>
            <a:r>
              <a:rPr lang="cs-CZ" sz="2000" dirty="0" smtClean="0"/>
              <a:t>Zvýšení přilnavosti endotelií, exprese adhezivních molekul, usnadňující migraci lymfocytů</a:t>
            </a:r>
          </a:p>
          <a:p>
            <a:pPr marL="285750" indent="-285750">
              <a:lnSpc>
                <a:spcPct val="150000"/>
              </a:lnSpc>
              <a:buFont typeface="Arial" panose="020B0604020202020204" pitchFamily="34" charset="0"/>
              <a:buChar char="•"/>
            </a:pPr>
            <a:r>
              <a:rPr lang="cs-CZ" sz="2000" dirty="0" smtClean="0"/>
              <a:t>Změny v regulaci teploty</a:t>
            </a:r>
          </a:p>
          <a:p>
            <a:pPr marL="285750" indent="-285750">
              <a:lnSpc>
                <a:spcPct val="150000"/>
              </a:lnSpc>
              <a:buFont typeface="Arial" panose="020B0604020202020204" pitchFamily="34" charset="0"/>
              <a:buChar char="•"/>
            </a:pPr>
            <a:r>
              <a:rPr lang="cs-CZ" sz="2000" dirty="0" smtClean="0"/>
              <a:t>Ovlivnění nervových zakončení </a:t>
            </a:r>
          </a:p>
          <a:p>
            <a:pPr marL="285750" indent="-285750">
              <a:lnSpc>
                <a:spcPct val="150000"/>
              </a:lnSpc>
              <a:buFont typeface="Arial" panose="020B0604020202020204" pitchFamily="34" charset="0"/>
              <a:buChar char="•"/>
            </a:pPr>
            <a:endParaRPr lang="cs-CZ" sz="2000" dirty="0"/>
          </a:p>
          <a:p>
            <a:pPr>
              <a:lnSpc>
                <a:spcPct val="150000"/>
              </a:lnSpc>
            </a:pPr>
            <a:r>
              <a:rPr lang="cs-CZ" sz="2000" dirty="0"/>
              <a:t>S</a:t>
            </a:r>
            <a:r>
              <a:rPr lang="cs-CZ" sz="2000" dirty="0" smtClean="0"/>
              <a:t>ouhra složek nespecifické (vrozené) a specifické imunity, v závislosti na délce trvání zánětu a intenzitě</a:t>
            </a:r>
            <a:endParaRPr lang="cs-CZ" sz="2000" dirty="0"/>
          </a:p>
          <a:p>
            <a:pPr marL="285750" indent="-285750">
              <a:lnSpc>
                <a:spcPct val="150000"/>
              </a:lnSpc>
              <a:buFont typeface="Arial" panose="020B0604020202020204" pitchFamily="34" charset="0"/>
              <a:buChar char="•"/>
            </a:pPr>
            <a:endParaRPr lang="cs-CZ" sz="2000" dirty="0"/>
          </a:p>
          <a:p>
            <a:pPr>
              <a:lnSpc>
                <a:spcPct val="150000"/>
              </a:lnSpc>
            </a:pPr>
            <a:endParaRPr lang="en-GB" sz="2000" dirty="0"/>
          </a:p>
        </p:txBody>
      </p:sp>
    </p:spTree>
    <p:extLst>
      <p:ext uri="{BB962C8B-B14F-4D97-AF65-F5344CB8AC3E}">
        <p14:creationId xmlns:p14="http://schemas.microsoft.com/office/powerpoint/2010/main" val="35970875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1405769" cy="523220"/>
          </a:xfrm>
          <a:prstGeom prst="rect">
            <a:avLst/>
          </a:prstGeom>
          <a:noFill/>
        </p:spPr>
        <p:txBody>
          <a:bodyPr wrap="none" rtlCol="0">
            <a:spAutoFit/>
          </a:bodyPr>
          <a:lstStyle/>
          <a:p>
            <a:r>
              <a:rPr lang="cs-CZ" sz="2800" b="1" dirty="0" smtClean="0">
                <a:solidFill>
                  <a:srgbClr val="004899"/>
                </a:solidFill>
              </a:rPr>
              <a:t>Horečka</a:t>
            </a:r>
            <a:endParaRPr lang="en-GB" sz="2800" b="1" dirty="0">
              <a:solidFill>
                <a:srgbClr val="004899"/>
              </a:solidFill>
            </a:endParaRPr>
          </a:p>
        </p:txBody>
      </p:sp>
      <p:sp>
        <p:nvSpPr>
          <p:cNvPr id="3" name="TextovéPole 2"/>
          <p:cNvSpPr txBox="1"/>
          <p:nvPr/>
        </p:nvSpPr>
        <p:spPr>
          <a:xfrm>
            <a:off x="654039" y="695492"/>
            <a:ext cx="9310497" cy="2862322"/>
          </a:xfrm>
          <a:prstGeom prst="rect">
            <a:avLst/>
          </a:prstGeom>
          <a:noFill/>
        </p:spPr>
        <p:txBody>
          <a:bodyPr wrap="none" rtlCol="0">
            <a:spAutoFit/>
          </a:bodyPr>
          <a:lstStyle/>
          <a:p>
            <a:pPr>
              <a:lnSpc>
                <a:spcPct val="150000"/>
              </a:lnSpc>
            </a:pPr>
            <a:r>
              <a:rPr lang="cs-CZ" sz="2000" b="1" dirty="0" smtClean="0">
                <a:solidFill>
                  <a:srgbClr val="004899"/>
                </a:solidFill>
              </a:rPr>
              <a:t>Zvýšení tělesné teploty v klidu účinkem patogenního podnětu</a:t>
            </a:r>
            <a:endParaRPr lang="cs-CZ" sz="2000" b="1" dirty="0">
              <a:solidFill>
                <a:srgbClr val="004899"/>
              </a:solidFill>
            </a:endParaRPr>
          </a:p>
          <a:p>
            <a:pPr marL="285750" indent="-285750">
              <a:lnSpc>
                <a:spcPct val="150000"/>
              </a:lnSpc>
              <a:buFont typeface="Arial" panose="020B0604020202020204" pitchFamily="34" charset="0"/>
              <a:buChar char="•"/>
            </a:pPr>
            <a:r>
              <a:rPr lang="cs-CZ" sz="2000" dirty="0" smtClean="0"/>
              <a:t>Infekční agens, trauma, inkompatibilní transfuze</a:t>
            </a:r>
          </a:p>
          <a:p>
            <a:pPr marL="285750" indent="-285750">
              <a:lnSpc>
                <a:spcPct val="150000"/>
              </a:lnSpc>
              <a:buFont typeface="Arial" panose="020B0604020202020204" pitchFamily="34" charset="0"/>
              <a:buChar char="•"/>
            </a:pPr>
            <a:r>
              <a:rPr lang="cs-CZ" sz="2000" dirty="0" smtClean="0"/>
              <a:t>Zvýšená produkce prozánětlivých cytokinů (</a:t>
            </a:r>
            <a:r>
              <a:rPr lang="cs-CZ" sz="2000" b="1" dirty="0" smtClean="0"/>
              <a:t>IL-1, TNF, IL-6</a:t>
            </a:r>
            <a:r>
              <a:rPr lang="cs-CZ" sz="2000" dirty="0" smtClean="0"/>
              <a:t>), prostaglandiny (pyrogeny)</a:t>
            </a:r>
          </a:p>
          <a:p>
            <a:pPr marL="285750" indent="-285750">
              <a:lnSpc>
                <a:spcPct val="150000"/>
              </a:lnSpc>
              <a:buFont typeface="Arial" panose="020B0604020202020204" pitchFamily="34" charset="0"/>
              <a:buChar char="•"/>
            </a:pPr>
            <a:r>
              <a:rPr lang="cs-CZ" sz="2000" dirty="0" smtClean="0"/>
              <a:t>Působení na hypotalamické termoregulační centrum</a:t>
            </a:r>
          </a:p>
          <a:p>
            <a:pPr marL="285750" indent="-285750">
              <a:lnSpc>
                <a:spcPct val="150000"/>
              </a:lnSpc>
              <a:buFont typeface="Arial" panose="020B0604020202020204" pitchFamily="34" charset="0"/>
              <a:buChar char="•"/>
            </a:pPr>
            <a:endParaRPr lang="cs-CZ" sz="2000" dirty="0" smtClean="0"/>
          </a:p>
          <a:p>
            <a:pPr>
              <a:lnSpc>
                <a:spcPct val="150000"/>
              </a:lnSpc>
            </a:pPr>
            <a:endParaRPr lang="en-GB" sz="2000" dirty="0"/>
          </a:p>
        </p:txBody>
      </p:sp>
      <p:sp>
        <p:nvSpPr>
          <p:cNvPr id="4" name="TextovéPole 3"/>
          <p:cNvSpPr txBox="1"/>
          <p:nvPr/>
        </p:nvSpPr>
        <p:spPr>
          <a:xfrm>
            <a:off x="654039" y="2956092"/>
            <a:ext cx="7444923" cy="3785652"/>
          </a:xfrm>
          <a:prstGeom prst="rect">
            <a:avLst/>
          </a:prstGeom>
          <a:noFill/>
        </p:spPr>
        <p:txBody>
          <a:bodyPr wrap="none" rtlCol="0">
            <a:spAutoFit/>
          </a:bodyPr>
          <a:lstStyle/>
          <a:p>
            <a:pPr>
              <a:lnSpc>
                <a:spcPct val="150000"/>
              </a:lnSpc>
            </a:pPr>
            <a:r>
              <a:rPr lang="cs-CZ" sz="2000" b="1" dirty="0" smtClean="0">
                <a:solidFill>
                  <a:srgbClr val="004899"/>
                </a:solidFill>
              </a:rPr>
              <a:t>Účinky (mediátorů) horečky na funkce organismu</a:t>
            </a:r>
            <a:endParaRPr lang="cs-CZ" sz="2000" b="1" dirty="0">
              <a:solidFill>
                <a:srgbClr val="004899"/>
              </a:solidFill>
            </a:endParaRPr>
          </a:p>
          <a:p>
            <a:pPr marL="285750" indent="-285750">
              <a:lnSpc>
                <a:spcPct val="150000"/>
              </a:lnSpc>
              <a:buFont typeface="Arial" panose="020B0604020202020204" pitchFamily="34" charset="0"/>
              <a:buChar char="•"/>
            </a:pPr>
            <a:r>
              <a:rPr lang="cs-CZ" sz="2000" dirty="0" smtClean="0"/>
              <a:t>Nervový systém (bolest, únava, spavost)</a:t>
            </a:r>
          </a:p>
          <a:p>
            <a:pPr marL="285750" indent="-285750">
              <a:lnSpc>
                <a:spcPct val="150000"/>
              </a:lnSpc>
              <a:buFont typeface="Arial" panose="020B0604020202020204" pitchFamily="34" charset="0"/>
              <a:buChar char="•"/>
            </a:pPr>
            <a:r>
              <a:rPr lang="cs-CZ" sz="2000" dirty="0" smtClean="0"/>
              <a:t>Kardiovaskulární systém (zvýšený tep, +1 °C =</a:t>
            </a:r>
            <a:r>
              <a:rPr lang="en-US" sz="2000" dirty="0" smtClean="0"/>
              <a:t>&gt; +10 </a:t>
            </a:r>
            <a:r>
              <a:rPr lang="en-US" sz="2000" dirty="0" err="1" smtClean="0"/>
              <a:t>tep</a:t>
            </a:r>
            <a:r>
              <a:rPr lang="cs-CZ" sz="2000" dirty="0" smtClean="0"/>
              <a:t>ů za minutu)</a:t>
            </a:r>
          </a:p>
          <a:p>
            <a:pPr marL="285750" indent="-285750">
              <a:lnSpc>
                <a:spcPct val="150000"/>
              </a:lnSpc>
              <a:buFont typeface="Arial" panose="020B0604020202020204" pitchFamily="34" charset="0"/>
              <a:buChar char="•"/>
            </a:pPr>
            <a:r>
              <a:rPr lang="cs-CZ" sz="2000" dirty="0" smtClean="0"/>
              <a:t>Metabolismu (urychlení látkové přeměny, 40 °C =</a:t>
            </a:r>
            <a:r>
              <a:rPr lang="en-US" sz="2000" dirty="0" smtClean="0"/>
              <a:t>&gt; 50</a:t>
            </a:r>
            <a:r>
              <a:rPr lang="cs-CZ" sz="2000" dirty="0" smtClean="0"/>
              <a:t>% navíc)</a:t>
            </a:r>
          </a:p>
          <a:p>
            <a:pPr marL="285750" indent="-285750">
              <a:lnSpc>
                <a:spcPct val="150000"/>
              </a:lnSpc>
              <a:buFont typeface="Arial" panose="020B0604020202020204" pitchFamily="34" charset="0"/>
              <a:buChar char="•"/>
            </a:pPr>
            <a:r>
              <a:rPr lang="cs-CZ" sz="2000" dirty="0" smtClean="0"/>
              <a:t>Respirační systém (zrychlené dýchání)</a:t>
            </a:r>
          </a:p>
          <a:p>
            <a:pPr marL="285750" indent="-285750">
              <a:lnSpc>
                <a:spcPct val="150000"/>
              </a:lnSpc>
              <a:buFont typeface="Arial" panose="020B0604020202020204" pitchFamily="34" charset="0"/>
              <a:buChar char="•"/>
            </a:pPr>
            <a:r>
              <a:rPr lang="cs-CZ" sz="2000" dirty="0" smtClean="0"/>
              <a:t>Trávicí systém (snížená činnost, porušena resorpce živin)</a:t>
            </a:r>
          </a:p>
          <a:p>
            <a:pPr marL="285750" indent="-285750">
              <a:lnSpc>
                <a:spcPct val="150000"/>
              </a:lnSpc>
              <a:buFont typeface="Arial" panose="020B0604020202020204" pitchFamily="34" charset="0"/>
              <a:buChar char="•"/>
            </a:pPr>
            <a:r>
              <a:rPr lang="cs-CZ" sz="2000" dirty="0" smtClean="0"/>
              <a:t>Ledviny (snížená tvorba moči, bílkovina v moči)</a:t>
            </a:r>
          </a:p>
          <a:p>
            <a:pPr>
              <a:lnSpc>
                <a:spcPct val="150000"/>
              </a:lnSpc>
            </a:pPr>
            <a:endParaRPr lang="en-GB" sz="2000" dirty="0"/>
          </a:p>
        </p:txBody>
      </p:sp>
    </p:spTree>
    <p:extLst>
      <p:ext uri="{BB962C8B-B14F-4D97-AF65-F5344CB8AC3E}">
        <p14:creationId xmlns:p14="http://schemas.microsoft.com/office/powerpoint/2010/main" val="39884415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0" y="6673334"/>
            <a:ext cx="6096000" cy="184666"/>
          </a:xfrm>
          <a:prstGeom prst="rect">
            <a:avLst/>
          </a:prstGeom>
        </p:spPr>
        <p:txBody>
          <a:bodyPr>
            <a:spAutoFit/>
          </a:bodyPr>
          <a:lstStyle/>
          <a:p>
            <a:r>
              <a:rPr lang="en-GB" sz="600" dirty="0"/>
              <a:t>https://www.semanticscholar.org/paper/Fever-and-the-thermal-regulation-of-immunity%3A-the-Evans-Repasky/1f6af26441b91283fa996849daba93b073c3d200</a:t>
            </a:r>
          </a:p>
        </p:txBody>
      </p:sp>
      <p:pic>
        <p:nvPicPr>
          <p:cNvPr id="4" name="Obrázek 3"/>
          <p:cNvPicPr>
            <a:picLocks noChangeAspect="1"/>
          </p:cNvPicPr>
          <p:nvPr/>
        </p:nvPicPr>
        <p:blipFill>
          <a:blip r:embed="rId3"/>
          <a:stretch>
            <a:fillRect/>
          </a:stretch>
        </p:blipFill>
        <p:spPr>
          <a:xfrm>
            <a:off x="1104900" y="0"/>
            <a:ext cx="9982200" cy="6375492"/>
          </a:xfrm>
          <a:prstGeom prst="rect">
            <a:avLst/>
          </a:prstGeom>
        </p:spPr>
      </p:pic>
    </p:spTree>
    <p:extLst>
      <p:ext uri="{BB962C8B-B14F-4D97-AF65-F5344CB8AC3E}">
        <p14:creationId xmlns:p14="http://schemas.microsoft.com/office/powerpoint/2010/main" val="15209773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5962723" cy="523220"/>
          </a:xfrm>
          <a:prstGeom prst="rect">
            <a:avLst/>
          </a:prstGeom>
          <a:noFill/>
        </p:spPr>
        <p:txBody>
          <a:bodyPr wrap="none" rtlCol="0">
            <a:spAutoFit/>
          </a:bodyPr>
          <a:lstStyle/>
          <a:p>
            <a:r>
              <a:rPr lang="cs-CZ" sz="2800" b="1" dirty="0" smtClean="0">
                <a:solidFill>
                  <a:srgbClr val="004899"/>
                </a:solidFill>
              </a:rPr>
              <a:t>Systémy realizující zánětovou odpověď</a:t>
            </a:r>
            <a:endParaRPr lang="en-GB" sz="2800" b="1" dirty="0">
              <a:solidFill>
                <a:srgbClr val="004899"/>
              </a:solidFill>
            </a:endParaRPr>
          </a:p>
        </p:txBody>
      </p:sp>
      <p:sp>
        <p:nvSpPr>
          <p:cNvPr id="3" name="TextovéPole 2"/>
          <p:cNvSpPr txBox="1"/>
          <p:nvPr/>
        </p:nvSpPr>
        <p:spPr>
          <a:xfrm>
            <a:off x="662151" y="867764"/>
            <a:ext cx="3959417" cy="3693319"/>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cs-CZ" sz="2200" dirty="0">
                <a:solidFill>
                  <a:srgbClr val="004899"/>
                </a:solidFill>
              </a:rPr>
              <a:t>Leukocyty</a:t>
            </a:r>
          </a:p>
          <a:p>
            <a:pPr marL="285750" indent="-285750">
              <a:lnSpc>
                <a:spcPct val="150000"/>
              </a:lnSpc>
              <a:buFont typeface="Arial" panose="020B0604020202020204" pitchFamily="34" charset="0"/>
              <a:buChar char="•"/>
            </a:pPr>
            <a:r>
              <a:rPr lang="cs-CZ" sz="2200" dirty="0" smtClean="0">
                <a:solidFill>
                  <a:srgbClr val="004899"/>
                </a:solidFill>
              </a:rPr>
              <a:t>Endotel</a:t>
            </a:r>
          </a:p>
          <a:p>
            <a:pPr marL="285750" indent="-285750">
              <a:lnSpc>
                <a:spcPct val="150000"/>
              </a:lnSpc>
              <a:buFont typeface="Arial" panose="020B0604020202020204" pitchFamily="34" charset="0"/>
              <a:buChar char="•"/>
            </a:pPr>
            <a:r>
              <a:rPr lang="cs-CZ" sz="2200" dirty="0" smtClean="0">
                <a:solidFill>
                  <a:srgbClr val="004899"/>
                </a:solidFill>
              </a:rPr>
              <a:t>Destičky</a:t>
            </a:r>
          </a:p>
          <a:p>
            <a:pPr marL="285750" indent="-285750">
              <a:lnSpc>
                <a:spcPct val="150000"/>
              </a:lnSpc>
              <a:buFont typeface="Arial" panose="020B0604020202020204" pitchFamily="34" charset="0"/>
              <a:buChar char="•"/>
            </a:pPr>
            <a:r>
              <a:rPr lang="cs-CZ" sz="2200" dirty="0" smtClean="0">
                <a:solidFill>
                  <a:srgbClr val="004899"/>
                </a:solidFill>
              </a:rPr>
              <a:t>Plazmatický koagulační systém</a:t>
            </a:r>
          </a:p>
          <a:p>
            <a:pPr marL="285750" indent="-285750">
              <a:lnSpc>
                <a:spcPct val="150000"/>
              </a:lnSpc>
              <a:buFont typeface="Arial" panose="020B0604020202020204" pitchFamily="34" charset="0"/>
              <a:buChar char="•"/>
            </a:pPr>
            <a:r>
              <a:rPr lang="cs-CZ" sz="2200" dirty="0" smtClean="0">
                <a:solidFill>
                  <a:srgbClr val="004899"/>
                </a:solidFill>
              </a:rPr>
              <a:t>Komplement</a:t>
            </a:r>
          </a:p>
          <a:p>
            <a:pPr marL="285750" indent="-285750">
              <a:lnSpc>
                <a:spcPct val="150000"/>
              </a:lnSpc>
              <a:buFont typeface="Arial" panose="020B0604020202020204" pitchFamily="34" charset="0"/>
              <a:buChar char="•"/>
            </a:pPr>
            <a:r>
              <a:rPr lang="cs-CZ" sz="2200" dirty="0" smtClean="0">
                <a:solidFill>
                  <a:srgbClr val="004899"/>
                </a:solidFill>
              </a:rPr>
              <a:t>Proteiny akutní fáze</a:t>
            </a:r>
          </a:p>
          <a:p>
            <a:pPr>
              <a:lnSpc>
                <a:spcPct val="150000"/>
              </a:lnSpc>
            </a:pPr>
            <a:endParaRPr lang="en-GB" sz="2400" dirty="0"/>
          </a:p>
        </p:txBody>
      </p:sp>
    </p:spTree>
    <p:extLst>
      <p:ext uri="{BB962C8B-B14F-4D97-AF65-F5344CB8AC3E}">
        <p14:creationId xmlns:p14="http://schemas.microsoft.com/office/powerpoint/2010/main" val="32447972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1683025" cy="523220"/>
          </a:xfrm>
          <a:prstGeom prst="rect">
            <a:avLst/>
          </a:prstGeom>
          <a:noFill/>
        </p:spPr>
        <p:txBody>
          <a:bodyPr wrap="none" rtlCol="0">
            <a:spAutoFit/>
          </a:bodyPr>
          <a:lstStyle/>
          <a:p>
            <a:r>
              <a:rPr lang="cs-CZ" sz="2800" b="1" dirty="0" smtClean="0">
                <a:solidFill>
                  <a:srgbClr val="004899"/>
                </a:solidFill>
              </a:rPr>
              <a:t>Leukocyty</a:t>
            </a:r>
            <a:endParaRPr lang="en-GB" sz="2800" b="1" dirty="0">
              <a:solidFill>
                <a:srgbClr val="004899"/>
              </a:solidFill>
            </a:endParaRPr>
          </a:p>
        </p:txBody>
      </p:sp>
      <p:pic>
        <p:nvPicPr>
          <p:cNvPr id="1026" name="Picture 2" descr="Cellular Differenti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4460" y="523220"/>
            <a:ext cx="7182505" cy="5902919"/>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0" y="6673334"/>
            <a:ext cx="6632029" cy="184666"/>
          </a:xfrm>
          <a:prstGeom prst="rect">
            <a:avLst/>
          </a:prstGeom>
        </p:spPr>
        <p:txBody>
          <a:bodyPr wrap="square">
            <a:spAutoFit/>
          </a:bodyPr>
          <a:lstStyle/>
          <a:p>
            <a:r>
              <a:rPr lang="en-GB" sz="600" dirty="0"/>
              <a:t>https://oerpub.github.io/epubjs-demo-book/content/m46036.xhtml</a:t>
            </a:r>
          </a:p>
        </p:txBody>
      </p:sp>
    </p:spTree>
    <p:extLst>
      <p:ext uri="{BB962C8B-B14F-4D97-AF65-F5344CB8AC3E}">
        <p14:creationId xmlns:p14="http://schemas.microsoft.com/office/powerpoint/2010/main" val="369601333"/>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5117</TotalTime>
  <Words>8215</Words>
  <Application>Microsoft Office PowerPoint</Application>
  <PresentationFormat>Širokoúhlá obrazovka</PresentationFormat>
  <Paragraphs>639</Paragraphs>
  <Slides>41</Slides>
  <Notes>35</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41</vt:i4>
      </vt:variant>
    </vt:vector>
  </HeadingPairs>
  <TitlesOfParts>
    <vt:vector size="47" baseType="lpstr">
      <vt:lpstr>Arial</vt:lpstr>
      <vt:lpstr>Calibri</vt:lpstr>
      <vt:lpstr>Calibri Light</vt:lpstr>
      <vt:lpstr>Symbol</vt:lpstr>
      <vt:lpstr>Wingdings</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Jan Kučera</dc:creator>
  <cp:lastModifiedBy>Jan Kučera</cp:lastModifiedBy>
  <cp:revision>253</cp:revision>
  <dcterms:created xsi:type="dcterms:W3CDTF">2020-09-07T08:48:58Z</dcterms:created>
  <dcterms:modified xsi:type="dcterms:W3CDTF">2024-10-03T13:27:27Z</dcterms:modified>
</cp:coreProperties>
</file>