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309" r:id="rId2"/>
    <p:sldId id="308" r:id="rId3"/>
    <p:sldId id="311" r:id="rId4"/>
    <p:sldId id="256" r:id="rId5"/>
    <p:sldId id="257" r:id="rId6"/>
    <p:sldId id="258" r:id="rId7"/>
    <p:sldId id="259" r:id="rId8"/>
    <p:sldId id="260" r:id="rId9"/>
    <p:sldId id="291" r:id="rId10"/>
    <p:sldId id="261" r:id="rId11"/>
    <p:sldId id="290" r:id="rId12"/>
    <p:sldId id="292" r:id="rId13"/>
    <p:sldId id="312" r:id="rId14"/>
    <p:sldId id="288" r:id="rId15"/>
    <p:sldId id="296" r:id="rId16"/>
    <p:sldId id="295" r:id="rId17"/>
    <p:sldId id="294" r:id="rId18"/>
    <p:sldId id="297" r:id="rId19"/>
    <p:sldId id="293" r:id="rId20"/>
    <p:sldId id="299" r:id="rId21"/>
    <p:sldId id="313" r:id="rId22"/>
    <p:sldId id="314" r:id="rId23"/>
    <p:sldId id="298" r:id="rId24"/>
    <p:sldId id="302" r:id="rId25"/>
    <p:sldId id="301" r:id="rId26"/>
    <p:sldId id="303" r:id="rId27"/>
    <p:sldId id="315" r:id="rId28"/>
    <p:sldId id="306" r:id="rId29"/>
    <p:sldId id="305" r:id="rId30"/>
    <p:sldId id="287" r:id="rId31"/>
    <p:sldId id="316" r:id="rId32"/>
    <p:sldId id="307" r:id="rId33"/>
    <p:sldId id="310" r:id="rId3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1" d="100"/>
          <a:sy n="61" d="100"/>
        </p:scale>
        <p:origin x="1436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880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23" y="2019300"/>
            <a:ext cx="408767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stable/226292" TargetMode="External"/><Relationship Id="rId2" Type="http://schemas.openxmlformats.org/officeDocument/2006/relationships/hyperlink" Target="https://cs.wikipedia.org/wiki/O._Uplavic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covery.muni/" TargetMode="External"/><Relationship Id="rId2" Type="http://schemas.openxmlformats.org/officeDocument/2006/relationships/hyperlink" Target="https://kuk.muni.cz/vyuka/material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uk.muni.cz/vyuka/materialy/MVS/mvs.htm" TargetMode="External"/><Relationship Id="rId5" Type="http://schemas.openxmlformats.org/officeDocument/2006/relationships/hyperlink" Target="http://www.caslin.cz/" TargetMode="External"/><Relationship Id="rId4" Type="http://schemas.openxmlformats.org/officeDocument/2006/relationships/hyperlink" Target="http://www.worldcat.org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hyperlink" Target="https://kuk.muni.cz/vyuka/materialy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opus.com/" TargetMode="External"/><Relationship Id="rId5" Type="http://schemas.openxmlformats.org/officeDocument/2006/relationships/hyperlink" Target="http://www.webofknowledge.com/" TargetMode="External"/><Relationship Id="rId4" Type="http://schemas.openxmlformats.org/officeDocument/2006/relationships/hyperlink" Target="http://www.isiknowledge.com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gate.net/" TargetMode="External"/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tero.org/" TargetMode="External"/><Relationship Id="rId2" Type="http://schemas.openxmlformats.org/officeDocument/2006/relationships/hyperlink" Target="http://endnote.com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Cesta k úspěšnému obhájení bakalářské/diplomové práce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39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vědeckých publikací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Používat vždy originální pramen </a:t>
            </a:r>
            <a:r>
              <a:rPr lang="cs-CZ" altLang="cs-CZ" sz="2400" dirty="0">
                <a:solidFill>
                  <a:schemeClr val="tx2"/>
                </a:solidFill>
              </a:rPr>
              <a:t>(viz dr. O. </a:t>
            </a:r>
            <a:r>
              <a:rPr lang="cs-CZ" altLang="cs-CZ" sz="2400" dirty="0" err="1">
                <a:solidFill>
                  <a:schemeClr val="tx2"/>
                </a:solidFill>
              </a:rPr>
              <a:t>Uplavici</a:t>
            </a:r>
            <a:r>
              <a:rPr lang="cs-CZ" altLang="cs-CZ" sz="2400" dirty="0">
                <a:solidFill>
                  <a:schemeClr val="tx2"/>
                </a:solidFill>
              </a:rPr>
              <a:t>)</a:t>
            </a:r>
            <a:r>
              <a:rPr lang="cs-CZ" altLang="cs-CZ" sz="2400" dirty="0"/>
              <a:t>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K použití jsou vhodné pouze ty prameny, které jsou vhodnou formou publikované (veřejně dostupné, kontrolovatelné a ověřitelné).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Nevhodná je většina sivé literatury (např. i seminární práce).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err="1"/>
              <a:t>Citováníhodné</a:t>
            </a:r>
            <a:r>
              <a:rPr lang="cs-CZ" altLang="cs-CZ" sz="2400" dirty="0"/>
              <a:t> jsou prameny, které splňují vědecká kritéria kvality a zásad vědecké práce.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1965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Citovat původní zdroje!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buSzTx/>
            </a:pPr>
            <a:r>
              <a:rPr lang="cs-CZ" altLang="cs-CZ" sz="2000" dirty="0"/>
              <a:t>Dr. O. </a:t>
            </a:r>
            <a:r>
              <a:rPr lang="cs-CZ" altLang="cs-CZ" sz="2000" dirty="0" err="1"/>
              <a:t>Uplavici</a:t>
            </a:r>
            <a:r>
              <a:rPr lang="cs-CZ" altLang="cs-CZ" sz="2000" dirty="0"/>
              <a:t> je fiktivní autor významného a hojně citovaného článku </a:t>
            </a:r>
            <a:r>
              <a:rPr lang="cs-CZ" altLang="cs-CZ" sz="2000" i="1" dirty="0" err="1"/>
              <a:t>Disanteria</a:t>
            </a:r>
            <a:r>
              <a:rPr lang="cs-CZ" altLang="cs-CZ" sz="2000" dirty="0"/>
              <a:t> (1887). Článek ve skutečnosti napsal patolog Dr. </a:t>
            </a:r>
            <a:r>
              <a:rPr lang="cs-CZ" altLang="cs-CZ" sz="2000" dirty="0">
                <a:solidFill>
                  <a:srgbClr val="0033CC"/>
                </a:solidFill>
              </a:rPr>
              <a:t>Jaroslav Hlava</a:t>
            </a:r>
            <a:r>
              <a:rPr lang="cs-CZ" altLang="cs-CZ" sz="2000" dirty="0"/>
              <a:t>. Jedná se o jeden z nejznámějších omylů v lékařské literatuře, který byl odhalen až po 50 letech. </a:t>
            </a:r>
          </a:p>
          <a:p>
            <a:pPr marL="342900" indent="-342900">
              <a:lnSpc>
                <a:spcPct val="100000"/>
              </a:lnSpc>
              <a:buSzTx/>
            </a:pPr>
            <a:r>
              <a:rPr lang="cs-CZ" altLang="cs-CZ" sz="2000" dirty="0"/>
              <a:t>Chyba vznikla neúmyslným špatným překladem. Významný článek </a:t>
            </a:r>
            <a:r>
              <a:rPr lang="cs-CZ" altLang="cs-CZ" sz="2000" i="1" dirty="0"/>
              <a:t>O úplavici – předběžné sdělení</a:t>
            </a:r>
            <a:r>
              <a:rPr lang="cs-CZ" altLang="cs-CZ" sz="2000" dirty="0"/>
              <a:t>, jehož autorem byl lékař Jaroslav Hlava, </a:t>
            </a:r>
            <a:r>
              <a:rPr lang="cs-CZ" altLang="cs-CZ" sz="2000" dirty="0" err="1"/>
              <a:t>rešeršoval</a:t>
            </a:r>
            <a:r>
              <a:rPr lang="cs-CZ" altLang="cs-CZ" sz="2000" dirty="0"/>
              <a:t> krátce po vydání lékař </a:t>
            </a:r>
            <a:r>
              <a:rPr lang="cs-CZ" altLang="cs-CZ" sz="2000" dirty="0" err="1"/>
              <a:t>Stephanos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Kartulis</a:t>
            </a:r>
            <a:r>
              <a:rPr lang="cs-CZ" altLang="cs-CZ" sz="2000" dirty="0"/>
              <a:t> pro časopis </a:t>
            </a:r>
            <a:r>
              <a:rPr lang="cs-CZ" altLang="cs-CZ" sz="2000" i="1" dirty="0" err="1"/>
              <a:t>Zentralblatt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fur</a:t>
            </a:r>
            <a:r>
              <a:rPr lang="cs-CZ" altLang="cs-CZ" sz="2000" i="1" dirty="0"/>
              <a:t> Bakteriologie </a:t>
            </a:r>
            <a:r>
              <a:rPr lang="cs-CZ" altLang="cs-CZ" sz="2000" i="1" dirty="0" err="1"/>
              <a:t>und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Parasitenkunde</a:t>
            </a:r>
            <a:r>
              <a:rPr lang="cs-CZ" altLang="cs-CZ" sz="2000" dirty="0"/>
              <a:t>. Při překladu do němčiny však omylem přeložil podnázev </a:t>
            </a:r>
            <a:r>
              <a:rPr lang="cs-CZ" altLang="cs-CZ" sz="2000" i="1" dirty="0"/>
              <a:t>Předběžné sdělení </a:t>
            </a:r>
            <a:r>
              <a:rPr lang="cs-CZ" altLang="cs-CZ" sz="2000" dirty="0"/>
              <a:t>jako </a:t>
            </a:r>
            <a:r>
              <a:rPr lang="cs-CZ" altLang="cs-CZ" sz="2000" i="1" dirty="0"/>
              <a:t>Uber </a:t>
            </a:r>
            <a:r>
              <a:rPr lang="cs-CZ" altLang="cs-CZ" sz="2000" i="1" dirty="0" err="1"/>
              <a:t>die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Dysenterie</a:t>
            </a:r>
            <a:r>
              <a:rPr lang="cs-CZ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dirty="0">
                <a:solidFill>
                  <a:srgbClr val="0033CC"/>
                </a:solidFill>
              </a:rPr>
              <a:t>česky</a:t>
            </a:r>
            <a:r>
              <a:rPr lang="cs-CZ" altLang="cs-CZ" sz="2000" dirty="0"/>
              <a:t> </a:t>
            </a:r>
            <a:r>
              <a:rPr lang="cs-CZ" altLang="cs-CZ" sz="2000" i="1" dirty="0"/>
              <a:t>O </a:t>
            </a:r>
            <a:r>
              <a:rPr lang="cs-CZ" altLang="cs-CZ" sz="2000" i="1" dirty="0" err="1"/>
              <a:t>Dysenterii</a:t>
            </a:r>
            <a:r>
              <a:rPr lang="cs-CZ" altLang="cs-CZ" sz="2000" dirty="0"/>
              <a:t>, neboli </a:t>
            </a:r>
            <a:r>
              <a:rPr lang="cs-CZ" altLang="cs-CZ" sz="2000" i="1" dirty="0"/>
              <a:t>O úplavici</a:t>
            </a:r>
            <a:r>
              <a:rPr lang="cs-CZ" altLang="cs-CZ" sz="2000" dirty="0"/>
              <a:t>) a považoval ho za hlavní název díla. Z původního hlavního názvu </a:t>
            </a:r>
            <a:r>
              <a:rPr lang="cs-CZ" altLang="cs-CZ" sz="2000" i="1" dirty="0"/>
              <a:t>O úplavici </a:t>
            </a:r>
            <a:r>
              <a:rPr lang="cs-CZ" altLang="cs-CZ" sz="2000" dirty="0"/>
              <a:t>vytvořil autor </a:t>
            </a:r>
            <a:r>
              <a:rPr lang="cs-CZ" altLang="cs-CZ" sz="2000" i="1" dirty="0"/>
              <a:t>O. </a:t>
            </a:r>
            <a:r>
              <a:rPr lang="cs-CZ" altLang="cs-CZ" sz="2000" i="1" dirty="0" err="1"/>
              <a:t>Uplavici</a:t>
            </a:r>
            <a:r>
              <a:rPr lang="cs-CZ" altLang="cs-CZ" sz="2000" dirty="0"/>
              <a:t>. Po dalších 50 let byla tato rešerše citována, protože popisovala rozbor 60 případů úplavice v bohnické léčebně.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2916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Citovat původní zdroje!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buSzTx/>
            </a:pPr>
            <a:r>
              <a:rPr lang="cs-CZ" sz="2000" dirty="0"/>
              <a:t>Chybu objevil </a:t>
            </a:r>
            <a:r>
              <a:rPr lang="cs-CZ" altLang="cs-CZ" sz="2000" dirty="0"/>
              <a:t>v roce </a:t>
            </a:r>
            <a:r>
              <a:rPr lang="cs-CZ" altLang="cs-CZ" sz="2000" dirty="0">
                <a:solidFill>
                  <a:srgbClr val="0033CC"/>
                </a:solidFill>
              </a:rPr>
              <a:t>1938</a:t>
            </a:r>
            <a:r>
              <a:rPr lang="cs-CZ" altLang="cs-CZ" sz="2000" dirty="0"/>
              <a:t> americký lékař </a:t>
            </a:r>
            <a:r>
              <a:rPr lang="cs-CZ" altLang="cs-CZ" sz="2000" dirty="0" err="1"/>
              <a:t>Clifford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Dobell</a:t>
            </a:r>
            <a:r>
              <a:rPr lang="cs-CZ" altLang="cs-CZ" sz="2000" dirty="0"/>
              <a:t>, který dohledal zdrojový článek a autora. Své objasnění celé historie popsal v článku </a:t>
            </a:r>
            <a:r>
              <a:rPr lang="cs-CZ" altLang="cs-CZ" sz="2000" i="1" dirty="0"/>
              <a:t>Dr. O. </a:t>
            </a:r>
            <a:r>
              <a:rPr lang="cs-CZ" altLang="cs-CZ" sz="2000" i="1" dirty="0" err="1"/>
              <a:t>Uplavici</a:t>
            </a:r>
            <a:r>
              <a:rPr lang="cs-CZ" altLang="cs-CZ" sz="2000" i="1" dirty="0"/>
              <a:t> (1887-1938)</a:t>
            </a:r>
            <a:r>
              <a:rPr lang="cs-CZ" altLang="cs-CZ" sz="2000" dirty="0"/>
              <a:t>, který vyšel v roce </a:t>
            </a:r>
            <a:r>
              <a:rPr lang="cs-CZ" altLang="cs-CZ" sz="2000" dirty="0">
                <a:solidFill>
                  <a:srgbClr val="0033CC"/>
                </a:solidFill>
              </a:rPr>
              <a:t>1939</a:t>
            </a:r>
            <a:r>
              <a:rPr lang="cs-CZ" altLang="cs-CZ" sz="2000" dirty="0"/>
              <a:t>.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54335"/>
              </p:ext>
            </p:extLst>
          </p:nvPr>
        </p:nvGraphicFramePr>
        <p:xfrm>
          <a:off x="396082" y="5216711"/>
          <a:ext cx="8386762" cy="783498"/>
        </p:xfrm>
        <a:graphic>
          <a:graphicData uri="http://schemas.openxmlformats.org/drawingml/2006/table">
            <a:tbl>
              <a:tblPr/>
              <a:tblGrid>
                <a:gridCol w="8386762">
                  <a:extLst>
                    <a:ext uri="{9D8B030D-6E8A-4147-A177-3AD203B41FA5}">
                      <a16:colId xmlns:a16="http://schemas.microsoft.com/office/drawing/2014/main" val="247995350"/>
                    </a:ext>
                  </a:extLst>
                </a:gridCol>
              </a:tblGrid>
              <a:tr h="783498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dirty="0">
                          <a:effectLst/>
                          <a:latin typeface="arial" panose="020B0604020202020204" pitchFamily="34" charset="0"/>
                        </a:rPr>
                        <a:t>Zdroj: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cs-CZ" sz="1000" i="1" dirty="0">
                          <a:effectLst/>
                          <a:latin typeface="arial" panose="020B0604020202020204" pitchFamily="34" charset="0"/>
                        </a:rPr>
                        <a:t>Wikipedie: Otevřená encyklopedie: O. </a:t>
                      </a:r>
                      <a:r>
                        <a:rPr lang="cs-CZ" sz="1000" i="1" dirty="0" err="1">
                          <a:effectLst/>
                          <a:latin typeface="arial" panose="020B0604020202020204" pitchFamily="34" charset="0"/>
                        </a:rPr>
                        <a:t>Uplavici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</a:rPr>
                        <a:t> [online]. Dostupné z: </a:t>
                      </a:r>
                      <a:r>
                        <a:rPr lang="cs-CZ" sz="1000" dirty="0">
                          <a:hlinkClick r:id="rId2"/>
                        </a:rPr>
                        <a:t>https://cs.wikipedia.org/wiki/O._Uplavici</a:t>
                      </a:r>
                      <a:br>
                        <a:rPr lang="cs-CZ" sz="1000" dirty="0">
                          <a:effectLst/>
                        </a:rPr>
                      </a:br>
                      <a:br>
                        <a:rPr lang="cs-CZ" sz="800" dirty="0">
                          <a:effectLst/>
                        </a:rPr>
                      </a:br>
                      <a:r>
                        <a:rPr lang="cs-CZ" sz="1000" dirty="0">
                          <a:effectLst/>
                        </a:rPr>
                        <a:t>Pozn.: Ukázka z wikipedie je zde uvedena kvůli stručnější formě příběhu o dr. O. </a:t>
                      </a:r>
                      <a:r>
                        <a:rPr lang="cs-CZ" sz="1000" dirty="0" err="1">
                          <a:effectLst/>
                        </a:rPr>
                        <a:t>Uplavici</a:t>
                      </a:r>
                      <a:r>
                        <a:rPr lang="cs-CZ" sz="1000" dirty="0">
                          <a:effectLst/>
                        </a:rPr>
                        <a:t>. Detailní informace jsou uvedeny v původním článku: DOBELL, </a:t>
                      </a:r>
                      <a:r>
                        <a:rPr lang="cs-CZ" sz="1000" dirty="0" err="1">
                          <a:effectLst/>
                        </a:rPr>
                        <a:t>Clifford</a:t>
                      </a:r>
                      <a:r>
                        <a:rPr lang="cs-CZ" sz="1000" dirty="0">
                          <a:effectLst/>
                        </a:rPr>
                        <a:t>. </a:t>
                      </a:r>
                      <a:r>
                        <a:rPr lang="cs-CZ" sz="1000" dirty="0" err="1">
                          <a:effectLst/>
                        </a:rPr>
                        <a:t>Dr</a:t>
                      </a:r>
                      <a:r>
                        <a:rPr lang="cs-CZ" sz="1000" dirty="0">
                          <a:effectLst/>
                        </a:rPr>
                        <a:t> O. </a:t>
                      </a:r>
                      <a:r>
                        <a:rPr lang="cs-CZ" sz="1000" dirty="0" err="1">
                          <a:effectLst/>
                        </a:rPr>
                        <a:t>Uplavici</a:t>
                      </a:r>
                      <a:r>
                        <a:rPr lang="cs-CZ" sz="1000" dirty="0">
                          <a:effectLst/>
                        </a:rPr>
                        <a:t> (1887-1938). </a:t>
                      </a:r>
                      <a:r>
                        <a:rPr lang="cs-CZ" sz="1000" i="1" dirty="0">
                          <a:effectLst/>
                        </a:rPr>
                        <a:t>ISIS</a:t>
                      </a:r>
                      <a:r>
                        <a:rPr lang="cs-CZ" sz="1000" dirty="0">
                          <a:effectLst/>
                        </a:rPr>
                        <a:t> [online], 1939, vol. 30, no. 2, p. 268-272. Dostupné z: </a:t>
                      </a:r>
                      <a:r>
                        <a:rPr lang="cs-CZ" sz="1000" dirty="0">
                          <a:solidFill>
                            <a:srgbClr val="0D46AF"/>
                          </a:solidFill>
                          <a:effectLst/>
                          <a:hlinkClick r:id="rId3"/>
                        </a:rPr>
                        <a:t>http://www.jstor.org/stable/226292</a:t>
                      </a:r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</a:txBody>
                  <a:tcPr marL="91448" marR="91448" marT="45765" marB="457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78217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72" y="2668333"/>
            <a:ext cx="3917865" cy="26441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244" y="2668333"/>
            <a:ext cx="3972463" cy="265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053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Citovat správně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buSzTx/>
            </a:pPr>
            <a:r>
              <a:rPr lang="cs-CZ" altLang="cs-CZ" sz="2400" dirty="0"/>
              <a:t>Citovat správně podle normy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21" y="4016779"/>
            <a:ext cx="7102604" cy="190084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093526" y="2471183"/>
            <a:ext cx="75943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n-lt"/>
              </a:rPr>
              <a:t>Schiller, V., </a:t>
            </a:r>
            <a:r>
              <a:rPr lang="cs-CZ" sz="2000" dirty="0" err="1">
                <a:latin typeface="+mn-lt"/>
              </a:rPr>
              <a:t>Wichmann</a:t>
            </a:r>
            <a:r>
              <a:rPr lang="cs-CZ" sz="2000" dirty="0">
                <a:latin typeface="+mn-lt"/>
              </a:rPr>
              <a:t>, A., </a:t>
            </a:r>
            <a:r>
              <a:rPr lang="cs-CZ" sz="2000" dirty="0" err="1">
                <a:latin typeface="+mn-lt"/>
              </a:rPr>
              <a:t>Kriehuber</a:t>
            </a:r>
            <a:r>
              <a:rPr lang="cs-CZ" sz="2000" dirty="0">
                <a:latin typeface="+mn-lt"/>
              </a:rPr>
              <a:t>, R., </a:t>
            </a:r>
            <a:r>
              <a:rPr lang="cs-CZ" sz="2000" dirty="0" err="1">
                <a:latin typeface="+mn-lt"/>
              </a:rPr>
              <a:t>Schafers</a:t>
            </a:r>
            <a:r>
              <a:rPr lang="cs-CZ" sz="2000" dirty="0">
                <a:latin typeface="+mn-lt"/>
              </a:rPr>
              <a:t>, C., Fischer, R., </a:t>
            </a:r>
            <a:r>
              <a:rPr lang="cs-CZ" sz="2000" dirty="0" err="1">
                <a:latin typeface="+mn-lt"/>
              </a:rPr>
              <a:t>Fenske</a:t>
            </a:r>
            <a:r>
              <a:rPr lang="cs-CZ" sz="2000" dirty="0">
                <a:latin typeface="+mn-lt"/>
              </a:rPr>
              <a:t>, M. 2013. </a:t>
            </a:r>
            <a:r>
              <a:rPr lang="cs-CZ" sz="2000" dirty="0" err="1">
                <a:latin typeface="+mn-lt"/>
              </a:rPr>
              <a:t>Transcriptome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alterations</a:t>
            </a:r>
            <a:r>
              <a:rPr lang="cs-CZ" sz="2000" dirty="0">
                <a:latin typeface="+mn-lt"/>
              </a:rPr>
              <a:t> in </a:t>
            </a:r>
            <a:r>
              <a:rPr lang="cs-CZ" sz="2000" dirty="0" err="1">
                <a:latin typeface="+mn-lt"/>
              </a:rPr>
              <a:t>zebrafish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embryos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after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exposure</a:t>
            </a:r>
            <a:r>
              <a:rPr lang="cs-CZ" sz="2000" dirty="0">
                <a:latin typeface="+mn-lt"/>
              </a:rPr>
              <a:t> to </a:t>
            </a:r>
            <a:r>
              <a:rPr lang="cs-CZ" sz="2000" dirty="0" err="1">
                <a:latin typeface="+mn-lt"/>
              </a:rPr>
              <a:t>environmental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estrogens</a:t>
            </a:r>
            <a:r>
              <a:rPr lang="cs-CZ" sz="2000" dirty="0">
                <a:latin typeface="+mn-lt"/>
              </a:rPr>
              <a:t> and anti-</a:t>
            </a:r>
            <a:r>
              <a:rPr lang="cs-CZ" sz="2000" dirty="0" err="1">
                <a:latin typeface="+mn-lt"/>
              </a:rPr>
              <a:t>androgens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can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reveal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endocrine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disruption</a:t>
            </a:r>
            <a:r>
              <a:rPr lang="cs-CZ" sz="2000" dirty="0">
                <a:latin typeface="+mn-lt"/>
              </a:rPr>
              <a:t>. </a:t>
            </a:r>
            <a:r>
              <a:rPr lang="cs-CZ" sz="2000" dirty="0" err="1">
                <a:latin typeface="+mn-lt"/>
              </a:rPr>
              <a:t>Reproductive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Toxicology</a:t>
            </a:r>
            <a:r>
              <a:rPr lang="cs-CZ" sz="2000" dirty="0">
                <a:latin typeface="+mn-lt"/>
              </a:rPr>
              <a:t> 42: 210-223. </a:t>
            </a:r>
          </a:p>
        </p:txBody>
      </p:sp>
    </p:spTree>
    <p:extLst>
      <p:ext uri="{BB962C8B-B14F-4D97-AF65-F5344CB8AC3E}">
        <p14:creationId xmlns:p14="http://schemas.microsoft.com/office/powerpoint/2010/main" val="2693782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zdroje informací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b="1" dirty="0">
                <a:solidFill>
                  <a:srgbClr val="FF0000"/>
                </a:solidFill>
              </a:rPr>
              <a:t>Sekundární zdroje informací </a:t>
            </a:r>
            <a:r>
              <a:rPr lang="cs-CZ" altLang="cs-CZ" sz="2400" dirty="0"/>
              <a:t>obsahují metainformace o primárních pramenech. Slouží k vyhledávání informací. </a:t>
            </a:r>
          </a:p>
          <a:p>
            <a:pPr lvl="1">
              <a:buSzTx/>
            </a:pPr>
            <a:r>
              <a:rPr lang="cs-CZ" altLang="cs-CZ" sz="2400" b="1" dirty="0"/>
              <a:t>Bibliografické zdroje </a:t>
            </a:r>
            <a:r>
              <a:rPr lang="cs-CZ" altLang="cs-CZ" sz="2400" dirty="0"/>
              <a:t>– bibliografické záznamy o primárních pramenech informací a někdy i jejich abstrakty. </a:t>
            </a:r>
            <a:br>
              <a:rPr lang="cs-CZ" altLang="cs-CZ" sz="2400" dirty="0"/>
            </a:br>
            <a:r>
              <a:rPr lang="cs-CZ" altLang="cs-CZ" sz="2400" dirty="0"/>
              <a:t>Bibliografie: soupis uspořádaných bibliografických záznamů s údaji opisujícími dokument a umožňujícími jeho identifikaci.</a:t>
            </a:r>
            <a:br>
              <a:rPr lang="cs-CZ" altLang="cs-CZ" sz="2400" dirty="0"/>
            </a:br>
            <a:r>
              <a:rPr lang="cs-CZ" altLang="cs-CZ" sz="2400" dirty="0"/>
              <a:t>Funkci bibliografií mají dnes databáze.</a:t>
            </a:r>
          </a:p>
          <a:p>
            <a:pPr lvl="1">
              <a:buSzTx/>
            </a:pPr>
            <a:r>
              <a:rPr lang="cs-CZ" altLang="cs-CZ" sz="2400" b="1" dirty="0"/>
              <a:t>Plnotextové zdroje </a:t>
            </a:r>
            <a:r>
              <a:rPr lang="cs-CZ" altLang="cs-CZ" sz="2400" dirty="0"/>
              <a:t>– obsahují úplný text primárních pramenů s možností jejich prohledávání.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1188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informací - knihovna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endParaRPr 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Vyhledávání v katalogu MU </a:t>
            </a:r>
            <a:r>
              <a:rPr lang="cs-CZ" altLang="cs-CZ" sz="2400" dirty="0">
                <a:hlinkClick r:id="rId2"/>
              </a:rPr>
              <a:t>https://kuk.muni.cz/vyuka/materialy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err="1">
                <a:hlinkClick r:id="rId3"/>
              </a:rPr>
              <a:t>discovery.muni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České a zahraniční souborné katalogy (</a:t>
            </a:r>
            <a:r>
              <a:rPr lang="cs-CZ" altLang="cs-CZ" sz="2400" dirty="0" err="1"/>
              <a:t>WorldCat</a:t>
            </a:r>
            <a:r>
              <a:rPr lang="cs-CZ" altLang="cs-CZ" sz="2400" dirty="0"/>
              <a:t> – záznamy ze 70 000 knihoven) </a:t>
            </a:r>
            <a:r>
              <a:rPr lang="cs-CZ" altLang="cs-CZ" sz="2400" dirty="0">
                <a:hlinkClick r:id="rId4"/>
              </a:rPr>
              <a:t>www.worldcat.org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Souborný katalog České republiky </a:t>
            </a:r>
            <a:r>
              <a:rPr lang="cs-CZ" altLang="cs-CZ" sz="2400" dirty="0">
                <a:hlinkClick r:id="rId5"/>
              </a:rPr>
              <a:t>www.caslin.cz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Meziknihovní výpůjční služba v KUK (fond více než 400 českých a zahraničních knihoven) </a:t>
            </a:r>
            <a:r>
              <a:rPr lang="cs-CZ" altLang="cs-CZ" sz="2400" dirty="0">
                <a:hlinkClick r:id="rId6"/>
              </a:rPr>
              <a:t>https://kuk.muni.cz/vyuka/materialy/MVS/mvs.htm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5024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 vědecké literatury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Výkonný nástroj pro získávání vědeckých informací.</a:t>
            </a:r>
          </a:p>
          <a:p>
            <a:pPr lvl="1">
              <a:buSzTx/>
            </a:pPr>
            <a:r>
              <a:rPr lang="cs-CZ" altLang="cs-CZ" sz="2400" dirty="0"/>
              <a:t>vznik ISI v 1960 (Institute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Scientific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Information</a:t>
            </a:r>
            <a:r>
              <a:rPr lang="cs-CZ" altLang="cs-CZ" sz="2400" dirty="0"/>
              <a:t>)</a:t>
            </a:r>
          </a:p>
          <a:p>
            <a:pPr lvl="1">
              <a:buSzTx/>
            </a:pPr>
            <a:r>
              <a:rPr lang="cs-CZ" altLang="cs-CZ" sz="2400" dirty="0"/>
              <a:t>1992 firma Thomson Reuters převzala </a:t>
            </a:r>
            <a:r>
              <a:rPr lang="cs-CZ" altLang="cs-CZ" sz="2400" dirty="0" err="1"/>
              <a:t>databázu</a:t>
            </a:r>
            <a:r>
              <a:rPr lang="cs-CZ" altLang="cs-CZ" sz="2400" dirty="0"/>
              <a:t> ISI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Pro naše potřeby jsou nejpoužívanějšími platformami Web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Science (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) a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Web </a:t>
            </a:r>
            <a:r>
              <a:rPr lang="cs-CZ" altLang="cs-CZ" sz="2400" dirty="0" err="1">
                <a:solidFill>
                  <a:schemeClr val="tx2"/>
                </a:solidFill>
              </a:rPr>
              <a:t>of</a:t>
            </a:r>
            <a:r>
              <a:rPr lang="cs-CZ" altLang="cs-CZ" sz="2400" dirty="0">
                <a:solidFill>
                  <a:schemeClr val="tx2"/>
                </a:solidFill>
              </a:rPr>
              <a:t> Science </a:t>
            </a:r>
            <a:r>
              <a:rPr lang="cs-CZ" altLang="cs-CZ" sz="2400" dirty="0"/>
              <a:t>– databáze a vyhledávací služba vycházející z původních bibliografií </a:t>
            </a:r>
            <a:r>
              <a:rPr lang="cs-CZ" altLang="cs-CZ" sz="2400" dirty="0" err="1"/>
              <a:t>Current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Contents</a:t>
            </a:r>
            <a:r>
              <a:rPr lang="cs-CZ" altLang="cs-CZ" sz="2400" dirty="0"/>
              <a:t> (CC) a Science </a:t>
            </a:r>
            <a:r>
              <a:rPr lang="cs-CZ" altLang="cs-CZ" sz="2400" dirty="0" err="1"/>
              <a:t>Citation</a:t>
            </a:r>
            <a:r>
              <a:rPr lang="cs-CZ" altLang="cs-CZ" sz="2400" dirty="0"/>
              <a:t> Index (SCI); od r. 1958 a 1964 vydával Institute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Scientific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Information</a:t>
            </a:r>
            <a:r>
              <a:rPr lang="cs-CZ" altLang="cs-CZ" sz="2400" dirty="0"/>
              <a:t> (ISI).</a:t>
            </a:r>
            <a:br>
              <a:rPr lang="cs-CZ" altLang="cs-CZ" sz="2400" dirty="0"/>
            </a:br>
            <a:r>
              <a:rPr lang="cs-CZ" altLang="cs-CZ" sz="2400" dirty="0"/>
              <a:t>Provozuje ji Thomson Reuters (do r. 2014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 součástí platformy Web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Knowledge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WoK</a:t>
            </a:r>
            <a:r>
              <a:rPr lang="cs-CZ" altLang="cs-CZ" sz="2400" dirty="0"/>
              <a:t>)). Součástí aktuálních změn je propojení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 s Google </a:t>
            </a:r>
            <a:r>
              <a:rPr lang="cs-CZ" altLang="cs-CZ" sz="2400" dirty="0" err="1"/>
              <a:t>Scholar</a:t>
            </a:r>
            <a:r>
              <a:rPr lang="cs-CZ" altLang="cs-CZ" sz="2400" dirty="0"/>
              <a:t>.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9167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Science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400" dirty="0"/>
              <a:t>Jádro (12000 věd. časopisů, 150000 sborníků od r. 1900) + další zdroje informací (14 databází)</a:t>
            </a:r>
          </a:p>
          <a:p>
            <a:endParaRPr lang="cs-CZ" dirty="0"/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23" y="2515170"/>
            <a:ext cx="6723018" cy="355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144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</a:t>
            </a:r>
            <a:r>
              <a:rPr lang="cs-CZ" dirty="0" err="1"/>
              <a:t>of</a:t>
            </a:r>
            <a:r>
              <a:rPr lang="cs-CZ" dirty="0"/>
              <a:t> Science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400" dirty="0"/>
              <a:t>Přístup k počtu databází i časovému rozpětí záznamů závisí od předplatného (zabezpečuje pracoviště, škola)</a:t>
            </a:r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23" y="2515170"/>
            <a:ext cx="6723018" cy="355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55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Scopus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Rozsáhlá databáze vědecké literatury</a:t>
            </a:r>
          </a:p>
          <a:p>
            <a:pPr marL="71438" indent="198438">
              <a:lnSpc>
                <a:spcPct val="100000"/>
              </a:lnSpc>
              <a:buSzTx/>
              <a:buNone/>
            </a:pPr>
            <a:r>
              <a:rPr lang="cs-CZ" altLang="cs-CZ" sz="2400" dirty="0"/>
              <a:t>vydavatelstva </a:t>
            </a:r>
            <a:r>
              <a:rPr lang="cs-CZ" altLang="cs-CZ" sz="2400" dirty="0" err="1"/>
              <a:t>Elsevier</a:t>
            </a:r>
            <a:r>
              <a:rPr lang="cs-CZ" altLang="cs-CZ" sz="2400" dirty="0"/>
              <a:t>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Pokrývá 21000 titulů periodického i neperiodického tisku od 5000 vydavatelů.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 provozu od 2004 (obsahuje ovšem i starší záznamy).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Podobné možnosti jako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.</a:t>
            </a:r>
          </a:p>
          <a:p>
            <a:pPr>
              <a:lnSpc>
                <a:spcPct val="100000"/>
              </a:lnSpc>
              <a:buSzTx/>
            </a:pP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 porovnaní s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 je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 všestrannější a jeho databáze větší.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 err="1"/>
              <a:t>WoS</a:t>
            </a:r>
            <a:r>
              <a:rPr lang="cs-CZ" altLang="cs-CZ" sz="2400" dirty="0"/>
              <a:t> i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 nepokrývají celou vědeckou produkci, ani celý svět.</a:t>
            </a:r>
            <a:endParaRPr lang="cs-CZ" sz="2400" dirty="0"/>
          </a:p>
        </p:txBody>
      </p:sp>
      <p:pic>
        <p:nvPicPr>
          <p:cNvPr id="6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770" y="1030014"/>
            <a:ext cx="2333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10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 to?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7794009" cy="4139998"/>
          </a:xfrm>
        </p:spPr>
        <p:txBody>
          <a:bodyPr/>
          <a:lstStyle/>
          <a:p>
            <a:pPr>
              <a:lnSpc>
                <a:spcPct val="100000"/>
              </a:lnSpc>
              <a:buSzTx/>
              <a:defRPr/>
            </a:pPr>
            <a:r>
              <a:rPr lang="cs-CZ" altLang="cs-CZ" sz="2400" dirty="0"/>
              <a:t>Krůček po krůčku …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40" y="2194560"/>
            <a:ext cx="3835440" cy="383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33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MEDLINE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Databáze dostupná i přes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Zaměření: medicína, ale i biologie se vztahem k medicíně a zdravotnictví.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5600 periodik.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b="1" dirty="0" err="1"/>
              <a:t>PubMed</a:t>
            </a:r>
            <a:r>
              <a:rPr lang="cs-CZ" altLang="cs-CZ" sz="2400" dirty="0"/>
              <a:t> – volně dostupné rozhraní k databázi </a:t>
            </a:r>
            <a:r>
              <a:rPr lang="cs-CZ" altLang="cs-CZ" sz="2400" dirty="0" err="1"/>
              <a:t>Medline</a:t>
            </a:r>
            <a:r>
              <a:rPr lang="cs-CZ" altLang="cs-CZ" sz="2400" dirty="0"/>
              <a:t>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Vyhledávání bibliografických údajů o lékařských publikacích.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Vyhledávač spravován Národní lékařskou knihovnou v USA (</a:t>
            </a:r>
            <a:r>
              <a:rPr lang="cs-CZ" altLang="cs-CZ" sz="2400" dirty="0" err="1"/>
              <a:t>National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Library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Medicine</a:t>
            </a:r>
            <a:r>
              <a:rPr lang="cs-CZ" altLang="cs-CZ" sz="2400" dirty="0"/>
              <a:t>).</a:t>
            </a:r>
          </a:p>
          <a:p>
            <a:pPr>
              <a:lnSpc>
                <a:spcPct val="110000"/>
              </a:lnSpc>
            </a:pPr>
            <a:endParaRPr lang="cs-CZ" sz="2400" dirty="0"/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870" y="945788"/>
            <a:ext cx="15335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270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v databázích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Nejčastější způsob informačního průzkumu.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Vyhledávání podle klíčových slov, autorů atd. – vycházíme z námi předem určených klíčových slov.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Více klíčových slov s použitím </a:t>
            </a:r>
            <a:r>
              <a:rPr lang="en-US" altLang="cs-CZ" sz="2400" dirty="0" err="1"/>
              <a:t>booleovsk</a:t>
            </a:r>
            <a:r>
              <a:rPr lang="sk-SK" altLang="cs-CZ" sz="2400" dirty="0" err="1"/>
              <a:t>ých</a:t>
            </a:r>
            <a:r>
              <a:rPr lang="sk-SK" altLang="cs-CZ" sz="2400" dirty="0"/>
              <a:t> </a:t>
            </a:r>
            <a:r>
              <a:rPr lang="cs-CZ" altLang="cs-CZ" sz="2400" dirty="0"/>
              <a:t>operátorů AND, OR, NOT.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Použití hvězdičky * vyhledávání všech forem slova (např. </a:t>
            </a:r>
            <a:r>
              <a:rPr lang="cs-CZ" altLang="cs-CZ" sz="2400" dirty="0" err="1"/>
              <a:t>Slovak</a:t>
            </a:r>
            <a:r>
              <a:rPr lang="cs-CZ" altLang="cs-CZ" sz="2400" dirty="0"/>
              <a:t>* zahrnuje </a:t>
            </a:r>
            <a:r>
              <a:rPr lang="cs-CZ" altLang="cs-CZ" sz="2400" dirty="0" err="1"/>
              <a:t>Slovak</a:t>
            </a:r>
            <a:r>
              <a:rPr lang="cs-CZ" altLang="cs-CZ" sz="2400" dirty="0"/>
              <a:t>, Slovakia, </a:t>
            </a:r>
            <a:r>
              <a:rPr lang="cs-CZ" altLang="cs-CZ" sz="2400" dirty="0" err="1"/>
              <a:t>Slovakian</a:t>
            </a:r>
            <a:r>
              <a:rPr lang="cs-CZ" altLang="cs-CZ" sz="2400" dirty="0"/>
              <a:t>,</a:t>
            </a:r>
            <a:br>
              <a:rPr lang="cs-CZ" altLang="cs-CZ" sz="2400" dirty="0"/>
            </a:br>
            <a:r>
              <a:rPr lang="cs-CZ" altLang="cs-CZ" sz="2400" dirty="0"/>
              <a:t>např. *</a:t>
            </a:r>
            <a:r>
              <a:rPr lang="cs-CZ" altLang="cs-CZ" sz="2400" dirty="0" err="1"/>
              <a:t>vorticella</a:t>
            </a:r>
            <a:r>
              <a:rPr lang="cs-CZ" altLang="cs-CZ" sz="2400" dirty="0"/>
              <a:t> zahrnuje </a:t>
            </a:r>
            <a:r>
              <a:rPr lang="cs-CZ" altLang="cs-CZ" sz="2400" dirty="0" err="1"/>
              <a:t>Vorticella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Pseudovorticella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Planetivorticella</a:t>
            </a:r>
            <a:r>
              <a:rPr lang="cs-CZ" altLang="cs-CZ" sz="2400" dirty="0"/>
              <a:t>).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Přesná spojení uvádíme do uvozovek (např. </a:t>
            </a:r>
            <a:r>
              <a:rPr lang="en-US" altLang="cs-CZ" sz="2400" dirty="0"/>
              <a:t>"</a:t>
            </a:r>
            <a:r>
              <a:rPr lang="cs-CZ" altLang="cs-CZ" sz="2400" dirty="0" err="1"/>
              <a:t>molecular</a:t>
            </a:r>
            <a:r>
              <a:rPr lang="cs-CZ" altLang="cs-CZ" sz="2400" dirty="0"/>
              <a:t> biology</a:t>
            </a:r>
            <a:r>
              <a:rPr lang="en-US" altLang="cs-CZ" sz="2400" dirty="0"/>
              <a:t>"</a:t>
            </a:r>
            <a:r>
              <a:rPr lang="cs-CZ" altLang="cs-CZ" sz="2400" dirty="0"/>
              <a:t>, </a:t>
            </a:r>
            <a:r>
              <a:rPr lang="en-US" altLang="cs-CZ" sz="2400" dirty="0"/>
              <a:t>"</a:t>
            </a:r>
            <a:r>
              <a:rPr lang="cs-CZ" altLang="cs-CZ" sz="2400" dirty="0" err="1"/>
              <a:t>organic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chemistr</a:t>
            </a:r>
            <a:r>
              <a:rPr lang="en-US" altLang="cs-CZ" sz="2400" dirty="0"/>
              <a:t>y"</a:t>
            </a:r>
            <a:r>
              <a:rPr lang="cs-CZ" altLang="cs-CZ" sz="2400" dirty="0"/>
              <a:t>).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44587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24" y="2857193"/>
            <a:ext cx="2333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37" y="1976943"/>
            <a:ext cx="26162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v databázích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89001" y="1710616"/>
            <a:ext cx="5601478" cy="2254380"/>
          </a:xfrm>
        </p:spPr>
        <p:txBody>
          <a:bodyPr/>
          <a:lstStyle/>
          <a:p>
            <a:pPr marL="72000" indent="0">
              <a:lnSpc>
                <a:spcPct val="100000"/>
              </a:lnSpc>
              <a:buClrTx/>
              <a:buSzTx/>
              <a:buNone/>
            </a:pPr>
            <a:endParaRPr lang="cs-CZ" altLang="cs-CZ" sz="2400" dirty="0">
              <a:hlinkClick r:id="rId4"/>
            </a:endParaRPr>
          </a:p>
          <a:p>
            <a:pPr marL="72000" indent="0">
              <a:lnSpc>
                <a:spcPct val="100000"/>
              </a:lnSpc>
              <a:buClrTx/>
              <a:buSzTx/>
              <a:buNone/>
            </a:pPr>
            <a:r>
              <a:rPr lang="cs-CZ" altLang="cs-CZ" sz="2400" dirty="0">
                <a:hlinkClick r:id="rId4"/>
              </a:rPr>
              <a:t>www.isiknowledge.com</a:t>
            </a:r>
            <a:endParaRPr lang="cs-CZ" altLang="cs-CZ" sz="2400" dirty="0"/>
          </a:p>
          <a:p>
            <a:pPr marL="72000" indent="0">
              <a:lnSpc>
                <a:spcPct val="100000"/>
              </a:lnSpc>
              <a:buClrTx/>
              <a:buSzTx/>
              <a:buNone/>
            </a:pPr>
            <a:r>
              <a:rPr lang="sk-SK" altLang="cs-CZ" sz="2400" dirty="0">
                <a:hlinkClick r:id="rId5"/>
              </a:rPr>
              <a:t>www.webofknowledge.com</a:t>
            </a:r>
            <a:endParaRPr lang="sk-SK" alt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>
                <a:hlinkClick r:id="rId6"/>
              </a:rPr>
              <a:t>https://www.scopus.com/</a:t>
            </a:r>
            <a:endParaRPr lang="cs-CZ" alt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4177" y="4325308"/>
            <a:ext cx="778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altLang="cs-CZ" dirty="0">
                <a:latin typeface="+mn-lt"/>
              </a:rPr>
              <a:t>Materiály, návody k vyhledávání v databázích (KUK)</a:t>
            </a: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cs-CZ" altLang="cs-CZ" dirty="0">
                <a:latin typeface="+mn-lt"/>
                <a:hlinkClick r:id="rId7"/>
              </a:rPr>
              <a:t>https://kuk.muni.cz/vyuka/materialy/</a:t>
            </a:r>
            <a:endParaRPr lang="cs-CZ" alt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4231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vyhledávat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Informační strategie: vyhledávání pramenů a informací, jež jsou významné pro řešení našeho problému.</a:t>
            </a:r>
          </a:p>
          <a:p>
            <a:pPr lvl="1">
              <a:buSzTx/>
            </a:pPr>
            <a:r>
              <a:rPr lang="cs-CZ" altLang="cs-CZ" sz="2400" dirty="0"/>
              <a:t>Volba zdrojů informací a postupy vyhledávání.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Jak začít?</a:t>
            </a:r>
          </a:p>
          <a:p>
            <a:pPr lvl="1">
              <a:buSzTx/>
            </a:pPr>
            <a:r>
              <a:rPr lang="cs-CZ" altLang="cs-CZ" sz="2400" dirty="0"/>
              <a:t>Prostudovat nejnovější sekundární pramen (monografie, přehledový článek).</a:t>
            </a:r>
          </a:p>
          <a:p>
            <a:pPr lvl="1">
              <a:buSzTx/>
            </a:pPr>
            <a:r>
              <a:rPr lang="cs-CZ" altLang="cs-CZ" sz="2400" dirty="0"/>
              <a:t>Nezačínat s úzce zaměřenou původní vědeckou prací.</a:t>
            </a:r>
          </a:p>
          <a:p>
            <a:pPr lvl="1">
              <a:buSzTx/>
            </a:pPr>
            <a:r>
              <a:rPr lang="cs-CZ" altLang="cs-CZ" sz="2400" dirty="0"/>
              <a:t>Pokračovat s náročnějším pramenem, určit si seznam </a:t>
            </a:r>
            <a:r>
              <a:rPr lang="cs-CZ" altLang="cs-CZ" sz="2400" dirty="0">
                <a:solidFill>
                  <a:schemeClr val="tx2"/>
                </a:solidFill>
              </a:rPr>
              <a:t>klíčových slov</a:t>
            </a:r>
            <a:r>
              <a:rPr lang="cs-CZ" altLang="cs-CZ" sz="2400" dirty="0"/>
              <a:t>, které budeme používat při vyhledávání.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30205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podle klíčových slov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Klíčová slova: plnovýznamová, pojmová, jednoslovné nebo víceslovné termíny vystihující věcný obsah publikace.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KWIC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key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words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context</a:t>
            </a:r>
            <a:r>
              <a:rPr lang="cs-CZ" altLang="cs-CZ" sz="2400" dirty="0"/>
              <a:t>)</a:t>
            </a:r>
            <a:br>
              <a:rPr lang="cs-CZ" altLang="cs-CZ" sz="2400" dirty="0"/>
            </a:br>
            <a:r>
              <a:rPr lang="cs-CZ" altLang="cs-CZ" sz="2400" dirty="0"/>
              <a:t>klíčová slova vybrány kontextově z názvu publikace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KWOC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key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words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context</a:t>
            </a:r>
            <a:r>
              <a:rPr lang="cs-CZ" altLang="cs-CZ" sz="2400" dirty="0"/>
              <a:t>; někdy </a:t>
            </a:r>
            <a:r>
              <a:rPr lang="cs-CZ" altLang="cs-CZ" sz="2400" dirty="0" err="1"/>
              <a:t>Key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Words</a:t>
            </a:r>
            <a:r>
              <a:rPr lang="cs-CZ" altLang="cs-CZ" sz="2400" dirty="0"/>
              <a:t> Plus)</a:t>
            </a:r>
            <a:br>
              <a:rPr lang="cs-CZ" altLang="cs-CZ" sz="2400" dirty="0"/>
            </a:br>
            <a:r>
              <a:rPr lang="cs-CZ" altLang="cs-CZ" sz="2400" dirty="0"/>
              <a:t>autorská klíčová slova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Možné i prohledávání úplného textu publikace podle jiného plnovýznamového slova, které nemusí být ani v titulu ani mezi autorskými klíčovými slovy (tato možnost pouze u publikací, které jsou dostupné v celém rozsahu).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7013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řetězení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Vyhledávání pramenů využívající zejména skryté bibliografie (jsou v přímém vztahu k řešené témě).</a:t>
            </a:r>
          </a:p>
          <a:p>
            <a:pPr lvl="1">
              <a:buSzTx/>
            </a:pPr>
            <a:r>
              <a:rPr lang="cs-CZ" altLang="cs-CZ" sz="2400" dirty="0"/>
              <a:t>Nalezneme významnou publikaci s naší tematikou – </a:t>
            </a:r>
            <a:r>
              <a:rPr lang="cs-CZ" altLang="cs-CZ" sz="2400" dirty="0">
                <a:solidFill>
                  <a:schemeClr val="tx2"/>
                </a:solidFill>
              </a:rPr>
              <a:t>východiskový pramen</a:t>
            </a:r>
            <a:r>
              <a:rPr lang="cs-CZ" altLang="cs-CZ" sz="2400" dirty="0"/>
              <a:t>.</a:t>
            </a:r>
          </a:p>
          <a:p>
            <a:pPr lvl="1">
              <a:buSzTx/>
            </a:pPr>
            <a:r>
              <a:rPr lang="cs-CZ" altLang="cs-CZ" sz="2400" dirty="0"/>
              <a:t>Hledáme práce, které jsou citovány ve východiskovém pramenu (tj. starší práce). </a:t>
            </a:r>
          </a:p>
          <a:p>
            <a:pPr lvl="1">
              <a:buSzTx/>
            </a:pPr>
            <a:r>
              <a:rPr lang="cs-CZ" altLang="cs-CZ" sz="2400" dirty="0"/>
              <a:t>Hledáme práce, které citují východiskový pramen (tj. novější práce).</a:t>
            </a:r>
          </a:p>
          <a:p>
            <a:pPr lvl="1">
              <a:buSzTx/>
            </a:pPr>
            <a:r>
              <a:rPr lang="cs-CZ" altLang="cs-CZ" sz="2400" dirty="0"/>
              <a:t>Když nalezneme nejvýznamnějšího autora publikujícího v oblasti našeho tématu, zaměříme se na vyhledávání jeho publikací.</a:t>
            </a:r>
          </a:p>
          <a:p>
            <a:pPr lvl="1">
              <a:buSzTx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60001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možnosti vyhledávání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cs-CZ" altLang="cs-CZ" sz="2400" b="1" dirty="0"/>
              <a:t>Google </a:t>
            </a:r>
            <a:r>
              <a:rPr lang="cs-CZ" altLang="cs-CZ" sz="2400" b="1" dirty="0" err="1"/>
              <a:t>Scholar</a:t>
            </a:r>
            <a:br>
              <a:rPr lang="cs-CZ" altLang="cs-CZ" sz="2400" dirty="0"/>
            </a:br>
            <a:r>
              <a:rPr lang="cs-CZ" altLang="cs-CZ" sz="2400" dirty="0">
                <a:hlinkClick r:id="rId2"/>
              </a:rPr>
              <a:t>http://scholar.google.com</a:t>
            </a: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r>
              <a:rPr lang="cs-CZ" altLang="cs-CZ" sz="2400" b="1" dirty="0" err="1"/>
              <a:t>Research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Gate</a:t>
            </a:r>
            <a:r>
              <a:rPr lang="cs-CZ" altLang="cs-CZ" sz="2400" b="1" dirty="0"/>
              <a:t> </a:t>
            </a:r>
            <a:r>
              <a:rPr lang="cs-CZ" altLang="cs-CZ" sz="2400" dirty="0"/>
              <a:t>– vědecká sociální síť, na které vědci často sdílejí i své publikace a informují o jejích výzkumných aktivitách.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výhodou je neplacený přístup</a:t>
            </a:r>
            <a:br>
              <a:rPr lang="cs-CZ" altLang="cs-CZ" sz="2400" dirty="0"/>
            </a:br>
            <a:r>
              <a:rPr lang="cs-CZ" altLang="cs-CZ" sz="2400" dirty="0">
                <a:hlinkClick r:id="rId3"/>
              </a:rPr>
              <a:t>http://www.researchgate.net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možnost zadávat otázky a odpovídat</a:t>
            </a:r>
          </a:p>
        </p:txBody>
      </p:sp>
    </p:spTree>
    <p:extLst>
      <p:ext uri="{BB962C8B-B14F-4D97-AF65-F5344CB8AC3E}">
        <p14:creationId xmlns:p14="http://schemas.microsoft.com/office/powerpoint/2010/main" val="3228503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cs-CZ" sz="2400" dirty="0"/>
              <a:t>Zdroje informací</a:t>
            </a:r>
            <a:endParaRPr lang="cs-CZ" sz="2400" b="1" dirty="0">
              <a:solidFill>
                <a:srgbClr val="00AF3F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cs-CZ" sz="2400" dirty="0"/>
              <a:t>Evidence informací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/>
              <a:t>Hodnocení informací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604" y="1230901"/>
            <a:ext cx="4984524" cy="460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61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evidence pramenů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Po získání vědecké publikace je vhodné si ji evidovat.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Bibliografická evidence (jméno autora, název práce, datum a místo vydání, časopis, ročník, číslo, rozsah)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Kartotéka nebo elektronicky.</a:t>
            </a:r>
          </a:p>
          <a:p>
            <a:pPr>
              <a:lnSpc>
                <a:spcPct val="110000"/>
              </a:lnSpc>
              <a:defRPr/>
            </a:pP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endParaRPr lang="cs-CZ" altLang="cs-CZ" sz="2400" dirty="0"/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altLang="cs-CZ" sz="2400" dirty="0"/>
              <a:t>   MS Access, Excel, Reference </a:t>
            </a:r>
            <a:r>
              <a:rPr lang="cs-CZ" altLang="cs-CZ" sz="2400" dirty="0" err="1"/>
              <a:t>Manager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EndNote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Zotero</a:t>
            </a: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Specializované databáze umožňují automaticky citovat prameny v textu práce.</a:t>
            </a:r>
            <a:endParaRPr lang="cs-CZ" sz="2400" dirty="0"/>
          </a:p>
        </p:txBody>
      </p:sp>
      <p:sp>
        <p:nvSpPr>
          <p:cNvPr id="6" name="Šipka dolů 5"/>
          <p:cNvSpPr/>
          <p:nvPr/>
        </p:nvSpPr>
        <p:spPr>
          <a:xfrm>
            <a:off x="3780632" y="3357845"/>
            <a:ext cx="576262" cy="484187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830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 </a:t>
            </a:r>
            <a:r>
              <a:rPr lang="cs-CZ" dirty="0" err="1"/>
              <a:t>Manager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Ukládání, spravování a vyhledávání bibliografických odkazů.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Umožňuje přímé propojení s plnotextovými elektronickými verzemi.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Rychlé formátování podle požadovaného stylu.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Tvorba seznamů literatury pro rukopisy vědeckých prací.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Při instalaci je do MS Word přidána lišta s nástroji RM.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11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Učíme Vás nacházet řešení problému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253" y="2357303"/>
            <a:ext cx="3563958" cy="356395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40094" y="4369681"/>
            <a:ext cx="34999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>
                <a:latin typeface="+mn-lt"/>
              </a:rPr>
              <a:t>„Vzdělání je to, co nám zůstane, když zapomeneme všechno, co jsme se naučili ve škole.“</a:t>
            </a:r>
          </a:p>
          <a:p>
            <a:r>
              <a:rPr lang="cs-CZ" sz="2000" i="1" dirty="0">
                <a:latin typeface="+mn-lt"/>
              </a:rPr>
              <a:t>(K. Čapek)</a:t>
            </a:r>
          </a:p>
        </p:txBody>
      </p:sp>
    </p:spTree>
    <p:extLst>
      <p:ext uri="{BB962C8B-B14F-4D97-AF65-F5344CB8AC3E}">
        <p14:creationId xmlns:p14="http://schemas.microsoft.com/office/powerpoint/2010/main" val="3523733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Endnote</a:t>
            </a:r>
            <a:r>
              <a:rPr lang="cs-CZ" dirty="0"/>
              <a:t> a </a:t>
            </a:r>
            <a:r>
              <a:rPr lang="cs-CZ" dirty="0" err="1"/>
              <a:t>Zotero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ClrTx/>
              <a:buSzTx/>
              <a:buNone/>
            </a:pPr>
            <a:r>
              <a:rPr lang="cs-CZ" altLang="cs-CZ" sz="2400" b="1" dirty="0" err="1">
                <a:solidFill>
                  <a:schemeClr val="tx2"/>
                </a:solidFill>
              </a:rPr>
              <a:t>EndNote</a:t>
            </a:r>
            <a:endParaRPr lang="cs-CZ" altLang="cs-CZ" sz="2400" b="1" dirty="0">
              <a:solidFill>
                <a:schemeClr val="tx2"/>
              </a:solidFill>
            </a:endParaRPr>
          </a:p>
          <a:p>
            <a:pPr lvl="1">
              <a:buSzTx/>
            </a:pPr>
            <a:r>
              <a:rPr lang="cs-CZ" altLang="cs-CZ" sz="2400" dirty="0"/>
              <a:t>V online formě je to služba pro uživatele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.</a:t>
            </a:r>
          </a:p>
          <a:p>
            <a:pPr lvl="1">
              <a:buSzTx/>
            </a:pPr>
            <a:r>
              <a:rPr lang="cs-CZ" altLang="cs-CZ" sz="2400" dirty="0"/>
              <a:t>Předpokládá placenou registraci na </a:t>
            </a:r>
            <a:r>
              <a:rPr lang="cs-CZ" altLang="cs-CZ" sz="2400" dirty="0">
                <a:hlinkClick r:id="rId2"/>
              </a:rPr>
              <a:t>http://endnote.com</a:t>
            </a:r>
            <a:r>
              <a:rPr lang="cs-CZ" altLang="cs-CZ" sz="2400" dirty="0"/>
              <a:t> </a:t>
            </a:r>
          </a:p>
          <a:p>
            <a:pPr marL="0" lvl="1" indent="0">
              <a:buSzTx/>
              <a:buNone/>
            </a:pPr>
            <a:endParaRPr lang="cs-CZ" altLang="cs-CZ" sz="2400" b="1" dirty="0">
              <a:solidFill>
                <a:schemeClr val="tx2"/>
              </a:solidFill>
              <a:ea typeface="+mn-ea"/>
              <a:cs typeface="+mn-cs"/>
            </a:endParaRPr>
          </a:p>
          <a:p>
            <a:pPr marL="0" lvl="1" indent="0">
              <a:buSzTx/>
              <a:buNone/>
            </a:pPr>
            <a:r>
              <a:rPr lang="cs-CZ" altLang="cs-CZ" sz="2400" b="1" dirty="0" err="1">
                <a:solidFill>
                  <a:schemeClr val="tx2"/>
                </a:solidFill>
                <a:ea typeface="+mn-ea"/>
                <a:cs typeface="+mn-cs"/>
              </a:rPr>
              <a:t>Zotero</a:t>
            </a:r>
            <a:endParaRPr lang="cs-CZ" altLang="cs-CZ" sz="2400" dirty="0"/>
          </a:p>
          <a:p>
            <a:pPr lvl="1">
              <a:buSzTx/>
            </a:pPr>
            <a:r>
              <a:rPr lang="cs-CZ" altLang="cs-CZ" sz="2400" dirty="0"/>
              <a:t>Umožňuje správu citačních údajů, jejich vkládání do textu v MS Word a jejich naformátování podle požadavků konkrétního citačního stylu nebo vydavatele.</a:t>
            </a:r>
          </a:p>
          <a:p>
            <a:pPr lvl="1">
              <a:buSzTx/>
            </a:pPr>
            <a:r>
              <a:rPr lang="cs-CZ" altLang="cs-CZ" sz="2400" dirty="0"/>
              <a:t>Volně k dispozici zdarma, k jeho používání je potřebný </a:t>
            </a:r>
            <a:r>
              <a:rPr lang="cs-CZ" altLang="cs-CZ" sz="2400" dirty="0" err="1"/>
              <a:t>Mozilla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Firefox</a:t>
            </a:r>
            <a:r>
              <a:rPr lang="cs-CZ" altLang="cs-CZ" sz="2400" dirty="0"/>
              <a:t>, Google Chrome nebo Safari.</a:t>
            </a:r>
          </a:p>
          <a:p>
            <a:pPr lvl="1">
              <a:buSzTx/>
            </a:pPr>
            <a:r>
              <a:rPr lang="cs-CZ" altLang="cs-CZ" sz="2400" dirty="0">
                <a:hlinkClick r:id="rId3"/>
              </a:rPr>
              <a:t>http://www.zotero.org/</a:t>
            </a:r>
            <a:endParaRPr lang="cs-CZ" altLang="cs-CZ" sz="2400" dirty="0"/>
          </a:p>
          <a:p>
            <a:pPr marL="324000" lvl="1" indent="0">
              <a:buSz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8509406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Studium a zpracování informací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Studium pramenů </a:t>
            </a:r>
            <a:r>
              <a:rPr lang="cs-CZ" altLang="cs-CZ" sz="2400" dirty="0"/>
              <a:t>– čtení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Zpracování informací </a:t>
            </a:r>
            <a:r>
              <a:rPr lang="cs-CZ" altLang="cs-CZ" sz="2400" dirty="0"/>
              <a:t>– zápisky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64"/>
          <a:stretch/>
        </p:blipFill>
        <p:spPr>
          <a:xfrm>
            <a:off x="2270560" y="2875166"/>
            <a:ext cx="4380496" cy="305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590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Studium a zpracování informací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Studium pramenů </a:t>
            </a:r>
            <a:r>
              <a:rPr lang="cs-CZ" altLang="cs-CZ" sz="2400" dirty="0"/>
              <a:t>– čtení s porozuměním (2-3x)</a:t>
            </a:r>
          </a:p>
          <a:p>
            <a:pPr lvl="1">
              <a:lnSpc>
                <a:spcPct val="110000"/>
              </a:lnSpc>
              <a:buSzTx/>
            </a:pPr>
            <a:r>
              <a:rPr lang="cs-CZ" altLang="cs-CZ" sz="2400" dirty="0"/>
              <a:t>První čtení: orientační, rámcové (u článků abstrakt, u knih obsah)</a:t>
            </a:r>
          </a:p>
          <a:p>
            <a:pPr lvl="1">
              <a:lnSpc>
                <a:spcPct val="110000"/>
              </a:lnSpc>
              <a:buSzTx/>
            </a:pPr>
            <a:r>
              <a:rPr lang="cs-CZ" altLang="cs-CZ" sz="2400" dirty="0"/>
              <a:t>Druhé čtení: běžné, věnujeme se jádru studie, vyhledáváme podstatné informace</a:t>
            </a:r>
          </a:p>
          <a:p>
            <a:pPr lvl="1">
              <a:lnSpc>
                <a:spcPct val="110000"/>
              </a:lnSpc>
              <a:buSzTx/>
            </a:pPr>
            <a:r>
              <a:rPr lang="cs-CZ" altLang="cs-CZ" sz="2400" dirty="0"/>
              <a:t>Třetí čtení: důkladné čtení, podrobnější studium, proniknutí do podstaty problému, pochopení faktů a myšlenek a interpretaci závěrů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Zpracování informací </a:t>
            </a:r>
            <a:r>
              <a:rPr lang="cs-CZ" altLang="cs-CZ" sz="2400" dirty="0"/>
              <a:t>– průběžné zápisky, které pak rozvineme a zpracujeme v smysluplný vlastní text.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101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36" y="1759544"/>
            <a:ext cx="4004913" cy="400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9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 vědeckými informacemi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6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Vyhledávání informací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7794009" cy="4139998"/>
          </a:xfrm>
        </p:spPr>
        <p:txBody>
          <a:bodyPr/>
          <a:lstStyle/>
          <a:p>
            <a:pPr>
              <a:lnSpc>
                <a:spcPct val="100000"/>
              </a:lnSpc>
              <a:buSzTx/>
              <a:defRPr/>
            </a:pPr>
            <a:r>
              <a:rPr lang="cs-CZ" altLang="cs-CZ" sz="2400" dirty="0"/>
              <a:t>Každá vědecká práce začíná vyhledáváním a seznámením se s vědeckými informacemi vztahujícími se k témě.</a:t>
            </a:r>
          </a:p>
          <a:p>
            <a:pPr>
              <a:lnSpc>
                <a:spcPct val="100000"/>
              </a:lnSpc>
              <a:buClrTx/>
              <a:buSzTx/>
              <a:defRPr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ClrTx/>
              <a:buSzTx/>
              <a:buNone/>
              <a:defRPr/>
            </a:pPr>
            <a:r>
              <a:rPr lang="cs-CZ" altLang="cs-CZ" sz="2400" dirty="0"/>
              <a:t>				zveřejněný poznatek, fakt</a:t>
            </a:r>
          </a:p>
          <a:p>
            <a:pPr>
              <a:lnSpc>
                <a:spcPct val="100000"/>
              </a:lnSpc>
              <a:buClrTx/>
              <a:buSzTx/>
              <a:defRPr/>
            </a:pPr>
            <a:endParaRPr lang="cs-CZ" altLang="cs-CZ" sz="2400" dirty="0"/>
          </a:p>
          <a:p>
            <a:pPr>
              <a:lnSpc>
                <a:spcPct val="100000"/>
              </a:lnSpc>
              <a:buSzTx/>
              <a:defRPr/>
            </a:pPr>
            <a:r>
              <a:rPr lang="cs-CZ" altLang="cs-CZ" sz="2400" dirty="0"/>
              <a:t>Informace – pro nás – má význam z hlediska předmětu našeho výzkumu.</a:t>
            </a:r>
          </a:p>
          <a:p>
            <a:pPr marL="342900" indent="-342900" algn="ctr">
              <a:lnSpc>
                <a:spcPct val="100000"/>
              </a:lnSpc>
              <a:buClrTx/>
              <a:buSzTx/>
              <a:defRPr/>
            </a:pPr>
            <a:endParaRPr lang="cs-CZ" altLang="cs-CZ" sz="2400" dirty="0"/>
          </a:p>
          <a:p>
            <a:pPr marL="342900" indent="-342900" algn="ctr">
              <a:lnSpc>
                <a:spcPct val="100000"/>
              </a:lnSpc>
              <a:buClrTx/>
              <a:buSzTx/>
              <a:defRPr/>
            </a:pPr>
            <a:endParaRPr lang="cs-CZ" altLang="cs-CZ" sz="2400" dirty="0"/>
          </a:p>
          <a:p>
            <a:pPr marL="0" indent="0" algn="ctr">
              <a:lnSpc>
                <a:spcPct val="100000"/>
              </a:lnSpc>
              <a:buClrTx/>
              <a:buSzTx/>
              <a:buNone/>
              <a:defRPr/>
            </a:pPr>
            <a:r>
              <a:rPr lang="cs-CZ" altLang="cs-CZ" sz="2400" dirty="0"/>
              <a:t>Nutnost zorientovat se v problematice.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6" name="Zaoblený obdélník 5"/>
          <p:cNvSpPr/>
          <p:nvPr/>
        </p:nvSpPr>
        <p:spPr>
          <a:xfrm>
            <a:off x="4758517" y="2056362"/>
            <a:ext cx="1755492" cy="3603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5364899" y="2479675"/>
            <a:ext cx="576263" cy="482600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1339592" y="5254626"/>
            <a:ext cx="6480175" cy="51911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205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Začínáme s informačním průzkumem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Průzkum v publikovaných i nepublikovaných dokumentech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Nutnost stanovit si: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Okruh zdrojů (informační horizont)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Strategie a prostředí 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Způsob vyhledávání (výběr informačních zdrojů)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Evidence informací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Zpracování informací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109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horizont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defRPr/>
            </a:pPr>
            <a:r>
              <a:rPr lang="cs-CZ" altLang="cs-CZ" sz="2400" dirty="0"/>
              <a:t>Vymezení </a:t>
            </a:r>
            <a:r>
              <a:rPr lang="cs-CZ" altLang="cs-CZ" sz="2400" b="1" dirty="0"/>
              <a:t>okruhu zdrojů </a:t>
            </a:r>
            <a:r>
              <a:rPr lang="cs-CZ" altLang="cs-CZ" sz="2400" dirty="0"/>
              <a:t>a pramenů informací, které budeme používat.</a:t>
            </a:r>
          </a:p>
          <a:p>
            <a:pPr marL="342900" indent="-342900">
              <a:lnSpc>
                <a:spcPct val="100000"/>
              </a:lnSpc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Primární zdroje informací:</a:t>
            </a:r>
            <a:r>
              <a:rPr lang="cs-CZ" altLang="cs-CZ" sz="2400" dirty="0"/>
              <a:t> originální prameny přinášející primární data a původní nové nebo zpracované výsledky a poznatky (vědecké publikace, tj. publikované výsledky výzkumu).</a:t>
            </a:r>
          </a:p>
          <a:p>
            <a:pPr marL="1085850" lvl="1" indent="-342900">
              <a:defRPr/>
            </a:pPr>
            <a:r>
              <a:rPr lang="cs-CZ" altLang="cs-CZ" sz="2400" dirty="0"/>
              <a:t>Původní vědecké publikace publikované ve vědeckých časopisech, sbornících apod.</a:t>
            </a:r>
          </a:p>
          <a:p>
            <a:pPr marL="1085850" lvl="1" indent="-342900">
              <a:defRPr/>
            </a:pPr>
            <a:r>
              <a:rPr lang="cs-CZ" altLang="cs-CZ" sz="2400" dirty="0"/>
              <a:t>Přehledové články (</a:t>
            </a:r>
            <a:r>
              <a:rPr lang="cs-CZ" altLang="cs-CZ" sz="2400" dirty="0" err="1"/>
              <a:t>review</a:t>
            </a:r>
            <a:r>
              <a:rPr lang="cs-CZ" altLang="cs-CZ" sz="2400" dirty="0"/>
              <a:t>), monografie.</a:t>
            </a:r>
          </a:p>
          <a:p>
            <a:pPr marL="1085850" lvl="1" indent="-342900">
              <a:defRPr/>
            </a:pPr>
            <a:r>
              <a:rPr lang="cs-CZ" altLang="cs-CZ" sz="2400" dirty="0"/>
              <a:t>Odborná literatura – příručky, učebnice, encyklopedie, nauční a výkladové slovníky.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834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horizont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5850" lvl="1" indent="-342900">
              <a:defRPr/>
            </a:pPr>
            <a:endParaRPr lang="cs-CZ" altLang="cs-CZ" sz="2400" dirty="0"/>
          </a:p>
          <a:p>
            <a:pPr marL="1085850" lvl="1" indent="-342900">
              <a:defRPr/>
            </a:pPr>
            <a:r>
              <a:rPr lang="cs-CZ" altLang="cs-CZ" sz="2400" dirty="0">
                <a:solidFill>
                  <a:schemeClr val="bg1">
                    <a:lumMod val="50000"/>
                  </a:schemeClr>
                </a:solidFill>
              </a:rPr>
              <a:t>Sivá literatura – písemnosti, které neprošly recenzním řízením, nebo prošly pouze formálním posouzením (různé zprávy, oznámení).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51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Vědecké publikace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b="1" dirty="0" err="1"/>
              <a:t>Karentované</a:t>
            </a:r>
            <a:r>
              <a:rPr lang="cs-CZ" altLang="cs-CZ" sz="2400" b="1" dirty="0"/>
              <a:t>, impaktované</a:t>
            </a:r>
            <a:r>
              <a:rPr lang="cs-CZ" altLang="cs-CZ" sz="2400" dirty="0"/>
              <a:t> – publikace evidovaná v některé z uznávaných světových databází vědecké literatury (termín pochází z názvu bibliografického časopisu </a:t>
            </a:r>
            <a:r>
              <a:rPr lang="cs-CZ" altLang="cs-CZ" sz="2400" dirty="0" err="1"/>
              <a:t>Current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Contents</a:t>
            </a:r>
            <a:r>
              <a:rPr lang="cs-CZ" altLang="cs-CZ" sz="2400" dirty="0"/>
              <a:t> – CC, původně šlo o práce evidované zde; dnes zde chápeme práce evidované v systému Web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Science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, předtím Web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Knowledge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WoK</a:t>
            </a:r>
            <a:r>
              <a:rPr lang="cs-CZ" altLang="cs-CZ" sz="2400" dirty="0"/>
              <a:t> a publikace evidované v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)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b="1" dirty="0" err="1"/>
              <a:t>Nekarentované</a:t>
            </a:r>
            <a:r>
              <a:rPr lang="cs-CZ" altLang="cs-CZ" sz="2400" b="1" dirty="0"/>
              <a:t>, neimpaktované</a:t>
            </a:r>
            <a:r>
              <a:rPr lang="cs-CZ" altLang="cs-CZ" sz="2400" dirty="0"/>
              <a:t> – publikace neevidované v uznávané světové databáze; </a:t>
            </a:r>
            <a:br>
              <a:rPr lang="cs-CZ" altLang="cs-CZ" sz="2400" dirty="0"/>
            </a:br>
            <a:r>
              <a:rPr lang="cs-CZ" altLang="cs-CZ" sz="2400" dirty="0"/>
              <a:t>v některých oborech jsou významné publikace ve velké míře publikovány v </a:t>
            </a:r>
            <a:r>
              <a:rPr lang="cs-CZ" altLang="cs-CZ" sz="2400" dirty="0" err="1"/>
              <a:t>nekarentovaných</a:t>
            </a:r>
            <a:r>
              <a:rPr lang="cs-CZ" altLang="cs-CZ" sz="2400" dirty="0"/>
              <a:t> časopisech.</a:t>
            </a: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64155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201</TotalTime>
  <Words>2055</Words>
  <Application>Microsoft Office PowerPoint</Application>
  <PresentationFormat>Vlastní</PresentationFormat>
  <Paragraphs>233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Arial</vt:lpstr>
      <vt:lpstr>Tahoma</vt:lpstr>
      <vt:lpstr>Wingdings</vt:lpstr>
      <vt:lpstr>Prezentace_MU_CZ</vt:lpstr>
      <vt:lpstr>Cesta k úspěšnému obhájení bakalářské/diplomové práce</vt:lpstr>
      <vt:lpstr>Jak na to?</vt:lpstr>
      <vt:lpstr>Proč?</vt:lpstr>
      <vt:lpstr>Práce s vědeckými informacemi</vt:lpstr>
      <vt:lpstr>Vyhledávání informací</vt:lpstr>
      <vt:lpstr>Začínáme s informačním průzkumem</vt:lpstr>
      <vt:lpstr>Informační horizont</vt:lpstr>
      <vt:lpstr>Informační horizont</vt:lpstr>
      <vt:lpstr>Vědecké publikace</vt:lpstr>
      <vt:lpstr>Použití vědeckých publikací</vt:lpstr>
      <vt:lpstr>Citovat původní zdroje!</vt:lpstr>
      <vt:lpstr>Citovat původní zdroje!</vt:lpstr>
      <vt:lpstr>Citovat správně</vt:lpstr>
      <vt:lpstr>Sekundární zdroje informací</vt:lpstr>
      <vt:lpstr>Vyhledávání informací - knihovna</vt:lpstr>
      <vt:lpstr>Databáze vědecké literatury</vt:lpstr>
      <vt:lpstr>Web of Science</vt:lpstr>
      <vt:lpstr>Web of Science</vt:lpstr>
      <vt:lpstr>Scopus</vt:lpstr>
      <vt:lpstr>MEDLINE</vt:lpstr>
      <vt:lpstr>Vyhledávání v databázích</vt:lpstr>
      <vt:lpstr>Vyhledávání v databázích</vt:lpstr>
      <vt:lpstr>Jak vyhledávat prameny</vt:lpstr>
      <vt:lpstr>Vyhledávání podle klíčových slov</vt:lpstr>
      <vt:lpstr>Citační řetězení</vt:lpstr>
      <vt:lpstr>Další možnosti vyhledávání</vt:lpstr>
      <vt:lpstr>Co s tím?</vt:lpstr>
      <vt:lpstr>Vlastní evidence pramenů</vt:lpstr>
      <vt:lpstr>Reference Manager</vt:lpstr>
      <vt:lpstr>Endnote a Zotero</vt:lpstr>
      <vt:lpstr>Studium a zpracování informací</vt:lpstr>
      <vt:lpstr>Studium a zpracování informací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Danka Haruštiaková</cp:lastModifiedBy>
  <cp:revision>41</cp:revision>
  <cp:lastPrinted>1601-01-01T00:00:00Z</cp:lastPrinted>
  <dcterms:created xsi:type="dcterms:W3CDTF">2019-09-23T18:33:38Z</dcterms:created>
  <dcterms:modified xsi:type="dcterms:W3CDTF">2024-10-01T08:27:20Z</dcterms:modified>
</cp:coreProperties>
</file>