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7"/>
  </p:notesMasterIdLst>
  <p:handoutMasterIdLst>
    <p:handoutMasterId r:id="rId8"/>
  </p:handoutMasterIdLst>
  <p:sldIdLst>
    <p:sldId id="256" r:id="rId2"/>
    <p:sldId id="261" r:id="rId3"/>
    <p:sldId id="257" r:id="rId4"/>
    <p:sldId id="260" r:id="rId5"/>
    <p:sldId id="262" r:id="rId6"/>
  </p:sldIdLst>
  <p:sldSz cx="9145588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  <p15:guide id="11" pos="321">
          <p15:clr>
            <a:srgbClr val="A4A3A4"/>
          </p15:clr>
        </p15:guide>
        <p15:guide id="12" pos="5419">
          <p15:clr>
            <a:srgbClr val="A4A3A4"/>
          </p15:clr>
        </p15:guide>
        <p15:guide id="13" pos="682">
          <p15:clr>
            <a:srgbClr val="A4A3A4"/>
          </p15:clr>
        </p15:guide>
        <p15:guide id="14" pos="2766">
          <p15:clr>
            <a:srgbClr val="A4A3A4"/>
          </p15:clr>
        </p15:guide>
        <p15:guide id="15" pos="297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F3F"/>
    <a:srgbClr val="008C78"/>
    <a:srgbClr val="4BC8FF"/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6754" autoAdjust="0"/>
  </p:normalViewPr>
  <p:slideViewPr>
    <p:cSldViewPr snapToGrid="0">
      <p:cViewPr varScale="1">
        <p:scale>
          <a:sx n="66" d="100"/>
          <a:sy n="66" d="100"/>
        </p:scale>
        <p:origin x="1232" y="3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  <p:guide pos="321"/>
        <p:guide pos="5419"/>
        <p:guide pos="682"/>
        <p:guide pos="2766"/>
        <p:guide pos="2977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3" d="100"/>
          <a:sy n="123" d="100"/>
        </p:scale>
        <p:origin x="4904" y="8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928" y="2900365"/>
            <a:ext cx="852268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928" y="4116403"/>
            <a:ext cx="852268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554" y="414000"/>
            <a:ext cx="1546942" cy="1067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40092" y="718713"/>
            <a:ext cx="3915681" cy="320400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093" y="4500000"/>
            <a:ext cx="391568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4068000"/>
            <a:ext cx="391568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689273" y="4500000"/>
            <a:ext cx="391568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4689817" y="4068000"/>
            <a:ext cx="391568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4689273" y="718713"/>
            <a:ext cx="3915681" cy="320400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4" y="6054702"/>
            <a:ext cx="867340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4" y="6054702"/>
            <a:ext cx="867340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00AF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9145588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9D114D9D-A2CF-4840-9721-521117432BB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8880" y="6048047"/>
            <a:ext cx="86608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CSI">
    <p:bg>
      <p:bgPr>
        <a:solidFill>
          <a:srgbClr val="00AF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rgbClr val="00AF3F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rgbClr val="00AF3F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9D114D9D-A2CF-4840-9721-521117432BB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3523" y="2019300"/>
            <a:ext cx="4087670" cy="28204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F79F468F-CBBF-4FBC-9D13-2F9F8C72B9F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86C4ECC2-52CE-44A7-BFFB-E1B0BA66ECA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6" name="Obrázek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994" y="2434289"/>
            <a:ext cx="7187994" cy="1863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2"/>
            <a:ext cx="8066301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4" y="6054702"/>
            <a:ext cx="867340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00AF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928" y="2900365"/>
            <a:ext cx="852268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928" y="4116403"/>
            <a:ext cx="852268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9D114D9D-A2CF-4840-9721-521117432BB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427" y="414000"/>
            <a:ext cx="1535991" cy="10598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2"/>
            <a:ext cx="8066301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638" y="1296001"/>
            <a:ext cx="80655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4" y="6054702"/>
            <a:ext cx="867340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540638" y="1296001"/>
            <a:ext cx="391568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4689273" y="1290515"/>
            <a:ext cx="391568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1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4689274" y="1690271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4" y="6054702"/>
            <a:ext cx="867340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447" y="1695075"/>
            <a:ext cx="3914489" cy="389671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5599670"/>
            <a:ext cx="391448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4689274" y="1667024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4" y="6054702"/>
            <a:ext cx="867340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3330579" y="1692003"/>
            <a:ext cx="2484075" cy="223071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40093" y="4414271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330579" y="4414271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121963" y="4414270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8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3330935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122140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540093" y="1692003"/>
            <a:ext cx="2484075" cy="223071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6121064" y="1692003"/>
            <a:ext cx="2484075" cy="223071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638" y="1296001"/>
            <a:ext cx="80655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4" y="6054702"/>
            <a:ext cx="867340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4704976" y="692150"/>
            <a:ext cx="3901418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447" y="692151"/>
            <a:ext cx="3914489" cy="4899635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5599670"/>
            <a:ext cx="391448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4" y="6054702"/>
            <a:ext cx="867340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540094" y="692150"/>
            <a:ext cx="8066301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4" y="6054702"/>
            <a:ext cx="867340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094" y="6228000"/>
            <a:ext cx="5941032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0554" y="6228000"/>
            <a:ext cx="189033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9193" y="1872000"/>
            <a:ext cx="8066301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beallslist.net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Výuka – Matematická biologie – Seminář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Predátorské časopisy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14970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Výuka – Matematická biologie – Seminář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Predátorské časopisy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sz="2400" dirty="0"/>
              <a:t>Predátorské časopisy jsou výrazným negativním jevem, který parazituje na myšlence </a:t>
            </a:r>
            <a:r>
              <a:rPr lang="cs-CZ" sz="2400" dirty="0" smtClean="0"/>
              <a:t>open-</a:t>
            </a:r>
            <a:r>
              <a:rPr lang="cs-CZ" sz="2400" dirty="0" err="1" smtClean="0"/>
              <a:t>access</a:t>
            </a:r>
            <a:r>
              <a:rPr lang="cs-CZ" sz="2400" dirty="0" smtClean="0"/>
              <a:t> </a:t>
            </a:r>
            <a:r>
              <a:rPr lang="cs-CZ" sz="2400" dirty="0"/>
              <a:t>a který poškozuje jeden ze základních kamenů moderní vědy - kvalitní recenzní řízení. </a:t>
            </a:r>
            <a:endParaRPr lang="cs-CZ" sz="2400" dirty="0" smtClean="0"/>
          </a:p>
          <a:p>
            <a:pPr>
              <a:lnSpc>
                <a:spcPct val="110000"/>
              </a:lnSpc>
            </a:pPr>
            <a:r>
              <a:rPr lang="cs-CZ" sz="2400" dirty="0" smtClean="0"/>
              <a:t>Vznikají</a:t>
            </a:r>
            <a:r>
              <a:rPr lang="cs-CZ" sz="2400" dirty="0"/>
              <a:t> </a:t>
            </a:r>
            <a:r>
              <a:rPr lang="cs-CZ" sz="2400" i="1" dirty="0"/>
              <a:t>„primárně s cílem vybírat autorské publikační poplatky a generovat zisk. Nikoliv podporovat a rozvíjet vědeckou komunikaci”</a:t>
            </a:r>
            <a:r>
              <a:rPr lang="cs-CZ" sz="2400" dirty="0"/>
              <a:t>. </a:t>
            </a:r>
          </a:p>
        </p:txBody>
      </p:sp>
    </p:spTree>
    <p:extLst>
      <p:ext uri="{BB962C8B-B14F-4D97-AF65-F5344CB8AC3E}">
        <p14:creationId xmlns:p14="http://schemas.microsoft.com/office/powerpoint/2010/main" val="14642420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Výuka – Matematická biologie – Seminář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Predátorské časopisy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29200" indent="-457200">
              <a:lnSpc>
                <a:spcPct val="100000"/>
              </a:lnSpc>
              <a:buFont typeface="+mj-lt"/>
              <a:buAutoNum type="arabicPeriod"/>
            </a:pPr>
            <a:r>
              <a:rPr lang="cs-CZ" sz="2000" dirty="0"/>
              <a:t>Č</a:t>
            </a:r>
            <a:r>
              <a:rPr lang="cs-CZ" sz="2000" dirty="0" smtClean="0"/>
              <a:t>lánky </a:t>
            </a:r>
            <a:r>
              <a:rPr lang="cs-CZ" sz="2000" dirty="0"/>
              <a:t>jsou rychle </a:t>
            </a:r>
            <a:r>
              <a:rPr lang="cs-CZ" sz="2000" dirty="0" smtClean="0"/>
              <a:t>přijímány k </a:t>
            </a:r>
            <a:r>
              <a:rPr lang="cs-CZ" sz="2000" dirty="0"/>
              <a:t>publikaci bez </a:t>
            </a:r>
            <a:r>
              <a:rPr lang="cs-CZ" sz="2000" dirty="0" smtClean="0"/>
              <a:t>pořádného posouzení, </a:t>
            </a:r>
            <a:r>
              <a:rPr lang="cs-CZ" sz="2000" dirty="0"/>
              <a:t>přičemž </a:t>
            </a:r>
            <a:r>
              <a:rPr lang="cs-CZ" sz="2000" dirty="0" smtClean="0"/>
              <a:t>se </a:t>
            </a:r>
            <a:r>
              <a:rPr lang="en-US" sz="2000" dirty="0" err="1" smtClean="0"/>
              <a:t>publikuj</a:t>
            </a:r>
            <a:r>
              <a:rPr lang="cs-CZ" sz="2000" dirty="0" smtClean="0"/>
              <a:t>í</a:t>
            </a:r>
            <a:r>
              <a:rPr lang="en-US" sz="2000" dirty="0" smtClean="0"/>
              <a:t> </a:t>
            </a:r>
            <a:r>
              <a:rPr lang="en-US" sz="2000" dirty="0" err="1" smtClean="0"/>
              <a:t>tak</a:t>
            </a:r>
            <a:r>
              <a:rPr lang="cs-CZ" sz="2000" dirty="0" smtClean="0"/>
              <a:t>é</a:t>
            </a:r>
            <a:r>
              <a:rPr lang="en-US" sz="2000" dirty="0" smtClean="0"/>
              <a:t> </a:t>
            </a:r>
            <a:r>
              <a:rPr lang="en-US" sz="2000" dirty="0" err="1"/>
              <a:t>hoaxy</a:t>
            </a:r>
            <a:r>
              <a:rPr lang="en-US" sz="2000" dirty="0"/>
              <a:t> a </a:t>
            </a:r>
            <a:r>
              <a:rPr lang="en-US" sz="2000" dirty="0" err="1"/>
              <a:t>nesmysly</a:t>
            </a:r>
            <a:r>
              <a:rPr lang="en-US" sz="2000" dirty="0"/>
              <a:t>.</a:t>
            </a:r>
          </a:p>
          <a:p>
            <a:pPr marL="529200" indent="-457200">
              <a:lnSpc>
                <a:spcPct val="100000"/>
              </a:lnSpc>
              <a:buFont typeface="+mj-lt"/>
              <a:buAutoNum type="arabicPeriod"/>
            </a:pPr>
            <a:r>
              <a:rPr lang="cs-CZ" sz="2000" dirty="0" smtClean="0"/>
              <a:t>Poplatky </a:t>
            </a:r>
            <a:r>
              <a:rPr lang="cs-CZ" sz="2000" dirty="0"/>
              <a:t>za </a:t>
            </a:r>
            <a:r>
              <a:rPr lang="cs-CZ" sz="2000" dirty="0" smtClean="0"/>
              <a:t>publikování článků </a:t>
            </a:r>
            <a:r>
              <a:rPr lang="cs-CZ" sz="2000" dirty="0"/>
              <a:t>jsou </a:t>
            </a:r>
            <a:r>
              <a:rPr lang="cs-CZ" sz="2000" dirty="0" smtClean="0"/>
              <a:t>sdělovány </a:t>
            </a:r>
            <a:r>
              <a:rPr lang="cs-CZ" sz="2000" dirty="0"/>
              <a:t>až ex post po </a:t>
            </a:r>
            <a:r>
              <a:rPr lang="cs-CZ" sz="2000" dirty="0" smtClean="0"/>
              <a:t>akceptování, nikoli předem</a:t>
            </a:r>
            <a:r>
              <a:rPr lang="cs-CZ" sz="2000" dirty="0"/>
              <a:t>.</a:t>
            </a:r>
          </a:p>
          <a:p>
            <a:pPr marL="529200" indent="-457200">
              <a:lnSpc>
                <a:spcPct val="100000"/>
              </a:lnSpc>
              <a:buFont typeface="+mj-lt"/>
              <a:buAutoNum type="arabicPeriod"/>
            </a:pPr>
            <a:r>
              <a:rPr lang="cs-CZ" sz="2000" dirty="0" smtClean="0"/>
              <a:t>Časopisy </a:t>
            </a:r>
            <a:r>
              <a:rPr lang="cs-CZ" sz="2000" dirty="0"/>
              <a:t>se vědcům agresivně </a:t>
            </a:r>
            <a:r>
              <a:rPr lang="cs-CZ" sz="2000" dirty="0" smtClean="0"/>
              <a:t>podbízejí, </a:t>
            </a:r>
            <a:r>
              <a:rPr lang="cs-CZ" sz="2000" dirty="0"/>
              <a:t>aby v nich publikovali.</a:t>
            </a:r>
          </a:p>
          <a:p>
            <a:pPr marL="529200" indent="-457200">
              <a:lnSpc>
                <a:spcPct val="100000"/>
              </a:lnSpc>
              <a:buFont typeface="+mj-lt"/>
              <a:buAutoNum type="arabicPeriod"/>
            </a:pPr>
            <a:r>
              <a:rPr lang="cs-CZ" sz="2000" dirty="0" smtClean="0"/>
              <a:t>Uvádějí </a:t>
            </a:r>
            <a:r>
              <a:rPr lang="cs-CZ" sz="2000" dirty="0"/>
              <a:t>akademiky ve </a:t>
            </a:r>
            <a:r>
              <a:rPr lang="cs-CZ" sz="2000" dirty="0" smtClean="0"/>
              <a:t>svých </a:t>
            </a:r>
            <a:r>
              <a:rPr lang="cs-CZ" sz="2000" dirty="0"/>
              <a:t>panelech bez jejich </a:t>
            </a:r>
            <a:r>
              <a:rPr lang="cs-CZ" sz="2000" dirty="0" smtClean="0"/>
              <a:t>vědomí </a:t>
            </a:r>
            <a:r>
              <a:rPr lang="cs-CZ" sz="2000" dirty="0"/>
              <a:t>a </a:t>
            </a:r>
            <a:r>
              <a:rPr lang="cs-CZ" sz="2000" dirty="0" smtClean="0"/>
              <a:t>neumožňují jim rezignovat </a:t>
            </a:r>
            <a:r>
              <a:rPr lang="cs-CZ" sz="2000" dirty="0"/>
              <a:t>na </a:t>
            </a:r>
            <a:r>
              <a:rPr lang="cs-CZ" sz="2000" dirty="0" smtClean="0"/>
              <a:t>členství </a:t>
            </a:r>
            <a:r>
              <a:rPr lang="cs-CZ" sz="2000" dirty="0"/>
              <a:t>v panelu.</a:t>
            </a:r>
          </a:p>
          <a:p>
            <a:pPr marL="529200" indent="-457200">
              <a:lnSpc>
                <a:spcPct val="100000"/>
              </a:lnSpc>
              <a:buFont typeface="+mj-lt"/>
              <a:buAutoNum type="arabicPeriod"/>
            </a:pPr>
            <a:r>
              <a:rPr lang="cs-CZ" sz="2000" dirty="0" smtClean="0"/>
              <a:t>V </a:t>
            </a:r>
            <a:r>
              <a:rPr lang="cs-CZ" sz="2000" dirty="0"/>
              <a:t>těchto panelech </a:t>
            </a:r>
            <a:r>
              <a:rPr lang="cs-CZ" sz="2000" dirty="0" smtClean="0"/>
              <a:t>mívají také </a:t>
            </a:r>
            <a:r>
              <a:rPr lang="cs-CZ" sz="2000" dirty="0"/>
              <a:t>z</a:t>
            </a:r>
            <a:r>
              <a:rPr lang="cs-CZ" sz="2000" dirty="0" smtClean="0"/>
              <a:t>cela smyšlené </a:t>
            </a:r>
            <a:r>
              <a:rPr lang="cs-CZ" sz="2000" dirty="0"/>
              <a:t>akademiky.</a:t>
            </a:r>
          </a:p>
          <a:p>
            <a:pPr marL="529200" indent="-457200">
              <a:lnSpc>
                <a:spcPct val="100000"/>
              </a:lnSpc>
              <a:buFont typeface="+mj-lt"/>
              <a:buAutoNum type="arabicPeriod"/>
            </a:pPr>
            <a:r>
              <a:rPr lang="cs-CZ" sz="2000" dirty="0" smtClean="0"/>
              <a:t>Napodobují jména </a:t>
            </a:r>
            <a:r>
              <a:rPr lang="cs-CZ" sz="2000" dirty="0"/>
              <a:t>a </a:t>
            </a:r>
            <a:r>
              <a:rPr lang="cs-CZ" sz="2000" dirty="0" smtClean="0"/>
              <a:t>webové stránky seriózních vědeckých </a:t>
            </a:r>
            <a:r>
              <a:rPr lang="cs-CZ" sz="2000" dirty="0"/>
              <a:t>časopisů.</a:t>
            </a:r>
          </a:p>
          <a:p>
            <a:pPr marL="529200" indent="-457200">
              <a:lnSpc>
                <a:spcPct val="100000"/>
              </a:lnSpc>
              <a:buFont typeface="+mj-lt"/>
              <a:buAutoNum type="arabicPeriod"/>
            </a:pPr>
            <a:r>
              <a:rPr lang="cs-CZ" sz="2000" dirty="0" smtClean="0"/>
              <a:t>Uvádějí </a:t>
            </a:r>
            <a:r>
              <a:rPr lang="cs-CZ" sz="2000" dirty="0"/>
              <a:t>o sobě </a:t>
            </a:r>
            <a:r>
              <a:rPr lang="cs-CZ" sz="2000" dirty="0" smtClean="0"/>
              <a:t>zavádějící </a:t>
            </a:r>
            <a:r>
              <a:rPr lang="cs-CZ" sz="2000" dirty="0"/>
              <a:t>informace, jako např. </a:t>
            </a:r>
            <a:r>
              <a:rPr lang="cs-CZ" sz="2000" dirty="0" smtClean="0"/>
              <a:t>nepravdivé </a:t>
            </a:r>
            <a:r>
              <a:rPr lang="cs-CZ" sz="2000" dirty="0"/>
              <a:t>ú</a:t>
            </a:r>
            <a:r>
              <a:rPr lang="cs-CZ" sz="2000" dirty="0" smtClean="0"/>
              <a:t>daje </a:t>
            </a:r>
            <a:r>
              <a:rPr lang="cs-CZ" sz="2000" dirty="0"/>
              <a:t>o </a:t>
            </a:r>
            <a:r>
              <a:rPr lang="cs-CZ" sz="2000" dirty="0" smtClean="0"/>
              <a:t>místě působení.</a:t>
            </a:r>
            <a:endParaRPr lang="cs-CZ" sz="2000" dirty="0"/>
          </a:p>
          <a:p>
            <a:pPr marL="529200" indent="-457200">
              <a:lnSpc>
                <a:spcPct val="100000"/>
              </a:lnSpc>
              <a:buFont typeface="+mj-lt"/>
              <a:buAutoNum type="arabicPeriod"/>
            </a:pPr>
            <a:r>
              <a:rPr lang="cs-CZ" sz="2000" dirty="0" smtClean="0"/>
              <a:t>Užívají nesprávná </a:t>
            </a:r>
            <a:r>
              <a:rPr lang="cs-CZ" sz="2000" dirty="0"/>
              <a:t>nebo </a:t>
            </a:r>
            <a:r>
              <a:rPr lang="cs-CZ" sz="2000" dirty="0" smtClean="0"/>
              <a:t>smyšlená </a:t>
            </a:r>
            <a:r>
              <a:rPr lang="cs-CZ" sz="2000" dirty="0"/>
              <a:t>ISSN a </a:t>
            </a:r>
            <a:r>
              <a:rPr lang="cs-CZ" sz="2000" dirty="0" smtClean="0"/>
              <a:t>nesprávné </a:t>
            </a:r>
            <a:r>
              <a:rPr lang="cs-CZ" sz="2000" dirty="0"/>
              <a:t>nebo </a:t>
            </a:r>
            <a:r>
              <a:rPr lang="cs-CZ" sz="2000" dirty="0" smtClean="0"/>
              <a:t>smyšlené </a:t>
            </a:r>
            <a:r>
              <a:rPr lang="cs-CZ" sz="2000" dirty="0"/>
              <a:t>informace </a:t>
            </a:r>
            <a:r>
              <a:rPr lang="cs-CZ" sz="2000" dirty="0" smtClean="0"/>
              <a:t>o svém </a:t>
            </a:r>
            <a:r>
              <a:rPr lang="cs-CZ" sz="2000" dirty="0"/>
              <a:t>impakt faktoru.</a:t>
            </a:r>
          </a:p>
        </p:txBody>
      </p:sp>
    </p:spTree>
    <p:extLst>
      <p:ext uri="{BB962C8B-B14F-4D97-AF65-F5344CB8AC3E}">
        <p14:creationId xmlns:p14="http://schemas.microsoft.com/office/powerpoint/2010/main" val="22336129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Výuka – Matematická biologie – Seminář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Beallův</a:t>
            </a:r>
            <a:r>
              <a:rPr lang="cs-CZ" dirty="0"/>
              <a:t> </a:t>
            </a:r>
            <a:r>
              <a:rPr lang="cs-CZ" dirty="0" smtClean="0"/>
              <a:t>seznam</a:t>
            </a:r>
            <a:r>
              <a:rPr lang="cs-CZ" sz="3200" dirty="0" smtClean="0"/>
              <a:t> – scholarlyoa.com</a:t>
            </a:r>
            <a:endParaRPr lang="cs-CZ" sz="32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2400" dirty="0"/>
              <a:t>Seznam </a:t>
            </a:r>
            <a:r>
              <a:rPr lang="cs-CZ" sz="2400" dirty="0" smtClean="0"/>
              <a:t>dravých vydavatelů s periodiky open-</a:t>
            </a:r>
            <a:r>
              <a:rPr lang="cs-CZ" sz="2400" dirty="0" err="1" smtClean="0"/>
              <a:t>access</a:t>
            </a:r>
            <a:r>
              <a:rPr lang="cs-CZ" sz="2400" dirty="0" smtClean="0"/>
              <a:t>, který vedl knihovník </a:t>
            </a:r>
            <a:r>
              <a:rPr lang="cs-CZ" sz="2400" dirty="0" err="1" smtClean="0"/>
              <a:t>Jeffrey</a:t>
            </a:r>
            <a:r>
              <a:rPr lang="cs-CZ" sz="2400" dirty="0" smtClean="0"/>
              <a:t> </a:t>
            </a:r>
            <a:r>
              <a:rPr lang="cs-CZ" sz="2400" dirty="0" err="1" smtClean="0"/>
              <a:t>Beall</a:t>
            </a:r>
            <a:r>
              <a:rPr lang="cs-CZ" sz="2400" dirty="0" smtClean="0"/>
              <a:t> </a:t>
            </a:r>
            <a:r>
              <a:rPr lang="cs-CZ" sz="2400" dirty="0"/>
              <a:t>z University </a:t>
            </a:r>
            <a:r>
              <a:rPr lang="cs-CZ" sz="2400" dirty="0" err="1" smtClean="0"/>
              <a:t>of</a:t>
            </a:r>
            <a:r>
              <a:rPr lang="cs-CZ" sz="2400" dirty="0" smtClean="0"/>
              <a:t> </a:t>
            </a:r>
            <a:r>
              <a:rPr lang="cs-CZ" sz="2400" dirty="0" smtClean="0"/>
              <a:t>Colorado na svém blogu </a:t>
            </a:r>
            <a:r>
              <a:rPr lang="cs-CZ" sz="2400" dirty="0" err="1" smtClean="0"/>
              <a:t>Scholarly</a:t>
            </a:r>
            <a:r>
              <a:rPr lang="cs-CZ" sz="2400" dirty="0" smtClean="0"/>
              <a:t> Open Access (od 2008 do 2017). </a:t>
            </a:r>
          </a:p>
          <a:p>
            <a:pPr>
              <a:lnSpc>
                <a:spcPct val="100000"/>
              </a:lnSpc>
            </a:pPr>
            <a:r>
              <a:rPr lang="cs-CZ" sz="2400" dirty="0" smtClean="0">
                <a:hlinkClick r:id="rId2"/>
              </a:rPr>
              <a:t>https</a:t>
            </a:r>
            <a:r>
              <a:rPr lang="cs-CZ" sz="2400" dirty="0">
                <a:hlinkClick r:id="rId2"/>
              </a:rPr>
              <a:t>://beallslist.net</a:t>
            </a:r>
            <a:r>
              <a:rPr lang="cs-CZ" sz="2400" dirty="0" smtClean="0">
                <a:hlinkClick r:id="rId2"/>
              </a:rPr>
              <a:t>/</a:t>
            </a:r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42172651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Výuka – Matematická biologie – Seminář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Postoj MU k </a:t>
            </a:r>
            <a:r>
              <a:rPr lang="cs-CZ" dirty="0" err="1" smtClean="0"/>
              <a:t>predátorství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2400" b="1" dirty="0"/>
              <a:t>Univerzita vydala doporučení proti predátorským </a:t>
            </a:r>
            <a:r>
              <a:rPr lang="cs-CZ" sz="2400" b="1" dirty="0" smtClean="0"/>
              <a:t>vydavatelům</a:t>
            </a:r>
          </a:p>
          <a:p>
            <a:pPr>
              <a:lnSpc>
                <a:spcPct val="100000"/>
              </a:lnSpc>
            </a:pPr>
            <a:r>
              <a:rPr lang="cs-CZ" sz="2400" dirty="0" smtClean="0"/>
              <a:t>„Masarykova </a:t>
            </a:r>
            <a:r>
              <a:rPr lang="cs-CZ" sz="2400" dirty="0"/>
              <a:t>univerzita rozhodně odmítá jakoukoli formu využívání systému predátorských vydavatelů pro snadné zvyšování publikačního výkonu a umělé navyšování ohlasu na vlastní odborné </a:t>
            </a:r>
            <a:r>
              <a:rPr lang="cs-CZ" sz="2400" dirty="0" smtClean="0"/>
              <a:t>práce.“</a:t>
            </a:r>
          </a:p>
          <a:p>
            <a:pPr>
              <a:lnSpc>
                <a:spcPct val="100000"/>
              </a:lnSpc>
            </a:pPr>
            <a:r>
              <a:rPr lang="cs-CZ" sz="2400" dirty="0"/>
              <a:t>„Doporučujeme našim autorům pečlivě zvážit, prověřovat, případně revidovat svoji publikační strategii a ukončit spolupráci s potenciálně predátorským vydavatelem nebo </a:t>
            </a:r>
            <a:r>
              <a:rPr lang="cs-CZ" sz="2400" dirty="0" smtClean="0"/>
              <a:t>časopisem.“</a:t>
            </a:r>
          </a:p>
          <a:p>
            <a:pPr>
              <a:lnSpc>
                <a:spcPct val="100000"/>
              </a:lnSpc>
            </a:pPr>
            <a:r>
              <a:rPr lang="cs-CZ" sz="2400" dirty="0" smtClean="0"/>
              <a:t>S tím nám pomáhá naše knihovna – je možné dát si </a:t>
            </a:r>
            <a:r>
              <a:rPr lang="cs-CZ" sz="2400" dirty="0" smtClean="0"/>
              <a:t>proklepnout </a:t>
            </a:r>
            <a:r>
              <a:rPr lang="cs-CZ" sz="2400" dirty="0" smtClean="0"/>
              <a:t>časopis pro publikování.</a:t>
            </a:r>
            <a:endParaRPr lang="cs-CZ" sz="2400" dirty="0"/>
          </a:p>
          <a:p>
            <a:pPr>
              <a:lnSpc>
                <a:spcPct val="100000"/>
              </a:lnSpc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470936253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SCI-CZ-4×3.potx" id="{591EDAE2-7AFE-474A-A112-6F6DA8027603}" vid="{D522876D-50EF-4037-A91C-1A408660D4DA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prezentace-sci-cz-4-3</Template>
  <TotalTime>91</TotalTime>
  <Words>242</Words>
  <Application>Microsoft Office PowerPoint</Application>
  <PresentationFormat>Vlastní</PresentationFormat>
  <Paragraphs>31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9" baseType="lpstr">
      <vt:lpstr>Arial</vt:lpstr>
      <vt:lpstr>Tahoma</vt:lpstr>
      <vt:lpstr>Wingdings</vt:lpstr>
      <vt:lpstr>Prezentace_MU_CZ</vt:lpstr>
      <vt:lpstr>Predátorské časopisy</vt:lpstr>
      <vt:lpstr>Predátorské časopisy</vt:lpstr>
      <vt:lpstr>Predátorské časopisy</vt:lpstr>
      <vt:lpstr>Beallův seznam – scholarlyoa.com</vt:lpstr>
      <vt:lpstr>Postoj MU k predátorství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Uživatel systému Windows</dc:creator>
  <cp:lastModifiedBy>Uživatel systému Windows</cp:lastModifiedBy>
  <cp:revision>12</cp:revision>
  <cp:lastPrinted>1601-01-01T00:00:00Z</cp:lastPrinted>
  <dcterms:created xsi:type="dcterms:W3CDTF">2019-09-23T19:54:11Z</dcterms:created>
  <dcterms:modified xsi:type="dcterms:W3CDTF">2020-10-12T20:29:44Z</dcterms:modified>
</cp:coreProperties>
</file>