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7"/>
  </p:notesMasterIdLst>
  <p:handoutMasterIdLst>
    <p:handoutMasterId r:id="rId28"/>
  </p:handoutMasterIdLst>
  <p:sldIdLst>
    <p:sldId id="256" r:id="rId2"/>
    <p:sldId id="261" r:id="rId3"/>
    <p:sldId id="257" r:id="rId4"/>
    <p:sldId id="296" r:id="rId5"/>
    <p:sldId id="298" r:id="rId6"/>
    <p:sldId id="299" r:id="rId7"/>
    <p:sldId id="302" r:id="rId8"/>
    <p:sldId id="322" r:id="rId9"/>
    <p:sldId id="323" r:id="rId10"/>
    <p:sldId id="301" r:id="rId11"/>
    <p:sldId id="300" r:id="rId12"/>
    <p:sldId id="307" r:id="rId13"/>
    <p:sldId id="308" r:id="rId14"/>
    <p:sldId id="311" r:id="rId15"/>
    <p:sldId id="312" r:id="rId16"/>
    <p:sldId id="313" r:id="rId17"/>
    <p:sldId id="316" r:id="rId18"/>
    <p:sldId id="315" r:id="rId19"/>
    <p:sldId id="317" r:id="rId20"/>
    <p:sldId id="314" r:id="rId21"/>
    <p:sldId id="319" r:id="rId22"/>
    <p:sldId id="309" r:id="rId23"/>
    <p:sldId id="320" r:id="rId24"/>
    <p:sldId id="321" r:id="rId25"/>
    <p:sldId id="305" r:id="rId26"/>
  </p:sldIdLst>
  <p:sldSz cx="9145588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pos="321">
          <p15:clr>
            <a:srgbClr val="A4A3A4"/>
          </p15:clr>
        </p15:guide>
        <p15:guide id="12" pos="5419">
          <p15:clr>
            <a:srgbClr val="A4A3A4"/>
          </p15:clr>
        </p15:guide>
        <p15:guide id="13" pos="682">
          <p15:clr>
            <a:srgbClr val="A4A3A4"/>
          </p15:clr>
        </p15:guide>
        <p15:guide id="14" pos="2766">
          <p15:clr>
            <a:srgbClr val="A4A3A4"/>
          </p15:clr>
        </p15:guide>
        <p15:guide id="15" pos="297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F3F"/>
    <a:srgbClr val="008C78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6754" autoAdjust="0"/>
  </p:normalViewPr>
  <p:slideViewPr>
    <p:cSldViewPr snapToGrid="0">
      <p:cViewPr varScale="1">
        <p:scale>
          <a:sx n="63" d="100"/>
          <a:sy n="63" d="100"/>
        </p:scale>
        <p:origin x="1332" y="6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3" d="100"/>
          <a:sy n="123" d="100"/>
        </p:scale>
        <p:origin x="4904" y="8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554" y="414000"/>
            <a:ext cx="1546942" cy="1067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92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9273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4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4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5588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8880" y="6048047"/>
            <a:ext cx="86608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CSI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AF3F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AF3F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3523" y="2019300"/>
            <a:ext cx="4087670" cy="2820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79F468F-CBBF-4FBC-9D13-2F9F8C72B9F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86C4ECC2-52CE-44A7-BFFB-E1B0BA66ECA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4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427" y="414000"/>
            <a:ext cx="1535991" cy="1059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4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4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1695075"/>
            <a:ext cx="3914489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4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579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93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579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1963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8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935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2140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93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1064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4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692151"/>
            <a:ext cx="3914489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4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94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4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4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3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Seminář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psát závěrečnou práci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Danka </a:t>
            </a:r>
            <a:r>
              <a:rPr lang="cs-CZ" dirty="0" err="1"/>
              <a:t>Haruštiaková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14970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Seminář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a obsah DP, BP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10000"/>
              </a:lnSpc>
              <a:buClrTx/>
              <a:buSzTx/>
              <a:buNone/>
              <a:defRPr/>
            </a:pPr>
            <a:r>
              <a:rPr lang="cs-CZ" altLang="cs-CZ" sz="2400" b="1" dirty="0"/>
              <a:t>Abstrakt</a:t>
            </a:r>
            <a:r>
              <a:rPr lang="cs-CZ" altLang="cs-CZ" sz="2400" dirty="0"/>
              <a:t>:</a:t>
            </a:r>
          </a:p>
          <a:p>
            <a:pPr>
              <a:lnSpc>
                <a:spcPct val="110000"/>
              </a:lnSpc>
              <a:buSzTx/>
              <a:defRPr/>
            </a:pPr>
            <a:r>
              <a:rPr lang="cs-CZ" altLang="cs-CZ" sz="2400" dirty="0"/>
              <a:t>Buďte struční – co lze napsat stručně, nerozvádějte.</a:t>
            </a:r>
          </a:p>
          <a:p>
            <a:pPr>
              <a:lnSpc>
                <a:spcPct val="110000"/>
              </a:lnSpc>
              <a:buSzTx/>
              <a:defRPr/>
            </a:pPr>
            <a:r>
              <a:rPr lang="cs-CZ" altLang="cs-CZ" sz="2400" dirty="0"/>
              <a:t>Buďte konkrétní – používejte jasná a srozumitelná slova, jejichž smyslu čitatel porozumí.</a:t>
            </a:r>
          </a:p>
          <a:p>
            <a:pPr>
              <a:lnSpc>
                <a:spcPct val="110000"/>
              </a:lnSpc>
              <a:buSzTx/>
              <a:defRPr/>
            </a:pPr>
            <a:r>
              <a:rPr lang="cs-CZ" altLang="cs-CZ" sz="2400" dirty="0"/>
              <a:t>Strukturujte věty v logické posloupnosti.</a:t>
            </a:r>
          </a:p>
          <a:p>
            <a:pPr>
              <a:lnSpc>
                <a:spcPct val="110000"/>
              </a:lnSpc>
              <a:buSzTx/>
              <a:defRPr/>
            </a:pPr>
            <a:r>
              <a:rPr lang="cs-CZ" altLang="cs-CZ" sz="2400" dirty="0"/>
              <a:t>Pokud to není nutné, necitujte v abstraktu jiné zdroje.</a:t>
            </a:r>
          </a:p>
          <a:p>
            <a:pPr>
              <a:lnSpc>
                <a:spcPct val="110000"/>
              </a:lnSpc>
              <a:buSzTx/>
              <a:defRPr/>
            </a:pPr>
            <a:r>
              <a:rPr lang="cs-CZ" altLang="cs-CZ" sz="2400" dirty="0"/>
              <a:t>Vyvarujte se užívání neznámých pojmů, akronym, zkratek nebo symbolů.</a:t>
            </a:r>
          </a:p>
          <a:p>
            <a:pPr>
              <a:lnSpc>
                <a:spcPct val="110000"/>
              </a:lnSpc>
              <a:buSzTx/>
              <a:defRPr/>
            </a:pPr>
            <a:r>
              <a:rPr lang="cs-CZ" altLang="cs-CZ" sz="2400" dirty="0"/>
              <a:t>Neuvádějte v abstraktu žádnou informaci, která není obsažena ve vlastní práci.</a:t>
            </a:r>
          </a:p>
        </p:txBody>
      </p:sp>
    </p:spTree>
    <p:extLst>
      <p:ext uri="{BB962C8B-B14F-4D97-AF65-F5344CB8AC3E}">
        <p14:creationId xmlns:p14="http://schemas.microsoft.com/office/powerpoint/2010/main" val="22306797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Seminář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a obsah DP, BP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  <a:buSzTx/>
            </a:pPr>
            <a:r>
              <a:rPr lang="cs-CZ" altLang="cs-CZ" sz="2400" b="1" dirty="0"/>
              <a:t>Úvod</a:t>
            </a:r>
            <a:r>
              <a:rPr lang="cs-CZ" altLang="cs-CZ" sz="2400" dirty="0"/>
              <a:t>: stručný vstup do problematiky, její zařazení z vědeckého a celospolečenského hlediska, významu. Nezapomenout na citace! Na závěr úvodu se uvádí hypotézy i předpokládaný přínos práce.</a:t>
            </a:r>
          </a:p>
          <a:p>
            <a:pPr>
              <a:lnSpc>
                <a:spcPct val="110000"/>
              </a:lnSpc>
              <a:buSzTx/>
            </a:pPr>
            <a:r>
              <a:rPr lang="cs-CZ" altLang="cs-CZ" sz="2400" b="1" dirty="0"/>
              <a:t>Materiál a metody</a:t>
            </a:r>
            <a:r>
              <a:rPr lang="cs-CZ" altLang="cs-CZ" sz="2400" dirty="0"/>
              <a:t>: uvést přesně, konkrétně.</a:t>
            </a:r>
          </a:p>
          <a:p>
            <a:pPr>
              <a:lnSpc>
                <a:spcPct val="110000"/>
              </a:lnSpc>
              <a:buSzTx/>
            </a:pPr>
            <a:r>
              <a:rPr lang="cs-CZ" altLang="cs-CZ" sz="2400" dirty="0"/>
              <a:t>Dále následují kapitoly obsahově členěné podle charakteru tématu, těžištěm práce by měly být vlastní </a:t>
            </a:r>
            <a:r>
              <a:rPr lang="cs-CZ" altLang="cs-CZ" sz="2400" b="1" dirty="0"/>
              <a:t>výsledky</a:t>
            </a:r>
            <a:r>
              <a:rPr lang="cs-CZ" altLang="cs-CZ" sz="2400" dirty="0"/>
              <a:t> a </a:t>
            </a:r>
            <a:r>
              <a:rPr lang="cs-CZ" altLang="cs-CZ" sz="2400" b="1" dirty="0"/>
              <a:t>diskuse</a:t>
            </a:r>
            <a:r>
              <a:rPr lang="cs-CZ" altLang="cs-CZ" sz="2400" dirty="0"/>
              <a:t>, v které se vlastní výsledky staví do kontextu publikovaných poznatků.</a:t>
            </a:r>
          </a:p>
        </p:txBody>
      </p:sp>
    </p:spTree>
    <p:extLst>
      <p:ext uri="{BB962C8B-B14F-4D97-AF65-F5344CB8AC3E}">
        <p14:creationId xmlns:p14="http://schemas.microsoft.com/office/powerpoint/2010/main" val="15877747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Seminář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Výsledky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  <a:buSzTx/>
            </a:pPr>
            <a:r>
              <a:rPr lang="cs-CZ" altLang="cs-CZ" sz="2400" dirty="0"/>
              <a:t>Dílčí výsledky obsahující menší počet číselných dat uvádějte jako součást textu.</a:t>
            </a:r>
          </a:p>
          <a:p>
            <a:pPr>
              <a:lnSpc>
                <a:spcPct val="110000"/>
              </a:lnSpc>
              <a:buSzTx/>
            </a:pPr>
            <a:r>
              <a:rPr lang="cs-CZ" altLang="cs-CZ" sz="2400" dirty="0"/>
              <a:t>Je-li součástí výsledků větší počet dat, uveďte jej formou tabulky nebo grafu. Při odkazování na tabulku/graf nepoužívejte fráze typu „Jak je zřejmé z grafu …“, „Jak lze zjistit v tabulce …“, ale konkrétně sdělte, že příslušné údaje jsou v tabulce/grafu.</a:t>
            </a:r>
          </a:p>
          <a:p>
            <a:pPr>
              <a:lnSpc>
                <a:spcPct val="110000"/>
              </a:lnSpc>
              <a:buSzTx/>
            </a:pPr>
            <a:r>
              <a:rPr lang="cs-CZ" altLang="cs-CZ" sz="2400" dirty="0"/>
              <a:t>Dbejte na jasnost a srozumitelnost výsledků.</a:t>
            </a:r>
          </a:p>
        </p:txBody>
      </p:sp>
    </p:spTree>
    <p:extLst>
      <p:ext uri="{BB962C8B-B14F-4D97-AF65-F5344CB8AC3E}">
        <p14:creationId xmlns:p14="http://schemas.microsoft.com/office/powerpoint/2010/main" val="1988814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Seminář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Výsledky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  <a:buSzTx/>
            </a:pPr>
            <a:r>
              <a:rPr lang="cs-CZ" altLang="cs-CZ" sz="2400" dirty="0"/>
              <a:t>Jako příklad nejasné práce s daty se traduje historka editora Erwina </a:t>
            </a:r>
            <a:r>
              <a:rPr lang="cs-CZ" altLang="cs-CZ" sz="2400" dirty="0" err="1"/>
              <a:t>Netera</a:t>
            </a:r>
            <a:r>
              <a:rPr lang="cs-CZ" altLang="cs-CZ" sz="2400" dirty="0"/>
              <a:t>, který se v jednom článku setkal s větou: </a:t>
            </a:r>
          </a:p>
        </p:txBody>
      </p:sp>
      <p:sp>
        <p:nvSpPr>
          <p:cNvPr id="6" name="TextovéPole 2"/>
          <p:cNvSpPr txBox="1">
            <a:spLocks noChangeArrowheads="1"/>
          </p:cNvSpPr>
          <p:nvPr/>
        </p:nvSpPr>
        <p:spPr bwMode="auto">
          <a:xfrm>
            <a:off x="1038301" y="3160295"/>
            <a:ext cx="7343775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cs-CZ" altLang="cs-CZ" sz="2000" dirty="0">
                <a:ea typeface="Verdana" panose="020B0604030504040204" pitchFamily="34" charset="0"/>
                <a:cs typeface="Courier New" panose="02070309020205020404" pitchFamily="49" charset="0"/>
              </a:rPr>
              <a:t>„</a:t>
            </a:r>
            <a:r>
              <a:rPr lang="en-US" altLang="cs-CZ" sz="2000" dirty="0">
                <a:ea typeface="Verdana" panose="020B0604030504040204" pitchFamily="34" charset="0"/>
                <a:cs typeface="Courier New" panose="02070309020205020404" pitchFamily="49" charset="0"/>
              </a:rPr>
              <a:t>33 1/3% of the mice used in this </a:t>
            </a:r>
            <a:r>
              <a:rPr lang="en-US" altLang="cs-CZ" sz="2000" dirty="0" err="1">
                <a:ea typeface="Verdana" panose="020B0604030504040204" pitchFamily="34" charset="0"/>
                <a:cs typeface="Courier New" panose="02070309020205020404" pitchFamily="49" charset="0"/>
              </a:rPr>
              <a:t>experim</a:t>
            </a:r>
            <a:r>
              <a:rPr lang="cs-CZ" altLang="cs-CZ" sz="2000" dirty="0">
                <a:ea typeface="Verdana" panose="020B0604030504040204" pitchFamily="34" charset="0"/>
                <a:cs typeface="Courier New" panose="02070309020205020404" pitchFamily="49" charset="0"/>
              </a:rPr>
              <a:t>e</a:t>
            </a:r>
            <a:r>
              <a:rPr lang="en-US" altLang="cs-CZ" sz="2000" dirty="0" err="1">
                <a:ea typeface="Verdana" panose="020B0604030504040204" pitchFamily="34" charset="0"/>
                <a:cs typeface="Courier New" panose="02070309020205020404" pitchFamily="49" charset="0"/>
              </a:rPr>
              <a:t>nt</a:t>
            </a:r>
            <a:r>
              <a:rPr lang="en-US" altLang="cs-CZ" sz="2000" dirty="0">
                <a:ea typeface="Verdana" panose="020B0604030504040204" pitchFamily="34" charset="0"/>
                <a:cs typeface="Courier New" panose="02070309020205020404" pitchFamily="49" charset="0"/>
              </a:rPr>
              <a:t> were cured by the test drug; 33 1/3% of the test population were unaffected by the drug and remained in a moribund </a:t>
            </a:r>
            <a:r>
              <a:rPr lang="en-US" altLang="cs-CZ" sz="2000" dirty="0" err="1">
                <a:ea typeface="Verdana" panose="020B0604030504040204" pitchFamily="34" charset="0"/>
                <a:cs typeface="Courier New" panose="02070309020205020404" pitchFamily="49" charset="0"/>
              </a:rPr>
              <a:t>condi</a:t>
            </a:r>
            <a:r>
              <a:rPr lang="cs-CZ" altLang="cs-CZ" sz="2000" dirty="0">
                <a:ea typeface="Verdana" panose="020B0604030504040204" pitchFamily="34" charset="0"/>
                <a:cs typeface="Courier New" panose="02070309020205020404" pitchFamily="49" charset="0"/>
              </a:rPr>
              <a:t>t</a:t>
            </a:r>
            <a:r>
              <a:rPr lang="en-US" altLang="cs-CZ" sz="2000" dirty="0">
                <a:ea typeface="Verdana" panose="020B0604030504040204" pitchFamily="34" charset="0"/>
                <a:cs typeface="Courier New" panose="02070309020205020404" pitchFamily="49" charset="0"/>
              </a:rPr>
              <a:t>ion; the </a:t>
            </a:r>
            <a:r>
              <a:rPr lang="cs-CZ" altLang="cs-CZ" sz="2000" dirty="0">
                <a:ea typeface="Verdana" panose="020B0604030504040204" pitchFamily="34" charset="0"/>
                <a:cs typeface="Courier New" panose="02070309020205020404" pitchFamily="49" charset="0"/>
              </a:rPr>
              <a:t>t</a:t>
            </a:r>
            <a:r>
              <a:rPr lang="en-US" altLang="cs-CZ" sz="2000" dirty="0" err="1">
                <a:ea typeface="Verdana" panose="020B0604030504040204" pitchFamily="34" charset="0"/>
                <a:cs typeface="Courier New" panose="02070309020205020404" pitchFamily="49" charset="0"/>
              </a:rPr>
              <a:t>hird</a:t>
            </a:r>
            <a:r>
              <a:rPr lang="en-US" altLang="cs-CZ" sz="2000" dirty="0">
                <a:ea typeface="Verdana" panose="020B0604030504040204" pitchFamily="34" charset="0"/>
                <a:cs typeface="Courier New" panose="02070309020205020404" pitchFamily="49" charset="0"/>
              </a:rPr>
              <a:t> mouse got away."</a:t>
            </a:r>
            <a:endParaRPr lang="cs-CZ" altLang="cs-CZ" sz="2000" dirty="0">
              <a:ea typeface="Verdana" panose="020B0604030504040204" pitchFamily="34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31312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Seminář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Tabulky, obrázky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  <a:buSzTx/>
            </a:pPr>
            <a:r>
              <a:rPr lang="cs-CZ" altLang="cs-CZ" sz="2400" dirty="0"/>
              <a:t>Všechny tabulky a obrázky bývají uváděny v textu, musí být číslovány a opatřeny výstižnou legendou, která začíná číslovanou zkratkou (např. Tab. 1, Obr. 1).</a:t>
            </a:r>
          </a:p>
          <a:p>
            <a:pPr>
              <a:lnSpc>
                <a:spcPct val="110000"/>
              </a:lnSpc>
              <a:buSzTx/>
            </a:pPr>
            <a:r>
              <a:rPr lang="cs-CZ" altLang="cs-CZ" sz="2400" dirty="0"/>
              <a:t>Číslujeme samostatně tabulky (Tab. 1) a samostatně ostatní obrázky, schémata, mapy, grafy (Obr. 1).</a:t>
            </a:r>
          </a:p>
          <a:p>
            <a:pPr>
              <a:lnSpc>
                <a:spcPct val="110000"/>
              </a:lnSpc>
              <a:buSzTx/>
            </a:pPr>
            <a:r>
              <a:rPr lang="cs-CZ" altLang="cs-CZ" sz="2400" dirty="0"/>
              <a:t>Pokud jsou obrázky převzaty, musí u nich být uveden zdroj (citace).</a:t>
            </a:r>
          </a:p>
          <a:p>
            <a:pPr>
              <a:lnSpc>
                <a:spcPct val="110000"/>
              </a:lnSpc>
              <a:buSzTx/>
            </a:pPr>
            <a:r>
              <a:rPr lang="cs-CZ" altLang="cs-CZ" sz="2400" dirty="0"/>
              <a:t>V textu musí být odkaz na všechny tabulky a obrázky.</a:t>
            </a:r>
          </a:p>
          <a:p>
            <a:pPr>
              <a:lnSpc>
                <a:spcPct val="110000"/>
              </a:lnSpc>
              <a:buSzTx/>
            </a:pPr>
            <a:r>
              <a:rPr lang="cs-CZ" altLang="cs-CZ" sz="2400" dirty="0"/>
              <a:t>Rozsáhlejší grafickou dokumentaci je možné uvést na konci vlastního textu jako přílohu (číslovat samostatně).</a:t>
            </a:r>
          </a:p>
        </p:txBody>
      </p:sp>
    </p:spTree>
    <p:extLst>
      <p:ext uri="{BB962C8B-B14F-4D97-AF65-F5344CB8AC3E}">
        <p14:creationId xmlns:p14="http://schemas.microsoft.com/office/powerpoint/2010/main" val="5070119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Seminář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Tabulky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  <a:buSzTx/>
            </a:pPr>
            <a:r>
              <a:rPr lang="cs-CZ" altLang="cs-CZ" sz="2400" dirty="0"/>
              <a:t>Nadpis tabulky je výstižný, jednoznačný a je umístěn nad tabulkou.</a:t>
            </a:r>
          </a:p>
          <a:p>
            <a:pPr>
              <a:lnSpc>
                <a:spcPct val="110000"/>
              </a:lnSpc>
              <a:buSzTx/>
            </a:pPr>
            <a:r>
              <a:rPr lang="cs-CZ" altLang="cs-CZ" sz="2400" dirty="0"/>
              <a:t>Umístění tabulky – na začátku nebo na konci strany (listu).</a:t>
            </a: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5741497"/>
              </p:ext>
            </p:extLst>
          </p:nvPr>
        </p:nvGraphicFramePr>
        <p:xfrm>
          <a:off x="2988470" y="4302125"/>
          <a:ext cx="2881314" cy="782639"/>
        </p:xfrm>
        <a:graphic>
          <a:graphicData uri="http://schemas.openxmlformats.org/drawingml/2006/table">
            <a:tbl>
              <a:tblPr/>
              <a:tblGrid>
                <a:gridCol w="9604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04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04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64640"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8" marR="9528" marT="951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počet</a:t>
                      </a:r>
                    </a:p>
                  </a:txBody>
                  <a:tcPr marL="9528" marR="9528" marT="951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%</a:t>
                      </a:r>
                    </a:p>
                  </a:txBody>
                  <a:tcPr marL="9528" marR="9528" marT="951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64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ženy</a:t>
                      </a:r>
                    </a:p>
                  </a:txBody>
                  <a:tcPr marL="9528" marR="9528" marT="951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15</a:t>
                      </a:r>
                    </a:p>
                  </a:txBody>
                  <a:tcPr marL="9528" marR="9528" marT="951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42 %</a:t>
                      </a:r>
                    </a:p>
                  </a:txBody>
                  <a:tcPr marL="9528" marR="9528" marT="951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3358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muži</a:t>
                      </a:r>
                    </a:p>
                  </a:txBody>
                  <a:tcPr marL="9528" marR="9528" marT="95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21</a:t>
                      </a:r>
                    </a:p>
                  </a:txBody>
                  <a:tcPr marL="9528" marR="9528" marT="95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58 %</a:t>
                      </a:r>
                    </a:p>
                  </a:txBody>
                  <a:tcPr marL="9528" marR="9528" marT="95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TextovéPole 2"/>
          <p:cNvSpPr txBox="1">
            <a:spLocks noChangeArrowheads="1"/>
          </p:cNvSpPr>
          <p:nvPr/>
        </p:nvSpPr>
        <p:spPr bwMode="auto">
          <a:xfrm>
            <a:off x="856647" y="3746501"/>
            <a:ext cx="774681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0" dirty="0"/>
              <a:t>Tab. 1. Zastoupení žen a mužů s CHOPN v okresu Praha</a:t>
            </a:r>
          </a:p>
        </p:txBody>
      </p:sp>
    </p:spTree>
    <p:extLst>
      <p:ext uri="{BB962C8B-B14F-4D97-AF65-F5344CB8AC3E}">
        <p14:creationId xmlns:p14="http://schemas.microsoft.com/office/powerpoint/2010/main" val="18721287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Seminář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Obrázky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  <a:buSzTx/>
            </a:pPr>
            <a:r>
              <a:rPr lang="cs-CZ" altLang="cs-CZ" sz="2400" dirty="0"/>
              <a:t>Obrázky (všechny grafy, obrázky, mapy, schémata). Nadpis obrázku je výstižný a je pod obrázkem. </a:t>
            </a:r>
          </a:p>
          <a:p>
            <a:pPr>
              <a:lnSpc>
                <a:spcPct val="110000"/>
              </a:lnSpc>
              <a:buSzTx/>
            </a:pPr>
            <a:r>
              <a:rPr lang="cs-CZ" altLang="cs-CZ" sz="2400" dirty="0"/>
              <a:t>Umístění obrázku – na začátku nebo na konci strany.</a:t>
            </a:r>
          </a:p>
        </p:txBody>
      </p:sp>
      <p:sp>
        <p:nvSpPr>
          <p:cNvPr id="6" name="TextovéPole 2"/>
          <p:cNvSpPr txBox="1">
            <a:spLocks noChangeArrowheads="1"/>
          </p:cNvSpPr>
          <p:nvPr/>
        </p:nvSpPr>
        <p:spPr bwMode="auto">
          <a:xfrm>
            <a:off x="672541" y="4844114"/>
            <a:ext cx="765331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0" dirty="0"/>
              <a:t>Obr. 1. Zastoupení žen a mužů s CHOPN v okresu Praha.</a:t>
            </a: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0041467"/>
              </p:ext>
            </p:extLst>
          </p:nvPr>
        </p:nvGraphicFramePr>
        <p:xfrm>
          <a:off x="2664536" y="2944093"/>
          <a:ext cx="3076575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Graf" r:id="rId2" imgW="4614751" imgH="3414927" progId="MSGraph.Chart.8">
                  <p:embed followColorScheme="full"/>
                </p:oleObj>
              </mc:Choice>
              <mc:Fallback>
                <p:oleObj name="Graf" r:id="rId2" imgW="4614751" imgH="3414927" progId="MSGraph.Chart.8">
                  <p:embed followColorScheme="full"/>
                  <p:pic>
                    <p:nvPicPr>
                      <p:cNvPr id="19461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4536" y="2944093"/>
                        <a:ext cx="3076575" cy="2286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" name="Group 4"/>
          <p:cNvGrpSpPr>
            <a:grpSpLocks/>
          </p:cNvGrpSpPr>
          <p:nvPr/>
        </p:nvGrpSpPr>
        <p:grpSpPr bwMode="auto">
          <a:xfrm>
            <a:off x="4798437" y="3984343"/>
            <a:ext cx="1625600" cy="565150"/>
            <a:chOff x="3606" y="3612"/>
            <a:chExt cx="1024" cy="356"/>
          </a:xfrm>
        </p:grpSpPr>
        <p:sp>
          <p:nvSpPr>
            <p:cNvPr id="9" name="Rectangle 5"/>
            <p:cNvSpPr>
              <a:spLocks noChangeArrowheads="1"/>
            </p:cNvSpPr>
            <p:nvPr/>
          </p:nvSpPr>
          <p:spPr bwMode="auto">
            <a:xfrm>
              <a:off x="3607" y="3644"/>
              <a:ext cx="227" cy="13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30000"/>
                </a:spcBef>
                <a:buClr>
                  <a:schemeClr val="accent1"/>
                </a:buClr>
                <a:buSzPct val="80000"/>
                <a:buFont typeface="Wingdings" panose="05000000000000000000" pitchFamily="2" charset="2"/>
                <a:buChar char="þ"/>
                <a:defRPr sz="2800" b="1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30000"/>
                </a:spcBef>
                <a:buClr>
                  <a:srgbClr val="EEA320"/>
                </a:buClr>
                <a:buSzPct val="80000"/>
                <a:buFont typeface="Wingdings" panose="05000000000000000000" pitchFamily="2" charset="2"/>
                <a:buChar char="è"/>
                <a:defRPr sz="2400" b="1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30000"/>
                </a:spcBef>
                <a:buClr>
                  <a:schemeClr val="accent1"/>
                </a:buClr>
                <a:buSzPct val="80000"/>
                <a:buFont typeface="Wingdings" panose="05000000000000000000" pitchFamily="2" charset="2"/>
                <a:buChar char="q"/>
                <a:defRPr sz="2000" b="1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30000"/>
                </a:spcBef>
                <a:buClr>
                  <a:srgbClr val="EEA320"/>
                </a:buClr>
                <a:buSzPct val="50000"/>
                <a:buFont typeface="Wingdings" panose="05000000000000000000" pitchFamily="2" charset="2"/>
                <a:buChar char="l"/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30000"/>
                </a:spcBef>
                <a:buClr>
                  <a:srgbClr val="DDD4C6"/>
                </a:buClr>
                <a:buChar char="•"/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30000"/>
                </a:spcBef>
                <a:spcAft>
                  <a:spcPct val="0"/>
                </a:spcAft>
                <a:buClr>
                  <a:srgbClr val="DDD4C6"/>
                </a:buClr>
                <a:buChar char="•"/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30000"/>
                </a:spcBef>
                <a:spcAft>
                  <a:spcPct val="0"/>
                </a:spcAft>
                <a:buClr>
                  <a:srgbClr val="DDD4C6"/>
                </a:buClr>
                <a:buChar char="•"/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30000"/>
                </a:spcBef>
                <a:spcAft>
                  <a:spcPct val="0"/>
                </a:spcAft>
                <a:buClr>
                  <a:srgbClr val="DDD4C6"/>
                </a:buClr>
                <a:buChar char="•"/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30000"/>
                </a:spcBef>
                <a:spcAft>
                  <a:spcPct val="0"/>
                </a:spcAft>
                <a:buClr>
                  <a:srgbClr val="DDD4C6"/>
                </a:buClr>
                <a:buChar char="•"/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1800" b="0">
                <a:latin typeface="Arial" panose="020B0604020202020204" pitchFamily="34" charset="0"/>
              </a:endParaRPr>
            </a:p>
          </p:txBody>
        </p:sp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4287" y="3644"/>
              <a:ext cx="227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30000"/>
                </a:spcBef>
                <a:buClr>
                  <a:schemeClr val="accent1"/>
                </a:buClr>
                <a:buSzPct val="80000"/>
                <a:buFont typeface="Wingdings" panose="05000000000000000000" pitchFamily="2" charset="2"/>
                <a:buChar char="þ"/>
                <a:defRPr sz="2800" b="1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30000"/>
                </a:spcBef>
                <a:buClr>
                  <a:srgbClr val="EEA320"/>
                </a:buClr>
                <a:buSzPct val="80000"/>
                <a:buFont typeface="Wingdings" panose="05000000000000000000" pitchFamily="2" charset="2"/>
                <a:buChar char="è"/>
                <a:defRPr sz="2400" b="1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30000"/>
                </a:spcBef>
                <a:buClr>
                  <a:schemeClr val="accent1"/>
                </a:buClr>
                <a:buSzPct val="80000"/>
                <a:buFont typeface="Wingdings" panose="05000000000000000000" pitchFamily="2" charset="2"/>
                <a:buChar char="q"/>
                <a:defRPr sz="2000" b="1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30000"/>
                </a:spcBef>
                <a:buClr>
                  <a:srgbClr val="EEA320"/>
                </a:buClr>
                <a:buSzPct val="50000"/>
                <a:buFont typeface="Wingdings" panose="05000000000000000000" pitchFamily="2" charset="2"/>
                <a:buChar char="l"/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30000"/>
                </a:spcBef>
                <a:buClr>
                  <a:srgbClr val="DDD4C6"/>
                </a:buClr>
                <a:buChar char="•"/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30000"/>
                </a:spcBef>
                <a:spcAft>
                  <a:spcPct val="0"/>
                </a:spcAft>
                <a:buClr>
                  <a:srgbClr val="DDD4C6"/>
                </a:buClr>
                <a:buChar char="•"/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30000"/>
                </a:spcBef>
                <a:spcAft>
                  <a:spcPct val="0"/>
                </a:spcAft>
                <a:buClr>
                  <a:srgbClr val="DDD4C6"/>
                </a:buClr>
                <a:buChar char="•"/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30000"/>
                </a:spcBef>
                <a:spcAft>
                  <a:spcPct val="0"/>
                </a:spcAft>
                <a:buClr>
                  <a:srgbClr val="DDD4C6"/>
                </a:buClr>
                <a:buChar char="•"/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30000"/>
                </a:spcBef>
                <a:spcAft>
                  <a:spcPct val="0"/>
                </a:spcAft>
                <a:buClr>
                  <a:srgbClr val="DDD4C6"/>
                </a:buClr>
                <a:buChar char="•"/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1800" b="0">
                <a:latin typeface="Arial" panose="020B0604020202020204" pitchFamily="34" charset="0"/>
              </a:endParaRPr>
            </a:p>
          </p:txBody>
        </p:sp>
        <p:sp>
          <p:nvSpPr>
            <p:cNvPr id="11" name="Rectangle 7"/>
            <p:cNvSpPr>
              <a:spLocks noChangeArrowheads="1"/>
            </p:cNvSpPr>
            <p:nvPr/>
          </p:nvSpPr>
          <p:spPr bwMode="auto">
            <a:xfrm>
              <a:off x="3606" y="3825"/>
              <a:ext cx="227" cy="136"/>
            </a:xfrm>
            <a:prstGeom prst="rect">
              <a:avLst/>
            </a:prstGeom>
            <a:solidFill>
              <a:srgbClr val="3333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30000"/>
                </a:spcBef>
                <a:buClr>
                  <a:schemeClr val="accent1"/>
                </a:buClr>
                <a:buSzPct val="80000"/>
                <a:buFont typeface="Wingdings" panose="05000000000000000000" pitchFamily="2" charset="2"/>
                <a:buChar char="þ"/>
                <a:defRPr sz="2800" b="1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30000"/>
                </a:spcBef>
                <a:buClr>
                  <a:srgbClr val="EEA320"/>
                </a:buClr>
                <a:buSzPct val="80000"/>
                <a:buFont typeface="Wingdings" panose="05000000000000000000" pitchFamily="2" charset="2"/>
                <a:buChar char="è"/>
                <a:defRPr sz="2400" b="1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30000"/>
                </a:spcBef>
                <a:buClr>
                  <a:schemeClr val="accent1"/>
                </a:buClr>
                <a:buSzPct val="80000"/>
                <a:buFont typeface="Wingdings" panose="05000000000000000000" pitchFamily="2" charset="2"/>
                <a:buChar char="q"/>
                <a:defRPr sz="2000" b="1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30000"/>
                </a:spcBef>
                <a:buClr>
                  <a:srgbClr val="EEA320"/>
                </a:buClr>
                <a:buSzPct val="50000"/>
                <a:buFont typeface="Wingdings" panose="05000000000000000000" pitchFamily="2" charset="2"/>
                <a:buChar char="l"/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30000"/>
                </a:spcBef>
                <a:buClr>
                  <a:srgbClr val="DDD4C6"/>
                </a:buClr>
                <a:buChar char="•"/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30000"/>
                </a:spcBef>
                <a:spcAft>
                  <a:spcPct val="0"/>
                </a:spcAft>
                <a:buClr>
                  <a:srgbClr val="DDD4C6"/>
                </a:buClr>
                <a:buChar char="•"/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30000"/>
                </a:spcBef>
                <a:spcAft>
                  <a:spcPct val="0"/>
                </a:spcAft>
                <a:buClr>
                  <a:srgbClr val="DDD4C6"/>
                </a:buClr>
                <a:buChar char="•"/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30000"/>
                </a:spcBef>
                <a:spcAft>
                  <a:spcPct val="0"/>
                </a:spcAft>
                <a:buClr>
                  <a:srgbClr val="DDD4C6"/>
                </a:buClr>
                <a:buChar char="•"/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30000"/>
                </a:spcBef>
                <a:spcAft>
                  <a:spcPct val="0"/>
                </a:spcAft>
                <a:buClr>
                  <a:srgbClr val="DDD4C6"/>
                </a:buClr>
                <a:buChar char="•"/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1800" b="0">
                <a:latin typeface="Arial" panose="020B0604020202020204" pitchFamily="34" charset="0"/>
              </a:endParaRPr>
            </a:p>
          </p:txBody>
        </p:sp>
        <p:sp>
          <p:nvSpPr>
            <p:cNvPr id="12" name="Text Box 8"/>
            <p:cNvSpPr txBox="1">
              <a:spLocks noChangeArrowheads="1"/>
            </p:cNvSpPr>
            <p:nvPr/>
          </p:nvSpPr>
          <p:spPr bwMode="auto">
            <a:xfrm>
              <a:off x="3833" y="3626"/>
              <a:ext cx="331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30000"/>
                </a:spcBef>
                <a:buClr>
                  <a:schemeClr val="accent1"/>
                </a:buClr>
                <a:buSzPct val="80000"/>
                <a:buFont typeface="Wingdings" panose="05000000000000000000" pitchFamily="2" charset="2"/>
                <a:buChar char="þ"/>
                <a:defRPr sz="2800" b="1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30000"/>
                </a:spcBef>
                <a:buClr>
                  <a:srgbClr val="EEA320"/>
                </a:buClr>
                <a:buSzPct val="80000"/>
                <a:buFont typeface="Wingdings" panose="05000000000000000000" pitchFamily="2" charset="2"/>
                <a:buChar char="è"/>
                <a:defRPr sz="2400" b="1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30000"/>
                </a:spcBef>
                <a:buClr>
                  <a:schemeClr val="accent1"/>
                </a:buClr>
                <a:buSzPct val="80000"/>
                <a:buFont typeface="Wingdings" panose="05000000000000000000" pitchFamily="2" charset="2"/>
                <a:buChar char="q"/>
                <a:defRPr sz="2000" b="1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30000"/>
                </a:spcBef>
                <a:buClr>
                  <a:srgbClr val="EEA320"/>
                </a:buClr>
                <a:buSzPct val="50000"/>
                <a:buFont typeface="Wingdings" panose="05000000000000000000" pitchFamily="2" charset="2"/>
                <a:buChar char="l"/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30000"/>
                </a:spcBef>
                <a:buClr>
                  <a:srgbClr val="DDD4C6"/>
                </a:buClr>
                <a:buChar char="•"/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30000"/>
                </a:spcBef>
                <a:spcAft>
                  <a:spcPct val="0"/>
                </a:spcAft>
                <a:buClr>
                  <a:srgbClr val="DDD4C6"/>
                </a:buClr>
                <a:buChar char="•"/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30000"/>
                </a:spcBef>
                <a:spcAft>
                  <a:spcPct val="0"/>
                </a:spcAft>
                <a:buClr>
                  <a:srgbClr val="DDD4C6"/>
                </a:buClr>
                <a:buChar char="•"/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30000"/>
                </a:spcBef>
                <a:spcAft>
                  <a:spcPct val="0"/>
                </a:spcAft>
                <a:buClr>
                  <a:srgbClr val="DDD4C6"/>
                </a:buClr>
                <a:buChar char="•"/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30000"/>
                </a:spcBef>
                <a:spcAft>
                  <a:spcPct val="0"/>
                </a:spcAft>
                <a:buClr>
                  <a:srgbClr val="DDD4C6"/>
                </a:buClr>
                <a:buChar char="•"/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1" lang="cs-CZ" altLang="cs-CZ" sz="1200" b="0">
                  <a:latin typeface="Arial" panose="020B0604020202020204" pitchFamily="34" charset="0"/>
                </a:rPr>
                <a:t>ženy</a:t>
              </a:r>
            </a:p>
          </p:txBody>
        </p:sp>
        <p:sp>
          <p:nvSpPr>
            <p:cNvPr id="13" name="Text Box 9"/>
            <p:cNvSpPr txBox="1">
              <a:spLocks noChangeArrowheads="1"/>
            </p:cNvSpPr>
            <p:nvPr/>
          </p:nvSpPr>
          <p:spPr bwMode="auto">
            <a:xfrm>
              <a:off x="4514" y="3612"/>
              <a:ext cx="11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30000"/>
                </a:spcBef>
                <a:buClr>
                  <a:schemeClr val="accent1"/>
                </a:buClr>
                <a:buSzPct val="80000"/>
                <a:buFont typeface="Wingdings" panose="05000000000000000000" pitchFamily="2" charset="2"/>
                <a:buChar char="þ"/>
                <a:defRPr sz="2800" b="1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30000"/>
                </a:spcBef>
                <a:buClr>
                  <a:srgbClr val="EEA320"/>
                </a:buClr>
                <a:buSzPct val="80000"/>
                <a:buFont typeface="Wingdings" panose="05000000000000000000" pitchFamily="2" charset="2"/>
                <a:buChar char="è"/>
                <a:defRPr sz="2400" b="1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30000"/>
                </a:spcBef>
                <a:buClr>
                  <a:schemeClr val="accent1"/>
                </a:buClr>
                <a:buSzPct val="80000"/>
                <a:buFont typeface="Wingdings" panose="05000000000000000000" pitchFamily="2" charset="2"/>
                <a:buChar char="q"/>
                <a:defRPr sz="2000" b="1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30000"/>
                </a:spcBef>
                <a:buClr>
                  <a:srgbClr val="EEA320"/>
                </a:buClr>
                <a:buSzPct val="50000"/>
                <a:buFont typeface="Wingdings" panose="05000000000000000000" pitchFamily="2" charset="2"/>
                <a:buChar char="l"/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30000"/>
                </a:spcBef>
                <a:buClr>
                  <a:srgbClr val="DDD4C6"/>
                </a:buClr>
                <a:buChar char="•"/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30000"/>
                </a:spcBef>
                <a:spcAft>
                  <a:spcPct val="0"/>
                </a:spcAft>
                <a:buClr>
                  <a:srgbClr val="DDD4C6"/>
                </a:buClr>
                <a:buChar char="•"/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30000"/>
                </a:spcBef>
                <a:spcAft>
                  <a:spcPct val="0"/>
                </a:spcAft>
                <a:buClr>
                  <a:srgbClr val="DDD4C6"/>
                </a:buClr>
                <a:buChar char="•"/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30000"/>
                </a:spcBef>
                <a:spcAft>
                  <a:spcPct val="0"/>
                </a:spcAft>
                <a:buClr>
                  <a:srgbClr val="DDD4C6"/>
                </a:buClr>
                <a:buChar char="•"/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30000"/>
                </a:spcBef>
                <a:spcAft>
                  <a:spcPct val="0"/>
                </a:spcAft>
                <a:buClr>
                  <a:srgbClr val="DDD4C6"/>
                </a:buClr>
                <a:buChar char="•"/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kumimoji="1" lang="en-US" altLang="cs-CZ" sz="1400" b="0">
                <a:latin typeface="Arial" panose="020B0604020202020204" pitchFamily="34" charset="0"/>
              </a:endParaRPr>
            </a:p>
          </p:txBody>
        </p:sp>
        <p:sp>
          <p:nvSpPr>
            <p:cNvPr id="14" name="Text Box 10"/>
            <p:cNvSpPr txBox="1">
              <a:spLocks noChangeArrowheads="1"/>
            </p:cNvSpPr>
            <p:nvPr/>
          </p:nvSpPr>
          <p:spPr bwMode="auto">
            <a:xfrm>
              <a:off x="3833" y="3794"/>
              <a:ext cx="32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30000"/>
                </a:spcBef>
                <a:buClr>
                  <a:schemeClr val="accent1"/>
                </a:buClr>
                <a:buSzPct val="80000"/>
                <a:buFont typeface="Wingdings" panose="05000000000000000000" pitchFamily="2" charset="2"/>
                <a:buChar char="þ"/>
                <a:defRPr sz="2800" b="1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30000"/>
                </a:spcBef>
                <a:buClr>
                  <a:srgbClr val="EEA320"/>
                </a:buClr>
                <a:buSzPct val="80000"/>
                <a:buFont typeface="Wingdings" panose="05000000000000000000" pitchFamily="2" charset="2"/>
                <a:buChar char="è"/>
                <a:defRPr sz="2400" b="1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30000"/>
                </a:spcBef>
                <a:buClr>
                  <a:schemeClr val="accent1"/>
                </a:buClr>
                <a:buSzPct val="80000"/>
                <a:buFont typeface="Wingdings" panose="05000000000000000000" pitchFamily="2" charset="2"/>
                <a:buChar char="q"/>
                <a:defRPr sz="2000" b="1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30000"/>
                </a:spcBef>
                <a:buClr>
                  <a:srgbClr val="EEA320"/>
                </a:buClr>
                <a:buSzPct val="50000"/>
                <a:buFont typeface="Wingdings" panose="05000000000000000000" pitchFamily="2" charset="2"/>
                <a:buChar char="l"/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30000"/>
                </a:spcBef>
                <a:buClr>
                  <a:srgbClr val="DDD4C6"/>
                </a:buClr>
                <a:buChar char="•"/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30000"/>
                </a:spcBef>
                <a:spcAft>
                  <a:spcPct val="0"/>
                </a:spcAft>
                <a:buClr>
                  <a:srgbClr val="DDD4C6"/>
                </a:buClr>
                <a:buChar char="•"/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30000"/>
                </a:spcBef>
                <a:spcAft>
                  <a:spcPct val="0"/>
                </a:spcAft>
                <a:buClr>
                  <a:srgbClr val="DDD4C6"/>
                </a:buClr>
                <a:buChar char="•"/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30000"/>
                </a:spcBef>
                <a:spcAft>
                  <a:spcPct val="0"/>
                </a:spcAft>
                <a:buClr>
                  <a:srgbClr val="DDD4C6"/>
                </a:buClr>
                <a:buChar char="•"/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30000"/>
                </a:spcBef>
                <a:spcAft>
                  <a:spcPct val="0"/>
                </a:spcAft>
                <a:buClr>
                  <a:srgbClr val="DDD4C6"/>
                </a:buClr>
                <a:buChar char="•"/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1" lang="sk-SK" altLang="cs-CZ" sz="1200" b="0">
                  <a:latin typeface="Arial" panose="020B0604020202020204" pitchFamily="34" charset="0"/>
                </a:rPr>
                <a:t>muži</a:t>
              </a:r>
              <a:endParaRPr kumimoji="1" lang="cs-CZ" altLang="cs-CZ" sz="1200" b="0">
                <a:latin typeface="Arial" panose="020B0604020202020204" pitchFamily="34" charset="0"/>
              </a:endParaRPr>
            </a:p>
          </p:txBody>
        </p:sp>
      </p:grpSp>
      <p:sp>
        <p:nvSpPr>
          <p:cNvPr id="15" name="Obdélník 14"/>
          <p:cNvSpPr/>
          <p:nvPr/>
        </p:nvSpPr>
        <p:spPr>
          <a:xfrm>
            <a:off x="528311" y="5478232"/>
            <a:ext cx="7632700" cy="556682"/>
          </a:xfrm>
          <a:prstGeom prst="rect">
            <a:avLst/>
          </a:prstGeom>
          <a:ln w="31750"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568000" y="5549669"/>
            <a:ext cx="759301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65125" indent="-365125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800100" indent="-34290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marL="0" indent="0" algn="ctr" eaLnBrk="1" hangingPunct="1">
              <a:buClrTx/>
              <a:buSzTx/>
              <a:buNone/>
            </a:pPr>
            <a:r>
              <a:rPr lang="cs-CZ" altLang="cs-CZ" sz="2400" b="0" dirty="0">
                <a:latin typeface="+mn-lt"/>
              </a:rPr>
              <a:t>Při použití cizího obrázku je jej nutno správně citovat.</a:t>
            </a:r>
          </a:p>
        </p:txBody>
      </p:sp>
    </p:spTree>
    <p:extLst>
      <p:ext uri="{BB962C8B-B14F-4D97-AF65-F5344CB8AC3E}">
        <p14:creationId xmlns:p14="http://schemas.microsoft.com/office/powerpoint/2010/main" val="29352633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Seminář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Systematické kategorie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SzTx/>
            </a:pPr>
            <a:r>
              <a:rPr lang="cs-CZ" altLang="cs-CZ" sz="2400" dirty="0"/>
              <a:t>latinská jména rodová a druhová píšeme kurzívou:</a:t>
            </a:r>
          </a:p>
        </p:txBody>
      </p: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928280" y="2469064"/>
            <a:ext cx="7343775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0" dirty="0"/>
              <a:t>Nejčastějšími druhy (vyskytující se v 100 % lokalit) xerotermních kamenolomů byly </a:t>
            </a:r>
            <a:r>
              <a:rPr lang="cs-CZ" altLang="cs-CZ" sz="2000" b="0" i="1" dirty="0" err="1"/>
              <a:t>Alinda</a:t>
            </a:r>
            <a:r>
              <a:rPr lang="cs-CZ" altLang="cs-CZ" sz="2000" b="0" i="1" dirty="0"/>
              <a:t> </a:t>
            </a:r>
            <a:r>
              <a:rPr lang="cs-CZ" altLang="cs-CZ" sz="2000" b="0" i="1" dirty="0" err="1"/>
              <a:t>biplicata</a:t>
            </a:r>
            <a:r>
              <a:rPr lang="cs-CZ" altLang="cs-CZ" sz="2000" b="0" dirty="0"/>
              <a:t>, </a:t>
            </a:r>
            <a:r>
              <a:rPr lang="cs-CZ" altLang="cs-CZ" sz="2000" b="0" i="1" dirty="0" err="1"/>
              <a:t>Cepaea</a:t>
            </a:r>
            <a:r>
              <a:rPr lang="cs-CZ" altLang="cs-CZ" sz="2000" b="0" i="1" dirty="0"/>
              <a:t> </a:t>
            </a:r>
            <a:r>
              <a:rPr lang="cs-CZ" altLang="cs-CZ" sz="2000" b="0" i="1" dirty="0" err="1"/>
              <a:t>vindobonensis</a:t>
            </a:r>
            <a:r>
              <a:rPr lang="cs-CZ" altLang="cs-CZ" sz="2000" b="0" dirty="0"/>
              <a:t>, </a:t>
            </a:r>
            <a:r>
              <a:rPr lang="cs-CZ" altLang="cs-CZ" sz="2000" b="0" i="1" dirty="0"/>
              <a:t>Helix </a:t>
            </a:r>
            <a:r>
              <a:rPr lang="cs-CZ" altLang="cs-CZ" sz="2000" b="0" i="1" dirty="0" err="1"/>
              <a:t>pomatia</a:t>
            </a:r>
            <a:r>
              <a:rPr lang="cs-CZ" altLang="cs-CZ" sz="2000" b="0" dirty="0"/>
              <a:t>, </a:t>
            </a:r>
            <a:r>
              <a:rPr lang="cs-CZ" altLang="cs-CZ" sz="2000" b="0" i="1" dirty="0" err="1"/>
              <a:t>Oxychilus</a:t>
            </a:r>
            <a:r>
              <a:rPr lang="cs-CZ" altLang="cs-CZ" sz="2000" b="0" i="1" dirty="0"/>
              <a:t> </a:t>
            </a:r>
            <a:r>
              <a:rPr lang="cs-CZ" altLang="cs-CZ" sz="2000" b="0" i="1" dirty="0" err="1"/>
              <a:t>cellarius</a:t>
            </a:r>
            <a:r>
              <a:rPr lang="cs-CZ" altLang="cs-CZ" sz="2000" b="0" dirty="0"/>
              <a:t>, </a:t>
            </a:r>
            <a:r>
              <a:rPr lang="cs-CZ" altLang="cs-CZ" sz="2000" b="0" i="1" dirty="0" err="1"/>
              <a:t>Vallonia</a:t>
            </a:r>
            <a:r>
              <a:rPr lang="cs-CZ" altLang="cs-CZ" sz="2000" b="0" i="1" dirty="0"/>
              <a:t> </a:t>
            </a:r>
            <a:r>
              <a:rPr lang="cs-CZ" altLang="cs-CZ" sz="2000" b="0" i="1" dirty="0" err="1"/>
              <a:t>costata</a:t>
            </a:r>
            <a:r>
              <a:rPr lang="cs-CZ" altLang="cs-CZ" sz="2000" b="0" dirty="0"/>
              <a:t>, </a:t>
            </a:r>
            <a:r>
              <a:rPr lang="cs-CZ" altLang="cs-CZ" sz="2000" b="0" i="1" dirty="0"/>
              <a:t>V. </a:t>
            </a:r>
            <a:r>
              <a:rPr lang="cs-CZ" altLang="cs-CZ" sz="2000" b="0" i="1" dirty="0" err="1"/>
              <a:t>pulchella</a:t>
            </a:r>
            <a:r>
              <a:rPr lang="cs-CZ" altLang="cs-CZ" sz="2000" b="0" i="1" dirty="0"/>
              <a:t> </a:t>
            </a:r>
            <a:r>
              <a:rPr lang="cs-CZ" altLang="cs-CZ" sz="2000" b="0" dirty="0"/>
              <a:t>a </a:t>
            </a:r>
            <a:r>
              <a:rPr lang="cs-CZ" altLang="cs-CZ" sz="2000" b="0" i="1" dirty="0" err="1"/>
              <a:t>Vitrina</a:t>
            </a:r>
            <a:r>
              <a:rPr lang="cs-CZ" altLang="cs-CZ" sz="2000" b="0" i="1" dirty="0"/>
              <a:t> </a:t>
            </a:r>
            <a:r>
              <a:rPr lang="cs-CZ" altLang="cs-CZ" sz="2000" b="0" i="1" dirty="0" err="1"/>
              <a:t>pellucida</a:t>
            </a:r>
            <a:r>
              <a:rPr lang="cs-CZ" altLang="cs-CZ" sz="2000" b="0" dirty="0"/>
              <a:t>. Na xerotermních referenčních lokalitách byly nejběžnější </a:t>
            </a:r>
            <a:r>
              <a:rPr lang="cs-CZ" altLang="cs-CZ" sz="2000" b="0" i="1" dirty="0" err="1"/>
              <a:t>Cepaea</a:t>
            </a:r>
            <a:r>
              <a:rPr lang="cs-CZ" altLang="cs-CZ" sz="2000" b="0" i="1" dirty="0"/>
              <a:t> </a:t>
            </a:r>
            <a:r>
              <a:rPr lang="cs-CZ" altLang="cs-CZ" sz="2000" b="0" i="1" dirty="0" err="1"/>
              <a:t>vindobonensis</a:t>
            </a:r>
            <a:r>
              <a:rPr lang="cs-CZ" altLang="cs-CZ" sz="2000" b="0" dirty="0"/>
              <a:t>, </a:t>
            </a:r>
            <a:r>
              <a:rPr lang="cs-CZ" altLang="cs-CZ" sz="2000" b="0" i="1" dirty="0" err="1"/>
              <a:t>Vallonia</a:t>
            </a:r>
            <a:r>
              <a:rPr lang="cs-CZ" altLang="cs-CZ" sz="2000" b="0" i="1" dirty="0"/>
              <a:t> </a:t>
            </a:r>
            <a:r>
              <a:rPr lang="cs-CZ" altLang="cs-CZ" sz="2000" b="0" i="1" dirty="0" err="1"/>
              <a:t>costata</a:t>
            </a:r>
            <a:r>
              <a:rPr lang="cs-CZ" altLang="cs-CZ" sz="2000" b="0" dirty="0"/>
              <a:t>, </a:t>
            </a:r>
            <a:r>
              <a:rPr lang="cs-CZ" altLang="cs-CZ" sz="2000" b="0" i="1" dirty="0"/>
              <a:t>V. </a:t>
            </a:r>
            <a:r>
              <a:rPr lang="cs-CZ" altLang="cs-CZ" sz="2000" b="0" i="1" dirty="0" err="1"/>
              <a:t>pulchella</a:t>
            </a:r>
            <a:r>
              <a:rPr lang="cs-CZ" altLang="cs-CZ" sz="2000" b="0" i="1" dirty="0"/>
              <a:t> </a:t>
            </a:r>
            <a:r>
              <a:rPr lang="cs-CZ" altLang="cs-CZ" sz="2000" b="0" dirty="0"/>
              <a:t>a </a:t>
            </a:r>
            <a:r>
              <a:rPr lang="cs-CZ" altLang="cs-CZ" sz="2000" b="0" i="1" dirty="0" err="1"/>
              <a:t>Vitrina</a:t>
            </a:r>
            <a:r>
              <a:rPr lang="cs-CZ" altLang="cs-CZ" sz="2000" b="0" i="1" dirty="0"/>
              <a:t> </a:t>
            </a:r>
            <a:r>
              <a:rPr lang="cs-CZ" altLang="cs-CZ" sz="2000" b="0" i="1" dirty="0" err="1"/>
              <a:t>pellucida</a:t>
            </a:r>
            <a:r>
              <a:rPr lang="cs-CZ" altLang="cs-CZ" sz="2000" b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276288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Seminář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Matematický popis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  <a:buSzTx/>
            </a:pPr>
            <a:r>
              <a:rPr lang="cs-CZ" altLang="cs-CZ" sz="2400" dirty="0"/>
              <a:t>Proměnné se v textu i v rovnicích zapisují kurzívou.</a:t>
            </a:r>
          </a:p>
          <a:p>
            <a:pPr>
              <a:lnSpc>
                <a:spcPct val="110000"/>
              </a:lnSpc>
              <a:buSzTx/>
            </a:pPr>
            <a:r>
              <a:rPr lang="cs-CZ" altLang="cs-CZ" sz="2400" dirty="0"/>
              <a:t>Vektorové a maticové veličiny se zapisují kolmým tučným písmem, např. </a:t>
            </a:r>
            <a:br>
              <a:rPr lang="cs-CZ" altLang="cs-CZ" sz="2400" dirty="0"/>
            </a:br>
            <a:r>
              <a:rPr lang="cs-CZ" altLang="cs-CZ" sz="2400" dirty="0"/>
              <a:t>vektor </a:t>
            </a:r>
            <a:r>
              <a:rPr lang="cs-CZ" altLang="cs-CZ" sz="2400" i="1" dirty="0"/>
              <a:t>N</a:t>
            </a:r>
            <a:r>
              <a:rPr lang="cs-CZ" altLang="cs-CZ" sz="2400" dirty="0"/>
              <a:t> koeficientů </a:t>
            </a:r>
            <a:r>
              <a:rPr lang="cs-CZ" altLang="cs-CZ" sz="2400" b="1" dirty="0"/>
              <a:t>a</a:t>
            </a:r>
            <a:r>
              <a:rPr lang="cs-CZ" altLang="cs-CZ" sz="2400" dirty="0"/>
              <a:t> = [</a:t>
            </a:r>
            <a:r>
              <a:rPr lang="cs-CZ" altLang="cs-CZ" sz="2400" i="1" dirty="0"/>
              <a:t>a</a:t>
            </a:r>
            <a:r>
              <a:rPr lang="cs-CZ" altLang="cs-CZ" sz="2400" baseline="-25000" dirty="0"/>
              <a:t>0</a:t>
            </a:r>
            <a:r>
              <a:rPr lang="cs-CZ" altLang="cs-CZ" sz="2400" dirty="0"/>
              <a:t>, </a:t>
            </a:r>
            <a:r>
              <a:rPr lang="cs-CZ" altLang="cs-CZ" sz="2400" i="1" dirty="0"/>
              <a:t>a</a:t>
            </a:r>
            <a:r>
              <a:rPr lang="cs-CZ" altLang="cs-CZ" sz="2400" baseline="-25000" dirty="0"/>
              <a:t>1</a:t>
            </a:r>
            <a:r>
              <a:rPr lang="cs-CZ" altLang="cs-CZ" sz="2400" dirty="0"/>
              <a:t>, … </a:t>
            </a:r>
            <a:r>
              <a:rPr lang="cs-CZ" altLang="cs-CZ" sz="2400" i="1" dirty="0" err="1"/>
              <a:t>a</a:t>
            </a:r>
            <a:r>
              <a:rPr lang="cs-CZ" altLang="cs-CZ" sz="2400" baseline="-25000" dirty="0" err="1"/>
              <a:t>N</a:t>
            </a:r>
            <a:r>
              <a:rPr lang="cs-CZ" altLang="cs-CZ" sz="2400" dirty="0"/>
              <a:t>]</a:t>
            </a:r>
            <a:r>
              <a:rPr lang="cs-CZ" altLang="cs-CZ" sz="2400" baseline="30000" dirty="0"/>
              <a:t>T</a:t>
            </a:r>
            <a:r>
              <a:rPr lang="cs-CZ" altLang="cs-CZ" sz="2400" dirty="0"/>
              <a:t> </a:t>
            </a:r>
          </a:p>
          <a:p>
            <a:pPr>
              <a:lnSpc>
                <a:spcPct val="110000"/>
              </a:lnSpc>
              <a:buSzTx/>
            </a:pPr>
            <a:r>
              <a:rPr lang="cs-CZ" altLang="cs-CZ" sz="2400" dirty="0"/>
              <a:t>Indexy se zapisují normálním kolmým písmem jde-li o číselné hodnoty, např. </a:t>
            </a:r>
            <a:r>
              <a:rPr lang="cs-CZ" altLang="cs-CZ" sz="2400" i="1" dirty="0"/>
              <a:t>a</a:t>
            </a:r>
            <a:r>
              <a:rPr lang="cs-CZ" altLang="cs-CZ" sz="2400" baseline="-25000" dirty="0"/>
              <a:t>11</a:t>
            </a:r>
            <a:r>
              <a:rPr lang="cs-CZ" altLang="cs-CZ" sz="2400" dirty="0"/>
              <a:t>. Pokud jsou indexy odvozeny z jakýchkoli názvů či řetězců, pak se i tyto zapisují kurzivou, např. </a:t>
            </a:r>
            <a:r>
              <a:rPr lang="cs-CZ" altLang="cs-CZ" sz="2400" i="1" dirty="0" err="1"/>
              <a:t>a</a:t>
            </a:r>
            <a:r>
              <a:rPr lang="cs-CZ" altLang="cs-CZ" sz="2400" i="1" baseline="-25000" dirty="0" err="1"/>
              <a:t>N</a:t>
            </a:r>
            <a:r>
              <a:rPr lang="cs-CZ" altLang="cs-CZ" sz="2400" dirty="0"/>
              <a:t>, </a:t>
            </a:r>
            <a:r>
              <a:rPr lang="cs-CZ" altLang="cs-CZ" sz="2400" i="1" dirty="0" err="1"/>
              <a:t>a</a:t>
            </a:r>
            <a:r>
              <a:rPr lang="cs-CZ" altLang="cs-CZ" sz="2400" i="1" baseline="30000" dirty="0" err="1"/>
              <a:t>pred</a:t>
            </a:r>
            <a:r>
              <a:rPr lang="cs-CZ" altLang="cs-CZ" sz="2400" dirty="0"/>
              <a:t>, </a:t>
            </a:r>
            <a:r>
              <a:rPr lang="cs-CZ" altLang="cs-CZ" sz="2400" i="1" dirty="0" err="1"/>
              <a:t>a</a:t>
            </a:r>
            <a:r>
              <a:rPr lang="cs-CZ" altLang="cs-CZ" sz="2400" i="1" baseline="30000" dirty="0" err="1"/>
              <a:t>succ</a:t>
            </a:r>
            <a:r>
              <a:rPr lang="cs-CZ" altLang="cs-CZ" sz="2400" dirty="0"/>
              <a:t> .</a:t>
            </a:r>
          </a:p>
          <a:p>
            <a:pPr>
              <a:lnSpc>
                <a:spcPct val="110000"/>
              </a:lnSpc>
              <a:buSzTx/>
            </a:pPr>
            <a:r>
              <a:rPr lang="cs-CZ" altLang="cs-CZ" sz="2400" dirty="0"/>
              <a:t>Číselné hodnoty veličin se zapisují normálním kolmým písmem a jsou odděleny od hodnoty mezerou, </a:t>
            </a:r>
            <a:br>
              <a:rPr lang="cs-CZ" altLang="cs-CZ" sz="2400" dirty="0"/>
            </a:br>
            <a:r>
              <a:rPr lang="cs-CZ" altLang="cs-CZ" sz="2400" dirty="0"/>
              <a:t>např. </a:t>
            </a:r>
            <a:r>
              <a:rPr lang="cs-CZ" altLang="cs-CZ" sz="2400" i="1" dirty="0"/>
              <a:t>m</a:t>
            </a:r>
            <a:r>
              <a:rPr lang="cs-CZ" altLang="cs-CZ" sz="2400" dirty="0"/>
              <a:t> = 12 kg. </a:t>
            </a:r>
          </a:p>
        </p:txBody>
      </p:sp>
    </p:spTree>
    <p:extLst>
      <p:ext uri="{BB962C8B-B14F-4D97-AF65-F5344CB8AC3E}">
        <p14:creationId xmlns:p14="http://schemas.microsoft.com/office/powerpoint/2010/main" val="35752684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Seminář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Matematický popis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  <a:buSzTx/>
            </a:pPr>
            <a:r>
              <a:rPr lang="cs-CZ" altLang="cs-CZ" sz="2400" dirty="0"/>
              <a:t>Násobky jednotek (k – kilo, m – </a:t>
            </a:r>
            <a:r>
              <a:rPr lang="cs-CZ" altLang="cs-CZ" sz="2400" dirty="0" err="1"/>
              <a:t>mili</a:t>
            </a:r>
            <a:r>
              <a:rPr lang="cs-CZ" altLang="cs-CZ" sz="2400" dirty="0"/>
              <a:t>) se sází před symbolem bez mezery. </a:t>
            </a:r>
          </a:p>
          <a:p>
            <a:pPr>
              <a:lnSpc>
                <a:spcPct val="110000"/>
              </a:lnSpc>
              <a:buSzTx/>
            </a:pPr>
            <a:r>
              <a:rPr lang="cs-CZ" altLang="cs-CZ" sz="2400" dirty="0"/>
              <a:t>K přiřazení hodnoty veličině se používají různé znaky (např. =, &lt;, &gt;), které jsou odděleny z obou stran mezerou.</a:t>
            </a:r>
          </a:p>
          <a:p>
            <a:pPr>
              <a:lnSpc>
                <a:spcPct val="110000"/>
              </a:lnSpc>
              <a:buSzTx/>
            </a:pPr>
            <a:r>
              <a:rPr lang="cs-CZ" altLang="cs-CZ" sz="2400" dirty="0"/>
              <a:t>Základní matematické značky (× – ± + = &lt; &gt; /) se sázejí s oboustrannými (pokud možno zúženými) mezerami. Je-li matematická značka ve větě, kde nahrazuje slovo, odděluje se běžnými (pevnými) mezerami. </a:t>
            </a:r>
          </a:p>
          <a:p>
            <a:pPr>
              <a:lnSpc>
                <a:spcPct val="110000"/>
              </a:lnSpc>
              <a:buSzTx/>
            </a:pP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2962323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Seminář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Verdana" pitchFamily="34" charset="0"/>
              </a:rPr>
              <a:t>Závěrečná práce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  <a:buSzTx/>
            </a:pPr>
            <a:r>
              <a:rPr lang="cs-CZ" altLang="cs-CZ" sz="2400" dirty="0"/>
              <a:t>Závěrečná práce – bakalářská, diplomová, rigorózní, dizertační práce</a:t>
            </a:r>
          </a:p>
          <a:p>
            <a:pPr>
              <a:lnSpc>
                <a:spcPct val="110000"/>
              </a:lnSpc>
              <a:buSzTx/>
            </a:pPr>
            <a:r>
              <a:rPr lang="cs-CZ" altLang="cs-CZ" sz="2400" dirty="0"/>
              <a:t>Závěrečná práce je součástí (téměř) každého vysokoškolského studijního programu</a:t>
            </a:r>
          </a:p>
          <a:p>
            <a:pPr>
              <a:lnSpc>
                <a:spcPct val="110000"/>
              </a:lnSpc>
              <a:buSzTx/>
            </a:pPr>
            <a:r>
              <a:rPr lang="cs-CZ" altLang="cs-CZ" sz="2400" dirty="0"/>
              <a:t>Obhajoba závěrečné práce patří mezi státní zkoušky</a:t>
            </a:r>
          </a:p>
          <a:p>
            <a:pPr>
              <a:lnSpc>
                <a:spcPct val="110000"/>
              </a:lnSpc>
              <a:buSzTx/>
            </a:pPr>
            <a:r>
              <a:rPr lang="cs-CZ" altLang="cs-CZ" sz="2400" dirty="0">
                <a:solidFill>
                  <a:srgbClr val="FF0000"/>
                </a:solidFill>
              </a:rPr>
              <a:t>Pokyny pro vypracování bakalářských, diplomových a rigorózních prací na Přírodovědecké fakultě MU</a:t>
            </a:r>
          </a:p>
          <a:p>
            <a:pPr>
              <a:lnSpc>
                <a:spcPct val="110000"/>
              </a:lnSpc>
              <a:buSzTx/>
            </a:pPr>
            <a:r>
              <a:rPr lang="cs-CZ" sz="2400" dirty="0"/>
              <a:t>K dispozici šablony (Word, </a:t>
            </a:r>
            <a:r>
              <a:rPr lang="cs-CZ" sz="2400" dirty="0" err="1"/>
              <a:t>LaTeX</a:t>
            </a:r>
            <a:r>
              <a:rPr lang="cs-CZ" sz="2400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14642420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Seminář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Matematický popis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  <a:buSzTx/>
            </a:pPr>
            <a:r>
              <a:rPr lang="cs-CZ" altLang="cs-CZ" sz="2400" dirty="0"/>
              <a:t>Matematické vzorce – zpravidla se zapisují jako samostatný odstavec. Typ i velikost písma musí být stejné jako doprovodný text. Vzorce bývají zpravidla automaticky číslovány se zarovnáním vpravo.</a:t>
            </a:r>
          </a:p>
        </p:txBody>
      </p:sp>
      <p:graphicFrame>
        <p:nvGraphicFramePr>
          <p:cNvPr id="6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808451"/>
              </p:ext>
            </p:extLst>
          </p:nvPr>
        </p:nvGraphicFramePr>
        <p:xfrm>
          <a:off x="1047926" y="3973581"/>
          <a:ext cx="570865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" imgW="2590800" imgH="304800" progId="Equation.3">
                  <p:embed/>
                </p:oleObj>
              </mc:Choice>
              <mc:Fallback>
                <p:oleObj name="Rovnice" r:id="rId2" imgW="2590800" imgH="304800" progId="Equation.3">
                  <p:embed/>
                  <p:pic>
                    <p:nvPicPr>
                      <p:cNvPr id="22533" name="Objek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7926" y="3973581"/>
                        <a:ext cx="570865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ovéPole 7"/>
          <p:cNvSpPr txBox="1">
            <a:spLocks noChangeArrowheads="1"/>
          </p:cNvSpPr>
          <p:nvPr/>
        </p:nvSpPr>
        <p:spPr bwMode="auto">
          <a:xfrm>
            <a:off x="7456664" y="4116457"/>
            <a:ext cx="7207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0"/>
              <a:t>(1)</a:t>
            </a:r>
          </a:p>
        </p:txBody>
      </p:sp>
    </p:spTree>
    <p:extLst>
      <p:ext uri="{BB962C8B-B14F-4D97-AF65-F5344CB8AC3E}">
        <p14:creationId xmlns:p14="http://schemas.microsoft.com/office/powerpoint/2010/main" val="30629343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Seminář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Zkratky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  <a:buSzTx/>
            </a:pPr>
            <a:r>
              <a:rPr lang="cs-CZ" altLang="cs-CZ" sz="2400" dirty="0"/>
              <a:t>Zkratky: platí zásada, že na prvním místě v textu, kde je zkratka použita, musí být v plném znění vysvětlena. Dále v textu je už možno používat pouze zkratku. </a:t>
            </a:r>
          </a:p>
          <a:p>
            <a:pPr>
              <a:lnSpc>
                <a:spcPct val="110000"/>
              </a:lnSpc>
              <a:buSzTx/>
            </a:pPr>
            <a:r>
              <a:rPr lang="cs-CZ" altLang="cs-CZ" sz="2400" dirty="0"/>
              <a:t>Zkratky musí být v abecedním pořadí uvedeny a vysvětleny v seznamu zkratek, který je nezbytnou součástí práce a zařazuje se zpravidla na konci práce.</a:t>
            </a:r>
          </a:p>
        </p:txBody>
      </p:sp>
    </p:spTree>
    <p:extLst>
      <p:ext uri="{BB962C8B-B14F-4D97-AF65-F5344CB8AC3E}">
        <p14:creationId xmlns:p14="http://schemas.microsoft.com/office/powerpoint/2010/main" val="4560143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Seminář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Diskuse a závěr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buSzTx/>
            </a:pPr>
            <a:r>
              <a:rPr lang="cs-CZ" altLang="cs-CZ" sz="2400" b="1" dirty="0"/>
              <a:t>Diskuse</a:t>
            </a:r>
            <a:r>
              <a:rPr lang="cs-CZ" altLang="cs-CZ" sz="2400" dirty="0"/>
              <a:t>: náplní diskuze je interpretace výsledků v kontextu již známých publikovaných informací.</a:t>
            </a:r>
          </a:p>
          <a:p>
            <a:pPr lvl="1">
              <a:buSzTx/>
            </a:pPr>
            <a:r>
              <a:rPr lang="cs-CZ" altLang="cs-CZ" sz="2400" dirty="0"/>
              <a:t>Shrňte základní poznatky z dosažených výsledků.</a:t>
            </a:r>
          </a:p>
          <a:p>
            <a:pPr lvl="1">
              <a:buSzTx/>
            </a:pPr>
            <a:r>
              <a:rPr lang="cs-CZ" altLang="cs-CZ" sz="2400" dirty="0"/>
              <a:t>Interpretujte výsledky v kontextu předešlých publikací na téže téma.</a:t>
            </a:r>
          </a:p>
          <a:p>
            <a:pPr lvl="1">
              <a:buSzTx/>
            </a:pPr>
            <a:r>
              <a:rPr lang="cs-CZ" altLang="cs-CZ" sz="2400" dirty="0"/>
              <a:t>Vysvětlete teoretický/praktický přínos výsledků výzkumu.</a:t>
            </a:r>
          </a:p>
          <a:p>
            <a:pPr marL="324000" lvl="1" indent="0">
              <a:buSzTx/>
              <a:buNone/>
            </a:pPr>
            <a:endParaRPr lang="cs-CZ" altLang="cs-CZ" sz="2400" dirty="0"/>
          </a:p>
          <a:p>
            <a:pPr>
              <a:lnSpc>
                <a:spcPct val="100000"/>
              </a:lnSpc>
              <a:buSzTx/>
            </a:pPr>
            <a:r>
              <a:rPr lang="cs-CZ" altLang="cs-CZ" sz="2400" b="1" dirty="0"/>
              <a:t>Závěr</a:t>
            </a:r>
            <a:r>
              <a:rPr lang="cs-CZ" altLang="cs-CZ" sz="2400" dirty="0"/>
              <a:t>: závěry vyplývající z interpretace výsledků.</a:t>
            </a:r>
          </a:p>
          <a:p>
            <a:pPr lvl="1">
              <a:buSzTx/>
            </a:pPr>
            <a:r>
              <a:rPr lang="cs-CZ" altLang="cs-CZ" sz="2400" dirty="0"/>
              <a:t>Závěry práce sdělte jasně a srozumitelně.</a:t>
            </a:r>
          </a:p>
          <a:p>
            <a:pPr lvl="1">
              <a:buSzTx/>
            </a:pPr>
            <a:r>
              <a:rPr lang="cs-CZ" altLang="cs-CZ" sz="2400" dirty="0"/>
              <a:t>Podložte všechny své závěry konkrétními důkazy.</a:t>
            </a:r>
          </a:p>
        </p:txBody>
      </p:sp>
    </p:spTree>
    <p:extLst>
      <p:ext uri="{BB962C8B-B14F-4D97-AF65-F5344CB8AC3E}">
        <p14:creationId xmlns:p14="http://schemas.microsoft.com/office/powerpoint/2010/main" val="22173266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Seminář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Citace literárních zdrojů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buClrTx/>
              <a:buSzTx/>
            </a:pPr>
            <a:r>
              <a:rPr lang="cs-CZ" altLang="cs-CZ" sz="2400" dirty="0"/>
              <a:t>Všechny literární zdroje uváděné v textu musí být </a:t>
            </a:r>
            <a:r>
              <a:rPr lang="cs-CZ" altLang="cs-CZ" sz="2400" dirty="0" err="1"/>
              <a:t>uve-deny</a:t>
            </a:r>
            <a:r>
              <a:rPr lang="cs-CZ" altLang="cs-CZ" sz="2400" dirty="0"/>
              <a:t> v seznamu literatury a naopak; na všechny zdroje uvedené v seznamu musí být odkaz (citace) v textu.</a:t>
            </a:r>
          </a:p>
          <a:p>
            <a:pPr>
              <a:lnSpc>
                <a:spcPct val="100000"/>
              </a:lnSpc>
              <a:buClrTx/>
              <a:buSzTx/>
            </a:pPr>
            <a:r>
              <a:rPr lang="cs-CZ" altLang="cs-CZ" sz="2400" b="1" dirty="0"/>
              <a:t>V textu práce</a:t>
            </a:r>
            <a:r>
              <a:rPr lang="cs-CZ" altLang="cs-CZ" sz="2400" dirty="0"/>
              <a:t>: </a:t>
            </a:r>
            <a:br>
              <a:rPr lang="cs-CZ" altLang="cs-CZ" sz="2400" dirty="0"/>
            </a:br>
            <a:r>
              <a:rPr lang="cs-CZ" altLang="cs-CZ" sz="2400" dirty="0"/>
              <a:t>... (Novák, 1989) ... pokud je autor pouze jeden,</a:t>
            </a:r>
            <a:br>
              <a:rPr lang="cs-CZ" altLang="cs-CZ" sz="2400" dirty="0"/>
            </a:br>
            <a:r>
              <a:rPr lang="cs-CZ" altLang="cs-CZ" sz="2400" dirty="0"/>
              <a:t>... (Novák a Kopecký, 1999) .... pokud jsou autoři dva,</a:t>
            </a:r>
            <a:br>
              <a:rPr lang="cs-CZ" altLang="cs-CZ" sz="2400" dirty="0"/>
            </a:br>
            <a:r>
              <a:rPr lang="cs-CZ" altLang="cs-CZ" sz="2400" dirty="0"/>
              <a:t>... (Novák a kol., 1980) ... autorů je více než dva.</a:t>
            </a:r>
            <a:br>
              <a:rPr lang="cs-CZ" altLang="cs-CZ" sz="2400" dirty="0"/>
            </a:br>
            <a:r>
              <a:rPr lang="cs-CZ" altLang="cs-CZ" sz="2400" dirty="0"/>
              <a:t>Můžeme používat i </a:t>
            </a:r>
            <a:r>
              <a:rPr lang="en-US" altLang="cs-CZ" sz="2400" dirty="0"/>
              <a:t>et</a:t>
            </a:r>
            <a:r>
              <a:rPr lang="cs-CZ" altLang="cs-CZ" sz="2400" dirty="0"/>
              <a:t>, </a:t>
            </a:r>
            <a:r>
              <a:rPr lang="en-US" altLang="cs-CZ" sz="2400" dirty="0"/>
              <a:t>&amp;, et al., v </a:t>
            </a:r>
            <a:r>
              <a:rPr lang="en-US" altLang="cs-CZ" sz="2400" dirty="0" err="1"/>
              <a:t>cel</a:t>
            </a:r>
            <a:r>
              <a:rPr lang="sk-SK" altLang="cs-CZ" sz="2400" dirty="0"/>
              <a:t>é práci </a:t>
            </a:r>
            <a:r>
              <a:rPr lang="sk-SK" altLang="cs-CZ" sz="2400" dirty="0" err="1"/>
              <a:t>ovšem</a:t>
            </a:r>
            <a:r>
              <a:rPr lang="sk-SK" altLang="cs-CZ" sz="2400" dirty="0"/>
              <a:t> </a:t>
            </a:r>
            <a:r>
              <a:rPr lang="sk-SK" altLang="cs-CZ" sz="2400" dirty="0" err="1"/>
              <a:t>jednotn</a:t>
            </a:r>
            <a:r>
              <a:rPr lang="cs-CZ" altLang="cs-CZ" sz="2400" dirty="0"/>
              <a:t>ě.</a:t>
            </a:r>
          </a:p>
          <a:p>
            <a:pPr>
              <a:lnSpc>
                <a:spcPct val="100000"/>
              </a:lnSpc>
              <a:buClrTx/>
              <a:buSzTx/>
            </a:pPr>
            <a:r>
              <a:rPr lang="cs-CZ" altLang="cs-CZ" sz="2400" b="1" dirty="0"/>
              <a:t>Citace</a:t>
            </a:r>
            <a:r>
              <a:rPr lang="cs-CZ" altLang="cs-CZ" sz="2400" dirty="0"/>
              <a:t> </a:t>
            </a:r>
            <a:r>
              <a:rPr lang="cs-CZ" altLang="cs-CZ" sz="2400" b="1" dirty="0"/>
              <a:t>jako</a:t>
            </a:r>
            <a:r>
              <a:rPr lang="cs-CZ" altLang="cs-CZ" sz="2400" dirty="0"/>
              <a:t> </a:t>
            </a:r>
            <a:r>
              <a:rPr lang="cs-CZ" altLang="cs-CZ" sz="2400" b="1" dirty="0"/>
              <a:t>součást věty</a:t>
            </a:r>
            <a:r>
              <a:rPr lang="cs-CZ" altLang="cs-CZ" sz="2400" dirty="0"/>
              <a:t>: jméno autora je podmětem nebo jiným větným členem.</a:t>
            </a:r>
          </a:p>
          <a:p>
            <a:pPr>
              <a:lnSpc>
                <a:spcPct val="100000"/>
              </a:lnSpc>
              <a:buClrTx/>
              <a:buSzTx/>
            </a:pPr>
            <a:r>
              <a:rPr lang="cs-CZ" altLang="cs-CZ" sz="2400" b="1" dirty="0"/>
              <a:t>Citace vsuvkou</a:t>
            </a:r>
            <a:r>
              <a:rPr lang="cs-CZ" altLang="cs-CZ" sz="2400" dirty="0"/>
              <a:t>: celá citace je v závorce.</a:t>
            </a:r>
          </a:p>
        </p:txBody>
      </p:sp>
    </p:spTree>
    <p:extLst>
      <p:ext uri="{BB962C8B-B14F-4D97-AF65-F5344CB8AC3E}">
        <p14:creationId xmlns:p14="http://schemas.microsoft.com/office/powerpoint/2010/main" val="41465647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Seminář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Citace literárních zdrojů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buSzTx/>
            </a:pPr>
            <a:r>
              <a:rPr lang="cs-CZ" altLang="cs-CZ" sz="2400" b="1" dirty="0"/>
              <a:t>V seznamu literatury</a:t>
            </a:r>
            <a:r>
              <a:rPr lang="cs-CZ" altLang="cs-CZ" sz="2400" dirty="0"/>
              <a:t>: citovat podle normy; zdroje jsou seřazeny podle abecedy.</a:t>
            </a:r>
          </a:p>
          <a:p>
            <a:pPr>
              <a:lnSpc>
                <a:spcPct val="100000"/>
              </a:lnSpc>
              <a:buClrTx/>
              <a:buSzTx/>
              <a:buFont typeface="Arial" panose="020B0604020202020204" pitchFamily="34" charset="0"/>
              <a:buChar char="•"/>
            </a:pPr>
            <a:endParaRPr lang="cs-CZ" altLang="cs-CZ" sz="2400" dirty="0"/>
          </a:p>
          <a:p>
            <a:pPr marL="355600" indent="-284163">
              <a:lnSpc>
                <a:spcPct val="100000"/>
              </a:lnSpc>
              <a:buClrTx/>
              <a:buSzTx/>
              <a:buFont typeface="Courier New" panose="02070309020205020404" pitchFamily="49" charset="0"/>
              <a:buChar char="o"/>
            </a:pPr>
            <a:r>
              <a:rPr lang="cs-CZ" alt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BRETSCHKO G., 1990: A </a:t>
            </a:r>
            <a:r>
              <a:rPr lang="cs-CZ" altLang="cs-CZ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flexible</a:t>
            </a:r>
            <a:r>
              <a:rPr lang="cs-CZ" alt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cs-CZ" altLang="cs-CZ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larval</a:t>
            </a:r>
            <a:r>
              <a:rPr lang="cs-CZ" alt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cs-CZ" altLang="cs-CZ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development</a:t>
            </a:r>
            <a:r>
              <a:rPr lang="cs-CZ" alt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cs-CZ" altLang="cs-CZ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strategy</a:t>
            </a:r>
            <a:r>
              <a:rPr lang="cs-CZ" alt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 in </a:t>
            </a:r>
            <a:r>
              <a:rPr lang="cs-CZ" altLang="cs-CZ" sz="2000" i="1" dirty="0" err="1">
                <a:latin typeface="Verdana" panose="020B0604030504040204" pitchFamily="34" charset="0"/>
                <a:ea typeface="Verdana" panose="020B0604030504040204" pitchFamily="34" charset="0"/>
              </a:rPr>
              <a:t>Siphlonurus</a:t>
            </a:r>
            <a:r>
              <a:rPr lang="cs-CZ" altLang="cs-CZ" sz="2000" i="1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cs-CZ" altLang="cs-CZ" sz="2000" i="1" dirty="0" err="1">
                <a:latin typeface="Verdana" panose="020B0604030504040204" pitchFamily="34" charset="0"/>
                <a:ea typeface="Verdana" panose="020B0604030504040204" pitchFamily="34" charset="0"/>
              </a:rPr>
              <a:t>aestivalis</a:t>
            </a:r>
            <a:r>
              <a:rPr lang="cs-CZ" altLang="cs-CZ" sz="2000" i="1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cs-CZ" altLang="cs-CZ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Eaton</a:t>
            </a:r>
            <a:r>
              <a:rPr lang="cs-CZ" alt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cs-CZ" altLang="cs-CZ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exploiting</a:t>
            </a:r>
            <a:r>
              <a:rPr lang="cs-CZ" alt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cs-CZ" altLang="cs-CZ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an</a:t>
            </a:r>
            <a:r>
              <a:rPr lang="cs-CZ" alt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cs-CZ" altLang="cs-CZ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unstable</a:t>
            </a:r>
            <a:r>
              <a:rPr lang="cs-CZ" alt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 biotope. In: CAMPBELL I.C. (</a:t>
            </a:r>
            <a:r>
              <a:rPr lang="cs-CZ" altLang="cs-CZ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ed</a:t>
            </a:r>
            <a:r>
              <a:rPr lang="cs-CZ" alt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.), </a:t>
            </a:r>
            <a:r>
              <a:rPr lang="cs-CZ" altLang="cs-CZ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Mayflies</a:t>
            </a:r>
            <a:r>
              <a:rPr lang="cs-CZ" alt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 and </a:t>
            </a:r>
            <a:r>
              <a:rPr lang="cs-CZ" altLang="cs-CZ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Stoneflies</a:t>
            </a:r>
            <a:r>
              <a:rPr lang="cs-CZ" alt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cs-CZ" altLang="cs-CZ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Kluwer</a:t>
            </a:r>
            <a:r>
              <a:rPr lang="cs-CZ" alt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cs-CZ" altLang="cs-CZ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Publishers</a:t>
            </a:r>
            <a:r>
              <a:rPr lang="cs-CZ" alt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cs-CZ" altLang="cs-CZ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Dordrecht</a:t>
            </a:r>
            <a:r>
              <a:rPr lang="cs-CZ" alt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, pp. 17 – 25.</a:t>
            </a:r>
          </a:p>
          <a:p>
            <a:pPr marL="355600" indent="-284163">
              <a:lnSpc>
                <a:spcPct val="100000"/>
              </a:lnSpc>
              <a:buClrTx/>
              <a:buSzTx/>
              <a:buFont typeface="Courier New" panose="02070309020205020404" pitchFamily="49" charset="0"/>
              <a:buChar char="o"/>
            </a:pPr>
            <a:r>
              <a:rPr lang="cs-CZ" alt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KREJSEK O., KOPECKÝ J., 2004: Klinická imunologie. </a:t>
            </a:r>
            <a:r>
              <a:rPr lang="cs-CZ" altLang="cs-CZ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Nucleus</a:t>
            </a:r>
            <a:r>
              <a:rPr lang="cs-CZ" alt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, Hradec Králové, 968 pp.</a:t>
            </a:r>
          </a:p>
          <a:p>
            <a:pPr marL="355600" indent="-284163">
              <a:lnSpc>
                <a:spcPct val="100000"/>
              </a:lnSpc>
              <a:buClrTx/>
              <a:buSzTx/>
              <a:buFont typeface="Courier New" panose="02070309020205020404" pitchFamily="49" charset="0"/>
              <a:buChar char="o"/>
            </a:pPr>
            <a:r>
              <a:rPr lang="en-US" alt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WILDFEUER A., HEYMER B., SCHLEIFER K. H., HAFERKAMP O., 1974: Investigation</a:t>
            </a:r>
            <a:r>
              <a:rPr lang="cs-CZ" alt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on specificity of the limulus test for the detection of endotoxin. Appl.</a:t>
            </a:r>
            <a:r>
              <a:rPr lang="cs-CZ" alt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cs-CZ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microbiol</a:t>
            </a:r>
            <a:r>
              <a:rPr lang="en-US" alt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. 28 (5), 867-871.</a:t>
            </a:r>
            <a:endParaRPr lang="cs-CZ" altLang="cs-CZ" sz="2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29285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Seminář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Organizace a technika psaní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  <a:buSzTx/>
            </a:pPr>
            <a:r>
              <a:rPr lang="cs-CZ" altLang="cs-CZ" sz="2400" dirty="0"/>
              <a:t>První kroky: název, úvod, obsah, osnova.</a:t>
            </a:r>
          </a:p>
          <a:p>
            <a:pPr>
              <a:lnSpc>
                <a:spcPct val="110000"/>
              </a:lnSpc>
              <a:buSzTx/>
            </a:pPr>
            <a:r>
              <a:rPr lang="cs-CZ" altLang="cs-CZ" sz="2400" dirty="0"/>
              <a:t>Pracovní plán – časový plán, dílčí úkoly.</a:t>
            </a:r>
          </a:p>
          <a:p>
            <a:pPr>
              <a:lnSpc>
                <a:spcPct val="110000"/>
              </a:lnSpc>
              <a:buSzTx/>
            </a:pPr>
            <a:r>
              <a:rPr lang="cs-CZ" altLang="cs-CZ" sz="2400" dirty="0"/>
              <a:t>Psaní kapitol: stav problematiky, metodika a metody.</a:t>
            </a:r>
          </a:p>
          <a:p>
            <a:pPr>
              <a:lnSpc>
                <a:spcPct val="110000"/>
              </a:lnSpc>
              <a:buSzTx/>
            </a:pPr>
            <a:r>
              <a:rPr lang="cs-CZ" altLang="cs-CZ" sz="2400" dirty="0"/>
              <a:t>Výsledky: důkladná příprava podkladů.</a:t>
            </a:r>
            <a:br>
              <a:rPr lang="cs-CZ" altLang="cs-CZ" sz="2400" dirty="0"/>
            </a:br>
            <a:r>
              <a:rPr lang="cs-CZ" altLang="cs-CZ" sz="2400" dirty="0"/>
              <a:t>Uspořádání výsledku stejné jako je pořadí cílů.</a:t>
            </a:r>
            <a:br>
              <a:rPr lang="cs-CZ" altLang="cs-CZ" sz="2400" dirty="0"/>
            </a:br>
            <a:r>
              <a:rPr lang="cs-CZ" altLang="cs-CZ" sz="2400" dirty="0"/>
              <a:t>Příprava tabulek a obrázků před vlastním psaním textu.</a:t>
            </a:r>
            <a:br>
              <a:rPr lang="cs-CZ" altLang="cs-CZ" sz="2400" dirty="0"/>
            </a:br>
            <a:r>
              <a:rPr lang="cs-CZ" altLang="cs-CZ" sz="2400" dirty="0"/>
              <a:t>Neopakovat to, co je v tabulkách a grafech, v textu je musíme využít, odvolávat se na ně, ne duplikovat.</a:t>
            </a:r>
          </a:p>
          <a:p>
            <a:pPr>
              <a:lnSpc>
                <a:spcPct val="110000"/>
              </a:lnSpc>
              <a:buSzTx/>
            </a:pPr>
            <a:r>
              <a:rPr lang="cs-CZ" altLang="cs-CZ" sz="2400" dirty="0"/>
              <a:t>Diskuze: vrchol závěrečné práce.</a:t>
            </a:r>
            <a:br>
              <a:rPr lang="cs-CZ" altLang="cs-CZ" sz="2400" dirty="0"/>
            </a:br>
            <a:r>
              <a:rPr lang="cs-CZ" altLang="cs-CZ" sz="2400" dirty="0"/>
              <a:t>Vyjádřit se ke všem podstatným výsledkům práce.</a:t>
            </a:r>
          </a:p>
        </p:txBody>
      </p:sp>
    </p:spTree>
    <p:extLst>
      <p:ext uri="{BB962C8B-B14F-4D97-AF65-F5344CB8AC3E}">
        <p14:creationId xmlns:p14="http://schemas.microsoft.com/office/powerpoint/2010/main" val="1829505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Seminář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Verdana" pitchFamily="34" charset="0"/>
              </a:rPr>
              <a:t>Závěrečná práce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400" dirty="0"/>
              <a:t>Zásadní význam závěrečné práce: příležitost prokázat svůj intelekt, schopnosti a znalosti.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Důležité: přistupovat k závěrečné práci s vážností a zodpovědností zejména vůči sobě samému.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Student svou prací prokáže:</a:t>
            </a:r>
          </a:p>
          <a:p>
            <a:pPr lvl="1">
              <a:buSzTx/>
              <a:buFont typeface="Arial" panose="020B0604020202020204" pitchFamily="34" charset="0"/>
              <a:buChar char="•"/>
            </a:pPr>
            <a:r>
              <a:rPr lang="cs-CZ" altLang="cs-CZ" sz="2400" dirty="0"/>
              <a:t>schopnost formulovat pracovní hypotézy,</a:t>
            </a:r>
          </a:p>
          <a:p>
            <a:pPr lvl="1">
              <a:buSzTx/>
              <a:buFont typeface="Arial" panose="020B0604020202020204" pitchFamily="34" charset="0"/>
              <a:buChar char="•"/>
            </a:pPr>
            <a:r>
              <a:rPr lang="cs-CZ" altLang="cs-CZ" sz="2400" dirty="0"/>
              <a:t>schopnost zvolit vhodné metody,</a:t>
            </a:r>
          </a:p>
          <a:p>
            <a:pPr lvl="1">
              <a:buSzTx/>
              <a:buFont typeface="Arial" panose="020B0604020202020204" pitchFamily="34" charset="0"/>
              <a:buChar char="•"/>
            </a:pPr>
            <a:r>
              <a:rPr lang="cs-CZ" altLang="cs-CZ" sz="2400" dirty="0"/>
              <a:t>přehled o dosavadních poznatcích,</a:t>
            </a:r>
          </a:p>
          <a:p>
            <a:pPr lvl="1">
              <a:buSzTx/>
              <a:buFont typeface="Arial" panose="020B0604020202020204" pitchFamily="34" charset="0"/>
              <a:buChar char="•"/>
            </a:pPr>
            <a:r>
              <a:rPr lang="cs-CZ" altLang="cs-CZ" sz="2400" dirty="0"/>
              <a:t>schopnost kriticky hodnotit tyto poznatky a využít je ve vlastním originálním zpracování tématu,</a:t>
            </a:r>
          </a:p>
          <a:p>
            <a:pPr lvl="1">
              <a:buSzTx/>
              <a:buFont typeface="Arial" panose="020B0604020202020204" pitchFamily="34" charset="0"/>
              <a:buChar char="•"/>
            </a:pPr>
            <a:r>
              <a:rPr lang="cs-CZ" altLang="cs-CZ" sz="2400" dirty="0"/>
              <a:t>schopnost rozlišit převzaté a vlastní myšlenky,</a:t>
            </a:r>
          </a:p>
          <a:p>
            <a:pPr lvl="1">
              <a:buSzTx/>
              <a:buFont typeface="Arial" panose="020B0604020202020204" pitchFamily="34" charset="0"/>
              <a:buChar char="•"/>
            </a:pPr>
            <a:r>
              <a:rPr lang="cs-CZ" altLang="cs-CZ" sz="2400" dirty="0"/>
              <a:t>schopnost samostatného tvůrčího myšlení.</a:t>
            </a:r>
          </a:p>
        </p:txBody>
      </p:sp>
    </p:spTree>
    <p:extLst>
      <p:ext uri="{BB962C8B-B14F-4D97-AF65-F5344CB8AC3E}">
        <p14:creationId xmlns:p14="http://schemas.microsoft.com/office/powerpoint/2010/main" val="22336129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Seminář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Originalita a plagiátorství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  <a:buSzTx/>
            </a:pPr>
            <a:r>
              <a:rPr lang="cs-CZ" altLang="cs-CZ" sz="2400" dirty="0"/>
              <a:t>Autor dodržuje pravidla práce s informačními zdroji. </a:t>
            </a:r>
          </a:p>
          <a:p>
            <a:pPr>
              <a:lnSpc>
                <a:spcPct val="110000"/>
              </a:lnSpc>
              <a:buSzTx/>
            </a:pPr>
            <a:r>
              <a:rPr lang="cs-CZ" altLang="cs-CZ" sz="2400" dirty="0"/>
              <a:t>Práce nesmí mít charakter plagiátu, nesmí narušovat práva jiných autorů.</a:t>
            </a:r>
          </a:p>
          <a:p>
            <a:pPr>
              <a:lnSpc>
                <a:spcPct val="110000"/>
              </a:lnSpc>
              <a:buSzTx/>
            </a:pPr>
            <a:r>
              <a:rPr lang="cs-CZ" altLang="cs-CZ" sz="2400" dirty="0"/>
              <a:t>Důsledně citovat použité informační zdroje.</a:t>
            </a:r>
          </a:p>
          <a:p>
            <a:pPr>
              <a:lnSpc>
                <a:spcPct val="110000"/>
              </a:lnSpc>
              <a:buSzTx/>
            </a:pPr>
            <a:r>
              <a:rPr lang="cs-CZ" altLang="cs-CZ" sz="2400" dirty="0"/>
              <a:t>Autor nesmí opsat použity metody ani pracovní postupy jiných autorů.</a:t>
            </a:r>
          </a:p>
          <a:p>
            <a:pPr>
              <a:lnSpc>
                <a:spcPct val="110000"/>
              </a:lnSpc>
              <a:buSzTx/>
            </a:pPr>
            <a:r>
              <a:rPr lang="cs-CZ" altLang="cs-CZ" sz="2400" b="1" dirty="0"/>
              <a:t>Plagiátorství:</a:t>
            </a:r>
            <a:r>
              <a:rPr lang="cs-CZ" altLang="cs-CZ" sz="2400" dirty="0"/>
              <a:t> vědomé i nevědomé úplné nebo částečné převzetí a použití publikovaných i nepublikovaných myšlenek, formulací a jiných výsledků duševní činnosti jiných autorů bez uvedení příslušných odkazů.</a:t>
            </a:r>
          </a:p>
        </p:txBody>
      </p:sp>
    </p:spTree>
    <p:extLst>
      <p:ext uri="{BB962C8B-B14F-4D97-AF65-F5344CB8AC3E}">
        <p14:creationId xmlns:p14="http://schemas.microsoft.com/office/powerpoint/2010/main" val="23594677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Seminář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Plagiátorství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  <a:buSzTx/>
            </a:pPr>
            <a:r>
              <a:rPr lang="cs-CZ" altLang="cs-CZ" sz="2400" dirty="0"/>
              <a:t>Plagiátorství je také: nechat si vyhotovit závěrečnou prací na objednávku za úplatu.</a:t>
            </a:r>
          </a:p>
          <a:p>
            <a:pPr>
              <a:lnSpc>
                <a:spcPct val="110000"/>
              </a:lnSpc>
              <a:buSzTx/>
            </a:pPr>
            <a:r>
              <a:rPr lang="cs-CZ" altLang="cs-CZ" sz="2400" dirty="0"/>
              <a:t>Plagiátorství: </a:t>
            </a:r>
          </a:p>
          <a:p>
            <a:pPr lvl="1">
              <a:lnSpc>
                <a:spcPct val="110000"/>
              </a:lnSpc>
              <a:buSzTx/>
            </a:pPr>
            <a:r>
              <a:rPr lang="cs-CZ" altLang="cs-CZ" sz="2400" dirty="0"/>
              <a:t>právní problém – porušení norem o duševním vlastnictví;</a:t>
            </a:r>
          </a:p>
          <a:p>
            <a:pPr lvl="1">
              <a:lnSpc>
                <a:spcPct val="110000"/>
              </a:lnSpc>
              <a:buSzTx/>
            </a:pPr>
            <a:r>
              <a:rPr lang="cs-CZ" altLang="cs-CZ" sz="2400" dirty="0"/>
              <a:t>etický problém – krádež, přestupek vůči chování ve vědecké komunitě.</a:t>
            </a:r>
          </a:p>
        </p:txBody>
      </p:sp>
    </p:spTree>
    <p:extLst>
      <p:ext uri="{BB962C8B-B14F-4D97-AF65-F5344CB8AC3E}">
        <p14:creationId xmlns:p14="http://schemas.microsoft.com/office/powerpoint/2010/main" val="38238526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Seminář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a obsah DP, BP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ct val="110000"/>
              </a:lnSpc>
              <a:buSzTx/>
              <a:buNone/>
            </a:pPr>
            <a:r>
              <a:rPr lang="cs-CZ" altLang="cs-CZ" sz="2400" dirty="0">
                <a:solidFill>
                  <a:srgbClr val="FF0000"/>
                </a:solidFill>
              </a:rPr>
              <a:t>Pokyny pro vypracování bakalářských, diplomových a rigorózních prací na Přírodovědecké fakultě MU</a:t>
            </a:r>
          </a:p>
          <a:p>
            <a:pPr marL="72000" indent="0">
              <a:lnSpc>
                <a:spcPct val="110000"/>
              </a:lnSpc>
              <a:buSzTx/>
              <a:buNone/>
            </a:pPr>
            <a:endParaRPr lang="cs-CZ" altLang="cs-CZ" sz="2400" dirty="0"/>
          </a:p>
          <a:p>
            <a:pPr marL="72000" indent="0">
              <a:lnSpc>
                <a:spcPct val="110000"/>
              </a:lnSpc>
              <a:buSzTx/>
              <a:buNone/>
            </a:pPr>
            <a:r>
              <a:rPr lang="cs-CZ" altLang="cs-CZ" sz="2400" dirty="0"/>
              <a:t>https://www.sci.muni.cz/student/bc-a-mgr/pokyny-a-sablony-pro-bakalarske-diplomove-a-rigorozni-prace </a:t>
            </a:r>
          </a:p>
        </p:txBody>
      </p:sp>
    </p:spTree>
    <p:extLst>
      <p:ext uri="{BB962C8B-B14F-4D97-AF65-F5344CB8AC3E}">
        <p14:creationId xmlns:p14="http://schemas.microsoft.com/office/powerpoint/2010/main" val="38922794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Seminář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a obsah DP, BP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692002"/>
            <a:ext cx="8241956" cy="4139998"/>
          </a:xfrm>
        </p:spPr>
        <p:txBody>
          <a:bodyPr/>
          <a:lstStyle/>
          <a:p>
            <a:pPr>
              <a:lnSpc>
                <a:spcPct val="110000"/>
              </a:lnSpc>
              <a:buSzTx/>
            </a:pPr>
            <a:r>
              <a:rPr lang="cs-CZ" altLang="cs-CZ" sz="2400" dirty="0"/>
              <a:t>Odevzdání elektronicky – vložení do IS-u nejpozději před půlnoci daného dne pro odevzdání práce.</a:t>
            </a:r>
          </a:p>
          <a:p>
            <a:pPr>
              <a:lnSpc>
                <a:spcPct val="110000"/>
              </a:lnSpc>
              <a:buSzTx/>
            </a:pPr>
            <a:r>
              <a:rPr lang="cs-CZ" altLang="cs-CZ" sz="2400" dirty="0"/>
              <a:t>Práce vytištěna v pevné vazbě se již neodevzdává.</a:t>
            </a:r>
          </a:p>
          <a:p>
            <a:pPr>
              <a:lnSpc>
                <a:spcPct val="110000"/>
              </a:lnSpc>
              <a:buSzTx/>
            </a:pPr>
            <a:r>
              <a:rPr lang="cs-CZ" altLang="cs-CZ" sz="2400" dirty="0"/>
              <a:t>Úvodní strany se počítají do stránkování, ale nejsou číslovány.</a:t>
            </a:r>
          </a:p>
          <a:p>
            <a:pPr>
              <a:lnSpc>
                <a:spcPct val="110000"/>
              </a:lnSpc>
              <a:buSzTx/>
            </a:pPr>
            <a:r>
              <a:rPr lang="cs-CZ" altLang="cs-CZ" sz="2400" dirty="0"/>
              <a:t>Samotný text práce začíná Obsahem (je již číslovaný).</a:t>
            </a:r>
          </a:p>
          <a:p>
            <a:pPr>
              <a:lnSpc>
                <a:spcPct val="110000"/>
              </a:lnSpc>
              <a:buSzTx/>
            </a:pPr>
            <a:r>
              <a:rPr lang="cs-CZ" altLang="cs-CZ" sz="2400" dirty="0"/>
              <a:t>Obsah – maximálně tříúrovňové číslované členění kapitol.</a:t>
            </a:r>
          </a:p>
          <a:p>
            <a:pPr>
              <a:lnSpc>
                <a:spcPct val="110000"/>
              </a:lnSpc>
              <a:buSzTx/>
            </a:pPr>
            <a:r>
              <a:rPr lang="cs-CZ" altLang="cs-CZ" sz="2400" dirty="0"/>
              <a:t>Práce po formální, gramatické a slohové stránce na dobré úrovni.</a:t>
            </a:r>
          </a:p>
          <a:p>
            <a:pPr>
              <a:lnSpc>
                <a:spcPct val="110000"/>
              </a:lnSpc>
              <a:buSzTx/>
            </a:pPr>
            <a:r>
              <a:rPr lang="cs-CZ" altLang="cs-CZ" sz="2400" dirty="0"/>
              <a:t>Práce v kvalitní grafické úpravě ve formátu A4.</a:t>
            </a:r>
          </a:p>
        </p:txBody>
      </p:sp>
    </p:spTree>
    <p:extLst>
      <p:ext uri="{BB962C8B-B14F-4D97-AF65-F5344CB8AC3E}">
        <p14:creationId xmlns:p14="http://schemas.microsoft.com/office/powerpoint/2010/main" val="28235533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7355738-3A77-6EE0-3B69-76DC77CB462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740B0B2-B23D-E52F-3AFA-6C21AB485E5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A5D4AB6-8D03-A8D6-908B-11B3A6E2F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práce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1489B9C-0C34-0371-B515-6E160D3BE9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445998"/>
          </a:xfrm>
        </p:spPr>
        <p:txBody>
          <a:bodyPr/>
          <a:lstStyle/>
          <a:p>
            <a:pPr marL="1616075" indent="-1616075" defTabSz="1971675">
              <a:lnSpc>
                <a:spcPct val="110000"/>
              </a:lnSpc>
              <a:buNone/>
            </a:pPr>
            <a:r>
              <a:rPr lang="cs-CZ" sz="2200" b="1" dirty="0"/>
              <a:t>Abstrakt</a:t>
            </a:r>
            <a:r>
              <a:rPr lang="cs-CZ" sz="2200" dirty="0"/>
              <a:t>	celá práce v jednom odstavci</a:t>
            </a:r>
          </a:p>
          <a:p>
            <a:pPr marL="1616075" indent="-1616075" defTabSz="1971675">
              <a:lnSpc>
                <a:spcPct val="110000"/>
              </a:lnSpc>
              <a:buNone/>
            </a:pPr>
            <a:r>
              <a:rPr lang="cs-CZ" sz="2200" b="1" dirty="0"/>
              <a:t>Úvod</a:t>
            </a:r>
            <a:r>
              <a:rPr lang="cs-CZ" sz="2200" dirty="0"/>
              <a:t>	naučí čtenáře vše, co potřebuje vědět, aby chápal, co je napsané v cílech a proč to máte dělat</a:t>
            </a:r>
          </a:p>
          <a:p>
            <a:pPr marL="1616075" indent="-1616075" defTabSz="1971675">
              <a:lnSpc>
                <a:spcPct val="110000"/>
              </a:lnSpc>
              <a:buNone/>
            </a:pPr>
            <a:r>
              <a:rPr lang="cs-CZ" sz="2200" b="1" dirty="0"/>
              <a:t>Metody</a:t>
            </a:r>
            <a:r>
              <a:rPr lang="cs-CZ" sz="2200" dirty="0"/>
              <a:t>	co všechno jste udělali, jak, na jakých datech, v jakém softwaru</a:t>
            </a:r>
          </a:p>
          <a:p>
            <a:pPr marL="1616075" indent="-1616075" defTabSz="1971675">
              <a:lnSpc>
                <a:spcPct val="110000"/>
              </a:lnSpc>
              <a:buNone/>
            </a:pPr>
            <a:r>
              <a:rPr lang="cs-CZ" sz="2200" b="1" dirty="0"/>
              <a:t>Výsledky</a:t>
            </a:r>
            <a:r>
              <a:rPr lang="cs-CZ" sz="2200" dirty="0"/>
              <a:t>	co vám vyšlo</a:t>
            </a:r>
          </a:p>
          <a:p>
            <a:pPr marL="1616075" indent="-1616075" defTabSz="1971675">
              <a:lnSpc>
                <a:spcPct val="110000"/>
              </a:lnSpc>
              <a:buNone/>
            </a:pPr>
            <a:r>
              <a:rPr lang="cs-CZ" sz="2200" b="1" dirty="0"/>
              <a:t>Diskuze</a:t>
            </a:r>
            <a:r>
              <a:rPr lang="cs-CZ" sz="2200" dirty="0"/>
              <a:t>	co vaše výsledky znamenají v souvislostech s informacemi, které jsou v Úvodu</a:t>
            </a:r>
          </a:p>
          <a:p>
            <a:pPr marL="1616075" indent="-1616075" defTabSz="1971675">
              <a:lnSpc>
                <a:spcPct val="110000"/>
              </a:lnSpc>
              <a:buNone/>
            </a:pPr>
            <a:r>
              <a:rPr lang="cs-CZ" sz="2200" b="1" dirty="0"/>
              <a:t>Závěr</a:t>
            </a:r>
            <a:r>
              <a:rPr lang="cs-CZ" sz="2200" dirty="0"/>
              <a:t>	jaký význam mají vaše zjištění</a:t>
            </a:r>
          </a:p>
          <a:p>
            <a:pPr marL="1616075" indent="-1616075" defTabSz="1971675">
              <a:lnSpc>
                <a:spcPct val="110000"/>
              </a:lnSpc>
              <a:buNone/>
            </a:pPr>
            <a:r>
              <a:rPr lang="cs-CZ" sz="2200" b="1" dirty="0"/>
              <a:t>Seznam použitých zdrojů (Seznam literatury)</a:t>
            </a:r>
            <a:r>
              <a:rPr lang="cs-CZ" sz="2200" dirty="0"/>
              <a:t>	</a:t>
            </a:r>
          </a:p>
          <a:p>
            <a:pPr marL="1616075" indent="-1616075" defTabSz="1971675">
              <a:lnSpc>
                <a:spcPct val="110000"/>
              </a:lnSpc>
              <a:buNone/>
            </a:pPr>
            <a:r>
              <a:rPr lang="cs-CZ" sz="2200" dirty="0"/>
              <a:t>	každá převzatá informace má v práci citaci.</a:t>
            </a:r>
          </a:p>
          <a:p>
            <a:pPr marL="1616075" indent="-1616075" defTabSz="1971675">
              <a:lnSpc>
                <a:spcPct val="110000"/>
              </a:lnSpc>
              <a:buNone/>
            </a:pPr>
            <a:r>
              <a:rPr lang="cs-CZ" sz="2200" dirty="0"/>
              <a:t>	V seznamu je uvedena.</a:t>
            </a:r>
          </a:p>
        </p:txBody>
      </p:sp>
    </p:spTree>
    <p:extLst>
      <p:ext uri="{BB962C8B-B14F-4D97-AF65-F5344CB8AC3E}">
        <p14:creationId xmlns:p14="http://schemas.microsoft.com/office/powerpoint/2010/main" val="42118765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7355738-3A77-6EE0-3B69-76DC77CB462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740B0B2-B23D-E52F-3AFA-6C21AB485E5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A5D4AB6-8D03-A8D6-908B-11B3A6E2F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Alternativní struktura práce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1489B9C-0C34-0371-B515-6E160D3BE9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445998"/>
          </a:xfrm>
        </p:spPr>
        <p:txBody>
          <a:bodyPr/>
          <a:lstStyle/>
          <a:p>
            <a:pPr marL="2154238" indent="-2154238" defTabSz="1971675">
              <a:lnSpc>
                <a:spcPct val="110000"/>
              </a:lnSpc>
              <a:buNone/>
            </a:pPr>
            <a:r>
              <a:rPr lang="cs-CZ" sz="2200" b="1" dirty="0"/>
              <a:t>Abstrakt</a:t>
            </a:r>
          </a:p>
          <a:p>
            <a:pPr marL="2154238" indent="-2154238" defTabSz="1971675">
              <a:lnSpc>
                <a:spcPct val="110000"/>
              </a:lnSpc>
              <a:buNone/>
            </a:pPr>
            <a:r>
              <a:rPr lang="cs-CZ" sz="2200" b="1" dirty="0"/>
              <a:t>Úvod</a:t>
            </a:r>
          </a:p>
          <a:p>
            <a:pPr marL="2154238" indent="-2154238" defTabSz="1971675">
              <a:lnSpc>
                <a:spcPct val="110000"/>
              </a:lnSpc>
              <a:buNone/>
            </a:pPr>
            <a:r>
              <a:rPr lang="cs-CZ" sz="2200" b="1" dirty="0"/>
              <a:t>Teoretická část </a:t>
            </a:r>
            <a:r>
              <a:rPr lang="cs-CZ" sz="2200" dirty="0"/>
              <a:t>(studenti mají tendenci se tady zaseknout, vylepšovat do dokonalosti a zbytek práce psát ve spěchu a špatně)</a:t>
            </a:r>
          </a:p>
          <a:p>
            <a:pPr marL="2154238" indent="-2154238" defTabSz="1971675">
              <a:lnSpc>
                <a:spcPct val="110000"/>
              </a:lnSpc>
              <a:buNone/>
            </a:pPr>
            <a:r>
              <a:rPr lang="cs-CZ" sz="2200" b="1" dirty="0"/>
              <a:t>Praktická část</a:t>
            </a:r>
          </a:p>
          <a:p>
            <a:pPr marL="2154238" indent="-2154238" defTabSz="1971675">
              <a:lnSpc>
                <a:spcPct val="110000"/>
              </a:lnSpc>
              <a:buNone/>
            </a:pPr>
            <a:r>
              <a:rPr lang="cs-CZ" sz="2200" b="1" dirty="0"/>
              <a:t>      Metody</a:t>
            </a:r>
          </a:p>
          <a:p>
            <a:pPr marL="2154238" indent="-2154238" defTabSz="1971675">
              <a:lnSpc>
                <a:spcPct val="110000"/>
              </a:lnSpc>
              <a:buNone/>
            </a:pPr>
            <a:r>
              <a:rPr lang="cs-CZ" sz="2200" b="1" dirty="0"/>
              <a:t>      Výsledky</a:t>
            </a:r>
          </a:p>
          <a:p>
            <a:pPr marL="2154238" indent="-2154238" defTabSz="1971675">
              <a:lnSpc>
                <a:spcPct val="110000"/>
              </a:lnSpc>
              <a:buNone/>
            </a:pPr>
            <a:r>
              <a:rPr lang="cs-CZ" sz="2200" b="1" dirty="0"/>
              <a:t>Diskuze</a:t>
            </a:r>
          </a:p>
          <a:p>
            <a:pPr marL="2154238" indent="-2154238" defTabSz="1971675">
              <a:lnSpc>
                <a:spcPct val="110000"/>
              </a:lnSpc>
              <a:buNone/>
            </a:pPr>
            <a:r>
              <a:rPr lang="cs-CZ" sz="2200" b="1" dirty="0"/>
              <a:t>Závěr</a:t>
            </a:r>
          </a:p>
          <a:p>
            <a:pPr marL="2154238" indent="-2154238" defTabSz="1971675">
              <a:lnSpc>
                <a:spcPct val="110000"/>
              </a:lnSpc>
              <a:buNone/>
            </a:pPr>
            <a:r>
              <a:rPr lang="cs-CZ" sz="2200" b="1" dirty="0"/>
              <a:t>Seznam použitých zdrojů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4019809455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SCI-CZ-4×3.potx" id="{591EDAE2-7AFE-474A-A112-6F6DA8027603}" vid="{D522876D-50EF-4037-A91C-1A408660D4DA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prezentace-sci-cz-4-3</Template>
  <TotalTime>216</TotalTime>
  <Words>1914</Words>
  <Application>Microsoft Office PowerPoint</Application>
  <PresentationFormat>Vlastní</PresentationFormat>
  <Paragraphs>199</Paragraphs>
  <Slides>25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25</vt:i4>
      </vt:variant>
    </vt:vector>
  </HeadingPairs>
  <TitlesOfParts>
    <vt:vector size="33" baseType="lpstr">
      <vt:lpstr>Arial</vt:lpstr>
      <vt:lpstr>Courier New</vt:lpstr>
      <vt:lpstr>Tahoma</vt:lpstr>
      <vt:lpstr>Verdana</vt:lpstr>
      <vt:lpstr>Wingdings</vt:lpstr>
      <vt:lpstr>Prezentace_MU_CZ</vt:lpstr>
      <vt:lpstr>Graf</vt:lpstr>
      <vt:lpstr>Rovnice</vt:lpstr>
      <vt:lpstr>Jak psát závěrečnou práci</vt:lpstr>
      <vt:lpstr>Závěrečná práce</vt:lpstr>
      <vt:lpstr>Závěrečná práce</vt:lpstr>
      <vt:lpstr>Originalita a plagiátorství</vt:lpstr>
      <vt:lpstr>Plagiátorství</vt:lpstr>
      <vt:lpstr>Struktura a obsah DP, BP</vt:lpstr>
      <vt:lpstr>Struktura a obsah DP, BP</vt:lpstr>
      <vt:lpstr>Struktura práce</vt:lpstr>
      <vt:lpstr>Alternativní struktura práce</vt:lpstr>
      <vt:lpstr>Struktura a obsah DP, BP</vt:lpstr>
      <vt:lpstr>Struktura a obsah DP, BP</vt:lpstr>
      <vt:lpstr>Výsledky</vt:lpstr>
      <vt:lpstr>Výsledky</vt:lpstr>
      <vt:lpstr>Tabulky, obrázky</vt:lpstr>
      <vt:lpstr>Tabulky</vt:lpstr>
      <vt:lpstr>Obrázky</vt:lpstr>
      <vt:lpstr>Systematické kategorie</vt:lpstr>
      <vt:lpstr>Matematický popis</vt:lpstr>
      <vt:lpstr>Matematický popis</vt:lpstr>
      <vt:lpstr>Matematický popis</vt:lpstr>
      <vt:lpstr>Zkratky</vt:lpstr>
      <vt:lpstr>Diskuse a závěr</vt:lpstr>
      <vt:lpstr>Citace literárních zdrojů</vt:lpstr>
      <vt:lpstr>Citace literárních zdrojů</vt:lpstr>
      <vt:lpstr>Organizace a technika psaní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Uživatel systému Windows</dc:creator>
  <cp:lastModifiedBy>Danka Haruštiaková</cp:lastModifiedBy>
  <cp:revision>48</cp:revision>
  <cp:lastPrinted>1601-01-01T00:00:00Z</cp:lastPrinted>
  <dcterms:created xsi:type="dcterms:W3CDTF">2019-09-23T19:54:11Z</dcterms:created>
  <dcterms:modified xsi:type="dcterms:W3CDTF">2023-10-04T08:23:14Z</dcterms:modified>
</cp:coreProperties>
</file>