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  <p:sldMasterId id="2147483650" r:id="rId5"/>
    <p:sldMasterId id="2147483701" r:id="rId6"/>
    <p:sldMasterId id="2147483704" r:id="rId7"/>
  </p:sldMasterIdLst>
  <p:notesMasterIdLst>
    <p:notesMasterId r:id="rId58"/>
  </p:notesMasterIdLst>
  <p:handoutMasterIdLst>
    <p:handoutMasterId r:id="rId59"/>
  </p:handoutMasterIdLst>
  <p:sldIdLst>
    <p:sldId id="256" r:id="rId8"/>
    <p:sldId id="258" r:id="rId9"/>
    <p:sldId id="259" r:id="rId10"/>
    <p:sldId id="262" r:id="rId11"/>
    <p:sldId id="264" r:id="rId12"/>
    <p:sldId id="263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6" pos="415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79892" autoAdjust="0"/>
  </p:normalViewPr>
  <p:slideViewPr>
    <p:cSldViewPr snapToGrid="0">
      <p:cViewPr varScale="1">
        <p:scale>
          <a:sx n="101" d="100"/>
          <a:sy n="101" d="100"/>
        </p:scale>
        <p:origin x="528" y="114"/>
      </p:cViewPr>
      <p:guideLst>
        <p:guide orient="horz" pos="1139"/>
        <p:guide orient="horz" pos="1275"/>
        <p:guide orient="horz" pos="709"/>
        <p:guide pos="415"/>
        <p:guide pos="7224"/>
        <p:guide pos="869"/>
        <p:guide pos="3688"/>
        <p:guide pos="39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5A01E-639E-4C5D-B904-372A7DB32214}" type="doc">
      <dgm:prSet loTypeId="urn:microsoft.com/office/officeart/2018/2/layout/IconVerticalSolidList" loCatId="icon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78CCBF-E3C6-4710-AC08-43E9ED4AFC8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Vlastnosti vody</a:t>
          </a:r>
          <a:endParaRPr lang="en-US"/>
        </a:p>
      </dgm:t>
    </dgm:pt>
    <dgm:pt modelId="{04685EB4-9757-45CE-B4FB-4C3AF5D93C7B}" type="parTrans" cxnId="{AD1EE2F1-E502-4E9D-BD2E-199FB7BCD580}">
      <dgm:prSet/>
      <dgm:spPr/>
      <dgm:t>
        <a:bodyPr/>
        <a:lstStyle/>
        <a:p>
          <a:endParaRPr lang="en-US"/>
        </a:p>
      </dgm:t>
    </dgm:pt>
    <dgm:pt modelId="{57C1D065-5AF8-4425-9686-66505CA7C063}" type="sibTrans" cxnId="{AD1EE2F1-E502-4E9D-BD2E-199FB7BCD580}">
      <dgm:prSet/>
      <dgm:spPr/>
      <dgm:t>
        <a:bodyPr/>
        <a:lstStyle/>
        <a:p>
          <a:endParaRPr lang="en-US"/>
        </a:p>
      </dgm:t>
    </dgm:pt>
    <dgm:pt modelId="{C401F511-49A7-471D-AA7C-23EF310790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Typy</a:t>
          </a:r>
          <a:r>
            <a:rPr lang="en-US" dirty="0"/>
            <a:t> </a:t>
          </a:r>
          <a:r>
            <a:rPr lang="en-US" dirty="0" err="1"/>
            <a:t>vod</a:t>
          </a:r>
          <a:endParaRPr lang="en-US" dirty="0"/>
        </a:p>
      </dgm:t>
    </dgm:pt>
    <dgm:pt modelId="{CBCC5B5B-BEE9-4146-B4B3-33C1A527150E}" type="parTrans" cxnId="{6A346F2C-8B06-4C8C-AF9E-B4D28C9C8EE5}">
      <dgm:prSet/>
      <dgm:spPr/>
      <dgm:t>
        <a:bodyPr/>
        <a:lstStyle/>
        <a:p>
          <a:endParaRPr lang="en-US"/>
        </a:p>
      </dgm:t>
    </dgm:pt>
    <dgm:pt modelId="{ED6CE65D-3399-4D82-A6E5-EADCC86ACB83}" type="sibTrans" cxnId="{6A346F2C-8B06-4C8C-AF9E-B4D28C9C8EE5}">
      <dgm:prSet/>
      <dgm:spPr/>
      <dgm:t>
        <a:bodyPr/>
        <a:lstStyle/>
        <a:p>
          <a:endParaRPr lang="en-US"/>
        </a:p>
      </dgm:t>
    </dgm:pt>
    <dgm:pt modelId="{A5EB13F2-C8A8-4902-8791-E38B6B9530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Chemick</a:t>
          </a:r>
          <a:r>
            <a:rPr lang="sk-SK" dirty="0"/>
            <a:t>é složení vod</a:t>
          </a:r>
          <a:endParaRPr lang="en-US" dirty="0"/>
        </a:p>
      </dgm:t>
    </dgm:pt>
    <dgm:pt modelId="{467D10D0-3028-4C95-99C9-600567524D01}" type="parTrans" cxnId="{292A94AF-5EBA-4317-BC04-6EC625152F7A}">
      <dgm:prSet/>
      <dgm:spPr/>
      <dgm:t>
        <a:bodyPr/>
        <a:lstStyle/>
        <a:p>
          <a:endParaRPr lang="en-US"/>
        </a:p>
      </dgm:t>
    </dgm:pt>
    <dgm:pt modelId="{5733264F-0C06-450E-8A5F-100A5237C3FE}" type="sibTrans" cxnId="{292A94AF-5EBA-4317-BC04-6EC625152F7A}">
      <dgm:prSet/>
      <dgm:spPr/>
      <dgm:t>
        <a:bodyPr/>
        <a:lstStyle/>
        <a:p>
          <a:endParaRPr lang="en-US"/>
        </a:p>
      </dgm:t>
    </dgm:pt>
    <dgm:pt modelId="{698DDAD9-84ED-4233-9901-1B76398ED629}" type="pres">
      <dgm:prSet presAssocID="{9495A01E-639E-4C5D-B904-372A7DB32214}" presName="root" presStyleCnt="0">
        <dgm:presLayoutVars>
          <dgm:dir/>
          <dgm:resizeHandles val="exact"/>
        </dgm:presLayoutVars>
      </dgm:prSet>
      <dgm:spPr/>
    </dgm:pt>
    <dgm:pt modelId="{FCE4F79B-A063-46FB-8CCC-CE26724F8E50}" type="pres">
      <dgm:prSet presAssocID="{5778CCBF-E3C6-4710-AC08-43E9ED4AFC80}" presName="compNode" presStyleCnt="0"/>
      <dgm:spPr/>
    </dgm:pt>
    <dgm:pt modelId="{74CFB28E-316F-40D2-8B51-ACB79F2D4F2D}" type="pres">
      <dgm:prSet presAssocID="{5778CCBF-E3C6-4710-AC08-43E9ED4AFC80}" presName="bgRect" presStyleLbl="bgShp" presStyleIdx="0" presStyleCnt="3"/>
      <dgm:spPr/>
    </dgm:pt>
    <dgm:pt modelId="{86E9B577-ECDB-4E43-80FD-14514A6A1372}" type="pres">
      <dgm:prSet presAssocID="{5778CCBF-E3C6-4710-AC08-43E9ED4AFC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E7C65FFC-15E4-4544-AC99-24D3B312DCEE}" type="pres">
      <dgm:prSet presAssocID="{5778CCBF-E3C6-4710-AC08-43E9ED4AFC80}" presName="spaceRect" presStyleCnt="0"/>
      <dgm:spPr/>
    </dgm:pt>
    <dgm:pt modelId="{08F43A1F-9545-4564-A1CA-8C95205E8668}" type="pres">
      <dgm:prSet presAssocID="{5778CCBF-E3C6-4710-AC08-43E9ED4AFC80}" presName="parTx" presStyleLbl="revTx" presStyleIdx="0" presStyleCnt="3">
        <dgm:presLayoutVars>
          <dgm:chMax val="0"/>
          <dgm:chPref val="0"/>
        </dgm:presLayoutVars>
      </dgm:prSet>
      <dgm:spPr/>
    </dgm:pt>
    <dgm:pt modelId="{85AE296F-F46C-4199-AE24-CE5AF887B966}" type="pres">
      <dgm:prSet presAssocID="{57C1D065-5AF8-4425-9686-66505CA7C063}" presName="sibTrans" presStyleCnt="0"/>
      <dgm:spPr/>
    </dgm:pt>
    <dgm:pt modelId="{51384B01-FE0D-4935-84FF-53D15AEC236B}" type="pres">
      <dgm:prSet presAssocID="{C401F511-49A7-471D-AA7C-23EF31079053}" presName="compNode" presStyleCnt="0"/>
      <dgm:spPr/>
    </dgm:pt>
    <dgm:pt modelId="{3EB664BD-8A7A-42F8-8F00-48BBFAC66ABE}" type="pres">
      <dgm:prSet presAssocID="{C401F511-49A7-471D-AA7C-23EF31079053}" presName="bgRect" presStyleLbl="bgShp" presStyleIdx="1" presStyleCnt="3"/>
      <dgm:spPr/>
    </dgm:pt>
    <dgm:pt modelId="{A24522C2-4E0A-42D1-ABC2-8EAD83F8364F}" type="pres">
      <dgm:prSet presAssocID="{C401F511-49A7-471D-AA7C-23EF310790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A8A15723-881A-4385-A7EA-566E31D472C0}" type="pres">
      <dgm:prSet presAssocID="{C401F511-49A7-471D-AA7C-23EF31079053}" presName="spaceRect" presStyleCnt="0"/>
      <dgm:spPr/>
    </dgm:pt>
    <dgm:pt modelId="{3D7948B8-16ED-4ED4-9E02-32971258EFC2}" type="pres">
      <dgm:prSet presAssocID="{C401F511-49A7-471D-AA7C-23EF31079053}" presName="parTx" presStyleLbl="revTx" presStyleIdx="1" presStyleCnt="3">
        <dgm:presLayoutVars>
          <dgm:chMax val="0"/>
          <dgm:chPref val="0"/>
        </dgm:presLayoutVars>
      </dgm:prSet>
      <dgm:spPr/>
    </dgm:pt>
    <dgm:pt modelId="{865D396A-DCFD-40E6-A0D1-E3645354478D}" type="pres">
      <dgm:prSet presAssocID="{ED6CE65D-3399-4D82-A6E5-EADCC86ACB83}" presName="sibTrans" presStyleCnt="0"/>
      <dgm:spPr/>
    </dgm:pt>
    <dgm:pt modelId="{5120FFC2-4E5D-458E-95EB-D11A63D2B4DC}" type="pres">
      <dgm:prSet presAssocID="{A5EB13F2-C8A8-4902-8791-E38B6B95303A}" presName="compNode" presStyleCnt="0"/>
      <dgm:spPr/>
    </dgm:pt>
    <dgm:pt modelId="{7CF9D0A6-B6F9-44B4-A9A0-4DF2BDB01C36}" type="pres">
      <dgm:prSet presAssocID="{A5EB13F2-C8A8-4902-8791-E38B6B95303A}" presName="bgRect" presStyleLbl="bgShp" presStyleIdx="2" presStyleCnt="3"/>
      <dgm:spPr/>
    </dgm:pt>
    <dgm:pt modelId="{FE726D38-0010-474C-862B-F6B788F410E4}" type="pres">
      <dgm:prSet presAssocID="{A5EB13F2-C8A8-4902-8791-E38B6B9530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7E5B711-299C-4BE8-AF98-6ECAC9A54A94}" type="pres">
      <dgm:prSet presAssocID="{A5EB13F2-C8A8-4902-8791-E38B6B95303A}" presName="spaceRect" presStyleCnt="0"/>
      <dgm:spPr/>
    </dgm:pt>
    <dgm:pt modelId="{AFDED572-8766-46C9-9D69-52311EC5E308}" type="pres">
      <dgm:prSet presAssocID="{A5EB13F2-C8A8-4902-8791-E38B6B95303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4A1A31A-C6C5-4FF6-93E4-7C73E716C51C}" type="presOf" srcId="{A5EB13F2-C8A8-4902-8791-E38B6B95303A}" destId="{AFDED572-8766-46C9-9D69-52311EC5E308}" srcOrd="0" destOrd="0" presId="urn:microsoft.com/office/officeart/2018/2/layout/IconVerticalSolidList"/>
    <dgm:cxn modelId="{6A346F2C-8B06-4C8C-AF9E-B4D28C9C8EE5}" srcId="{9495A01E-639E-4C5D-B904-372A7DB32214}" destId="{C401F511-49A7-471D-AA7C-23EF31079053}" srcOrd="1" destOrd="0" parTransId="{CBCC5B5B-BEE9-4146-B4B3-33C1A527150E}" sibTransId="{ED6CE65D-3399-4D82-A6E5-EADCC86ACB83}"/>
    <dgm:cxn modelId="{0D202068-A304-45A4-93E7-2FFD015FA909}" type="presOf" srcId="{C401F511-49A7-471D-AA7C-23EF31079053}" destId="{3D7948B8-16ED-4ED4-9E02-32971258EFC2}" srcOrd="0" destOrd="0" presId="urn:microsoft.com/office/officeart/2018/2/layout/IconVerticalSolidList"/>
    <dgm:cxn modelId="{A49E2D8D-9545-46D8-9BC7-8540EFEBBB37}" type="presOf" srcId="{9495A01E-639E-4C5D-B904-372A7DB32214}" destId="{698DDAD9-84ED-4233-9901-1B76398ED629}" srcOrd="0" destOrd="0" presId="urn:microsoft.com/office/officeart/2018/2/layout/IconVerticalSolidList"/>
    <dgm:cxn modelId="{292A94AF-5EBA-4317-BC04-6EC625152F7A}" srcId="{9495A01E-639E-4C5D-B904-372A7DB32214}" destId="{A5EB13F2-C8A8-4902-8791-E38B6B95303A}" srcOrd="2" destOrd="0" parTransId="{467D10D0-3028-4C95-99C9-600567524D01}" sibTransId="{5733264F-0C06-450E-8A5F-100A5237C3FE}"/>
    <dgm:cxn modelId="{785391E5-0A59-4E8F-A0AB-23873B92D61C}" type="presOf" srcId="{5778CCBF-E3C6-4710-AC08-43E9ED4AFC80}" destId="{08F43A1F-9545-4564-A1CA-8C95205E8668}" srcOrd="0" destOrd="0" presId="urn:microsoft.com/office/officeart/2018/2/layout/IconVerticalSolidList"/>
    <dgm:cxn modelId="{AD1EE2F1-E502-4E9D-BD2E-199FB7BCD580}" srcId="{9495A01E-639E-4C5D-B904-372A7DB32214}" destId="{5778CCBF-E3C6-4710-AC08-43E9ED4AFC80}" srcOrd="0" destOrd="0" parTransId="{04685EB4-9757-45CE-B4FB-4C3AF5D93C7B}" sibTransId="{57C1D065-5AF8-4425-9686-66505CA7C063}"/>
    <dgm:cxn modelId="{904535FA-8C57-44B0-80BF-44FBC2D2449B}" type="presParOf" srcId="{698DDAD9-84ED-4233-9901-1B76398ED629}" destId="{FCE4F79B-A063-46FB-8CCC-CE26724F8E50}" srcOrd="0" destOrd="0" presId="urn:microsoft.com/office/officeart/2018/2/layout/IconVerticalSolidList"/>
    <dgm:cxn modelId="{FA179B0A-5903-4B2E-A80F-2AD710F6F671}" type="presParOf" srcId="{FCE4F79B-A063-46FB-8CCC-CE26724F8E50}" destId="{74CFB28E-316F-40D2-8B51-ACB79F2D4F2D}" srcOrd="0" destOrd="0" presId="urn:microsoft.com/office/officeart/2018/2/layout/IconVerticalSolidList"/>
    <dgm:cxn modelId="{67FA8F05-3BB7-4B4E-8D7B-39CBC5FC9284}" type="presParOf" srcId="{FCE4F79B-A063-46FB-8CCC-CE26724F8E50}" destId="{86E9B577-ECDB-4E43-80FD-14514A6A1372}" srcOrd="1" destOrd="0" presId="urn:microsoft.com/office/officeart/2018/2/layout/IconVerticalSolidList"/>
    <dgm:cxn modelId="{257B8605-3744-43E9-B7EC-7C0B9E462E8B}" type="presParOf" srcId="{FCE4F79B-A063-46FB-8CCC-CE26724F8E50}" destId="{E7C65FFC-15E4-4544-AC99-24D3B312DCEE}" srcOrd="2" destOrd="0" presId="urn:microsoft.com/office/officeart/2018/2/layout/IconVerticalSolidList"/>
    <dgm:cxn modelId="{6D575306-441C-4C23-BEEE-A3397148F722}" type="presParOf" srcId="{FCE4F79B-A063-46FB-8CCC-CE26724F8E50}" destId="{08F43A1F-9545-4564-A1CA-8C95205E8668}" srcOrd="3" destOrd="0" presId="urn:microsoft.com/office/officeart/2018/2/layout/IconVerticalSolidList"/>
    <dgm:cxn modelId="{2B066371-D616-49E5-A774-0818C499BEA9}" type="presParOf" srcId="{698DDAD9-84ED-4233-9901-1B76398ED629}" destId="{85AE296F-F46C-4199-AE24-CE5AF887B966}" srcOrd="1" destOrd="0" presId="urn:microsoft.com/office/officeart/2018/2/layout/IconVerticalSolidList"/>
    <dgm:cxn modelId="{DE67E4E9-BFAE-4A8F-A5FE-752E60ED057E}" type="presParOf" srcId="{698DDAD9-84ED-4233-9901-1B76398ED629}" destId="{51384B01-FE0D-4935-84FF-53D15AEC236B}" srcOrd="2" destOrd="0" presId="urn:microsoft.com/office/officeart/2018/2/layout/IconVerticalSolidList"/>
    <dgm:cxn modelId="{4759F16B-5EBC-4F4D-A808-E69A693B4E4E}" type="presParOf" srcId="{51384B01-FE0D-4935-84FF-53D15AEC236B}" destId="{3EB664BD-8A7A-42F8-8F00-48BBFAC66ABE}" srcOrd="0" destOrd="0" presId="urn:microsoft.com/office/officeart/2018/2/layout/IconVerticalSolidList"/>
    <dgm:cxn modelId="{E8D27B64-E102-4D0F-82C2-0B339433965A}" type="presParOf" srcId="{51384B01-FE0D-4935-84FF-53D15AEC236B}" destId="{A24522C2-4E0A-42D1-ABC2-8EAD83F8364F}" srcOrd="1" destOrd="0" presId="urn:microsoft.com/office/officeart/2018/2/layout/IconVerticalSolidList"/>
    <dgm:cxn modelId="{16CC99F1-AF79-4DC2-9B51-29DFCDC58D86}" type="presParOf" srcId="{51384B01-FE0D-4935-84FF-53D15AEC236B}" destId="{A8A15723-881A-4385-A7EA-566E31D472C0}" srcOrd="2" destOrd="0" presId="urn:microsoft.com/office/officeart/2018/2/layout/IconVerticalSolidList"/>
    <dgm:cxn modelId="{A5875A90-3AAD-4C0F-A87A-3548F9D70853}" type="presParOf" srcId="{51384B01-FE0D-4935-84FF-53D15AEC236B}" destId="{3D7948B8-16ED-4ED4-9E02-32971258EFC2}" srcOrd="3" destOrd="0" presId="urn:microsoft.com/office/officeart/2018/2/layout/IconVerticalSolidList"/>
    <dgm:cxn modelId="{95BA3907-C600-4B80-BB34-8742C4882FF5}" type="presParOf" srcId="{698DDAD9-84ED-4233-9901-1B76398ED629}" destId="{865D396A-DCFD-40E6-A0D1-E3645354478D}" srcOrd="3" destOrd="0" presId="urn:microsoft.com/office/officeart/2018/2/layout/IconVerticalSolidList"/>
    <dgm:cxn modelId="{D31EA43E-A2A3-41FD-AB9C-EE589303650E}" type="presParOf" srcId="{698DDAD9-84ED-4233-9901-1B76398ED629}" destId="{5120FFC2-4E5D-458E-95EB-D11A63D2B4DC}" srcOrd="4" destOrd="0" presId="urn:microsoft.com/office/officeart/2018/2/layout/IconVerticalSolidList"/>
    <dgm:cxn modelId="{5835968F-9D17-4BB5-8011-93C9FE83425E}" type="presParOf" srcId="{5120FFC2-4E5D-458E-95EB-D11A63D2B4DC}" destId="{7CF9D0A6-B6F9-44B4-A9A0-4DF2BDB01C36}" srcOrd="0" destOrd="0" presId="urn:microsoft.com/office/officeart/2018/2/layout/IconVerticalSolidList"/>
    <dgm:cxn modelId="{E0A51A4C-0510-4A5C-9881-744BC7034BAA}" type="presParOf" srcId="{5120FFC2-4E5D-458E-95EB-D11A63D2B4DC}" destId="{FE726D38-0010-474C-862B-F6B788F410E4}" srcOrd="1" destOrd="0" presId="urn:microsoft.com/office/officeart/2018/2/layout/IconVerticalSolidList"/>
    <dgm:cxn modelId="{75074400-BACD-452A-9B65-22B118310A2C}" type="presParOf" srcId="{5120FFC2-4E5D-458E-95EB-D11A63D2B4DC}" destId="{D7E5B711-299C-4BE8-AF98-6ECAC9A54A94}" srcOrd="2" destOrd="0" presId="urn:microsoft.com/office/officeart/2018/2/layout/IconVerticalSolidList"/>
    <dgm:cxn modelId="{1B757A51-6199-4D51-AB81-987D11B6764A}" type="presParOf" srcId="{5120FFC2-4E5D-458E-95EB-D11A63D2B4DC}" destId="{AFDED572-8766-46C9-9D69-52311EC5E3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FB28E-316F-40D2-8B51-ACB79F2D4F2D}">
      <dsp:nvSpPr>
        <dsp:cNvPr id="0" name=""/>
        <dsp:cNvSpPr/>
      </dsp:nvSpPr>
      <dsp:spPr>
        <a:xfrm>
          <a:off x="0" y="598"/>
          <a:ext cx="5218413" cy="13995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9B577-ECDB-4E43-80FD-14514A6A1372}">
      <dsp:nvSpPr>
        <dsp:cNvPr id="0" name=""/>
        <dsp:cNvSpPr/>
      </dsp:nvSpPr>
      <dsp:spPr>
        <a:xfrm>
          <a:off x="423365" y="315497"/>
          <a:ext cx="769754" cy="769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43A1F-9545-4564-A1CA-8C95205E8668}">
      <dsp:nvSpPr>
        <dsp:cNvPr id="0" name=""/>
        <dsp:cNvSpPr/>
      </dsp:nvSpPr>
      <dsp:spPr>
        <a:xfrm>
          <a:off x="1616484" y="598"/>
          <a:ext cx="3601928" cy="139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119" tIns="148119" rIns="148119" bIns="148119" numCol="1" spcCol="1270" anchor="ctr" anchorCtr="0">
          <a:noAutofit/>
          <a:sp3d extrusionH="28000" prstMaterial="matte"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Vlastnosti vody</a:t>
          </a:r>
          <a:endParaRPr lang="en-US" sz="2500" kern="1200"/>
        </a:p>
      </dsp:txBody>
      <dsp:txXfrm>
        <a:off x="1616484" y="598"/>
        <a:ext cx="3601928" cy="1399553"/>
      </dsp:txXfrm>
    </dsp:sp>
    <dsp:sp modelId="{3EB664BD-8A7A-42F8-8F00-48BBFAC66ABE}">
      <dsp:nvSpPr>
        <dsp:cNvPr id="0" name=""/>
        <dsp:cNvSpPr/>
      </dsp:nvSpPr>
      <dsp:spPr>
        <a:xfrm>
          <a:off x="0" y="1750040"/>
          <a:ext cx="5218413" cy="13995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522C2-4E0A-42D1-ABC2-8EAD83F8364F}">
      <dsp:nvSpPr>
        <dsp:cNvPr id="0" name=""/>
        <dsp:cNvSpPr/>
      </dsp:nvSpPr>
      <dsp:spPr>
        <a:xfrm>
          <a:off x="423365" y="2064940"/>
          <a:ext cx="769754" cy="769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948B8-16ED-4ED4-9E02-32971258EFC2}">
      <dsp:nvSpPr>
        <dsp:cNvPr id="0" name=""/>
        <dsp:cNvSpPr/>
      </dsp:nvSpPr>
      <dsp:spPr>
        <a:xfrm>
          <a:off x="1616484" y="1750040"/>
          <a:ext cx="3601928" cy="139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119" tIns="148119" rIns="148119" bIns="148119" numCol="1" spcCol="1270" anchor="ctr" anchorCtr="0">
          <a:noAutofit/>
          <a:sp3d extrusionH="28000" prstMaterial="matte"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Typy</a:t>
          </a:r>
          <a:r>
            <a:rPr lang="en-US" sz="2500" kern="1200" dirty="0"/>
            <a:t> </a:t>
          </a:r>
          <a:r>
            <a:rPr lang="en-US" sz="2500" kern="1200" dirty="0" err="1"/>
            <a:t>vod</a:t>
          </a:r>
          <a:endParaRPr lang="en-US" sz="2500" kern="1200" dirty="0"/>
        </a:p>
      </dsp:txBody>
      <dsp:txXfrm>
        <a:off x="1616484" y="1750040"/>
        <a:ext cx="3601928" cy="1399553"/>
      </dsp:txXfrm>
    </dsp:sp>
    <dsp:sp modelId="{7CF9D0A6-B6F9-44B4-A9A0-4DF2BDB01C36}">
      <dsp:nvSpPr>
        <dsp:cNvPr id="0" name=""/>
        <dsp:cNvSpPr/>
      </dsp:nvSpPr>
      <dsp:spPr>
        <a:xfrm>
          <a:off x="0" y="3499482"/>
          <a:ext cx="5218413" cy="13995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26D38-0010-474C-862B-F6B788F410E4}">
      <dsp:nvSpPr>
        <dsp:cNvPr id="0" name=""/>
        <dsp:cNvSpPr/>
      </dsp:nvSpPr>
      <dsp:spPr>
        <a:xfrm>
          <a:off x="423365" y="3814382"/>
          <a:ext cx="769754" cy="769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DED572-8766-46C9-9D69-52311EC5E308}">
      <dsp:nvSpPr>
        <dsp:cNvPr id="0" name=""/>
        <dsp:cNvSpPr/>
      </dsp:nvSpPr>
      <dsp:spPr>
        <a:xfrm>
          <a:off x="1616484" y="3499482"/>
          <a:ext cx="3601928" cy="139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119" tIns="148119" rIns="148119" bIns="148119" numCol="1" spcCol="1270" anchor="ctr" anchorCtr="0">
          <a:noAutofit/>
          <a:sp3d extrusionH="28000" prstMaterial="matte"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Chemick</a:t>
          </a:r>
          <a:r>
            <a:rPr lang="sk-SK" sz="2500" kern="1200" dirty="0"/>
            <a:t>é složení vod</a:t>
          </a:r>
          <a:endParaRPr lang="en-US" sz="2500" kern="1200" dirty="0"/>
        </a:p>
      </dsp:txBody>
      <dsp:txXfrm>
        <a:off x="1616484" y="3499482"/>
        <a:ext cx="3601928" cy="1399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Diamant" TargetMode="External"/><Relationship Id="rId3" Type="http://schemas.openxmlformats.org/officeDocument/2006/relationships/hyperlink" Target="https://cs.wikipedia.org/w/index.php?title=Rozpor&amp;action=edit&amp;redlink=1" TargetMode="External"/><Relationship Id="rId7" Type="http://schemas.openxmlformats.org/officeDocument/2006/relationships/hyperlink" Target="https://cs.wikipedia.org/wiki/Luxusn%C3%AD_statek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Cena" TargetMode="External"/><Relationship Id="rId5" Type="http://schemas.openxmlformats.org/officeDocument/2006/relationships/hyperlink" Target="https://cs.wikipedia.org/wiki/Voda" TargetMode="External"/><Relationship Id="rId4" Type="http://schemas.openxmlformats.org/officeDocument/2006/relationships/hyperlink" Target="https://cs.wikipedia.org/w/index.php?title=Nezbytn%C3%A9_statky&amp;action=edit&amp;redlink=1" TargetMode="External"/><Relationship Id="rId9" Type="http://schemas.openxmlformats.org/officeDocument/2006/relationships/hyperlink" Target="https://cs.wikipedia.org/wiki/Adam_Smith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12808F4-B2A5-44F0-8D0A-BD343BD19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413E43-C1F8-4F2F-BC04-3A674A0141C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2DC69D95-1508-420E-906A-39CB34D73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8F770A5D-55AD-45B7-ABE6-84EAA3E0D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128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Důsledkem</a:t>
            </a:r>
            <a:r>
              <a:rPr lang="en-US" dirty="0"/>
              <a:t> </a:t>
            </a:r>
            <a:r>
              <a:rPr lang="en-US" dirty="0" err="1"/>
              <a:t>tepelných</a:t>
            </a:r>
            <a:r>
              <a:rPr lang="en-US" dirty="0"/>
              <a:t> </a:t>
            </a:r>
            <a:r>
              <a:rPr lang="en-US" dirty="0" err="1"/>
              <a:t>vlastností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je </a:t>
            </a:r>
            <a:r>
              <a:rPr lang="en-US" dirty="0" err="1"/>
              <a:t>příznivá</a:t>
            </a:r>
            <a:r>
              <a:rPr lang="en-US" dirty="0"/>
              <a:t>, </a:t>
            </a:r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kolísavá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zemského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 (v pr </a:t>
            </a:r>
            <a:r>
              <a:rPr lang="en-US" dirty="0" err="1"/>
              <a:t>ůměru</a:t>
            </a:r>
            <a:r>
              <a:rPr lang="en-US" dirty="0"/>
              <a:t> </a:t>
            </a:r>
            <a:r>
              <a:rPr lang="en-US" dirty="0" err="1"/>
              <a:t>okolo</a:t>
            </a:r>
            <a:r>
              <a:rPr lang="en-US" dirty="0"/>
              <a:t> 15 </a:t>
            </a:r>
            <a:r>
              <a:rPr lang="en-US" dirty="0" err="1"/>
              <a:t>stupňů</a:t>
            </a:r>
            <a:r>
              <a:rPr lang="en-US" dirty="0"/>
              <a:t> Celsia ).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úzkému</a:t>
            </a:r>
            <a:r>
              <a:rPr lang="en-US" dirty="0"/>
              <a:t> </a:t>
            </a:r>
            <a:r>
              <a:rPr lang="en-US" dirty="0" err="1"/>
              <a:t>teplotnímu</a:t>
            </a:r>
            <a:r>
              <a:rPr lang="en-US" dirty="0"/>
              <a:t> </a:t>
            </a:r>
            <a:r>
              <a:rPr lang="en-US" dirty="0" err="1"/>
              <a:t>rozpětí</a:t>
            </a:r>
            <a:r>
              <a:rPr lang="en-US" dirty="0"/>
              <a:t>,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kterém</a:t>
            </a:r>
            <a:r>
              <a:rPr lang="en-US" dirty="0"/>
              <a:t> je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</a:t>
            </a:r>
            <a:r>
              <a:rPr lang="en-US" dirty="0" err="1"/>
              <a:t>kapalném</a:t>
            </a:r>
            <a:r>
              <a:rPr lang="en-US" dirty="0"/>
              <a:t> a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dovedeme</a:t>
            </a:r>
            <a:r>
              <a:rPr lang="en-US" dirty="0"/>
              <a:t> </a:t>
            </a:r>
            <a:r>
              <a:rPr lang="en-US" dirty="0" err="1"/>
              <a:t>představit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, je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ideální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279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B1771FF5-6C2C-4C2C-A50B-786883F20D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613" y="727075"/>
            <a:ext cx="6456362" cy="3632200"/>
          </a:xfrm>
          <a:ln/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491EDBD4-5B09-4A33-812B-B5CBAF01A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2F9E70CE-4776-426E-AAA2-395A37ADD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FCE731-3949-4CAD-A838-727865FE521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hu-HU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neexistuje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samostatně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shluky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vazbám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Rozpouštěcí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síla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napětí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viskozita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kapalný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stav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normální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pokojové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důsledkem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schopnosti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vytvářet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Sloučeniny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obsahující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atomy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síry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dobře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rozpouštějí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proto,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schopny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přijímat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mnoho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vazeb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dobrá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rozpustnost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dána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výměně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intramolekulárních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vazeb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vodou.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3020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Vezmeme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-li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úvahu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Brönstedovu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teorii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(1923),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chová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současně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totiž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schopna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proton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odštěpit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přijmout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Proton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neexistuje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sám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sobě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ale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různým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stupněm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hydratován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Proto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lze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proton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popsat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H</a:t>
            </a:r>
            <a:r>
              <a:rPr lang="en-US" b="0" i="0" baseline="-25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H</a:t>
            </a:r>
            <a:r>
              <a:rPr lang="en-US" b="0" i="0" baseline="-25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b="0" i="0" baseline="-25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H</a:t>
            </a:r>
            <a:r>
              <a:rPr lang="en-US" b="0" i="0" baseline="-25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b="0" i="0" baseline="-25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apod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Z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praktického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hlediska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z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důvodů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lepší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přehlednosti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zápisu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vžilo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označení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H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471C1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řídí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Guldbergovým-Waageovým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zákonem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stejně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chemické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rovnováhy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Aby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bylo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možné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disociační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vypočítat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třeba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uvědomit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 mol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hmotnost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18 g a 1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litr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váží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 kg (1.000 g). 1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litr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obsahuje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1.000 : 18 = 55,56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Čistá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55,56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molární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pravděpodobnost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výskytu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čisté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1,8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-9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vypočítá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molární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vynásobením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pravděpodobnosti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jeho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výskytu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molární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(1,8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-9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x 55,56).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Molární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H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(a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zároveň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hydroxylových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iontů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OH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-7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mol/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litr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významně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neovlivní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vysokou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molekulární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(55,56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1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-7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iontů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litru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). Proto ji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lze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prakticky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považovat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Potom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můžeme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definovat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novou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tzv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iontový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součin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1" i="0" baseline="-2500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tuto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skutečnost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zohledňuje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25°C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0" i="0" baseline="-2500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= (1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-7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 x (1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-7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 = 1 x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-14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mol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/litr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iontů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závislá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pravděpodobnost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výskytu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samostatného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závislá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),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nižší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25°C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0" i="0" baseline="-2500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mírně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nižší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naopak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25°C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0" i="0" baseline="-2500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mírně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teplotním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rozmezí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vztahujícím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živým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organismům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pro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roztoky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b="0" i="0" baseline="-2500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= 10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-14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 (mol/l)</a:t>
            </a:r>
            <a:r>
              <a:rPr lang="en-US" b="0" i="0" baseline="3000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Toto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platí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roztoky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obsahující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Tato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používá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výpočet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pH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roztoků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559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neexistuje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samostatně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shluky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vazbám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Rozpouštěcí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síla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napětí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viskozita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kapalný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stav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normální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pokojové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teplotě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důsledkem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schopnosti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vytvářet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Sloučeniny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obsahující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atomy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síry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dobře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rozpouštějí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proto,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schopny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přijímat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mnoho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vazeb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dobrá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rozpustnost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dána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výměně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intramolekulárních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vazeb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proteinem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vodou.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266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E9657352-43B6-40F7-A5EC-6095708DED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D3A3DA-B78F-494E-815F-364E44E3FAA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9B4EF25-225B-492D-824E-EC5ECF50B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11C509D-181F-4A85-B4E6-DC9F9EB89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00575"/>
            <a:ext cx="5029200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94AE567B-702D-40E6-8EF3-B2DACE9C3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C89A6E-50E8-46B4-9062-139EB3AD591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5B218300-EA7F-4CB1-BA6D-F296587ACB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3F822327-9BED-4670-A8B3-414E2CE6C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00575"/>
            <a:ext cx="5029200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Disociační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slabých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vyjadřuje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ochotu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disociaci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obrazem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relativní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síly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skutečnosti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číselná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disociačních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slabých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velice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nízká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(exponent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záporným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číslem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vyjadřuje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proto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podobně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záporným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logaritmem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= - log K).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projevují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vlastnosti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protonizované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funkční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skupiny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nižší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slabší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disociační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konstanta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(K),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dokonaleji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příslušná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látka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disociována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svém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roztoku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silnějším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elektrolytem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471C11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Je-li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nedisociovaná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disociovaná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forma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stejné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koncentraci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číselně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rovna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pH.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slabých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nedisociovanou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formou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disociovanou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formou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konjugovaná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experimentálním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stanovení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jednomu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ekvivalentu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přidá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půl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ekvivalentu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zásady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Naměřené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pH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rovno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kyseliny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Tato </a:t>
            </a:r>
            <a:r>
              <a:rPr lang="en-US" dirty="0" err="1"/>
              <a:t>kapitola</a:t>
            </a:r>
            <a:r>
              <a:rPr lang="en-US" dirty="0"/>
              <a:t> </a:t>
            </a:r>
            <a:r>
              <a:rPr lang="en-US" dirty="0" err="1"/>
              <a:t>pojednává</a:t>
            </a:r>
            <a:r>
              <a:rPr lang="en-US" dirty="0"/>
              <a:t> o </a:t>
            </a:r>
            <a:r>
              <a:rPr lang="en-US" dirty="0" err="1"/>
              <a:t>redoxních</a:t>
            </a:r>
            <a:r>
              <a:rPr lang="en-US" dirty="0"/>
              <a:t> </a:t>
            </a:r>
            <a:r>
              <a:rPr lang="en-US" dirty="0" err="1"/>
              <a:t>procesech</a:t>
            </a:r>
            <a:r>
              <a:rPr lang="en-US" dirty="0"/>
              <a:t> a </a:t>
            </a:r>
            <a:r>
              <a:rPr lang="en-US" dirty="0" err="1"/>
              <a:t>rovnováhách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. </a:t>
            </a:r>
            <a:r>
              <a:rPr lang="en-US" dirty="0" err="1"/>
              <a:t>Přitom</a:t>
            </a:r>
            <a:endParaRPr lang="en-US" dirty="0"/>
          </a:p>
          <a:p>
            <a:r>
              <a:rPr lang="en-US" dirty="0" err="1"/>
              <a:t>zdůrazňuje</a:t>
            </a:r>
            <a:r>
              <a:rPr lang="en-US" dirty="0"/>
              <a:t> </a:t>
            </a:r>
            <a:r>
              <a:rPr lang="en-US" dirty="0" err="1"/>
              <a:t>koncept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, </a:t>
            </a:r>
            <a:r>
              <a:rPr lang="en-US" dirty="0" err="1"/>
              <a:t>analogický</a:t>
            </a:r>
            <a:r>
              <a:rPr lang="en-US" dirty="0"/>
              <a:t> s pH a </a:t>
            </a:r>
            <a:r>
              <a:rPr lang="en-US" dirty="0" err="1"/>
              <a:t>definovaný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negativní</a:t>
            </a:r>
            <a:r>
              <a:rPr lang="en-US" dirty="0"/>
              <a:t> log</a:t>
            </a:r>
            <a:r>
              <a:rPr lang="sk-SK" dirty="0"/>
              <a:t> </a:t>
            </a:r>
            <a:r>
              <a:rPr lang="en-US" dirty="0" err="1"/>
              <a:t>aktivit</a:t>
            </a:r>
            <a:r>
              <a:rPr lang="sk-SK" dirty="0"/>
              <a:t>y</a:t>
            </a:r>
            <a:r>
              <a:rPr lang="en-US" dirty="0"/>
              <a:t> </a:t>
            </a:r>
            <a:r>
              <a:rPr lang="en-US" dirty="0" err="1"/>
              <a:t>elektronů</a:t>
            </a:r>
            <a:r>
              <a:rPr lang="en-US" dirty="0"/>
              <a:t>. </a:t>
            </a:r>
            <a:r>
              <a:rPr lang="en-US" dirty="0" err="1"/>
              <a:t>Nízké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svědčí</a:t>
            </a:r>
            <a:r>
              <a:rPr lang="en-US" dirty="0"/>
              <a:t> o </a:t>
            </a:r>
            <a:r>
              <a:rPr lang="en-US" dirty="0" err="1"/>
              <a:t>redukčních</a:t>
            </a:r>
            <a:r>
              <a:rPr lang="en-US" dirty="0"/>
              <a:t> </a:t>
            </a:r>
            <a:r>
              <a:rPr lang="en-US" dirty="0" err="1"/>
              <a:t>podmínkách</a:t>
            </a:r>
            <a:r>
              <a:rPr lang="en-US" dirty="0"/>
              <a:t> a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hodnotách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sk-SK" dirty="0"/>
              <a:t>.</a:t>
            </a:r>
          </a:p>
          <a:p>
            <a:pPr algn="l" fontAlgn="t"/>
            <a:endParaRPr lang="sk-SK" b="0" i="0" dirty="0">
              <a:solidFill>
                <a:srgbClr val="777777"/>
              </a:solidFill>
              <a:effectLst/>
              <a:latin typeface="Roboto"/>
            </a:endParaRPr>
          </a:p>
          <a:p>
            <a:pPr algn="l" fontAlgn="t"/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třeba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zdůraznit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dva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důležité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body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týkající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redoxních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reakcí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přírodě</a:t>
            </a:r>
            <a:br>
              <a:rPr lang="en-US" b="0" i="0" dirty="0">
                <a:solidFill>
                  <a:srgbClr val="777777"/>
                </a:solidFill>
                <a:effectLst/>
                <a:latin typeface="Roboto"/>
              </a:rPr>
            </a:b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odpadní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M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noho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nejdůležitějších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redoxních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reakcí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katalyzováno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mikroorganismy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Bakterie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jsou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katalyzátory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kterými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molekulární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kyslík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reaguje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organickými</a:t>
            </a:r>
            <a:br>
              <a:rPr lang="en-US" b="0" i="0" dirty="0">
                <a:solidFill>
                  <a:srgbClr val="777777"/>
                </a:solidFill>
                <a:effectLst/>
                <a:latin typeface="Roboto"/>
              </a:rPr>
            </a:b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látky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železo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(III) se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redukuje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železo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(II)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amoniak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oxiduje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dusičnanový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ion.</a:t>
            </a:r>
          </a:p>
          <a:p>
            <a:endParaRPr lang="en-US" dirty="0"/>
          </a:p>
          <a:p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dirty="0" err="1"/>
              <a:t>odrážejí</a:t>
            </a:r>
            <a:r>
              <a:rPr lang="en-US" dirty="0"/>
              <a:t> </a:t>
            </a:r>
            <a:r>
              <a:rPr lang="en-US" dirty="0" err="1"/>
              <a:t>oxidační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.</a:t>
            </a:r>
            <a:endParaRPr lang="sk-SK" dirty="0"/>
          </a:p>
          <a:p>
            <a:endParaRPr lang="sk-SK" dirty="0"/>
          </a:p>
          <a:p>
            <a:pPr algn="l" fontAlgn="t"/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Podobně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elektronové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aktivity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v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může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lišit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více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než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20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řádů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takže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to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vhodné</a:t>
            </a:r>
            <a:br>
              <a:rPr lang="en-US" b="0" i="0" dirty="0">
                <a:solidFill>
                  <a:srgbClr val="777777"/>
                </a:solidFill>
                <a:effectLst/>
                <a:latin typeface="Roboto"/>
              </a:rPr>
            </a:b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vyjádřit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ae-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jako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0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Paradox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3" tooltip="Rozpor (stránka neexistuje)"/>
              </a:rPr>
              <a:t>rozpor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tom,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4" tooltip="Nezbytné statky (stránka neexistuje)"/>
              </a:rPr>
              <a:t>nezbytné</a:t>
            </a:r>
            <a:r>
              <a:rPr lang="en-US" b="0" i="0" u="none" strike="noStrike" dirty="0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4" tooltip="Nezbytné statky (stránka neexistuje)"/>
              </a:rPr>
              <a:t> 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4" tooltip="Nezbytné statky (stránka neexistuje)"/>
              </a:rPr>
              <a:t>statky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nízkou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Cena"/>
              </a:rPr>
              <a:t>cenu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zatímco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uxusní statek"/>
              </a:rPr>
              <a:t>luxusní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uxusní state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uxusní statek"/>
              </a:rPr>
              <a:t>zbytečné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uxusní state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uxusní statek"/>
              </a:rPr>
              <a:t>statky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Diamant"/>
              </a:rPr>
              <a:t>diamanty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Cena"/>
              </a:rPr>
              <a:t>cenu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vysokou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Adam Smith"/>
              </a:rPr>
              <a:t>Adam Smith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pokládán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klasického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představitele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zabývajícího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tímto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paradoxem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0338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Druhým</a:t>
            </a:r>
            <a:r>
              <a:rPr lang="en-US" dirty="0"/>
              <a:t> </a:t>
            </a:r>
            <a:r>
              <a:rPr lang="en-US" dirty="0" err="1"/>
              <a:t>důležitým</a:t>
            </a:r>
            <a:r>
              <a:rPr lang="en-US" dirty="0"/>
              <a:t> </a:t>
            </a:r>
            <a:r>
              <a:rPr lang="en-US" dirty="0" err="1"/>
              <a:t>bodem</a:t>
            </a:r>
            <a:r>
              <a:rPr lang="en-US" dirty="0"/>
              <a:t> </a:t>
            </a:r>
            <a:r>
              <a:rPr lang="en-US" dirty="0" err="1"/>
              <a:t>týkajícím</a:t>
            </a:r>
            <a:r>
              <a:rPr lang="en-US" dirty="0"/>
              <a:t> se </a:t>
            </a:r>
            <a:r>
              <a:rPr lang="en-US" dirty="0" err="1"/>
              <a:t>redoxních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v </a:t>
            </a:r>
            <a:r>
              <a:rPr lang="en-US" dirty="0" err="1"/>
              <a:t>hydrosféře</a:t>
            </a:r>
            <a:r>
              <a:rPr lang="en-US" dirty="0"/>
              <a:t> je </a:t>
            </a:r>
            <a:r>
              <a:rPr lang="en-US" dirty="0" err="1"/>
              <a:t>jejich</a:t>
            </a:r>
            <a:endParaRPr lang="en-US" dirty="0"/>
          </a:p>
          <a:p>
            <a:r>
              <a:rPr lang="en-US" dirty="0" err="1"/>
              <a:t>blízký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acidobazickým</a:t>
            </a:r>
            <a:r>
              <a:rPr lang="en-US" dirty="0"/>
              <a:t> </a:t>
            </a:r>
            <a:r>
              <a:rPr lang="en-US" dirty="0" err="1"/>
              <a:t>reakcím</a:t>
            </a:r>
            <a:r>
              <a:rPr lang="en-US" dirty="0"/>
              <a:t>. </a:t>
            </a:r>
            <a:r>
              <a:rPr lang="en-US" dirty="0" err="1"/>
              <a:t>Zatímco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H + </a:t>
            </a:r>
            <a:r>
              <a:rPr lang="en-US" dirty="0" err="1"/>
              <a:t>iontu</a:t>
            </a:r>
            <a:endParaRPr lang="en-US" dirty="0"/>
          </a:p>
          <a:p>
            <a:r>
              <a:rPr lang="en-US" dirty="0" err="1"/>
              <a:t>vyjádřit</a:t>
            </a:r>
            <a:r>
              <a:rPr lang="en-US" dirty="0"/>
              <a:t>, do </a:t>
            </a:r>
            <a:r>
              <a:rPr lang="en-US" dirty="0" err="1"/>
              <a:t>jaké</a:t>
            </a:r>
            <a:r>
              <a:rPr lang="en-US" dirty="0"/>
              <a:t> </a:t>
            </a:r>
            <a:r>
              <a:rPr lang="en-US" dirty="0" err="1"/>
              <a:t>míry</a:t>
            </a:r>
            <a:r>
              <a:rPr lang="en-US" dirty="0"/>
              <a:t> je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kyselá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zásaditá</a:t>
            </a:r>
            <a:r>
              <a:rPr lang="en-US" dirty="0"/>
              <a:t>, </a:t>
            </a:r>
            <a:r>
              <a:rPr lang="en-US" dirty="0" err="1"/>
              <a:t>aktivita</a:t>
            </a:r>
            <a:r>
              <a:rPr lang="en-US" dirty="0"/>
              <a:t> </a:t>
            </a:r>
            <a:r>
              <a:rPr lang="en-US" dirty="0" err="1"/>
              <a:t>elektronu</a:t>
            </a:r>
            <a:r>
              <a:rPr lang="en-US" dirty="0"/>
              <a:t>, e-,</a:t>
            </a:r>
          </a:p>
          <a:p>
            <a:r>
              <a:rPr lang="en-US" dirty="0"/>
              <a:t>se </a:t>
            </a:r>
            <a:r>
              <a:rPr lang="en-US" dirty="0" err="1"/>
              <a:t>používá</a:t>
            </a:r>
            <a:r>
              <a:rPr lang="en-US" dirty="0"/>
              <a:t> k </a:t>
            </a:r>
            <a:r>
              <a:rPr lang="en-US" dirty="0" err="1"/>
              <a:t>vyjádření</a:t>
            </a:r>
            <a:r>
              <a:rPr lang="en-US" dirty="0"/>
              <a:t> </a:t>
            </a:r>
            <a:r>
              <a:rPr lang="en-US" dirty="0" err="1"/>
              <a:t>stupně</a:t>
            </a:r>
            <a:r>
              <a:rPr lang="en-US" dirty="0"/>
              <a:t> </a:t>
            </a:r>
            <a:r>
              <a:rPr lang="en-US" dirty="0" err="1"/>
              <a:t>oxidace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redukce</a:t>
            </a:r>
            <a:r>
              <a:rPr lang="en-US" dirty="0"/>
              <a:t> </a:t>
            </a:r>
            <a:r>
              <a:rPr lang="en-US" dirty="0" err="1"/>
              <a:t>vodního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.</a:t>
            </a:r>
            <a:endParaRPr lang="sk-SK" dirty="0"/>
          </a:p>
          <a:p>
            <a:endParaRPr lang="sk-SK" dirty="0"/>
          </a:p>
          <a:p>
            <a:r>
              <a:rPr lang="en-US" dirty="0" err="1"/>
              <a:t>Voda</a:t>
            </a:r>
            <a:r>
              <a:rPr lang="en-US" dirty="0"/>
              <a:t> s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aktivitou</a:t>
            </a:r>
            <a:r>
              <a:rPr lang="en-US" dirty="0"/>
              <a:t> </a:t>
            </a:r>
            <a:r>
              <a:rPr lang="en-US" dirty="0" err="1"/>
              <a:t>vodíkových</a:t>
            </a:r>
            <a:r>
              <a:rPr lang="en-US" dirty="0"/>
              <a:t> </a:t>
            </a:r>
            <a:r>
              <a:rPr lang="en-US" dirty="0" err="1"/>
              <a:t>iontů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je </a:t>
            </a:r>
            <a:r>
              <a:rPr lang="en-US" dirty="0" err="1"/>
              <a:t>odtok</a:t>
            </a:r>
            <a:r>
              <a:rPr lang="en-US" dirty="0"/>
              <a:t> z „</a:t>
            </a:r>
            <a:r>
              <a:rPr lang="en-US" dirty="0" err="1"/>
              <a:t>kyselého</a:t>
            </a:r>
            <a:r>
              <a:rPr lang="en-US" dirty="0"/>
              <a:t> </a:t>
            </a:r>
            <a:r>
              <a:rPr lang="en-US" dirty="0" err="1"/>
              <a:t>deště</a:t>
            </a:r>
            <a:r>
              <a:rPr lang="en-US" dirty="0"/>
              <a:t>“, je </a:t>
            </a:r>
            <a:r>
              <a:rPr lang="en-US" dirty="0" err="1"/>
              <a:t>kyselá</a:t>
            </a:r>
            <a:r>
              <a:rPr lang="en-US" dirty="0"/>
              <a:t>.</a:t>
            </a:r>
          </a:p>
          <a:p>
            <a:r>
              <a:rPr lang="en-US" dirty="0" err="1"/>
              <a:t>Analogicky</a:t>
            </a:r>
            <a:r>
              <a:rPr lang="en-US" dirty="0"/>
              <a:t>, </a:t>
            </a:r>
            <a:r>
              <a:rPr lang="en-US" dirty="0" err="1"/>
              <a:t>voda</a:t>
            </a:r>
            <a:r>
              <a:rPr lang="en-US" dirty="0"/>
              <a:t> s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aktivitou</a:t>
            </a:r>
            <a:r>
              <a:rPr lang="en-US" dirty="0"/>
              <a:t> </a:t>
            </a:r>
            <a:r>
              <a:rPr lang="en-US" dirty="0" err="1"/>
              <a:t>elektronů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je ta v </a:t>
            </a:r>
            <a:r>
              <a:rPr lang="en-US" dirty="0" err="1"/>
              <a:t>anaerobní</a:t>
            </a:r>
            <a:r>
              <a:rPr lang="sk-SK" dirty="0"/>
              <a:t>m stupni</a:t>
            </a:r>
            <a:r>
              <a:rPr lang="en-US" dirty="0"/>
              <a:t> </a:t>
            </a:r>
            <a:r>
              <a:rPr lang="en-US" dirty="0" err="1"/>
              <a:t>čistírny</a:t>
            </a:r>
            <a:r>
              <a:rPr lang="en-US" dirty="0"/>
              <a:t>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se </a:t>
            </a:r>
            <a:r>
              <a:rPr lang="en-US" dirty="0" err="1"/>
              <a:t>říká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sk-SK" dirty="0"/>
              <a:t> má</a:t>
            </a:r>
            <a:r>
              <a:rPr lang="en-US" dirty="0"/>
              <a:t> </a:t>
            </a:r>
            <a:r>
              <a:rPr lang="en-US" dirty="0" err="1"/>
              <a:t>redu</a:t>
            </a:r>
            <a:r>
              <a:rPr lang="sk-SK" dirty="0"/>
              <a:t>kční vlastnosti</a:t>
            </a:r>
            <a:r>
              <a:rPr lang="en-US" dirty="0"/>
              <a:t>. </a:t>
            </a:r>
            <a:r>
              <a:rPr lang="en-US" dirty="0" err="1"/>
              <a:t>Voda</a:t>
            </a:r>
            <a:r>
              <a:rPr lang="en-US" dirty="0"/>
              <a:t> s </a:t>
            </a:r>
            <a:r>
              <a:rPr lang="en-US" dirty="0" err="1"/>
              <a:t>nízk</a:t>
            </a:r>
            <a:r>
              <a:rPr lang="sk-SK" dirty="0"/>
              <a:t>ou aktivitou</a:t>
            </a:r>
            <a:r>
              <a:rPr lang="en-US" dirty="0"/>
              <a:t> </a:t>
            </a:r>
            <a:r>
              <a:rPr lang="en-US" dirty="0" err="1"/>
              <a:t>iont</a:t>
            </a:r>
            <a:r>
              <a:rPr lang="sk-SK" dirty="0"/>
              <a:t>u</a:t>
            </a:r>
            <a:r>
              <a:rPr lang="en-US" dirty="0"/>
              <a:t> H +</a:t>
            </a:r>
          </a:p>
          <a:p>
            <a:r>
              <a:rPr lang="en-US" dirty="0"/>
              <a:t> (</a:t>
            </a:r>
            <a:r>
              <a:rPr lang="en-US" dirty="0" err="1"/>
              <a:t>vysoká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OH -) - </a:t>
            </a:r>
            <a:r>
              <a:rPr lang="en-US" dirty="0" err="1"/>
              <a:t>jako</a:t>
            </a:r>
            <a:r>
              <a:rPr lang="en-US" dirty="0"/>
              <a:t> je </a:t>
            </a:r>
            <a:r>
              <a:rPr lang="en-US" dirty="0" err="1"/>
              <a:t>výluh</a:t>
            </a:r>
            <a:r>
              <a:rPr lang="en-US" dirty="0"/>
              <a:t> </a:t>
            </a:r>
            <a:r>
              <a:rPr lang="en-US" dirty="0" err="1"/>
              <a:t>znečištěný</a:t>
            </a:r>
            <a:r>
              <a:rPr lang="en-US" dirty="0"/>
              <a:t> </a:t>
            </a:r>
            <a:r>
              <a:rPr lang="sk-SK" dirty="0"/>
              <a:t>o</a:t>
            </a:r>
            <a:r>
              <a:rPr lang="en-US" dirty="0" err="1"/>
              <a:t>dpadní</a:t>
            </a:r>
            <a:r>
              <a:rPr lang="sk-SK" dirty="0"/>
              <a:t>m</a:t>
            </a:r>
            <a:r>
              <a:rPr lang="en-US" dirty="0"/>
              <a:t> </a:t>
            </a:r>
            <a:r>
              <a:rPr lang="en-US" dirty="0" err="1"/>
              <a:t>hydroxid</a:t>
            </a:r>
            <a:r>
              <a:rPr lang="sk-SK" dirty="0"/>
              <a:t>em</a:t>
            </a:r>
            <a:r>
              <a:rPr lang="en-US" dirty="0"/>
              <a:t> </a:t>
            </a:r>
            <a:r>
              <a:rPr lang="en-US" dirty="0" err="1"/>
              <a:t>sodný</a:t>
            </a:r>
            <a:r>
              <a:rPr lang="sk-SK" dirty="0"/>
              <a:t>m</a:t>
            </a:r>
            <a:r>
              <a:rPr lang="en-US" dirty="0"/>
              <a:t> - je </a:t>
            </a:r>
            <a:r>
              <a:rPr lang="en-US" dirty="0" err="1"/>
              <a:t>zásaditý</a:t>
            </a:r>
            <a:r>
              <a:rPr lang="en-US" dirty="0"/>
              <a:t>, </a:t>
            </a:r>
            <a:r>
              <a:rPr lang="en-US" dirty="0" err="1"/>
              <a:t>zatímco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 s </a:t>
            </a:r>
            <a:r>
              <a:rPr lang="en-US" dirty="0" err="1"/>
              <a:t>nízkou</a:t>
            </a:r>
            <a:r>
              <a:rPr lang="en-US" dirty="0"/>
              <a:t> </a:t>
            </a:r>
            <a:r>
              <a:rPr lang="en-US" dirty="0" err="1"/>
              <a:t>aktivitou</a:t>
            </a:r>
            <a:r>
              <a:rPr lang="en-US" dirty="0"/>
              <a:t> </a:t>
            </a:r>
            <a:r>
              <a:rPr lang="en-US" dirty="0" err="1"/>
              <a:t>elektronů</a:t>
            </a:r>
            <a:r>
              <a:rPr lang="en-US" dirty="0"/>
              <a:t> -</a:t>
            </a:r>
            <a:r>
              <a:rPr lang="sk-SK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chlorovaná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 - se </a:t>
            </a:r>
            <a:r>
              <a:rPr lang="en-US" dirty="0" err="1"/>
              <a:t>říká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sk-SK" dirty="0"/>
              <a:t>má </a:t>
            </a:r>
            <a:r>
              <a:rPr lang="en-US" dirty="0" err="1"/>
              <a:t>oxid</a:t>
            </a:r>
            <a:r>
              <a:rPr lang="sk-SK" dirty="0"/>
              <a:t>ační vlastnosti</a:t>
            </a:r>
            <a:r>
              <a:rPr lang="en-US" dirty="0"/>
              <a:t>. </a:t>
            </a:r>
            <a:r>
              <a:rPr lang="en-US" dirty="0" err="1"/>
              <a:t>Vlastně</a:t>
            </a:r>
            <a:r>
              <a:rPr lang="en-US" dirty="0"/>
              <a:t> ani </a:t>
            </a:r>
            <a:r>
              <a:rPr lang="en-US" dirty="0" err="1"/>
              <a:t>jeden</a:t>
            </a:r>
            <a:r>
              <a:rPr lang="sk-SK" dirty="0"/>
              <a:t> </a:t>
            </a:r>
            <a:r>
              <a:rPr lang="en-US" dirty="0" err="1"/>
              <a:t>volné</a:t>
            </a:r>
            <a:r>
              <a:rPr lang="en-US" dirty="0"/>
              <a:t> </a:t>
            </a:r>
            <a:r>
              <a:rPr lang="en-US" dirty="0" err="1"/>
              <a:t>elektrony</a:t>
            </a:r>
            <a:r>
              <a:rPr lang="en-US" dirty="0"/>
              <a:t> ani </a:t>
            </a:r>
            <a:r>
              <a:rPr lang="en-US" dirty="0" err="1"/>
              <a:t>volné</a:t>
            </a:r>
            <a:r>
              <a:rPr lang="en-US" dirty="0"/>
              <a:t> </a:t>
            </a:r>
            <a:r>
              <a:rPr lang="en-US" dirty="0" err="1"/>
              <a:t>ionty</a:t>
            </a:r>
            <a:r>
              <a:rPr lang="en-US" dirty="0"/>
              <a:t> H +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takové</a:t>
            </a:r>
            <a:r>
              <a:rPr lang="en-US" dirty="0"/>
              <a:t> se </a:t>
            </a:r>
            <a:r>
              <a:rPr lang="en-US" dirty="0" err="1"/>
              <a:t>nenacházejí</a:t>
            </a:r>
            <a:r>
              <a:rPr lang="en-US" dirty="0"/>
              <a:t> </a:t>
            </a:r>
            <a:r>
              <a:rPr lang="en-US" dirty="0" err="1"/>
              <a:t>rozpuštěné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vodním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;</a:t>
            </a:r>
            <a:r>
              <a:rPr lang="sk-SK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silně</a:t>
            </a:r>
            <a:r>
              <a:rPr lang="en-US" dirty="0"/>
              <a:t> </a:t>
            </a:r>
            <a:r>
              <a:rPr lang="en-US" dirty="0" err="1"/>
              <a:t>spojeny</a:t>
            </a:r>
            <a:r>
              <a:rPr lang="en-US" dirty="0"/>
              <a:t> s </a:t>
            </a:r>
            <a:r>
              <a:rPr lang="en-US" dirty="0" err="1"/>
              <a:t>rozpouštědly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soluty</a:t>
            </a:r>
            <a:r>
              <a:rPr lang="en-US" dirty="0"/>
              <a:t>. </a:t>
            </a:r>
            <a:r>
              <a:rPr lang="en-US" dirty="0" err="1"/>
              <a:t>Koncept</a:t>
            </a:r>
            <a:r>
              <a:rPr lang="sk-SK" dirty="0"/>
              <a:t> </a:t>
            </a:r>
            <a:r>
              <a:rPr lang="en-US" dirty="0" err="1"/>
              <a:t>aktivity</a:t>
            </a:r>
            <a:r>
              <a:rPr lang="en-US" dirty="0"/>
              <a:t> </a:t>
            </a:r>
            <a:r>
              <a:rPr lang="en-US" dirty="0" err="1"/>
              <a:t>elektronů</a:t>
            </a:r>
            <a:r>
              <a:rPr lang="en-US" dirty="0"/>
              <a:t>, </a:t>
            </a:r>
            <a:r>
              <a:rPr lang="en-US" dirty="0" err="1"/>
              <a:t>stejně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</a:t>
            </a:r>
            <a:r>
              <a:rPr lang="en-US" dirty="0" err="1"/>
              <a:t>vodíkových</a:t>
            </a:r>
            <a:r>
              <a:rPr lang="en-US" dirty="0"/>
              <a:t> </a:t>
            </a:r>
            <a:r>
              <a:rPr lang="en-US" dirty="0" err="1"/>
              <a:t>iontů</a:t>
            </a:r>
            <a:r>
              <a:rPr lang="en-US" dirty="0"/>
              <a:t>, </a:t>
            </a:r>
            <a:r>
              <a:rPr lang="en-US" dirty="0" err="1"/>
              <a:t>zůstává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užitečné</a:t>
            </a:r>
            <a:r>
              <a:rPr lang="sk-SK" dirty="0"/>
              <a:t> pro akvatického chemika</a:t>
            </a:r>
            <a:r>
              <a:rPr lang="en-US" dirty="0"/>
              <a:t> </a:t>
            </a:r>
            <a:r>
              <a:rPr lang="en-US" dirty="0" err="1"/>
              <a:t>chemik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345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05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Inter"/>
              </a:rPr>
              <a:t>Stránky</a:t>
            </a: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 s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Inter"/>
              </a:rPr>
              <a:t>peticí</a:t>
            </a: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Inter"/>
              </a:rPr>
              <a:t>proti</a:t>
            </a: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 dihydrogen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Inter"/>
              </a:rPr>
              <a:t>monoxidu</a:t>
            </a:r>
            <a:endParaRPr lang="sk-SK" b="1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Tzv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dihydrogen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monoxid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každoročně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příčinou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úmrtí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mnoha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lidí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své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plynné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formě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může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způsobit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popáleniny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své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kapalné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formě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zase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přispívá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k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erozi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nebo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korozi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Možná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nejvíce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výmluvným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fakt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že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dihydrogen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monoxid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tvoří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hlavní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součást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kyselých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dešťů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Po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požití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může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způsobit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pocení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pocit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vlhkosti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A co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možná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nejzáludnější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jde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látku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návykovou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kdo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vypěstují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závislost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bez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něj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nemohou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přežít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</a:t>
            </a:r>
            <a:endParaRPr lang="sk-SK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Inter"/>
              </a:rPr>
              <a:t>Parodie hraje 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chemofobi</a:t>
            </a:r>
            <a:r>
              <a:rPr lang="sk-SK" b="0" i="0" dirty="0">
                <a:solidFill>
                  <a:srgbClr val="000000"/>
                </a:solidFill>
                <a:effectLst/>
                <a:latin typeface="Inter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ukazuje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jak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nedostatek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vědecké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gramotnosti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přehnaná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analýza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mohou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vést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k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nemístným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obavám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543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2987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316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970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Vhledem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výrazně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odlišným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hodnotám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elektronegativity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vytvoření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těmito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dvěma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prvky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elektronovému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posunu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přitahovány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a proto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pravděpodobnost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výskytu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blízkosti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mnohem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jádra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situaci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částečný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parciální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negativní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elektrický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náboj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stejně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velký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parciální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kladný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elektrický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náboj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rozdíl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hodnotách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elektronegativity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prvky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tvořícími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přitahovány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elektronegativitou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částečný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elektrický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náboj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obou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atomech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prvků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(s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opačným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znaménkem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Vezmeme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-li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úvahu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skutečnost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váže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2 atomy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přitahují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velice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slabě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navíc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ještě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2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volné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jeví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strany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negativně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nabitá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Naopak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strany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jeví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pozitivně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nabitá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nemá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rovnoměrně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rozložené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dipól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nemá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elektrony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rovnoměrně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rozložené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oba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atomy,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vazba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polární</a:t>
            </a:r>
            <a:endParaRPr lang="en-US" b="0" i="0" dirty="0">
              <a:solidFill>
                <a:srgbClr val="471C1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50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Dipólový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charakter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způsobuje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vytváření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shluků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protože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parciálně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kladně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nabitý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atom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přitahuje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parciálně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negativně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nabitému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jiné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Zatímco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vzdálenost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středu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uvnitř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0,1 nm,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vzdálenost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středu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atomu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vodíku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druhé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molekuly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0,176 nm. V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prvním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vzdálenost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odpovídá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hodnotě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příslušející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kovalentní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druhém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odpovídá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vazbě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vodíkové</a:t>
            </a:r>
            <a:r>
              <a:rPr lang="en-US" b="0" i="0" dirty="0">
                <a:solidFill>
                  <a:srgbClr val="471C11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49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660D2-B734-4842-8D64-ADA7E7D45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97D49-E318-42C3-A237-383F4D24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A37B84-1352-4695-8F7A-3618175F5C6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36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7339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32518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75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87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05372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4620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901386-A4F2-3344-9320-8356C4F1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9" r:id="rId17"/>
    <p:sldLayoutId id="2147483700" r:id="rId18"/>
    <p:sldLayoutId id="2147483703" r:id="rId19"/>
    <p:sldLayoutId id="2147483705" r:id="rId20"/>
    <p:sldLayoutId id="2147483706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1C5351-0BF1-4056-B03A-D92EE3D1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8A4B3A-3B4A-4253-9E89-20EA27B49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5C8788C0-678E-4684-BD03-4CB1FAC9C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5C8788C0-678E-4684-BD03-4CB1FAC9CD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139899CE-F48B-4E2F-8050-6B82BE2F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BE649A-9CD3-4CE1-97E4-07CE36EB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30D19EF-3B7A-4AE9-AF85-245CDC572B04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F8E9E547-ECD7-49BF-AC12-CF93DFBD7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://www.photo-paysage.com/blog/2007/02/27/un-petit-air-de-mediterranee-en-fond-decran/" TargetMode="External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</a:t>
            </a:r>
            <a:br>
              <a:rPr lang="cs-CZ" dirty="0">
                <a:cs typeface="Arial"/>
              </a:rPr>
            </a:br>
            <a:r>
              <a:rPr lang="cs-CZ" dirty="0">
                <a:cs typeface="Arial"/>
              </a:rPr>
              <a:t> vlastnosti vody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52E6FC18-0B63-4E4E-800A-43944BA404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923209"/>
              </p:ext>
            </p:extLst>
          </p:nvPr>
        </p:nvGraphicFramePr>
        <p:xfrm>
          <a:off x="7066446" y="4208463"/>
          <a:ext cx="2592388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714739" imgH="1190476" progId="MSPhotoEd.3">
                  <p:embed/>
                </p:oleObj>
              </mc:Choice>
              <mc:Fallback>
                <p:oleObj name="Photo Editor Photo" r:id="rId3" imgW="1714739" imgH="1190476" progId="MSPhotoEd.3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52E6FC18-0B63-4E4E-800A-43944BA404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6446" y="4208463"/>
                        <a:ext cx="2592388" cy="18002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12">
            <a:extLst>
              <a:ext uri="{FF2B5EF4-FFF2-40B4-BE49-F238E27FC236}">
                <a16:creationId xmlns:a16="http://schemas.microsoft.com/office/drawing/2014/main" id="{FB904F53-434C-4D10-B256-249DE9FBA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B13C929C-446E-4753-BCA2-36F3577A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08051"/>
            <a:ext cx="67691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Charakter molekul vody: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3) Molekula vody tvoří dipóly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důvodem je rozdíl v elektronegativitě O (3,44) a H (2,1)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4) Molekuly vody vytváří pomoci vodíkových můstků (vazeb)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(d = 156 pm, E = 96 kJ mol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 tzv. shluky (clustery, asociáty)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Příčiny vzniku vodíkových můstků: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Dipólový charakter molekul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Van der Waalsovy síly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903D7214-3149-4C12-8C59-C0BB202B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23" y="496888"/>
            <a:ext cx="200977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CE5BD6B3-D7A5-49E9-8950-845A87E7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24" y="2305051"/>
            <a:ext cx="2300219" cy="22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7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8A8872F1-575C-4063-83F5-4AF8DF9D8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Fyzikálně-chemické vlastnosti vody, funkce vody v organismu</a:t>
            </a:r>
          </a:p>
        </p:txBody>
      </p:sp>
      <p:sp>
        <p:nvSpPr>
          <p:cNvPr id="16387" name="TextovéPole 5">
            <a:extLst>
              <a:ext uri="{FF2B5EF4-FFF2-40B4-BE49-F238E27FC236}">
                <a16:creationId xmlns:a16="http://schemas.microsoft.com/office/drawing/2014/main" id="{CD4F1CF1-BBA7-4FD0-AADE-AC36331E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Vysoká polarita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Elektronegativní O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vazebné úhly 104,5°</a:t>
            </a:r>
          </a:p>
          <a:p>
            <a:pPr eaLnBrk="1" hangingPunct="1"/>
            <a:endParaRPr lang="cs-CZ" altLang="cs-CZ" sz="2400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Vysoká relativní permitivita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(asi 80) = zeslabuje el. vedení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vazebné síly polárních molekul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lang="cs-CZ" altLang="cs-CZ" sz="2400" u="sng" dirty="0">
                <a:solidFill>
                  <a:srgbClr val="0000FF"/>
                </a:solidFill>
                <a:latin typeface="Arial" panose="020B0604020202020204" pitchFamily="34" charset="0"/>
              </a:rPr>
              <a:t>dobré polární rozpouštědlo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hydrolýza elektrolytů, ...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</a:t>
            </a:r>
            <a:r>
              <a:rPr lang="cs-CZ" altLang="cs-CZ" sz="2400" u="sng" dirty="0">
                <a:solidFill>
                  <a:srgbClr val="0000FF"/>
                </a:solidFill>
                <a:latin typeface="Arial" panose="020B0604020202020204" pitchFamily="34" charset="0"/>
              </a:rPr>
              <a:t>odíkové vazby</a:t>
            </a: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Nevazebná interakce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mezi parciálním nábojem na O a H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tetraedrická struktura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u="sng" dirty="0">
                <a:solidFill>
                  <a:srgbClr val="0000FF"/>
                </a:solidFill>
                <a:latin typeface="Arial" panose="020B0604020202020204" pitchFamily="34" charset="0"/>
              </a:rPr>
              <a:t>stabilní kapalná fáze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; teplem se rozpadá na kompaktnější clusterovou strukturu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lang="cs-CZ" altLang="cs-CZ" sz="2400" u="sng" dirty="0">
                <a:latin typeface="Arial" panose="020B0604020202020204" pitchFamily="34" charset="0"/>
              </a:rPr>
              <a:t>nejvyšší hustota vody je při 3,98°C</a:t>
            </a:r>
            <a:r>
              <a:rPr lang="cs-CZ" altLang="cs-CZ" sz="2400" dirty="0">
                <a:latin typeface="Arial" panose="020B0604020202020204" pitchFamily="34" charset="0"/>
              </a:rPr>
              <a:t> - zachování života ve vodě, …</a:t>
            </a:r>
          </a:p>
        </p:txBody>
      </p:sp>
    </p:spTree>
    <p:extLst>
      <p:ext uri="{BB962C8B-B14F-4D97-AF65-F5344CB8AC3E}">
        <p14:creationId xmlns:p14="http://schemas.microsoft.com/office/powerpoint/2010/main" val="11394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3AF78713-29ED-4CF4-A18C-286B298B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354" y="337818"/>
            <a:ext cx="4127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Příklady vodíkových vazeb mezi různými molekulami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8A76C2AB-121A-42C6-8E35-DC0CE000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8801" y="965201"/>
            <a:ext cx="6862763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ovéPole 3">
            <a:extLst>
              <a:ext uri="{FF2B5EF4-FFF2-40B4-BE49-F238E27FC236}">
                <a16:creationId xmlns:a16="http://schemas.microsoft.com/office/drawing/2014/main" id="{34F7E22E-4848-4C5F-AC55-6FDFC681E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225" y="2047350"/>
            <a:ext cx="39608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Unikátní vlastnosti vody způsobené přítomností vodíkových můstků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příklad BV: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7C5CE57-FCB5-4D36-BAAD-96D28F040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37339"/>
              </p:ext>
            </p:extLst>
          </p:nvPr>
        </p:nvGraphicFramePr>
        <p:xfrm>
          <a:off x="6730355" y="4025631"/>
          <a:ext cx="4243172" cy="16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337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Sloučenina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Vzorec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Bod varu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</a:t>
                      </a:r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°C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Dimethylether</a:t>
                      </a:r>
                      <a:endParaRPr lang="cs-CZ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CH</a:t>
                      </a:r>
                      <a:r>
                        <a:rPr lang="cs-CZ" sz="16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-O-CH</a:t>
                      </a:r>
                      <a:r>
                        <a:rPr lang="cs-CZ" sz="16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Methanol</a:t>
                      </a:r>
                      <a:endParaRPr lang="cs-CZ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CH</a:t>
                      </a:r>
                      <a:r>
                        <a:rPr lang="cs-CZ" sz="16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-OH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Voda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</a:t>
                      </a:r>
                      <a:r>
                        <a:rPr lang="cs-CZ" sz="16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1425" marR="91425" marT="45737" marB="4573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32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>
            <a:extLst>
              <a:ext uri="{FF2B5EF4-FFF2-40B4-BE49-F238E27FC236}">
                <a16:creationId xmlns:a16="http://schemas.microsoft.com/office/drawing/2014/main" id="{AB5690B5-92EA-40CB-987B-A6F16B2C1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TextovéPole 6">
            <a:extLst>
              <a:ext uri="{FF2B5EF4-FFF2-40B4-BE49-F238E27FC236}">
                <a16:creationId xmlns:a16="http://schemas.microsoft.com/office/drawing/2014/main" id="{430B812F-24CE-4880-BEE9-911924A39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>
                <a:latin typeface="Arial" panose="020B0604020202020204" pitchFamily="34" charset="0"/>
              </a:rPr>
              <a:t>Charakter molekul vody:</a:t>
            </a:r>
          </a:p>
          <a:p>
            <a:pPr eaLnBrk="1" hangingPunct="1"/>
            <a:r>
              <a:rPr lang="cs-CZ" altLang="cs-CZ" sz="2400">
                <a:solidFill>
                  <a:srgbClr val="0000FF"/>
                </a:solidFill>
                <a:latin typeface="Arial" panose="020B0604020202020204" pitchFamily="34" charset="0"/>
              </a:rPr>
              <a:t>Asociáty molekul vody mají přechodný charakter, jejich tvorba a rozbíjení závisí na změnách tepelné energie.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</a:rPr>
              <a:t>Skupenství: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>
                <a:latin typeface="Arial" panose="020B0604020202020204" pitchFamily="34" charset="0"/>
              </a:rPr>
              <a:t>Plynné</a:t>
            </a:r>
            <a:r>
              <a:rPr lang="cs-CZ" altLang="cs-CZ" sz="2400">
                <a:solidFill>
                  <a:srgbClr val="0000FF"/>
                </a:solidFill>
                <a:latin typeface="Arial" panose="020B0604020202020204" pitchFamily="34" charset="0"/>
              </a:rPr>
              <a:t> – molekuly jsou izolovány, vodíkové můstky </a:t>
            </a:r>
            <a:r>
              <a:rPr lang="cs-CZ" altLang="cs-CZ" sz="2400">
                <a:latin typeface="Arial" panose="020B0604020202020204" pitchFamily="34" charset="0"/>
              </a:rPr>
              <a:t>nevznikají</a:t>
            </a:r>
          </a:p>
          <a:p>
            <a:pPr eaLnBrk="1" hangingPunct="1">
              <a:buFontTx/>
              <a:buAutoNum type="arabicParenR"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cs-CZ" altLang="cs-CZ" sz="2400">
                <a:latin typeface="Arial" panose="020B0604020202020204" pitchFamily="34" charset="0"/>
              </a:rPr>
              <a:t>Kapalné</a:t>
            </a:r>
            <a:r>
              <a:rPr lang="cs-CZ" altLang="cs-CZ" sz="2400">
                <a:solidFill>
                  <a:srgbClr val="0000FF"/>
                </a:solidFill>
                <a:latin typeface="Arial" panose="020B0604020202020204" pitchFamily="34" charset="0"/>
              </a:rPr>
              <a:t> – cca 3,5 vodíkových můstků na molekulu vody – přiblížení molekul vody – </a:t>
            </a:r>
            <a:r>
              <a:rPr lang="cs-CZ" altLang="cs-CZ" sz="2400">
                <a:latin typeface="Arial" panose="020B0604020202020204" pitchFamily="34" charset="0"/>
              </a:rPr>
              <a:t>nárůst hustoty</a:t>
            </a:r>
          </a:p>
          <a:p>
            <a:pPr eaLnBrk="1" hangingPunct="1">
              <a:buFontTx/>
              <a:buAutoNum type="arabicParenR"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cs-CZ" altLang="cs-CZ" sz="2400">
                <a:latin typeface="Arial" panose="020B0604020202020204" pitchFamily="34" charset="0"/>
              </a:rPr>
              <a:t>Pevné – </a:t>
            </a:r>
            <a:r>
              <a:rPr lang="cs-CZ" altLang="cs-CZ" sz="2400">
                <a:solidFill>
                  <a:srgbClr val="0000FF"/>
                </a:solidFill>
                <a:latin typeface="Arial" panose="020B0604020202020204" pitchFamily="34" charset="0"/>
              </a:rPr>
              <a:t>4 vodíkové můstky na každou molekulu vody – hexagonální uspořádání krystalické mřížky ledu (existuje řada dalších modifikací mřížky) – </a:t>
            </a:r>
            <a:r>
              <a:rPr lang="cs-CZ" altLang="cs-CZ" sz="2400">
                <a:latin typeface="Arial" panose="020B0604020202020204" pitchFamily="34" charset="0"/>
              </a:rPr>
              <a:t>nárůst objemu </a:t>
            </a:r>
            <a:r>
              <a:rPr lang="cs-CZ" altLang="cs-CZ" sz="2400">
                <a:solidFill>
                  <a:srgbClr val="0000FF"/>
                </a:solidFill>
                <a:latin typeface="Arial" panose="020B0604020202020204" pitchFamily="34" charset="0"/>
              </a:rPr>
              <a:t>o cca 9% oproti kapalné fázi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2">
            <a:extLst>
              <a:ext uri="{FF2B5EF4-FFF2-40B4-BE49-F238E27FC236}">
                <a16:creationId xmlns:a16="http://schemas.microsoft.com/office/drawing/2014/main" id="{D3A682D2-0E05-41EF-B8F0-42B3DFF6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</a:t>
            </a:r>
          </a:p>
        </p:txBody>
      </p:sp>
      <p:pic>
        <p:nvPicPr>
          <p:cNvPr id="19459" name="Picture 2" descr="A picture containing cake, table, covered, old&#10;&#10;Description automatically generated">
            <a:extLst>
              <a:ext uri="{FF2B5EF4-FFF2-40B4-BE49-F238E27FC236}">
                <a16:creationId xmlns:a16="http://schemas.microsoft.com/office/drawing/2014/main" id="{18D11C81-CBFF-4909-AF6F-C48A8E8A5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7" b="16245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0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>
            <a:extLst>
              <a:ext uri="{FF2B5EF4-FFF2-40B4-BE49-F238E27FC236}">
                <a16:creationId xmlns:a16="http://schemas.microsoft.com/office/drawing/2014/main" id="{C9939118-EE9C-4EDB-BB6B-C26F55D70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8C02EB87-7611-424C-9CE6-70E1C11B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Charakter molekul vody: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4) </a:t>
            </a:r>
            <a:r>
              <a:rPr lang="cs-CZ" altLang="cs-CZ" sz="2400" dirty="0">
                <a:latin typeface="Arial" panose="020B0604020202020204" pitchFamily="34" charset="0"/>
              </a:rPr>
              <a:t>Vazba O-H má polární charakter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polární molekula 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je </a:t>
            </a:r>
            <a:r>
              <a:rPr lang="cs-CZ" altLang="cs-CZ" sz="2400" dirty="0">
                <a:latin typeface="Arial" panose="020B0604020202020204" pitchFamily="34" charset="0"/>
              </a:rPr>
              <a:t>polární rozpouštědlo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dobře rozpouští polární a iontové sloučeniny (</a:t>
            </a:r>
            <a:r>
              <a:rPr lang="cs-CZ" altLang="cs-CZ" sz="2400" dirty="0">
                <a:latin typeface="Arial" panose="020B0604020202020204" pitchFamily="34" charset="0"/>
              </a:rPr>
              <a:t>podobné rozpouští podobné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 – dochází k jejich disociaci, ionizaci nebo štěpení.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Uvolněné ionty následně podléhají </a:t>
            </a:r>
            <a:r>
              <a:rPr lang="cs-CZ" altLang="cs-CZ" sz="2400" dirty="0">
                <a:latin typeface="Arial" panose="020B0604020202020204" pitchFamily="34" charset="0"/>
              </a:rPr>
              <a:t>hydrataci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interakce ion – dipól.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případě polárních sloučenin je jejich rozpustnost ve vodě dána </a:t>
            </a:r>
            <a:r>
              <a:rPr lang="cs-CZ" altLang="cs-CZ" sz="2400" dirty="0">
                <a:latin typeface="Arial" panose="020B0604020202020204" pitchFamily="34" charset="0"/>
              </a:rPr>
              <a:t>tvorbou vodíkových můstků.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 přírodě voda obsahuje vždy příměsi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čistou je jen v okamžiku svého „zrodu“ – při kondenzaci v atmosféře.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4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>
            <a:extLst>
              <a:ext uri="{FF2B5EF4-FFF2-40B4-BE49-F238E27FC236}">
                <a16:creationId xmlns:a16="http://schemas.microsoft.com/office/drawing/2014/main" id="{C50132E2-8819-4261-AA89-035D4D31B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7C8A28B-F0D4-430F-ABDE-37DA83F19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125539"/>
            <a:ext cx="45466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ED06D784-4565-482D-A3CC-16DEAB64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922714"/>
            <a:ext cx="2622550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ovéPole 4">
            <a:extLst>
              <a:ext uri="{FF2B5EF4-FFF2-40B4-BE49-F238E27FC236}">
                <a16:creationId xmlns:a16="http://schemas.microsoft.com/office/drawing/2014/main" id="{FA0F80A3-03E9-4611-B7A5-0AA246D4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38877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Hydratace iontové sloučeniny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např. NaCl – interakce ion (Na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Cl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 – dipól 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Hydratace polární sloučeniny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např. NH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tvorba vodíkových můstků</a:t>
            </a:r>
          </a:p>
        </p:txBody>
      </p:sp>
    </p:spTree>
    <p:extLst>
      <p:ext uri="{BB962C8B-B14F-4D97-AF65-F5344CB8AC3E}">
        <p14:creationId xmlns:p14="http://schemas.microsoft.com/office/powerpoint/2010/main" val="166916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>
            <a:extLst>
              <a:ext uri="{FF2B5EF4-FFF2-40B4-BE49-F238E27FC236}">
                <a16:creationId xmlns:a16="http://schemas.microsoft.com/office/drawing/2014/main" id="{5F5DAA92-A094-4FCA-A179-120F2AED9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1FC90D30-7C97-4744-86F8-DCFC46C6A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78522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Charakter molekul vody: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5) Tvorba hydrátů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solí krystalizujících z roztoků hydratovaných kationtů a aniontů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Voda je v hydrátech vázaná: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a) slabou vazbou v krystalové mřížce, tzv. krystalová voda – křemičitany, hlinitany, atd.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b) silnou donor-akceptorovou (koordinační) vazbou – např. hydrát BeSO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. 4H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E6400755-1E87-415E-AB4E-64DEE517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4652964"/>
            <a:ext cx="2592387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0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>
            <a:extLst>
              <a:ext uri="{FF2B5EF4-FFF2-40B4-BE49-F238E27FC236}">
                <a16:creationId xmlns:a16="http://schemas.microsoft.com/office/drawing/2014/main" id="{D7A73786-D4C1-4862-B735-0EF42C90A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C148140E-8E12-44B8-8A40-C085BEA5D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019175"/>
            <a:ext cx="34575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8B00C4DD-3D11-4057-9A32-642DC1DFC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3573463"/>
            <a:ext cx="35242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04858A73-2659-4EF9-8815-85E70EBE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573463"/>
            <a:ext cx="34575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5">
            <a:extLst>
              <a:ext uri="{FF2B5EF4-FFF2-40B4-BE49-F238E27FC236}">
                <a16:creationId xmlns:a16="http://schemas.microsoft.com/office/drawing/2014/main" id="{998E56DA-A080-4F7C-A906-0C3C57FA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6" y="981075"/>
            <a:ext cx="5040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Fyzikální charakteristiky vody: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Tepelné vlastnosti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Hustota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Viskozita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Povrchové napětí</a:t>
            </a:r>
          </a:p>
        </p:txBody>
      </p:sp>
    </p:spTree>
    <p:extLst>
      <p:ext uri="{BB962C8B-B14F-4D97-AF65-F5344CB8AC3E}">
        <p14:creationId xmlns:p14="http://schemas.microsoft.com/office/powerpoint/2010/main" val="162195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>
            <a:extLst>
              <a:ext uri="{FF2B5EF4-FFF2-40B4-BE49-F238E27FC236}">
                <a16:creationId xmlns:a16="http://schemas.microsoft.com/office/drawing/2014/main" id="{AC86F1D6-F6F8-46B0-A43F-E1551AF2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 - tepelné</a:t>
            </a:r>
          </a:p>
        </p:txBody>
      </p:sp>
      <p:sp>
        <p:nvSpPr>
          <p:cNvPr id="24580" name="TextovéPole 3">
            <a:extLst>
              <a:ext uri="{FF2B5EF4-FFF2-40B4-BE49-F238E27FC236}">
                <a16:creationId xmlns:a16="http://schemas.microsoft.com/office/drawing/2014/main" id="{1E99EE9B-499D-4B96-9C4F-5D3393E7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Tepelné vlastnosti vody: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Trojný bod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T – 0,001 °C, p = 0,61173 kPa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Rovnovážný stav kapalné, pevné a plynné fáze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180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Kritický bod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18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T = 374 °C, p = 22 140 kPa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Látka se již vyskytuje pouze v plynné fázi.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1800" b="0" dirty="0">
                <a:solidFill>
                  <a:schemeClr val="tx1"/>
                </a:solidFill>
                <a:latin typeface="+mn-lt"/>
              </a:rPr>
              <a:t>Zvýšením tlaku ji nelze zkapalnit</a:t>
            </a:r>
          </a:p>
        </p:txBody>
      </p:sp>
      <p:pic>
        <p:nvPicPr>
          <p:cNvPr id="24579" name="Picture 2" descr="Chart&#10;&#10;Description automatically generated">
            <a:extLst>
              <a:ext uri="{FF2B5EF4-FFF2-40B4-BE49-F238E27FC236}">
                <a16:creationId xmlns:a16="http://schemas.microsoft.com/office/drawing/2014/main" id="{A161F469-0449-4EA5-99C7-4A6680D8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4400" y="967583"/>
            <a:ext cx="5158581" cy="51585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1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 descr="Kapky vody">
            <a:extLst>
              <a:ext uri="{FF2B5EF4-FFF2-40B4-BE49-F238E27FC236}">
                <a16:creationId xmlns:a16="http://schemas.microsoft.com/office/drawing/2014/main" id="{54C80DEC-A4FE-4089-9A3F-C0C523E8C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3"/>
            <a:ext cx="8713788" cy="48244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algn="ctr"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Jak to, že voda,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která je tak důležitá pro život,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že život bez ní není možný,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má tak nízkou cenu,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zatímco diamanty,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pro život naprosto zbytečné, </a:t>
            </a:r>
          </a:p>
          <a:p>
            <a:pPr algn="ctr" eaLnBrk="1" hangingPunct="1"/>
            <a:r>
              <a:rPr kumimoji="0" lang="cs-CZ" altLang="cs-CZ" sz="2800" dirty="0">
                <a:latin typeface="Arial" panose="020B0604020202020204" pitchFamily="34" charset="0"/>
              </a:rPr>
              <a:t>mají cenu tak vysokou ?</a:t>
            </a:r>
          </a:p>
        </p:txBody>
      </p:sp>
    </p:spTree>
    <p:extLst>
      <p:ext uri="{BB962C8B-B14F-4D97-AF65-F5344CB8AC3E}">
        <p14:creationId xmlns:p14="http://schemas.microsoft.com/office/powerpoint/2010/main" val="492113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>
            <a:extLst>
              <a:ext uri="{FF2B5EF4-FFF2-40B4-BE49-F238E27FC236}">
                <a16:creationId xmlns:a16="http://schemas.microsoft.com/office/drawing/2014/main" id="{2FFD264A-8D1E-4567-BE38-1B394C0DA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Vlastnosti vody - tepelné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25603" name="TextovéPole 2">
            <a:extLst>
              <a:ext uri="{FF2B5EF4-FFF2-40B4-BE49-F238E27FC236}">
                <a16:creationId xmlns:a16="http://schemas.microsoft.com/office/drawing/2014/main" id="{04C7CF05-61EC-4687-BDDB-1E2EAE9BF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19" y="838200"/>
            <a:ext cx="87852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Tepelné vlastnosti vody: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Vysoká měrná tepelná kapacita -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vysoká hodnota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velká tepelná setrvačnost vody (zadržuje teplo)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Vliv na klima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Transport tepla (ústřední topení)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EA9C2D7-5DAF-4467-B316-619D5B988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369022"/>
              </p:ext>
            </p:extLst>
          </p:nvPr>
        </p:nvGraphicFramePr>
        <p:xfrm>
          <a:off x="8221018" y="1665288"/>
          <a:ext cx="3095625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 (18 °C)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</a:t>
                      </a:r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J kg</a:t>
                      </a:r>
                      <a:r>
                        <a:rPr lang="cs-CZ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K</a:t>
                      </a:r>
                      <a:r>
                        <a:rPr lang="cs-CZ" sz="16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Voda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4 180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Ethanol</a:t>
                      </a:r>
                      <a:endParaRPr lang="cs-CZ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2 460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Olej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2 000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Kyslík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917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Hliník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896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Železo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450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Měď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Stříbro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Platina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Zlato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1419" marR="91419" marT="45727" marB="45727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42" name="TextovéPole 4">
            <a:extLst>
              <a:ext uri="{FF2B5EF4-FFF2-40B4-BE49-F238E27FC236}">
                <a16:creationId xmlns:a16="http://schemas.microsoft.com/office/drawing/2014/main" id="{C62F871C-BBD3-453E-A8A9-7AE3DCC0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3120461"/>
            <a:ext cx="46799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Teplo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Část vnitřní energie, kterou systém vymění (přijme nebo odevzdá) při styku s jiným systémem, aniž by docházelo ke konání práce</a:t>
            </a:r>
          </a:p>
        </p:txBody>
      </p:sp>
    </p:spTree>
    <p:extLst>
      <p:ext uri="{BB962C8B-B14F-4D97-AF65-F5344CB8AC3E}">
        <p14:creationId xmlns:p14="http://schemas.microsoft.com/office/powerpoint/2010/main" val="4199301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2">
            <a:extLst>
              <a:ext uri="{FF2B5EF4-FFF2-40B4-BE49-F238E27FC236}">
                <a16:creationId xmlns:a16="http://schemas.microsoft.com/office/drawing/2014/main" id="{C134D144-FF93-49EC-AA92-A2B1346F3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 - tepelné</a:t>
            </a:r>
          </a:p>
        </p:txBody>
      </p:sp>
      <p:sp>
        <p:nvSpPr>
          <p:cNvPr id="27651" name="TextovéPole 3">
            <a:extLst>
              <a:ext uri="{FF2B5EF4-FFF2-40B4-BE49-F238E27FC236}">
                <a16:creationId xmlns:a16="http://schemas.microsoft.com/office/drawing/2014/main" id="{90AE2E02-0815-42F4-97BD-2A89DB862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Tepelné vlastnosti vody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200" dirty="0">
                <a:solidFill>
                  <a:srgbClr val="0000DC"/>
                </a:solidFill>
                <a:latin typeface="+mn-lt"/>
              </a:rPr>
              <a:t>Měrné skupenské teplo [J kg</a:t>
            </a:r>
            <a:r>
              <a:rPr lang="cs-CZ" altLang="cs-CZ" sz="2200" baseline="30000" dirty="0">
                <a:solidFill>
                  <a:srgbClr val="0000DC"/>
                </a:solidFill>
                <a:latin typeface="+mn-lt"/>
              </a:rPr>
              <a:t>-1</a:t>
            </a:r>
            <a:r>
              <a:rPr lang="cs-CZ" altLang="cs-CZ" sz="2200" dirty="0">
                <a:solidFill>
                  <a:srgbClr val="0000DC"/>
                </a:solidFill>
                <a:latin typeface="+mn-lt"/>
              </a:rPr>
              <a:t>]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200" dirty="0">
                <a:solidFill>
                  <a:schemeClr val="tx1"/>
                </a:solidFill>
                <a:latin typeface="+mn-lt"/>
              </a:rPr>
              <a:t>Tání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2200" b="0" i="1" dirty="0">
                <a:solidFill>
                  <a:schemeClr val="tx1"/>
                </a:solidFill>
                <a:latin typeface="+mn-lt"/>
              </a:rPr>
              <a:t>l</a:t>
            </a:r>
            <a:r>
              <a:rPr lang="cs-CZ" altLang="cs-CZ" sz="2200" b="0" i="1" baseline="-25000" dirty="0">
                <a:solidFill>
                  <a:schemeClr val="tx1"/>
                </a:solidFill>
                <a:latin typeface="+mn-lt"/>
              </a:rPr>
              <a:t>t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) je teplo, které přijme 1 kg pevné látky, jestliže se při teplotě tání celý přemění na kapalinu téže teploty.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200" dirty="0">
                <a:solidFill>
                  <a:schemeClr val="tx1"/>
                </a:solidFill>
                <a:latin typeface="+mn-lt"/>
              </a:rPr>
              <a:t>Varu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2200" b="0" i="1" dirty="0">
                <a:solidFill>
                  <a:schemeClr val="tx1"/>
                </a:solidFill>
                <a:latin typeface="+mn-lt"/>
              </a:rPr>
              <a:t>l</a:t>
            </a:r>
            <a:r>
              <a:rPr lang="cs-CZ" altLang="cs-CZ" sz="2200" b="0" i="1" baseline="-25000" dirty="0">
                <a:solidFill>
                  <a:schemeClr val="tx1"/>
                </a:solidFill>
                <a:latin typeface="+mn-lt"/>
              </a:rPr>
              <a:t>v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) je teplo, které přijme 1 kg kapalné látky, jestliže se při teplotě varu celý přemění na plyn téže teploty.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200" dirty="0">
                <a:solidFill>
                  <a:schemeClr val="tx1"/>
                </a:solidFill>
                <a:latin typeface="+mn-lt"/>
              </a:rPr>
              <a:t>Kondenzace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2200" b="0" i="1" dirty="0">
                <a:solidFill>
                  <a:schemeClr val="tx1"/>
                </a:solidFill>
                <a:latin typeface="+mn-lt"/>
              </a:rPr>
              <a:t>l</a:t>
            </a:r>
            <a:r>
              <a:rPr lang="cs-CZ" altLang="cs-CZ" sz="2200" b="0" i="1" baseline="-25000" dirty="0">
                <a:solidFill>
                  <a:schemeClr val="tx1"/>
                </a:solidFill>
                <a:latin typeface="+mn-lt"/>
              </a:rPr>
              <a:t>k</a:t>
            </a:r>
            <a:r>
              <a:rPr lang="cs-CZ" altLang="cs-CZ" sz="2200" b="0" dirty="0">
                <a:solidFill>
                  <a:schemeClr val="tx1"/>
                </a:solidFill>
                <a:latin typeface="+mn-lt"/>
              </a:rPr>
              <a:t>) je teplo, které odevzdá 1 kg plynu, jestliže se přemění na kapalinu téže teploty.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A4627A1-A803-4F18-A34A-FC78E673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730348"/>
              </p:ext>
            </p:extLst>
          </p:nvPr>
        </p:nvGraphicFramePr>
        <p:xfrm>
          <a:off x="6197600" y="1994239"/>
          <a:ext cx="5384801" cy="3737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8362"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i="1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</a:t>
                      </a:r>
                      <a:r>
                        <a:rPr lang="cs-CZ" sz="2200" i="1" baseline="-250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</a:t>
                      </a:r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[</a:t>
                      </a:r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kJ kg</a:t>
                      </a:r>
                      <a:r>
                        <a:rPr lang="cs-CZ" sz="2200" baseline="30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-1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]</a:t>
                      </a:r>
                      <a:endParaRPr lang="cs-CZ" sz="220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i="1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</a:t>
                      </a:r>
                      <a:r>
                        <a:rPr lang="cs-CZ" sz="2200" i="1" baseline="-250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v</a:t>
                      </a:r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[</a:t>
                      </a:r>
                      <a:r>
                        <a:rPr lang="cs-CZ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kJ kg</a:t>
                      </a:r>
                      <a:r>
                        <a:rPr lang="cs-CZ" sz="2200" baseline="30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-1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]</a:t>
                      </a:r>
                      <a:endParaRPr lang="cs-CZ" sz="220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Hliník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399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Hliník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10 500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Led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334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Železo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6 340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Železo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Voda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2 257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Ethanol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Ethanol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879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Zlato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Vodík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454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588"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Rtuť 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b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Rtuť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110591" marR="110591" marT="55288" marB="55288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24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2">
            <a:extLst>
              <a:ext uri="{FF2B5EF4-FFF2-40B4-BE49-F238E27FC236}">
                <a16:creationId xmlns:a16="http://schemas.microsoft.com/office/drawing/2014/main" id="{D6BF77AB-9646-466E-AF1B-EB586765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- tepelné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081DFA5A-517B-4275-9801-ADA11E3B5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Tepelné vlastnosti vody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Var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skupenská přeměna, při které se kapalina mění na plyn v </a:t>
            </a:r>
            <a:r>
              <a:rPr lang="cs-CZ" altLang="cs-CZ" sz="2400" dirty="0">
                <a:latin typeface="Arial" panose="020B0604020202020204" pitchFamily="34" charset="0"/>
              </a:rPr>
              <a:t>celém svém objemu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(ne pouze na povrchu jako při </a:t>
            </a:r>
            <a:r>
              <a:rPr lang="cs-CZ" altLang="cs-CZ" sz="2400" dirty="0">
                <a:latin typeface="Arial" panose="020B0604020202020204" pitchFamily="34" charset="0"/>
              </a:rPr>
              <a:t>vypařování)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Teplota varu (TV)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teplota, při které se </a:t>
            </a:r>
            <a:r>
              <a:rPr lang="cs-CZ" altLang="cs-CZ" sz="2400" dirty="0">
                <a:latin typeface="Arial" panose="020B0604020202020204" pitchFamily="34" charset="0"/>
              </a:rPr>
              <a:t>právě vyrovná tlak par kapaliny s tlakem okolního plynu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1CD2835-AC31-4EA0-AE6D-637F433265CD}"/>
              </a:ext>
            </a:extLst>
          </p:cNvPr>
          <p:cNvGraphicFramePr>
            <a:graphicFrameLocks noGrp="1"/>
          </p:cNvGraphicFramePr>
          <p:nvPr/>
        </p:nvGraphicFramePr>
        <p:xfrm>
          <a:off x="1919288" y="3573464"/>
          <a:ext cx="3048000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</a:t>
                      </a:r>
                      <a:r>
                        <a:rPr lang="cs-CZ" sz="1800" i="1" baseline="-25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[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°C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sym typeface="Wingdings"/>
                        </a:rPr>
                        <a:t>]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Wolfram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5 500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Železo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2 750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Hliník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2 470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Rtuť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Voda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Ethanol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78,3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Vodík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- 253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705" name="Picture 2">
            <a:extLst>
              <a:ext uri="{FF2B5EF4-FFF2-40B4-BE49-F238E27FC236}">
                <a16:creationId xmlns:a16="http://schemas.microsoft.com/office/drawing/2014/main" id="{DEF3B932-B3D1-4091-BAB2-94E8982F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573464"/>
            <a:ext cx="388778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8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2">
            <a:extLst>
              <a:ext uri="{FF2B5EF4-FFF2-40B4-BE49-F238E27FC236}">
                <a16:creationId xmlns:a16="http://schemas.microsoft.com/office/drawing/2014/main" id="{696286F7-5C1A-4242-873F-F1ED9D88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- hustota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55CF6D38-1EBC-41AD-9299-22A49FBF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420939"/>
            <a:ext cx="612140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DB7E2CF7-9C1B-484B-B0B7-33E45507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Hustota </a:t>
            </a:r>
            <a:r>
              <a:rPr lang="cs-CZ" altLang="cs-CZ" sz="2400" dirty="0">
                <a:latin typeface="Symbol" panose="05050102010706020507" pitchFamily="18" charset="2"/>
              </a:rPr>
              <a:t>r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</a:rPr>
              <a:t>[</a:t>
            </a:r>
            <a:r>
              <a:rPr lang="cs-CZ" altLang="cs-CZ" sz="2400" dirty="0">
                <a:latin typeface="Arial" panose="020B0604020202020204" pitchFamily="34" charset="0"/>
              </a:rPr>
              <a:t>kg m</a:t>
            </a:r>
            <a:r>
              <a:rPr lang="cs-CZ" altLang="cs-CZ" sz="2400" baseline="30000" dirty="0">
                <a:latin typeface="Arial" panose="020B0604020202020204" pitchFamily="34" charset="0"/>
              </a:rPr>
              <a:t>-3</a:t>
            </a:r>
            <a:r>
              <a:rPr lang="en-US" altLang="cs-CZ" sz="2400" dirty="0">
                <a:latin typeface="Arial" panose="020B0604020202020204" pitchFamily="34" charset="0"/>
              </a:rPr>
              <a:t>]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Mění se s teplotou a tlakem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Maximální hodnota 999,973 kg m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(minimální objem) při T = 3,98 °C a p = 101,325 kPa</a:t>
            </a:r>
          </a:p>
        </p:txBody>
      </p:sp>
      <p:sp>
        <p:nvSpPr>
          <p:cNvPr id="29701" name="TextovéPole 4">
            <a:extLst>
              <a:ext uri="{FF2B5EF4-FFF2-40B4-BE49-F238E27FC236}">
                <a16:creationId xmlns:a16="http://schemas.microsoft.com/office/drawing/2014/main" id="{E27D9880-74F5-43CA-9CB3-CE9B7A1A4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516564"/>
            <a:ext cx="3744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Závislost hustoty vody na teplotě při různých hodnotách tlaku</a:t>
            </a:r>
          </a:p>
        </p:txBody>
      </p:sp>
      <p:sp>
        <p:nvSpPr>
          <p:cNvPr id="29702" name="TextovéPole 5">
            <a:extLst>
              <a:ext uri="{FF2B5EF4-FFF2-40B4-BE49-F238E27FC236}">
                <a16:creationId xmlns:a16="http://schemas.microsoft.com/office/drawing/2014/main" id="{3B87703C-16C1-4EA0-BF2B-270C5ED4C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516564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Závislost hustoty vody na teplotě při tlaku 101,325 kPa</a:t>
            </a:r>
          </a:p>
        </p:txBody>
      </p:sp>
    </p:spTree>
    <p:extLst>
      <p:ext uri="{BB962C8B-B14F-4D97-AF65-F5344CB8AC3E}">
        <p14:creationId xmlns:p14="http://schemas.microsoft.com/office/powerpoint/2010/main" val="745340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ovéPole 3">
            <a:extLst>
              <a:ext uri="{FF2B5EF4-FFF2-40B4-BE49-F238E27FC236}">
                <a16:creationId xmlns:a16="http://schemas.microsoft.com/office/drawing/2014/main" id="{E3CBAF0D-DF85-44A1-AA3D-ADEA882D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" y="1695074"/>
            <a:ext cx="5218413" cy="3896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altLang="cs-CZ" sz="2000" dirty="0" err="1">
                <a:solidFill>
                  <a:srgbClr val="0000DC"/>
                </a:solidFill>
                <a:latin typeface="+mn-lt"/>
                <a:ea typeface="+mn-ea"/>
                <a:cs typeface="+mn-cs"/>
              </a:rPr>
              <a:t>Dynamická</a:t>
            </a:r>
            <a:r>
              <a:rPr lang="en-GB" altLang="cs-CZ" sz="2000" dirty="0">
                <a:solidFill>
                  <a:srgbClr val="0000D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dirty="0" err="1">
                <a:solidFill>
                  <a:srgbClr val="0000DC"/>
                </a:solidFill>
                <a:latin typeface="+mn-lt"/>
                <a:ea typeface="+mn-ea"/>
                <a:cs typeface="+mn-cs"/>
              </a:rPr>
              <a:t>viskozita</a:t>
            </a:r>
            <a:r>
              <a:rPr lang="en-GB" altLang="cs-CZ" sz="2000" dirty="0">
                <a:solidFill>
                  <a:srgbClr val="0000D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(h) -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udává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poměr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tečným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napětím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(t) a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změnou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(u) v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závislostech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vzdálenosti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(z)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sousedními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vrstvami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proudící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kapaliny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charakterizuje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vnitřní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newtonovské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kapaliny</a:t>
            </a:r>
            <a:endParaRPr lang="en-GB" alt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endParaRPr lang="en-GB" alt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altLang="cs-CZ" sz="2000" dirty="0" err="1">
                <a:solidFill>
                  <a:srgbClr val="0000DC"/>
                </a:solidFill>
                <a:latin typeface="+mn-lt"/>
                <a:ea typeface="+mn-ea"/>
                <a:cs typeface="+mn-cs"/>
              </a:rPr>
              <a:t>Newtonův</a:t>
            </a:r>
            <a:r>
              <a:rPr lang="en-GB" altLang="cs-CZ" sz="2000" dirty="0">
                <a:solidFill>
                  <a:srgbClr val="0000D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dirty="0" err="1">
                <a:solidFill>
                  <a:srgbClr val="0000DC"/>
                </a:solidFill>
                <a:latin typeface="+mn-lt"/>
                <a:ea typeface="+mn-ea"/>
                <a:cs typeface="+mn-cs"/>
              </a:rPr>
              <a:t>zákon</a:t>
            </a:r>
            <a:r>
              <a:rPr lang="en-GB" altLang="cs-CZ" sz="2000" dirty="0">
                <a:solidFill>
                  <a:srgbClr val="0000D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= h * dm /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br>
              <a:rPr lang="sk-SK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 = [ N s m</a:t>
            </a:r>
            <a:r>
              <a:rPr lang="en-GB" altLang="cs-CZ" sz="2000" b="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-2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], [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Pa.s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dm /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gradient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G (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smyková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g) (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růst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rychlosti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směru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kolmém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–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tečné</a:t>
            </a:r>
            <a:r>
              <a:rPr lang="en-GB" altLang="cs-CZ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napětí</a:t>
            </a:r>
            <a:endParaRPr lang="en-GB" altLang="cs-CZ" sz="2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Footer Placeholder 2">
            <a:extLst>
              <a:ext uri="{FF2B5EF4-FFF2-40B4-BE49-F238E27FC236}">
                <a16:creationId xmlns:a16="http://schemas.microsoft.com/office/drawing/2014/main" id="{E06B7EA9-3ADF-445E-B632-1F62B4C3E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cs-CZ" kern="1200">
                <a:latin typeface="+mj-lt"/>
                <a:ea typeface="+mn-ea"/>
                <a:cs typeface="+mn-cs"/>
              </a:rPr>
              <a:t>Define footer – presentation title / department</a:t>
            </a:r>
          </a:p>
        </p:txBody>
      </p:sp>
      <p:sp>
        <p:nvSpPr>
          <p:cNvPr id="76" name="Slide Number Placeholder 3">
            <a:extLst>
              <a:ext uri="{FF2B5EF4-FFF2-40B4-BE49-F238E27FC236}">
                <a16:creationId xmlns:a16="http://schemas.microsoft.com/office/drawing/2014/main" id="{210B930B-A311-4DEA-A3DB-514F58BA2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0D0E5077-5246-47E4-AE39-9AFA73151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720000"/>
            <a:ext cx="107532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 - viskozita</a:t>
            </a:r>
            <a:endParaRPr lang="en-US" altLang="cs-CZ" sz="2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25" name="TextovéPole 4">
            <a:extLst>
              <a:ext uri="{FF2B5EF4-FFF2-40B4-BE49-F238E27FC236}">
                <a16:creationId xmlns:a16="http://schemas.microsoft.com/office/drawing/2014/main" id="{093FF49E-6A2D-48AA-96EC-5803F308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562" y="5291065"/>
            <a:ext cx="5218412" cy="21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11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Rychlostní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toku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kapalině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nepohyblivou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pohybující</a:t>
            </a:r>
            <a:r>
              <a:rPr lang="en-GB" altLang="cs-CZ" sz="10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GB" altLang="cs-CZ" sz="10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deskou</a:t>
            </a:r>
            <a:endParaRPr lang="en-GB" altLang="cs-CZ" sz="1000" b="0" i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23" name="Picture 2" descr="Diagram&#10;&#10;Description automatically generated">
            <a:extLst>
              <a:ext uri="{FF2B5EF4-FFF2-40B4-BE49-F238E27FC236}">
                <a16:creationId xmlns:a16="http://schemas.microsoft.com/office/drawing/2014/main" id="{DCBCD44F-9DB7-47F4-A884-2ADB8EF6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445075"/>
            <a:ext cx="5219998" cy="25838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2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">
            <a:extLst>
              <a:ext uri="{FF2B5EF4-FFF2-40B4-BE49-F238E27FC236}">
                <a16:creationId xmlns:a16="http://schemas.microsoft.com/office/drawing/2014/main" id="{BD95B025-A52E-4704-B60C-3E2E7FF80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- viskozita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TextovéPole 3">
            <a:extLst>
              <a:ext uri="{FF2B5EF4-FFF2-40B4-BE49-F238E27FC236}">
                <a16:creationId xmlns:a16="http://schemas.microsoft.com/office/drawing/2014/main" id="{B0E09F21-5F3D-4877-B846-F68E9D23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1269558"/>
            <a:ext cx="49951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Kinematická viskozita (</a:t>
            </a:r>
            <a:r>
              <a:rPr lang="cs-CZ" altLang="cs-CZ" sz="2400" dirty="0">
                <a:latin typeface="Symbol" panose="05050102010706020507" pitchFamily="18" charset="2"/>
              </a:rPr>
              <a:t>n)</a:t>
            </a:r>
            <a:r>
              <a:rPr lang="cs-CZ" altLang="cs-CZ" sz="2400" dirty="0">
                <a:latin typeface="Arial" panose="020B0604020202020204" pitchFamily="34" charset="0"/>
              </a:rPr>
              <a:t> (součinitel kinematické viskozity)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podíl dynamické viskozity (</a:t>
            </a:r>
            <a:r>
              <a:rPr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h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 a hustoty kapaliny (</a:t>
            </a:r>
            <a:r>
              <a:rPr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Viskozita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je látkovou charakteristikou, její hodnota závisí na teplotě a tlaku.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Viskozita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kapalin klesá s teplotou a roste s tlakem</a:t>
            </a:r>
            <a:b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(s výjimkou nízkých teplot)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31748" name="TextovéPole 4">
            <a:extLst>
              <a:ext uri="{FF2B5EF4-FFF2-40B4-BE49-F238E27FC236}">
                <a16:creationId xmlns:a16="http://schemas.microsoft.com/office/drawing/2014/main" id="{B60AFAA6-A7FE-4133-BFCD-F429B7F0C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621" y="2823690"/>
            <a:ext cx="475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Závislost dynamické a kinematické viskozity vody na teplotě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2D77E2B-A2C3-46C1-A181-0877D7929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628187"/>
              </p:ext>
            </p:extLst>
          </p:nvPr>
        </p:nvGraphicFramePr>
        <p:xfrm>
          <a:off x="7216573" y="3531715"/>
          <a:ext cx="4181069" cy="3058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404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 (18 °C)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Kinematická viskozita</a:t>
                      </a:r>
                      <a:r>
                        <a:rPr lang="cs-CZ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</a:t>
                      </a:r>
                      <a:r>
                        <a:rPr lang="cs-CZ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m</a:t>
                      </a:r>
                      <a:r>
                        <a:rPr lang="cs-CZ" sz="12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cs-CZ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s</a:t>
                      </a:r>
                      <a:r>
                        <a:rPr lang="cs-CZ" sz="12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Voda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1,06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-6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Benzen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7,65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-6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Benzín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7,65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-¨7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Glycerin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1,314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-3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Chloroform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3,89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-6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Nitrobenzen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1,72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-5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Topný olej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5,2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-5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Motorový olej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9,4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-5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Rtuť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1,16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-7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Petrolej</a:t>
                      </a: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2,06 *</a:t>
                      </a:r>
                      <a:r>
                        <a:rPr lang="cs-CZ" sz="1200" b="1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 10</a:t>
                      </a:r>
                      <a:r>
                        <a:rPr lang="cs-CZ" sz="1200" b="1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-6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32" marR="91432" marT="45706" marB="45706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1787" name="Picture 2">
            <a:extLst>
              <a:ext uri="{FF2B5EF4-FFF2-40B4-BE49-F238E27FC236}">
                <a16:creationId xmlns:a16="http://schemas.microsoft.com/office/drawing/2014/main" id="{1516B310-89DD-4FD6-9BF4-AE96CD34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68" y="758309"/>
            <a:ext cx="3135426" cy="21662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96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>
            <a:extLst>
              <a:ext uri="{FF2B5EF4-FFF2-40B4-BE49-F238E27FC236}">
                <a16:creationId xmlns:a16="http://schemas.microsoft.com/office/drawing/2014/main" id="{A62A1AA7-A907-4EE8-9C9F-6468BF1F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 – proudění </a:t>
            </a:r>
          </a:p>
        </p:txBody>
      </p:sp>
      <p:sp>
        <p:nvSpPr>
          <p:cNvPr id="32771" name="TextovéPole 2">
            <a:extLst>
              <a:ext uri="{FF2B5EF4-FFF2-40B4-BE49-F238E27FC236}">
                <a16:creationId xmlns:a16="http://schemas.microsoft.com/office/drawing/2014/main" id="{3F5AA612-ECBE-4E6B-A73D-B77854C24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indent="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b="0" dirty="0">
                <a:solidFill>
                  <a:schemeClr val="tx1"/>
                </a:solidFill>
                <a:latin typeface="+mn-lt"/>
              </a:rPr>
              <a:t>Proudění tekutin</a:t>
            </a:r>
          </a:p>
          <a:p>
            <a:pPr indent="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Laminární</a:t>
            </a:r>
            <a:r>
              <a:rPr lang="cs-CZ" altLang="cs-CZ" b="0" dirty="0">
                <a:solidFill>
                  <a:schemeClr val="tx1"/>
                </a:solidFill>
                <a:latin typeface="+mn-lt"/>
              </a:rPr>
              <a:t> (vrstevnaté) – částice kapaliny se pohybují v paralelních drahách</a:t>
            </a:r>
          </a:p>
          <a:p>
            <a:pPr indent="0"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Turbuletní</a:t>
            </a:r>
            <a:r>
              <a:rPr lang="cs-CZ" altLang="cs-CZ" b="0" dirty="0">
                <a:solidFill>
                  <a:schemeClr val="tx1"/>
                </a:solidFill>
                <a:latin typeface="+mn-lt"/>
              </a:rPr>
              <a:t> – nepravidelný a neuspořádaný pohyb částic kapaliny, časové a prostorové fluktuace vektoru rychlosti, uvnitř proudu dochází k míchání</a:t>
            </a:r>
          </a:p>
        </p:txBody>
      </p:sp>
      <p:pic>
        <p:nvPicPr>
          <p:cNvPr id="32772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7881085-D50C-4AA2-AF5B-4EFF7E35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5388" y="2277587"/>
            <a:ext cx="5384800" cy="19519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10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>
            <a:extLst>
              <a:ext uri="{FF2B5EF4-FFF2-40B4-BE49-F238E27FC236}">
                <a16:creationId xmlns:a16="http://schemas.microsoft.com/office/drawing/2014/main" id="{41DB3A5D-143B-48E7-9C58-FA2D96C3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- proudění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E3291DCB-56FE-4DCE-A628-ED847465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67" y="2565401"/>
            <a:ext cx="637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ovéPole 3">
            <a:extLst>
              <a:ext uri="{FF2B5EF4-FFF2-40B4-BE49-F238E27FC236}">
                <a16:creationId xmlns:a16="http://schemas.microsoft.com/office/drawing/2014/main" id="{ABDC365E-3D48-48D1-A6F9-BFAC1594F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Kritérium charakteru proudění – </a:t>
            </a:r>
            <a:r>
              <a:rPr lang="cs-CZ" altLang="cs-CZ" sz="2400" dirty="0">
                <a:latin typeface="Arial" panose="020B0604020202020204" pitchFamily="34" charset="0"/>
              </a:rPr>
              <a:t>Reynoldsovo číslo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Re </a:t>
            </a:r>
            <a:r>
              <a:rPr lang="en-US" altLang="cs-CZ" sz="2400" dirty="0">
                <a:latin typeface="Arial" panose="020B0604020202020204" pitchFamily="34" charset="0"/>
              </a:rPr>
              <a:t>&lt; 2 320 </a:t>
            </a:r>
            <a:r>
              <a:rPr lang="cs-CZ" altLang="cs-CZ" sz="2400" dirty="0">
                <a:latin typeface="Arial" panose="020B0604020202020204" pitchFamily="34" charset="0"/>
              </a:rPr>
              <a:t>- laminární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(kruhovém potrubí)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cs-CZ" sz="2400" dirty="0">
                <a:latin typeface="Arial" panose="020B0604020202020204" pitchFamily="34" charset="0"/>
              </a:rPr>
              <a:t>Re &gt; 4 000</a:t>
            </a:r>
            <a:r>
              <a:rPr lang="cs-CZ" altLang="cs-CZ" sz="2400" dirty="0">
                <a:latin typeface="Arial" panose="020B0604020202020204" pitchFamily="34" charset="0"/>
              </a:rPr>
              <a:t> - turbuletní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(v kruhovém potrubí)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Re = v * L / </a:t>
            </a:r>
            <a:r>
              <a:rPr lang="cs-CZ" altLang="cs-CZ" sz="2400" dirty="0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33797" name="TextovéPole 4">
            <a:extLst>
              <a:ext uri="{FF2B5EF4-FFF2-40B4-BE49-F238E27FC236}">
                <a16:creationId xmlns:a16="http://schemas.microsoft.com/office/drawing/2014/main" id="{89570EE9-D595-44DE-A804-2FCF0C71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04" y="3413801"/>
            <a:ext cx="330831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v = charakteristická rychlost, např. průřezová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L = charakteristická délka, např. průměr potrubí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= kinematická viskozita</a:t>
            </a:r>
          </a:p>
        </p:txBody>
      </p:sp>
    </p:spTree>
    <p:extLst>
      <p:ext uri="{BB962C8B-B14F-4D97-AF65-F5344CB8AC3E}">
        <p14:creationId xmlns:p14="http://schemas.microsoft.com/office/powerpoint/2010/main" val="342234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>
            <a:extLst>
              <a:ext uri="{FF2B5EF4-FFF2-40B4-BE49-F238E27FC236}">
                <a16:creationId xmlns:a16="http://schemas.microsoft.com/office/drawing/2014/main" id="{7C089235-6CB9-4E31-9D6C-15897BEA7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37" y="1"/>
            <a:ext cx="106068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Fyzikálně-chemické vlastnosti vody </a:t>
            </a:r>
            <a:b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</a:b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funkce vody v organismu</a:t>
            </a:r>
          </a:p>
        </p:txBody>
      </p:sp>
      <p:sp>
        <p:nvSpPr>
          <p:cNvPr id="34819" name="TextovéPole 5">
            <a:extLst>
              <a:ext uri="{FF2B5EF4-FFF2-40B4-BE49-F238E27FC236}">
                <a16:creationId xmlns:a16="http://schemas.microsoft.com/office/drawing/2014/main" id="{D4B7630F-D772-438C-B96F-87E69F9B9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8650" indent="-54292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Velké povrchové napětí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Solvatační (hydratační) obal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Shluk molekul vody okolo polárních molekul, iontů a smáčivých povrchů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1 nebo více vrstev - zvýšená hustota, jiné mechanické vlastnosti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 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Vysoká měrná tepelná kapacita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Tepelně stabilizační funkce – zpomaluje ochlazování i ohřívání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Odpařování vody =&gt; termoregulační ochlazování</a:t>
            </a:r>
          </a:p>
        </p:txBody>
      </p:sp>
    </p:spTree>
    <p:extLst>
      <p:ext uri="{BB962C8B-B14F-4D97-AF65-F5344CB8AC3E}">
        <p14:creationId xmlns:p14="http://schemas.microsoft.com/office/powerpoint/2010/main" val="364625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>
            <a:extLst>
              <a:ext uri="{FF2B5EF4-FFF2-40B4-BE49-F238E27FC236}">
                <a16:creationId xmlns:a16="http://schemas.microsoft.com/office/drawing/2014/main" id="{E95A54A7-2E87-490A-8370-2F3CC5E3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59FCE05-06A3-49FD-8F2D-CC0150C5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822996"/>
            <a:ext cx="22098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953B449A-CFE8-4FF1-BC1F-0499A1A7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024063"/>
            <a:ext cx="23764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D889022F-5000-4077-81FA-1B4691FF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818" y="951228"/>
            <a:ext cx="23685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ovéPole 5">
            <a:extLst>
              <a:ext uri="{FF2B5EF4-FFF2-40B4-BE49-F238E27FC236}">
                <a16:creationId xmlns:a16="http://schemas.microsoft.com/office/drawing/2014/main" id="{658CFE21-16C3-47C4-BBF9-36776F28C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6" y="1351508"/>
            <a:ext cx="61928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Povrchové napětí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Síla, která působí ve směru tečny k povrchu na úsečku jednotkové délky – </a:t>
            </a:r>
            <a:r>
              <a:rPr lang="cs-CZ" altLang="cs-CZ" sz="2400" dirty="0">
                <a:latin typeface="Arial" panose="020B0604020202020204" pitchFamily="34" charset="0"/>
              </a:rPr>
              <a:t>mezifázové napětí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systémech kapalina/plyn</a:t>
            </a:r>
          </a:p>
          <a:p>
            <a:pPr marL="92075" indent="0"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Efekt, při kterém se povrch kapalin snaží </a:t>
            </a:r>
            <a:r>
              <a:rPr lang="cs-CZ" altLang="cs-CZ" sz="2400" dirty="0">
                <a:latin typeface="Arial" panose="020B0604020202020204" pitchFamily="34" charset="0"/>
              </a:rPr>
              <a:t>minimalizovat svou plochu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resp. zaujmout energeticky nejvýhodnější stav (pokud by na kapalinu nepůsobily vnější síly, měla by kulovitý tvar)</a:t>
            </a:r>
          </a:p>
        </p:txBody>
      </p:sp>
    </p:spTree>
    <p:extLst>
      <p:ext uri="{BB962C8B-B14F-4D97-AF65-F5344CB8AC3E}">
        <p14:creationId xmlns:p14="http://schemas.microsoft.com/office/powerpoint/2010/main" val="126218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2">
            <a:extLst>
              <a:ext uri="{FF2B5EF4-FFF2-40B4-BE49-F238E27FC236}">
                <a16:creationId xmlns:a16="http://schemas.microsoft.com/office/drawing/2014/main" id="{C33489C3-5773-48E8-B283-B925A09E9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pic>
        <p:nvPicPr>
          <p:cNvPr id="3" name="Content Placeholder 2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EEFA713D-6BF5-4CEB-A5E1-FA114535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72213" y="1534037"/>
            <a:ext cx="5200650" cy="3456551"/>
          </a:xfrm>
        </p:spPr>
      </p:pic>
      <p:graphicFrame>
        <p:nvGraphicFramePr>
          <p:cNvPr id="5125" name="TextovéPole 3">
            <a:extLst>
              <a:ext uri="{FF2B5EF4-FFF2-40B4-BE49-F238E27FC236}">
                <a16:creationId xmlns:a16="http://schemas.microsoft.com/office/drawing/2014/main" id="{287AD1B4-A247-4946-B44D-DBDF644FB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854109"/>
              </p:ext>
            </p:extLst>
          </p:nvPr>
        </p:nvGraphicFramePr>
        <p:xfrm>
          <a:off x="719137" y="692150"/>
          <a:ext cx="5218413" cy="4899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555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>
            <a:extLst>
              <a:ext uri="{FF2B5EF4-FFF2-40B4-BE49-F238E27FC236}">
                <a16:creationId xmlns:a16="http://schemas.microsoft.com/office/drawing/2014/main" id="{66FC7A17-6E21-440B-8BE2-AF91E0962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61CD86E0-9E6D-4712-BCD2-38938671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789364"/>
            <a:ext cx="38163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3">
            <a:extLst>
              <a:ext uri="{FF2B5EF4-FFF2-40B4-BE49-F238E27FC236}">
                <a16:creationId xmlns:a16="http://schemas.microsoft.com/office/drawing/2014/main" id="{6710A9BA-3730-426C-B0F1-4EBA2AB5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720725"/>
            <a:ext cx="87852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Povrchové napětí</a:t>
            </a:r>
          </a:p>
          <a:p>
            <a:pPr eaLnBrk="1" hangingPunct="1"/>
            <a:r>
              <a:rPr lang="cs-CZ" altLang="cs-CZ" sz="2400" dirty="0">
                <a:latin typeface="Symbol" panose="05050102010706020507" pitchFamily="18" charset="2"/>
              </a:rPr>
              <a:t>g</a:t>
            </a:r>
            <a:r>
              <a:rPr lang="cs-CZ" altLang="cs-CZ" sz="2400" dirty="0">
                <a:latin typeface="Arial" panose="020B0604020202020204" pitchFamily="34" charset="0"/>
              </a:rPr>
              <a:t> = dF / dl   </a:t>
            </a:r>
            <a:r>
              <a:rPr lang="en-US" altLang="cs-CZ" sz="2400" dirty="0">
                <a:latin typeface="Arial" panose="020B0604020202020204" pitchFamily="34" charset="0"/>
              </a:rPr>
              <a:t>[N.m</a:t>
            </a:r>
            <a:r>
              <a:rPr lang="en-US" altLang="cs-CZ" sz="2400" baseline="30000" dirty="0">
                <a:latin typeface="Arial" panose="020B0604020202020204" pitchFamily="34" charset="0"/>
              </a:rPr>
              <a:t>-1</a:t>
            </a:r>
            <a:r>
              <a:rPr lang="en-US" altLang="cs-CZ" sz="2400" dirty="0">
                <a:latin typeface="Arial" panose="020B0604020202020204" pitchFamily="34" charset="0"/>
              </a:rPr>
              <a:t>]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dF – přírustek elementární kohézní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síly působící ve směru tečny k povrchu kapaliny (koheze – soudržnost látky – působení přitažlivých sil mezi molekulami látky)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dl – úsečka procházející povrchem kapaliny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4FA8038-FB2E-4E10-A0D5-1D4775F15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593437"/>
              </p:ext>
            </p:extLst>
          </p:nvPr>
        </p:nvGraphicFramePr>
        <p:xfrm>
          <a:off x="2054262" y="3284538"/>
          <a:ext cx="3168650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Látka (18 °C)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N m</a:t>
                      </a:r>
                      <a:r>
                        <a:rPr lang="cs-CZ" sz="18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Aceton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23,3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Ben</a:t>
                      </a:r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z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en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28,9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Ethanol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22,55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N</a:t>
                      </a:r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hexan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18,4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N</a:t>
                      </a:r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pentan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16,0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Rtu</a:t>
                      </a:r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ť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476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V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oda</a:t>
                      </a:r>
                      <a:endParaRPr lang="cs-CZ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72,75</a:t>
                      </a:r>
                    </a:p>
                  </a:txBody>
                  <a:tcPr marL="91449" marR="91449" marT="45725" marB="45725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898" name="TextovéPole 5">
            <a:extLst>
              <a:ext uri="{FF2B5EF4-FFF2-40B4-BE49-F238E27FC236}">
                <a16:creationId xmlns:a16="http://schemas.microsoft.com/office/drawing/2014/main" id="{B5D25655-B323-4820-ABC0-68A4A1AB1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3284538"/>
            <a:ext cx="446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Symbol" panose="05050102010706020507" pitchFamily="18" charset="2"/>
              </a:rPr>
              <a:t>g</a:t>
            </a:r>
            <a:r>
              <a:rPr lang="cs-CZ" altLang="cs-CZ" sz="2000" dirty="0">
                <a:latin typeface="Arial" panose="020B0604020202020204" pitchFamily="34" charset="0"/>
              </a:rPr>
              <a:t> = f(druh kapaliny nebo plynu a T)</a:t>
            </a:r>
          </a:p>
        </p:txBody>
      </p:sp>
    </p:spTree>
    <p:extLst>
      <p:ext uri="{BB962C8B-B14F-4D97-AF65-F5344CB8AC3E}">
        <p14:creationId xmlns:p14="http://schemas.microsoft.com/office/powerpoint/2010/main" val="3830749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>
            <a:extLst>
              <a:ext uri="{FF2B5EF4-FFF2-40B4-BE49-F238E27FC236}">
                <a16:creationId xmlns:a16="http://schemas.microsoft.com/office/drawing/2014/main" id="{B1279D86-6EDB-4CFA-B66F-F4D7FEAB8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078F7641-9156-4D16-9AC3-621F8C86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141663"/>
            <a:ext cx="30956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422DB0AD-2670-4466-8B64-ABC71B49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47" y="2924175"/>
            <a:ext cx="29638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ovéPole 4">
            <a:extLst>
              <a:ext uri="{FF2B5EF4-FFF2-40B4-BE49-F238E27FC236}">
                <a16:creationId xmlns:a16="http://schemas.microsoft.com/office/drawing/2014/main" id="{9E558B0E-07F3-4E64-89D1-3DD9F5406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08051"/>
            <a:ext cx="110051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Příčiny povrchového napětí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latin typeface="Arial" panose="020B0604020202020204" pitchFamily="34" charset="0"/>
              </a:rPr>
              <a:t>Přitažlivé interakce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(síly) mezi molekulami tekutiny – jsou silnější než síly mezi molekulami plynu nebo molekulami kapaliny a plynu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latin typeface="Arial" panose="020B0604020202020204" pitchFamily="34" charset="0"/>
              </a:rPr>
              <a:t>Změna v symetrii částic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kapaliny na povrchu ve srovnání s vnitřkem kapaliny a vnitřkem plynu</a:t>
            </a:r>
          </a:p>
        </p:txBody>
      </p:sp>
      <p:sp>
        <p:nvSpPr>
          <p:cNvPr id="37894" name="TextovéPole 5">
            <a:extLst>
              <a:ext uri="{FF2B5EF4-FFF2-40B4-BE49-F238E27FC236}">
                <a16:creationId xmlns:a16="http://schemas.microsoft.com/office/drawing/2014/main" id="{49A2EADA-EA21-4487-9487-6D9CDBE9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157788"/>
            <a:ext cx="3168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Povrchové napětí působí v rovině povrchu, ne kolmo k němu</a:t>
            </a:r>
          </a:p>
        </p:txBody>
      </p:sp>
      <p:sp>
        <p:nvSpPr>
          <p:cNvPr id="37895" name="TextovéPole 6">
            <a:extLst>
              <a:ext uri="{FF2B5EF4-FFF2-40B4-BE49-F238E27FC236}">
                <a16:creationId xmlns:a16="http://schemas.microsoft.com/office/drawing/2014/main" id="{C2F14EDA-4320-4F3D-A6F2-B38B112D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084763"/>
            <a:ext cx="65759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Mýdlo, saponáty – snížení přitažlivých interakcí mezi molekulami vody – snížení povrchového napětí – projevuje se tvorbou pěny</a:t>
            </a:r>
          </a:p>
        </p:txBody>
      </p:sp>
    </p:spTree>
    <p:extLst>
      <p:ext uri="{BB962C8B-B14F-4D97-AF65-F5344CB8AC3E}">
        <p14:creationId xmlns:p14="http://schemas.microsoft.com/office/powerpoint/2010/main" val="1119753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>
            <a:extLst>
              <a:ext uri="{FF2B5EF4-FFF2-40B4-BE49-F238E27FC236}">
                <a16:creationId xmlns:a16="http://schemas.microsoft.com/office/drawing/2014/main" id="{08B9DF1A-4922-4514-895C-A2F149CED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ACBA1297-E2DA-4AF1-8206-8D6FC7DB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981075"/>
            <a:ext cx="3703638" cy="14049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1EF588C9-CDC9-434B-A505-69FC10AF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22" y="3178835"/>
            <a:ext cx="3263395" cy="242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C8B1A0D2-C675-456B-9A94-178A1E27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95" y="3178835"/>
            <a:ext cx="3632927" cy="24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ovéPole 6">
            <a:extLst>
              <a:ext uri="{FF2B5EF4-FFF2-40B4-BE49-F238E27FC236}">
                <a16:creationId xmlns:a16="http://schemas.microsoft.com/office/drawing/2014/main" id="{973B12FD-AC23-4E2D-A273-EAA091C8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844676"/>
            <a:ext cx="158273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V beztížném stavu</a:t>
            </a:r>
          </a:p>
        </p:txBody>
      </p:sp>
      <p:sp>
        <p:nvSpPr>
          <p:cNvPr id="38919" name="TextovéPole 7">
            <a:extLst>
              <a:ext uri="{FF2B5EF4-FFF2-40B4-BE49-F238E27FC236}">
                <a16:creationId xmlns:a16="http://schemas.microsoft.com/office/drawing/2014/main" id="{487E367A-42D4-46F0-AD3E-E1967DBE3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060576"/>
            <a:ext cx="15843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Padající kapka</a:t>
            </a:r>
          </a:p>
        </p:txBody>
      </p:sp>
      <p:sp>
        <p:nvSpPr>
          <p:cNvPr id="38920" name="TextovéPole 8">
            <a:extLst>
              <a:ext uri="{FF2B5EF4-FFF2-40B4-BE49-F238E27FC236}">
                <a16:creationId xmlns:a16="http://schemas.microsoft.com/office/drawing/2014/main" id="{E9E2CD82-1703-49A7-AA1D-A0738615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1844676"/>
            <a:ext cx="1404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Kapka na skle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8165200-C14F-4BF3-A37C-0481694EBC9A}"/>
              </a:ext>
            </a:extLst>
          </p:cNvPr>
          <p:cNvSpPr txBox="1"/>
          <p:nvPr/>
        </p:nvSpPr>
        <p:spPr>
          <a:xfrm>
            <a:off x="658813" y="832737"/>
            <a:ext cx="5472113" cy="23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Povrchové napětí v praxi</a:t>
            </a:r>
          </a:p>
          <a:p>
            <a:pPr>
              <a:defRPr/>
            </a:pPr>
            <a:r>
              <a:rPr lang="cs-CZ" sz="2400" dirty="0"/>
              <a:t>Styk kapaliny se vzduchem</a:t>
            </a:r>
          </a:p>
          <a:p>
            <a:pPr marL="457200" indent="-457200">
              <a:buFontTx/>
              <a:buAutoNum type="arabicParenR"/>
              <a:defRPr/>
            </a:pPr>
            <a:r>
              <a:rPr lang="cs-CZ" sz="2400" dirty="0">
                <a:solidFill>
                  <a:srgbClr val="0000FF"/>
                </a:solidFill>
              </a:rPr>
              <a:t>Kapky vody</a:t>
            </a:r>
          </a:p>
          <a:p>
            <a:pPr marL="457200" indent="-457200">
              <a:buFontTx/>
              <a:buAutoNum type="arabicParenR"/>
              <a:defRPr/>
            </a:pPr>
            <a:r>
              <a:rPr lang="cs-CZ" sz="2400" dirty="0">
                <a:solidFill>
                  <a:srgbClr val="0000FF"/>
                </a:solidFill>
              </a:rPr>
              <a:t>Vzduchové bubliny ve vodě – kulový tvar</a:t>
            </a:r>
          </a:p>
          <a:p>
            <a:pPr marL="457200" indent="-457200">
              <a:buFontTx/>
              <a:buAutoNum type="arabicParenR"/>
              <a:defRPr/>
            </a:pPr>
            <a:r>
              <a:rPr lang="cs-CZ" sz="2400" dirty="0">
                <a:solidFill>
                  <a:srgbClr val="0000FF"/>
                </a:solidFill>
              </a:rPr>
              <a:t>Mastnota na hladině – ropná skvrna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AD1D3D3E-B914-435A-82C7-C33EC512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44" y="3140962"/>
            <a:ext cx="3139949" cy="241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4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>
            <a:extLst>
              <a:ext uri="{FF2B5EF4-FFF2-40B4-BE49-F238E27FC236}">
                <a16:creationId xmlns:a16="http://schemas.microsoft.com/office/drawing/2014/main" id="{1DE3743E-F655-4A68-B6EB-9EFC8950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napětí a jeho biofyzikální význam</a:t>
            </a:r>
          </a:p>
        </p:txBody>
      </p:sp>
      <p:sp>
        <p:nvSpPr>
          <p:cNvPr id="39939" name="TextovéPole 6">
            <a:extLst>
              <a:ext uri="{FF2B5EF4-FFF2-40B4-BE49-F238E27FC236}">
                <a16:creationId xmlns:a16="http://schemas.microsoft.com/office/drawing/2014/main" id="{E22152E5-BF9C-4690-B6F7-A8F5C1E23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9662816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8650" indent="-54292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Fázové rozhraní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hraniční vrstva mezi dvěma fázemi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nerovnoměrné působení kohezních sil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povrchové napětí σ.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Síla F působící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rovnoběžně s povrchem kapaliny na délkovou jednotku l myšleného řezu.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Plošná hustota povrchové energie E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(energie uvolněná zmenšením povrchu na nulu)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σ = F/l = E/S     [N.m</a:t>
            </a:r>
            <a:r>
              <a:rPr lang="cs-CZ" altLang="cs-CZ" sz="2400" baseline="30000" dirty="0"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latin typeface="Arial" panose="020B0604020202020204" pitchFamily="34" charset="0"/>
              </a:rPr>
              <a:t> = J-m</a:t>
            </a:r>
            <a:r>
              <a:rPr lang="cs-CZ" altLang="cs-CZ" sz="2400" baseline="30000" dirty="0">
                <a:latin typeface="Arial" panose="020B0604020202020204" pitchFamily="34" charset="0"/>
              </a:rPr>
              <a:t>-2</a:t>
            </a:r>
            <a:r>
              <a:rPr lang="cs-CZ" altLang="cs-CZ" sz="2400" dirty="0">
                <a:latin typeface="Arial" panose="020B0604020202020204" pitchFamily="34" charset="0"/>
              </a:rPr>
              <a:t>]</a:t>
            </a:r>
          </a:p>
          <a:p>
            <a:pPr eaLnBrk="1" hangingPunct="1"/>
            <a:endParaRPr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Práce potřebná k překonání kohezních sil při zvětšování povrchu kapaliny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Závislé na teplotě – s rostoucí teplotou klesá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slábnutí kohézních sil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Snaha o nejmenší povrch – koule</a:t>
            </a:r>
          </a:p>
        </p:txBody>
      </p:sp>
    </p:spTree>
    <p:extLst>
      <p:ext uri="{BB962C8B-B14F-4D97-AF65-F5344CB8AC3E}">
        <p14:creationId xmlns:p14="http://schemas.microsoft.com/office/powerpoint/2010/main" val="359233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CAE17DD-68F2-4447-9AC6-1CB100DFB112}"/>
              </a:ext>
            </a:extLst>
          </p:cNvPr>
          <p:cNvSpPr txBox="1"/>
          <p:nvPr/>
        </p:nvSpPr>
        <p:spPr>
          <a:xfrm>
            <a:off x="1703389" y="981076"/>
            <a:ext cx="8785225" cy="489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/>
              <a:t>Způsobuje tlak uvnitř kapaliny</a:t>
            </a:r>
            <a:r>
              <a:rPr lang="cs-CZ" sz="2400" dirty="0">
                <a:solidFill>
                  <a:srgbClr val="0000FF"/>
                </a:solidFill>
              </a:rPr>
              <a:t> – při rovné hladině malý – zvětšuje se zakřivením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 err="1"/>
              <a:t>Youngův</a:t>
            </a:r>
            <a:r>
              <a:rPr lang="cs-CZ" sz="2400" dirty="0"/>
              <a:t>-</a:t>
            </a:r>
            <a:r>
              <a:rPr lang="cs-CZ" sz="2400" dirty="0" err="1"/>
              <a:t>Laplaceův</a:t>
            </a:r>
            <a:r>
              <a:rPr lang="cs-CZ" sz="2400" dirty="0"/>
              <a:t> vzorec:	</a:t>
            </a:r>
            <a:r>
              <a:rPr lang="cs-CZ" sz="2400" dirty="0" err="1"/>
              <a:t>Δp</a:t>
            </a:r>
            <a:r>
              <a:rPr lang="cs-CZ" sz="2400" dirty="0"/>
              <a:t> = 2σ/r</a:t>
            </a:r>
            <a:r>
              <a:rPr lang="cs-CZ" sz="2400" dirty="0">
                <a:solidFill>
                  <a:srgbClr val="0000FF"/>
                </a:solidFill>
              </a:rPr>
              <a:t>	</a:t>
            </a:r>
          </a:p>
          <a:p>
            <a:pPr marL="628650" indent="-542925">
              <a:buClr>
                <a:srgbClr val="0000FF"/>
              </a:buClr>
              <a:buSzPct val="75000"/>
              <a:defRPr/>
            </a:pPr>
            <a:r>
              <a:rPr lang="cs-CZ" sz="2400" dirty="0">
                <a:solidFill>
                  <a:srgbClr val="0000FF"/>
                </a:solidFill>
              </a:rPr>
              <a:t>                                            r = poloměr křivosti hladiny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>
                <a:solidFill>
                  <a:srgbClr val="0000FF"/>
                </a:solidFill>
              </a:rPr>
              <a:t>Jevy u stěny nádoby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>
                <a:solidFill>
                  <a:srgbClr val="0000FF"/>
                </a:solidFill>
              </a:rPr>
              <a:t>Podle poměru kohezních a adhezních (přilnavých) sil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- adheze &gt; koheze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	- kapalina smáčí povrch  konvexní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	- kapilární elevace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		- vysoušení porézními hmotami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- koheze &gt; adheze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	- kapalina nesmáčí povrch =&gt; konkávní</a:t>
            </a:r>
          </a:p>
          <a:p>
            <a:pPr>
              <a:defRPr/>
            </a:pPr>
            <a:r>
              <a:rPr lang="cs-CZ" sz="2400" dirty="0">
                <a:solidFill>
                  <a:srgbClr val="0000FF"/>
                </a:solidFill>
              </a:rPr>
              <a:t>			- kapilární deprese  </a:t>
            </a: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8B71733B-0523-4EB7-9E76-557C0029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napětí a jeho biofyzikální význam</a:t>
            </a:r>
          </a:p>
        </p:txBody>
      </p:sp>
    </p:spTree>
    <p:extLst>
      <p:ext uri="{BB962C8B-B14F-4D97-AF65-F5344CB8AC3E}">
        <p14:creationId xmlns:p14="http://schemas.microsoft.com/office/powerpoint/2010/main" val="335019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>
            <a:extLst>
              <a:ext uri="{FF2B5EF4-FFF2-40B4-BE49-F238E27FC236}">
                <a16:creationId xmlns:a16="http://schemas.microsoft.com/office/drawing/2014/main" id="{D9D7D810-45CC-4EC9-B206-755C819E2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3506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TextovéPole 4">
            <a:extLst>
              <a:ext uri="{FF2B5EF4-FFF2-40B4-BE49-F238E27FC236}">
                <a16:creationId xmlns:a16="http://schemas.microsoft.com/office/drawing/2014/main" id="{C2B783E8-63F7-4234-B5EA-281EDBDA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74887"/>
            <a:ext cx="8785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Styk kapaliny s pevnou stěnou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Kombinace přitažlivých interakcí mezi molekulami kapaliny </a:t>
            </a:r>
            <a:r>
              <a:rPr lang="cs-CZ" altLang="cs-CZ" sz="2400" dirty="0">
                <a:latin typeface="Arial" panose="020B0604020202020204" pitchFamily="34" charset="0"/>
              </a:rPr>
              <a:t>(kohézní síly)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mezi povrchovými molekulami kapaliny a stěny </a:t>
            </a:r>
            <a:r>
              <a:rPr lang="cs-CZ" altLang="cs-CZ" sz="2400" dirty="0">
                <a:latin typeface="Arial" panose="020B0604020202020204" pitchFamily="34" charset="0"/>
              </a:rPr>
              <a:t>(adhézní síly) – adheze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(vzájemná přilnavost dvou různých látek).</a:t>
            </a:r>
          </a:p>
        </p:txBody>
      </p:sp>
    </p:spTree>
    <p:extLst>
      <p:ext uri="{BB962C8B-B14F-4D97-AF65-F5344CB8AC3E}">
        <p14:creationId xmlns:p14="http://schemas.microsoft.com/office/powerpoint/2010/main" val="2824942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2">
            <a:extLst>
              <a:ext uri="{FF2B5EF4-FFF2-40B4-BE49-F238E27FC236}">
                <a16:creationId xmlns:a16="http://schemas.microsoft.com/office/drawing/2014/main" id="{22A13729-8030-4BBC-BFB1-580D8077E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13B56D47-736C-4825-B31E-BA25E735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852738"/>
            <a:ext cx="38877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94E7345A-9842-47AA-9577-4FE80BF5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9"/>
            <a:ext cx="354806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ovéPole 4">
            <a:extLst>
              <a:ext uri="{FF2B5EF4-FFF2-40B4-BE49-F238E27FC236}">
                <a16:creationId xmlns:a16="http://schemas.microsoft.com/office/drawing/2014/main" id="{2E70DD28-27EC-4AEA-9BEC-C22DBA37F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976471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1)   Nelpící kapalina – kapilární deprese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vypouklý meniskus</a:t>
            </a:r>
          </a:p>
          <a:p>
            <a:pPr eaLnBrk="1" hangingPunct="1"/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Adheze </a:t>
            </a:r>
            <a:r>
              <a:rPr lang="en-US" altLang="cs-CZ" sz="2400" dirty="0">
                <a:latin typeface="Arial" panose="020B0604020202020204" pitchFamily="34" charset="0"/>
              </a:rPr>
              <a:t>&lt; </a:t>
            </a:r>
            <a:r>
              <a:rPr lang="en-US" altLang="cs-CZ" sz="2400" dirty="0" err="1">
                <a:latin typeface="Arial" panose="020B0604020202020204" pitchFamily="34" charset="0"/>
              </a:rPr>
              <a:t>koheze</a:t>
            </a:r>
            <a:r>
              <a:rPr lang="cs-CZ" altLang="cs-CZ" sz="2400" dirty="0">
                <a:latin typeface="Arial" panose="020B0604020202020204" pitchFamily="34" charset="0"/>
              </a:rPr>
              <a:t>  </a:t>
            </a:r>
          </a:p>
          <a:p>
            <a:pPr eaLnBrk="1" hangingPunct="1"/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Pokles hladiny kapaliny v kapiláře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 hladinu kapaliny v nádobě (např. Hg ve skleněné kapiláře)</a:t>
            </a:r>
          </a:p>
        </p:txBody>
      </p:sp>
      <p:sp>
        <p:nvSpPr>
          <p:cNvPr id="43014" name="TextovéPole 6">
            <a:extLst>
              <a:ext uri="{FF2B5EF4-FFF2-40B4-BE49-F238E27FC236}">
                <a16:creationId xmlns:a16="http://schemas.microsoft.com/office/drawing/2014/main" id="{C466E2CD-1B83-481D-9F22-57BD703C5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933826"/>
            <a:ext cx="4752975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 = rozdíl hladin kapaliny v široké nádobě a kapiláře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a </a:t>
            </a:r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jsou hustoty fází A a B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= mezifázové rozhraní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g = tíhové zrychlení 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r = poloměr menisku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R = poloměr kapiláry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Q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= úhel smáčení (90°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Q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180°)</a:t>
            </a:r>
          </a:p>
        </p:txBody>
      </p:sp>
    </p:spTree>
    <p:extLst>
      <p:ext uri="{BB962C8B-B14F-4D97-AF65-F5344CB8AC3E}">
        <p14:creationId xmlns:p14="http://schemas.microsoft.com/office/powerpoint/2010/main" val="991313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>
            <a:extLst>
              <a:ext uri="{FF2B5EF4-FFF2-40B4-BE49-F238E27FC236}">
                <a16:creationId xmlns:a16="http://schemas.microsoft.com/office/drawing/2014/main" id="{6A72CD79-B7D5-4C87-91EF-962407D1B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33C34C1-FEEF-406D-BA7E-391104E0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36839"/>
            <a:ext cx="38893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8E93677A-A4B7-4FA6-A2CC-482321A29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36838"/>
            <a:ext cx="43211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ovéPole 4">
            <a:extLst>
              <a:ext uri="{FF2B5EF4-FFF2-40B4-BE49-F238E27FC236}">
                <a16:creationId xmlns:a16="http://schemas.microsoft.com/office/drawing/2014/main" id="{3C87938D-2890-4EDA-B564-54C5A4EE9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955649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2) Lpící kapalina – kapilární </a:t>
            </a:r>
            <a:r>
              <a:rPr lang="en-US" altLang="cs-CZ" sz="2400" dirty="0" err="1">
                <a:latin typeface="Arial" panose="020B0604020202020204" pitchFamily="34" charset="0"/>
              </a:rPr>
              <a:t>elevace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vy</a:t>
            </a:r>
            <a:r>
              <a:rPr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dut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ý meniskus</a:t>
            </a:r>
          </a:p>
          <a:p>
            <a:pPr eaLnBrk="1" hangingPunct="1"/>
            <a:endParaRPr lang="en-US" altLang="cs-CZ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Adheze </a:t>
            </a:r>
            <a:r>
              <a:rPr lang="en-US" altLang="cs-CZ" sz="2400" dirty="0">
                <a:latin typeface="Arial" panose="020B0604020202020204" pitchFamily="34" charset="0"/>
              </a:rPr>
              <a:t>&gt; </a:t>
            </a:r>
            <a:r>
              <a:rPr lang="en-US" altLang="cs-CZ" sz="2400" dirty="0" err="1">
                <a:latin typeface="Arial" panose="020B0604020202020204" pitchFamily="34" charset="0"/>
              </a:rPr>
              <a:t>koheze</a:t>
            </a:r>
            <a:r>
              <a:rPr lang="cs-CZ" altLang="cs-CZ" sz="2400" dirty="0">
                <a:latin typeface="Arial" panose="020B0604020202020204" pitchFamily="34" charset="0"/>
              </a:rPr>
              <a:t>  </a:t>
            </a:r>
          </a:p>
          <a:p>
            <a:pPr eaLnBrk="1" hangingPunct="1"/>
            <a:endParaRPr lang="en-US" altLang="cs-CZ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cs-CZ" sz="2400" dirty="0">
                <a:latin typeface="Arial" panose="020B0604020202020204" pitchFamily="34" charset="0"/>
              </a:rPr>
              <a:t>V</a:t>
            </a:r>
            <a:r>
              <a:rPr lang="cs-CZ" altLang="cs-CZ" sz="2400" dirty="0">
                <a:latin typeface="Arial" panose="020B0604020202020204" pitchFamily="34" charset="0"/>
              </a:rPr>
              <a:t>z</a:t>
            </a:r>
            <a:r>
              <a:rPr lang="en-US" altLang="cs-CZ" sz="2400" dirty="0" err="1">
                <a:latin typeface="Arial" panose="020B0604020202020204" pitchFamily="34" charset="0"/>
              </a:rPr>
              <a:t>estup</a:t>
            </a:r>
            <a:r>
              <a:rPr lang="cs-CZ" altLang="cs-CZ" sz="2400" dirty="0">
                <a:latin typeface="Arial" panose="020B0604020202020204" pitchFamily="34" charset="0"/>
              </a:rPr>
              <a:t> kapaliny v kapiláře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nad hladinu kapaliny v nádobě</a:t>
            </a:r>
          </a:p>
        </p:txBody>
      </p:sp>
      <p:sp>
        <p:nvSpPr>
          <p:cNvPr id="44038" name="TextovéPole 5">
            <a:extLst>
              <a:ext uri="{FF2B5EF4-FFF2-40B4-BE49-F238E27FC236}">
                <a16:creationId xmlns:a16="http://schemas.microsoft.com/office/drawing/2014/main" id="{99FA7F27-023E-415E-995D-C8B978E3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9" y="4941888"/>
            <a:ext cx="2160587" cy="13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cs-CZ" altLang="cs-CZ" sz="300" dirty="0">
              <a:latin typeface="Arial" panose="020B0604020202020204" pitchFamily="34" charset="0"/>
            </a:endParaRPr>
          </a:p>
        </p:txBody>
      </p:sp>
      <p:sp>
        <p:nvSpPr>
          <p:cNvPr id="44039" name="TextovéPole 6">
            <a:extLst>
              <a:ext uri="{FF2B5EF4-FFF2-40B4-BE49-F238E27FC236}">
                <a16:creationId xmlns:a16="http://schemas.microsoft.com/office/drawing/2014/main" id="{E8029D9D-3376-4B29-B1C2-D996378D2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789363"/>
            <a:ext cx="3744912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 = výška sloupce kapaliny v kapiláře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a </a:t>
            </a:r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jsou hustoty fází A a B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= mezifázové rozhraní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g = tíhové zrychlení 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r = poloměr menisku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R = vnitřní poloměr kapiláry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Q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= úhel smáčení (0°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 dirty="0">
                <a:solidFill>
                  <a:srgbClr val="0000FF"/>
                </a:solidFill>
                <a:latin typeface="Symbol" panose="05050102010706020507" pitchFamily="18" charset="2"/>
              </a:rPr>
              <a:t>Q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90°)</a:t>
            </a:r>
          </a:p>
        </p:txBody>
      </p:sp>
    </p:spTree>
    <p:extLst>
      <p:ext uri="{BB962C8B-B14F-4D97-AF65-F5344CB8AC3E}">
        <p14:creationId xmlns:p14="http://schemas.microsoft.com/office/powerpoint/2010/main" val="2780129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>
            <a:extLst>
              <a:ext uri="{FF2B5EF4-FFF2-40B4-BE49-F238E27FC236}">
                <a16:creationId xmlns:a16="http://schemas.microsoft.com/office/drawing/2014/main" id="{2CCC16A6-4EF1-499F-A664-0A8A12791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povrchové napětí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FB0D1E9E-B52E-4A63-B908-CE648932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36839"/>
            <a:ext cx="28797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80A743A7-EC76-4A28-9611-A060793D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5373688"/>
            <a:ext cx="523782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5">
            <a:extLst>
              <a:ext uri="{FF2B5EF4-FFF2-40B4-BE49-F238E27FC236}">
                <a16:creationId xmlns:a16="http://schemas.microsoft.com/office/drawing/2014/main" id="{BED70525-AC59-4B8A-984D-DD485771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Vliv teploty na povrchové napětí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Klesá s teplotou a při kritické teplotě je nulové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Etvösöva rovnice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závislost povrchové napětí na teplotě   </a:t>
            </a:r>
          </a:p>
        </p:txBody>
      </p:sp>
      <p:sp>
        <p:nvSpPr>
          <p:cNvPr id="45062" name="TextovéPole 6">
            <a:extLst>
              <a:ext uri="{FF2B5EF4-FFF2-40B4-BE49-F238E27FC236}">
                <a16:creationId xmlns:a16="http://schemas.microsoft.com/office/drawing/2014/main" id="{1B78018A-0465-4181-8653-106FF1CA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636838"/>
            <a:ext cx="48958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i="1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empirická konstanta</a:t>
            </a:r>
          </a:p>
          <a:p>
            <a:pPr eaLnBrk="1" hangingPunct="1"/>
            <a:r>
              <a:rPr lang="cs-CZ" altLang="cs-CZ" sz="2000" i="1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000" i="1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 – hustota kapaliny</a:t>
            </a:r>
          </a:p>
          <a:p>
            <a:pPr eaLnBrk="1" hangingPunct="1"/>
            <a:r>
              <a:rPr lang="cs-CZ" altLang="cs-CZ" sz="2000" i="1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 – kritická teplota</a:t>
            </a:r>
          </a:p>
          <a:p>
            <a:pPr eaLnBrk="1" hangingPunct="1"/>
            <a:r>
              <a:rPr lang="cs-CZ" altLang="cs-CZ" sz="2000" i="1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teplota</a:t>
            </a:r>
          </a:p>
          <a:p>
            <a:pPr eaLnBrk="1" hangingPunct="1"/>
            <a:r>
              <a:rPr lang="cs-CZ" altLang="cs-CZ" sz="2000" i="1" dirty="0">
                <a:solidFill>
                  <a:srgbClr val="0000FF"/>
                </a:solidFill>
                <a:latin typeface="Arial" panose="020B0604020202020204" pitchFamily="34" charset="0"/>
              </a:rPr>
              <a:t>M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molární hmotnost kapaliny (směsi) </a:t>
            </a:r>
          </a:p>
        </p:txBody>
      </p:sp>
      <p:sp>
        <p:nvSpPr>
          <p:cNvPr id="45063" name="TextovéPole 7">
            <a:extLst>
              <a:ext uri="{FF2B5EF4-FFF2-40B4-BE49-F238E27FC236}">
                <a16:creationId xmlns:a16="http://schemas.microsoft.com/office/drawing/2014/main" id="{D837A3BD-C4FB-47F8-AF77-A06EE826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50850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vodu v rozmezí </a:t>
            </a:r>
            <a:r>
              <a:rPr lang="cs-CZ" altLang="cs-CZ" sz="2400" i="1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0 až 30 °C byl odvozen interpolační vztah (</a:t>
            </a:r>
            <a:r>
              <a:rPr lang="cs-CZ" altLang="cs-CZ" sz="2400" i="1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je teplota ve °C):</a:t>
            </a:r>
          </a:p>
        </p:txBody>
      </p:sp>
    </p:spTree>
    <p:extLst>
      <p:ext uri="{BB962C8B-B14F-4D97-AF65-F5344CB8AC3E}">
        <p14:creationId xmlns:p14="http://schemas.microsoft.com/office/powerpoint/2010/main" val="1453891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>
            <a:extLst>
              <a:ext uri="{FF2B5EF4-FFF2-40B4-BE49-F238E27FC236}">
                <a16:creationId xmlns:a16="http://schemas.microsoft.com/office/drawing/2014/main" id="{91758110-9593-4ECE-A2B1-5FAF140F9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24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Povrchově aktivní látky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3ADA71-0E13-42CD-9814-2F5A3D63DD7A}"/>
              </a:ext>
            </a:extLst>
          </p:cNvPr>
          <p:cNvSpPr txBox="1"/>
          <p:nvPr/>
        </p:nvSpPr>
        <p:spPr>
          <a:xfrm>
            <a:off x="1703389" y="836613"/>
            <a:ext cx="8785225" cy="544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542925">
              <a:defRPr/>
            </a:pPr>
            <a:r>
              <a:rPr lang="cs-CZ" sz="2400" b="1" dirty="0" err="1">
                <a:solidFill>
                  <a:srgbClr val="0000DC"/>
                </a:solidFill>
              </a:rPr>
              <a:t>Tenzidy</a:t>
            </a:r>
            <a:endParaRPr lang="cs-CZ" sz="2400" b="1" dirty="0">
              <a:solidFill>
                <a:srgbClr val="0000DC"/>
              </a:solidFill>
            </a:endParaRP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>
                <a:solidFill>
                  <a:srgbClr val="0000FF"/>
                </a:solidFill>
              </a:rPr>
              <a:t>Hydrofobní a hydrofilní část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400" dirty="0">
                <a:solidFill>
                  <a:srgbClr val="0000FF"/>
                </a:solidFill>
              </a:rPr>
              <a:t> usazují se na fázovém rozhraní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400" dirty="0">
                <a:solidFill>
                  <a:srgbClr val="0000FF"/>
                </a:solidFill>
              </a:rPr>
              <a:t> jeho obohacení oproti objemu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400" dirty="0">
                <a:solidFill>
                  <a:srgbClr val="0000FF"/>
                </a:solidFill>
              </a:rPr>
              <a:t> změna kohezních sil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400" dirty="0">
                <a:solidFill>
                  <a:srgbClr val="0000FF"/>
                </a:solidFill>
              </a:rPr>
              <a:t> pokles σ</a:t>
            </a:r>
          </a:p>
          <a:p>
            <a:pPr marL="85725">
              <a:buClr>
                <a:srgbClr val="0000FF"/>
              </a:buClr>
              <a:buSzPct val="75000"/>
              <a:defRPr/>
            </a:pPr>
            <a:r>
              <a:rPr lang="cs-CZ" sz="2400" b="1" dirty="0">
                <a:solidFill>
                  <a:srgbClr val="0000DC"/>
                </a:solidFill>
              </a:rPr>
              <a:t>Malé ionty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400" dirty="0">
                <a:solidFill>
                  <a:srgbClr val="0000FF"/>
                </a:solidFill>
              </a:rPr>
              <a:t>V objemu jsou o málo víc než na povrchu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400" dirty="0">
                <a:solidFill>
                  <a:srgbClr val="0000FF"/>
                </a:solidFill>
              </a:rPr>
              <a:t> zvýšení σ</a:t>
            </a:r>
          </a:p>
          <a:p>
            <a:pPr marL="628650" indent="-542925">
              <a:buClr>
                <a:srgbClr val="0000FF"/>
              </a:buClr>
              <a:buSzPct val="75000"/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28650" indent="-542925">
              <a:buClr>
                <a:srgbClr val="0000FF"/>
              </a:buClr>
              <a:buSzPct val="75000"/>
              <a:defRPr/>
            </a:pPr>
            <a:r>
              <a:rPr lang="cs-CZ" sz="2400" dirty="0"/>
              <a:t>Povrchová koncentrace (adsorpce) Γ</a:t>
            </a:r>
          </a:p>
          <a:p>
            <a:pPr marL="628650" indent="-542925">
              <a:defRPr/>
            </a:pPr>
            <a:r>
              <a:rPr lang="cs-CZ" sz="2400" dirty="0">
                <a:solidFill>
                  <a:srgbClr val="0000FF"/>
                </a:solidFill>
              </a:rPr>
              <a:t>Látkové množství v jednotkové ploše rozhraní</a:t>
            </a:r>
          </a:p>
          <a:p>
            <a:pPr marL="628650" indent="-542925">
              <a:defRPr/>
            </a:pPr>
            <a:r>
              <a:rPr lang="cs-CZ" sz="2400" dirty="0" err="1"/>
              <a:t>Gibbsova</a:t>
            </a:r>
            <a:r>
              <a:rPr lang="cs-CZ" sz="2400" dirty="0"/>
              <a:t> adsorpční rovnice</a:t>
            </a:r>
          </a:p>
          <a:p>
            <a:pPr algn="ctr">
              <a:defRPr/>
            </a:pPr>
            <a:r>
              <a:rPr lang="cs-CZ" sz="2400" dirty="0"/>
              <a:t>Γ = -c / R * T * </a:t>
            </a:r>
            <a:r>
              <a:rPr lang="cs-CZ" sz="2400" dirty="0" err="1"/>
              <a:t>Δσ</a:t>
            </a:r>
            <a:r>
              <a:rPr lang="cs-CZ" sz="2400" dirty="0"/>
              <a:t>/</a:t>
            </a:r>
            <a:r>
              <a:rPr lang="cs-CZ" sz="2400" dirty="0" err="1"/>
              <a:t>Δc</a:t>
            </a:r>
            <a:r>
              <a:rPr lang="cs-CZ" sz="2400" dirty="0"/>
              <a:t> </a:t>
            </a:r>
            <a:r>
              <a:rPr lang="cs-CZ" sz="2400" dirty="0">
                <a:sym typeface="Wingdings 3"/>
              </a:rPr>
              <a:t></a:t>
            </a:r>
            <a:r>
              <a:rPr lang="cs-CZ" sz="2400" dirty="0"/>
              <a:t> </a:t>
            </a:r>
            <a:r>
              <a:rPr lang="cs-CZ" sz="2400" dirty="0" err="1"/>
              <a:t>Δσ</a:t>
            </a:r>
            <a:r>
              <a:rPr lang="cs-CZ" sz="2400" dirty="0"/>
              <a:t> = - Γ * R * T * </a:t>
            </a:r>
            <a:r>
              <a:rPr lang="cs-CZ" sz="2400" dirty="0" err="1"/>
              <a:t>Δc</a:t>
            </a:r>
            <a:r>
              <a:rPr lang="cs-CZ" sz="2400" dirty="0"/>
              <a:t>/c</a:t>
            </a:r>
          </a:p>
          <a:p>
            <a:pPr marL="628650" indent="-542925">
              <a:defRPr/>
            </a:pPr>
            <a:r>
              <a:rPr lang="cs-CZ" sz="2400" b="1" dirty="0">
                <a:solidFill>
                  <a:srgbClr val="0000DC"/>
                </a:solidFill>
              </a:rPr>
              <a:t>Emulgátory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>
                <a:solidFill>
                  <a:srgbClr val="0000FF"/>
                </a:solidFill>
              </a:rPr>
              <a:t>Rozbíjení kapek tuku ve vodě </a:t>
            </a:r>
            <a:r>
              <a:rPr lang="cs-CZ" sz="20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000" dirty="0">
                <a:solidFill>
                  <a:srgbClr val="0000FF"/>
                </a:solidFill>
              </a:rPr>
              <a:t> překonání povrchového napětí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 err="1">
                <a:solidFill>
                  <a:srgbClr val="0000FF"/>
                </a:solidFill>
              </a:rPr>
              <a:t>Tenzid</a:t>
            </a:r>
            <a:r>
              <a:rPr lang="cs-CZ" sz="2000" dirty="0">
                <a:solidFill>
                  <a:srgbClr val="0000FF"/>
                </a:solidFill>
              </a:rPr>
              <a:t> napětí snižuje </a:t>
            </a:r>
            <a:r>
              <a:rPr lang="cs-CZ" sz="2000" dirty="0">
                <a:solidFill>
                  <a:srgbClr val="0000FF"/>
                </a:solidFill>
                <a:sym typeface="Wingdings 3"/>
              </a:rPr>
              <a:t></a:t>
            </a:r>
            <a:r>
              <a:rPr lang="cs-CZ" sz="2000" dirty="0">
                <a:solidFill>
                  <a:srgbClr val="0000FF"/>
                </a:solidFill>
              </a:rPr>
              <a:t> usnadňuje emulgaci</a:t>
            </a:r>
          </a:p>
          <a:p>
            <a:pPr marL="628650" indent="-542925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>
                <a:solidFill>
                  <a:srgbClr val="0000FF"/>
                </a:solidFill>
              </a:rPr>
              <a:t>Žlučové kyseliny, bílkoviny v mléce, ...  </a:t>
            </a:r>
          </a:p>
        </p:txBody>
      </p:sp>
    </p:spTree>
    <p:extLst>
      <p:ext uri="{BB962C8B-B14F-4D97-AF65-F5344CB8AC3E}">
        <p14:creationId xmlns:p14="http://schemas.microsoft.com/office/powerpoint/2010/main" val="219227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5" descr="G:\Přednášky\Přednášky_verze pro přednášení\CHŽP_III_Hydrosféra, pedosféra, biosféra\2016\Export\14440808_1120720818008234_2062439123665785609_n.jpg">
            <a:extLst>
              <a:ext uri="{FF2B5EF4-FFF2-40B4-BE49-F238E27FC236}">
                <a16:creationId xmlns:a16="http://schemas.microsoft.com/office/drawing/2014/main" id="{F5C4BA5C-88BD-4CC0-B76D-F733038B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403" y="1695074"/>
            <a:ext cx="3399880" cy="38967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Slide Number Placeholder 3">
            <a:extLst>
              <a:ext uri="{FF2B5EF4-FFF2-40B4-BE49-F238E27FC236}">
                <a16:creationId xmlns:a16="http://schemas.microsoft.com/office/drawing/2014/main" id="{61D64D61-2698-4CAA-B762-EA232C450F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5610F6AB-22F2-4142-8608-3034CE980DC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</p:spPr>
        <p:txBody>
          <a:bodyPr/>
          <a:lstStyle/>
          <a:p>
            <a:pPr marL="72000" indent="0">
              <a:buNone/>
            </a:pPr>
            <a:r>
              <a:rPr lang="en-US" sz="2800" dirty="0" err="1"/>
              <a:t>Nebezpečný</a:t>
            </a:r>
            <a:r>
              <a:rPr lang="en-US" sz="2800" dirty="0"/>
              <a:t> dihydrogen </a:t>
            </a:r>
            <a:r>
              <a:rPr lang="en-US" sz="2800" dirty="0" err="1"/>
              <a:t>monoxid</a:t>
            </a:r>
            <a:r>
              <a:rPr lang="en-US" sz="2800" dirty="0"/>
              <a:t> </a:t>
            </a:r>
            <a:r>
              <a:rPr lang="en-US" sz="2800" dirty="0" err="1"/>
              <a:t>šíří</a:t>
            </a:r>
            <a:r>
              <a:rPr lang="en-US" sz="2800" dirty="0"/>
              <a:t> </a:t>
            </a:r>
            <a:r>
              <a:rPr lang="en-US" sz="2800" dirty="0" err="1"/>
              <a:t>hrůzu</a:t>
            </a:r>
            <a:r>
              <a:rPr lang="en-US" sz="2800" dirty="0"/>
              <a:t>. </a:t>
            </a:r>
            <a:r>
              <a:rPr lang="en-US" sz="2800" dirty="0" err="1"/>
              <a:t>Studenti</a:t>
            </a:r>
            <a:r>
              <a:rPr lang="en-US" sz="2800" dirty="0"/>
              <a:t> </a:t>
            </a:r>
            <a:r>
              <a:rPr lang="en-US" sz="2800" dirty="0" err="1"/>
              <a:t>jej</a:t>
            </a:r>
            <a:r>
              <a:rPr lang="en-US" sz="2800" dirty="0"/>
              <a:t> </a:t>
            </a:r>
            <a:r>
              <a:rPr lang="en-US" sz="2800" dirty="0" err="1"/>
              <a:t>chtějí</a:t>
            </a:r>
            <a:r>
              <a:rPr lang="en-US" sz="2800" dirty="0"/>
              <a:t> </a:t>
            </a:r>
            <a:r>
              <a:rPr lang="en-US" sz="2800" dirty="0" err="1"/>
              <a:t>zakázat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367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>
            <a:extLst>
              <a:ext uri="{FF2B5EF4-FFF2-40B4-BE49-F238E27FC236}">
                <a16:creationId xmlns:a16="http://schemas.microsoft.com/office/drawing/2014/main" id="{C8AD81B9-AD46-43BB-B828-D4E9CEDB4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3"/>
            <a:ext cx="7772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vody – disociace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44BD3C9-FA57-4547-A43C-31FC1A03C755}"/>
              </a:ext>
            </a:extLst>
          </p:cNvPr>
          <p:cNvSpPr txBox="1"/>
          <p:nvPr/>
        </p:nvSpPr>
        <p:spPr>
          <a:xfrm>
            <a:off x="1703387" y="981076"/>
            <a:ext cx="9928631" cy="526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2075">
              <a:defRPr/>
            </a:pPr>
            <a:r>
              <a:rPr lang="cs-CZ" sz="2400" dirty="0"/>
              <a:t>Disociace (</a:t>
            </a:r>
            <a:r>
              <a:rPr lang="cs-CZ" sz="2400" dirty="0" err="1"/>
              <a:t>autoprotolýza</a:t>
            </a:r>
            <a:r>
              <a:rPr lang="cs-CZ" sz="2400" dirty="0"/>
              <a:t>) vody:</a:t>
            </a:r>
          </a:p>
          <a:p>
            <a:pPr>
              <a:defRPr/>
            </a:pPr>
            <a:endParaRPr lang="cs-CZ" sz="2400" dirty="0"/>
          </a:p>
          <a:p>
            <a:pPr algn="ctr">
              <a:defRPr/>
            </a:pPr>
            <a:r>
              <a:rPr lang="cs-CZ" sz="2400" dirty="0">
                <a:solidFill>
                  <a:srgbClr val="0000FF"/>
                </a:solidFill>
              </a:rPr>
              <a:t>2 H</a:t>
            </a:r>
            <a:r>
              <a:rPr lang="cs-CZ" sz="2400" baseline="-25000" dirty="0">
                <a:solidFill>
                  <a:srgbClr val="0000FF"/>
                </a:solidFill>
              </a:rPr>
              <a:t>2</a:t>
            </a:r>
            <a:r>
              <a:rPr lang="cs-CZ" sz="2400" dirty="0">
                <a:solidFill>
                  <a:srgbClr val="0000FF"/>
                </a:solidFill>
              </a:rPr>
              <a:t>O (l) </a:t>
            </a:r>
            <a:r>
              <a:rPr lang="cs-CZ" sz="2400" dirty="0">
                <a:solidFill>
                  <a:srgbClr val="0000FF"/>
                </a:solidFill>
                <a:sym typeface="Wingdings 3"/>
              </a:rPr>
              <a:t> </a:t>
            </a:r>
            <a:r>
              <a:rPr lang="cs-CZ" sz="2400" dirty="0">
                <a:solidFill>
                  <a:srgbClr val="0000FF"/>
                </a:solidFill>
              </a:rPr>
              <a:t>H</a:t>
            </a:r>
            <a:r>
              <a:rPr lang="cs-CZ" sz="2400" baseline="-25000" dirty="0">
                <a:solidFill>
                  <a:srgbClr val="0000FF"/>
                </a:solidFill>
              </a:rPr>
              <a:t>3</a:t>
            </a:r>
            <a:r>
              <a:rPr lang="cs-CZ" sz="2400" dirty="0">
                <a:solidFill>
                  <a:srgbClr val="0000FF"/>
                </a:solidFill>
              </a:rPr>
              <a:t>O</a:t>
            </a:r>
            <a:r>
              <a:rPr lang="cs-CZ" sz="2400" baseline="30000" dirty="0">
                <a:solidFill>
                  <a:srgbClr val="0000FF"/>
                </a:solidFill>
              </a:rPr>
              <a:t>+</a:t>
            </a:r>
            <a:r>
              <a:rPr lang="cs-CZ" sz="2400" dirty="0">
                <a:solidFill>
                  <a:srgbClr val="0000FF"/>
                </a:solidFill>
              </a:rPr>
              <a:t> (</a:t>
            </a:r>
            <a:r>
              <a:rPr lang="cs-CZ" sz="2400" dirty="0" err="1">
                <a:solidFill>
                  <a:srgbClr val="0000FF"/>
                </a:solidFill>
              </a:rPr>
              <a:t>aq</a:t>
            </a:r>
            <a:r>
              <a:rPr lang="cs-CZ" sz="2400" dirty="0">
                <a:solidFill>
                  <a:srgbClr val="0000FF"/>
                </a:solidFill>
              </a:rPr>
              <a:t>) + OH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 (</a:t>
            </a:r>
            <a:r>
              <a:rPr lang="cs-CZ" sz="2400" dirty="0" err="1">
                <a:solidFill>
                  <a:srgbClr val="0000FF"/>
                </a:solidFill>
              </a:rPr>
              <a:t>aq</a:t>
            </a:r>
            <a:r>
              <a:rPr lang="cs-CZ" sz="2400" dirty="0">
                <a:solidFill>
                  <a:srgbClr val="0000FF"/>
                </a:solidFill>
              </a:rPr>
              <a:t>)</a:t>
            </a:r>
          </a:p>
          <a:p>
            <a:pPr algn="ctr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30238" indent="-538163">
              <a:defRPr/>
            </a:pPr>
            <a:r>
              <a:rPr lang="cs-CZ" sz="2400" dirty="0">
                <a:solidFill>
                  <a:srgbClr val="0000FF"/>
                </a:solidFill>
              </a:rPr>
              <a:t>Voda má </a:t>
            </a:r>
            <a:r>
              <a:rPr lang="cs-CZ" sz="2400" dirty="0"/>
              <a:t>amfoterní charakter </a:t>
            </a:r>
            <a:r>
              <a:rPr lang="cs-CZ" sz="2400" dirty="0">
                <a:solidFill>
                  <a:srgbClr val="0000FF"/>
                </a:solidFill>
              </a:rPr>
              <a:t>– chová se jako kyselina i zásada</a:t>
            </a:r>
          </a:p>
          <a:p>
            <a:pPr marL="630238" indent="-538163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30238" indent="-538163">
              <a:defRPr/>
            </a:pPr>
            <a:r>
              <a:rPr lang="cs-CZ" sz="2400" dirty="0"/>
              <a:t>Rovnovážná konstanta</a:t>
            </a:r>
            <a:r>
              <a:rPr lang="cs-CZ" sz="2400" dirty="0">
                <a:solidFill>
                  <a:srgbClr val="0000FF"/>
                </a:solidFill>
              </a:rPr>
              <a:t>: K = </a:t>
            </a:r>
            <a:r>
              <a:rPr lang="en-US" sz="2400" dirty="0">
                <a:solidFill>
                  <a:srgbClr val="0000FF"/>
                </a:solidFill>
              </a:rPr>
              <a:t>[H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dirty="0">
                <a:solidFill>
                  <a:srgbClr val="0000FF"/>
                </a:solidFill>
              </a:rPr>
              <a:t> * </a:t>
            </a:r>
            <a:r>
              <a:rPr lang="en-US" sz="2400" dirty="0">
                <a:solidFill>
                  <a:srgbClr val="0000FF"/>
                </a:solidFill>
              </a:rPr>
              <a:t>[</a:t>
            </a:r>
            <a:r>
              <a:rPr lang="cs-CZ" sz="2400" dirty="0">
                <a:solidFill>
                  <a:srgbClr val="0000FF"/>
                </a:solidFill>
              </a:rPr>
              <a:t>OH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dirty="0">
                <a:solidFill>
                  <a:srgbClr val="0000FF"/>
                </a:solidFill>
              </a:rPr>
              <a:t> / </a:t>
            </a:r>
            <a:r>
              <a:rPr lang="en-US" sz="2400" dirty="0">
                <a:solidFill>
                  <a:srgbClr val="0000FF"/>
                </a:solidFill>
              </a:rPr>
              <a:t>[</a:t>
            </a:r>
            <a:r>
              <a:rPr lang="cs-CZ" sz="2400" dirty="0">
                <a:solidFill>
                  <a:srgbClr val="0000FF"/>
                </a:solidFill>
              </a:rPr>
              <a:t>H</a:t>
            </a:r>
            <a:r>
              <a:rPr lang="cs-CZ" sz="2400" baseline="-25000" dirty="0">
                <a:solidFill>
                  <a:srgbClr val="0000FF"/>
                </a:solidFill>
              </a:rPr>
              <a:t>2</a:t>
            </a:r>
            <a:r>
              <a:rPr lang="cs-CZ" sz="2400" dirty="0">
                <a:solidFill>
                  <a:srgbClr val="0000FF"/>
                </a:solidFill>
              </a:rPr>
              <a:t>O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baseline="30000" dirty="0">
                <a:solidFill>
                  <a:srgbClr val="0000FF"/>
                </a:solidFill>
              </a:rPr>
              <a:t>2 </a:t>
            </a:r>
            <a:r>
              <a:rPr lang="cs-CZ" sz="2400" dirty="0">
                <a:solidFill>
                  <a:srgbClr val="0000FF"/>
                </a:solidFill>
              </a:rPr>
              <a:t> (3,23 * 10</a:t>
            </a:r>
            <a:r>
              <a:rPr lang="cs-CZ" sz="2400" baseline="30000" dirty="0">
                <a:solidFill>
                  <a:srgbClr val="0000FF"/>
                </a:solidFill>
              </a:rPr>
              <a:t>-18</a:t>
            </a:r>
            <a:r>
              <a:rPr lang="cs-CZ" sz="2400" dirty="0">
                <a:solidFill>
                  <a:srgbClr val="0000FF"/>
                </a:solidFill>
              </a:rPr>
              <a:t>)</a:t>
            </a:r>
          </a:p>
          <a:p>
            <a:pPr marL="630238" indent="-538163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30238" indent="-538163">
              <a:defRPr/>
            </a:pPr>
            <a:r>
              <a:rPr lang="cs-CZ" sz="2400" dirty="0"/>
              <a:t>Iontový součin vody</a:t>
            </a:r>
            <a:r>
              <a:rPr lang="cs-CZ" sz="2400" dirty="0">
                <a:solidFill>
                  <a:srgbClr val="0000FF"/>
                </a:solidFill>
              </a:rPr>
              <a:t>: K</a:t>
            </a:r>
            <a:r>
              <a:rPr lang="cs-CZ" sz="2400" baseline="-25000" dirty="0">
                <a:solidFill>
                  <a:srgbClr val="0000FF"/>
                </a:solidFill>
              </a:rPr>
              <a:t>V</a:t>
            </a:r>
            <a:r>
              <a:rPr lang="cs-CZ" sz="2400" dirty="0">
                <a:solidFill>
                  <a:srgbClr val="0000FF"/>
                </a:solidFill>
              </a:rPr>
              <a:t> = </a:t>
            </a:r>
            <a:r>
              <a:rPr lang="en-US" sz="2400" dirty="0">
                <a:solidFill>
                  <a:srgbClr val="0000FF"/>
                </a:solidFill>
              </a:rPr>
              <a:t>[</a:t>
            </a:r>
            <a:r>
              <a:rPr lang="cs-CZ" sz="2400" dirty="0">
                <a:solidFill>
                  <a:srgbClr val="0000FF"/>
                </a:solidFill>
              </a:rPr>
              <a:t>H</a:t>
            </a:r>
            <a:r>
              <a:rPr lang="cs-CZ" sz="2400" baseline="-25000" dirty="0">
                <a:solidFill>
                  <a:srgbClr val="0000FF"/>
                </a:solidFill>
              </a:rPr>
              <a:t>3</a:t>
            </a:r>
            <a:r>
              <a:rPr lang="cs-CZ" sz="2400" dirty="0">
                <a:solidFill>
                  <a:srgbClr val="0000FF"/>
                </a:solidFill>
              </a:rPr>
              <a:t>O</a:t>
            </a:r>
            <a:r>
              <a:rPr lang="cs-CZ" sz="2400" baseline="30000" dirty="0">
                <a:solidFill>
                  <a:srgbClr val="0000FF"/>
                </a:solidFill>
              </a:rPr>
              <a:t>+</a:t>
            </a:r>
            <a:r>
              <a:rPr lang="cs-CZ" sz="2400" dirty="0">
                <a:solidFill>
                  <a:srgbClr val="0000FF"/>
                </a:solidFill>
              </a:rPr>
              <a:t>] * [OH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] – závislý na T, při T = 25 °C K</a:t>
            </a:r>
            <a:r>
              <a:rPr lang="cs-CZ" sz="2400" baseline="-25000" dirty="0">
                <a:solidFill>
                  <a:srgbClr val="0000FF"/>
                </a:solidFill>
              </a:rPr>
              <a:t>V</a:t>
            </a:r>
            <a:r>
              <a:rPr lang="cs-CZ" sz="2400" dirty="0">
                <a:solidFill>
                  <a:srgbClr val="0000FF"/>
                </a:solidFill>
              </a:rPr>
              <a:t> = 1,2 * 10</a:t>
            </a:r>
            <a:r>
              <a:rPr lang="cs-CZ" sz="2400" baseline="30000" dirty="0">
                <a:solidFill>
                  <a:srgbClr val="0000FF"/>
                </a:solidFill>
              </a:rPr>
              <a:t>-14</a:t>
            </a:r>
            <a:r>
              <a:rPr lang="cs-CZ" sz="2400" dirty="0">
                <a:solidFill>
                  <a:srgbClr val="0000FF"/>
                </a:solidFill>
              </a:rPr>
              <a:t> mol</a:t>
            </a:r>
            <a:r>
              <a:rPr lang="cs-CZ" sz="2400" baseline="30000" dirty="0">
                <a:solidFill>
                  <a:srgbClr val="0000FF"/>
                </a:solidFill>
              </a:rPr>
              <a:t>2</a:t>
            </a:r>
            <a:r>
              <a:rPr lang="cs-CZ" sz="2400" dirty="0">
                <a:solidFill>
                  <a:srgbClr val="0000FF"/>
                </a:solidFill>
              </a:rPr>
              <a:t> l</a:t>
            </a:r>
            <a:r>
              <a:rPr lang="cs-CZ" sz="2400" baseline="30000" dirty="0">
                <a:solidFill>
                  <a:srgbClr val="0000FF"/>
                </a:solidFill>
              </a:rPr>
              <a:t>-2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</a:p>
          <a:p>
            <a:pPr marL="630238" indent="-538163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30238" indent="-538163">
              <a:defRPr/>
            </a:pPr>
            <a:r>
              <a:rPr lang="cs-CZ" sz="2400" dirty="0">
                <a:solidFill>
                  <a:srgbClr val="0000FF"/>
                </a:solidFill>
              </a:rPr>
              <a:t>Pro chemicky čistou vodu platí </a:t>
            </a:r>
            <a:r>
              <a:rPr lang="en-US" sz="2400" dirty="0">
                <a:solidFill>
                  <a:srgbClr val="0000FF"/>
                </a:solidFill>
              </a:rPr>
              <a:t>[H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] </a:t>
            </a:r>
            <a:r>
              <a:rPr lang="cs-CZ" sz="2400" dirty="0">
                <a:solidFill>
                  <a:srgbClr val="0000FF"/>
                </a:solidFill>
              </a:rPr>
              <a:t>= </a:t>
            </a:r>
            <a:r>
              <a:rPr lang="en-US" sz="2400" dirty="0">
                <a:solidFill>
                  <a:srgbClr val="0000FF"/>
                </a:solidFill>
              </a:rPr>
              <a:t>[</a:t>
            </a:r>
            <a:r>
              <a:rPr lang="cs-CZ" sz="2400" dirty="0">
                <a:solidFill>
                  <a:srgbClr val="0000FF"/>
                </a:solidFill>
              </a:rPr>
              <a:t>OH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dirty="0">
                <a:solidFill>
                  <a:srgbClr val="0000FF"/>
                </a:solidFill>
              </a:rPr>
              <a:t>, K</a:t>
            </a:r>
            <a:r>
              <a:rPr lang="cs-CZ" sz="2400" baseline="-25000" dirty="0">
                <a:solidFill>
                  <a:srgbClr val="0000FF"/>
                </a:solidFill>
              </a:rPr>
              <a:t>V</a:t>
            </a:r>
            <a:r>
              <a:rPr lang="cs-CZ" sz="2400" dirty="0">
                <a:solidFill>
                  <a:srgbClr val="0000FF"/>
                </a:solidFill>
              </a:rPr>
              <a:t> =</a:t>
            </a:r>
            <a:r>
              <a:rPr lang="en-US" sz="2400" dirty="0">
                <a:solidFill>
                  <a:srgbClr val="0000FF"/>
                </a:solidFill>
              </a:rPr>
              <a:t> [H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baseline="30000" dirty="0">
                <a:solidFill>
                  <a:srgbClr val="0000FF"/>
                </a:solidFill>
              </a:rPr>
              <a:t>2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cs-CZ" sz="2400" dirty="0">
              <a:solidFill>
                <a:srgbClr val="0000FF"/>
              </a:solidFill>
            </a:endParaRPr>
          </a:p>
          <a:p>
            <a:pPr marL="630238" indent="-538163">
              <a:defRPr/>
            </a:pPr>
            <a:r>
              <a:rPr lang="en-US" sz="2400" dirty="0">
                <a:solidFill>
                  <a:srgbClr val="0000FF"/>
                </a:solidFill>
              </a:rPr>
              <a:t>[H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dirty="0">
                <a:solidFill>
                  <a:srgbClr val="0000FF"/>
                </a:solidFill>
              </a:rPr>
              <a:t> =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cs-CZ" sz="2400" dirty="0">
                <a:solidFill>
                  <a:srgbClr val="0000FF"/>
                </a:solidFill>
              </a:rPr>
              <a:t>K</a:t>
            </a:r>
            <a:r>
              <a:rPr lang="cs-CZ" sz="2400" baseline="-25000" dirty="0">
                <a:solidFill>
                  <a:srgbClr val="0000FF"/>
                </a:solidFill>
              </a:rPr>
              <a:t>V</a:t>
            </a:r>
            <a:r>
              <a:rPr lang="cs-CZ" sz="2400" baseline="30000" dirty="0">
                <a:solidFill>
                  <a:srgbClr val="0000FF"/>
                </a:solidFill>
              </a:rPr>
              <a:t>1/2</a:t>
            </a:r>
            <a:r>
              <a:rPr lang="cs-CZ" sz="2400" dirty="0">
                <a:solidFill>
                  <a:srgbClr val="0000FF"/>
                </a:solidFill>
              </a:rPr>
              <a:t> = 10</a:t>
            </a:r>
            <a:r>
              <a:rPr lang="cs-CZ" sz="2400" baseline="30000" dirty="0">
                <a:solidFill>
                  <a:srgbClr val="0000FF"/>
                </a:solidFill>
              </a:rPr>
              <a:t>-7</a:t>
            </a:r>
            <a:r>
              <a:rPr lang="cs-CZ" sz="2400" dirty="0">
                <a:solidFill>
                  <a:srgbClr val="0000FF"/>
                </a:solidFill>
              </a:rPr>
              <a:t> mol l</a:t>
            </a:r>
            <a:r>
              <a:rPr lang="cs-CZ" sz="2400" baseline="30000" dirty="0">
                <a:solidFill>
                  <a:srgbClr val="0000FF"/>
                </a:solidFill>
              </a:rPr>
              <a:t>-1</a:t>
            </a:r>
          </a:p>
          <a:p>
            <a:pPr marL="630238" indent="-538163">
              <a:defRPr/>
            </a:pPr>
            <a:r>
              <a:rPr lang="en-US" sz="2400" dirty="0">
                <a:solidFill>
                  <a:srgbClr val="0000FF"/>
                </a:solidFill>
              </a:rPr>
              <a:t>[H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] </a:t>
            </a:r>
            <a:r>
              <a:rPr lang="cs-CZ" sz="2400" dirty="0">
                <a:solidFill>
                  <a:srgbClr val="0000FF"/>
                </a:solidFill>
              </a:rPr>
              <a:t>= </a:t>
            </a:r>
            <a:r>
              <a:rPr lang="en-US" sz="2400" dirty="0">
                <a:solidFill>
                  <a:srgbClr val="0000FF"/>
                </a:solidFill>
              </a:rPr>
              <a:t>[</a:t>
            </a:r>
            <a:r>
              <a:rPr lang="cs-CZ" sz="2400" dirty="0">
                <a:solidFill>
                  <a:srgbClr val="0000FF"/>
                </a:solidFill>
              </a:rPr>
              <a:t>OH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]</a:t>
            </a:r>
            <a:r>
              <a:rPr lang="cs-CZ" sz="2400" dirty="0">
                <a:solidFill>
                  <a:srgbClr val="0000FF"/>
                </a:solidFill>
              </a:rPr>
              <a:t> = 10</a:t>
            </a:r>
            <a:r>
              <a:rPr lang="cs-CZ" sz="2400" baseline="30000" dirty="0">
                <a:solidFill>
                  <a:srgbClr val="0000FF"/>
                </a:solidFill>
              </a:rPr>
              <a:t>-7</a:t>
            </a:r>
            <a:r>
              <a:rPr lang="cs-CZ" sz="2400" dirty="0">
                <a:solidFill>
                  <a:srgbClr val="0000FF"/>
                </a:solidFill>
              </a:rPr>
              <a:t> mol l</a:t>
            </a:r>
            <a:r>
              <a:rPr lang="cs-CZ" sz="2400" baseline="30000" dirty="0">
                <a:solidFill>
                  <a:srgbClr val="0000FF"/>
                </a:solidFill>
              </a:rPr>
              <a:t>-1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442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>
            <a:extLst>
              <a:ext uri="{FF2B5EF4-FFF2-40B4-BE49-F238E27FC236}">
                <a16:creationId xmlns:a16="http://schemas.microsoft.com/office/drawing/2014/main" id="{7DF952F0-B51A-4001-BAFC-CECBFC928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"/>
            <a:ext cx="105537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Fyzikálně-chemické vlastnosti vody,</a:t>
            </a:r>
            <a:b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</a:b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funkce vody v organismu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E1ADA8-0D25-4187-BF9C-5E180E6355AA}"/>
              </a:ext>
            </a:extLst>
          </p:cNvPr>
          <p:cNvSpPr txBox="1"/>
          <p:nvPr/>
        </p:nvSpPr>
        <p:spPr>
          <a:xfrm>
            <a:off x="1703389" y="908051"/>
            <a:ext cx="878522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indent="8572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Arial" panose="020B0604020202020204" pitchFamily="34" charset="0"/>
              </a:rPr>
              <a:t>Autoprotolýza vody</a:t>
            </a:r>
          </a:p>
          <a:p>
            <a:pPr algn="ctr" eaLnBrk="1" hangingPunct="1"/>
            <a:r>
              <a:rPr lang="cs-CZ" altLang="en-US" sz="2400" dirty="0">
                <a:latin typeface="Arial" panose="020B0604020202020204" pitchFamily="34" charset="0"/>
              </a:rPr>
              <a:t>10</a:t>
            </a:r>
            <a:r>
              <a:rPr lang="cs-CZ" altLang="en-US" sz="2400" baseline="30000" dirty="0">
                <a:latin typeface="Arial" panose="020B0604020202020204" pitchFamily="34" charset="0"/>
              </a:rPr>
              <a:t>-7</a:t>
            </a:r>
            <a:r>
              <a:rPr lang="cs-CZ" altLang="en-US" sz="2400" dirty="0">
                <a:latin typeface="Arial" panose="020B0604020202020204" pitchFamily="34" charset="0"/>
              </a:rPr>
              <a:t> mol</a:t>
            </a:r>
            <a:r>
              <a:rPr lang="cs-CZ" altLang="en-US" sz="2400" baseline="30000" dirty="0">
                <a:latin typeface="Arial" panose="020B0604020202020204" pitchFamily="34" charset="0"/>
              </a:rPr>
              <a:t>-1</a:t>
            </a:r>
            <a:r>
              <a:rPr lang="cs-CZ" altLang="en-US" sz="2400" dirty="0">
                <a:latin typeface="Arial" panose="020B0604020202020204" pitchFamily="34" charset="0"/>
              </a:rPr>
              <a:t> OH</a:t>
            </a:r>
            <a:r>
              <a:rPr lang="cs-CZ" altLang="en-US" sz="2400" baseline="30000" dirty="0">
                <a:latin typeface="Arial" panose="020B0604020202020204" pitchFamily="34" charset="0"/>
              </a:rPr>
              <a:t>-</a:t>
            </a:r>
            <a:r>
              <a:rPr lang="cs-CZ" altLang="en-US" sz="2400" dirty="0">
                <a:latin typeface="Arial" panose="020B0604020202020204" pitchFamily="34" charset="0"/>
              </a:rPr>
              <a:t> a H</a:t>
            </a:r>
            <a:r>
              <a:rPr lang="cs-CZ" altLang="en-US" sz="2400" baseline="-25000" dirty="0">
                <a:latin typeface="Arial" panose="020B0604020202020204" pitchFamily="34" charset="0"/>
              </a:rPr>
              <a:t>3</a:t>
            </a:r>
            <a:r>
              <a:rPr lang="cs-CZ" altLang="en-US" sz="2400" dirty="0">
                <a:latin typeface="Arial" panose="020B0604020202020204" pitchFamily="34" charset="0"/>
              </a:rPr>
              <a:t>O</a:t>
            </a:r>
            <a:r>
              <a:rPr lang="cs-CZ" altLang="en-US" sz="2400" baseline="30000" dirty="0">
                <a:latin typeface="Arial" panose="020B0604020202020204" pitchFamily="34" charset="0"/>
              </a:rPr>
              <a:t>+</a:t>
            </a:r>
            <a:endParaRPr lang="cs-CZ" altLang="en-US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sz="2400" dirty="0">
                <a:latin typeface="Arial" panose="020B0604020202020204" pitchFamily="34" charset="0"/>
              </a:rPr>
              <a:t>Voda v organismu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Arial" panose="020B0604020202020204" pitchFamily="34" charset="0"/>
              <a:buChar char="•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v těle asi 80%-53% podle věku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Arial" panose="020B0604020202020204" pitchFamily="34" charset="0"/>
              <a:buChar char="•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volná x vázaná voda (solvatační obaly, hydrofilní povrchy)</a:t>
            </a:r>
          </a:p>
          <a:p>
            <a:pPr eaLnBrk="1" hangingPunct="1"/>
            <a:r>
              <a:rPr lang="cs-CZ" altLang="en-US" sz="2400" dirty="0">
                <a:latin typeface="Arial" panose="020B0604020202020204" pitchFamily="34" charset="0"/>
              </a:rPr>
              <a:t>Funkce:</a:t>
            </a:r>
            <a:r>
              <a:rPr lang="cs-CZ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Rozpouštědlo, vznik elektrolytu </a:t>
            </a: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vedení proudu, biomembrány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Prostředí reakcí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Reaktant i produkt mnoha reakcí (hydrolýza, hydratace, ... ; dýchací řetězec)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Umožňuje transportní procesy – tělní tekutiny (difúze, makroskopický transport)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Termoregulace – dobrá tepelná vodivost, vysoká kapacita</a:t>
            </a:r>
          </a:p>
          <a:p>
            <a:pPr marL="342900" indent="-342900"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Hydratační obaly </a:t>
            </a: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stabilizace biopolymerů a funkčních molekulárních struktur</a:t>
            </a:r>
          </a:p>
        </p:txBody>
      </p:sp>
    </p:spTree>
    <p:extLst>
      <p:ext uri="{BB962C8B-B14F-4D97-AF65-F5344CB8AC3E}">
        <p14:creationId xmlns:p14="http://schemas.microsoft.com/office/powerpoint/2010/main" val="1161105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">
            <a:extLst>
              <a:ext uri="{FF2B5EF4-FFF2-40B4-BE49-F238E27FC236}">
                <a16:creationId xmlns:a16="http://schemas.microsoft.com/office/drawing/2014/main" id="{D6370CBE-E013-4877-8835-DB9226038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 - pH</a:t>
            </a:r>
          </a:p>
        </p:txBody>
      </p:sp>
      <p:sp>
        <p:nvSpPr>
          <p:cNvPr id="49156" name="TextovéPole 3">
            <a:extLst>
              <a:ext uri="{FF2B5EF4-FFF2-40B4-BE49-F238E27FC236}">
                <a16:creationId xmlns:a16="http://schemas.microsoft.com/office/drawing/2014/main" id="{0F4D5BEF-DAE2-4D5B-B2B1-A92880522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1"/>
            <a:ext cx="5897526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dirty="0">
                <a:solidFill>
                  <a:srgbClr val="0000DC"/>
                </a:solidFill>
                <a:latin typeface="+mn-lt"/>
              </a:rPr>
              <a:t>pH vody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(potential of hydrogen)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- Vyjadřuje koncentraci H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iontů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pH = - log [H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]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dirty="0">
                <a:solidFill>
                  <a:srgbClr val="0000DC"/>
                </a:solidFill>
                <a:latin typeface="+mn-lt"/>
              </a:rPr>
              <a:t>Kyselé roztoky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– převládají H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ionty, protože [H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] &gt; 10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-7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mol 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-1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a [OH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]&lt; 10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-7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mol 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-1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dirty="0">
                <a:solidFill>
                  <a:srgbClr val="0000DC"/>
                </a:solidFill>
                <a:latin typeface="+mn-lt"/>
              </a:rPr>
              <a:t>Zásadité roztoky 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– převládají ionty OH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, proto[OH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] &gt; 10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-7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mol.l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-1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a [H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O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]&lt; 10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-7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mol 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-1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cs-CZ" sz="2000" b="0" dirty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Výsledné K</a:t>
            </a:r>
            <a:r>
              <a:rPr lang="cs-CZ" altLang="cs-CZ" sz="2000" b="0" baseline="-25000" dirty="0">
                <a:solidFill>
                  <a:schemeClr val="tx1"/>
                </a:solidFill>
                <a:latin typeface="+mn-lt"/>
              </a:rPr>
              <a:t>V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je stále 10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-14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mol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cs-CZ" sz="2000" b="0" dirty="0">
                <a:solidFill>
                  <a:schemeClr val="tx1"/>
                </a:solidFill>
                <a:latin typeface="+mn-lt"/>
              </a:rPr>
              <a:t> l</a:t>
            </a:r>
            <a:r>
              <a:rPr lang="cs-CZ" altLang="cs-CZ" sz="2000" b="0" baseline="30000" dirty="0">
                <a:solidFill>
                  <a:schemeClr val="tx1"/>
                </a:solidFill>
                <a:latin typeface="+mn-lt"/>
              </a:rPr>
              <a:t>-2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EAD9FBB9-C565-4DF5-A141-227E24E77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6856" y="355701"/>
            <a:ext cx="3689497" cy="57704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12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03ECF3C-A159-43DA-8E36-84CBEADF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60351"/>
            <a:ext cx="7772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Základy geochemie vody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D3EE63A-CAE8-4F88-AB80-1EF4830E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5"/>
            <a:ext cx="66294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Kyseliny, báze, soli</a:t>
            </a:r>
            <a:r>
              <a:rPr kumimoji="0" lang="en-US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E169EDC9-0062-4F9D-B79C-14FC4D2BF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54" y="1532013"/>
            <a:ext cx="2881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Silné kyseliny a báze</a:t>
            </a:r>
            <a:endParaRPr kumimoji="0" lang="cs-CZ" altLang="cs-CZ" sz="2000" dirty="0">
              <a:latin typeface="Arial" panose="020B0604020202020204" pitchFamily="34" charset="0"/>
            </a:endParaRPr>
          </a:p>
          <a:p>
            <a:pPr eaLnBrk="1" hangingPunct="1"/>
            <a:endParaRPr kumimoji="0" lang="en-US" altLang="cs-CZ" sz="2000" dirty="0"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</a:t>
            </a:r>
            <a:r>
              <a:rPr kumimoji="0"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 2 H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+ SO</a:t>
            </a:r>
            <a:r>
              <a:rPr kumimoji="0"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2–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B718FD43-8328-41DD-8913-D2298105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40" y="2071983"/>
            <a:ext cx="29479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Rectangle 6">
            <a:extLst>
              <a:ext uri="{FF2B5EF4-FFF2-40B4-BE49-F238E27FC236}">
                <a16:creationId xmlns:a16="http://schemas.microsoft.com/office/drawing/2014/main" id="{8520C919-70D5-42D4-BB50-D8FC7F93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1" y="1390998"/>
            <a:ext cx="2686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Rovnovážné konstanty</a:t>
            </a:r>
            <a:r>
              <a:rPr kumimoji="0"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C70E1AB7-DFEF-4F8A-A246-D04D9585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152" y="1544122"/>
            <a:ext cx="28797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Slabé kyseliny a báze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FFCA0647-6F28-4DA5-B614-EDDA6C4AB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056" y="3715822"/>
            <a:ext cx="23891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Plyny</a:t>
            </a:r>
            <a:endParaRPr kumimoji="0" lang="en-US" altLang="cs-CZ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185" name="Picture 9">
            <a:extLst>
              <a:ext uri="{FF2B5EF4-FFF2-40B4-BE49-F238E27FC236}">
                <a16:creationId xmlns:a16="http://schemas.microsoft.com/office/drawing/2014/main" id="{AFEAC930-C2FA-4C2D-A355-8CE3E7D6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00" y="4319292"/>
            <a:ext cx="32734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>
            <a:extLst>
              <a:ext uri="{FF2B5EF4-FFF2-40B4-BE49-F238E27FC236}">
                <a16:creationId xmlns:a16="http://schemas.microsoft.com/office/drawing/2014/main" id="{660E1048-F8E8-40A7-86B6-8B9A4DB9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80" y="2195799"/>
            <a:ext cx="3298962" cy="93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7" name="Rectangle 14">
            <a:extLst>
              <a:ext uri="{FF2B5EF4-FFF2-40B4-BE49-F238E27FC236}">
                <a16:creationId xmlns:a16="http://schemas.microsoft.com/office/drawing/2014/main" id="{C60FC0A2-17BA-495F-A6B5-4FAE3A3A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60" y="3789363"/>
            <a:ext cx="567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Pravidla pro rozpustnost</a:t>
            </a:r>
            <a:r>
              <a:rPr kumimoji="0" lang="en-US" altLang="cs-CZ" sz="2000" dirty="0">
                <a:latin typeface="Arial" panose="020B0604020202020204" pitchFamily="34" charset="0"/>
              </a:rPr>
              <a:t> </a:t>
            </a:r>
            <a:endParaRPr kumimoji="0"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50188" name="Rectangle 15">
            <a:extLst>
              <a:ext uri="{FF2B5EF4-FFF2-40B4-BE49-F238E27FC236}">
                <a16:creationId xmlns:a16="http://schemas.microsoft.com/office/drawing/2014/main" id="{1E6DB641-0E9A-4B14-A03E-755FE87F2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586" y="4246267"/>
            <a:ext cx="62475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„Podobné rozpouští podobné.“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Látky, které se rozpouští ve vodě mají podobnou „molekulární strukturu“ jako voda.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358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D807287-0572-4551-9ED2-E41C1E8B4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60351"/>
            <a:ext cx="7772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Karbonátový systém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51203" name="Picture 12">
            <a:extLst>
              <a:ext uri="{FF2B5EF4-FFF2-40B4-BE49-F238E27FC236}">
                <a16:creationId xmlns:a16="http://schemas.microsoft.com/office/drawing/2014/main" id="{C41B3909-3EC0-4581-9F90-EBB44B57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724400"/>
            <a:ext cx="70246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13">
            <a:extLst>
              <a:ext uri="{FF2B5EF4-FFF2-40B4-BE49-F238E27FC236}">
                <a16:creationId xmlns:a16="http://schemas.microsoft.com/office/drawing/2014/main" id="{00C2D0D3-566D-4B6A-8421-31B985A8B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45125"/>
            <a:ext cx="698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16">
            <a:extLst>
              <a:ext uri="{FF2B5EF4-FFF2-40B4-BE49-F238E27FC236}">
                <a16:creationId xmlns:a16="http://schemas.microsoft.com/office/drawing/2014/main" id="{DAEDB741-58F6-4244-B957-C5CC8AA3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052513"/>
            <a:ext cx="5168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Nejdůležitější rovnováha</a:t>
            </a:r>
          </a:p>
        </p:txBody>
      </p:sp>
      <p:sp>
        <p:nvSpPr>
          <p:cNvPr id="51206" name="Rectangle 17">
            <a:extLst>
              <a:ext uri="{FF2B5EF4-FFF2-40B4-BE49-F238E27FC236}">
                <a16:creationId xmlns:a16="http://schemas.microsoft.com/office/drawing/2014/main" id="{6D9F6A66-8995-4FD2-8CA5-CA7C50A29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284539"/>
            <a:ext cx="7613332" cy="1323975"/>
          </a:xfrm>
          <a:prstGeom prst="rect">
            <a:avLst/>
          </a:prstGeom>
          <a:noFill/>
          <a:ln w="9525">
            <a:solidFill>
              <a:srgbClr val="FF0000">
                <a:alpha val="34901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Atmosféra			Voda</a:t>
            </a:r>
          </a:p>
          <a:p>
            <a:pPr algn="ctr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(g)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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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(aq) 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(aq) + H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 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 </a:t>
            </a:r>
          </a:p>
          <a:p>
            <a:pPr algn="ctr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Voda			Litosféra</a:t>
            </a:r>
          </a:p>
          <a:p>
            <a:pPr algn="ctr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HCO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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CaCO</a:t>
            </a:r>
            <a:r>
              <a:rPr lang="cs-CZ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51207" name="Picture 8">
            <a:extLst>
              <a:ext uri="{FF2B5EF4-FFF2-40B4-BE49-F238E27FC236}">
                <a16:creationId xmlns:a16="http://schemas.microsoft.com/office/drawing/2014/main" id="{992F0DF9-91E1-458C-B9C9-3E471C37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6819" y="-1573562"/>
            <a:ext cx="1584325" cy="823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788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D4119D1-B4C0-4D8F-9E84-B5B75C78A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188913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Rozpustnost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A6834F2-82CC-4B84-9C9B-0C5319A39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5"/>
            <a:ext cx="39624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286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Ropné látky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–C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endParaRPr kumimoji="0" lang="en-US" altLang="cs-CZ" sz="1800" baseline="30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12CEA66B-C3A7-4D78-B7D3-96CD3604C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700213"/>
            <a:ext cx="350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Umělé hmoty (polystyren)</a:t>
            </a:r>
          </a:p>
        </p:txBody>
      </p:sp>
      <p:pic>
        <p:nvPicPr>
          <p:cNvPr id="52229" name="Picture 5">
            <a:extLst>
              <a:ext uri="{FF2B5EF4-FFF2-40B4-BE49-F238E27FC236}">
                <a16:creationId xmlns:a16="http://schemas.microsoft.com/office/drawing/2014/main" id="{98D04306-FB75-4C2E-9BFD-F7159F7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05038"/>
            <a:ext cx="1452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D002C815-1566-4F13-976D-DC8343D95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365626"/>
            <a:ext cx="1905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A6B9BF15-3D02-4600-B5B2-A5C49475E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157788"/>
            <a:ext cx="1905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Rectangle 8">
            <a:extLst>
              <a:ext uri="{FF2B5EF4-FFF2-40B4-BE49-F238E27FC236}">
                <a16:creationId xmlns:a16="http://schemas.microsoft.com/office/drawing/2014/main" id="{75C0B913-527D-498B-8BA4-C036E2417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005263"/>
            <a:ext cx="350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Halit (NaCl)</a:t>
            </a:r>
          </a:p>
        </p:txBody>
      </p:sp>
      <p:pic>
        <p:nvPicPr>
          <p:cNvPr id="52233" name="Picture 9">
            <a:extLst>
              <a:ext uri="{FF2B5EF4-FFF2-40B4-BE49-F238E27FC236}">
                <a16:creationId xmlns:a16="http://schemas.microsoft.com/office/drawing/2014/main" id="{E379A7A8-4AD2-4107-B2A5-FC2159CF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412875"/>
            <a:ext cx="198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4" name="Rectangle 10">
            <a:extLst>
              <a:ext uri="{FF2B5EF4-FFF2-40B4-BE49-F238E27FC236}">
                <a16:creationId xmlns:a16="http://schemas.microsoft.com/office/drawing/2014/main" id="{F5632F0F-BA8D-4B2D-A64D-51CF7117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1052513"/>
            <a:ext cx="350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Kyselina octová</a:t>
            </a:r>
          </a:p>
        </p:txBody>
      </p:sp>
      <p:pic>
        <p:nvPicPr>
          <p:cNvPr id="52235" name="Picture 11">
            <a:extLst>
              <a:ext uri="{FF2B5EF4-FFF2-40B4-BE49-F238E27FC236}">
                <a16:creationId xmlns:a16="http://schemas.microsoft.com/office/drawing/2014/main" id="{E10B306E-B654-438A-A2BF-FB2A4F4D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412876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>
            <a:extLst>
              <a:ext uri="{FF2B5EF4-FFF2-40B4-BE49-F238E27FC236}">
                <a16:creationId xmlns:a16="http://schemas.microsoft.com/office/drawing/2014/main" id="{7C40D40B-9EE1-43F4-8AAD-761DD15F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997201"/>
            <a:ext cx="15843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Rectangle 13">
            <a:extLst>
              <a:ext uri="{FF2B5EF4-FFF2-40B4-BE49-F238E27FC236}">
                <a16:creationId xmlns:a16="http://schemas.microsoft.com/office/drawing/2014/main" id="{6588E7FE-C51D-4EC9-96C3-F1E2EF687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981076"/>
            <a:ext cx="194468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Ethanol</a:t>
            </a:r>
          </a:p>
        </p:txBody>
      </p:sp>
      <p:sp>
        <p:nvSpPr>
          <p:cNvPr id="52238" name="Rectangle 14">
            <a:extLst>
              <a:ext uri="{FF2B5EF4-FFF2-40B4-BE49-F238E27FC236}">
                <a16:creationId xmlns:a16="http://schemas.microsoft.com/office/drawing/2014/main" id="{ED71C9EC-1733-4C11-97FC-319224BBA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25654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Ethylenglykol</a:t>
            </a:r>
          </a:p>
        </p:txBody>
      </p:sp>
      <p:sp>
        <p:nvSpPr>
          <p:cNvPr id="52239" name="Rectangle 15">
            <a:extLst>
              <a:ext uri="{FF2B5EF4-FFF2-40B4-BE49-F238E27FC236}">
                <a16:creationId xmlns:a16="http://schemas.microsoft.com/office/drawing/2014/main" id="{7F17C545-844B-4421-AFEC-D1FB5568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4149726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Karbonáty</a:t>
            </a:r>
          </a:p>
        </p:txBody>
      </p:sp>
      <p:pic>
        <p:nvPicPr>
          <p:cNvPr id="52240" name="Picture 16">
            <a:extLst>
              <a:ext uri="{FF2B5EF4-FFF2-40B4-BE49-F238E27FC236}">
                <a16:creationId xmlns:a16="http://schemas.microsoft.com/office/drawing/2014/main" id="{4D28B316-352A-4F63-B9EA-D70A6AF0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581526"/>
            <a:ext cx="3429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1" name="Picture 17">
            <a:extLst>
              <a:ext uri="{FF2B5EF4-FFF2-40B4-BE49-F238E27FC236}">
                <a16:creationId xmlns:a16="http://schemas.microsoft.com/office/drawing/2014/main" id="{E211E6A9-0747-451A-8532-278DE6B5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13326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99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8116A7B-477B-4541-9592-1137E69429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19513" y="260350"/>
            <a:ext cx="4648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Oxidace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A6EF6F1-E783-4A7E-88DD-2B0AB40A0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6"/>
            <a:ext cx="3581400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</a:p>
          <a:p>
            <a:r>
              <a:rPr lang="en-US" altLang="cs-CZ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en-US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– 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G° + RT ln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E° – RT/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ln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E° + RT/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ln 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aseline="-30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aseline="-30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E° + 0,0592/n log 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aseline="-30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aseline="-30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/ {[Fe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[e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]}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F738F71E-68D4-4C18-8182-96DBE9BB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7" y="981076"/>
            <a:ext cx="457842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– log a</a:t>
            </a:r>
            <a:r>
              <a:rPr lang="en-US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K = log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/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+ 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log K – log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/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°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log K a </a:t>
            </a:r>
            <a:r>
              <a:rPr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°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1/n log K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°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log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/ [Fe</a:t>
            </a:r>
            <a:r>
              <a:rPr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 Eh / (2,303 RT)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A0FDC81B-4756-4D82-8B71-EE1E44630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554" y="4703427"/>
            <a:ext cx="540971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</a:rPr>
              <a:t>v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ysoké p</a:t>
            </a:r>
            <a:r>
              <a:rPr lang="en-US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oxidační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podmínky</a:t>
            </a:r>
            <a:endParaRPr lang="en-US" altLang="cs-CZ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</a:rPr>
              <a:t>n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ízké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cs-CZ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   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redukční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podmínky</a:t>
            </a:r>
            <a:endParaRPr lang="en-US" altLang="cs-CZ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vody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v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rovnováze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se </a:t>
            </a:r>
            <a:r>
              <a:rPr lang="en-US" altLang="cs-CZ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vzduchem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je </a:t>
            </a:r>
            <a:br>
              <a:rPr lang="sk-SK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+ 13,58</a:t>
            </a:r>
            <a:endParaRPr lang="en-US" altLang="cs-CZ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1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6924E22-D601-45DD-B02D-BE294B651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052514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Oxidační stav je důležitý</a:t>
            </a:r>
            <a:endParaRPr lang="en-US" altLang="cs-CZ" sz="2000" dirty="0">
              <a:latin typeface="Arial" panose="020B06040202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C171D5C-AD9F-47E2-A206-7A0F5F07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412876"/>
            <a:ext cx="8389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Hg, HgCH</a:t>
            </a:r>
            <a:r>
              <a:rPr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Hg(CH</a:t>
            </a:r>
            <a:r>
              <a:rPr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20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methylrtuť je mnohem toxičtější než ryzí Hg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Cr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 mnohem toxičtější než ostatní formy (Cr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III, IV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430BB279-08CF-4B9D-AD82-09FEE06EF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2427024"/>
            <a:ext cx="3816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Oxidační stavy ve sloučeninách</a:t>
            </a:r>
            <a:endParaRPr lang="en-US" altLang="cs-CZ" sz="2000" dirty="0">
              <a:latin typeface="Arial" panose="020B0604020202020204" pitchFamily="34" charset="0"/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3154BC86-382D-4961-B075-97F5AC83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3200057"/>
            <a:ext cx="2895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		vždy 1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endParaRPr lang="en-US" altLang="cs-CZ" sz="1800" baseline="30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		vždy 2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endParaRPr lang="en-US" altLang="cs-CZ" sz="1800" baseline="30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alkalické kovy	vždy 1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endParaRPr lang="en-US" altLang="cs-CZ" sz="1800" baseline="300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alkalické zeminy	vždy 2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endParaRPr lang="en-US" altLang="cs-CZ" sz="18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C3F96E86-3E49-4C6E-B2B4-7D8A9C113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49" y="4520976"/>
            <a:ext cx="353915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Dusík</a:t>
            </a:r>
            <a:endParaRPr lang="en-US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NH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,NO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endParaRPr lang="en-US" altLang="cs-CZ" sz="18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Síra</a:t>
            </a:r>
            <a:endParaRPr lang="en-US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S, S, SO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2–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2–</a:t>
            </a:r>
            <a:endParaRPr lang="en-US" altLang="cs-CZ" sz="18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Uhlík</a:t>
            </a:r>
            <a:endParaRPr lang="en-US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CH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O, C, CO, CO</a:t>
            </a:r>
            <a:r>
              <a:rPr lang="cs-CZ" altLang="cs-CZ" sz="18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DD957F6-24F0-4C18-BA3C-DBC1DE361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2205039"/>
            <a:ext cx="441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pE</a:t>
            </a:r>
            <a:r>
              <a:rPr lang="en-US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diagram ukazuje nejstabilnější formy v určitém vodném prostředí</a:t>
            </a:r>
            <a:endParaRPr lang="en-US" altLang="cs-CZ" sz="2000" dirty="0">
              <a:latin typeface="Arial" panose="020B0604020202020204" pitchFamily="34" charset="0"/>
            </a:endParaRPr>
          </a:p>
        </p:txBody>
      </p:sp>
      <p:pic>
        <p:nvPicPr>
          <p:cNvPr id="55304" name="Picture 8">
            <a:extLst>
              <a:ext uri="{FF2B5EF4-FFF2-40B4-BE49-F238E27FC236}">
                <a16:creationId xmlns:a16="http://schemas.microsoft.com/office/drawing/2014/main" id="{FA820C8F-FA28-49C3-9718-CFAB1101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924176"/>
            <a:ext cx="4319588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5" name="Rectangle 16">
            <a:extLst>
              <a:ext uri="{FF2B5EF4-FFF2-40B4-BE49-F238E27FC236}">
                <a16:creationId xmlns:a16="http://schemas.microsoft.com/office/drawing/2014/main" id="{B2537668-E724-4CDD-8A67-67A524DE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260350"/>
            <a:ext cx="4648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Oxidace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81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1CC1DD1-DC45-4C04-BF47-165E1DD65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981075"/>
            <a:ext cx="487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Ve vodném prostředí často závisí forma určité látky pH a p</a:t>
            </a:r>
            <a:r>
              <a:rPr lang="en-US" altLang="cs-CZ" sz="1800" dirty="0">
                <a:latin typeface="Symbol" panose="05050102010706020507" pitchFamily="18" charset="2"/>
                <a:cs typeface="Times New Roman" panose="02020603050405020304" pitchFamily="18" charset="0"/>
              </a:rPr>
              <a:t>e </a:t>
            </a:r>
            <a:endParaRPr lang="en-US" altLang="cs-CZ" sz="1800" dirty="0">
              <a:latin typeface="Symbol" panose="05050102010706020507" pitchFamily="18" charset="2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D6ECCF4-4341-422B-BFD1-7373BF626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628776"/>
            <a:ext cx="48402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cs-CZ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°+ log [H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– n×7 (pro pH = 7)</a:t>
            </a:r>
            <a:r>
              <a:rPr lang="en-US" altLang="cs-CZ" sz="7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445CD38C-F8D8-4987-9227-E01BAB15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317751"/>
            <a:ext cx="48260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E7838E3B-9D34-4B5B-ACFE-3F249F43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37369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Rectangle 16">
            <a:extLst>
              <a:ext uri="{FF2B5EF4-FFF2-40B4-BE49-F238E27FC236}">
                <a16:creationId xmlns:a16="http://schemas.microsoft.com/office/drawing/2014/main" id="{635AA591-EF8D-41BA-B07A-B7544AA53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260350"/>
            <a:ext cx="4648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Oxidace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531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F7AF6B40-AEA6-44FB-A664-B7F08736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10" y="1052513"/>
            <a:ext cx="4343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FBBFABA6-AA1B-47C0-AD05-E5B61323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16" y="1665288"/>
            <a:ext cx="4895850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16">
            <a:extLst>
              <a:ext uri="{FF2B5EF4-FFF2-40B4-BE49-F238E27FC236}">
                <a16:creationId xmlns:a16="http://schemas.microsoft.com/office/drawing/2014/main" id="{0A7EEE16-BE4D-4F6A-A13B-B9B8B5C29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260350"/>
            <a:ext cx="4648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Oxidace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redukce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338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B50E366-26C2-4ED7-9E69-924F32961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Koloběh vody</a:t>
            </a:r>
          </a:p>
        </p:txBody>
      </p:sp>
      <p:pic>
        <p:nvPicPr>
          <p:cNvPr id="10243" name="Picture 2" descr="G:\Přednášky\Přednášky_verze pro přednášení\CHŽP_III_Hydrosféra, pedosféra, biosféra\Podklady\Watercyclesummary.jpg">
            <a:extLst>
              <a:ext uri="{FF2B5EF4-FFF2-40B4-BE49-F238E27FC236}">
                <a16:creationId xmlns:a16="http://schemas.microsoft.com/office/drawing/2014/main" id="{99E3A7DB-3DB0-43F2-B005-F2401EFB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1582" y="1600201"/>
            <a:ext cx="6488835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858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4BD5824-EB13-4A32-8B85-EF49D37C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60350"/>
            <a:ext cx="7772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Eh-pH a p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A62BADB-8B65-4975-A2B1-8DF2E1E7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52514"/>
            <a:ext cx="458628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Eh-pH</a:t>
            </a:r>
            <a:endParaRPr lang="cs-CZ" altLang="cs-CZ" sz="2000" dirty="0">
              <a:latin typeface="Arial" panose="020B0604020202020204" pitchFamily="34" charset="0"/>
            </a:endParaRPr>
          </a:p>
          <a:p>
            <a:endParaRPr lang="en-US" altLang="cs-CZ" sz="1200" b="0" dirty="0">
              <a:latin typeface="Arial" panose="020B0604020202020204" pitchFamily="34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 O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(g) + 2e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®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 = Eh° + 0,0592/2 log {[p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[H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/ [H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O]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 = Eh° + 0,0592/2 log [p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+ 0,0592 log [H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 = Eh° + 0,0592/2 log [p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0,0592 pH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-pH</a:t>
            </a:r>
            <a:endParaRPr lang="cs-CZ" altLang="cs-CZ" sz="2000" dirty="0">
              <a:latin typeface="Arial" panose="020B0604020202020204" pitchFamily="34" charset="0"/>
            </a:endParaRPr>
          </a:p>
          <a:p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[H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O] / {[p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[e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[H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K = log [H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O] – 1/2 log p</a:t>
            </a:r>
            <a:r>
              <a:rPr lang="en-US" altLang="cs-CZ" sz="1600" baseline="-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p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25°C, 0,1 MPa: log K = 41,56</a:t>
            </a:r>
            <a:endParaRPr lang="en-US" altLang="cs-CZ" sz="1200" b="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16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20,78 – pH</a:t>
            </a:r>
            <a:endParaRPr lang="en-US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8372" name="Object 4">
            <a:extLst>
              <a:ext uri="{FF2B5EF4-FFF2-40B4-BE49-F238E27FC236}">
                <a16:creationId xmlns:a16="http://schemas.microsoft.com/office/drawing/2014/main" id="{34D85013-6D13-4F1F-AE95-3F254ECEF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95335"/>
              </p:ext>
            </p:extLst>
          </p:nvPr>
        </p:nvGraphicFramePr>
        <p:xfrm>
          <a:off x="8274051" y="981076"/>
          <a:ext cx="22256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581400" imgH="4591050" progId="Excel.Sheet.8">
                  <p:embed/>
                </p:oleObj>
              </mc:Choice>
              <mc:Fallback>
                <p:oleObj r:id="rId2" imgW="3581400" imgH="4591050" progId="Excel.Sheet.8">
                  <p:embed/>
                  <p:pic>
                    <p:nvPicPr>
                      <p:cNvPr id="58372" name="Object 4">
                        <a:extLst>
                          <a:ext uri="{FF2B5EF4-FFF2-40B4-BE49-F238E27FC236}">
                            <a16:creationId xmlns:a16="http://schemas.microsoft.com/office/drawing/2014/main" id="{34D85013-6D13-4F1F-AE95-3F254ECEF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4051" y="981076"/>
                        <a:ext cx="2225675" cy="3095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3" name="Picture 5">
            <a:extLst>
              <a:ext uri="{FF2B5EF4-FFF2-40B4-BE49-F238E27FC236}">
                <a16:creationId xmlns:a16="http://schemas.microsoft.com/office/drawing/2014/main" id="{7D8178C8-F1C6-4D9A-BC97-E5EC1CBD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714781"/>
            <a:ext cx="2665412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4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 Placeholder 2">
            <a:extLst>
              <a:ext uri="{FF2B5EF4-FFF2-40B4-BE49-F238E27FC236}">
                <a16:creationId xmlns:a16="http://schemas.microsoft.com/office/drawing/2014/main" id="{62FC55DE-576F-4AF8-B347-9D2EA34BC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55A128F-F7E2-4808-A362-A17D7F4DC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720000"/>
            <a:ext cx="107532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</a:t>
            </a:r>
            <a:endParaRPr lang="en-US" altLang="cs-CZ" sz="2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71475" name="Group 83">
            <a:extLst>
              <a:ext uri="{FF2B5EF4-FFF2-40B4-BE49-F238E27FC236}">
                <a16:creationId xmlns:a16="http://schemas.microsoft.com/office/drawing/2014/main" id="{EFAB2C80-D49B-4FC7-B66C-F889BF531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72644"/>
              </p:ext>
            </p:extLst>
          </p:nvPr>
        </p:nvGraphicFramePr>
        <p:xfrm>
          <a:off x="724941" y="1692002"/>
          <a:ext cx="10743319" cy="4140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8664">
                  <a:extLst>
                    <a:ext uri="{9D8B030D-6E8A-4147-A177-3AD203B41FA5}">
                      <a16:colId xmlns:a16="http://schemas.microsoft.com/office/drawing/2014/main" val="2265563158"/>
                    </a:ext>
                  </a:extLst>
                </a:gridCol>
                <a:gridCol w="6024655">
                  <a:extLst>
                    <a:ext uri="{9D8B030D-6E8A-4147-A177-3AD203B41FA5}">
                      <a16:colId xmlns:a16="http://schemas.microsoft.com/office/drawing/2014/main" val="886323415"/>
                    </a:ext>
                  </a:extLst>
                </a:gridCol>
              </a:tblGrid>
              <a:tr h="5271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700" b="1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Vlastnost</a:t>
                      </a:r>
                      <a:r>
                        <a:rPr kumimoji="1" lang="en-US" altLang="en-US" sz="1700" b="1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kumimoji="1" lang="en-US" altLang="en-US" sz="1700" b="1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111942" marB="11194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700" b="1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Působení a význam</a:t>
                      </a:r>
                      <a:endParaRPr kumimoji="1" lang="en-US" altLang="en-US" sz="1700" b="1" i="0" u="none" strike="noStrike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111942" marB="111942" anchor="ctr" horzOverflow="overflow"/>
                </a:tc>
                <a:extLst>
                  <a:ext uri="{0D108BD9-81ED-4DB2-BD59-A6C34878D82A}">
                    <a16:rowId xmlns:a16="http://schemas.microsoft.com/office/drawing/2014/main" val="972165537"/>
                  </a:ext>
                </a:extLst>
              </a:tr>
              <a:tr h="6430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Vynikající rozpouštědlo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Transport živin a odpadů, umožňuje průběh biogeochemických procesů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1645069762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Vysoká dielektrická konstanta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Vysoká rozpustnost iontových sloučenin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340920229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Vysoké povrchové napětí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Kontrolní faktor pro fyziologii;kapky a povrchy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2247628887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Transparentní pro viditelné a blízké UV záření</a:t>
                      </a:r>
                      <a:r>
                        <a:rPr kumimoji="1" lang="en-US" altLang="en-US" sz="1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Bezbarvá dovoluje fotosyntézu ve vodném prostředí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159506558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Největší hustota v kapalném stavu při 4 °C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Led plave, izolace od promrznutí, udržení stratifikace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2440497660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Vysoké výparné teplo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Určuje režim přenosu vody mezi atmosférou a vodou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2151960935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Vysoké teplo tání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Stabilizace teplotního režimu při promrzání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177439293"/>
                  </a:ext>
                </a:extLst>
              </a:tr>
              <a:tr h="424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Vysoká tepelná kapacita</a:t>
                      </a:r>
                      <a:r>
                        <a:rPr kumimoji="1" lang="en-US" altLang="en-US" sz="1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1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Stabilizace teplotních podmínek</a:t>
                      </a:r>
                      <a:r>
                        <a:rPr kumimoji="1" lang="en-US" altLang="en-US" sz="1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1" lang="en-US" altLang="en-US" sz="14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60" marR="55971" marT="55961" marB="111942" horzOverflow="overflow"/>
                </a:tc>
                <a:extLst>
                  <a:ext uri="{0D108BD9-81ED-4DB2-BD59-A6C34878D82A}">
                    <a16:rowId xmlns:a16="http://schemas.microsoft.com/office/drawing/2014/main" val="1871296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55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A78CAD7-66BD-4523-BF16-1B4963F0D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</a:t>
            </a:r>
          </a:p>
        </p:txBody>
      </p:sp>
      <p:sp>
        <p:nvSpPr>
          <p:cNvPr id="154" name="Slide Number Placeholder 3" hidden="1">
            <a:extLst>
              <a:ext uri="{FF2B5EF4-FFF2-40B4-BE49-F238E27FC236}">
                <a16:creationId xmlns:a16="http://schemas.microsoft.com/office/drawing/2014/main" id="{06AF75D3-BDAA-4F9D-A25C-C29B81E905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7</a:t>
            </a:fld>
            <a:endParaRPr lang="cs-CZ" altLang="cs-CZ"/>
          </a:p>
        </p:txBody>
      </p:sp>
      <p:graphicFrame>
        <p:nvGraphicFramePr>
          <p:cNvPr id="3771475" name="Group 83">
            <a:extLst>
              <a:ext uri="{FF2B5EF4-FFF2-40B4-BE49-F238E27FC236}">
                <a16:creationId xmlns:a16="http://schemas.microsoft.com/office/drawing/2014/main" id="{53B9B196-1B69-4790-9B93-C146AB229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1554"/>
              </p:ext>
            </p:extLst>
          </p:nvPr>
        </p:nvGraphicFramePr>
        <p:xfrm>
          <a:off x="632123" y="1600201"/>
          <a:ext cx="10927754" cy="452596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52588">
                  <a:extLst>
                    <a:ext uri="{9D8B030D-6E8A-4147-A177-3AD203B41FA5}">
                      <a16:colId xmlns:a16="http://schemas.microsoft.com/office/drawing/2014/main" val="728054106"/>
                    </a:ext>
                  </a:extLst>
                </a:gridCol>
                <a:gridCol w="2507884">
                  <a:extLst>
                    <a:ext uri="{9D8B030D-6E8A-4147-A177-3AD203B41FA5}">
                      <a16:colId xmlns:a16="http://schemas.microsoft.com/office/drawing/2014/main" val="24823340"/>
                    </a:ext>
                  </a:extLst>
                </a:gridCol>
                <a:gridCol w="2867282">
                  <a:extLst>
                    <a:ext uri="{9D8B030D-6E8A-4147-A177-3AD203B41FA5}">
                      <a16:colId xmlns:a16="http://schemas.microsoft.com/office/drawing/2014/main" val="1072062411"/>
                    </a:ext>
                  </a:extLst>
                </a:gridCol>
              </a:tblGrid>
              <a:tr h="9203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Vlastnost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Těžká voda   D</a:t>
                      </a:r>
                      <a:r>
                        <a:rPr kumimoji="1" lang="cs-CZ" altLang="en-US" sz="2500" b="1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Normální voda H</a:t>
                      </a:r>
                      <a:r>
                        <a:rPr kumimoji="1" lang="cs-CZ" altLang="en-US" sz="2500" b="1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4246722145"/>
                  </a:ext>
                </a:extLst>
              </a:tr>
              <a:tr h="537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Teplota tání 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[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°</a:t>
                      </a:r>
                      <a:r>
                        <a:rPr kumimoji="1" lang="ru-RU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С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]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3,82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331518635"/>
                  </a:ext>
                </a:extLst>
              </a:tr>
              <a:tr h="9203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Teplota varu (při p</a:t>
                      </a:r>
                      <a:r>
                        <a:rPr kumimoji="1" lang="cs-CZ" altLang="en-US" sz="2500" b="1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n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 = 101,325 kPa) 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[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°</a:t>
                      </a:r>
                      <a:r>
                        <a:rPr kumimoji="1" lang="ru-RU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С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]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101,42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100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461295223"/>
                  </a:ext>
                </a:extLst>
              </a:tr>
              <a:tr h="537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Maximální hustota 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[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g cm</a:t>
                      </a:r>
                      <a:r>
                        <a:rPr kumimoji="1" lang="cs-CZ" altLang="en-US" sz="2500" b="1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-3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]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1,1072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1,0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500050221"/>
                  </a:ext>
                </a:extLst>
              </a:tr>
              <a:tr h="537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Maximální hustota při 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[</a:t>
                      </a: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°</a:t>
                      </a:r>
                      <a:r>
                        <a:rPr kumimoji="1" lang="ru-RU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С</a:t>
                      </a:r>
                      <a:r>
                        <a:rPr kumimoji="1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]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11,2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3,98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1803346974"/>
                  </a:ext>
                </a:extLst>
              </a:tr>
              <a:tr h="537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Hodnota pKv (při 25 °C)</a:t>
                      </a:r>
                      <a:endParaRPr kumimoji="1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14,869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14,0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908240630"/>
                  </a:ext>
                </a:extLst>
              </a:tr>
              <a:tr h="537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Hodnota pH (při 25 °C)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7,41</a:t>
                      </a:r>
                      <a:endParaRPr kumimoji="1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7,00</a:t>
                      </a:r>
                      <a:endParaRPr kumimoji="1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3744" marR="113744" marT="56881" marB="56881" horzOverflow="overflow"/>
                </a:tc>
                <a:extLst>
                  <a:ext uri="{0D108BD9-81ED-4DB2-BD59-A6C34878D82A}">
                    <a16:rowId xmlns:a16="http://schemas.microsoft.com/office/drawing/2014/main" val="1102753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61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>
            <a:extLst>
              <a:ext uri="{FF2B5EF4-FFF2-40B4-BE49-F238E27FC236}">
                <a16:creationId xmlns:a16="http://schemas.microsoft.com/office/drawing/2014/main" id="{3D234BFD-F09E-4258-B6A4-72D8EBF6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20FC61-0F44-4609-A7D4-EEDF227BF045}"/>
              </a:ext>
            </a:extLst>
          </p:cNvPr>
          <p:cNvSpPr txBox="1"/>
          <p:nvPr/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Voda H</a:t>
            </a:r>
            <a:r>
              <a:rPr lang="cs-CZ" altLang="en-US" sz="18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 – oxidan, oxid vodný, dihydrogenmonooxid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Bezbarvá, čirá kapalina bez chuti a zápachu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en-US" sz="1800" b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Směs izotopů: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 vodíku –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H,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H (deuterium),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3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H (tritium)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 kyslíku –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14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15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16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17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18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O,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19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 převládá molekula 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H</a:t>
            </a:r>
            <a:r>
              <a:rPr lang="cs-CZ" altLang="en-US" sz="18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16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en-US" sz="1800" b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Těžká voda – D</a:t>
            </a:r>
            <a:r>
              <a:rPr lang="cs-CZ" altLang="en-US" sz="18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16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 – výzkum pohybu, geneze a stáří podzemní vody, zastoupení – cca 0,015 %</a:t>
            </a: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altLang="en-US" sz="1800" b="0">
              <a:solidFill>
                <a:schemeClr val="tx1"/>
              </a:solidFill>
              <a:latin typeface="+mn-lt"/>
            </a:endParaRPr>
          </a:p>
          <a:p>
            <a:pPr indent="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altLang="en-US" sz="1800" b="0">
                <a:solidFill>
                  <a:schemeClr val="tx1"/>
                </a:solidFill>
                <a:latin typeface="+mn-lt"/>
              </a:rPr>
              <a:t>Super těžká voda - T</a:t>
            </a:r>
            <a:r>
              <a:rPr lang="cs-CZ" altLang="en-US" sz="18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cs-CZ" altLang="en-US" sz="1800" b="0" baseline="30000">
                <a:solidFill>
                  <a:schemeClr val="tx1"/>
                </a:solidFill>
                <a:latin typeface="+mn-lt"/>
              </a:rPr>
              <a:t>16</a:t>
            </a:r>
            <a:r>
              <a:rPr lang="cs-CZ" altLang="en-US" sz="1800" b="0">
                <a:solidFill>
                  <a:schemeClr val="tx1"/>
                </a:solidFill>
                <a:latin typeface="+mn-lt"/>
              </a:rPr>
              <a:t>O – slabě radioaktivní – T je b zářič</a:t>
            </a:r>
          </a:p>
        </p:txBody>
      </p:sp>
      <p:pic>
        <p:nvPicPr>
          <p:cNvPr id="12292" name="Picture 4" descr="Circle&#10;&#10;Description automatically generated">
            <a:extLst>
              <a:ext uri="{FF2B5EF4-FFF2-40B4-BE49-F238E27FC236}">
                <a16:creationId xmlns:a16="http://schemas.microsoft.com/office/drawing/2014/main" id="{9AE133C8-3740-4CA2-8B43-A4C46BE64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2516982"/>
            <a:ext cx="5384800" cy="2692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24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iagram&#10;&#10;Description automatically generated">
            <a:extLst>
              <a:ext uri="{FF2B5EF4-FFF2-40B4-BE49-F238E27FC236}">
                <a16:creationId xmlns:a16="http://schemas.microsoft.com/office/drawing/2014/main" id="{B0D4BE02-D23E-4EA2-A148-1D682916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25" y="1911326"/>
            <a:ext cx="5218413" cy="20743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3" name="Footer Placeholder 2">
            <a:extLst>
              <a:ext uri="{FF2B5EF4-FFF2-40B4-BE49-F238E27FC236}">
                <a16:creationId xmlns:a16="http://schemas.microsoft.com/office/drawing/2014/main" id="{D64A0582-61FA-44C4-AD72-3D1336272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8D5F8B7F-CC6A-4695-A0AA-0A85252604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13315" name="Rectangle 12">
            <a:extLst>
              <a:ext uri="{FF2B5EF4-FFF2-40B4-BE49-F238E27FC236}">
                <a16:creationId xmlns:a16="http://schemas.microsoft.com/office/drawing/2014/main" id="{53C92E51-F9CF-4E78-AAD5-AFE96A50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720000"/>
            <a:ext cx="107532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Vlastnosti vody</a:t>
            </a:r>
            <a:endParaRPr lang="en-US" altLang="cs-CZ" sz="2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D5D96CA8-4815-4E8C-ACDE-A0171DEEC2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sp>
        <p:nvSpPr>
          <p:cNvPr id="13316" name="TextovéPole 5">
            <a:extLst>
              <a:ext uri="{FF2B5EF4-FFF2-40B4-BE49-F238E27FC236}">
                <a16:creationId xmlns:a16="http://schemas.microsoft.com/office/drawing/2014/main" id="{024FF563-7CCC-42FB-A43A-F8013253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80" y="1667024"/>
            <a:ext cx="5219998" cy="41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GB" altLang="cs-CZ" sz="2000" b="0">
                <a:solidFill>
                  <a:schemeClr val="tx1"/>
                </a:solidFill>
                <a:latin typeface="+mn-lt"/>
              </a:rPr>
              <a:t>Charakter molekul vody: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en-GB" altLang="cs-CZ" sz="2000" b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AutoNum type="arabicParenR"/>
            </a:pPr>
            <a:r>
              <a:rPr lang="en-GB" altLang="cs-CZ" sz="2000" b="0">
                <a:solidFill>
                  <a:schemeClr val="tx1"/>
                </a:solidFill>
                <a:latin typeface="+mn-lt"/>
              </a:rPr>
              <a:t>Mezi atomy H a O je kovalentní vazba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AutoNum type="arabicParenR"/>
            </a:pPr>
            <a:r>
              <a:rPr lang="en-GB" altLang="cs-CZ" sz="2000" b="0">
                <a:solidFill>
                  <a:schemeClr val="tx1"/>
                </a:solidFill>
                <a:latin typeface="+mn-lt"/>
              </a:rPr>
              <a:t>Molekula existuje v sp</a:t>
            </a:r>
            <a:r>
              <a:rPr lang="en-GB" altLang="cs-CZ" sz="2000" b="0" baseline="30000">
                <a:solidFill>
                  <a:schemeClr val="tx1"/>
                </a:solidFill>
                <a:latin typeface="+mn-lt"/>
              </a:rPr>
              <a:t>3</a:t>
            </a:r>
            <a:r>
              <a:rPr lang="en-GB" altLang="cs-CZ" sz="2000" b="0">
                <a:solidFill>
                  <a:schemeClr val="tx1"/>
                </a:solidFill>
                <a:latin typeface="+mn-lt"/>
              </a:rPr>
              <a:t> hybridizaci – centrální atom O je ve středu tetraedru, 2 atomy vodíku (2 vazby) a 2 elektronové páry jsou ve vrcholech tetraedru</a:t>
            </a:r>
          </a:p>
        </p:txBody>
      </p:sp>
    </p:spTree>
    <p:extLst>
      <p:ext uri="{BB962C8B-B14F-4D97-AF65-F5344CB8AC3E}">
        <p14:creationId xmlns:p14="http://schemas.microsoft.com/office/powerpoint/2010/main" val="321581980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53B5AE4822A745BE2CAFCD6BC9AABF" ma:contentTypeVersion="4" ma:contentTypeDescription="Vytvoří nový dokument" ma:contentTypeScope="" ma:versionID="294450784c2f221dffb7eb77fb15140f">
  <xsd:schema xmlns:xsd="http://www.w3.org/2001/XMLSchema" xmlns:xs="http://www.w3.org/2001/XMLSchema" xmlns:p="http://schemas.microsoft.com/office/2006/metadata/properties" xmlns:ns2="0f16c7bc-751b-460a-a88d-f59477d76b1e" xmlns:ns3="42df3d61-c06d-4712-b65c-4c7e10498220" targetNamespace="http://schemas.microsoft.com/office/2006/metadata/properties" ma:root="true" ma:fieldsID="8304bdaa3cc06e08986b6c795f786a23" ns2:_="" ns3:_="">
    <xsd:import namespace="0f16c7bc-751b-460a-a88d-f59477d76b1e"/>
    <xsd:import namespace="42df3d61-c06d-4712-b65c-4c7e10498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f3d61-c06d-4712-b65c-4c7e10498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9FB07E-BFD9-4E5A-A866-34560F5D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6c7bc-751b-460a-a88d-f59477d76b1e"/>
    <ds:schemaRef ds:uri="42df3d61-c06d-4712-b65c-4c7e1049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000384-5341-4172-8646-F2B321D78144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2df3d61-c06d-4712-b65c-4c7e10498220"/>
    <ds:schemaRef ds:uri="http://purl.org/dc/elements/1.1/"/>
    <ds:schemaRef ds:uri="http://www.w3.org/XML/1998/namespace"/>
    <ds:schemaRef ds:uri="http://schemas.microsoft.com/office/infopath/2007/PartnerControls"/>
    <ds:schemaRef ds:uri="0f16c7bc-751b-460a-a88d-f59477d76b1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998353-BD0B-4BA5-96AB-9CA8C9EEB6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4910</Words>
  <Application>Microsoft Office PowerPoint</Application>
  <PresentationFormat>Widescreen</PresentationFormat>
  <Paragraphs>645</Paragraphs>
  <Slides>50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Arial</vt:lpstr>
      <vt:lpstr>Arial Narrow</vt:lpstr>
      <vt:lpstr>Inter</vt:lpstr>
      <vt:lpstr>Monotype Sorts</vt:lpstr>
      <vt:lpstr>Roboto</vt:lpstr>
      <vt:lpstr>Symbol</vt:lpstr>
      <vt:lpstr>Tahoma</vt:lpstr>
      <vt:lpstr>Times New Roman</vt:lpstr>
      <vt:lpstr>Wingdings</vt:lpstr>
      <vt:lpstr>Presentation_MU_EN</vt:lpstr>
      <vt:lpstr>1_Általános (sz)</vt:lpstr>
      <vt:lpstr>1_Általános (sz)</vt:lpstr>
      <vt:lpstr>1_Általános (sz)</vt:lpstr>
      <vt:lpstr>obrázek</vt:lpstr>
      <vt:lpstr>Photo Editor Photo</vt:lpstr>
      <vt:lpstr>Microsoft Excel 97-2003 Worksheet</vt:lpstr>
      <vt:lpstr>Hydrosféra –  vlastnosti vody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Oxidace a redukce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Hydrosféra –  vlastnosti vody</dc:title>
  <dc:creator>Branislav Vrana</dc:creator>
  <cp:lastModifiedBy>Branislav Vrana</cp:lastModifiedBy>
  <cp:revision>24</cp:revision>
  <dcterms:created xsi:type="dcterms:W3CDTF">2020-10-25T14:57:34Z</dcterms:created>
  <dcterms:modified xsi:type="dcterms:W3CDTF">2022-09-29T15:29:11Z</dcterms:modified>
</cp:coreProperties>
</file>